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av" ContentType="audio/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 id="2147483663" r:id="rId2"/>
    <p:sldMasterId id="2147483676" r:id="rId3"/>
  </p:sldMasterIdLst>
  <p:notesMasterIdLst>
    <p:notesMasterId r:id="rId207"/>
  </p:notesMasterIdLst>
  <p:handoutMasterIdLst>
    <p:handoutMasterId r:id="rId208"/>
  </p:handoutMasterIdLst>
  <p:sldIdLst>
    <p:sldId id="835" r:id="rId4"/>
    <p:sldId id="2731" r:id="rId5"/>
    <p:sldId id="1514" r:id="rId6"/>
    <p:sldId id="1515" r:id="rId7"/>
    <p:sldId id="1516" r:id="rId8"/>
    <p:sldId id="1517" r:id="rId9"/>
    <p:sldId id="1518" r:id="rId10"/>
    <p:sldId id="1519" r:id="rId11"/>
    <p:sldId id="1520" r:id="rId12"/>
    <p:sldId id="1521" r:id="rId13"/>
    <p:sldId id="1879" r:id="rId14"/>
    <p:sldId id="1526" r:id="rId15"/>
    <p:sldId id="1527" r:id="rId16"/>
    <p:sldId id="1528" r:id="rId17"/>
    <p:sldId id="1529" r:id="rId18"/>
    <p:sldId id="1881" r:id="rId19"/>
    <p:sldId id="1530" r:id="rId20"/>
    <p:sldId id="1532" r:id="rId21"/>
    <p:sldId id="1533" r:id="rId22"/>
    <p:sldId id="1534" r:id="rId23"/>
    <p:sldId id="1535" r:id="rId24"/>
    <p:sldId id="1536" r:id="rId25"/>
    <p:sldId id="1537" r:id="rId26"/>
    <p:sldId id="1538" r:id="rId27"/>
    <p:sldId id="1539" r:id="rId28"/>
    <p:sldId id="1540" r:id="rId29"/>
    <p:sldId id="1541" r:id="rId30"/>
    <p:sldId id="1542" r:id="rId31"/>
    <p:sldId id="1543" r:id="rId32"/>
    <p:sldId id="1544" r:id="rId33"/>
    <p:sldId id="1545" r:id="rId34"/>
    <p:sldId id="2732" r:id="rId35"/>
    <p:sldId id="1886" r:id="rId36"/>
    <p:sldId id="1884" r:id="rId37"/>
    <p:sldId id="1883" r:id="rId38"/>
    <p:sldId id="1882" r:id="rId39"/>
    <p:sldId id="1885" r:id="rId40"/>
    <p:sldId id="1547" r:id="rId41"/>
    <p:sldId id="1548" r:id="rId42"/>
    <p:sldId id="1549" r:id="rId43"/>
    <p:sldId id="1550" r:id="rId44"/>
    <p:sldId id="1551" r:id="rId45"/>
    <p:sldId id="1552" r:id="rId46"/>
    <p:sldId id="1553" r:id="rId47"/>
    <p:sldId id="1554" r:id="rId48"/>
    <p:sldId id="1555" r:id="rId49"/>
    <p:sldId id="1556" r:id="rId50"/>
    <p:sldId id="1557" r:id="rId51"/>
    <p:sldId id="1558" r:id="rId52"/>
    <p:sldId id="2498" r:id="rId53"/>
    <p:sldId id="2499" r:id="rId54"/>
    <p:sldId id="2500" r:id="rId55"/>
    <p:sldId id="2504" r:id="rId56"/>
    <p:sldId id="2505" r:id="rId57"/>
    <p:sldId id="1561" r:id="rId58"/>
    <p:sldId id="2185" r:id="rId59"/>
    <p:sldId id="2186" r:id="rId60"/>
    <p:sldId id="1276" r:id="rId61"/>
    <p:sldId id="1277" r:id="rId62"/>
    <p:sldId id="1278" r:id="rId63"/>
    <p:sldId id="1279" r:id="rId64"/>
    <p:sldId id="865" r:id="rId65"/>
    <p:sldId id="1280" r:id="rId66"/>
    <p:sldId id="1281" r:id="rId67"/>
    <p:sldId id="866" r:id="rId68"/>
    <p:sldId id="1282" r:id="rId69"/>
    <p:sldId id="1283" r:id="rId70"/>
    <p:sldId id="1289" r:id="rId71"/>
    <p:sldId id="1288" r:id="rId72"/>
    <p:sldId id="868" r:id="rId73"/>
    <p:sldId id="1284" r:id="rId74"/>
    <p:sldId id="1285" r:id="rId75"/>
    <p:sldId id="836" r:id="rId76"/>
    <p:sldId id="837" r:id="rId77"/>
    <p:sldId id="838" r:id="rId78"/>
    <p:sldId id="1275" r:id="rId79"/>
    <p:sldId id="839" r:id="rId80"/>
    <p:sldId id="840" r:id="rId81"/>
    <p:sldId id="841" r:id="rId82"/>
    <p:sldId id="946" r:id="rId83"/>
    <p:sldId id="947" r:id="rId84"/>
    <p:sldId id="948" r:id="rId85"/>
    <p:sldId id="1255" r:id="rId86"/>
    <p:sldId id="1256" r:id="rId87"/>
    <p:sldId id="1257" r:id="rId88"/>
    <p:sldId id="1258" r:id="rId89"/>
    <p:sldId id="1259" r:id="rId90"/>
    <p:sldId id="1260" r:id="rId91"/>
    <p:sldId id="1261" r:id="rId92"/>
    <p:sldId id="1262" r:id="rId93"/>
    <p:sldId id="1263" r:id="rId94"/>
    <p:sldId id="1264" r:id="rId95"/>
    <p:sldId id="1265" r:id="rId96"/>
    <p:sldId id="1266" r:id="rId97"/>
    <p:sldId id="1267" r:id="rId98"/>
    <p:sldId id="1268" r:id="rId99"/>
    <p:sldId id="1269" r:id="rId100"/>
    <p:sldId id="1270" r:id="rId101"/>
    <p:sldId id="1271" r:id="rId102"/>
    <p:sldId id="1272" r:id="rId103"/>
    <p:sldId id="1273" r:id="rId104"/>
    <p:sldId id="843" r:id="rId105"/>
    <p:sldId id="844" r:id="rId106"/>
    <p:sldId id="845" r:id="rId107"/>
    <p:sldId id="847" r:id="rId108"/>
    <p:sldId id="848" r:id="rId109"/>
    <p:sldId id="849" r:id="rId110"/>
    <p:sldId id="850" r:id="rId111"/>
    <p:sldId id="851" r:id="rId112"/>
    <p:sldId id="852" r:id="rId113"/>
    <p:sldId id="853" r:id="rId114"/>
    <p:sldId id="857" r:id="rId115"/>
    <p:sldId id="949" r:id="rId116"/>
    <p:sldId id="858" r:id="rId117"/>
    <p:sldId id="859" r:id="rId118"/>
    <p:sldId id="860" r:id="rId119"/>
    <p:sldId id="861" r:id="rId120"/>
    <p:sldId id="862" r:id="rId121"/>
    <p:sldId id="863" r:id="rId122"/>
    <p:sldId id="864" r:id="rId123"/>
    <p:sldId id="1219" r:id="rId124"/>
    <p:sldId id="1220" r:id="rId125"/>
    <p:sldId id="1221" r:id="rId126"/>
    <p:sldId id="1222" r:id="rId127"/>
    <p:sldId id="1223" r:id="rId128"/>
    <p:sldId id="1224" r:id="rId129"/>
    <p:sldId id="1225" r:id="rId130"/>
    <p:sldId id="1226" r:id="rId131"/>
    <p:sldId id="1227" r:id="rId132"/>
    <p:sldId id="1228" r:id="rId133"/>
    <p:sldId id="1229" r:id="rId134"/>
    <p:sldId id="1230" r:id="rId135"/>
    <p:sldId id="1231" r:id="rId136"/>
    <p:sldId id="1232" r:id="rId137"/>
    <p:sldId id="1233" r:id="rId138"/>
    <p:sldId id="1215" r:id="rId139"/>
    <p:sldId id="1240" r:id="rId140"/>
    <p:sldId id="1241" r:id="rId141"/>
    <p:sldId id="1242" r:id="rId142"/>
    <p:sldId id="1243" r:id="rId143"/>
    <p:sldId id="1244" r:id="rId144"/>
    <p:sldId id="1245" r:id="rId145"/>
    <p:sldId id="1246" r:id="rId146"/>
    <p:sldId id="1249" r:id="rId147"/>
    <p:sldId id="871" r:id="rId148"/>
    <p:sldId id="872" r:id="rId149"/>
    <p:sldId id="873" r:id="rId150"/>
    <p:sldId id="874" r:id="rId151"/>
    <p:sldId id="875" r:id="rId152"/>
    <p:sldId id="876" r:id="rId153"/>
    <p:sldId id="877" r:id="rId154"/>
    <p:sldId id="878" r:id="rId155"/>
    <p:sldId id="879" r:id="rId156"/>
    <p:sldId id="880" r:id="rId157"/>
    <p:sldId id="881" r:id="rId158"/>
    <p:sldId id="882" r:id="rId159"/>
    <p:sldId id="883" r:id="rId160"/>
    <p:sldId id="884" r:id="rId161"/>
    <p:sldId id="885" r:id="rId162"/>
    <p:sldId id="886" r:id="rId163"/>
    <p:sldId id="887" r:id="rId164"/>
    <p:sldId id="888" r:id="rId165"/>
    <p:sldId id="889" r:id="rId166"/>
    <p:sldId id="890" r:id="rId167"/>
    <p:sldId id="891" r:id="rId168"/>
    <p:sldId id="892" r:id="rId169"/>
    <p:sldId id="893" r:id="rId170"/>
    <p:sldId id="894" r:id="rId171"/>
    <p:sldId id="1250" r:id="rId172"/>
    <p:sldId id="895" r:id="rId173"/>
    <p:sldId id="928" r:id="rId174"/>
    <p:sldId id="896" r:id="rId175"/>
    <p:sldId id="897" r:id="rId176"/>
    <p:sldId id="898" r:id="rId177"/>
    <p:sldId id="899" r:id="rId178"/>
    <p:sldId id="900" r:id="rId179"/>
    <p:sldId id="901" r:id="rId180"/>
    <p:sldId id="902" r:id="rId181"/>
    <p:sldId id="903" r:id="rId182"/>
    <p:sldId id="950" r:id="rId183"/>
    <p:sldId id="951" r:id="rId184"/>
    <p:sldId id="952" r:id="rId185"/>
    <p:sldId id="953" r:id="rId186"/>
    <p:sldId id="954" r:id="rId187"/>
    <p:sldId id="955" r:id="rId188"/>
    <p:sldId id="956" r:id="rId189"/>
    <p:sldId id="957" r:id="rId190"/>
    <p:sldId id="958" r:id="rId191"/>
    <p:sldId id="1251" r:id="rId192"/>
    <p:sldId id="1253" r:id="rId193"/>
    <p:sldId id="1252" r:id="rId194"/>
    <p:sldId id="959" r:id="rId195"/>
    <p:sldId id="960" r:id="rId196"/>
    <p:sldId id="961" r:id="rId197"/>
    <p:sldId id="962" r:id="rId198"/>
    <p:sldId id="963" r:id="rId199"/>
    <p:sldId id="964" r:id="rId200"/>
    <p:sldId id="965" r:id="rId201"/>
    <p:sldId id="966" r:id="rId202"/>
    <p:sldId id="967" r:id="rId203"/>
    <p:sldId id="968" r:id="rId204"/>
    <p:sldId id="969" r:id="rId205"/>
    <p:sldId id="1214" r:id="rId206"/>
  </p:sldIdLst>
  <p:sldSz cx="9144000" cy="6858000" type="screen4x3"/>
  <p:notesSz cx="6858000" cy="9144000"/>
  <p:embeddedFontLst>
    <p:embeddedFont>
      <p:font typeface="Arial Rounded MT Bold" panose="020F0704030504030204" pitchFamily="34" charset="0"/>
      <p:regular r:id="rId209"/>
    </p:embeddedFont>
    <p:embeddedFont>
      <p:font typeface="Comic Sans MS" panose="030F0702030302020204" pitchFamily="66" charset="0"/>
      <p:regular r:id="rId210"/>
      <p:bold r:id="rId211"/>
      <p:italic r:id="rId212"/>
      <p:boldItalic r:id="rId213"/>
    </p:embeddedFont>
    <p:embeddedFont>
      <p:font typeface="Monotype Corsiva" panose="03010101010201010101" pitchFamily="66" charset="0"/>
      <p:italic r:id="rId214"/>
    </p:embeddedFont>
  </p:embeddedFontLst>
  <p:custShowLst>
    <p:custShow name="3101" id="0">
      <p:sldLst/>
    </p:custShow>
  </p:custShowLst>
  <p:defaultTextStyle>
    <a:defPPr>
      <a:defRPr lang="en-US"/>
    </a:defPPr>
    <a:lvl1pPr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1pPr>
    <a:lvl2pPr marL="4572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2pPr>
    <a:lvl3pPr marL="9144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3pPr>
    <a:lvl4pPr marL="13716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4pPr>
    <a:lvl5pPr marL="1828800" algn="l" rtl="0" eaLnBrk="0" fontAlgn="base" hangingPunct="0">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5pPr>
    <a:lvl6pPr marL="22860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6pPr>
    <a:lvl7pPr marL="27432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7pPr>
    <a:lvl8pPr marL="32004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8pPr>
    <a:lvl9pPr marL="36576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mn-cs"/>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6FF33"/>
    <a:srgbClr val="FF00FF"/>
    <a:srgbClr val="FFFF66"/>
    <a:srgbClr val="FFFF99"/>
    <a:srgbClr val="00FFCC"/>
    <a:srgbClr val="6699FF"/>
    <a:srgbClr val="00FFFF"/>
    <a:srgbClr val="CC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887" autoAdjust="0"/>
    <p:restoredTop sz="96115" autoAdjust="0"/>
  </p:normalViewPr>
  <p:slideViewPr>
    <p:cSldViewPr snapToObjects="1">
      <p:cViewPr varScale="1">
        <p:scale>
          <a:sx n="72" d="100"/>
          <a:sy n="72" d="100"/>
        </p:scale>
        <p:origin x="1098" y="0"/>
      </p:cViewPr>
      <p:guideLst>
        <p:guide orient="horz" pos="2064"/>
        <p:guide pos="2688"/>
      </p:guideLst>
    </p:cSldViewPr>
  </p:slideViewPr>
  <p:outlineViewPr>
    <p:cViewPr>
      <p:scale>
        <a:sx n="33" d="100"/>
        <a:sy n="33" d="100"/>
      </p:scale>
      <p:origin x="0" y="0"/>
    </p:cViewPr>
    <p:sldLst>
      <p:sld r:id="rId1" collapse="1"/>
      <p:sld r:id="rId2" collapse="1"/>
    </p:sldLst>
  </p:outlineViewPr>
  <p:notesTextViewPr>
    <p:cViewPr>
      <p:scale>
        <a:sx n="100" d="100"/>
        <a:sy n="100" d="100"/>
      </p:scale>
      <p:origin x="0" y="0"/>
    </p:cViewPr>
  </p:notesTextViewPr>
  <p:sorterViewPr>
    <p:cViewPr>
      <p:scale>
        <a:sx n="50" d="100"/>
        <a:sy n="50" d="100"/>
      </p:scale>
      <p:origin x="0" y="1150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16" Type="http://schemas.openxmlformats.org/officeDocument/2006/relationships/viewProps" Target="viewProps.xml"/><Relationship Id="rId211" Type="http://schemas.openxmlformats.org/officeDocument/2006/relationships/font" Target="fonts/font3.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font" Target="fonts/font4.fntdata"/><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notesMaster" Target="notesMasters/notesMaster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font" Target="fonts/font5.fntdata"/><Relationship Id="rId218"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handoutMaster" Target="handoutMasters/handoutMaster1.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14" Type="http://schemas.openxmlformats.org/officeDocument/2006/relationships/font" Target="fonts/font6.fntdata"/><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font" Target="fonts/font1.fntdata"/><Relationship Id="rId190" Type="http://schemas.openxmlformats.org/officeDocument/2006/relationships/slide" Target="slides/slide187.xml"/><Relationship Id="rId204" Type="http://schemas.openxmlformats.org/officeDocument/2006/relationships/slide" Target="slides/slide20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font" Target="fonts/font2.fntdata"/><Relationship Id="rId215" Type="http://schemas.openxmlformats.org/officeDocument/2006/relationships/presProps" Target="presProps.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s>
</file>

<file path=ppt/_rels/viewProps.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slide" Target="slides/slide11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7.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defRPr sz="1200">
                <a:effectLst/>
                <a:latin typeface="Arial Rounded MT Bold" pitchFamily="34" charset="0"/>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a:defRPr sz="1200">
                <a:effectLst/>
                <a:latin typeface="Arial Rounded MT Bold" pitchFamily="34" charset="0"/>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defRPr sz="1200">
                <a:effectLst/>
                <a:latin typeface="Arial Rounded MT Bold" pitchFamily="34" charset="0"/>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a:defRPr sz="1200">
                <a:effectLst/>
                <a:latin typeface="Arial Rounded MT Bold" pitchFamily="34" charset="0"/>
              </a:defRPr>
            </a:lvl1pPr>
          </a:lstStyle>
          <a:p>
            <a:pPr>
              <a:defRPr/>
            </a:pPr>
            <a:fld id="{8D68FBB3-E52E-4166-A521-ECED19E0F8C5}" type="slidenum">
              <a:rPr lang="en-US"/>
              <a:pPr>
                <a:defRPr/>
              </a:pPr>
              <a:t>‹#›</a:t>
            </a:fld>
            <a:endParaRPr lang="en-US"/>
          </a:p>
        </p:txBody>
      </p:sp>
    </p:spTree>
    <p:extLst>
      <p:ext uri="{BB962C8B-B14F-4D97-AF65-F5344CB8AC3E}">
        <p14:creationId xmlns:p14="http://schemas.microsoft.com/office/powerpoint/2010/main" val="344133868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defRPr sz="1200" b="1">
                <a:effectLst/>
                <a:latin typeface="Arial Rounded MT Bold" pitchFamily="34" charset="0"/>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a:defRPr sz="1200" b="1">
                <a:effectLst/>
                <a:latin typeface="Arial Rounded MT Bold" pitchFamily="34" charset="0"/>
              </a:defRPr>
            </a:lvl1pPr>
          </a:lstStyle>
          <a:p>
            <a:pPr>
              <a:defRPr/>
            </a:pPr>
            <a:endParaRPr lang="en-US"/>
          </a:p>
        </p:txBody>
      </p:sp>
      <p:sp>
        <p:nvSpPr>
          <p:cNvPr id="11981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defRPr sz="1200" b="1">
                <a:effectLst/>
                <a:latin typeface="Arial Rounded MT Bold" pitchFamily="34" charset="0"/>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a:defRPr sz="1200" b="1">
                <a:effectLst/>
                <a:latin typeface="Arial Rounded MT Bold" pitchFamily="34" charset="0"/>
              </a:defRPr>
            </a:lvl1pPr>
          </a:lstStyle>
          <a:p>
            <a:pPr>
              <a:defRPr/>
            </a:pPr>
            <a:fld id="{46A9EFA4-CCBF-4BEC-B752-EB7AE873A426}" type="slidenum">
              <a:rPr lang="en-US"/>
              <a:pPr>
                <a:defRPr/>
              </a:pPr>
              <a:t>‹#›</a:t>
            </a:fld>
            <a:endParaRPr lang="en-US"/>
          </a:p>
        </p:txBody>
      </p:sp>
    </p:spTree>
    <p:extLst>
      <p:ext uri="{BB962C8B-B14F-4D97-AF65-F5344CB8AC3E}">
        <p14:creationId xmlns:p14="http://schemas.microsoft.com/office/powerpoint/2010/main" val="180405940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806512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a:ln/>
        </p:spPr>
      </p:sp>
      <p:sp>
        <p:nvSpPr>
          <p:cNvPr id="1218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18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4D021805-E777-458A-81C1-AFAA47736CBF}" type="slidenum">
              <a:rPr lang="en-US" altLang="en-US" sz="1200" smtClean="0">
                <a:latin typeface="Arial Rounded MT Bold" pitchFamily="34" charset="0"/>
              </a:rPr>
              <a:pPr/>
              <a:t>83</a:t>
            </a:fld>
            <a:endParaRPr lang="en-US" altLang="en-US" sz="1200">
              <a:latin typeface="Arial Rounded MT Bold" pitchFamily="34" charset="0"/>
            </a:endParaRPr>
          </a:p>
        </p:txBody>
      </p:sp>
    </p:spTree>
    <p:extLst>
      <p:ext uri="{BB962C8B-B14F-4D97-AF65-F5344CB8AC3E}">
        <p14:creationId xmlns:p14="http://schemas.microsoft.com/office/powerpoint/2010/main" val="38808457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a:ln/>
        </p:spPr>
      </p:sp>
      <p:sp>
        <p:nvSpPr>
          <p:cNvPr id="1228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28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00C7B66F-9A0C-449B-9370-BE1829F32D41}" type="slidenum">
              <a:rPr lang="en-US" altLang="en-US" sz="1200" smtClean="0">
                <a:latin typeface="Arial Rounded MT Bold" pitchFamily="34" charset="0"/>
              </a:rPr>
              <a:pPr/>
              <a:t>84</a:t>
            </a:fld>
            <a:endParaRPr lang="en-US" altLang="en-US" sz="1200">
              <a:latin typeface="Arial Rounded MT Bold" pitchFamily="34" charset="0"/>
            </a:endParaRPr>
          </a:p>
        </p:txBody>
      </p:sp>
    </p:spTree>
    <p:extLst>
      <p:ext uri="{BB962C8B-B14F-4D97-AF65-F5344CB8AC3E}">
        <p14:creationId xmlns:p14="http://schemas.microsoft.com/office/powerpoint/2010/main" val="32687168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39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783CB525-B9AD-4E23-B34D-34EBCEF9FC4C}" type="slidenum">
              <a:rPr lang="en-US" altLang="en-US" sz="1200" smtClean="0">
                <a:latin typeface="Arial Rounded MT Bold" pitchFamily="34" charset="0"/>
              </a:rPr>
              <a:pPr/>
              <a:t>87</a:t>
            </a:fld>
            <a:endParaRPr lang="en-US" altLang="en-US" sz="1200">
              <a:latin typeface="Arial Rounded MT Bold" pitchFamily="34" charset="0"/>
            </a:endParaRPr>
          </a:p>
        </p:txBody>
      </p:sp>
    </p:spTree>
    <p:extLst>
      <p:ext uri="{BB962C8B-B14F-4D97-AF65-F5344CB8AC3E}">
        <p14:creationId xmlns:p14="http://schemas.microsoft.com/office/powerpoint/2010/main" val="17632500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a:ln/>
        </p:spPr>
      </p:sp>
      <p:sp>
        <p:nvSpPr>
          <p:cNvPr id="1249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49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487B78FE-6809-441C-B6B9-2BFCC21183EE}" type="slidenum">
              <a:rPr lang="en-US" altLang="en-US" sz="1200" smtClean="0">
                <a:latin typeface="Arial Rounded MT Bold" pitchFamily="34" charset="0"/>
              </a:rPr>
              <a:pPr/>
              <a:t>88</a:t>
            </a:fld>
            <a:endParaRPr lang="en-US" altLang="en-US" sz="1200">
              <a:latin typeface="Arial Rounded MT Bold" pitchFamily="34" charset="0"/>
            </a:endParaRPr>
          </a:p>
        </p:txBody>
      </p:sp>
    </p:spTree>
    <p:extLst>
      <p:ext uri="{BB962C8B-B14F-4D97-AF65-F5344CB8AC3E}">
        <p14:creationId xmlns:p14="http://schemas.microsoft.com/office/powerpoint/2010/main" val="26499883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a:ln/>
        </p:spPr>
      </p:sp>
      <p:sp>
        <p:nvSpPr>
          <p:cNvPr id="1259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59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C6C1E0D0-4B76-4AD3-8C70-01D13B4978B6}" type="slidenum">
              <a:rPr lang="en-US" altLang="en-US" sz="1200" smtClean="0">
                <a:latin typeface="Arial Rounded MT Bold" pitchFamily="34" charset="0"/>
              </a:rPr>
              <a:pPr/>
              <a:t>89</a:t>
            </a:fld>
            <a:endParaRPr lang="en-US" altLang="en-US" sz="1200">
              <a:latin typeface="Arial Rounded MT Bold" pitchFamily="34" charset="0"/>
            </a:endParaRPr>
          </a:p>
        </p:txBody>
      </p:sp>
    </p:spTree>
    <p:extLst>
      <p:ext uri="{BB962C8B-B14F-4D97-AF65-F5344CB8AC3E}">
        <p14:creationId xmlns:p14="http://schemas.microsoft.com/office/powerpoint/2010/main" val="19387121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90</a:t>
            </a:fld>
            <a:endParaRPr lang="en-US" altLang="en-US" sz="1200">
              <a:latin typeface="Arial Rounded MT Bold" pitchFamily="34" charset="0"/>
            </a:endParaRPr>
          </a:p>
        </p:txBody>
      </p:sp>
    </p:spTree>
    <p:extLst>
      <p:ext uri="{BB962C8B-B14F-4D97-AF65-F5344CB8AC3E}">
        <p14:creationId xmlns:p14="http://schemas.microsoft.com/office/powerpoint/2010/main" val="33038228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91</a:t>
            </a:fld>
            <a:endParaRPr lang="en-US" altLang="en-US" sz="1200">
              <a:latin typeface="Arial Rounded MT Bold" pitchFamily="34" charset="0"/>
            </a:endParaRPr>
          </a:p>
        </p:txBody>
      </p:sp>
    </p:spTree>
    <p:extLst>
      <p:ext uri="{BB962C8B-B14F-4D97-AF65-F5344CB8AC3E}">
        <p14:creationId xmlns:p14="http://schemas.microsoft.com/office/powerpoint/2010/main" val="31818079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92</a:t>
            </a:fld>
            <a:endParaRPr lang="en-US" altLang="en-US" sz="1200">
              <a:latin typeface="Arial Rounded MT Bold" pitchFamily="34" charset="0"/>
            </a:endParaRPr>
          </a:p>
        </p:txBody>
      </p:sp>
    </p:spTree>
    <p:extLst>
      <p:ext uri="{BB962C8B-B14F-4D97-AF65-F5344CB8AC3E}">
        <p14:creationId xmlns:p14="http://schemas.microsoft.com/office/powerpoint/2010/main" val="32922503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93</a:t>
            </a:fld>
            <a:endParaRPr lang="en-US" altLang="en-US" sz="1200">
              <a:latin typeface="Arial Rounded MT Bold" pitchFamily="34" charset="0"/>
            </a:endParaRPr>
          </a:p>
        </p:txBody>
      </p:sp>
    </p:spTree>
    <p:extLst>
      <p:ext uri="{BB962C8B-B14F-4D97-AF65-F5344CB8AC3E}">
        <p14:creationId xmlns:p14="http://schemas.microsoft.com/office/powerpoint/2010/main" val="9309101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a:ln/>
        </p:spPr>
      </p:sp>
      <p:sp>
        <p:nvSpPr>
          <p:cNvPr id="1280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80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782BA9E9-0658-41D8-9378-1FC6DB011F45}" type="slidenum">
              <a:rPr lang="en-US" altLang="en-US" sz="1200" smtClean="0">
                <a:latin typeface="Arial Rounded MT Bold" pitchFamily="34" charset="0"/>
              </a:rPr>
              <a:pPr/>
              <a:t>95</a:t>
            </a:fld>
            <a:endParaRPr lang="en-US" altLang="en-US" sz="1200">
              <a:latin typeface="Arial Rounded MT Bold" pitchFamily="34" charset="0"/>
            </a:endParaRPr>
          </a:p>
        </p:txBody>
      </p:sp>
    </p:spTree>
    <p:extLst>
      <p:ext uri="{BB962C8B-B14F-4D97-AF65-F5344CB8AC3E}">
        <p14:creationId xmlns:p14="http://schemas.microsoft.com/office/powerpoint/2010/main" val="10181076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205182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a:ln/>
        </p:spPr>
      </p:sp>
      <p:sp>
        <p:nvSpPr>
          <p:cNvPr id="129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90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D6383D4F-46CC-469D-BED2-10370226E666}" type="slidenum">
              <a:rPr lang="en-US" altLang="en-US" sz="1200" smtClean="0">
                <a:latin typeface="Arial Rounded MT Bold" pitchFamily="34" charset="0"/>
              </a:rPr>
              <a:pPr/>
              <a:t>99</a:t>
            </a:fld>
            <a:endParaRPr lang="en-US" altLang="en-US" sz="1200">
              <a:latin typeface="Arial Rounded MT Bold" pitchFamily="34" charset="0"/>
            </a:endParaRPr>
          </a:p>
        </p:txBody>
      </p:sp>
    </p:spTree>
    <p:extLst>
      <p:ext uri="{BB962C8B-B14F-4D97-AF65-F5344CB8AC3E}">
        <p14:creationId xmlns:p14="http://schemas.microsoft.com/office/powerpoint/2010/main" val="19121348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635CC88F-A5E1-4F02-8B2F-4BCAC0BE7B36}" type="slidenum">
              <a:rPr lang="en-CA" altLang="en-US" sz="1200" smtClean="0">
                <a:latin typeface="Arial Rounded MT Bold" pitchFamily="34" charset="0"/>
              </a:rPr>
              <a:pPr/>
              <a:t>103</a:t>
            </a:fld>
            <a:endParaRPr lang="en-CA" altLang="en-US" sz="1200">
              <a:latin typeface="Arial Rounded MT Bold" pitchFamily="34"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30549327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a:ln/>
        </p:spPr>
      </p:sp>
      <p:sp>
        <p:nvSpPr>
          <p:cNvPr id="1218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18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4D021805-E777-458A-81C1-AFAA47736CBF}" type="slidenum">
              <a:rPr lang="en-US" altLang="en-US" sz="1200" smtClean="0">
                <a:latin typeface="Arial Rounded MT Bold" pitchFamily="34" charset="0"/>
              </a:rPr>
              <a:pPr/>
              <a:t>181</a:t>
            </a:fld>
            <a:endParaRPr lang="en-US" altLang="en-US" sz="1200">
              <a:latin typeface="Arial Rounded MT Bold" pitchFamily="34" charset="0"/>
            </a:endParaRPr>
          </a:p>
        </p:txBody>
      </p:sp>
    </p:spTree>
    <p:extLst>
      <p:ext uri="{BB962C8B-B14F-4D97-AF65-F5344CB8AC3E}">
        <p14:creationId xmlns:p14="http://schemas.microsoft.com/office/powerpoint/2010/main" val="4003005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a:ln/>
        </p:spPr>
      </p:sp>
      <p:sp>
        <p:nvSpPr>
          <p:cNvPr id="1228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28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00C7B66F-9A0C-449B-9370-BE1829F32D41}" type="slidenum">
              <a:rPr lang="en-US" altLang="en-US" sz="1200" smtClean="0">
                <a:latin typeface="Arial Rounded MT Bold" pitchFamily="34" charset="0"/>
              </a:rPr>
              <a:pPr/>
              <a:t>182</a:t>
            </a:fld>
            <a:endParaRPr lang="en-US" altLang="en-US" sz="1200">
              <a:latin typeface="Arial Rounded MT Bold" pitchFamily="34" charset="0"/>
            </a:endParaRPr>
          </a:p>
        </p:txBody>
      </p:sp>
    </p:spTree>
    <p:extLst>
      <p:ext uri="{BB962C8B-B14F-4D97-AF65-F5344CB8AC3E}">
        <p14:creationId xmlns:p14="http://schemas.microsoft.com/office/powerpoint/2010/main" val="18565581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39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783CB525-B9AD-4E23-B34D-34EBCEF9FC4C}" type="slidenum">
              <a:rPr lang="en-US" altLang="en-US" sz="1200" smtClean="0">
                <a:latin typeface="Arial Rounded MT Bold" pitchFamily="34" charset="0"/>
              </a:rPr>
              <a:pPr/>
              <a:t>185</a:t>
            </a:fld>
            <a:endParaRPr lang="en-US" altLang="en-US" sz="1200">
              <a:latin typeface="Arial Rounded MT Bold" pitchFamily="34" charset="0"/>
            </a:endParaRPr>
          </a:p>
        </p:txBody>
      </p:sp>
    </p:spTree>
    <p:extLst>
      <p:ext uri="{BB962C8B-B14F-4D97-AF65-F5344CB8AC3E}">
        <p14:creationId xmlns:p14="http://schemas.microsoft.com/office/powerpoint/2010/main" val="11665756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a:ln/>
        </p:spPr>
      </p:sp>
      <p:sp>
        <p:nvSpPr>
          <p:cNvPr id="1249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49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487B78FE-6809-441C-B6B9-2BFCC21183EE}" type="slidenum">
              <a:rPr lang="en-US" altLang="en-US" sz="1200" smtClean="0">
                <a:latin typeface="Arial Rounded MT Bold" pitchFamily="34" charset="0"/>
              </a:rPr>
              <a:pPr/>
              <a:t>186</a:t>
            </a:fld>
            <a:endParaRPr lang="en-US" altLang="en-US" sz="1200">
              <a:latin typeface="Arial Rounded MT Bold" pitchFamily="34" charset="0"/>
            </a:endParaRPr>
          </a:p>
        </p:txBody>
      </p:sp>
    </p:spTree>
    <p:extLst>
      <p:ext uri="{BB962C8B-B14F-4D97-AF65-F5344CB8AC3E}">
        <p14:creationId xmlns:p14="http://schemas.microsoft.com/office/powerpoint/2010/main" val="14484376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a:ln/>
        </p:spPr>
      </p:sp>
      <p:sp>
        <p:nvSpPr>
          <p:cNvPr id="1259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59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C6C1E0D0-4B76-4AD3-8C70-01D13B4978B6}" type="slidenum">
              <a:rPr lang="en-US" altLang="en-US" sz="1200" smtClean="0">
                <a:latin typeface="Arial Rounded MT Bold" pitchFamily="34" charset="0"/>
              </a:rPr>
              <a:pPr/>
              <a:t>187</a:t>
            </a:fld>
            <a:endParaRPr lang="en-US" altLang="en-US" sz="1200">
              <a:latin typeface="Arial Rounded MT Bold" pitchFamily="34" charset="0"/>
            </a:endParaRPr>
          </a:p>
        </p:txBody>
      </p:sp>
    </p:spTree>
    <p:extLst>
      <p:ext uri="{BB962C8B-B14F-4D97-AF65-F5344CB8AC3E}">
        <p14:creationId xmlns:p14="http://schemas.microsoft.com/office/powerpoint/2010/main" val="38345377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188</a:t>
            </a:fld>
            <a:endParaRPr lang="en-US" altLang="en-US" sz="1200">
              <a:latin typeface="Arial Rounded MT Bold" pitchFamily="34" charset="0"/>
            </a:endParaRPr>
          </a:p>
        </p:txBody>
      </p:sp>
    </p:spTree>
    <p:extLst>
      <p:ext uri="{BB962C8B-B14F-4D97-AF65-F5344CB8AC3E}">
        <p14:creationId xmlns:p14="http://schemas.microsoft.com/office/powerpoint/2010/main" val="2159152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189</a:t>
            </a:fld>
            <a:endParaRPr lang="en-US" altLang="en-US" sz="1200">
              <a:latin typeface="Arial Rounded MT Bold" pitchFamily="34" charset="0"/>
            </a:endParaRPr>
          </a:p>
        </p:txBody>
      </p:sp>
    </p:spTree>
    <p:extLst>
      <p:ext uri="{BB962C8B-B14F-4D97-AF65-F5344CB8AC3E}">
        <p14:creationId xmlns:p14="http://schemas.microsoft.com/office/powerpoint/2010/main" val="21951299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190</a:t>
            </a:fld>
            <a:endParaRPr lang="en-US" altLang="en-US" sz="1200">
              <a:latin typeface="Arial Rounded MT Bold" pitchFamily="34" charset="0"/>
            </a:endParaRPr>
          </a:p>
        </p:txBody>
      </p:sp>
    </p:spTree>
    <p:extLst>
      <p:ext uri="{BB962C8B-B14F-4D97-AF65-F5344CB8AC3E}">
        <p14:creationId xmlns:p14="http://schemas.microsoft.com/office/powerpoint/2010/main" val="14432989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5950221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a:ln/>
        </p:spPr>
      </p:sp>
      <p:sp>
        <p:nvSpPr>
          <p:cNvPr id="126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69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A29B07E5-F8C1-4EFC-926B-45156B54BA70}" type="slidenum">
              <a:rPr lang="en-US" altLang="en-US" sz="1200" smtClean="0">
                <a:latin typeface="Arial Rounded MT Bold" pitchFamily="34" charset="0"/>
              </a:rPr>
              <a:pPr/>
              <a:t>191</a:t>
            </a:fld>
            <a:endParaRPr lang="en-US" altLang="en-US" sz="1200">
              <a:latin typeface="Arial Rounded MT Bold" pitchFamily="34" charset="0"/>
            </a:endParaRPr>
          </a:p>
        </p:txBody>
      </p:sp>
    </p:spTree>
    <p:extLst>
      <p:ext uri="{BB962C8B-B14F-4D97-AF65-F5344CB8AC3E}">
        <p14:creationId xmlns:p14="http://schemas.microsoft.com/office/powerpoint/2010/main" val="230036274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a:ln/>
        </p:spPr>
      </p:sp>
      <p:sp>
        <p:nvSpPr>
          <p:cNvPr id="1280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80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782BA9E9-0658-41D8-9378-1FC6DB011F45}" type="slidenum">
              <a:rPr lang="en-US" altLang="en-US" sz="1200" smtClean="0">
                <a:latin typeface="Arial Rounded MT Bold" pitchFamily="34" charset="0"/>
              </a:rPr>
              <a:pPr/>
              <a:t>193</a:t>
            </a:fld>
            <a:endParaRPr lang="en-US" altLang="en-US" sz="1200">
              <a:latin typeface="Arial Rounded MT Bold" pitchFamily="34" charset="0"/>
            </a:endParaRPr>
          </a:p>
        </p:txBody>
      </p:sp>
    </p:spTree>
    <p:extLst>
      <p:ext uri="{BB962C8B-B14F-4D97-AF65-F5344CB8AC3E}">
        <p14:creationId xmlns:p14="http://schemas.microsoft.com/office/powerpoint/2010/main" val="13644634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a:ln/>
        </p:spPr>
      </p:sp>
      <p:sp>
        <p:nvSpPr>
          <p:cNvPr id="129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290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fld id="{D6383D4F-46CC-469D-BED2-10370226E666}" type="slidenum">
              <a:rPr lang="en-US" altLang="en-US" sz="1200" smtClean="0">
                <a:latin typeface="Arial Rounded MT Bold" pitchFamily="34" charset="0"/>
              </a:rPr>
              <a:pPr/>
              <a:t>197</a:t>
            </a:fld>
            <a:endParaRPr lang="en-US" altLang="en-US" sz="1200">
              <a:latin typeface="Arial Rounded MT Bold" pitchFamily="34" charset="0"/>
            </a:endParaRPr>
          </a:p>
        </p:txBody>
      </p:sp>
    </p:spTree>
    <p:extLst>
      <p:ext uri="{BB962C8B-B14F-4D97-AF65-F5344CB8AC3E}">
        <p14:creationId xmlns:p14="http://schemas.microsoft.com/office/powerpoint/2010/main" val="30165997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939624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442047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510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315291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813494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46A9EFA4-CCBF-4BEC-B752-EB7AE873A426}" type="slidenum">
              <a:rPr lang="en-US" smtClean="0"/>
              <a:pPr>
                <a:defRPr/>
              </a:pPr>
              <a:t>68</a:t>
            </a:fld>
            <a:endParaRPr lang="en-US"/>
          </a:p>
        </p:txBody>
      </p:sp>
    </p:spTree>
    <p:extLst>
      <p:ext uri="{BB962C8B-B14F-4D97-AF65-F5344CB8AC3E}">
        <p14:creationId xmlns:p14="http://schemas.microsoft.com/office/powerpoint/2010/main" val="21104311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4FC8DAB9-A045-4EE4-B335-B08B49E16D37}"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00824270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907F1186-34FF-4E66-90E6-86E2A70E2D99}"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7156457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C3A24FED-A23E-4BDF-B418-6E51DC27B215}"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713100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a:t>Click to edit Master title style</a:t>
            </a:r>
            <a:endParaRPr lang="en-CA"/>
          </a:p>
        </p:txBody>
      </p:sp>
      <p:sp>
        <p:nvSpPr>
          <p:cNvPr id="3" name="Table Placeholder 2"/>
          <p:cNvSpPr>
            <a:spLocks noGrp="1"/>
          </p:cNvSpPr>
          <p:nvPr>
            <p:ph type="tbl" idx="1"/>
          </p:nvPr>
        </p:nvSpPr>
        <p:spPr>
          <a:xfrm>
            <a:off x="685800" y="1752600"/>
            <a:ext cx="7772400" cy="4114800"/>
          </a:xfrm>
        </p:spPr>
        <p:txBody>
          <a:bodyPr/>
          <a:lstStyle/>
          <a:p>
            <a:pPr lvl="0"/>
            <a:endParaRPr lang="en-CA" noProof="0"/>
          </a:p>
        </p:txBody>
      </p:sp>
      <p:sp>
        <p:nvSpPr>
          <p:cNvPr id="4" name="Rectangle 4"/>
          <p:cNvSpPr>
            <a:spLocks noGrp="1" noChangeArrowheads="1"/>
          </p:cNvSpPr>
          <p:nvPr>
            <p:ph type="dt" sz="half" idx="10"/>
          </p:nvPr>
        </p:nvSpPr>
        <p:spPr>
          <a:ln/>
        </p:spPr>
        <p:txBody>
          <a:bodyPr/>
          <a:lstStyle>
            <a:lvl1pPr>
              <a:defRPr/>
            </a:lvl1pPr>
          </a:lstStyle>
          <a:p>
            <a:pPr>
              <a:defRPr/>
            </a:pPr>
            <a:fld id="{56E17EAB-9652-47E5-9BE0-8FFA47BC1CEC}"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373984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228600"/>
            <a:ext cx="7772400"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CBA4319C-4B85-462A-97FA-0959ADEB0841}" type="datetime1">
              <a:rPr lang="en-US"/>
              <a:pPr>
                <a:defRPr/>
              </a:pPr>
              <a:t>12/18/2020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1387259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quarter" idx="2"/>
          </p:nvPr>
        </p:nvSpPr>
        <p:spPr>
          <a:xfrm>
            <a:off x="4648200" y="17526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Content Placeholder 4"/>
          <p:cNvSpPr>
            <a:spLocks noGrp="1"/>
          </p:cNvSpPr>
          <p:nvPr>
            <p:ph sz="quarter" idx="3"/>
          </p:nvPr>
        </p:nvSpPr>
        <p:spPr>
          <a:xfrm>
            <a:off x="4648200" y="3886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Rectangle 4"/>
          <p:cNvSpPr>
            <a:spLocks noGrp="1" noChangeArrowheads="1"/>
          </p:cNvSpPr>
          <p:nvPr>
            <p:ph type="dt" sz="half" idx="10"/>
          </p:nvPr>
        </p:nvSpPr>
        <p:spPr>
          <a:ln/>
        </p:spPr>
        <p:txBody>
          <a:bodyPr/>
          <a:lstStyle>
            <a:lvl1pPr>
              <a:defRPr/>
            </a:lvl1pPr>
          </a:lstStyle>
          <a:p>
            <a:pPr>
              <a:defRPr/>
            </a:pPr>
            <a:fld id="{85F15F53-90DF-4A3A-8E10-954638E5E944}" type="datetime1">
              <a:rPr lang="en-US"/>
              <a:pPr>
                <a:defRPr/>
              </a:pPr>
              <a:t>12/18/2020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1830632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80472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28505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69839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988467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231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F8901E4E-FFE0-4211-863F-22EEB4466B73}"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238113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000805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01293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76007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15314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1897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23565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261398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BC66C8B-1568-4FA8-9E10-1737434DEB7C}" type="slidenum">
              <a:rPr lang="en-CA"/>
              <a:pPr>
                <a:defRPr/>
              </a:pPr>
              <a:t>‹#›</a:t>
            </a:fld>
            <a:endParaRPr lang="en-CA"/>
          </a:p>
        </p:txBody>
      </p:sp>
    </p:spTree>
    <p:extLst>
      <p:ext uri="{BB962C8B-B14F-4D97-AF65-F5344CB8AC3E}">
        <p14:creationId xmlns:p14="http://schemas.microsoft.com/office/powerpoint/2010/main" val="112169719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a:p>
        </p:txBody>
      </p:sp>
    </p:spTree>
    <p:extLst>
      <p:ext uri="{BB962C8B-B14F-4D97-AF65-F5344CB8AC3E}">
        <p14:creationId xmlns:p14="http://schemas.microsoft.com/office/powerpoint/2010/main" val="27571696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DAFFE8C-87A8-4908-916D-49B645F08889}" type="slidenum">
              <a:rPr lang="en-CA"/>
              <a:pPr>
                <a:defRPr/>
              </a:pPr>
              <a:t>‹#›</a:t>
            </a:fld>
            <a:endParaRPr lang="en-CA"/>
          </a:p>
        </p:txBody>
      </p:sp>
    </p:spTree>
    <p:extLst>
      <p:ext uri="{BB962C8B-B14F-4D97-AF65-F5344CB8AC3E}">
        <p14:creationId xmlns:p14="http://schemas.microsoft.com/office/powerpoint/2010/main" val="29154970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32037424-D9A1-4895-8BD4-AAF84E7BE714}" type="datetime1">
              <a:rPr lang="en-US"/>
              <a:pPr>
                <a:defRPr/>
              </a:pPr>
              <a:t>12/18/2020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8091316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a:p>
        </p:txBody>
      </p:sp>
    </p:spTree>
    <p:extLst>
      <p:ext uri="{BB962C8B-B14F-4D97-AF65-F5344CB8AC3E}">
        <p14:creationId xmlns:p14="http://schemas.microsoft.com/office/powerpoint/2010/main" val="288495693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02F5E01D-F22B-44F4-AA78-74B1328DFDEE}" type="slidenum">
              <a:rPr lang="en-CA"/>
              <a:pPr>
                <a:defRPr/>
              </a:pPr>
              <a:t>‹#›</a:t>
            </a:fld>
            <a:endParaRPr lang="en-CA"/>
          </a:p>
        </p:txBody>
      </p:sp>
    </p:spTree>
    <p:extLst>
      <p:ext uri="{BB962C8B-B14F-4D97-AF65-F5344CB8AC3E}">
        <p14:creationId xmlns:p14="http://schemas.microsoft.com/office/powerpoint/2010/main" val="1723823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9111F8C6-B39E-4859-AE79-3E0987999547}" type="slidenum">
              <a:rPr lang="en-CA"/>
              <a:pPr>
                <a:defRPr/>
              </a:pPr>
              <a:t>‹#›</a:t>
            </a:fld>
            <a:endParaRPr lang="en-CA"/>
          </a:p>
        </p:txBody>
      </p:sp>
    </p:spTree>
    <p:extLst>
      <p:ext uri="{BB962C8B-B14F-4D97-AF65-F5344CB8AC3E}">
        <p14:creationId xmlns:p14="http://schemas.microsoft.com/office/powerpoint/2010/main" val="31994121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B825AF03-9CA0-4962-8F62-70D57257A12B}" type="slidenum">
              <a:rPr lang="en-CA"/>
              <a:pPr>
                <a:defRPr/>
              </a:pPr>
              <a:t>‹#›</a:t>
            </a:fld>
            <a:endParaRPr lang="en-CA"/>
          </a:p>
        </p:txBody>
      </p:sp>
    </p:spTree>
    <p:extLst>
      <p:ext uri="{BB962C8B-B14F-4D97-AF65-F5344CB8AC3E}">
        <p14:creationId xmlns:p14="http://schemas.microsoft.com/office/powerpoint/2010/main" val="40882452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E723CDE-6F5B-4242-B5A2-E1B6B6E4CFD4}" type="slidenum">
              <a:rPr lang="en-CA"/>
              <a:pPr>
                <a:defRPr/>
              </a:pPr>
              <a:t>‹#›</a:t>
            </a:fld>
            <a:endParaRPr lang="en-CA"/>
          </a:p>
        </p:txBody>
      </p:sp>
    </p:spTree>
    <p:extLst>
      <p:ext uri="{BB962C8B-B14F-4D97-AF65-F5344CB8AC3E}">
        <p14:creationId xmlns:p14="http://schemas.microsoft.com/office/powerpoint/2010/main" val="2815475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1EDF3D88-B323-433D-82D2-822AF8BEC202}" type="slidenum">
              <a:rPr lang="en-CA"/>
              <a:pPr>
                <a:defRPr/>
              </a:pPr>
              <a:t>‹#›</a:t>
            </a:fld>
            <a:endParaRPr lang="en-CA"/>
          </a:p>
        </p:txBody>
      </p:sp>
    </p:spTree>
    <p:extLst>
      <p:ext uri="{BB962C8B-B14F-4D97-AF65-F5344CB8AC3E}">
        <p14:creationId xmlns:p14="http://schemas.microsoft.com/office/powerpoint/2010/main" val="9968021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E8A81D0-7FB6-43E7-84F6-610605932830}" type="slidenum">
              <a:rPr lang="en-CA"/>
              <a:pPr>
                <a:defRPr/>
              </a:pPr>
              <a:t>‹#›</a:t>
            </a:fld>
            <a:endParaRPr lang="en-CA"/>
          </a:p>
        </p:txBody>
      </p:sp>
    </p:spTree>
    <p:extLst>
      <p:ext uri="{BB962C8B-B14F-4D97-AF65-F5344CB8AC3E}">
        <p14:creationId xmlns:p14="http://schemas.microsoft.com/office/powerpoint/2010/main" val="5340097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202EE9D8-709B-4F34-AC03-9BB59599EFE5}" type="slidenum">
              <a:rPr lang="en-CA"/>
              <a:pPr>
                <a:defRPr/>
              </a:pPr>
              <a:t>‹#›</a:t>
            </a:fld>
            <a:endParaRPr lang="en-CA"/>
          </a:p>
        </p:txBody>
      </p:sp>
    </p:spTree>
    <p:extLst>
      <p:ext uri="{BB962C8B-B14F-4D97-AF65-F5344CB8AC3E}">
        <p14:creationId xmlns:p14="http://schemas.microsoft.com/office/powerpoint/2010/main" val="42674426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3F8B4A2-59BC-4B2E-9DD5-BA980AD03E6E}" type="slidenum">
              <a:rPr lang="en-CA"/>
              <a:pPr>
                <a:defRPr/>
              </a:pPr>
              <a:t>‹#›</a:t>
            </a:fld>
            <a:endParaRPr lang="en-CA"/>
          </a:p>
        </p:txBody>
      </p:sp>
    </p:spTree>
    <p:extLst>
      <p:ext uri="{BB962C8B-B14F-4D97-AF65-F5344CB8AC3E}">
        <p14:creationId xmlns:p14="http://schemas.microsoft.com/office/powerpoint/2010/main" val="4122724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41576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E330491-9175-4CBD-9F47-8A6E332E67C2}" type="datetime1">
              <a:rPr lang="en-US"/>
              <a:pPr>
                <a:defRPr/>
              </a:pPr>
              <a:t>12/18/2020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1259260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EC7F4641-D332-4547-B069-A779866070CC}" type="datetime1">
              <a:rPr lang="en-US"/>
              <a:pPr>
                <a:defRPr/>
              </a:pPr>
              <a:t>12/18/2020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18943071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D87EF503-967F-4365-B19D-8D3D6FEBD91F}" type="datetime1">
              <a:rPr lang="en-US"/>
              <a:pPr>
                <a:defRPr/>
              </a:pPr>
              <a:t>12/18/2020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1252854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17A322A-7535-41A9-B86B-56D20D885FF9}" type="datetime1">
              <a:rPr lang="en-US"/>
              <a:pPr>
                <a:defRPr/>
              </a:pPr>
              <a:t>12/18/2020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33569587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ED2F0C0-A2A7-4B4C-A59D-D5425A10491F}" type="datetime1">
              <a:rPr lang="en-US"/>
              <a:pPr>
                <a:defRPr/>
              </a:pPr>
              <a:t>12/18/2020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29962347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C6689A74-C42B-402E-A222-B01402D44F12}" type="datetime1">
              <a:rPr lang="en-US"/>
              <a:pPr>
                <a:defRPr/>
              </a:pPr>
              <a:t>12/18/2020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dirty="0"/>
              <a:t>Steven </a:t>
            </a:r>
            <a:r>
              <a:rPr lang="en-US" dirty="0" err="1"/>
              <a:t>Rudich</a:t>
            </a:r>
            <a:r>
              <a:rPr lang="en-US" dirty="0"/>
              <a:t>: www.cs.cmu.edu/~rudich</a:t>
            </a:r>
          </a:p>
        </p:txBody>
      </p:sp>
    </p:spTree>
    <p:extLst>
      <p:ext uri="{BB962C8B-B14F-4D97-AF65-F5344CB8AC3E}">
        <p14:creationId xmlns:p14="http://schemas.microsoft.com/office/powerpoint/2010/main" val="16301096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folHlink"/>
                </a:solidFill>
                <a:effectLst/>
              </a:defRPr>
            </a:lvl1pPr>
          </a:lstStyle>
          <a:p>
            <a:pPr>
              <a:defRPr/>
            </a:pPr>
            <a:fld id="{415DD60F-62EE-4A66-B8F8-50F7AE5CBEFA}" type="datetime1">
              <a:rPr lang="en-US"/>
              <a:pPr>
                <a:defRPr/>
              </a:pPr>
              <a:t>12/18/2020</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chemeClr val="folHlink"/>
                </a:solidFill>
                <a:effectLst/>
                <a:latin typeface="Arial" pitchFamily="34" charset="0"/>
              </a:defRPr>
            </a:lvl1pPr>
          </a:lstStyle>
          <a:p>
            <a:pPr>
              <a:defRPr/>
            </a:pPr>
            <a:r>
              <a:rPr lang="en-US" dirty="0"/>
              <a:t>Steven </a:t>
            </a:r>
            <a:r>
              <a:rPr lang="en-US" dirty="0" err="1"/>
              <a:t>Rudich</a:t>
            </a:r>
            <a:r>
              <a:rPr lang="en-US" dirty="0"/>
              <a:t>: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75" r:id="rId15"/>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8060517"/>
      </p:ext>
    </p:extLst>
  </p:cSld>
  <p:clrMap bg1="dk2" tx1="lt1" bg2="dk1" tx2="lt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1254746948"/>
      </p:ext>
    </p:extLst>
  </p:cSld>
  <p:clrMap bg1="dk2" tx1="lt1" bg2="dk1"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1.xml"/><Relationship Id="rId13" Type="http://schemas.openxmlformats.org/officeDocument/2006/relationships/slide" Target="slide147.xml"/><Relationship Id="rId3" Type="http://schemas.openxmlformats.org/officeDocument/2006/relationships/oleObject" Target="../embeddings/oleObject1.bin"/><Relationship Id="rId7" Type="http://schemas.openxmlformats.org/officeDocument/2006/relationships/slide" Target="slide58.xml"/><Relationship Id="rId12" Type="http://schemas.openxmlformats.org/officeDocument/2006/relationships/slide" Target="slide137.xml"/><Relationship Id="rId17" Type="http://schemas.openxmlformats.org/officeDocument/2006/relationships/slide" Target="slide199.xml"/><Relationship Id="rId2" Type="http://schemas.openxmlformats.org/officeDocument/2006/relationships/slideLayout" Target="../slideLayouts/slideLayout1.xml"/><Relationship Id="rId16" Type="http://schemas.openxmlformats.org/officeDocument/2006/relationships/slide" Target="slide192.xml"/><Relationship Id="rId1" Type="http://schemas.openxmlformats.org/officeDocument/2006/relationships/vmlDrawing" Target="../drawings/vmlDrawing1.vml"/><Relationship Id="rId6" Type="http://schemas.openxmlformats.org/officeDocument/2006/relationships/slide" Target="slide12.xml"/><Relationship Id="rId11" Type="http://schemas.openxmlformats.org/officeDocument/2006/relationships/slide" Target="slide121.xml"/><Relationship Id="rId5" Type="http://schemas.openxmlformats.org/officeDocument/2006/relationships/slide" Target="slide2.xml"/><Relationship Id="rId15" Type="http://schemas.openxmlformats.org/officeDocument/2006/relationships/slide" Target="slide180.xml"/><Relationship Id="rId10" Type="http://schemas.openxmlformats.org/officeDocument/2006/relationships/slide" Target="slide116.xml"/><Relationship Id="rId4" Type="http://schemas.openxmlformats.org/officeDocument/2006/relationships/image" Target="../media/image1.wmf"/><Relationship Id="rId9" Type="http://schemas.openxmlformats.org/officeDocument/2006/relationships/slide" Target="slide105.xml"/><Relationship Id="rId14" Type="http://schemas.openxmlformats.org/officeDocument/2006/relationships/slide" Target="slide173.xml"/></Relationships>
</file>

<file path=ppt/slides/_rels/slide1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8" Type="http://schemas.openxmlformats.org/officeDocument/2006/relationships/image" Target="../media/image41.wmf"/><Relationship Id="rId3" Type="http://schemas.openxmlformats.org/officeDocument/2006/relationships/image" Target="../media/image38.jpeg"/><Relationship Id="rId7" Type="http://schemas.openxmlformats.org/officeDocument/2006/relationships/image" Target="../media/image40.jpeg"/><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image" Target="../media/image37.png"/><Relationship Id="rId5" Type="http://schemas.openxmlformats.org/officeDocument/2006/relationships/oleObject" Target="../embeddings/oleObject3.bin"/><Relationship Id="rId4" Type="http://schemas.openxmlformats.org/officeDocument/2006/relationships/image" Target="../media/image39.jpe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8" Type="http://schemas.openxmlformats.org/officeDocument/2006/relationships/image" Target="../media/image48.wmf"/><Relationship Id="rId3" Type="http://schemas.openxmlformats.org/officeDocument/2006/relationships/image" Target="../media/image43.wmf"/><Relationship Id="rId7" Type="http://schemas.openxmlformats.org/officeDocument/2006/relationships/image" Target="../media/image47.wmf"/><Relationship Id="rId2"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46.wmf"/><Relationship Id="rId5" Type="http://schemas.openxmlformats.org/officeDocument/2006/relationships/image" Target="../media/image45.wmf"/><Relationship Id="rId10" Type="http://schemas.openxmlformats.org/officeDocument/2006/relationships/image" Target="../media/image50.wmf"/><Relationship Id="rId4" Type="http://schemas.openxmlformats.org/officeDocument/2006/relationships/image" Target="../media/image44.wmf"/><Relationship Id="rId9" Type="http://schemas.openxmlformats.org/officeDocument/2006/relationships/image" Target="../media/image49.w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4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4.vml"/><Relationship Id="rId4" Type="http://schemas.openxmlformats.org/officeDocument/2006/relationships/image" Target="../media/image37.png"/></Relationships>
</file>

<file path=ppt/slides/_rels/slide14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6.xml"/><Relationship Id="rId1" Type="http://schemas.openxmlformats.org/officeDocument/2006/relationships/vmlDrawing" Target="../drawings/vmlDrawing5.vml"/><Relationship Id="rId4" Type="http://schemas.openxmlformats.org/officeDocument/2006/relationships/image" Target="../media/image37.png"/></Relationships>
</file>

<file path=ppt/slides/_rels/slide1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5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6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170.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6.xml"/><Relationship Id="rId1" Type="http://schemas.openxmlformats.org/officeDocument/2006/relationships/vmlDrawing" Target="../drawings/vmlDrawing6.vml"/><Relationship Id="rId4" Type="http://schemas.openxmlformats.org/officeDocument/2006/relationships/image" Target="../media/image37.png"/></Relationships>
</file>

<file path=ppt/slides/_rels/slide17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8" Type="http://schemas.openxmlformats.org/officeDocument/2006/relationships/image" Target="../media/image41.wmf"/><Relationship Id="rId3" Type="http://schemas.openxmlformats.org/officeDocument/2006/relationships/image" Target="../media/image38.jpeg"/><Relationship Id="rId7" Type="http://schemas.openxmlformats.org/officeDocument/2006/relationships/image" Target="../media/image40.jpeg"/><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37.png"/><Relationship Id="rId5" Type="http://schemas.openxmlformats.org/officeDocument/2006/relationships/oleObject" Target="../embeddings/oleObject7.bin"/><Relationship Id="rId4" Type="http://schemas.openxmlformats.org/officeDocument/2006/relationships/image" Target="../media/image39.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54.wmf"/><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180.xml.rels><?xml version="1.0" encoding="UTF-8" standalone="yes"?>
<Relationships xmlns="http://schemas.openxmlformats.org/package/2006/relationships"><Relationship Id="rId8" Type="http://schemas.openxmlformats.org/officeDocument/2006/relationships/slide" Target="slide181.xml"/><Relationship Id="rId3" Type="http://schemas.openxmlformats.org/officeDocument/2006/relationships/oleObject" Target="../embeddings/oleObject8.bin"/><Relationship Id="rId7" Type="http://schemas.openxmlformats.org/officeDocument/2006/relationships/slide" Target="slide116.xml"/><Relationship Id="rId2" Type="http://schemas.openxmlformats.org/officeDocument/2006/relationships/slideLayout" Target="../slideLayouts/slideLayout1.xml"/><Relationship Id="rId1" Type="http://schemas.openxmlformats.org/officeDocument/2006/relationships/vmlDrawing" Target="../drawings/vmlDrawing8.vml"/><Relationship Id="rId6" Type="http://schemas.openxmlformats.org/officeDocument/2006/relationships/slide" Target="slide188.xml"/><Relationship Id="rId5" Type="http://schemas.openxmlformats.org/officeDocument/2006/relationships/slide" Target="slide80.xml"/><Relationship Id="rId10" Type="http://schemas.openxmlformats.org/officeDocument/2006/relationships/slide" Target="slide110.xml"/><Relationship Id="rId4" Type="http://schemas.openxmlformats.org/officeDocument/2006/relationships/image" Target="../media/image1.wmf"/><Relationship Id="rId9" Type="http://schemas.openxmlformats.org/officeDocument/2006/relationships/slide" Target="slide104.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9.vml"/><Relationship Id="rId4" Type="http://schemas.openxmlformats.org/officeDocument/2006/relationships/image" Target="../media/image37.pn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33.xml"/><Relationship Id="rId4" Type="http://schemas.openxmlformats.org/officeDocument/2006/relationships/image" Target="../media/image14.png"/></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33.xml"/><Relationship Id="rId4" Type="http://schemas.openxmlformats.org/officeDocument/2006/relationships/image" Target="../media/image14.png"/></Relationships>
</file>

<file path=ppt/slides/_rels/slide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33.xml"/><Relationship Id="rId4" Type="http://schemas.openxmlformats.org/officeDocument/2006/relationships/image" Target="../media/image14.png"/></Relationships>
</file>

<file path=ppt/slides/_rels/slide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33.xml"/><Relationship Id="rId4" Type="http://schemas.openxmlformats.org/officeDocument/2006/relationships/image" Target="../media/image14.png"/></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6.png"/><Relationship Id="rId1" Type="http://schemas.openxmlformats.org/officeDocument/2006/relationships/slideLayout" Target="../slideLayouts/slideLayout33.xml"/><Relationship Id="rId4" Type="http://schemas.openxmlformats.org/officeDocument/2006/relationships/image" Target="../media/image15.png"/></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3.xml"/></Relationships>
</file>

<file path=ppt/slides/_rels/slide3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4.png"/><Relationship Id="rId1" Type="http://schemas.openxmlformats.org/officeDocument/2006/relationships/slideLayout" Target="../slideLayouts/slideLayout33.xml"/></Relationships>
</file>

<file path=ppt/slides/_rels/slide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0.jpeg"/><Relationship Id="rId1" Type="http://schemas.openxmlformats.org/officeDocument/2006/relationships/slideLayout" Target="../slideLayouts/slideLayout33.xml"/><Relationship Id="rId4" Type="http://schemas.openxmlformats.org/officeDocument/2006/relationships/image" Target="../media/image15.png"/></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3.xml"/></Relationships>
</file>

<file path=ppt/slides/_rels/slide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21.png"/><Relationship Id="rId1" Type="http://schemas.openxmlformats.org/officeDocument/2006/relationships/slideLayout" Target="../slideLayouts/slideLayout33.xml"/><Relationship Id="rId5" Type="http://schemas.openxmlformats.org/officeDocument/2006/relationships/image" Target="../media/image15.png"/><Relationship Id="rId4" Type="http://schemas.openxmlformats.org/officeDocument/2006/relationships/image" Target="../media/image16.png"/></Relationships>
</file>

<file path=ppt/slides/_rels/slide4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21.png"/><Relationship Id="rId1" Type="http://schemas.openxmlformats.org/officeDocument/2006/relationships/slideLayout" Target="../slideLayouts/slideLayout33.xml"/><Relationship Id="rId5" Type="http://schemas.openxmlformats.org/officeDocument/2006/relationships/image" Target="../media/image15.png"/><Relationship Id="rId4" Type="http://schemas.openxmlformats.org/officeDocument/2006/relationships/image" Target="../media/image16.png"/></Relationships>
</file>

<file path=ppt/slides/_rels/slide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image" Target="../media/image4.jpeg"/><Relationship Id="rId1" Type="http://schemas.openxmlformats.org/officeDocument/2006/relationships/slideLayout" Target="../slideLayouts/slideLayout33.xml"/><Relationship Id="rId4" Type="http://schemas.openxmlformats.org/officeDocument/2006/relationships/image" Target="../media/image6.jpeg"/></Relationships>
</file>

<file path=ppt/slides/_rels/slide5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xml"/><Relationship Id="rId1" Type="http://schemas.openxmlformats.org/officeDocument/2006/relationships/slideLayout" Target="../slideLayouts/slideLayout33.xml"/><Relationship Id="rId4" Type="http://schemas.openxmlformats.org/officeDocument/2006/relationships/image" Target="../media/image18.png"/></Relationships>
</file>

<file path=ppt/slides/_rels/slide5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33.xml"/><Relationship Id="rId4" Type="http://schemas.openxmlformats.org/officeDocument/2006/relationships/image" Target="../media/image19.png"/></Relationships>
</file>

<file path=ppt/slides/_rels/slide5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33.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7.xml"/></Relationships>
</file>

<file path=ppt/slides/_rels/slide6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jpg"/><Relationship Id="rId1" Type="http://schemas.openxmlformats.org/officeDocument/2006/relationships/slideLayout" Target="../slideLayouts/slideLayout22.xml"/><Relationship Id="rId4" Type="http://schemas.openxmlformats.org/officeDocument/2006/relationships/image" Target="../media/image28.png"/></Relationships>
</file>

<file path=ppt/slides/_rels/slide6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jpg"/><Relationship Id="rId1" Type="http://schemas.openxmlformats.org/officeDocument/2006/relationships/slideLayout" Target="../slideLayouts/slideLayout22.xml"/><Relationship Id="rId5" Type="http://schemas.openxmlformats.org/officeDocument/2006/relationships/image" Target="../media/image20.jpeg"/><Relationship Id="rId4" Type="http://schemas.openxmlformats.org/officeDocument/2006/relationships/image" Target="../media/image28.png"/></Relationships>
</file>

<file path=ppt/slides/_rels/slide6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2.xml"/></Relationships>
</file>

<file path=ppt/slides/_rels/slide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2.xml"/></Relationships>
</file>

<file path=ppt/slides/_rels/slide6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9.xml"/><Relationship Id="rId1" Type="http://schemas.openxmlformats.org/officeDocument/2006/relationships/slideLayout" Target="../slideLayouts/slideLayout22.xml"/><Relationship Id="rId4" Type="http://schemas.openxmlformats.org/officeDocument/2006/relationships/image" Target="../media/image28.png"/></Relationships>
</file>

<file path=ppt/slides/_rels/slide69.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1.png"/><Relationship Id="rId1" Type="http://schemas.openxmlformats.org/officeDocument/2006/relationships/slideLayout" Target="../slideLayouts/slideLayout22.xml"/></Relationships>
</file>

<file path=ppt/slides/_rels/slide7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1.png"/><Relationship Id="rId1" Type="http://schemas.openxmlformats.org/officeDocument/2006/relationships/slideLayout" Target="../slideLayouts/slideLayout2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3.xml"/></Relationships>
</file>

<file path=ppt/slides/_rels/slide8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4" Type="http://schemas.openxmlformats.org/officeDocument/2006/relationships/image" Target="../media/image37.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7.png"/><Relationship Id="rId1" Type="http://schemas.openxmlformats.org/officeDocument/2006/relationships/slideLayout" Target="../slideLayouts/slideLayout3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ctrTitle"/>
          </p:nvPr>
        </p:nvSpPr>
        <p:spPr>
          <a:xfrm>
            <a:off x="5257800" y="731838"/>
            <a:ext cx="3352800" cy="1706562"/>
          </a:xfrm>
        </p:spPr>
        <p:txBody>
          <a:bodyPr/>
          <a:lstStyle/>
          <a:p>
            <a:pPr>
              <a:defRPr/>
            </a:pPr>
            <a:r>
              <a:rPr lang="en-US" sz="3200" b="0" dirty="0">
                <a:latin typeface="Times New Roman" pitchFamily="18" charset="0"/>
                <a:cs typeface="Times New Roman" pitchFamily="18" charset="0"/>
              </a:rPr>
              <a:t>Reductions &amp; </a:t>
            </a:r>
            <a:br>
              <a:rPr lang="en-US" sz="3200" b="0" dirty="0">
                <a:latin typeface="Times New Roman" pitchFamily="18" charset="0"/>
                <a:cs typeface="Times New Roman" pitchFamily="18" charset="0"/>
              </a:rPr>
            </a:br>
            <a:r>
              <a:rPr lang="en-US" sz="3200" b="0" dirty="0">
                <a:latin typeface="Times New Roman" pitchFamily="18" charset="0"/>
                <a:cs typeface="Times New Roman" pitchFamily="18" charset="0"/>
              </a:rPr>
              <a:t>NP-Completeness</a:t>
            </a:r>
          </a:p>
        </p:txBody>
      </p:sp>
      <p:sp>
        <p:nvSpPr>
          <p:cNvPr id="575491" name="Rectangle 3"/>
          <p:cNvSpPr>
            <a:spLocks noGrp="1" noChangeArrowheads="1"/>
          </p:cNvSpPr>
          <p:nvPr>
            <p:ph type="subTitle" idx="1"/>
          </p:nvPr>
        </p:nvSpPr>
        <p:spPr>
          <a:xfrm>
            <a:off x="4876800" y="5334000"/>
            <a:ext cx="3962400" cy="947738"/>
          </a:xfrm>
        </p:spPr>
        <p:txBody>
          <a:bodyPr/>
          <a:lstStyle/>
          <a:p>
            <a:pPr>
              <a:defRPr/>
            </a:pPr>
            <a:r>
              <a:rPr lang="en-US" sz="2400" b="1" dirty="0">
                <a:solidFill>
                  <a:schemeClr val="tx2"/>
                </a:solidFill>
                <a:latin typeface="Times New Roman" pitchFamily="18" charset="0"/>
                <a:cs typeface="Times New Roman" pitchFamily="18" charset="0"/>
              </a:rPr>
              <a:t>Jeff Edmonds</a:t>
            </a:r>
          </a:p>
          <a:p>
            <a:pPr>
              <a:defRPr/>
            </a:pPr>
            <a:r>
              <a:rPr lang="en-US" sz="2400" b="1" dirty="0">
                <a:solidFill>
                  <a:schemeClr val="tx2"/>
                </a:solidFill>
                <a:latin typeface="Times New Roman" pitchFamily="18" charset="0"/>
                <a:cs typeface="Times New Roman" pitchFamily="18" charset="0"/>
              </a:rPr>
              <a:t>York University</a:t>
            </a:r>
            <a:endParaRPr lang="en-US" sz="2400" dirty="0">
              <a:solidFill>
                <a:schemeClr val="accent2"/>
              </a:solidFill>
              <a:latin typeface="Times New Roman" pitchFamily="18" charset="0"/>
              <a:cs typeface="Times New Roman" pitchFamily="18" charset="0"/>
            </a:endParaRPr>
          </a:p>
          <a:p>
            <a:pPr>
              <a:defRPr/>
            </a:pPr>
            <a:endParaRPr lang="en-US" dirty="0">
              <a:solidFill>
                <a:schemeClr val="accent2"/>
              </a:solidFill>
              <a:latin typeface="Times New Roman" pitchFamily="18" charset="0"/>
              <a:cs typeface="Times New Roman" pitchFamily="18" charset="0"/>
            </a:endParaRPr>
          </a:p>
          <a:p>
            <a:pPr>
              <a:defRPr/>
            </a:pPr>
            <a:endParaRPr lang="en-US" dirty="0">
              <a:latin typeface="Times New Roman" pitchFamily="18" charset="0"/>
              <a:cs typeface="Times New Roman" pitchFamily="18" charset="0"/>
            </a:endParaRPr>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080"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9"/>
          <p:cNvSpPr txBox="1">
            <a:spLocks noChangeArrowheads="1"/>
          </p:cNvSpPr>
          <p:nvPr/>
        </p:nvSpPr>
        <p:spPr bwMode="auto">
          <a:xfrm>
            <a:off x="152400" y="985421"/>
            <a:ext cx="5257800" cy="5262979"/>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hlinkClick r:id="rId5" action="ppaction://hlinksldjump"/>
              </a:rPr>
              <a:t>Witnesses, Acceptable, &amp; NP</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6" action="ppaction://hlinksldjump"/>
              </a:rPr>
              <a:t>Logic: Card Puzzle</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7" action="ppaction://hlinksldjump"/>
              </a:rPr>
              <a:t>Quick Def</a:t>
            </a:r>
            <a:r>
              <a:rPr lang="en-US" baseline="30000" dirty="0">
                <a:effectLst>
                  <a:outerShdw blurRad="38100" dist="38100" dir="2700000" algn="tl">
                    <a:srgbClr val="000000"/>
                  </a:outerShdw>
                </a:effectLst>
                <a:hlinkClick r:id="rId7" action="ppaction://hlinksldjump"/>
              </a:rPr>
              <a:t>n</a:t>
            </a:r>
            <a:r>
              <a:rPr lang="en-US" dirty="0">
                <a:effectLst>
                  <a:outerShdw blurRad="38100" dist="38100" dir="2700000" algn="tl">
                    <a:srgbClr val="000000"/>
                  </a:outerShdw>
                </a:effectLst>
                <a:hlinkClick r:id="rId7" action="ppaction://hlinksldjump"/>
              </a:rPr>
              <a:t> and Reduction </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8" action="ppaction://hlinksldjump"/>
              </a:rPr>
              <a:t>History</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9" action="ppaction://hlinksldjump"/>
              </a:rPr>
              <a:t>Course </a:t>
            </a:r>
            <a:r>
              <a:rPr lang="en-US" dirty="0" err="1">
                <a:effectLst>
                  <a:outerShdw blurRad="38100" dist="38100" dir="2700000" algn="tl">
                    <a:srgbClr val="000000"/>
                  </a:outerShdw>
                </a:effectLst>
                <a:hlinkClick r:id="rId9" action="ppaction://hlinksldjump"/>
              </a:rPr>
              <a:t>vs</a:t>
            </a:r>
            <a:r>
              <a:rPr lang="en-US" dirty="0">
                <a:effectLst>
                  <a:outerShdw blurRad="38100" dist="38100" dir="2700000" algn="tl">
                    <a:srgbClr val="000000"/>
                  </a:outerShdw>
                </a:effectLst>
                <a:hlinkClick r:id="rId9" action="ppaction://hlinksldjump"/>
              </a:rPr>
              <a:t> Schedule</a:t>
            </a:r>
            <a:endParaRPr lang="en-US" dirty="0">
              <a:effectLst>
                <a:outerShdw blurRad="38100" dist="38100" dir="2700000" algn="tl">
                  <a:srgbClr val="000000"/>
                </a:outerShdw>
              </a:effectLst>
              <a:hlinkClick r:id="rId10" action="ppaction://hlinksldjump"/>
            </a:endParaRPr>
          </a:p>
          <a:p>
            <a:pPr>
              <a:buFontTx/>
              <a:buChar char="•"/>
              <a:defRPr/>
            </a:pPr>
            <a:r>
              <a:rPr lang="en-US" dirty="0">
                <a:effectLst>
                  <a:outerShdw blurRad="38100" dist="38100" dir="2700000" algn="tl">
                    <a:srgbClr val="000000"/>
                  </a:outerShdw>
                </a:effectLst>
                <a:hlinkClick r:id="rId11" action="ppaction://hlinksldjump"/>
              </a:rPr>
              <a:t>More about Reductions</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2" action="ppaction://hlinksldjump"/>
              </a:rPr>
              <a:t>Circuit vs Airplane</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3" action="ppaction://hlinksldjump"/>
              </a:rPr>
              <a:t>Circuit </a:t>
            </a:r>
            <a:r>
              <a:rPr lang="en-US" dirty="0" err="1">
                <a:effectLst>
                  <a:outerShdw blurRad="38100" dist="38100" dir="2700000" algn="tl">
                    <a:srgbClr val="000000"/>
                  </a:outerShdw>
                </a:effectLst>
                <a:hlinkClick r:id="rId13" action="ppaction://hlinksldjump"/>
              </a:rPr>
              <a:t>vs</a:t>
            </a:r>
            <a:r>
              <a:rPr lang="en-US" dirty="0">
                <a:effectLst>
                  <a:outerShdw blurRad="38100" dist="38100" dir="2700000" algn="tl">
                    <a:srgbClr val="000000"/>
                  </a:outerShdw>
                </a:effectLst>
                <a:hlinkClick r:id="rId13" action="ppaction://hlinksldjump"/>
              </a:rPr>
              <a:t> 3-</a:t>
            </a:r>
            <a:r>
              <a:rPr lang="en-US" dirty="0" err="1">
                <a:effectLst>
                  <a:outerShdw blurRad="38100" dist="38100" dir="2700000" algn="tl">
                    <a:srgbClr val="000000"/>
                  </a:outerShdw>
                </a:effectLst>
                <a:hlinkClick r:id="rId13" action="ppaction://hlinksldjump"/>
              </a:rPr>
              <a:t>Colouring</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4" action="ppaction://hlinksldjump"/>
              </a:rPr>
              <a:t>Conclusion</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5" action="ppaction://hlinksldjump"/>
              </a:rPr>
              <a:t>Definitions for 2001/3101</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6" action="ppaction://hlinksldjump"/>
              </a:rPr>
              <a:t>More Classes for 4111</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7" action="ppaction://hlinksldjump"/>
              </a:rPr>
              <a:t>More Detailed Steps for 6111</a:t>
            </a:r>
            <a:endParaRPr lang="en-US" dirty="0">
              <a:effectLst>
                <a:outerShdw blurRad="38100" dist="38100" dir="2700000" algn="tl">
                  <a:srgbClr val="000000"/>
                </a:outerShdw>
              </a:effectLst>
            </a:endParaRPr>
          </a:p>
        </p:txBody>
      </p:sp>
      <p:sp>
        <p:nvSpPr>
          <p:cNvPr id="2054" name="WordArt 7"/>
          <p:cNvSpPr>
            <a:spLocks noChangeArrowheads="1" noChangeShapeType="1" noTextEdit="1"/>
          </p:cNvSpPr>
          <p:nvPr/>
        </p:nvSpPr>
        <p:spPr bwMode="auto">
          <a:xfrm>
            <a:off x="457200" y="304800"/>
            <a:ext cx="8305800" cy="533400"/>
          </a:xfrm>
          <a:prstGeom prst="rect">
            <a:avLst/>
          </a:prstGeom>
        </p:spPr>
        <p:txBody>
          <a:bodyPr wrap="none" fromWordArt="1">
            <a:prstTxWarp prst="textPlain">
              <a:avLst>
                <a:gd name="adj" fmla="val 50000"/>
              </a:avLst>
            </a:prstTxWarp>
          </a:bodyPr>
          <a:lstStyle/>
          <a:p>
            <a:r>
              <a:rPr lang="en-US"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Thinking about Algorithms Abstractly</a:t>
            </a:r>
          </a:p>
        </p:txBody>
      </p:sp>
      <p:sp>
        <p:nvSpPr>
          <p:cNvPr id="14" name="Text Box 5"/>
          <p:cNvSpPr txBox="1">
            <a:spLocks noChangeArrowheads="1"/>
          </p:cNvSpPr>
          <p:nvPr/>
        </p:nvSpPr>
        <p:spPr bwMode="auto">
          <a:xfrm>
            <a:off x="3121568" y="6396984"/>
            <a:ext cx="6199736" cy="461659"/>
          </a:xfrm>
          <a:prstGeom prst="rect">
            <a:avLst/>
          </a:prstGeom>
          <a:noFill/>
          <a:ln w="38100">
            <a:noFill/>
            <a:miter lim="800000"/>
            <a:headEnd/>
            <a:tailEnd/>
          </a:ln>
        </p:spPr>
        <p:txBody>
          <a:bodyPr wrap="none" lIns="274301" tIns="45717" rIns="274301" bIns="45717" anchor="ctr">
            <a:spAutoFit/>
          </a:bodyPr>
          <a:lstStyle/>
          <a:p>
            <a:pPr>
              <a:defRPr/>
            </a:pPr>
            <a:r>
              <a:rPr lang="en-US" sz="2400" b="1" dirty="0">
                <a:solidFill>
                  <a:schemeClr val="accent2"/>
                </a:solidFill>
                <a:effectLst>
                  <a:outerShdw blurRad="38100" dist="38100" dir="2700000" algn="tl">
                    <a:srgbClr val="000000"/>
                  </a:outerShdw>
                </a:effectLst>
                <a:latin typeface="Comic Sans MS" pitchFamily="66" charset="0"/>
              </a:rPr>
              <a:t>Intro &amp; EECS 2001/3101/4111/6111</a:t>
            </a:r>
            <a:endParaRPr lang="en-US" sz="2400" dirty="0">
              <a:solidFill>
                <a:schemeClr val="accent2"/>
              </a:solidFill>
              <a:effectLst>
                <a:outerShdw blurRad="38100" dist="38100" dir="2700000" algn="tl">
                  <a:srgbClr val="000000"/>
                </a:outerShdw>
              </a:effectLst>
              <a:latin typeface="Arial Rounded MT Bold" pitchFamily="34" charset="0"/>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924186" y="3455007"/>
            <a:ext cx="2039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err="1">
                  <a:ln>
                    <a:noFill/>
                  </a:ln>
                  <a:solidFill>
                    <a:srgbClr val="66FF33"/>
                  </a:solidFill>
                  <a:effectLst/>
                  <a:uLnTx/>
                  <a:uFillTx/>
                  <a:latin typeface="Times New Roman" pitchFamily="18" charset="0"/>
                  <a:ea typeface="+mn-ea"/>
                  <a:cs typeface="+mn-cs"/>
                </a:rPr>
                <a:t>Exp</a:t>
              </a:r>
              <a:endParaRPr kumimoji="0" lang="en-US" altLang="en-US" sz="2800" b="0" i="0" u="none" strike="noStrike" kern="1200" cap="none" spc="0" normalizeH="0" baseline="0" noProof="0" dirty="0">
                <a:ln>
                  <a:noFill/>
                </a:ln>
                <a:solidFill>
                  <a:srgbClr val="66FF33"/>
                </a:solidFill>
                <a:effectLst/>
                <a:uLnTx/>
                <a:uFillTx/>
                <a:latin typeface="Times New Roman" pitchFamily="18" charset="0"/>
                <a:ea typeface="+mn-ea"/>
                <a:cs typeface="+mn-cs"/>
              </a:endParaRPr>
            </a:p>
          </p:txBody>
        </p:sp>
      </p:grpSp>
      <p:grpSp>
        <p:nvGrpSpPr>
          <p:cNvPr id="14" name="Group 27"/>
          <p:cNvGrpSpPr>
            <a:grpSpLocks/>
          </p:cNvGrpSpPr>
          <p:nvPr/>
        </p:nvGrpSpPr>
        <p:grpSpPr bwMode="auto">
          <a:xfrm>
            <a:off x="3657600" y="3087689"/>
            <a:ext cx="4202113" cy="3254376"/>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Co-NP</a:t>
              </a:r>
            </a:p>
          </p:txBody>
        </p:sp>
      </p:grpSp>
      <p:sp>
        <p:nvSpPr>
          <p:cNvPr id="20" name="Text Box 20"/>
          <p:cNvSpPr txBox="1">
            <a:spLocks noChangeArrowheads="1"/>
          </p:cNvSpPr>
          <p:nvPr/>
        </p:nvSpPr>
        <p:spPr bwMode="auto">
          <a:xfrm>
            <a:off x="5562600" y="4724400"/>
            <a:ext cx="1691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1" name="Text Box 20"/>
          <p:cNvSpPr txBox="1">
            <a:spLocks noChangeArrowheads="1"/>
          </p:cNvSpPr>
          <p:nvPr/>
        </p:nvSpPr>
        <p:spPr bwMode="auto">
          <a:xfrm>
            <a:off x="6841755" y="3429000"/>
            <a:ext cx="20908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2" name="Text Box 29"/>
          <p:cNvSpPr txBox="1">
            <a:spLocks noChangeArrowheads="1"/>
          </p:cNvSpPr>
          <p:nvPr/>
        </p:nvSpPr>
        <p:spPr bwMode="auto">
          <a:xfrm>
            <a:off x="1870178" y="1648924"/>
            <a:ext cx="330314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Non Deterministic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Polynomial Time</a:t>
            </a:r>
          </a:p>
        </p:txBody>
      </p:sp>
      <p:sp>
        <p:nvSpPr>
          <p:cNvPr id="24" name="Rectangle 2">
            <a:extLst>
              <a:ext uri="{FF2B5EF4-FFF2-40B4-BE49-F238E27FC236}">
                <a16:creationId xmlns:a16="http://schemas.microsoft.com/office/drawing/2014/main" id="{CB91E465-8ABA-48DB-88C3-2D213B96F14E}"/>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39" name="Group 36">
            <a:extLst>
              <a:ext uri="{FF2B5EF4-FFF2-40B4-BE49-F238E27FC236}">
                <a16:creationId xmlns:a16="http://schemas.microsoft.com/office/drawing/2014/main" id="{920B6F99-A0EA-40DC-ABDB-231DDCA7BEBC}"/>
              </a:ext>
            </a:extLst>
          </p:cNvPr>
          <p:cNvGrpSpPr>
            <a:grpSpLocks/>
          </p:cNvGrpSpPr>
          <p:nvPr/>
        </p:nvGrpSpPr>
        <p:grpSpPr bwMode="auto">
          <a:xfrm>
            <a:off x="268356" y="4270420"/>
            <a:ext cx="2273420" cy="2475363"/>
            <a:chOff x="-148" y="1824"/>
            <a:chExt cx="1943" cy="2372"/>
          </a:xfrm>
        </p:grpSpPr>
        <p:pic>
          <p:nvPicPr>
            <p:cNvPr id="40" name="Picture 34" descr="Photo-042">
              <a:extLst>
                <a:ext uri="{FF2B5EF4-FFF2-40B4-BE49-F238E27FC236}">
                  <a16:creationId xmlns:a16="http://schemas.microsoft.com/office/drawing/2014/main" id="{B0FA0E56-2F5B-45BE-AFCE-FF58CE878A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 y="1824"/>
              <a:ext cx="1651"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Rectangle 35">
              <a:extLst>
                <a:ext uri="{FF2B5EF4-FFF2-40B4-BE49-F238E27FC236}">
                  <a16:creationId xmlns:a16="http://schemas.microsoft.com/office/drawing/2014/main" id="{B24A491D-C0F3-46AF-B023-53E23FE3A5AF}"/>
                </a:ext>
              </a:extLst>
            </p:cNvPr>
            <p:cNvSpPr>
              <a:spLocks noChangeArrowheads="1"/>
            </p:cNvSpPr>
            <p:nvPr/>
          </p:nvSpPr>
          <p:spPr bwMode="auto">
            <a:xfrm>
              <a:off x="-148" y="3855"/>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Jack Edmonds 1965</a:t>
              </a:r>
            </a:p>
          </p:txBody>
        </p:sp>
      </p:grpSp>
      <p:grpSp>
        <p:nvGrpSpPr>
          <p:cNvPr id="42" name="Group 41">
            <a:extLst>
              <a:ext uri="{FF2B5EF4-FFF2-40B4-BE49-F238E27FC236}">
                <a16:creationId xmlns:a16="http://schemas.microsoft.com/office/drawing/2014/main" id="{75D0A52C-CD5F-4CFD-9BCC-2D066D357FA9}"/>
              </a:ext>
            </a:extLst>
          </p:cNvPr>
          <p:cNvGrpSpPr/>
          <p:nvPr/>
        </p:nvGrpSpPr>
        <p:grpSpPr>
          <a:xfrm>
            <a:off x="2014368" y="3817454"/>
            <a:ext cx="3356047" cy="2577461"/>
            <a:chOff x="253655" y="522689"/>
            <a:chExt cx="3356047" cy="2577461"/>
          </a:xfrm>
        </p:grpSpPr>
        <p:sp>
          <p:nvSpPr>
            <p:cNvPr id="43" name="Text Box 20">
              <a:extLst>
                <a:ext uri="{FF2B5EF4-FFF2-40B4-BE49-F238E27FC236}">
                  <a16:creationId xmlns:a16="http://schemas.microsoft.com/office/drawing/2014/main" id="{2BE74B7F-91F0-4DB4-A48A-12257C7890AB}"/>
                </a:ext>
              </a:extLst>
            </p:cNvPr>
            <p:cNvSpPr txBox="1">
              <a:spLocks noChangeArrowheads="1"/>
            </p:cNvSpPr>
            <p:nvPr/>
          </p:nvSpPr>
          <p:spPr bwMode="auto">
            <a:xfrm>
              <a:off x="253655" y="1899821"/>
              <a:ext cx="335604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called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witness/proof/solution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that </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satisfiable.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44" name="Straight Arrow Connector 43">
              <a:extLst>
                <a:ext uri="{FF2B5EF4-FFF2-40B4-BE49-F238E27FC236}">
                  <a16:creationId xmlns:a16="http://schemas.microsoft.com/office/drawing/2014/main" id="{06F9ED45-BFC5-460A-A671-27EEEC770798}"/>
                </a:ext>
              </a:extLst>
            </p:cNvPr>
            <p:cNvCxnSpPr>
              <a:cxnSpLocks/>
            </p:cNvCxnSpPr>
            <p:nvPr/>
          </p:nvCxnSpPr>
          <p:spPr bwMode="auto">
            <a:xfrm flipV="1">
              <a:off x="1219200" y="522689"/>
              <a:ext cx="1305432" cy="1541281"/>
            </a:xfrm>
            <a:prstGeom prst="straightConnector1">
              <a:avLst/>
            </a:prstGeom>
            <a:noFill/>
            <a:ln w="38100" cap="flat" cmpd="sng" algn="ctr">
              <a:solidFill>
                <a:schemeClr val="tx1"/>
              </a:solidFill>
              <a:prstDash val="solid"/>
              <a:round/>
              <a:headEnd type="none" w="med" len="med"/>
              <a:tailEnd type="triangle"/>
            </a:ln>
            <a:effectLst/>
          </p:spPr>
        </p:cxnSp>
      </p:grpSp>
    </p:spTree>
    <p:extLst>
      <p:ext uri="{BB962C8B-B14F-4D97-AF65-F5344CB8AC3E}">
        <p14:creationId xmlns:p14="http://schemas.microsoft.com/office/powerpoint/2010/main" val="255253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ppt_x"/>
                                          </p:val>
                                        </p:tav>
                                        <p:tav tm="100000">
                                          <p:val>
                                            <p:strVal val="#ppt_x"/>
                                          </p:val>
                                        </p:tav>
                                      </p:tavLst>
                                    </p:anim>
                                    <p:anim calcmode="lin" valueType="num">
                                      <p:cBhvr additive="base">
                                        <p:cTn id="22" dur="5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ppt_x"/>
                                          </p:val>
                                        </p:tav>
                                        <p:tav tm="100000">
                                          <p:val>
                                            <p:strVal val="#ppt_x"/>
                                          </p:val>
                                        </p:tav>
                                      </p:tavLst>
                                    </p:anim>
                                    <p:anim calcmode="lin" valueType="num">
                                      <p:cBhvr additive="base">
                                        <p:cTn id="2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1">
                                            <p:txEl>
                                              <p:pRg st="0" end="0"/>
                                            </p:txEl>
                                          </p:spTgt>
                                        </p:tgtEl>
                                        <p:attrNameLst>
                                          <p:attrName>style.visibility</p:attrName>
                                        </p:attrNameLst>
                                      </p:cBhvr>
                                      <p:to>
                                        <p:strVal val="visible"/>
                                      </p:to>
                                    </p:set>
                                    <p:anim calcmode="lin" valueType="num">
                                      <p:cBhvr additive="base">
                                        <p:cTn id="3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0-#ppt_w/2"/>
                                          </p:val>
                                        </p:tav>
                                        <p:tav tm="100000">
                                          <p:val>
                                            <p:strVal val="#ppt_x"/>
                                          </p:val>
                                        </p:tav>
                                      </p:tavLst>
                                    </p:anim>
                                    <p:anim calcmode="lin" valueType="num">
                                      <p:cBhvr additive="base">
                                        <p:cTn id="42"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7543"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7523" name="Group 6"/>
          <p:cNvGrpSpPr>
            <a:grpSpLocks/>
          </p:cNvGrpSpPr>
          <p:nvPr/>
        </p:nvGrpSpPr>
        <p:grpSpPr bwMode="auto">
          <a:xfrm>
            <a:off x="3916363" y="1830388"/>
            <a:ext cx="4986337" cy="4926012"/>
            <a:chOff x="2467" y="1153"/>
            <a:chExt cx="3141" cy="3103"/>
          </a:xfrm>
        </p:grpSpPr>
        <p:grpSp>
          <p:nvGrpSpPr>
            <p:cNvPr id="107536"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754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7537" name="Group 10"/>
            <p:cNvGrpSpPr>
              <a:grpSpLocks/>
            </p:cNvGrpSpPr>
            <p:nvPr/>
          </p:nvGrpSpPr>
          <p:grpSpPr bwMode="auto">
            <a:xfrm>
              <a:off x="3304" y="2753"/>
              <a:ext cx="1440" cy="1503"/>
              <a:chOff x="3304" y="2753"/>
              <a:chExt cx="1440" cy="1503"/>
            </a:xfrm>
          </p:grpSpPr>
          <p:sp>
            <p:nvSpPr>
              <p:cNvPr id="107538"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7539"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7524"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7535"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7525"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7526"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7533"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4851400" cy="207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a:t>
            </a:r>
            <a:r>
              <a:rPr lang="en-US" altLang="en-US">
                <a:solidFill>
                  <a:schemeClr val="tx2"/>
                </a:solidFill>
                <a:effectLst/>
              </a:rPr>
              <a:t>NP-Complete</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a:p>
            <a:pPr lvl="1">
              <a:spcBef>
                <a:spcPct val="20000"/>
              </a:spcBef>
              <a:buFontTx/>
              <a:buChar char="•"/>
            </a:pPr>
            <a:endParaRPr lang="en-US" altLang="en-US">
              <a:solidFill>
                <a:schemeClr val="tx2"/>
              </a:solidFill>
              <a:effectLst/>
            </a:endParaRPr>
          </a:p>
        </p:txBody>
      </p:sp>
      <p:sp>
        <p:nvSpPr>
          <p:cNvPr id="1078307" name="Rectangle 35"/>
          <p:cNvSpPr>
            <a:spLocks noChangeArrowheads="1"/>
          </p:cNvSpPr>
          <p:nvPr/>
        </p:nvSpPr>
        <p:spPr bwMode="auto">
          <a:xfrm>
            <a:off x="4260850" y="33670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30" name="Freeform 31"/>
          <p:cNvSpPr>
            <a:spLocks/>
          </p:cNvSpPr>
          <p:nvPr/>
        </p:nvSpPr>
        <p:spPr bwMode="auto">
          <a:xfrm>
            <a:off x="2170113" y="3192463"/>
            <a:ext cx="7248525" cy="3303587"/>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 name="connsiteX0" fmla="*/ 0 w 14363"/>
              <a:gd name="connsiteY0" fmla="*/ 23173 h 23307"/>
              <a:gd name="connsiteX1" fmla="*/ 5503 w 14363"/>
              <a:gd name="connsiteY1" fmla="*/ 13752 h 23307"/>
              <a:gd name="connsiteX2" fmla="*/ 11858 w 14363"/>
              <a:gd name="connsiteY2" fmla="*/ 12292 h 23307"/>
              <a:gd name="connsiteX3" fmla="*/ 14363 w 14363"/>
              <a:gd name="connsiteY3" fmla="*/ 0 h 23307"/>
              <a:gd name="connsiteX0" fmla="*/ 0 w 18070"/>
              <a:gd name="connsiteY0" fmla="*/ 10994 h 12694"/>
              <a:gd name="connsiteX1" fmla="*/ 5503 w 18070"/>
              <a:gd name="connsiteY1" fmla="*/ 1573 h 12694"/>
              <a:gd name="connsiteX2" fmla="*/ 11858 w 18070"/>
              <a:gd name="connsiteY2" fmla="*/ 113 h 12694"/>
              <a:gd name="connsiteX3" fmla="*/ 18070 w 18070"/>
              <a:gd name="connsiteY3" fmla="*/ 12593 h 12694"/>
              <a:gd name="connsiteX0" fmla="*/ 0 w 18070"/>
              <a:gd name="connsiteY0" fmla="*/ 10881 h 12602"/>
              <a:gd name="connsiteX1" fmla="*/ 5503 w 18070"/>
              <a:gd name="connsiteY1" fmla="*/ 1460 h 12602"/>
              <a:gd name="connsiteX2" fmla="*/ 11858 w 18070"/>
              <a:gd name="connsiteY2" fmla="*/ 0 h 12602"/>
              <a:gd name="connsiteX3" fmla="*/ 18070 w 18070"/>
              <a:gd name="connsiteY3" fmla="*/ 12480 h 12602"/>
              <a:gd name="connsiteX0" fmla="*/ 0 w 18070"/>
              <a:gd name="connsiteY0" fmla="*/ 11152 h 12873"/>
              <a:gd name="connsiteX1" fmla="*/ 5503 w 18070"/>
              <a:gd name="connsiteY1" fmla="*/ 1731 h 12873"/>
              <a:gd name="connsiteX2" fmla="*/ 11858 w 18070"/>
              <a:gd name="connsiteY2" fmla="*/ 271 h 12873"/>
              <a:gd name="connsiteX3" fmla="*/ 18070 w 18070"/>
              <a:gd name="connsiteY3" fmla="*/ 12751 h 12873"/>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117 w 18187"/>
              <a:gd name="connsiteY0" fmla="*/ 11281 h 13002"/>
              <a:gd name="connsiteX1" fmla="*/ 5659 w 18187"/>
              <a:gd name="connsiteY1" fmla="*/ 816 h 13002"/>
              <a:gd name="connsiteX2" fmla="*/ 11975 w 18187"/>
              <a:gd name="connsiteY2" fmla="*/ 400 h 13002"/>
              <a:gd name="connsiteX3" fmla="*/ 18187 w 18187"/>
              <a:gd name="connsiteY3" fmla="*/ 12880 h 13002"/>
              <a:gd name="connsiteX0" fmla="*/ 117 w 18233"/>
              <a:gd name="connsiteY0" fmla="*/ 11281 h 13002"/>
              <a:gd name="connsiteX1" fmla="*/ 5659 w 18233"/>
              <a:gd name="connsiteY1" fmla="*/ 816 h 13002"/>
              <a:gd name="connsiteX2" fmla="*/ 11975 w 18233"/>
              <a:gd name="connsiteY2" fmla="*/ 400 h 13002"/>
              <a:gd name="connsiteX3" fmla="*/ 18187 w 18233"/>
              <a:gd name="connsiteY3" fmla="*/ 12880 h 13002"/>
              <a:gd name="connsiteX0" fmla="*/ 117 w 18233"/>
              <a:gd name="connsiteY0" fmla="*/ 11865 h 13586"/>
              <a:gd name="connsiteX1" fmla="*/ 5659 w 18233"/>
              <a:gd name="connsiteY1" fmla="*/ 1400 h 13586"/>
              <a:gd name="connsiteX2" fmla="*/ 11975 w 18233"/>
              <a:gd name="connsiteY2" fmla="*/ 984 h 13586"/>
              <a:gd name="connsiteX3" fmla="*/ 18187 w 18233"/>
              <a:gd name="connsiteY3" fmla="*/ 13464 h 13586"/>
              <a:gd name="connsiteX0" fmla="*/ 117 w 18233"/>
              <a:gd name="connsiteY0" fmla="*/ 12100 h 13821"/>
              <a:gd name="connsiteX1" fmla="*/ 5659 w 18233"/>
              <a:gd name="connsiteY1" fmla="*/ 1635 h 13821"/>
              <a:gd name="connsiteX2" fmla="*/ 11975 w 18233"/>
              <a:gd name="connsiteY2" fmla="*/ 1219 h 13821"/>
              <a:gd name="connsiteX3" fmla="*/ 18187 w 18233"/>
              <a:gd name="connsiteY3" fmla="*/ 13699 h 13821"/>
              <a:gd name="connsiteX0" fmla="*/ 117 w 21960"/>
              <a:gd name="connsiteY0" fmla="*/ 12100 h 12348"/>
              <a:gd name="connsiteX1" fmla="*/ 5659 w 21960"/>
              <a:gd name="connsiteY1" fmla="*/ 1635 h 12348"/>
              <a:gd name="connsiteX2" fmla="*/ 11975 w 21960"/>
              <a:gd name="connsiteY2" fmla="*/ 1219 h 12348"/>
              <a:gd name="connsiteX3" fmla="*/ 21932 w 21960"/>
              <a:gd name="connsiteY3" fmla="*/ 9523 h 12348"/>
              <a:gd name="connsiteX0" fmla="*/ 117 w 22037"/>
              <a:gd name="connsiteY0" fmla="*/ 12100 h 12348"/>
              <a:gd name="connsiteX1" fmla="*/ 5659 w 22037"/>
              <a:gd name="connsiteY1" fmla="*/ 1635 h 12348"/>
              <a:gd name="connsiteX2" fmla="*/ 11975 w 22037"/>
              <a:gd name="connsiteY2" fmla="*/ 1219 h 12348"/>
              <a:gd name="connsiteX3" fmla="*/ 21932 w 22037"/>
              <a:gd name="connsiteY3" fmla="*/ 9523 h 12348"/>
            </a:gdLst>
            <a:ahLst/>
            <a:cxnLst>
              <a:cxn ang="0">
                <a:pos x="connsiteX0" y="connsiteY0"/>
              </a:cxn>
              <a:cxn ang="0">
                <a:pos x="connsiteX1" y="connsiteY1"/>
              </a:cxn>
              <a:cxn ang="0">
                <a:pos x="connsiteX2" y="connsiteY2"/>
              </a:cxn>
              <a:cxn ang="0">
                <a:pos x="connsiteX3" y="connsiteY3"/>
              </a:cxn>
            </a:cxnLst>
            <a:rect l="l" t="t" r="r" b="b"/>
            <a:pathLst>
              <a:path w="22037" h="12348">
                <a:moveTo>
                  <a:pt x="117" y="12100"/>
                </a:moveTo>
                <a:cubicBezTo>
                  <a:pt x="-820" y="14007"/>
                  <a:pt x="4109" y="4422"/>
                  <a:pt x="5659" y="1635"/>
                </a:cubicBezTo>
                <a:cubicBezTo>
                  <a:pt x="7050" y="-463"/>
                  <a:pt x="10916" y="-477"/>
                  <a:pt x="11975" y="1219"/>
                </a:cubicBezTo>
                <a:cubicBezTo>
                  <a:pt x="13226" y="2486"/>
                  <a:pt x="23162" y="10543"/>
                  <a:pt x="21932" y="9523"/>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2" name="Freeform 31"/>
          <p:cNvSpPr>
            <a:spLocks/>
          </p:cNvSpPr>
          <p:nvPr/>
        </p:nvSpPr>
        <p:spPr bwMode="auto">
          <a:xfrm>
            <a:off x="2894013" y="457200"/>
            <a:ext cx="4000500" cy="3679825"/>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Lst>
            <a:ahLst/>
            <a:cxnLst>
              <a:cxn ang="0">
                <a:pos x="connsiteX0" y="connsiteY0"/>
              </a:cxn>
              <a:cxn ang="0">
                <a:pos x="connsiteX1" y="connsiteY1"/>
              </a:cxn>
              <a:cxn ang="0">
                <a:pos x="connsiteX2" y="connsiteY2"/>
              </a:cxn>
              <a:cxn ang="0">
                <a:pos x="connsiteX3" y="connsiteY3"/>
              </a:cxn>
            </a:cxnLst>
            <a:rect l="l" t="t" r="r" b="b"/>
            <a:pathLst>
              <a:path w="12162" h="13752">
                <a:moveTo>
                  <a:pt x="0" y="1296"/>
                </a:moveTo>
                <a:cubicBezTo>
                  <a:pt x="-10" y="2823"/>
                  <a:pt x="980" y="12695"/>
                  <a:pt x="3302" y="13752"/>
                </a:cubicBezTo>
                <a:cubicBezTo>
                  <a:pt x="4384" y="13695"/>
                  <a:pt x="8985" y="13871"/>
                  <a:pt x="9657" y="12292"/>
                </a:cubicBezTo>
                <a:cubicBezTo>
                  <a:pt x="10329" y="10712"/>
                  <a:pt x="11577" y="1495"/>
                  <a:pt x="12162"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Tree>
    <p:extLst>
      <p:ext uri="{BB962C8B-B14F-4D97-AF65-F5344CB8AC3E}">
        <p14:creationId xmlns:p14="http://schemas.microsoft.com/office/powerpoint/2010/main" val="1290780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78306">
                                            <p:txEl>
                                              <p:pRg st="1" end="1"/>
                                            </p:txEl>
                                          </p:spTgt>
                                        </p:tgtEl>
                                        <p:attrNameLst>
                                          <p:attrName>style.visibility</p:attrName>
                                        </p:attrNameLst>
                                      </p:cBhvr>
                                      <p:to>
                                        <p:strVal val="visible"/>
                                      </p:to>
                                    </p:set>
                                    <p:anim calcmode="lin" valueType="num">
                                      <p:cBhvr additive="base">
                                        <p:cTn id="13" dur="500" fill="hold"/>
                                        <p:tgtEl>
                                          <p:spTgt spid="107830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783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78306">
                                            <p:txEl>
                                              <p:pRg st="2" end="2"/>
                                            </p:txEl>
                                          </p:spTgt>
                                        </p:tgtEl>
                                        <p:attrNameLst>
                                          <p:attrName>style.visibility</p:attrName>
                                        </p:attrNameLst>
                                      </p:cBhvr>
                                      <p:to>
                                        <p:strVal val="visible"/>
                                      </p:to>
                                    </p:set>
                                    <p:anim calcmode="lin" valueType="num">
                                      <p:cBhvr additive="base">
                                        <p:cTn id="25" dur="500" fill="hold"/>
                                        <p:tgtEl>
                                          <p:spTgt spid="107830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783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ppt_x"/>
                                          </p:val>
                                        </p:tav>
                                        <p:tav tm="100000">
                                          <p:val>
                                            <p:strVal val="#ppt_x"/>
                                          </p:val>
                                        </p:tav>
                                      </p:tavLst>
                                    </p:anim>
                                    <p:anim calcmode="lin" valueType="num">
                                      <p:cBhvr additive="base">
                                        <p:cTn id="3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78307"/>
                                        </p:tgtEl>
                                        <p:attrNameLst>
                                          <p:attrName>style.visibility</p:attrName>
                                        </p:attrNameLst>
                                      </p:cBhvr>
                                      <p:to>
                                        <p:strVal val="visible"/>
                                      </p:to>
                                    </p:set>
                                    <p:anim calcmode="lin" valueType="num">
                                      <p:cBhvr additive="base">
                                        <p:cTn id="37" dur="500" fill="hold"/>
                                        <p:tgtEl>
                                          <p:spTgt spid="1078307"/>
                                        </p:tgtEl>
                                        <p:attrNameLst>
                                          <p:attrName>ppt_x</p:attrName>
                                        </p:attrNameLst>
                                      </p:cBhvr>
                                      <p:tavLst>
                                        <p:tav tm="0">
                                          <p:val>
                                            <p:strVal val="0-#ppt_w/2"/>
                                          </p:val>
                                        </p:tav>
                                        <p:tav tm="100000">
                                          <p:val>
                                            <p:strVal val="#ppt_x"/>
                                          </p:val>
                                        </p:tav>
                                      </p:tavLst>
                                    </p:anim>
                                    <p:anim calcmode="lin" valueType="num">
                                      <p:cBhvr additive="base">
                                        <p:cTn id="38" dur="500" fill="hold"/>
                                        <p:tgtEl>
                                          <p:spTgt spid="10783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857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8547" name="Group 6"/>
          <p:cNvGrpSpPr>
            <a:grpSpLocks/>
          </p:cNvGrpSpPr>
          <p:nvPr/>
        </p:nvGrpSpPr>
        <p:grpSpPr bwMode="auto">
          <a:xfrm>
            <a:off x="3916363" y="1830388"/>
            <a:ext cx="4986337" cy="4926012"/>
            <a:chOff x="2467" y="1153"/>
            <a:chExt cx="3141" cy="3103"/>
          </a:xfrm>
        </p:grpSpPr>
        <p:grpSp>
          <p:nvGrpSpPr>
            <p:cNvPr id="108565"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857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8566" name="Group 10"/>
            <p:cNvGrpSpPr>
              <a:grpSpLocks/>
            </p:cNvGrpSpPr>
            <p:nvPr/>
          </p:nvGrpSpPr>
          <p:grpSpPr bwMode="auto">
            <a:xfrm>
              <a:off x="3304" y="2753"/>
              <a:ext cx="1440" cy="1503"/>
              <a:chOff x="3304" y="2753"/>
              <a:chExt cx="1440" cy="1503"/>
            </a:xfrm>
          </p:grpSpPr>
          <p:sp>
            <p:nvSpPr>
              <p:cNvPr id="10856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856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8548"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856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8549"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8550"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8562"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8" name="Group 30"/>
          <p:cNvGrpSpPr>
            <a:grpSpLocks/>
          </p:cNvGrpSpPr>
          <p:nvPr/>
        </p:nvGrpSpPr>
        <p:grpSpPr bwMode="auto">
          <a:xfrm>
            <a:off x="3810000" y="3578225"/>
            <a:ext cx="2392363" cy="674688"/>
            <a:chOff x="2400" y="2254"/>
            <a:chExt cx="1507" cy="425"/>
          </a:xfrm>
        </p:grpSpPr>
        <p:sp>
          <p:nvSpPr>
            <p:cNvPr id="1078303" name="Freeform 31"/>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08560"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8553" name="Text Box 34"/>
          <p:cNvSpPr txBox="1">
            <a:spLocks noChangeArrowheads="1"/>
          </p:cNvSpPr>
          <p:nvPr/>
        </p:nvSpPr>
        <p:spPr bwMode="auto">
          <a:xfrm>
            <a:off x="-152400" y="838200"/>
            <a:ext cx="4851400" cy="207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a:t>
            </a:r>
            <a:r>
              <a:rPr lang="en-US" altLang="en-US">
                <a:solidFill>
                  <a:schemeClr val="tx2"/>
                </a:solidFill>
                <a:effectLst/>
              </a:rPr>
              <a:t>NP-Complete</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a:p>
            <a:pPr lvl="1">
              <a:spcBef>
                <a:spcPct val="20000"/>
              </a:spcBef>
              <a:buFontTx/>
              <a:buChar char="•"/>
            </a:pPr>
            <a:endParaRPr lang="en-US" altLang="en-US">
              <a:solidFill>
                <a:schemeClr val="tx2"/>
              </a:solidFill>
              <a:effectLst/>
            </a:endParaRPr>
          </a:p>
        </p:txBody>
      </p:sp>
      <p:sp>
        <p:nvSpPr>
          <p:cNvPr id="1078307" name="Rectangle 35"/>
          <p:cNvSpPr>
            <a:spLocks noChangeArrowheads="1"/>
          </p:cNvSpPr>
          <p:nvPr/>
        </p:nvSpPr>
        <p:spPr bwMode="auto">
          <a:xfrm>
            <a:off x="4260850" y="33670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27" name="Rectangle 35"/>
          <p:cNvSpPr>
            <a:spLocks noChangeArrowheads="1"/>
          </p:cNvSpPr>
          <p:nvPr/>
        </p:nvSpPr>
        <p:spPr bwMode="auto">
          <a:xfrm>
            <a:off x="4016375" y="3438525"/>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grpSp>
        <p:nvGrpSpPr>
          <p:cNvPr id="28" name="Group 23"/>
          <p:cNvGrpSpPr>
            <a:grpSpLocks/>
          </p:cNvGrpSpPr>
          <p:nvPr/>
        </p:nvGrpSpPr>
        <p:grpSpPr bwMode="auto">
          <a:xfrm>
            <a:off x="6373813" y="1219200"/>
            <a:ext cx="1855787" cy="3063875"/>
            <a:chOff x="1248" y="768"/>
            <a:chExt cx="1169" cy="1930"/>
          </a:xfrm>
        </p:grpSpPr>
        <p:pic>
          <p:nvPicPr>
            <p:cNvPr id="108557" name="Picture 24" descr="Steph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8"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spTree>
    <p:extLst>
      <p:ext uri="{BB962C8B-B14F-4D97-AF65-F5344CB8AC3E}">
        <p14:creationId xmlns:p14="http://schemas.microsoft.com/office/powerpoint/2010/main" val="554433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ppt_x"/>
                                          </p:val>
                                        </p:tav>
                                        <p:tav tm="100000">
                                          <p:val>
                                            <p:strVal val="#ppt_x"/>
                                          </p:val>
                                        </p:tav>
                                      </p:tavLst>
                                    </p:anim>
                                    <p:anim calcmode="lin" valueType="num">
                                      <p:cBhvr additive="base">
                                        <p:cTn id="18" dur="500" fill="hold"/>
                                        <p:tgtEl>
                                          <p:spTgt spid="27"/>
                                        </p:tgtEl>
                                        <p:attrNameLst>
                                          <p:attrName>ppt_y</p:attrName>
                                        </p:attrNameLst>
                                      </p:cBhvr>
                                      <p:tavLst>
                                        <p:tav tm="0">
                                          <p:val>
                                            <p:strVal val="1+#ppt_h/2"/>
                                          </p:val>
                                        </p:tav>
                                        <p:tav tm="100000">
                                          <p:val>
                                            <p:strVal val="#ppt_y"/>
                                          </p:val>
                                        </p:tav>
                                      </p:tavLst>
                                    </p:anim>
                                  </p:childTnLst>
                                </p:cTn>
                              </p:par>
                              <p:par>
                                <p:cTn id="19" presetID="1" presetClass="exit" presetSubtype="0" fill="hold" grpId="0" nodeType="withEffect">
                                  <p:stCondLst>
                                    <p:cond delay="0"/>
                                  </p:stCondLst>
                                  <p:childTnLst>
                                    <p:set>
                                      <p:cBhvr>
                                        <p:cTn id="20" dur="1" fill="hold">
                                          <p:stCondLst>
                                            <p:cond delay="0"/>
                                          </p:stCondLst>
                                        </p:cTn>
                                        <p:tgtEl>
                                          <p:spTgt spid="10783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6" name="Picture 2" descr="lunch-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7063" y="304800"/>
            <a:ext cx="1430337"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6947" name="Picture 3" descr="freelunc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2057400"/>
            <a:ext cx="2438400" cy="172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948" name="Rectangle 4"/>
          <p:cNvSpPr>
            <a:spLocks noGrp="1" noChangeArrowheads="1"/>
          </p:cNvSpPr>
          <p:nvPr>
            <p:ph type="title"/>
          </p:nvPr>
        </p:nvSpPr>
        <p:spPr>
          <a:xfrm>
            <a:off x="685800" y="-152400"/>
            <a:ext cx="7772400" cy="1143000"/>
          </a:xfrm>
        </p:spPr>
        <p:txBody>
          <a:bodyPr/>
          <a:lstStyle/>
          <a:p>
            <a:pPr>
              <a:defRPr/>
            </a:pPr>
            <a:r>
              <a:rPr lang="en-US"/>
              <a:t>Free Lunch</a:t>
            </a:r>
          </a:p>
        </p:txBody>
      </p:sp>
      <p:grpSp>
        <p:nvGrpSpPr>
          <p:cNvPr id="2" name="Group 5"/>
          <p:cNvGrpSpPr>
            <a:grpSpLocks/>
          </p:cNvGrpSpPr>
          <p:nvPr/>
        </p:nvGrpSpPr>
        <p:grpSpPr bwMode="auto">
          <a:xfrm>
            <a:off x="5438775" y="4833938"/>
            <a:ext cx="1190625" cy="1719262"/>
            <a:chOff x="3426" y="3045"/>
            <a:chExt cx="750" cy="1083"/>
          </a:xfrm>
        </p:grpSpPr>
        <p:cxnSp>
          <p:nvCxnSpPr>
            <p:cNvPr id="13332" name="AutoShape 6"/>
            <p:cNvCxnSpPr>
              <a:cxnSpLocks noChangeAspect="1" noChangeShapeType="1"/>
              <a:stCxn id="466974" idx="5"/>
              <a:endCxn id="466966" idx="1"/>
            </p:cNvCxnSpPr>
            <p:nvPr/>
          </p:nvCxnSpPr>
          <p:spPr bwMode="auto">
            <a:xfrm>
              <a:off x="3870" y="3238"/>
              <a:ext cx="178" cy="19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3" name="AutoShape 7"/>
            <p:cNvCxnSpPr>
              <a:cxnSpLocks noChangeAspect="1" noChangeShapeType="1"/>
              <a:stCxn id="466966" idx="2"/>
              <a:endCxn id="466972" idx="6"/>
            </p:cNvCxnSpPr>
            <p:nvPr/>
          </p:nvCxnSpPr>
          <p:spPr bwMode="auto">
            <a:xfrm flipH="1" flipV="1">
              <a:off x="3874" y="3463"/>
              <a:ext cx="152"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4" name="AutoShape 8"/>
            <p:cNvCxnSpPr>
              <a:cxnSpLocks noChangeAspect="1" noChangeShapeType="1"/>
              <a:stCxn id="466974" idx="4"/>
              <a:endCxn id="466972" idx="0"/>
            </p:cNvCxnSpPr>
            <p:nvPr/>
          </p:nvCxnSpPr>
          <p:spPr bwMode="auto">
            <a:xfrm flipH="1">
              <a:off x="3799" y="3260"/>
              <a:ext cx="18" cy="12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5" name="AutoShape 9"/>
            <p:cNvCxnSpPr>
              <a:cxnSpLocks noChangeAspect="1" noChangeShapeType="1"/>
              <a:stCxn id="466966" idx="4"/>
              <a:endCxn id="466967" idx="0"/>
            </p:cNvCxnSpPr>
            <p:nvPr/>
          </p:nvCxnSpPr>
          <p:spPr bwMode="auto">
            <a:xfrm>
              <a:off x="4101" y="3558"/>
              <a:ext cx="0"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6" name="AutoShape 10"/>
            <p:cNvCxnSpPr>
              <a:cxnSpLocks noChangeAspect="1" noChangeShapeType="1"/>
              <a:stCxn id="466972" idx="5"/>
              <a:endCxn id="466967" idx="1"/>
            </p:cNvCxnSpPr>
            <p:nvPr/>
          </p:nvCxnSpPr>
          <p:spPr bwMode="auto">
            <a:xfrm>
              <a:off x="3852" y="3516"/>
              <a:ext cx="196" cy="19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7" name="AutoShape 11"/>
            <p:cNvCxnSpPr>
              <a:cxnSpLocks noChangeAspect="1" noChangeShapeType="1"/>
              <a:endCxn id="466972" idx="2"/>
            </p:cNvCxnSpPr>
            <p:nvPr/>
          </p:nvCxnSpPr>
          <p:spPr bwMode="auto">
            <a:xfrm>
              <a:off x="3565" y="3393"/>
              <a:ext cx="159" cy="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8" name="AutoShape 12"/>
            <p:cNvCxnSpPr>
              <a:cxnSpLocks noChangeAspect="1" noChangeShapeType="1"/>
              <a:stCxn id="466973" idx="7"/>
              <a:endCxn id="466974" idx="3"/>
            </p:cNvCxnSpPr>
            <p:nvPr/>
          </p:nvCxnSpPr>
          <p:spPr bwMode="auto">
            <a:xfrm flipV="1">
              <a:off x="3554" y="3238"/>
              <a:ext cx="210" cy="10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39" name="AutoShape 13"/>
            <p:cNvCxnSpPr>
              <a:cxnSpLocks noChangeAspect="1" noChangeShapeType="1"/>
              <a:stCxn id="466971" idx="0"/>
              <a:endCxn id="466972" idx="4"/>
            </p:cNvCxnSpPr>
            <p:nvPr/>
          </p:nvCxnSpPr>
          <p:spPr bwMode="auto">
            <a:xfrm flipH="1" flipV="1">
              <a:off x="3799" y="3538"/>
              <a:ext cx="29"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0" name="AutoShape 14"/>
            <p:cNvCxnSpPr>
              <a:cxnSpLocks noChangeAspect="1" noChangeShapeType="1"/>
              <a:stCxn id="466971" idx="6"/>
              <a:endCxn id="466967" idx="2"/>
            </p:cNvCxnSpPr>
            <p:nvPr/>
          </p:nvCxnSpPr>
          <p:spPr bwMode="auto">
            <a:xfrm>
              <a:off x="3903" y="3747"/>
              <a:ext cx="123"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1" name="AutoShape 15"/>
            <p:cNvCxnSpPr>
              <a:cxnSpLocks noChangeAspect="1" noChangeShapeType="1"/>
              <a:endCxn id="466971" idx="4"/>
            </p:cNvCxnSpPr>
            <p:nvPr/>
          </p:nvCxnSpPr>
          <p:spPr bwMode="auto">
            <a:xfrm flipH="1" flipV="1">
              <a:off x="3828" y="3821"/>
              <a:ext cx="20" cy="1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2" name="AutoShape 16"/>
            <p:cNvCxnSpPr>
              <a:cxnSpLocks noChangeAspect="1" noChangeShapeType="1"/>
              <a:stCxn id="466971" idx="2"/>
              <a:endCxn id="466969" idx="6"/>
            </p:cNvCxnSpPr>
            <p:nvPr/>
          </p:nvCxnSpPr>
          <p:spPr bwMode="auto">
            <a:xfrm flipH="1" flipV="1">
              <a:off x="3576" y="3699"/>
              <a:ext cx="177" cy="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3" name="AutoShape 17"/>
            <p:cNvCxnSpPr>
              <a:cxnSpLocks noChangeAspect="1" noChangeShapeType="1"/>
              <a:stCxn id="466969" idx="4"/>
              <a:endCxn id="466970" idx="0"/>
            </p:cNvCxnSpPr>
            <p:nvPr/>
          </p:nvCxnSpPr>
          <p:spPr bwMode="auto">
            <a:xfrm>
              <a:off x="3501" y="3774"/>
              <a:ext cx="0" cy="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4" name="AutoShape 18"/>
            <p:cNvCxnSpPr>
              <a:cxnSpLocks noChangeAspect="1" noChangeShapeType="1"/>
              <a:stCxn id="466973" idx="4"/>
              <a:endCxn id="466969" idx="0"/>
            </p:cNvCxnSpPr>
            <p:nvPr/>
          </p:nvCxnSpPr>
          <p:spPr bwMode="auto">
            <a:xfrm>
              <a:off x="3501" y="3468"/>
              <a:ext cx="0" cy="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5" name="AutoShape 19"/>
            <p:cNvCxnSpPr>
              <a:cxnSpLocks noChangeAspect="1" noChangeShapeType="1"/>
              <a:stCxn id="466969" idx="5"/>
              <a:endCxn id="466968" idx="1"/>
            </p:cNvCxnSpPr>
            <p:nvPr/>
          </p:nvCxnSpPr>
          <p:spPr bwMode="auto">
            <a:xfrm>
              <a:off x="3554" y="3752"/>
              <a:ext cx="242" cy="2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6" name="AutoShape 20"/>
            <p:cNvCxnSpPr>
              <a:cxnSpLocks noChangeAspect="1" noChangeShapeType="1"/>
              <a:stCxn id="466968" idx="2"/>
              <a:endCxn id="466970" idx="6"/>
            </p:cNvCxnSpPr>
            <p:nvPr/>
          </p:nvCxnSpPr>
          <p:spPr bwMode="auto">
            <a:xfrm flipH="1" flipV="1">
              <a:off x="3576" y="3935"/>
              <a:ext cx="198" cy="1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3347" name="AutoShape 21"/>
            <p:cNvCxnSpPr>
              <a:cxnSpLocks noChangeAspect="1" noChangeShapeType="1"/>
              <a:endCxn id="466967" idx="3"/>
            </p:cNvCxnSpPr>
            <p:nvPr/>
          </p:nvCxnSpPr>
          <p:spPr bwMode="auto">
            <a:xfrm flipV="1">
              <a:off x="3893" y="3820"/>
              <a:ext cx="155" cy="1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466966" name="Oval 22"/>
            <p:cNvSpPr>
              <a:spLocks noChangeAspect="1" noChangeArrowheads="1"/>
            </p:cNvSpPr>
            <p:nvPr/>
          </p:nvSpPr>
          <p:spPr bwMode="auto">
            <a:xfrm>
              <a:off x="4026" y="3408"/>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67" name="Oval 23"/>
            <p:cNvSpPr>
              <a:spLocks noChangeAspect="1" noChangeArrowheads="1"/>
            </p:cNvSpPr>
            <p:nvPr/>
          </p:nvSpPr>
          <p:spPr bwMode="auto">
            <a:xfrm>
              <a:off x="4026" y="3692"/>
              <a:ext cx="150" cy="150"/>
            </a:xfrm>
            <a:prstGeom prst="ellipse">
              <a:avLst/>
            </a:prstGeom>
            <a:solidFill>
              <a:srgbClr val="00FFCC"/>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68" name="Oval 24"/>
            <p:cNvSpPr>
              <a:spLocks noChangeAspect="1" noChangeArrowheads="1"/>
            </p:cNvSpPr>
            <p:nvPr/>
          </p:nvSpPr>
          <p:spPr bwMode="auto">
            <a:xfrm>
              <a:off x="3774" y="3978"/>
              <a:ext cx="149"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69" name="Oval 25"/>
            <p:cNvSpPr>
              <a:spLocks noChangeAspect="1" noChangeArrowheads="1"/>
            </p:cNvSpPr>
            <p:nvPr/>
          </p:nvSpPr>
          <p:spPr bwMode="auto">
            <a:xfrm>
              <a:off x="3426" y="3624"/>
              <a:ext cx="150" cy="150"/>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70" name="Oval 26"/>
            <p:cNvSpPr>
              <a:spLocks noChangeAspect="1" noChangeArrowheads="1"/>
            </p:cNvSpPr>
            <p:nvPr/>
          </p:nvSpPr>
          <p:spPr bwMode="auto">
            <a:xfrm>
              <a:off x="3426" y="3860"/>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71" name="Oval 27"/>
            <p:cNvSpPr>
              <a:spLocks noChangeAspect="1" noChangeArrowheads="1"/>
            </p:cNvSpPr>
            <p:nvPr/>
          </p:nvSpPr>
          <p:spPr bwMode="auto">
            <a:xfrm>
              <a:off x="3753" y="3672"/>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72" name="Oval 28"/>
            <p:cNvSpPr>
              <a:spLocks noChangeAspect="1" noChangeArrowheads="1"/>
            </p:cNvSpPr>
            <p:nvPr/>
          </p:nvSpPr>
          <p:spPr bwMode="auto">
            <a:xfrm>
              <a:off x="3724" y="3388"/>
              <a:ext cx="150"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73" name="Oval 29"/>
            <p:cNvSpPr>
              <a:spLocks noChangeAspect="1" noChangeArrowheads="1"/>
            </p:cNvSpPr>
            <p:nvPr/>
          </p:nvSpPr>
          <p:spPr bwMode="auto">
            <a:xfrm>
              <a:off x="3426" y="3319"/>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66974" name="Oval 30"/>
            <p:cNvSpPr>
              <a:spLocks noChangeAspect="1" noChangeArrowheads="1"/>
            </p:cNvSpPr>
            <p:nvPr/>
          </p:nvSpPr>
          <p:spPr bwMode="auto">
            <a:xfrm>
              <a:off x="3742" y="3111"/>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13357" name="Group 31"/>
            <p:cNvGrpSpPr>
              <a:grpSpLocks noChangeAspect="1"/>
            </p:cNvGrpSpPr>
            <p:nvPr/>
          </p:nvGrpSpPr>
          <p:grpSpPr bwMode="auto">
            <a:xfrm rot="6147626">
              <a:off x="3373" y="3185"/>
              <a:ext cx="340" cy="60"/>
              <a:chOff x="240" y="1691"/>
              <a:chExt cx="1720" cy="196"/>
            </a:xfrm>
          </p:grpSpPr>
          <p:grpSp>
            <p:nvGrpSpPr>
              <p:cNvPr id="13358" name="Group 32"/>
              <p:cNvGrpSpPr>
                <a:grpSpLocks noChangeAspect="1"/>
              </p:cNvGrpSpPr>
              <p:nvPr/>
            </p:nvGrpSpPr>
            <p:grpSpPr bwMode="auto">
              <a:xfrm>
                <a:off x="1538" y="1691"/>
                <a:ext cx="422" cy="196"/>
                <a:chOff x="1538" y="1691"/>
                <a:chExt cx="422" cy="196"/>
              </a:xfrm>
            </p:grpSpPr>
            <p:grpSp>
              <p:nvGrpSpPr>
                <p:cNvPr id="13385" name="Group 33"/>
                <p:cNvGrpSpPr>
                  <a:grpSpLocks noChangeAspect="1"/>
                </p:cNvGrpSpPr>
                <p:nvPr/>
              </p:nvGrpSpPr>
              <p:grpSpPr bwMode="auto">
                <a:xfrm>
                  <a:off x="1538" y="1691"/>
                  <a:ext cx="418" cy="196"/>
                  <a:chOff x="1538" y="1691"/>
                  <a:chExt cx="418" cy="196"/>
                </a:xfrm>
              </p:grpSpPr>
              <p:grpSp>
                <p:nvGrpSpPr>
                  <p:cNvPr id="13389" name="Group 34"/>
                  <p:cNvGrpSpPr>
                    <a:grpSpLocks noChangeAspect="1"/>
                  </p:cNvGrpSpPr>
                  <p:nvPr/>
                </p:nvGrpSpPr>
                <p:grpSpPr bwMode="auto">
                  <a:xfrm>
                    <a:off x="1538" y="1691"/>
                    <a:ext cx="418" cy="196"/>
                    <a:chOff x="1538" y="1691"/>
                    <a:chExt cx="418" cy="196"/>
                  </a:xfrm>
                </p:grpSpPr>
                <p:sp>
                  <p:nvSpPr>
                    <p:cNvPr id="466979" name="Freeform 35"/>
                    <p:cNvSpPr>
                      <a:spLocks noChangeAspect="1"/>
                    </p:cNvSpPr>
                    <p:nvPr/>
                  </p:nvSpPr>
                  <p:spPr bwMode="auto">
                    <a:xfrm>
                      <a:off x="1485" y="1758"/>
                      <a:ext cx="359"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466980" name="Freeform 36"/>
                    <p:cNvSpPr>
                      <a:spLocks noChangeAspect="1"/>
                    </p:cNvSpPr>
                    <p:nvPr/>
                  </p:nvSpPr>
                  <p:spPr bwMode="auto">
                    <a:xfrm>
                      <a:off x="1484" y="1876"/>
                      <a:ext cx="233"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13390" name="Group 37"/>
                  <p:cNvGrpSpPr>
                    <a:grpSpLocks noChangeAspect="1"/>
                  </p:cNvGrpSpPr>
                  <p:nvPr/>
                </p:nvGrpSpPr>
                <p:grpSpPr bwMode="auto">
                  <a:xfrm>
                    <a:off x="1589" y="1709"/>
                    <a:ext cx="353" cy="169"/>
                    <a:chOff x="1589" y="1709"/>
                    <a:chExt cx="353" cy="169"/>
                  </a:xfrm>
                </p:grpSpPr>
                <p:sp>
                  <p:nvSpPr>
                    <p:cNvPr id="466982" name="Freeform 38"/>
                    <p:cNvSpPr>
                      <a:spLocks noChangeAspect="1"/>
                    </p:cNvSpPr>
                    <p:nvPr/>
                  </p:nvSpPr>
                  <p:spPr bwMode="auto">
                    <a:xfrm>
                      <a:off x="1520" y="1867"/>
                      <a:ext cx="137"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466983" name="Freeform 39"/>
                    <p:cNvSpPr>
                      <a:spLocks noChangeAspect="1"/>
                    </p:cNvSpPr>
                    <p:nvPr/>
                  </p:nvSpPr>
                  <p:spPr bwMode="auto">
                    <a:xfrm>
                      <a:off x="1594" y="1879"/>
                      <a:ext cx="96" cy="33"/>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466984" name="Freeform 40"/>
                    <p:cNvSpPr>
                      <a:spLocks noChangeAspect="1"/>
                    </p:cNvSpPr>
                    <p:nvPr/>
                  </p:nvSpPr>
                  <p:spPr bwMode="auto">
                    <a:xfrm>
                      <a:off x="1486" y="1858"/>
                      <a:ext cx="147"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466985" name="Freeform 41"/>
                    <p:cNvSpPr>
                      <a:spLocks noChangeAspect="1"/>
                    </p:cNvSpPr>
                    <p:nvPr/>
                  </p:nvSpPr>
                  <p:spPr bwMode="auto">
                    <a:xfrm>
                      <a:off x="1577" y="1879"/>
                      <a:ext cx="137" cy="56"/>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466986" name="Freeform 42"/>
                    <p:cNvSpPr>
                      <a:spLocks noChangeAspect="1"/>
                    </p:cNvSpPr>
                    <p:nvPr/>
                  </p:nvSpPr>
                  <p:spPr bwMode="auto">
                    <a:xfrm>
                      <a:off x="1543" y="1866"/>
                      <a:ext cx="106" cy="3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466987" name="Freeform 43"/>
                    <p:cNvSpPr>
                      <a:spLocks noChangeAspect="1"/>
                    </p:cNvSpPr>
                    <p:nvPr/>
                  </p:nvSpPr>
                  <p:spPr bwMode="auto">
                    <a:xfrm>
                      <a:off x="1557" y="1848"/>
                      <a:ext cx="197" cy="8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466988" name="Freeform 44"/>
                    <p:cNvSpPr>
                      <a:spLocks noChangeAspect="1"/>
                    </p:cNvSpPr>
                    <p:nvPr/>
                  </p:nvSpPr>
                  <p:spPr bwMode="auto">
                    <a:xfrm>
                      <a:off x="1513" y="1911"/>
                      <a:ext cx="137" cy="10"/>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466989" name="Freeform 45"/>
                    <p:cNvSpPr>
                      <a:spLocks noChangeAspect="1"/>
                    </p:cNvSpPr>
                    <p:nvPr/>
                  </p:nvSpPr>
                  <p:spPr bwMode="auto">
                    <a:xfrm>
                      <a:off x="1561" y="1883"/>
                      <a:ext cx="101"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466990" name="Freeform 46"/>
                    <p:cNvSpPr>
                      <a:spLocks noChangeAspect="1"/>
                    </p:cNvSpPr>
                    <p:nvPr/>
                  </p:nvSpPr>
                  <p:spPr bwMode="auto">
                    <a:xfrm>
                      <a:off x="1518" y="1903"/>
                      <a:ext cx="147" cy="23"/>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466991" name="Freeform 47"/>
                    <p:cNvSpPr>
                      <a:spLocks noChangeAspect="1"/>
                    </p:cNvSpPr>
                    <p:nvPr/>
                  </p:nvSpPr>
                  <p:spPr bwMode="auto">
                    <a:xfrm>
                      <a:off x="1586" y="1921"/>
                      <a:ext cx="187" cy="2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466992" name="Freeform 48"/>
                    <p:cNvSpPr>
                      <a:spLocks noChangeAspect="1"/>
                    </p:cNvSpPr>
                    <p:nvPr/>
                  </p:nvSpPr>
                  <p:spPr bwMode="auto">
                    <a:xfrm>
                      <a:off x="1535" y="1909"/>
                      <a:ext cx="167"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466993" name="Freeform 49"/>
                    <p:cNvSpPr>
                      <a:spLocks noChangeAspect="1"/>
                    </p:cNvSpPr>
                    <p:nvPr/>
                  </p:nvSpPr>
                  <p:spPr bwMode="auto">
                    <a:xfrm>
                      <a:off x="1571" y="1912"/>
                      <a:ext cx="61" cy="20"/>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466994" name="Freeform 50"/>
                    <p:cNvSpPr>
                      <a:spLocks noChangeAspect="1"/>
                    </p:cNvSpPr>
                    <p:nvPr/>
                  </p:nvSpPr>
                  <p:spPr bwMode="auto">
                    <a:xfrm>
                      <a:off x="1506" y="1926"/>
                      <a:ext cx="182"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466995" name="Freeform 51"/>
                    <p:cNvSpPr>
                      <a:spLocks noChangeAspect="1"/>
                    </p:cNvSpPr>
                    <p:nvPr/>
                  </p:nvSpPr>
                  <p:spPr bwMode="auto">
                    <a:xfrm>
                      <a:off x="1559" y="1926"/>
                      <a:ext cx="172" cy="36"/>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466996" name="Freeform 52"/>
                    <p:cNvSpPr>
                      <a:spLocks noChangeAspect="1"/>
                    </p:cNvSpPr>
                    <p:nvPr/>
                  </p:nvSpPr>
                  <p:spPr bwMode="auto">
                    <a:xfrm>
                      <a:off x="1604" y="1977"/>
                      <a:ext cx="61" cy="23"/>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466997" name="Freeform 53"/>
                    <p:cNvSpPr>
                      <a:spLocks noChangeAspect="1"/>
                    </p:cNvSpPr>
                    <p:nvPr/>
                  </p:nvSpPr>
                  <p:spPr bwMode="auto">
                    <a:xfrm>
                      <a:off x="1516" y="1839"/>
                      <a:ext cx="218" cy="75"/>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466998" name="Freeform 54"/>
                    <p:cNvSpPr>
                      <a:spLocks noChangeAspect="1"/>
                    </p:cNvSpPr>
                    <p:nvPr/>
                  </p:nvSpPr>
                  <p:spPr bwMode="auto">
                    <a:xfrm>
                      <a:off x="1608" y="1835"/>
                      <a:ext cx="182" cy="108"/>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13386" name="Group 55"/>
                <p:cNvGrpSpPr>
                  <a:grpSpLocks noChangeAspect="1"/>
                </p:cNvGrpSpPr>
                <p:nvPr/>
              </p:nvGrpSpPr>
              <p:grpSpPr bwMode="auto">
                <a:xfrm>
                  <a:off x="1759" y="1754"/>
                  <a:ext cx="201" cy="104"/>
                  <a:chOff x="1759" y="1754"/>
                  <a:chExt cx="201" cy="104"/>
                </a:xfrm>
              </p:grpSpPr>
              <p:sp>
                <p:nvSpPr>
                  <p:cNvPr id="467000" name="Freeform 56"/>
                  <p:cNvSpPr>
                    <a:spLocks noChangeAspect="1"/>
                  </p:cNvSpPr>
                  <p:nvPr/>
                </p:nvSpPr>
                <p:spPr bwMode="auto">
                  <a:xfrm>
                    <a:off x="1605" y="1854"/>
                    <a:ext cx="212" cy="114"/>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467001" name="Freeform 57"/>
                  <p:cNvSpPr>
                    <a:spLocks noChangeAspect="1"/>
                  </p:cNvSpPr>
                  <p:nvPr/>
                </p:nvSpPr>
                <p:spPr bwMode="auto">
                  <a:xfrm>
                    <a:off x="1622" y="1921"/>
                    <a:ext cx="116"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13359" name="Group 58"/>
              <p:cNvGrpSpPr>
                <a:grpSpLocks noChangeAspect="1"/>
              </p:cNvGrpSpPr>
              <p:nvPr/>
            </p:nvGrpSpPr>
            <p:grpSpPr bwMode="auto">
              <a:xfrm>
                <a:off x="240" y="1714"/>
                <a:ext cx="1151" cy="149"/>
                <a:chOff x="240" y="1714"/>
                <a:chExt cx="1151" cy="149"/>
              </a:xfrm>
            </p:grpSpPr>
            <p:sp>
              <p:nvSpPr>
                <p:cNvPr id="467003" name="Freeform 59"/>
                <p:cNvSpPr>
                  <a:spLocks noChangeAspect="1"/>
                </p:cNvSpPr>
                <p:nvPr/>
              </p:nvSpPr>
              <p:spPr bwMode="auto">
                <a:xfrm>
                  <a:off x="239" y="1714"/>
                  <a:ext cx="1153" cy="15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467004" name="Freeform 60"/>
                <p:cNvSpPr>
                  <a:spLocks noChangeAspect="1"/>
                </p:cNvSpPr>
                <p:nvPr/>
              </p:nvSpPr>
              <p:spPr bwMode="auto">
                <a:xfrm>
                  <a:off x="205" y="1878"/>
                  <a:ext cx="1164" cy="82"/>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467005" name="Freeform 61"/>
                <p:cNvSpPr>
                  <a:spLocks noChangeAspect="1"/>
                </p:cNvSpPr>
                <p:nvPr/>
              </p:nvSpPr>
              <p:spPr bwMode="auto">
                <a:xfrm>
                  <a:off x="1022" y="1793"/>
                  <a:ext cx="339" cy="29"/>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13360" name="Group 62"/>
              <p:cNvGrpSpPr>
                <a:grpSpLocks noChangeAspect="1"/>
              </p:cNvGrpSpPr>
              <p:nvPr/>
            </p:nvGrpSpPr>
            <p:grpSpPr bwMode="auto">
              <a:xfrm>
                <a:off x="1388" y="1737"/>
                <a:ext cx="156" cy="104"/>
                <a:chOff x="1388" y="1737"/>
                <a:chExt cx="156" cy="104"/>
              </a:xfrm>
            </p:grpSpPr>
            <p:grpSp>
              <p:nvGrpSpPr>
                <p:cNvPr id="13361" name="Group 63"/>
                <p:cNvGrpSpPr>
                  <a:grpSpLocks noChangeAspect="1"/>
                </p:cNvGrpSpPr>
                <p:nvPr/>
              </p:nvGrpSpPr>
              <p:grpSpPr bwMode="auto">
                <a:xfrm>
                  <a:off x="1388" y="1737"/>
                  <a:ext cx="156" cy="104"/>
                  <a:chOff x="1388" y="1737"/>
                  <a:chExt cx="156" cy="104"/>
                </a:xfrm>
              </p:grpSpPr>
              <p:grpSp>
                <p:nvGrpSpPr>
                  <p:cNvPr id="13366" name="Group 64"/>
                  <p:cNvGrpSpPr>
                    <a:grpSpLocks noChangeAspect="1"/>
                  </p:cNvGrpSpPr>
                  <p:nvPr/>
                </p:nvGrpSpPr>
                <p:grpSpPr bwMode="auto">
                  <a:xfrm>
                    <a:off x="1504" y="1741"/>
                    <a:ext cx="11" cy="97"/>
                    <a:chOff x="1504" y="1741"/>
                    <a:chExt cx="11" cy="97"/>
                  </a:xfrm>
                </p:grpSpPr>
                <p:sp>
                  <p:nvSpPr>
                    <p:cNvPr id="467009" name="Freeform 65"/>
                    <p:cNvSpPr>
                      <a:spLocks noChangeAspect="1"/>
                    </p:cNvSpPr>
                    <p:nvPr/>
                  </p:nvSpPr>
                  <p:spPr bwMode="auto">
                    <a:xfrm>
                      <a:off x="1449" y="1828"/>
                      <a:ext cx="0" cy="114"/>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67010" name="Rectangle 66"/>
                    <p:cNvSpPr>
                      <a:spLocks noChangeAspect="1" noChangeArrowheads="1"/>
                    </p:cNvSpPr>
                    <p:nvPr/>
                  </p:nvSpPr>
                  <p:spPr bwMode="auto">
                    <a:xfrm>
                      <a:off x="1447" y="1837"/>
                      <a:ext cx="0" cy="26"/>
                    </a:xfrm>
                    <a:prstGeom prst="rect">
                      <a:avLst/>
                    </a:prstGeom>
                    <a:solidFill>
                      <a:srgbClr val="00C0C0"/>
                    </a:solidFill>
                    <a:ln w="9525">
                      <a:noFill/>
                      <a:miter lim="800000"/>
                      <a:headEnd/>
                      <a:tailEnd/>
                    </a:ln>
                  </p:spPr>
                  <p:txBody>
                    <a:bodyPr/>
                    <a:lstStyle/>
                    <a:p>
                      <a:pPr>
                        <a:defRPr/>
                      </a:pPr>
                      <a:endParaRPr lang="en-CA"/>
                    </a:p>
                  </p:txBody>
                </p:sp>
                <p:sp>
                  <p:nvSpPr>
                    <p:cNvPr id="467011" name="Rectangle 67"/>
                    <p:cNvSpPr>
                      <a:spLocks noChangeAspect="1" noChangeArrowheads="1"/>
                    </p:cNvSpPr>
                    <p:nvPr/>
                  </p:nvSpPr>
                  <p:spPr bwMode="auto">
                    <a:xfrm>
                      <a:off x="1445" y="1920"/>
                      <a:ext cx="5" cy="26"/>
                    </a:xfrm>
                    <a:prstGeom prst="rect">
                      <a:avLst/>
                    </a:prstGeom>
                    <a:solidFill>
                      <a:srgbClr val="006060"/>
                    </a:solidFill>
                    <a:ln w="9525">
                      <a:noFill/>
                      <a:miter lim="800000"/>
                      <a:headEnd/>
                      <a:tailEnd/>
                    </a:ln>
                  </p:spPr>
                  <p:txBody>
                    <a:bodyPr/>
                    <a:lstStyle/>
                    <a:p>
                      <a:pPr>
                        <a:defRPr/>
                      </a:pPr>
                      <a:endParaRPr lang="en-CA"/>
                    </a:p>
                  </p:txBody>
                </p:sp>
              </p:grpSp>
              <p:grpSp>
                <p:nvGrpSpPr>
                  <p:cNvPr id="13367" name="Group 68"/>
                  <p:cNvGrpSpPr>
                    <a:grpSpLocks noChangeAspect="1"/>
                  </p:cNvGrpSpPr>
                  <p:nvPr/>
                </p:nvGrpSpPr>
                <p:grpSpPr bwMode="auto">
                  <a:xfrm>
                    <a:off x="1417" y="1740"/>
                    <a:ext cx="12" cy="97"/>
                    <a:chOff x="1417" y="1740"/>
                    <a:chExt cx="12" cy="97"/>
                  </a:xfrm>
                </p:grpSpPr>
                <p:sp>
                  <p:nvSpPr>
                    <p:cNvPr id="467013" name="Freeform 69"/>
                    <p:cNvSpPr>
                      <a:spLocks noChangeAspect="1"/>
                    </p:cNvSpPr>
                    <p:nvPr/>
                  </p:nvSpPr>
                  <p:spPr bwMode="auto">
                    <a:xfrm>
                      <a:off x="1412" y="1866"/>
                      <a:ext cx="0" cy="124"/>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67014" name="Rectangle 70"/>
                    <p:cNvSpPr>
                      <a:spLocks noChangeAspect="1" noChangeArrowheads="1"/>
                    </p:cNvSpPr>
                    <p:nvPr/>
                  </p:nvSpPr>
                  <p:spPr bwMode="auto">
                    <a:xfrm>
                      <a:off x="1409" y="1882"/>
                      <a:ext cx="0" cy="13"/>
                    </a:xfrm>
                    <a:prstGeom prst="rect">
                      <a:avLst/>
                    </a:prstGeom>
                    <a:solidFill>
                      <a:srgbClr val="00C0C0"/>
                    </a:solidFill>
                    <a:ln w="9525">
                      <a:noFill/>
                      <a:miter lim="800000"/>
                      <a:headEnd/>
                      <a:tailEnd/>
                    </a:ln>
                  </p:spPr>
                  <p:txBody>
                    <a:bodyPr/>
                    <a:lstStyle/>
                    <a:p>
                      <a:pPr>
                        <a:defRPr/>
                      </a:pPr>
                      <a:endParaRPr lang="en-CA"/>
                    </a:p>
                  </p:txBody>
                </p:sp>
                <p:sp>
                  <p:nvSpPr>
                    <p:cNvPr id="467015" name="Rectangle 71"/>
                    <p:cNvSpPr>
                      <a:spLocks noChangeAspect="1" noChangeArrowheads="1"/>
                    </p:cNvSpPr>
                    <p:nvPr/>
                  </p:nvSpPr>
                  <p:spPr bwMode="auto">
                    <a:xfrm>
                      <a:off x="1404" y="1967"/>
                      <a:ext cx="0" cy="26"/>
                    </a:xfrm>
                    <a:prstGeom prst="rect">
                      <a:avLst/>
                    </a:prstGeom>
                    <a:solidFill>
                      <a:srgbClr val="006060"/>
                    </a:solidFill>
                    <a:ln w="9525">
                      <a:noFill/>
                      <a:miter lim="800000"/>
                      <a:headEnd/>
                      <a:tailEnd/>
                    </a:ln>
                  </p:spPr>
                  <p:txBody>
                    <a:bodyPr/>
                    <a:lstStyle/>
                    <a:p>
                      <a:pPr>
                        <a:defRPr/>
                      </a:pPr>
                      <a:endParaRPr lang="en-CA"/>
                    </a:p>
                  </p:txBody>
                </p:sp>
              </p:grpSp>
              <p:grpSp>
                <p:nvGrpSpPr>
                  <p:cNvPr id="13368" name="Group 72"/>
                  <p:cNvGrpSpPr>
                    <a:grpSpLocks noChangeAspect="1"/>
                  </p:cNvGrpSpPr>
                  <p:nvPr/>
                </p:nvGrpSpPr>
                <p:grpSpPr bwMode="auto">
                  <a:xfrm>
                    <a:off x="1388" y="1737"/>
                    <a:ext cx="156" cy="104"/>
                    <a:chOff x="1388" y="1737"/>
                    <a:chExt cx="156" cy="104"/>
                  </a:xfrm>
                </p:grpSpPr>
                <p:sp>
                  <p:nvSpPr>
                    <p:cNvPr id="467017" name="Rectangle 73"/>
                    <p:cNvSpPr>
                      <a:spLocks noChangeAspect="1" noChangeArrowheads="1"/>
                    </p:cNvSpPr>
                    <p:nvPr/>
                  </p:nvSpPr>
                  <p:spPr bwMode="auto">
                    <a:xfrm>
                      <a:off x="1357" y="1829"/>
                      <a:ext cx="30" cy="121"/>
                    </a:xfrm>
                    <a:prstGeom prst="rect">
                      <a:avLst/>
                    </a:prstGeom>
                    <a:solidFill>
                      <a:srgbClr val="40FFFF"/>
                    </a:solidFill>
                    <a:ln w="9525">
                      <a:noFill/>
                      <a:miter lim="800000"/>
                      <a:headEnd/>
                      <a:tailEnd/>
                    </a:ln>
                  </p:spPr>
                  <p:txBody>
                    <a:bodyPr/>
                    <a:lstStyle/>
                    <a:p>
                      <a:pPr>
                        <a:defRPr/>
                      </a:pPr>
                      <a:endParaRPr lang="en-CA"/>
                    </a:p>
                  </p:txBody>
                </p:sp>
                <p:sp>
                  <p:nvSpPr>
                    <p:cNvPr id="467018" name="Rectangle 74"/>
                    <p:cNvSpPr>
                      <a:spLocks noChangeAspect="1" noChangeArrowheads="1"/>
                    </p:cNvSpPr>
                    <p:nvPr/>
                  </p:nvSpPr>
                  <p:spPr bwMode="auto">
                    <a:xfrm>
                      <a:off x="1400" y="1833"/>
                      <a:ext cx="76" cy="114"/>
                    </a:xfrm>
                    <a:prstGeom prst="rect">
                      <a:avLst/>
                    </a:prstGeom>
                    <a:solidFill>
                      <a:srgbClr val="40FFFF"/>
                    </a:solidFill>
                    <a:ln w="9525">
                      <a:noFill/>
                      <a:miter lim="800000"/>
                      <a:headEnd/>
                      <a:tailEnd/>
                    </a:ln>
                  </p:spPr>
                  <p:txBody>
                    <a:bodyPr/>
                    <a:lstStyle/>
                    <a:p>
                      <a:pPr>
                        <a:defRPr/>
                      </a:pPr>
                      <a:endParaRPr lang="en-CA"/>
                    </a:p>
                  </p:txBody>
                </p:sp>
                <p:sp>
                  <p:nvSpPr>
                    <p:cNvPr id="467019" name="Rectangle 75"/>
                    <p:cNvSpPr>
                      <a:spLocks noChangeAspect="1" noChangeArrowheads="1"/>
                    </p:cNvSpPr>
                    <p:nvPr/>
                  </p:nvSpPr>
                  <p:spPr bwMode="auto">
                    <a:xfrm>
                      <a:off x="1476" y="1815"/>
                      <a:ext cx="30" cy="118"/>
                    </a:xfrm>
                    <a:prstGeom prst="rect">
                      <a:avLst/>
                    </a:prstGeom>
                    <a:solidFill>
                      <a:srgbClr val="40FFFF"/>
                    </a:solidFill>
                    <a:ln w="9525">
                      <a:noFill/>
                      <a:miter lim="800000"/>
                      <a:headEnd/>
                      <a:tailEnd/>
                    </a:ln>
                  </p:spPr>
                  <p:txBody>
                    <a:bodyPr/>
                    <a:lstStyle/>
                    <a:p>
                      <a:pPr>
                        <a:defRPr/>
                      </a:pPr>
                      <a:endParaRPr lang="en-CA"/>
                    </a:p>
                  </p:txBody>
                </p:sp>
              </p:grpSp>
              <p:grpSp>
                <p:nvGrpSpPr>
                  <p:cNvPr id="13369" name="Group 76"/>
                  <p:cNvGrpSpPr>
                    <a:grpSpLocks noChangeAspect="1"/>
                  </p:cNvGrpSpPr>
                  <p:nvPr/>
                </p:nvGrpSpPr>
                <p:grpSpPr bwMode="auto">
                  <a:xfrm>
                    <a:off x="1392" y="1746"/>
                    <a:ext cx="149" cy="13"/>
                    <a:chOff x="1392" y="1746"/>
                    <a:chExt cx="149" cy="13"/>
                  </a:xfrm>
                </p:grpSpPr>
                <p:sp>
                  <p:nvSpPr>
                    <p:cNvPr id="467021" name="Rectangle 77"/>
                    <p:cNvSpPr>
                      <a:spLocks noChangeAspect="1" noChangeArrowheads="1"/>
                    </p:cNvSpPr>
                    <p:nvPr/>
                  </p:nvSpPr>
                  <p:spPr bwMode="auto">
                    <a:xfrm>
                      <a:off x="1361" y="1878"/>
                      <a:ext cx="15" cy="13"/>
                    </a:xfrm>
                    <a:prstGeom prst="rect">
                      <a:avLst/>
                    </a:prstGeom>
                    <a:solidFill>
                      <a:srgbClr val="C0FFFF"/>
                    </a:solidFill>
                    <a:ln w="9525">
                      <a:noFill/>
                      <a:miter lim="800000"/>
                      <a:headEnd/>
                      <a:tailEnd/>
                    </a:ln>
                  </p:spPr>
                  <p:txBody>
                    <a:bodyPr/>
                    <a:lstStyle/>
                    <a:p>
                      <a:pPr>
                        <a:defRPr/>
                      </a:pPr>
                      <a:endParaRPr lang="en-CA"/>
                    </a:p>
                  </p:txBody>
                </p:sp>
                <p:sp>
                  <p:nvSpPr>
                    <p:cNvPr id="467022" name="Rectangle 78"/>
                    <p:cNvSpPr>
                      <a:spLocks noChangeAspect="1" noChangeArrowheads="1"/>
                    </p:cNvSpPr>
                    <p:nvPr/>
                  </p:nvSpPr>
                  <p:spPr bwMode="auto">
                    <a:xfrm>
                      <a:off x="1452" y="1901"/>
                      <a:ext cx="25" cy="13"/>
                    </a:xfrm>
                    <a:prstGeom prst="rect">
                      <a:avLst/>
                    </a:prstGeom>
                    <a:solidFill>
                      <a:srgbClr val="C0FFFF"/>
                    </a:solidFill>
                    <a:ln w="9525">
                      <a:noFill/>
                      <a:miter lim="800000"/>
                      <a:headEnd/>
                      <a:tailEnd/>
                    </a:ln>
                  </p:spPr>
                  <p:txBody>
                    <a:bodyPr/>
                    <a:lstStyle/>
                    <a:p>
                      <a:pPr>
                        <a:defRPr/>
                      </a:pPr>
                      <a:endParaRPr lang="en-CA"/>
                    </a:p>
                  </p:txBody>
                </p:sp>
                <p:sp>
                  <p:nvSpPr>
                    <p:cNvPr id="467023" name="Rectangle 79"/>
                    <p:cNvSpPr>
                      <a:spLocks noChangeAspect="1" noChangeArrowheads="1"/>
                    </p:cNvSpPr>
                    <p:nvPr/>
                  </p:nvSpPr>
                  <p:spPr bwMode="auto">
                    <a:xfrm>
                      <a:off x="1388" y="1865"/>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13362" name="Group 80"/>
                <p:cNvGrpSpPr>
                  <a:grpSpLocks noChangeAspect="1"/>
                </p:cNvGrpSpPr>
                <p:nvPr/>
              </p:nvGrpSpPr>
              <p:grpSpPr bwMode="auto">
                <a:xfrm>
                  <a:off x="1390" y="1802"/>
                  <a:ext cx="152" cy="37"/>
                  <a:chOff x="1390" y="1802"/>
                  <a:chExt cx="152" cy="37"/>
                </a:xfrm>
              </p:grpSpPr>
              <p:sp>
                <p:nvSpPr>
                  <p:cNvPr id="467025" name="Freeform 81"/>
                  <p:cNvSpPr>
                    <a:spLocks noChangeAspect="1"/>
                  </p:cNvSpPr>
                  <p:nvPr/>
                </p:nvSpPr>
                <p:spPr bwMode="auto">
                  <a:xfrm>
                    <a:off x="1213" y="1881"/>
                    <a:ext cx="30" cy="20"/>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467026" name="Freeform 82"/>
                  <p:cNvSpPr>
                    <a:spLocks noChangeAspect="1"/>
                  </p:cNvSpPr>
                  <p:nvPr/>
                </p:nvSpPr>
                <p:spPr bwMode="auto">
                  <a:xfrm>
                    <a:off x="1255" y="1878"/>
                    <a:ext cx="137" cy="20"/>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467027" name="Freeform 83"/>
                  <p:cNvSpPr>
                    <a:spLocks noChangeAspect="1"/>
                  </p:cNvSpPr>
                  <p:nvPr/>
                </p:nvSpPr>
                <p:spPr bwMode="auto">
                  <a:xfrm>
                    <a:off x="1419" y="1882"/>
                    <a:ext cx="35" cy="1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sp>
        <p:nvSpPr>
          <p:cNvPr id="467028" name="Text Box 84"/>
          <p:cNvSpPr txBox="1">
            <a:spLocks noChangeArrowheads="1"/>
          </p:cNvSpPr>
          <p:nvPr/>
        </p:nvSpPr>
        <p:spPr bwMode="auto">
          <a:xfrm>
            <a:off x="4214813" y="2174875"/>
            <a:ext cx="549275" cy="914400"/>
          </a:xfrm>
          <a:prstGeom prst="rect">
            <a:avLst/>
          </a:prstGeom>
          <a:noFill/>
          <a:ln w="12700" cap="sq">
            <a:noFill/>
            <a:miter lim="800000"/>
            <a:headEnd/>
            <a:tailEnd/>
          </a:ln>
          <a:effectLst/>
        </p:spPr>
        <p:txBody>
          <a:bodyPr wrap="none" lIns="274320" rIns="274320">
            <a:spAutoFit/>
          </a:bodyPr>
          <a:lstStyle/>
          <a:p>
            <a:pPr>
              <a:defRPr/>
            </a:pPr>
            <a:endParaRPr lang="en-US" sz="5400">
              <a:solidFill>
                <a:schemeClr val="hlink"/>
              </a:solidFill>
              <a:latin typeface="Symbol" pitchFamily="18" charset="2"/>
            </a:endParaRPr>
          </a:p>
        </p:txBody>
      </p:sp>
      <p:sp>
        <p:nvSpPr>
          <p:cNvPr id="467029" name="AutoShape 85"/>
          <p:cNvSpPr>
            <a:spLocks noChangeArrowheads="1"/>
          </p:cNvSpPr>
          <p:nvPr/>
        </p:nvSpPr>
        <p:spPr bwMode="auto">
          <a:xfrm>
            <a:off x="4600575" y="5562600"/>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graphicFrame>
        <p:nvGraphicFramePr>
          <p:cNvPr id="467030" name="Object 2"/>
          <p:cNvGraphicFramePr>
            <a:graphicFrameLocks noGrp="1" noChangeAspect="1"/>
          </p:cNvGraphicFramePr>
          <p:nvPr>
            <p:ph idx="1"/>
          </p:nvPr>
        </p:nvGraphicFramePr>
        <p:xfrm>
          <a:off x="3305175" y="4800600"/>
          <a:ext cx="1112838" cy="1752600"/>
        </p:xfrm>
        <a:graphic>
          <a:graphicData uri="http://schemas.openxmlformats.org/presentationml/2006/ole">
            <mc:AlternateContent xmlns:mc="http://schemas.openxmlformats.org/markup-compatibility/2006">
              <mc:Choice xmlns:v="urn:schemas-microsoft-com:vml" Requires="v">
                <p:oleObj spid="_x0000_s13433" name="Clip" r:id="rId5" imgW="2659048" imgH="4191363" progId="MS_ClipArt_Gallery.2">
                  <p:embed/>
                </p:oleObj>
              </mc:Choice>
              <mc:Fallback>
                <p:oleObj name="Clip" r:id="rId5" imgW="2659048" imgH="4191363" progId="MS_ClipArt_Gallery.2">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05175" y="48006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67031" name="AutoShape 87"/>
          <p:cNvSpPr>
            <a:spLocks noChangeArrowheads="1"/>
          </p:cNvSpPr>
          <p:nvPr/>
        </p:nvSpPr>
        <p:spPr bwMode="auto">
          <a:xfrm>
            <a:off x="2466975" y="5529263"/>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pic>
        <p:nvPicPr>
          <p:cNvPr id="467032" name="Picture 88" descr="j03825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0575" y="4968875"/>
            <a:ext cx="1506538"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7033" name="AutoShape 89"/>
          <p:cNvSpPr>
            <a:spLocks noChangeArrowheads="1"/>
          </p:cNvSpPr>
          <p:nvPr/>
        </p:nvSpPr>
        <p:spPr bwMode="auto">
          <a:xfrm rot="5400000">
            <a:off x="1171575" y="4267200"/>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sp>
        <p:nvSpPr>
          <p:cNvPr id="467034" name="Text Box 90"/>
          <p:cNvSpPr txBox="1">
            <a:spLocks noChangeArrowheads="1"/>
          </p:cNvSpPr>
          <p:nvPr/>
        </p:nvSpPr>
        <p:spPr bwMode="auto">
          <a:xfrm>
            <a:off x="2514600" y="1406525"/>
            <a:ext cx="6934200" cy="3013075"/>
          </a:xfrm>
          <a:prstGeom prst="rect">
            <a:avLst/>
          </a:prstGeom>
          <a:noFill/>
          <a:ln w="12700" cap="sq">
            <a:noFill/>
            <a:miter lim="800000"/>
            <a:headEnd/>
            <a:tailEnd/>
          </a:ln>
          <a:effectLst/>
        </p:spPr>
        <p:txBody>
          <a:bodyPr lIns="274320" rIns="274320">
            <a:spAutoFit/>
          </a:bodyPr>
          <a:lstStyle/>
          <a:p>
            <a:pPr>
              <a:spcBef>
                <a:spcPct val="50000"/>
              </a:spcBef>
              <a:defRPr/>
            </a:pPr>
            <a:r>
              <a:rPr lang="en-US" sz="2400"/>
              <a:t>Industry would love a free lunch</a:t>
            </a:r>
          </a:p>
          <a:p>
            <a:pPr>
              <a:spcBef>
                <a:spcPct val="50000"/>
              </a:spcBef>
              <a:buFontTx/>
              <a:buChar char="•"/>
              <a:defRPr/>
            </a:pPr>
            <a:r>
              <a:rPr lang="en-US" sz="2400"/>
              <a:t>Given a description of a good plane, automatically find one.</a:t>
            </a:r>
          </a:p>
          <a:p>
            <a:pPr>
              <a:spcBef>
                <a:spcPct val="50000"/>
              </a:spcBef>
              <a:buFontTx/>
              <a:buChar char="•"/>
              <a:defRPr/>
            </a:pPr>
            <a:r>
              <a:rPr lang="en-US" sz="2400"/>
              <a:t>Given a circuit, find a satisfying assignment</a:t>
            </a:r>
          </a:p>
          <a:p>
            <a:pPr>
              <a:spcBef>
                <a:spcPct val="50000"/>
              </a:spcBef>
              <a:buFontTx/>
              <a:buChar char="•"/>
              <a:defRPr/>
            </a:pPr>
            <a:r>
              <a:rPr lang="en-US" sz="2400"/>
              <a:t>Given a graph find a bichromatic coloring. </a:t>
            </a:r>
          </a:p>
          <a:p>
            <a:pPr>
              <a:spcBef>
                <a:spcPct val="50000"/>
              </a:spcBef>
              <a:buFontTx/>
              <a:buChar char="•"/>
              <a:defRPr/>
            </a:pPr>
            <a:r>
              <a:rPr lang="en-US" sz="2400"/>
              <a:t>Given course description, find a schedule</a:t>
            </a:r>
          </a:p>
        </p:txBody>
      </p:sp>
      <p:pic>
        <p:nvPicPr>
          <p:cNvPr id="467035" name="Picture 9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737475" y="4979988"/>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7036" name="AutoShape 92"/>
          <p:cNvSpPr>
            <a:spLocks noChangeArrowheads="1"/>
          </p:cNvSpPr>
          <p:nvPr/>
        </p:nvSpPr>
        <p:spPr bwMode="auto">
          <a:xfrm>
            <a:off x="6934200" y="5562600"/>
            <a:ext cx="685800" cy="381000"/>
          </a:xfrm>
          <a:prstGeom prst="leftRightArrow">
            <a:avLst>
              <a:gd name="adj1" fmla="val 50000"/>
              <a:gd name="adj2" fmla="val 36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sp>
        <p:nvSpPr>
          <p:cNvPr id="467037" name="Text Box 93"/>
          <p:cNvSpPr txBox="1">
            <a:spLocks noChangeArrowheads="1"/>
          </p:cNvSpPr>
          <p:nvPr/>
        </p:nvSpPr>
        <p:spPr bwMode="auto">
          <a:xfrm>
            <a:off x="701675" y="21018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67038" name="Text Box 94"/>
          <p:cNvSpPr txBox="1">
            <a:spLocks noChangeArrowheads="1"/>
          </p:cNvSpPr>
          <p:nvPr/>
        </p:nvSpPr>
        <p:spPr bwMode="auto">
          <a:xfrm>
            <a:off x="838200" y="495300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67039" name="Text Box 95"/>
          <p:cNvSpPr txBox="1">
            <a:spLocks noChangeArrowheads="1"/>
          </p:cNvSpPr>
          <p:nvPr/>
        </p:nvSpPr>
        <p:spPr bwMode="auto">
          <a:xfrm>
            <a:off x="3200400" y="487680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67040" name="Text Box 96"/>
          <p:cNvSpPr txBox="1">
            <a:spLocks noChangeArrowheads="1"/>
          </p:cNvSpPr>
          <p:nvPr/>
        </p:nvSpPr>
        <p:spPr bwMode="auto">
          <a:xfrm>
            <a:off x="5273675" y="49212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67041" name="Text Box 97"/>
          <p:cNvSpPr txBox="1">
            <a:spLocks noChangeArrowheads="1"/>
          </p:cNvSpPr>
          <p:nvPr/>
        </p:nvSpPr>
        <p:spPr bwMode="auto">
          <a:xfrm>
            <a:off x="7620000" y="49212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67034">
                                            <p:txEl>
                                              <p:pRg st="0" end="0"/>
                                            </p:txEl>
                                          </p:spTgt>
                                        </p:tgtEl>
                                        <p:attrNameLst>
                                          <p:attrName>style.visibility</p:attrName>
                                        </p:attrNameLst>
                                      </p:cBhvr>
                                      <p:to>
                                        <p:strVal val="visible"/>
                                      </p:to>
                                    </p:set>
                                    <p:anim calcmode="lin" valueType="num">
                                      <p:cBhvr additive="base">
                                        <p:cTn id="7" dur="500" fill="hold"/>
                                        <p:tgtEl>
                                          <p:spTgt spid="46703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6703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66947"/>
                                        </p:tgtEl>
                                        <p:attrNameLst>
                                          <p:attrName>style.visibility</p:attrName>
                                        </p:attrNameLst>
                                      </p:cBhvr>
                                      <p:to>
                                        <p:strVal val="visible"/>
                                      </p:to>
                                    </p:set>
                                    <p:anim calcmode="lin" valueType="num">
                                      <p:cBhvr additive="base">
                                        <p:cTn id="11" dur="500" fill="hold"/>
                                        <p:tgtEl>
                                          <p:spTgt spid="466947"/>
                                        </p:tgtEl>
                                        <p:attrNameLst>
                                          <p:attrName>ppt_x</p:attrName>
                                        </p:attrNameLst>
                                      </p:cBhvr>
                                      <p:tavLst>
                                        <p:tav tm="0">
                                          <p:val>
                                            <p:strVal val="#ppt_x"/>
                                          </p:val>
                                        </p:tav>
                                        <p:tav tm="100000">
                                          <p:val>
                                            <p:strVal val="#ppt_x"/>
                                          </p:val>
                                        </p:tav>
                                      </p:tavLst>
                                    </p:anim>
                                    <p:anim calcmode="lin" valueType="num">
                                      <p:cBhvr additive="base">
                                        <p:cTn id="12" dur="500" fill="hold"/>
                                        <p:tgtEl>
                                          <p:spTgt spid="46694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67034">
                                            <p:txEl>
                                              <p:pRg st="1" end="1"/>
                                            </p:txEl>
                                          </p:spTgt>
                                        </p:tgtEl>
                                        <p:attrNameLst>
                                          <p:attrName>style.visibility</p:attrName>
                                        </p:attrNameLst>
                                      </p:cBhvr>
                                      <p:to>
                                        <p:strVal val="visible"/>
                                      </p:to>
                                    </p:set>
                                    <p:anim calcmode="lin" valueType="num">
                                      <p:cBhvr additive="base">
                                        <p:cTn id="17" dur="500" fill="hold"/>
                                        <p:tgtEl>
                                          <p:spTgt spid="46703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67034">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67032"/>
                                        </p:tgtEl>
                                        <p:attrNameLst>
                                          <p:attrName>style.visibility</p:attrName>
                                        </p:attrNameLst>
                                      </p:cBhvr>
                                      <p:to>
                                        <p:strVal val="visible"/>
                                      </p:to>
                                    </p:set>
                                    <p:anim calcmode="lin" valueType="num">
                                      <p:cBhvr additive="base">
                                        <p:cTn id="21" dur="500" fill="hold"/>
                                        <p:tgtEl>
                                          <p:spTgt spid="467032"/>
                                        </p:tgtEl>
                                        <p:attrNameLst>
                                          <p:attrName>ppt_x</p:attrName>
                                        </p:attrNameLst>
                                      </p:cBhvr>
                                      <p:tavLst>
                                        <p:tav tm="0">
                                          <p:val>
                                            <p:strVal val="#ppt_x"/>
                                          </p:val>
                                        </p:tav>
                                        <p:tav tm="100000">
                                          <p:val>
                                            <p:strVal val="#ppt_x"/>
                                          </p:val>
                                        </p:tav>
                                      </p:tavLst>
                                    </p:anim>
                                    <p:anim calcmode="lin" valueType="num">
                                      <p:cBhvr additive="base">
                                        <p:cTn id="22" dur="500" fill="hold"/>
                                        <p:tgtEl>
                                          <p:spTgt spid="467032"/>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467034">
                                            <p:txEl>
                                              <p:pRg st="2" end="2"/>
                                            </p:txEl>
                                          </p:spTgt>
                                        </p:tgtEl>
                                        <p:attrNameLst>
                                          <p:attrName>style.visibility</p:attrName>
                                        </p:attrNameLst>
                                      </p:cBhvr>
                                      <p:to>
                                        <p:strVal val="visible"/>
                                      </p:to>
                                    </p:set>
                                    <p:anim calcmode="lin" valueType="num">
                                      <p:cBhvr additive="base">
                                        <p:cTn id="27" dur="500" fill="hold"/>
                                        <p:tgtEl>
                                          <p:spTgt spid="467034">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67034">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67030"/>
                                        </p:tgtEl>
                                        <p:attrNameLst>
                                          <p:attrName>style.visibility</p:attrName>
                                        </p:attrNameLst>
                                      </p:cBhvr>
                                      <p:to>
                                        <p:strVal val="visible"/>
                                      </p:to>
                                    </p:set>
                                    <p:anim calcmode="lin" valueType="num">
                                      <p:cBhvr additive="base">
                                        <p:cTn id="31" dur="500" fill="hold"/>
                                        <p:tgtEl>
                                          <p:spTgt spid="467030"/>
                                        </p:tgtEl>
                                        <p:attrNameLst>
                                          <p:attrName>ppt_x</p:attrName>
                                        </p:attrNameLst>
                                      </p:cBhvr>
                                      <p:tavLst>
                                        <p:tav tm="0">
                                          <p:val>
                                            <p:strVal val="#ppt_x"/>
                                          </p:val>
                                        </p:tav>
                                        <p:tav tm="100000">
                                          <p:val>
                                            <p:strVal val="#ppt_x"/>
                                          </p:val>
                                        </p:tav>
                                      </p:tavLst>
                                    </p:anim>
                                    <p:anim calcmode="lin" valueType="num">
                                      <p:cBhvr additive="base">
                                        <p:cTn id="32" dur="500" fill="hold"/>
                                        <p:tgtEl>
                                          <p:spTgt spid="46703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67034">
                                            <p:txEl>
                                              <p:pRg st="3" end="3"/>
                                            </p:txEl>
                                          </p:spTgt>
                                        </p:tgtEl>
                                        <p:attrNameLst>
                                          <p:attrName>style.visibility</p:attrName>
                                        </p:attrNameLst>
                                      </p:cBhvr>
                                      <p:to>
                                        <p:strVal val="visible"/>
                                      </p:to>
                                    </p:set>
                                    <p:anim calcmode="lin" valueType="num">
                                      <p:cBhvr additive="base">
                                        <p:cTn id="37" dur="500" fill="hold"/>
                                        <p:tgtEl>
                                          <p:spTgt spid="467034">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67034">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67034">
                                            <p:txEl>
                                              <p:pRg st="4" end="4"/>
                                            </p:txEl>
                                          </p:spTgt>
                                        </p:tgtEl>
                                        <p:attrNameLst>
                                          <p:attrName>style.visibility</p:attrName>
                                        </p:attrNameLst>
                                      </p:cBhvr>
                                      <p:to>
                                        <p:strVal val="visible"/>
                                      </p:to>
                                    </p:set>
                                    <p:anim calcmode="lin" valueType="num">
                                      <p:cBhvr additive="base">
                                        <p:cTn id="47" dur="500" fill="hold"/>
                                        <p:tgtEl>
                                          <p:spTgt spid="467034">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67034">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67035"/>
                                        </p:tgtEl>
                                        <p:attrNameLst>
                                          <p:attrName>style.visibility</p:attrName>
                                        </p:attrNameLst>
                                      </p:cBhvr>
                                      <p:to>
                                        <p:strVal val="visible"/>
                                      </p:to>
                                    </p:set>
                                    <p:anim calcmode="lin" valueType="num">
                                      <p:cBhvr additive="base">
                                        <p:cTn id="51" dur="500" fill="hold"/>
                                        <p:tgtEl>
                                          <p:spTgt spid="467035"/>
                                        </p:tgtEl>
                                        <p:attrNameLst>
                                          <p:attrName>ppt_x</p:attrName>
                                        </p:attrNameLst>
                                      </p:cBhvr>
                                      <p:tavLst>
                                        <p:tav tm="0">
                                          <p:val>
                                            <p:strVal val="#ppt_x"/>
                                          </p:val>
                                        </p:tav>
                                        <p:tav tm="100000">
                                          <p:val>
                                            <p:strVal val="#ppt_x"/>
                                          </p:val>
                                        </p:tav>
                                      </p:tavLst>
                                    </p:anim>
                                    <p:anim calcmode="lin" valueType="num">
                                      <p:cBhvr additive="base">
                                        <p:cTn id="52" dur="500" fill="hold"/>
                                        <p:tgtEl>
                                          <p:spTgt spid="467035"/>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467036"/>
                                        </p:tgtEl>
                                        <p:attrNameLst>
                                          <p:attrName>style.visibility</p:attrName>
                                        </p:attrNameLst>
                                      </p:cBhvr>
                                      <p:to>
                                        <p:strVal val="visible"/>
                                      </p:to>
                                    </p:set>
                                    <p:anim calcmode="lin" valueType="num">
                                      <p:cBhvr additive="base">
                                        <p:cTn id="57" dur="500" fill="hold"/>
                                        <p:tgtEl>
                                          <p:spTgt spid="467036"/>
                                        </p:tgtEl>
                                        <p:attrNameLst>
                                          <p:attrName>ppt_x</p:attrName>
                                        </p:attrNameLst>
                                      </p:cBhvr>
                                      <p:tavLst>
                                        <p:tav tm="0">
                                          <p:val>
                                            <p:strVal val="#ppt_x"/>
                                          </p:val>
                                        </p:tav>
                                        <p:tav tm="100000">
                                          <p:val>
                                            <p:strVal val="#ppt_x"/>
                                          </p:val>
                                        </p:tav>
                                      </p:tavLst>
                                    </p:anim>
                                    <p:anim calcmode="lin" valueType="num">
                                      <p:cBhvr additive="base">
                                        <p:cTn id="58" dur="500" fill="hold"/>
                                        <p:tgtEl>
                                          <p:spTgt spid="467036"/>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467033"/>
                                        </p:tgtEl>
                                        <p:attrNameLst>
                                          <p:attrName>style.visibility</p:attrName>
                                        </p:attrNameLst>
                                      </p:cBhvr>
                                      <p:to>
                                        <p:strVal val="visible"/>
                                      </p:to>
                                    </p:set>
                                    <p:anim calcmode="lin" valueType="num">
                                      <p:cBhvr additive="base">
                                        <p:cTn id="63" dur="500" fill="hold"/>
                                        <p:tgtEl>
                                          <p:spTgt spid="467033"/>
                                        </p:tgtEl>
                                        <p:attrNameLst>
                                          <p:attrName>ppt_x</p:attrName>
                                        </p:attrNameLst>
                                      </p:cBhvr>
                                      <p:tavLst>
                                        <p:tav tm="0">
                                          <p:val>
                                            <p:strVal val="#ppt_x"/>
                                          </p:val>
                                        </p:tav>
                                        <p:tav tm="100000">
                                          <p:val>
                                            <p:strVal val="#ppt_x"/>
                                          </p:val>
                                        </p:tav>
                                      </p:tavLst>
                                    </p:anim>
                                    <p:anim calcmode="lin" valueType="num">
                                      <p:cBhvr additive="base">
                                        <p:cTn id="64" dur="500" fill="hold"/>
                                        <p:tgtEl>
                                          <p:spTgt spid="467033"/>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467031"/>
                                        </p:tgtEl>
                                        <p:attrNameLst>
                                          <p:attrName>style.visibility</p:attrName>
                                        </p:attrNameLst>
                                      </p:cBhvr>
                                      <p:to>
                                        <p:strVal val="visible"/>
                                      </p:to>
                                    </p:set>
                                    <p:anim calcmode="lin" valueType="num">
                                      <p:cBhvr additive="base">
                                        <p:cTn id="69" dur="500" fill="hold"/>
                                        <p:tgtEl>
                                          <p:spTgt spid="467031"/>
                                        </p:tgtEl>
                                        <p:attrNameLst>
                                          <p:attrName>ppt_x</p:attrName>
                                        </p:attrNameLst>
                                      </p:cBhvr>
                                      <p:tavLst>
                                        <p:tav tm="0">
                                          <p:val>
                                            <p:strVal val="#ppt_x"/>
                                          </p:val>
                                        </p:tav>
                                        <p:tav tm="100000">
                                          <p:val>
                                            <p:strVal val="#ppt_x"/>
                                          </p:val>
                                        </p:tav>
                                      </p:tavLst>
                                    </p:anim>
                                    <p:anim calcmode="lin" valueType="num">
                                      <p:cBhvr additive="base">
                                        <p:cTn id="70" dur="500" fill="hold"/>
                                        <p:tgtEl>
                                          <p:spTgt spid="467031"/>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467029"/>
                                        </p:tgtEl>
                                        <p:attrNameLst>
                                          <p:attrName>style.visibility</p:attrName>
                                        </p:attrNameLst>
                                      </p:cBhvr>
                                      <p:to>
                                        <p:strVal val="visible"/>
                                      </p:to>
                                    </p:set>
                                    <p:anim calcmode="lin" valueType="num">
                                      <p:cBhvr additive="base">
                                        <p:cTn id="75" dur="500" fill="hold"/>
                                        <p:tgtEl>
                                          <p:spTgt spid="467029"/>
                                        </p:tgtEl>
                                        <p:attrNameLst>
                                          <p:attrName>ppt_x</p:attrName>
                                        </p:attrNameLst>
                                      </p:cBhvr>
                                      <p:tavLst>
                                        <p:tav tm="0">
                                          <p:val>
                                            <p:strVal val="#ppt_x"/>
                                          </p:val>
                                        </p:tav>
                                        <p:tav tm="100000">
                                          <p:val>
                                            <p:strVal val="#ppt_x"/>
                                          </p:val>
                                        </p:tav>
                                      </p:tavLst>
                                    </p:anim>
                                    <p:anim calcmode="lin" valueType="num">
                                      <p:cBhvr additive="base">
                                        <p:cTn id="76" dur="500" fill="hold"/>
                                        <p:tgtEl>
                                          <p:spTgt spid="467029"/>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466946"/>
                                        </p:tgtEl>
                                        <p:attrNameLst>
                                          <p:attrName>style.visibility</p:attrName>
                                        </p:attrNameLst>
                                      </p:cBhvr>
                                      <p:to>
                                        <p:strVal val="visible"/>
                                      </p:to>
                                    </p:set>
                                    <p:anim calcmode="lin" valueType="num">
                                      <p:cBhvr additive="base">
                                        <p:cTn id="81" dur="500" fill="hold"/>
                                        <p:tgtEl>
                                          <p:spTgt spid="466946"/>
                                        </p:tgtEl>
                                        <p:attrNameLst>
                                          <p:attrName>ppt_x</p:attrName>
                                        </p:attrNameLst>
                                      </p:cBhvr>
                                      <p:tavLst>
                                        <p:tav tm="0">
                                          <p:val>
                                            <p:strVal val="#ppt_x"/>
                                          </p:val>
                                        </p:tav>
                                        <p:tav tm="100000">
                                          <p:val>
                                            <p:strVal val="#ppt_x"/>
                                          </p:val>
                                        </p:tav>
                                      </p:tavLst>
                                    </p:anim>
                                    <p:anim calcmode="lin" valueType="num">
                                      <p:cBhvr additive="base">
                                        <p:cTn id="82" dur="500" fill="hold"/>
                                        <p:tgtEl>
                                          <p:spTgt spid="466946"/>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467037"/>
                                        </p:tgtEl>
                                        <p:attrNameLst>
                                          <p:attrName>style.visibility</p:attrName>
                                        </p:attrNameLst>
                                      </p:cBhvr>
                                      <p:to>
                                        <p:strVal val="visible"/>
                                      </p:to>
                                    </p:set>
                                    <p:anim calcmode="lin" valueType="num">
                                      <p:cBhvr additive="base">
                                        <p:cTn id="85" dur="500" fill="hold"/>
                                        <p:tgtEl>
                                          <p:spTgt spid="467037"/>
                                        </p:tgtEl>
                                        <p:attrNameLst>
                                          <p:attrName>ppt_x</p:attrName>
                                        </p:attrNameLst>
                                      </p:cBhvr>
                                      <p:tavLst>
                                        <p:tav tm="0">
                                          <p:val>
                                            <p:strVal val="#ppt_x"/>
                                          </p:val>
                                        </p:tav>
                                        <p:tav tm="100000">
                                          <p:val>
                                            <p:strVal val="#ppt_x"/>
                                          </p:val>
                                        </p:tav>
                                      </p:tavLst>
                                    </p:anim>
                                    <p:anim calcmode="lin" valueType="num">
                                      <p:cBhvr additive="base">
                                        <p:cTn id="86" dur="500" fill="hold"/>
                                        <p:tgtEl>
                                          <p:spTgt spid="467037"/>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467038"/>
                                        </p:tgtEl>
                                        <p:attrNameLst>
                                          <p:attrName>style.visibility</p:attrName>
                                        </p:attrNameLst>
                                      </p:cBhvr>
                                      <p:to>
                                        <p:strVal val="visible"/>
                                      </p:to>
                                    </p:set>
                                    <p:anim calcmode="lin" valueType="num">
                                      <p:cBhvr additive="base">
                                        <p:cTn id="91" dur="500" fill="hold"/>
                                        <p:tgtEl>
                                          <p:spTgt spid="467038"/>
                                        </p:tgtEl>
                                        <p:attrNameLst>
                                          <p:attrName>ppt_x</p:attrName>
                                        </p:attrNameLst>
                                      </p:cBhvr>
                                      <p:tavLst>
                                        <p:tav tm="0">
                                          <p:val>
                                            <p:strVal val="#ppt_x"/>
                                          </p:val>
                                        </p:tav>
                                        <p:tav tm="100000">
                                          <p:val>
                                            <p:strVal val="#ppt_x"/>
                                          </p:val>
                                        </p:tav>
                                      </p:tavLst>
                                    </p:anim>
                                    <p:anim calcmode="lin" valueType="num">
                                      <p:cBhvr additive="base">
                                        <p:cTn id="92" dur="500" fill="hold"/>
                                        <p:tgtEl>
                                          <p:spTgt spid="467038"/>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467039"/>
                                        </p:tgtEl>
                                        <p:attrNameLst>
                                          <p:attrName>style.visibility</p:attrName>
                                        </p:attrNameLst>
                                      </p:cBhvr>
                                      <p:to>
                                        <p:strVal val="visible"/>
                                      </p:to>
                                    </p:set>
                                    <p:anim calcmode="lin" valueType="num">
                                      <p:cBhvr additive="base">
                                        <p:cTn id="97" dur="500" fill="hold"/>
                                        <p:tgtEl>
                                          <p:spTgt spid="467039"/>
                                        </p:tgtEl>
                                        <p:attrNameLst>
                                          <p:attrName>ppt_x</p:attrName>
                                        </p:attrNameLst>
                                      </p:cBhvr>
                                      <p:tavLst>
                                        <p:tav tm="0">
                                          <p:val>
                                            <p:strVal val="#ppt_x"/>
                                          </p:val>
                                        </p:tav>
                                        <p:tav tm="100000">
                                          <p:val>
                                            <p:strVal val="#ppt_x"/>
                                          </p:val>
                                        </p:tav>
                                      </p:tavLst>
                                    </p:anim>
                                    <p:anim calcmode="lin" valueType="num">
                                      <p:cBhvr additive="base">
                                        <p:cTn id="98" dur="500" fill="hold"/>
                                        <p:tgtEl>
                                          <p:spTgt spid="467039"/>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467040"/>
                                        </p:tgtEl>
                                        <p:attrNameLst>
                                          <p:attrName>style.visibility</p:attrName>
                                        </p:attrNameLst>
                                      </p:cBhvr>
                                      <p:to>
                                        <p:strVal val="visible"/>
                                      </p:to>
                                    </p:set>
                                    <p:anim calcmode="lin" valueType="num">
                                      <p:cBhvr additive="base">
                                        <p:cTn id="103" dur="500" fill="hold"/>
                                        <p:tgtEl>
                                          <p:spTgt spid="467040"/>
                                        </p:tgtEl>
                                        <p:attrNameLst>
                                          <p:attrName>ppt_x</p:attrName>
                                        </p:attrNameLst>
                                      </p:cBhvr>
                                      <p:tavLst>
                                        <p:tav tm="0">
                                          <p:val>
                                            <p:strVal val="#ppt_x"/>
                                          </p:val>
                                        </p:tav>
                                        <p:tav tm="100000">
                                          <p:val>
                                            <p:strVal val="#ppt_x"/>
                                          </p:val>
                                        </p:tav>
                                      </p:tavLst>
                                    </p:anim>
                                    <p:anim calcmode="lin" valueType="num">
                                      <p:cBhvr additive="base">
                                        <p:cTn id="104" dur="500" fill="hold"/>
                                        <p:tgtEl>
                                          <p:spTgt spid="467040"/>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467041"/>
                                        </p:tgtEl>
                                        <p:attrNameLst>
                                          <p:attrName>style.visibility</p:attrName>
                                        </p:attrNameLst>
                                      </p:cBhvr>
                                      <p:to>
                                        <p:strVal val="visible"/>
                                      </p:to>
                                    </p:set>
                                    <p:anim calcmode="lin" valueType="num">
                                      <p:cBhvr additive="base">
                                        <p:cTn id="109" dur="500" fill="hold"/>
                                        <p:tgtEl>
                                          <p:spTgt spid="467041"/>
                                        </p:tgtEl>
                                        <p:attrNameLst>
                                          <p:attrName>ppt_x</p:attrName>
                                        </p:attrNameLst>
                                      </p:cBhvr>
                                      <p:tavLst>
                                        <p:tav tm="0">
                                          <p:val>
                                            <p:strVal val="#ppt_x"/>
                                          </p:val>
                                        </p:tav>
                                        <p:tav tm="100000">
                                          <p:val>
                                            <p:strVal val="#ppt_x"/>
                                          </p:val>
                                        </p:tav>
                                      </p:tavLst>
                                    </p:anim>
                                    <p:anim calcmode="lin" valueType="num">
                                      <p:cBhvr additive="base">
                                        <p:cTn id="110" dur="500" fill="hold"/>
                                        <p:tgtEl>
                                          <p:spTgt spid="4670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29" grpId="0" animBg="1"/>
      <p:bldP spid="467031" grpId="0" animBg="1"/>
      <p:bldP spid="467033" grpId="0" animBg="1"/>
      <p:bldP spid="467036" grpId="0" animBg="1"/>
      <p:bldP spid="467037" grpId="0"/>
      <p:bldP spid="467038" grpId="0"/>
      <p:bldP spid="467039" grpId="0"/>
      <p:bldP spid="467040" grpId="0"/>
      <p:bldP spid="46704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Text Box 2"/>
          <p:cNvSpPr txBox="1">
            <a:spLocks noChangeArrowheads="1"/>
          </p:cNvSpPr>
          <p:nvPr/>
        </p:nvSpPr>
        <p:spPr bwMode="auto">
          <a:xfrm>
            <a:off x="381000" y="1541463"/>
            <a:ext cx="8534400" cy="4965700"/>
          </a:xfrm>
          <a:prstGeom prst="rect">
            <a:avLst/>
          </a:prstGeom>
          <a:noFill/>
          <a:ln w="9525">
            <a:noFill/>
            <a:miter lim="800000"/>
            <a:headEnd/>
            <a:tailEnd/>
          </a:ln>
          <a:effectLst/>
        </p:spPr>
        <p:txBody>
          <a:bodyPr>
            <a:spAutoFit/>
          </a:bodyPr>
          <a:lstStyle/>
          <a:p>
            <a:pPr eaLnBrk="1" hangingPunct="1">
              <a:defRPr/>
            </a:pPr>
            <a:r>
              <a:rPr lang="en-US" sz="3200">
                <a:solidFill>
                  <a:schemeClr val="accent1"/>
                </a:solidFill>
              </a:rPr>
              <a:t>Ingredients:</a:t>
            </a:r>
          </a:p>
          <a:p>
            <a:pPr lvl="1" eaLnBrk="1" hangingPunct="1">
              <a:buFontTx/>
              <a:buChar char="•"/>
              <a:defRPr/>
            </a:pPr>
            <a:r>
              <a:rPr lang="en-US" sz="3200">
                <a:solidFill>
                  <a:schemeClr val="accent1"/>
                </a:solidFill>
              </a:rPr>
              <a:t>Instances: </a:t>
            </a:r>
            <a:r>
              <a:rPr lang="en-US" sz="3200"/>
              <a:t>The possible inputs to the problem</a:t>
            </a:r>
            <a:br>
              <a:rPr lang="en-US" sz="3200"/>
            </a:br>
            <a:r>
              <a:rPr lang="en-US" sz="3200"/>
              <a:t>        (and desired cost). </a:t>
            </a:r>
            <a:endParaRPr lang="en-US" sz="3200">
              <a:solidFill>
                <a:schemeClr val="accent2"/>
              </a:solidFill>
            </a:endParaRPr>
          </a:p>
          <a:p>
            <a:pPr lvl="1" eaLnBrk="1" hangingPunct="1">
              <a:buFontTx/>
              <a:buChar char="•"/>
              <a:defRPr/>
            </a:pPr>
            <a:r>
              <a:rPr lang="en-US" sz="3200">
                <a:solidFill>
                  <a:schemeClr val="accent1"/>
                </a:solidFill>
              </a:rPr>
              <a:t>Solutions for Instance:</a:t>
            </a:r>
            <a:r>
              <a:rPr lang="en-US" sz="3200"/>
              <a:t> Each instance has an exponentially large set of solutions. </a:t>
            </a:r>
            <a:endParaRPr lang="en-US" sz="3200">
              <a:solidFill>
                <a:schemeClr val="accent2"/>
              </a:solidFill>
            </a:endParaRPr>
          </a:p>
          <a:p>
            <a:pPr lvl="1" eaLnBrk="1" hangingPunct="1">
              <a:buFontTx/>
              <a:buChar char="•"/>
              <a:defRPr/>
            </a:pPr>
            <a:r>
              <a:rPr lang="en-US" sz="3200">
                <a:solidFill>
                  <a:schemeClr val="accent1"/>
                </a:solidFill>
              </a:rPr>
              <a:t>Valid:</a:t>
            </a:r>
            <a:r>
              <a:rPr lang="en-US" sz="3200"/>
              <a:t> Each solution has an easy to compute cost or value.  </a:t>
            </a:r>
          </a:p>
          <a:p>
            <a:pPr lvl="1" eaLnBrk="1" hangingPunct="1">
              <a:buFontTx/>
              <a:buChar char="•"/>
              <a:defRPr/>
            </a:pPr>
            <a:r>
              <a:rPr lang="en-US" sz="3200">
                <a:solidFill>
                  <a:schemeClr val="accent1"/>
                </a:solidFill>
              </a:rPr>
              <a:t>Goal:</a:t>
            </a:r>
            <a:r>
              <a:rPr lang="en-US" sz="3200"/>
              <a:t> The output is one of the valid solutions for this  instance with optimal cost. </a:t>
            </a:r>
            <a:br>
              <a:rPr lang="en-US" sz="3200"/>
            </a:br>
            <a:r>
              <a:rPr lang="en-US" sz="3200"/>
              <a:t>(minimum or maximum)</a:t>
            </a:r>
            <a:endParaRPr lang="en-US" sz="3200">
              <a:solidFill>
                <a:schemeClr val="accent2"/>
              </a:solidFill>
            </a:endParaRPr>
          </a:p>
        </p:txBody>
      </p:sp>
      <p:sp>
        <p:nvSpPr>
          <p:cNvPr id="461827" name="Rectangle 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eaLnBrk="1" hangingPunct="1">
              <a:defRPr/>
            </a:pPr>
            <a:r>
              <a:rPr lang="en-US" sz="4400">
                <a:solidFill>
                  <a:schemeClr val="tx2"/>
                </a:solidFill>
              </a:rPr>
              <a:t>Optimization Problems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1826">
                                            <p:txEl>
                                              <p:pRg st="0" end="0"/>
                                            </p:txEl>
                                          </p:spTgt>
                                        </p:tgtEl>
                                        <p:attrNameLst>
                                          <p:attrName>style.visibility</p:attrName>
                                        </p:attrNameLst>
                                      </p:cBhvr>
                                      <p:to>
                                        <p:strVal val="visible"/>
                                      </p:to>
                                    </p:set>
                                    <p:anim calcmode="lin" valueType="num">
                                      <p:cBhvr additive="base">
                                        <p:cTn id="7" dur="500" fill="hold"/>
                                        <p:tgtEl>
                                          <p:spTgt spid="46182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618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1826">
                                            <p:txEl>
                                              <p:pRg st="1" end="1"/>
                                            </p:txEl>
                                          </p:spTgt>
                                        </p:tgtEl>
                                        <p:attrNameLst>
                                          <p:attrName>style.visibility</p:attrName>
                                        </p:attrNameLst>
                                      </p:cBhvr>
                                      <p:to>
                                        <p:strVal val="visible"/>
                                      </p:to>
                                    </p:set>
                                    <p:anim calcmode="lin" valueType="num">
                                      <p:cBhvr additive="base">
                                        <p:cTn id="13" dur="500" fill="hold"/>
                                        <p:tgtEl>
                                          <p:spTgt spid="46182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18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61826">
                                            <p:txEl>
                                              <p:pRg st="2" end="2"/>
                                            </p:txEl>
                                          </p:spTgt>
                                        </p:tgtEl>
                                        <p:attrNameLst>
                                          <p:attrName>style.visibility</p:attrName>
                                        </p:attrNameLst>
                                      </p:cBhvr>
                                      <p:to>
                                        <p:strVal val="visible"/>
                                      </p:to>
                                    </p:set>
                                    <p:anim calcmode="lin" valueType="num">
                                      <p:cBhvr additive="base">
                                        <p:cTn id="19" dur="500" fill="hold"/>
                                        <p:tgtEl>
                                          <p:spTgt spid="46182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18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1826">
                                            <p:txEl>
                                              <p:pRg st="3" end="3"/>
                                            </p:txEl>
                                          </p:spTgt>
                                        </p:tgtEl>
                                        <p:attrNameLst>
                                          <p:attrName>style.visibility</p:attrName>
                                        </p:attrNameLst>
                                      </p:cBhvr>
                                      <p:to>
                                        <p:strVal val="visible"/>
                                      </p:to>
                                    </p:set>
                                    <p:anim calcmode="lin" valueType="num">
                                      <p:cBhvr additive="base">
                                        <p:cTn id="25" dur="500" fill="hold"/>
                                        <p:tgtEl>
                                          <p:spTgt spid="46182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618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61826">
                                            <p:txEl>
                                              <p:pRg st="4" end="4"/>
                                            </p:txEl>
                                          </p:spTgt>
                                        </p:tgtEl>
                                        <p:attrNameLst>
                                          <p:attrName>style.visibility</p:attrName>
                                        </p:attrNameLst>
                                      </p:cBhvr>
                                      <p:to>
                                        <p:strVal val="visible"/>
                                      </p:to>
                                    </p:set>
                                    <p:anim calcmode="lin" valueType="num">
                                      <p:cBhvr additive="base">
                                        <p:cTn id="31" dur="500" fill="hold"/>
                                        <p:tgtEl>
                                          <p:spTgt spid="46182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6182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826" grpId="0" build="p" bldLvl="2"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2"/>
          <p:cNvGrpSpPr>
            <a:grpSpLocks/>
          </p:cNvGrpSpPr>
          <p:nvPr/>
        </p:nvGrpSpPr>
        <p:grpSpPr bwMode="auto">
          <a:xfrm>
            <a:off x="152400" y="2547938"/>
            <a:ext cx="1660525" cy="3743325"/>
            <a:chOff x="864" y="465"/>
            <a:chExt cx="1046" cy="2358"/>
          </a:xfrm>
        </p:grpSpPr>
        <p:grpSp>
          <p:nvGrpSpPr>
            <p:cNvPr id="15368" name="Group 3"/>
            <p:cNvGrpSpPr>
              <a:grpSpLocks/>
            </p:cNvGrpSpPr>
            <p:nvPr/>
          </p:nvGrpSpPr>
          <p:grpSpPr bwMode="auto">
            <a:xfrm>
              <a:off x="864" y="465"/>
              <a:ext cx="1008" cy="2319"/>
              <a:chOff x="587" y="528"/>
              <a:chExt cx="1008" cy="2319"/>
            </a:xfrm>
          </p:grpSpPr>
          <p:grpSp>
            <p:nvGrpSpPr>
              <p:cNvPr id="15371" name="Group 4"/>
              <p:cNvGrpSpPr>
                <a:grpSpLocks/>
              </p:cNvGrpSpPr>
              <p:nvPr/>
            </p:nvGrpSpPr>
            <p:grpSpPr bwMode="auto">
              <a:xfrm>
                <a:off x="587" y="528"/>
                <a:ext cx="1008" cy="2319"/>
                <a:chOff x="587" y="528"/>
                <a:chExt cx="1008" cy="2319"/>
              </a:xfrm>
            </p:grpSpPr>
            <p:grpSp>
              <p:nvGrpSpPr>
                <p:cNvPr id="15373" name="Group 5"/>
                <p:cNvGrpSpPr>
                  <a:grpSpLocks/>
                </p:cNvGrpSpPr>
                <p:nvPr/>
              </p:nvGrpSpPr>
              <p:grpSpPr bwMode="auto">
                <a:xfrm>
                  <a:off x="587" y="528"/>
                  <a:ext cx="1008" cy="2319"/>
                  <a:chOff x="1151" y="1104"/>
                  <a:chExt cx="686" cy="1741"/>
                </a:xfrm>
              </p:grpSpPr>
              <p:sp>
                <p:nvSpPr>
                  <p:cNvPr id="453638" name="Freeform 6"/>
                  <p:cNvSpPr>
                    <a:spLocks/>
                  </p:cNvSpPr>
                  <p:nvPr/>
                </p:nvSpPr>
                <p:spPr bwMode="auto">
                  <a:xfrm flipH="1">
                    <a:off x="1321" y="1581"/>
                    <a:ext cx="304" cy="566"/>
                  </a:xfrm>
                  <a:custGeom>
                    <a:avLst/>
                    <a:gdLst/>
                    <a:ahLst/>
                    <a:cxnLst>
                      <a:cxn ang="0">
                        <a:pos x="7" y="174"/>
                      </a:cxn>
                      <a:cxn ang="0">
                        <a:pos x="18" y="122"/>
                      </a:cxn>
                      <a:cxn ang="0">
                        <a:pos x="42" y="83"/>
                      </a:cxn>
                      <a:cxn ang="0">
                        <a:pos x="81" y="45"/>
                      </a:cxn>
                      <a:cxn ang="0">
                        <a:pos x="148" y="7"/>
                      </a:cxn>
                      <a:cxn ang="0">
                        <a:pos x="205" y="0"/>
                      </a:cxn>
                      <a:cxn ang="0">
                        <a:pos x="255" y="10"/>
                      </a:cxn>
                      <a:cxn ang="0">
                        <a:pos x="290" y="31"/>
                      </a:cxn>
                      <a:cxn ang="0">
                        <a:pos x="304" y="59"/>
                      </a:cxn>
                      <a:cxn ang="0">
                        <a:pos x="304" y="87"/>
                      </a:cxn>
                      <a:cxn ang="0">
                        <a:pos x="290" y="118"/>
                      </a:cxn>
                      <a:cxn ang="0">
                        <a:pos x="262" y="146"/>
                      </a:cxn>
                      <a:cxn ang="0">
                        <a:pos x="223" y="181"/>
                      </a:cxn>
                      <a:cxn ang="0">
                        <a:pos x="201" y="215"/>
                      </a:cxn>
                      <a:cxn ang="0">
                        <a:pos x="194" y="240"/>
                      </a:cxn>
                      <a:cxn ang="0">
                        <a:pos x="194" y="260"/>
                      </a:cxn>
                      <a:cxn ang="0">
                        <a:pos x="205" y="295"/>
                      </a:cxn>
                      <a:cxn ang="0">
                        <a:pos x="230" y="344"/>
                      </a:cxn>
                      <a:cxn ang="0">
                        <a:pos x="247" y="399"/>
                      </a:cxn>
                      <a:cxn ang="0">
                        <a:pos x="251" y="438"/>
                      </a:cxn>
                      <a:cxn ang="0">
                        <a:pos x="244" y="479"/>
                      </a:cxn>
                      <a:cxn ang="0">
                        <a:pos x="233" y="510"/>
                      </a:cxn>
                      <a:cxn ang="0">
                        <a:pos x="201" y="545"/>
                      </a:cxn>
                      <a:cxn ang="0">
                        <a:pos x="173" y="559"/>
                      </a:cxn>
                      <a:cxn ang="0">
                        <a:pos x="141" y="566"/>
                      </a:cxn>
                      <a:cxn ang="0">
                        <a:pos x="113" y="563"/>
                      </a:cxn>
                      <a:cxn ang="0">
                        <a:pos x="92" y="549"/>
                      </a:cxn>
                      <a:cxn ang="0">
                        <a:pos x="67" y="521"/>
                      </a:cxn>
                      <a:cxn ang="0">
                        <a:pos x="42" y="472"/>
                      </a:cxn>
                      <a:cxn ang="0">
                        <a:pos x="14" y="392"/>
                      </a:cxn>
                      <a:cxn ang="0">
                        <a:pos x="4" y="333"/>
                      </a:cxn>
                      <a:cxn ang="0">
                        <a:pos x="0" y="257"/>
                      </a:cxn>
                      <a:cxn ang="0">
                        <a:pos x="0" y="222"/>
                      </a:cxn>
                      <a:cxn ang="0">
                        <a:pos x="7" y="174"/>
                      </a:cxn>
                    </a:cxnLst>
                    <a:rect l="0" t="0" r="r" b="b"/>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w="9525">
                    <a:noFill/>
                    <a:round/>
                    <a:headEnd/>
                    <a:tailEnd/>
                  </a:ln>
                </p:spPr>
                <p:txBody>
                  <a:bodyPr/>
                  <a:lstStyle/>
                  <a:p>
                    <a:pPr>
                      <a:defRPr/>
                    </a:pPr>
                    <a:endParaRPr lang="en-CA"/>
                  </a:p>
                </p:txBody>
              </p:sp>
              <p:sp>
                <p:nvSpPr>
                  <p:cNvPr id="453639" name="Freeform 7"/>
                  <p:cNvSpPr>
                    <a:spLocks/>
                  </p:cNvSpPr>
                  <p:nvPr/>
                </p:nvSpPr>
                <p:spPr bwMode="auto">
                  <a:xfrm flipH="1">
                    <a:off x="1151" y="1619"/>
                    <a:ext cx="249" cy="572"/>
                  </a:xfrm>
                  <a:custGeom>
                    <a:avLst/>
                    <a:gdLst/>
                    <a:ahLst/>
                    <a:cxnLst>
                      <a:cxn ang="0">
                        <a:pos x="25" y="65"/>
                      </a:cxn>
                      <a:cxn ang="0">
                        <a:pos x="7" y="44"/>
                      </a:cxn>
                      <a:cxn ang="0">
                        <a:pos x="0" y="27"/>
                      </a:cxn>
                      <a:cxn ang="0">
                        <a:pos x="11" y="7"/>
                      </a:cxn>
                      <a:cxn ang="0">
                        <a:pos x="28" y="0"/>
                      </a:cxn>
                      <a:cxn ang="0">
                        <a:pos x="60" y="0"/>
                      </a:cxn>
                      <a:cxn ang="0">
                        <a:pos x="96" y="24"/>
                      </a:cxn>
                      <a:cxn ang="0">
                        <a:pos x="132" y="61"/>
                      </a:cxn>
                      <a:cxn ang="0">
                        <a:pos x="192" y="140"/>
                      </a:cxn>
                      <a:cxn ang="0">
                        <a:pos x="231" y="204"/>
                      </a:cxn>
                      <a:cxn ang="0">
                        <a:pos x="249" y="255"/>
                      </a:cxn>
                      <a:cxn ang="0">
                        <a:pos x="245" y="283"/>
                      </a:cxn>
                      <a:cxn ang="0">
                        <a:pos x="224" y="320"/>
                      </a:cxn>
                      <a:cxn ang="0">
                        <a:pos x="181" y="347"/>
                      </a:cxn>
                      <a:cxn ang="0">
                        <a:pos x="110" y="371"/>
                      </a:cxn>
                      <a:cxn ang="0">
                        <a:pos x="75" y="395"/>
                      </a:cxn>
                      <a:cxn ang="0">
                        <a:pos x="60" y="415"/>
                      </a:cxn>
                      <a:cxn ang="0">
                        <a:pos x="68" y="436"/>
                      </a:cxn>
                      <a:cxn ang="0">
                        <a:pos x="107" y="456"/>
                      </a:cxn>
                      <a:cxn ang="0">
                        <a:pos x="139" y="497"/>
                      </a:cxn>
                      <a:cxn ang="0">
                        <a:pos x="153" y="538"/>
                      </a:cxn>
                      <a:cxn ang="0">
                        <a:pos x="149" y="558"/>
                      </a:cxn>
                      <a:cxn ang="0">
                        <a:pos x="117" y="572"/>
                      </a:cxn>
                      <a:cxn ang="0">
                        <a:pos x="107" y="572"/>
                      </a:cxn>
                      <a:cxn ang="0">
                        <a:pos x="92" y="535"/>
                      </a:cxn>
                      <a:cxn ang="0">
                        <a:pos x="85" y="494"/>
                      </a:cxn>
                      <a:cxn ang="0">
                        <a:pos x="64" y="463"/>
                      </a:cxn>
                      <a:cxn ang="0">
                        <a:pos x="32" y="446"/>
                      </a:cxn>
                      <a:cxn ang="0">
                        <a:pos x="21" y="426"/>
                      </a:cxn>
                      <a:cxn ang="0">
                        <a:pos x="25" y="405"/>
                      </a:cxn>
                      <a:cxn ang="0">
                        <a:pos x="53" y="371"/>
                      </a:cxn>
                      <a:cxn ang="0">
                        <a:pos x="107" y="351"/>
                      </a:cxn>
                      <a:cxn ang="0">
                        <a:pos x="157" y="320"/>
                      </a:cxn>
                      <a:cxn ang="0">
                        <a:pos x="196" y="286"/>
                      </a:cxn>
                      <a:cxn ang="0">
                        <a:pos x="210" y="252"/>
                      </a:cxn>
                      <a:cxn ang="0">
                        <a:pos x="206" y="238"/>
                      </a:cxn>
                      <a:cxn ang="0">
                        <a:pos x="189" y="208"/>
                      </a:cxn>
                      <a:cxn ang="0">
                        <a:pos x="157" y="163"/>
                      </a:cxn>
                      <a:cxn ang="0">
                        <a:pos x="121" y="136"/>
                      </a:cxn>
                      <a:cxn ang="0">
                        <a:pos x="82" y="106"/>
                      </a:cxn>
                      <a:cxn ang="0">
                        <a:pos x="53" y="89"/>
                      </a:cxn>
                      <a:cxn ang="0">
                        <a:pos x="25" y="65"/>
                      </a:cxn>
                    </a:cxnLst>
                    <a:rect l="0" t="0" r="r" b="b"/>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w="9525">
                    <a:noFill/>
                    <a:round/>
                    <a:headEnd/>
                    <a:tailEnd/>
                  </a:ln>
                </p:spPr>
                <p:txBody>
                  <a:bodyPr/>
                  <a:lstStyle/>
                  <a:p>
                    <a:pPr>
                      <a:defRPr/>
                    </a:pPr>
                    <a:endParaRPr lang="en-CA"/>
                  </a:p>
                </p:txBody>
              </p:sp>
              <p:sp>
                <p:nvSpPr>
                  <p:cNvPr id="453640" name="Freeform 8"/>
                  <p:cNvSpPr>
                    <a:spLocks/>
                  </p:cNvSpPr>
                  <p:nvPr/>
                </p:nvSpPr>
                <p:spPr bwMode="auto">
                  <a:xfrm flipH="1">
                    <a:off x="1447" y="1581"/>
                    <a:ext cx="362" cy="499"/>
                  </a:xfrm>
                  <a:custGeom>
                    <a:avLst/>
                    <a:gdLst/>
                    <a:ahLst/>
                    <a:cxnLst>
                      <a:cxn ang="0">
                        <a:pos x="151" y="35"/>
                      </a:cxn>
                      <a:cxn ang="0">
                        <a:pos x="221" y="0"/>
                      </a:cxn>
                      <a:cxn ang="0">
                        <a:pos x="281" y="0"/>
                      </a:cxn>
                      <a:cxn ang="0">
                        <a:pos x="344" y="14"/>
                      </a:cxn>
                      <a:cxn ang="0">
                        <a:pos x="362" y="35"/>
                      </a:cxn>
                      <a:cxn ang="0">
                        <a:pos x="351" y="59"/>
                      </a:cxn>
                      <a:cxn ang="0">
                        <a:pos x="334" y="91"/>
                      </a:cxn>
                      <a:cxn ang="0">
                        <a:pos x="302" y="87"/>
                      </a:cxn>
                      <a:cxn ang="0">
                        <a:pos x="274" y="77"/>
                      </a:cxn>
                      <a:cxn ang="0">
                        <a:pos x="253" y="63"/>
                      </a:cxn>
                      <a:cxn ang="0">
                        <a:pos x="232" y="59"/>
                      </a:cxn>
                      <a:cxn ang="0">
                        <a:pos x="193" y="70"/>
                      </a:cxn>
                      <a:cxn ang="0">
                        <a:pos x="137" y="94"/>
                      </a:cxn>
                      <a:cxn ang="0">
                        <a:pos x="91" y="136"/>
                      </a:cxn>
                      <a:cxn ang="0">
                        <a:pos x="70" y="164"/>
                      </a:cxn>
                      <a:cxn ang="0">
                        <a:pos x="60" y="185"/>
                      </a:cxn>
                      <a:cxn ang="0">
                        <a:pos x="60" y="202"/>
                      </a:cxn>
                      <a:cxn ang="0">
                        <a:pos x="74" y="220"/>
                      </a:cxn>
                      <a:cxn ang="0">
                        <a:pos x="116" y="248"/>
                      </a:cxn>
                      <a:cxn ang="0">
                        <a:pos x="155" y="286"/>
                      </a:cxn>
                      <a:cxn ang="0">
                        <a:pos x="179" y="325"/>
                      </a:cxn>
                      <a:cxn ang="0">
                        <a:pos x="193" y="352"/>
                      </a:cxn>
                      <a:cxn ang="0">
                        <a:pos x="186" y="370"/>
                      </a:cxn>
                      <a:cxn ang="0">
                        <a:pos x="169" y="387"/>
                      </a:cxn>
                      <a:cxn ang="0">
                        <a:pos x="134" y="398"/>
                      </a:cxn>
                      <a:cxn ang="0">
                        <a:pos x="95" y="412"/>
                      </a:cxn>
                      <a:cxn ang="0">
                        <a:pos x="77" y="433"/>
                      </a:cxn>
                      <a:cxn ang="0">
                        <a:pos x="81" y="468"/>
                      </a:cxn>
                      <a:cxn ang="0">
                        <a:pos x="53" y="499"/>
                      </a:cxn>
                      <a:cxn ang="0">
                        <a:pos x="39" y="489"/>
                      </a:cxn>
                      <a:cxn ang="0">
                        <a:pos x="42" y="429"/>
                      </a:cxn>
                      <a:cxn ang="0">
                        <a:pos x="67" y="398"/>
                      </a:cxn>
                      <a:cxn ang="0">
                        <a:pos x="102" y="373"/>
                      </a:cxn>
                      <a:cxn ang="0">
                        <a:pos x="137" y="359"/>
                      </a:cxn>
                      <a:cxn ang="0">
                        <a:pos x="155" y="352"/>
                      </a:cxn>
                      <a:cxn ang="0">
                        <a:pos x="158" y="342"/>
                      </a:cxn>
                      <a:cxn ang="0">
                        <a:pos x="148" y="325"/>
                      </a:cxn>
                      <a:cxn ang="0">
                        <a:pos x="112" y="290"/>
                      </a:cxn>
                      <a:cxn ang="0">
                        <a:pos x="70" y="262"/>
                      </a:cxn>
                      <a:cxn ang="0">
                        <a:pos x="35" y="241"/>
                      </a:cxn>
                      <a:cxn ang="0">
                        <a:pos x="7" y="220"/>
                      </a:cxn>
                      <a:cxn ang="0">
                        <a:pos x="0" y="195"/>
                      </a:cxn>
                      <a:cxn ang="0">
                        <a:pos x="18" y="157"/>
                      </a:cxn>
                      <a:cxn ang="0">
                        <a:pos x="56" y="108"/>
                      </a:cxn>
                      <a:cxn ang="0">
                        <a:pos x="95" y="70"/>
                      </a:cxn>
                      <a:cxn ang="0">
                        <a:pos x="123" y="52"/>
                      </a:cxn>
                      <a:cxn ang="0">
                        <a:pos x="151" y="35"/>
                      </a:cxn>
                    </a:cxnLst>
                    <a:rect l="0" t="0" r="r" b="b"/>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w="9525">
                    <a:noFill/>
                    <a:round/>
                    <a:headEnd/>
                    <a:tailEnd/>
                  </a:ln>
                </p:spPr>
                <p:txBody>
                  <a:bodyPr/>
                  <a:lstStyle/>
                  <a:p>
                    <a:pPr>
                      <a:defRPr/>
                    </a:pPr>
                    <a:endParaRPr lang="en-CA"/>
                  </a:p>
                </p:txBody>
              </p:sp>
              <p:sp>
                <p:nvSpPr>
                  <p:cNvPr id="453641" name="Freeform 9"/>
                  <p:cNvSpPr>
                    <a:spLocks/>
                  </p:cNvSpPr>
                  <p:nvPr/>
                </p:nvSpPr>
                <p:spPr bwMode="auto">
                  <a:xfrm flipH="1">
                    <a:off x="1376" y="2005"/>
                    <a:ext cx="229" cy="840"/>
                  </a:xfrm>
                  <a:custGeom>
                    <a:avLst/>
                    <a:gdLst/>
                    <a:ahLst/>
                    <a:cxnLst>
                      <a:cxn ang="0">
                        <a:pos x="132" y="69"/>
                      </a:cxn>
                      <a:cxn ang="0">
                        <a:pos x="136" y="21"/>
                      </a:cxn>
                      <a:cxn ang="0">
                        <a:pos x="168" y="0"/>
                      </a:cxn>
                      <a:cxn ang="0">
                        <a:pos x="204" y="3"/>
                      </a:cxn>
                      <a:cxn ang="0">
                        <a:pos x="225" y="21"/>
                      </a:cxn>
                      <a:cxn ang="0">
                        <a:pos x="229" y="90"/>
                      </a:cxn>
                      <a:cxn ang="0">
                        <a:pos x="218" y="266"/>
                      </a:cxn>
                      <a:cxn ang="0">
                        <a:pos x="204" y="373"/>
                      </a:cxn>
                      <a:cxn ang="0">
                        <a:pos x="222" y="460"/>
                      </a:cxn>
                      <a:cxn ang="0">
                        <a:pos x="225" y="546"/>
                      </a:cxn>
                      <a:cxn ang="0">
                        <a:pos x="215" y="633"/>
                      </a:cxn>
                      <a:cxn ang="0">
                        <a:pos x="197" y="743"/>
                      </a:cxn>
                      <a:cxn ang="0">
                        <a:pos x="204" y="802"/>
                      </a:cxn>
                      <a:cxn ang="0">
                        <a:pos x="186" y="812"/>
                      </a:cxn>
                      <a:cxn ang="0">
                        <a:pos x="72" y="833"/>
                      </a:cxn>
                      <a:cxn ang="0">
                        <a:pos x="43" y="840"/>
                      </a:cxn>
                      <a:cxn ang="0">
                        <a:pos x="0" y="816"/>
                      </a:cxn>
                      <a:cxn ang="0">
                        <a:pos x="0" y="802"/>
                      </a:cxn>
                      <a:cxn ang="0">
                        <a:pos x="125" y="795"/>
                      </a:cxn>
                      <a:cxn ang="0">
                        <a:pos x="168" y="778"/>
                      </a:cxn>
                      <a:cxn ang="0">
                        <a:pos x="172" y="740"/>
                      </a:cxn>
                      <a:cxn ang="0">
                        <a:pos x="175" y="622"/>
                      </a:cxn>
                      <a:cxn ang="0">
                        <a:pos x="165" y="525"/>
                      </a:cxn>
                      <a:cxn ang="0">
                        <a:pos x="154" y="408"/>
                      </a:cxn>
                      <a:cxn ang="0">
                        <a:pos x="157" y="335"/>
                      </a:cxn>
                      <a:cxn ang="0">
                        <a:pos x="165" y="242"/>
                      </a:cxn>
                      <a:cxn ang="0">
                        <a:pos x="147" y="152"/>
                      </a:cxn>
                      <a:cxn ang="0">
                        <a:pos x="132" y="69"/>
                      </a:cxn>
                    </a:cxnLst>
                    <a:rect l="0" t="0" r="r" b="b"/>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w="9525">
                    <a:noFill/>
                    <a:round/>
                    <a:headEnd/>
                    <a:tailEnd/>
                  </a:ln>
                </p:spPr>
                <p:txBody>
                  <a:bodyPr/>
                  <a:lstStyle/>
                  <a:p>
                    <a:pPr>
                      <a:defRPr/>
                    </a:pPr>
                    <a:endParaRPr lang="en-CA"/>
                  </a:p>
                </p:txBody>
              </p:sp>
              <p:sp>
                <p:nvSpPr>
                  <p:cNvPr id="453642" name="Freeform 10"/>
                  <p:cNvSpPr>
                    <a:spLocks/>
                  </p:cNvSpPr>
                  <p:nvPr/>
                </p:nvSpPr>
                <p:spPr bwMode="auto">
                  <a:xfrm flipH="1">
                    <a:off x="1390" y="2033"/>
                    <a:ext cx="447" cy="658"/>
                  </a:xfrm>
                  <a:custGeom>
                    <a:avLst/>
                    <a:gdLst/>
                    <a:ahLst/>
                    <a:cxnLst>
                      <a:cxn ang="0">
                        <a:pos x="212" y="268"/>
                      </a:cxn>
                      <a:cxn ang="0">
                        <a:pos x="212" y="233"/>
                      </a:cxn>
                      <a:cxn ang="0">
                        <a:pos x="230" y="174"/>
                      </a:cxn>
                      <a:cxn ang="0">
                        <a:pos x="284" y="80"/>
                      </a:cxn>
                      <a:cxn ang="0">
                        <a:pos x="370" y="0"/>
                      </a:cxn>
                      <a:cxn ang="0">
                        <a:pos x="424" y="0"/>
                      </a:cxn>
                      <a:cxn ang="0">
                        <a:pos x="447" y="38"/>
                      </a:cxn>
                      <a:cxn ang="0">
                        <a:pos x="415" y="91"/>
                      </a:cxn>
                      <a:cxn ang="0">
                        <a:pos x="348" y="129"/>
                      </a:cxn>
                      <a:cxn ang="0">
                        <a:pos x="307" y="167"/>
                      </a:cxn>
                      <a:cxn ang="0">
                        <a:pos x="266" y="223"/>
                      </a:cxn>
                      <a:cxn ang="0">
                        <a:pos x="257" y="261"/>
                      </a:cxn>
                      <a:cxn ang="0">
                        <a:pos x="262" y="303"/>
                      </a:cxn>
                      <a:cxn ang="0">
                        <a:pos x="284" y="373"/>
                      </a:cxn>
                      <a:cxn ang="0">
                        <a:pos x="289" y="449"/>
                      </a:cxn>
                      <a:cxn ang="0">
                        <a:pos x="280" y="547"/>
                      </a:cxn>
                      <a:cxn ang="0">
                        <a:pos x="257" y="616"/>
                      </a:cxn>
                      <a:cxn ang="0">
                        <a:pos x="217" y="658"/>
                      </a:cxn>
                      <a:cxn ang="0">
                        <a:pos x="190" y="658"/>
                      </a:cxn>
                      <a:cxn ang="0">
                        <a:pos x="104" y="637"/>
                      </a:cxn>
                      <a:cxn ang="0">
                        <a:pos x="27" y="634"/>
                      </a:cxn>
                      <a:cxn ang="0">
                        <a:pos x="0" y="620"/>
                      </a:cxn>
                      <a:cxn ang="0">
                        <a:pos x="50" y="606"/>
                      </a:cxn>
                      <a:cxn ang="0">
                        <a:pos x="131" y="609"/>
                      </a:cxn>
                      <a:cxn ang="0">
                        <a:pos x="181" y="623"/>
                      </a:cxn>
                      <a:cxn ang="0">
                        <a:pos x="212" y="613"/>
                      </a:cxn>
                      <a:cxn ang="0">
                        <a:pos x="244" y="557"/>
                      </a:cxn>
                      <a:cxn ang="0">
                        <a:pos x="248" y="477"/>
                      </a:cxn>
                      <a:cxn ang="0">
                        <a:pos x="239" y="404"/>
                      </a:cxn>
                      <a:cxn ang="0">
                        <a:pos x="212" y="317"/>
                      </a:cxn>
                      <a:cxn ang="0">
                        <a:pos x="212" y="268"/>
                      </a:cxn>
                    </a:cxnLst>
                    <a:rect l="0" t="0" r="r" b="b"/>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w="9525">
                    <a:noFill/>
                    <a:round/>
                    <a:headEnd/>
                    <a:tailEnd/>
                  </a:ln>
                </p:spPr>
                <p:txBody>
                  <a:bodyPr/>
                  <a:lstStyle/>
                  <a:p>
                    <a:pPr>
                      <a:defRPr/>
                    </a:pPr>
                    <a:endParaRPr lang="en-CA"/>
                  </a:p>
                </p:txBody>
              </p:sp>
              <p:sp>
                <p:nvSpPr>
                  <p:cNvPr id="453643" name="Freeform 11"/>
                  <p:cNvSpPr>
                    <a:spLocks/>
                  </p:cNvSpPr>
                  <p:nvPr/>
                </p:nvSpPr>
                <p:spPr bwMode="auto">
                  <a:xfrm flipH="1">
                    <a:off x="1353" y="1223"/>
                    <a:ext cx="282" cy="326"/>
                  </a:xfrm>
                  <a:custGeom>
                    <a:avLst/>
                    <a:gdLst/>
                    <a:ahLst/>
                    <a:cxnLst>
                      <a:cxn ang="0">
                        <a:pos x="81" y="137"/>
                      </a:cxn>
                      <a:cxn ang="0">
                        <a:pos x="78" y="84"/>
                      </a:cxn>
                      <a:cxn ang="0">
                        <a:pos x="88" y="35"/>
                      </a:cxn>
                      <a:cxn ang="0">
                        <a:pos x="127" y="7"/>
                      </a:cxn>
                      <a:cxn ang="0">
                        <a:pos x="173" y="0"/>
                      </a:cxn>
                      <a:cxn ang="0">
                        <a:pos x="208" y="4"/>
                      </a:cxn>
                      <a:cxn ang="0">
                        <a:pos x="240" y="25"/>
                      </a:cxn>
                      <a:cxn ang="0">
                        <a:pos x="257" y="60"/>
                      </a:cxn>
                      <a:cxn ang="0">
                        <a:pos x="278" y="130"/>
                      </a:cxn>
                      <a:cxn ang="0">
                        <a:pos x="282" y="207"/>
                      </a:cxn>
                      <a:cxn ang="0">
                        <a:pos x="271" y="263"/>
                      </a:cxn>
                      <a:cxn ang="0">
                        <a:pos x="250" y="298"/>
                      </a:cxn>
                      <a:cxn ang="0">
                        <a:pos x="215" y="319"/>
                      </a:cxn>
                      <a:cxn ang="0">
                        <a:pos x="187" y="326"/>
                      </a:cxn>
                      <a:cxn ang="0">
                        <a:pos x="145" y="315"/>
                      </a:cxn>
                      <a:cxn ang="0">
                        <a:pos x="123" y="284"/>
                      </a:cxn>
                      <a:cxn ang="0">
                        <a:pos x="102" y="238"/>
                      </a:cxn>
                      <a:cxn ang="0">
                        <a:pos x="85" y="186"/>
                      </a:cxn>
                      <a:cxn ang="0">
                        <a:pos x="53" y="207"/>
                      </a:cxn>
                      <a:cxn ang="0">
                        <a:pos x="18" y="221"/>
                      </a:cxn>
                      <a:cxn ang="0">
                        <a:pos x="4" y="221"/>
                      </a:cxn>
                      <a:cxn ang="0">
                        <a:pos x="0" y="207"/>
                      </a:cxn>
                      <a:cxn ang="0">
                        <a:pos x="7" y="189"/>
                      </a:cxn>
                      <a:cxn ang="0">
                        <a:pos x="60" y="168"/>
                      </a:cxn>
                      <a:cxn ang="0">
                        <a:pos x="81" y="137"/>
                      </a:cxn>
                    </a:cxnLst>
                    <a:rect l="0" t="0" r="r" b="b"/>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w="9525">
                    <a:noFill/>
                    <a:round/>
                    <a:headEnd/>
                    <a:tailEnd/>
                  </a:ln>
                </p:spPr>
                <p:txBody>
                  <a:bodyPr/>
                  <a:lstStyle/>
                  <a:p>
                    <a:pPr>
                      <a:defRPr/>
                    </a:pPr>
                    <a:endParaRPr lang="en-CA"/>
                  </a:p>
                </p:txBody>
              </p:sp>
              <p:grpSp>
                <p:nvGrpSpPr>
                  <p:cNvPr id="15386" name="Group 12"/>
                  <p:cNvGrpSpPr>
                    <a:grpSpLocks/>
                  </p:cNvGrpSpPr>
                  <p:nvPr/>
                </p:nvGrpSpPr>
                <p:grpSpPr bwMode="auto">
                  <a:xfrm flipH="1">
                    <a:off x="1212" y="1104"/>
                    <a:ext cx="277" cy="235"/>
                    <a:chOff x="1590" y="1104"/>
                    <a:chExt cx="277" cy="235"/>
                  </a:xfrm>
                </p:grpSpPr>
                <p:sp>
                  <p:nvSpPr>
                    <p:cNvPr id="453645" name="Freeform 13"/>
                    <p:cNvSpPr>
                      <a:spLocks/>
                    </p:cNvSpPr>
                    <p:nvPr/>
                  </p:nvSpPr>
                  <p:spPr bwMode="auto">
                    <a:xfrm>
                      <a:off x="1683" y="1257"/>
                      <a:ext cx="184" cy="82"/>
                    </a:xfrm>
                    <a:custGeom>
                      <a:avLst/>
                      <a:gdLst/>
                      <a:ahLst/>
                      <a:cxnLst>
                        <a:cxn ang="0">
                          <a:pos x="13" y="82"/>
                        </a:cxn>
                        <a:cxn ang="0">
                          <a:pos x="0" y="71"/>
                        </a:cxn>
                        <a:cxn ang="0">
                          <a:pos x="0" y="45"/>
                        </a:cxn>
                        <a:cxn ang="0">
                          <a:pos x="16" y="17"/>
                        </a:cxn>
                        <a:cxn ang="0">
                          <a:pos x="36" y="9"/>
                        </a:cxn>
                        <a:cxn ang="0">
                          <a:pos x="61" y="22"/>
                        </a:cxn>
                        <a:cxn ang="0">
                          <a:pos x="86" y="19"/>
                        </a:cxn>
                        <a:cxn ang="0">
                          <a:pos x="102" y="0"/>
                        </a:cxn>
                        <a:cxn ang="0">
                          <a:pos x="123" y="2"/>
                        </a:cxn>
                        <a:cxn ang="0">
                          <a:pos x="155" y="15"/>
                        </a:cxn>
                        <a:cxn ang="0">
                          <a:pos x="182" y="13"/>
                        </a:cxn>
                        <a:cxn ang="0">
                          <a:pos x="184" y="32"/>
                        </a:cxn>
                        <a:cxn ang="0">
                          <a:pos x="175" y="45"/>
                        </a:cxn>
                        <a:cxn ang="0">
                          <a:pos x="141" y="43"/>
                        </a:cxn>
                        <a:cxn ang="0">
                          <a:pos x="118" y="39"/>
                        </a:cxn>
                        <a:cxn ang="0">
                          <a:pos x="105" y="48"/>
                        </a:cxn>
                        <a:cxn ang="0">
                          <a:pos x="91" y="67"/>
                        </a:cxn>
                        <a:cxn ang="0">
                          <a:pos x="66" y="62"/>
                        </a:cxn>
                        <a:cxn ang="0">
                          <a:pos x="54" y="56"/>
                        </a:cxn>
                        <a:cxn ang="0">
                          <a:pos x="45" y="63"/>
                        </a:cxn>
                        <a:cxn ang="0">
                          <a:pos x="32" y="76"/>
                        </a:cxn>
                        <a:cxn ang="0">
                          <a:pos x="13" y="82"/>
                        </a:cxn>
                      </a:cxnLst>
                      <a:rect l="0" t="0" r="r" b="b"/>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w="9525">
                      <a:noFill/>
                      <a:round/>
                      <a:headEnd/>
                      <a:tailEnd/>
                    </a:ln>
                  </p:spPr>
                  <p:txBody>
                    <a:bodyPr/>
                    <a:lstStyle/>
                    <a:p>
                      <a:pPr>
                        <a:defRPr/>
                      </a:pPr>
                      <a:endParaRPr lang="en-CA"/>
                    </a:p>
                  </p:txBody>
                </p:sp>
                <p:sp>
                  <p:nvSpPr>
                    <p:cNvPr id="453646" name="Freeform 14"/>
                    <p:cNvSpPr>
                      <a:spLocks/>
                    </p:cNvSpPr>
                    <p:nvPr/>
                  </p:nvSpPr>
                  <p:spPr bwMode="auto">
                    <a:xfrm>
                      <a:off x="1654" y="1193"/>
                      <a:ext cx="178" cy="113"/>
                    </a:xfrm>
                    <a:custGeom>
                      <a:avLst/>
                      <a:gdLst/>
                      <a:ahLst/>
                      <a:cxnLst>
                        <a:cxn ang="0">
                          <a:pos x="23" y="114"/>
                        </a:cxn>
                        <a:cxn ang="0">
                          <a:pos x="11" y="108"/>
                        </a:cxn>
                        <a:cxn ang="0">
                          <a:pos x="0" y="79"/>
                        </a:cxn>
                        <a:cxn ang="0">
                          <a:pos x="11" y="51"/>
                        </a:cxn>
                        <a:cxn ang="0">
                          <a:pos x="27" y="39"/>
                        </a:cxn>
                        <a:cxn ang="0">
                          <a:pos x="56" y="42"/>
                        </a:cxn>
                        <a:cxn ang="0">
                          <a:pos x="76" y="35"/>
                        </a:cxn>
                        <a:cxn ang="0">
                          <a:pos x="90" y="13"/>
                        </a:cxn>
                        <a:cxn ang="0">
                          <a:pos x="111" y="4"/>
                        </a:cxn>
                        <a:cxn ang="0">
                          <a:pos x="146" y="9"/>
                        </a:cxn>
                        <a:cxn ang="0">
                          <a:pos x="171" y="0"/>
                        </a:cxn>
                        <a:cxn ang="0">
                          <a:pos x="178" y="17"/>
                        </a:cxn>
                        <a:cxn ang="0">
                          <a:pos x="171" y="33"/>
                        </a:cxn>
                        <a:cxn ang="0">
                          <a:pos x="140" y="42"/>
                        </a:cxn>
                        <a:cxn ang="0">
                          <a:pos x="120" y="40"/>
                        </a:cxn>
                        <a:cxn ang="0">
                          <a:pos x="108" y="57"/>
                        </a:cxn>
                        <a:cxn ang="0">
                          <a:pos x="97" y="79"/>
                        </a:cxn>
                        <a:cxn ang="0">
                          <a:pos x="72" y="81"/>
                        </a:cxn>
                        <a:cxn ang="0">
                          <a:pos x="59" y="79"/>
                        </a:cxn>
                        <a:cxn ang="0">
                          <a:pos x="47" y="88"/>
                        </a:cxn>
                        <a:cxn ang="0">
                          <a:pos x="41" y="99"/>
                        </a:cxn>
                        <a:cxn ang="0">
                          <a:pos x="23" y="114"/>
                        </a:cxn>
                      </a:cxnLst>
                      <a:rect l="0" t="0" r="r" b="b"/>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w="9525">
                      <a:noFill/>
                      <a:round/>
                      <a:headEnd/>
                      <a:tailEnd/>
                    </a:ln>
                  </p:spPr>
                  <p:txBody>
                    <a:bodyPr/>
                    <a:lstStyle/>
                    <a:p>
                      <a:pPr>
                        <a:defRPr/>
                      </a:pPr>
                      <a:endParaRPr lang="en-CA"/>
                    </a:p>
                  </p:txBody>
                </p:sp>
                <p:sp>
                  <p:nvSpPr>
                    <p:cNvPr id="453647" name="Freeform 15"/>
                    <p:cNvSpPr>
                      <a:spLocks/>
                    </p:cNvSpPr>
                    <p:nvPr/>
                  </p:nvSpPr>
                  <p:spPr bwMode="auto">
                    <a:xfrm>
                      <a:off x="1630" y="1154"/>
                      <a:ext cx="161" cy="137"/>
                    </a:xfrm>
                    <a:custGeom>
                      <a:avLst/>
                      <a:gdLst/>
                      <a:ahLst/>
                      <a:cxnLst>
                        <a:cxn ang="0">
                          <a:pos x="31" y="138"/>
                        </a:cxn>
                        <a:cxn ang="0">
                          <a:pos x="16" y="133"/>
                        </a:cxn>
                        <a:cxn ang="0">
                          <a:pos x="0" y="109"/>
                        </a:cxn>
                        <a:cxn ang="0">
                          <a:pos x="5" y="78"/>
                        </a:cxn>
                        <a:cxn ang="0">
                          <a:pos x="16" y="65"/>
                        </a:cxn>
                        <a:cxn ang="0">
                          <a:pos x="43" y="62"/>
                        </a:cxn>
                        <a:cxn ang="0">
                          <a:pos x="65" y="51"/>
                        </a:cxn>
                        <a:cxn ang="0">
                          <a:pos x="72" y="25"/>
                        </a:cxn>
                        <a:cxn ang="0">
                          <a:pos x="92" y="15"/>
                        </a:cxn>
                        <a:cxn ang="0">
                          <a:pos x="127" y="13"/>
                        </a:cxn>
                        <a:cxn ang="0">
                          <a:pos x="148" y="0"/>
                        </a:cxn>
                        <a:cxn ang="0">
                          <a:pos x="161" y="13"/>
                        </a:cxn>
                        <a:cxn ang="0">
                          <a:pos x="156" y="25"/>
                        </a:cxn>
                        <a:cxn ang="0">
                          <a:pos x="128" y="44"/>
                        </a:cxn>
                        <a:cxn ang="0">
                          <a:pos x="107" y="49"/>
                        </a:cxn>
                        <a:cxn ang="0">
                          <a:pos x="99" y="65"/>
                        </a:cxn>
                        <a:cxn ang="0">
                          <a:pos x="94" y="91"/>
                        </a:cxn>
                        <a:cxn ang="0">
                          <a:pos x="69" y="98"/>
                        </a:cxn>
                        <a:cxn ang="0">
                          <a:pos x="54" y="94"/>
                        </a:cxn>
                        <a:cxn ang="0">
                          <a:pos x="45" y="105"/>
                        </a:cxn>
                        <a:cxn ang="0">
                          <a:pos x="40" y="123"/>
                        </a:cxn>
                        <a:cxn ang="0">
                          <a:pos x="31" y="138"/>
                        </a:cxn>
                      </a:cxnLst>
                      <a:rect l="0" t="0" r="r" b="b"/>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w="9525">
                      <a:noFill/>
                      <a:round/>
                      <a:headEnd/>
                      <a:tailEnd/>
                    </a:ln>
                  </p:spPr>
                  <p:txBody>
                    <a:bodyPr/>
                    <a:lstStyle/>
                    <a:p>
                      <a:pPr>
                        <a:defRPr/>
                      </a:pPr>
                      <a:endParaRPr lang="en-CA"/>
                    </a:p>
                  </p:txBody>
                </p:sp>
                <p:sp>
                  <p:nvSpPr>
                    <p:cNvPr id="453648" name="Freeform 16"/>
                    <p:cNvSpPr>
                      <a:spLocks/>
                    </p:cNvSpPr>
                    <p:nvPr/>
                  </p:nvSpPr>
                  <p:spPr bwMode="auto">
                    <a:xfrm>
                      <a:off x="1590" y="1104"/>
                      <a:ext cx="123" cy="174"/>
                    </a:xfrm>
                    <a:custGeom>
                      <a:avLst/>
                      <a:gdLst/>
                      <a:ahLst/>
                      <a:cxnLst>
                        <a:cxn ang="0">
                          <a:pos x="48" y="172"/>
                        </a:cxn>
                        <a:cxn ang="0">
                          <a:pos x="31" y="174"/>
                        </a:cxn>
                        <a:cxn ang="0">
                          <a:pos x="9" y="158"/>
                        </a:cxn>
                        <a:cxn ang="0">
                          <a:pos x="0" y="131"/>
                        </a:cxn>
                        <a:cxn ang="0">
                          <a:pos x="4" y="113"/>
                        </a:cxn>
                        <a:cxn ang="0">
                          <a:pos x="29" y="97"/>
                        </a:cxn>
                        <a:cxn ang="0">
                          <a:pos x="46" y="79"/>
                        </a:cxn>
                        <a:cxn ang="0">
                          <a:pos x="46" y="52"/>
                        </a:cxn>
                        <a:cxn ang="0">
                          <a:pos x="59" y="39"/>
                        </a:cxn>
                        <a:cxn ang="0">
                          <a:pos x="90" y="22"/>
                        </a:cxn>
                        <a:cxn ang="0">
                          <a:pos x="106" y="0"/>
                        </a:cxn>
                        <a:cxn ang="0">
                          <a:pos x="121" y="7"/>
                        </a:cxn>
                        <a:cxn ang="0">
                          <a:pos x="123" y="22"/>
                        </a:cxn>
                        <a:cxn ang="0">
                          <a:pos x="105" y="47"/>
                        </a:cxn>
                        <a:cxn ang="0">
                          <a:pos x="84" y="61"/>
                        </a:cxn>
                        <a:cxn ang="0">
                          <a:pos x="86" y="81"/>
                        </a:cxn>
                        <a:cxn ang="0">
                          <a:pos x="90" y="104"/>
                        </a:cxn>
                        <a:cxn ang="0">
                          <a:pos x="68" y="118"/>
                        </a:cxn>
                        <a:cxn ang="0">
                          <a:pos x="59" y="124"/>
                        </a:cxn>
                        <a:cxn ang="0">
                          <a:pos x="51" y="138"/>
                        </a:cxn>
                        <a:cxn ang="0">
                          <a:pos x="50" y="152"/>
                        </a:cxn>
                        <a:cxn ang="0">
                          <a:pos x="48" y="172"/>
                        </a:cxn>
                      </a:cxnLst>
                      <a:rect l="0" t="0" r="r" b="b"/>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w="9525">
                      <a:noFill/>
                      <a:round/>
                      <a:headEnd/>
                      <a:tailEnd/>
                    </a:ln>
                  </p:spPr>
                  <p:txBody>
                    <a:bodyPr/>
                    <a:lstStyle/>
                    <a:p>
                      <a:pPr>
                        <a:defRPr/>
                      </a:pPr>
                      <a:endParaRPr lang="en-CA"/>
                    </a:p>
                  </p:txBody>
                </p:sp>
              </p:grpSp>
            </p:grpSp>
            <p:grpSp>
              <p:nvGrpSpPr>
                <p:cNvPr id="15374" name="Group 17"/>
                <p:cNvGrpSpPr>
                  <a:grpSpLocks/>
                </p:cNvGrpSpPr>
                <p:nvPr/>
              </p:nvGrpSpPr>
              <p:grpSpPr bwMode="auto">
                <a:xfrm rot="4286940" flipH="1">
                  <a:off x="1038" y="766"/>
                  <a:ext cx="141" cy="50"/>
                  <a:chOff x="4032" y="2817"/>
                  <a:chExt cx="417" cy="635"/>
                </a:xfrm>
              </p:grpSpPr>
              <p:sp>
                <p:nvSpPr>
                  <p:cNvPr id="453650" name="Oval 18"/>
                  <p:cNvSpPr>
                    <a:spLocks noChangeArrowheads="1"/>
                  </p:cNvSpPr>
                  <p:nvPr/>
                </p:nvSpPr>
                <p:spPr bwMode="auto">
                  <a:xfrm>
                    <a:off x="4079" y="2756"/>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453651" name="Oval 19"/>
                  <p:cNvSpPr>
                    <a:spLocks noChangeArrowheads="1"/>
                  </p:cNvSpPr>
                  <p:nvPr/>
                </p:nvSpPr>
                <p:spPr bwMode="auto">
                  <a:xfrm>
                    <a:off x="4133" y="3072"/>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nvGrpSpPr>
                <p:cNvPr id="15375" name="Group 20"/>
                <p:cNvGrpSpPr>
                  <a:grpSpLocks/>
                </p:cNvGrpSpPr>
                <p:nvPr/>
              </p:nvGrpSpPr>
              <p:grpSpPr bwMode="auto">
                <a:xfrm rot="4286940" flipH="1">
                  <a:off x="962" y="766"/>
                  <a:ext cx="141" cy="50"/>
                  <a:chOff x="4032" y="2817"/>
                  <a:chExt cx="417" cy="635"/>
                </a:xfrm>
              </p:grpSpPr>
              <p:sp>
                <p:nvSpPr>
                  <p:cNvPr id="453653" name="Oval 21"/>
                  <p:cNvSpPr>
                    <a:spLocks noChangeArrowheads="1"/>
                  </p:cNvSpPr>
                  <p:nvPr/>
                </p:nvSpPr>
                <p:spPr bwMode="auto">
                  <a:xfrm>
                    <a:off x="4079" y="2756"/>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453654" name="Oval 22"/>
                  <p:cNvSpPr>
                    <a:spLocks noChangeArrowheads="1"/>
                  </p:cNvSpPr>
                  <p:nvPr/>
                </p:nvSpPr>
                <p:spPr bwMode="auto">
                  <a:xfrm>
                    <a:off x="4133" y="3072"/>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sp>
            <p:nvSpPr>
              <p:cNvPr id="453655" name="Oval 23"/>
              <p:cNvSpPr>
                <a:spLocks noChangeArrowheads="1"/>
              </p:cNvSpPr>
              <p:nvPr/>
            </p:nvSpPr>
            <p:spPr bwMode="auto">
              <a:xfrm>
                <a:off x="1098" y="1008"/>
                <a:ext cx="198" cy="74"/>
              </a:xfrm>
              <a:prstGeom prst="ellipse">
                <a:avLst/>
              </a:prstGeom>
              <a:solidFill>
                <a:schemeClr val="bg1"/>
              </a:solidFill>
              <a:ln w="12700" cap="sq">
                <a:noFill/>
                <a:round/>
                <a:headEnd type="none" w="sm" len="sm"/>
                <a:tailEnd type="none" w="sm" len="sm"/>
              </a:ln>
              <a:effectLst/>
            </p:spPr>
            <p:txBody>
              <a:bodyPr lIns="274320" rIns="274320" anchor="ctr"/>
              <a:lstStyle/>
              <a:p>
                <a:pPr>
                  <a:defRPr/>
                </a:pPr>
                <a:endParaRPr lang="en-US" sz="2400">
                  <a:latin typeface="Arial Rounded MT Bold" pitchFamily="34" charset="0"/>
                </a:endParaRPr>
              </a:p>
            </p:txBody>
          </p:sp>
        </p:grpSp>
        <p:sp>
          <p:nvSpPr>
            <p:cNvPr id="453656" name="Freeform 24"/>
            <p:cNvSpPr>
              <a:spLocks noChangeAspect="1"/>
            </p:cNvSpPr>
            <p:nvPr/>
          </p:nvSpPr>
          <p:spPr bwMode="auto">
            <a:xfrm>
              <a:off x="1153" y="2448"/>
              <a:ext cx="446" cy="375"/>
            </a:xfrm>
            <a:custGeom>
              <a:avLst/>
              <a:gdLst/>
              <a:ahLst/>
              <a:cxnLst>
                <a:cxn ang="0">
                  <a:pos x="194" y="93"/>
                </a:cxn>
                <a:cxn ang="0">
                  <a:pos x="183" y="57"/>
                </a:cxn>
                <a:cxn ang="0">
                  <a:pos x="164" y="22"/>
                </a:cxn>
                <a:cxn ang="0">
                  <a:pos x="131" y="0"/>
                </a:cxn>
                <a:cxn ang="0">
                  <a:pos x="93" y="0"/>
                </a:cxn>
                <a:cxn ang="0">
                  <a:pos x="54" y="13"/>
                </a:cxn>
                <a:cxn ang="0">
                  <a:pos x="2" y="57"/>
                </a:cxn>
                <a:cxn ang="0">
                  <a:pos x="0" y="79"/>
                </a:cxn>
                <a:cxn ang="0">
                  <a:pos x="16" y="115"/>
                </a:cxn>
                <a:cxn ang="0">
                  <a:pos x="68" y="159"/>
                </a:cxn>
                <a:cxn ang="0">
                  <a:pos x="68" y="177"/>
                </a:cxn>
                <a:cxn ang="0">
                  <a:pos x="46" y="203"/>
                </a:cxn>
                <a:cxn ang="0">
                  <a:pos x="49" y="225"/>
                </a:cxn>
                <a:cxn ang="0">
                  <a:pos x="63" y="234"/>
                </a:cxn>
                <a:cxn ang="0">
                  <a:pos x="80" y="243"/>
                </a:cxn>
                <a:cxn ang="0">
                  <a:pos x="80" y="265"/>
                </a:cxn>
                <a:cxn ang="0">
                  <a:pos x="52" y="305"/>
                </a:cxn>
                <a:cxn ang="0">
                  <a:pos x="54" y="322"/>
                </a:cxn>
                <a:cxn ang="0">
                  <a:pos x="82" y="344"/>
                </a:cxn>
                <a:cxn ang="0">
                  <a:pos x="123" y="327"/>
                </a:cxn>
                <a:cxn ang="0">
                  <a:pos x="142" y="331"/>
                </a:cxn>
                <a:cxn ang="0">
                  <a:pos x="189" y="340"/>
                </a:cxn>
                <a:cxn ang="0">
                  <a:pos x="232" y="366"/>
                </a:cxn>
                <a:cxn ang="0">
                  <a:pos x="259" y="375"/>
                </a:cxn>
                <a:cxn ang="0">
                  <a:pos x="355" y="356"/>
                </a:cxn>
                <a:cxn ang="0">
                  <a:pos x="446" y="273"/>
                </a:cxn>
                <a:cxn ang="0">
                  <a:pos x="408" y="349"/>
                </a:cxn>
                <a:cxn ang="0">
                  <a:pos x="325" y="364"/>
                </a:cxn>
                <a:cxn ang="0">
                  <a:pos x="431" y="303"/>
                </a:cxn>
                <a:cxn ang="0">
                  <a:pos x="393" y="273"/>
                </a:cxn>
                <a:cxn ang="0">
                  <a:pos x="281" y="260"/>
                </a:cxn>
                <a:cxn ang="0">
                  <a:pos x="197" y="247"/>
                </a:cxn>
                <a:cxn ang="0">
                  <a:pos x="153" y="238"/>
                </a:cxn>
                <a:cxn ang="0">
                  <a:pos x="161" y="221"/>
                </a:cxn>
                <a:cxn ang="0">
                  <a:pos x="186" y="199"/>
                </a:cxn>
                <a:cxn ang="0">
                  <a:pos x="180" y="172"/>
                </a:cxn>
                <a:cxn ang="0">
                  <a:pos x="156" y="146"/>
                </a:cxn>
                <a:cxn ang="0">
                  <a:pos x="156" y="124"/>
                </a:cxn>
                <a:cxn ang="0">
                  <a:pos x="169" y="75"/>
                </a:cxn>
                <a:cxn ang="0">
                  <a:pos x="147" y="167"/>
                </a:cxn>
              </a:cxnLst>
              <a:rect l="0" t="0" r="r" b="b"/>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w="9525">
              <a:noFill/>
              <a:round/>
              <a:headEnd/>
              <a:tailEnd/>
            </a:ln>
          </p:spPr>
          <p:txBody>
            <a:bodyPr/>
            <a:lstStyle/>
            <a:p>
              <a:pPr>
                <a:defRPr/>
              </a:pPr>
              <a:endParaRPr lang="en-CA"/>
            </a:p>
          </p:txBody>
        </p:sp>
        <p:sp>
          <p:nvSpPr>
            <p:cNvPr id="453657" name="Freeform 25"/>
            <p:cNvSpPr>
              <a:spLocks/>
            </p:cNvSpPr>
            <p:nvPr/>
          </p:nvSpPr>
          <p:spPr bwMode="auto">
            <a:xfrm>
              <a:off x="1440" y="2304"/>
              <a:ext cx="470" cy="320"/>
            </a:xfrm>
            <a:custGeom>
              <a:avLst/>
              <a:gdLst/>
              <a:ahLst/>
              <a:cxnLst>
                <a:cxn ang="0">
                  <a:pos x="88" y="0"/>
                </a:cxn>
                <a:cxn ang="0">
                  <a:pos x="48" y="9"/>
                </a:cxn>
                <a:cxn ang="0">
                  <a:pos x="13" y="77"/>
                </a:cxn>
                <a:cxn ang="0">
                  <a:pos x="0" y="133"/>
                </a:cxn>
                <a:cxn ang="0">
                  <a:pos x="8" y="133"/>
                </a:cxn>
                <a:cxn ang="0">
                  <a:pos x="19" y="124"/>
                </a:cxn>
                <a:cxn ang="0">
                  <a:pos x="31" y="133"/>
                </a:cxn>
                <a:cxn ang="0">
                  <a:pos x="25" y="152"/>
                </a:cxn>
                <a:cxn ang="0">
                  <a:pos x="17" y="181"/>
                </a:cxn>
                <a:cxn ang="0">
                  <a:pos x="23" y="206"/>
                </a:cxn>
                <a:cxn ang="0">
                  <a:pos x="35" y="200"/>
                </a:cxn>
                <a:cxn ang="0">
                  <a:pos x="40" y="220"/>
                </a:cxn>
                <a:cxn ang="0">
                  <a:pos x="35" y="253"/>
                </a:cxn>
                <a:cxn ang="0">
                  <a:pos x="40" y="301"/>
                </a:cxn>
                <a:cxn ang="0">
                  <a:pos x="48" y="320"/>
                </a:cxn>
                <a:cxn ang="0">
                  <a:pos x="65" y="320"/>
                </a:cxn>
                <a:cxn ang="0">
                  <a:pos x="88" y="306"/>
                </a:cxn>
                <a:cxn ang="0">
                  <a:pos x="103" y="301"/>
                </a:cxn>
                <a:cxn ang="0">
                  <a:pos x="111" y="291"/>
                </a:cxn>
                <a:cxn ang="0">
                  <a:pos x="132" y="282"/>
                </a:cxn>
                <a:cxn ang="0">
                  <a:pos x="178" y="291"/>
                </a:cxn>
                <a:cxn ang="0">
                  <a:pos x="195" y="301"/>
                </a:cxn>
                <a:cxn ang="0">
                  <a:pos x="204" y="277"/>
                </a:cxn>
                <a:cxn ang="0">
                  <a:pos x="394" y="264"/>
                </a:cxn>
                <a:cxn ang="0">
                  <a:pos x="470" y="219"/>
                </a:cxn>
                <a:cxn ang="0">
                  <a:pos x="341" y="205"/>
                </a:cxn>
                <a:cxn ang="0">
                  <a:pos x="265" y="205"/>
                </a:cxn>
                <a:cxn ang="0">
                  <a:pos x="197" y="205"/>
                </a:cxn>
                <a:cxn ang="0">
                  <a:pos x="181" y="177"/>
                </a:cxn>
                <a:cxn ang="0">
                  <a:pos x="135" y="177"/>
                </a:cxn>
                <a:cxn ang="0">
                  <a:pos x="120" y="172"/>
                </a:cxn>
                <a:cxn ang="0">
                  <a:pos x="101" y="162"/>
                </a:cxn>
                <a:cxn ang="0">
                  <a:pos x="94" y="143"/>
                </a:cxn>
                <a:cxn ang="0">
                  <a:pos x="97" y="124"/>
                </a:cxn>
                <a:cxn ang="0">
                  <a:pos x="93" y="106"/>
                </a:cxn>
                <a:cxn ang="0">
                  <a:pos x="84" y="91"/>
                </a:cxn>
                <a:cxn ang="0">
                  <a:pos x="90" y="67"/>
                </a:cxn>
                <a:cxn ang="0">
                  <a:pos x="107" y="52"/>
                </a:cxn>
                <a:cxn ang="0">
                  <a:pos x="105" y="29"/>
                </a:cxn>
                <a:cxn ang="0">
                  <a:pos x="88" y="0"/>
                </a:cxn>
              </a:cxnLst>
              <a:rect l="0" t="0" r="r" b="b"/>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w="9525">
              <a:noFill/>
              <a:round/>
              <a:headEnd/>
              <a:tailEnd/>
            </a:ln>
          </p:spPr>
          <p:txBody>
            <a:bodyPr/>
            <a:lstStyle/>
            <a:p>
              <a:pPr>
                <a:defRPr/>
              </a:pPr>
              <a:endParaRPr lang="en-CA"/>
            </a:p>
          </p:txBody>
        </p:sp>
      </p:grpSp>
      <p:sp>
        <p:nvSpPr>
          <p:cNvPr id="453658" name="AutoShape 26"/>
          <p:cNvSpPr>
            <a:spLocks noChangeArrowheads="1"/>
          </p:cNvSpPr>
          <p:nvPr/>
        </p:nvSpPr>
        <p:spPr bwMode="auto">
          <a:xfrm>
            <a:off x="1812925" y="152400"/>
            <a:ext cx="7331075" cy="6477000"/>
          </a:xfrm>
          <a:prstGeom prst="wedgeRoundRectCallout">
            <a:avLst>
              <a:gd name="adj1" fmla="val -54870"/>
              <a:gd name="adj2" fmla="val -6347"/>
              <a:gd name="adj3" fmla="val 16667"/>
            </a:avLst>
          </a:prstGeom>
          <a:solidFill>
            <a:schemeClr val="accent1"/>
          </a:solidFill>
          <a:ln w="12700" cap="sq">
            <a:solidFill>
              <a:schemeClr val="accent1"/>
            </a:solidFill>
            <a:miter lim="800000"/>
            <a:headEnd type="none" w="sm" len="sm"/>
            <a:tailEnd type="none" w="sm" len="sm"/>
          </a:ln>
          <a:effectLst/>
        </p:spPr>
        <p:txBody>
          <a:bodyPr lIns="274320" rIns="274320" anchor="ctr"/>
          <a:lstStyle/>
          <a:p>
            <a:pPr>
              <a:buFontTx/>
              <a:buChar char="•"/>
              <a:defRPr/>
            </a:pPr>
            <a:endParaRPr lang="en-US" sz="3200" dirty="0">
              <a:latin typeface="Arial Rounded MT Bold" pitchFamily="34" charset="0"/>
            </a:endParaRPr>
          </a:p>
          <a:p>
            <a:pPr>
              <a:buFontTx/>
              <a:buChar char="•"/>
              <a:defRPr/>
            </a:pPr>
            <a:endParaRPr lang="en-US" sz="3200" dirty="0">
              <a:latin typeface="Arial Rounded MT Bold" pitchFamily="34" charset="0"/>
            </a:endParaRPr>
          </a:p>
          <a:p>
            <a:pPr>
              <a:buFontTx/>
              <a:buChar char="•"/>
              <a:defRPr/>
            </a:pPr>
            <a:endParaRPr lang="en-US" sz="3200" dirty="0">
              <a:latin typeface="Arial Rounded MT Bold" pitchFamily="34" charset="0"/>
            </a:endParaRPr>
          </a:p>
          <a:p>
            <a:pPr>
              <a:buFontTx/>
              <a:buChar char="•"/>
              <a:defRPr/>
            </a:pPr>
            <a:endParaRPr lang="en-US" sz="3200" dirty="0">
              <a:latin typeface="Arial Rounded MT Bold" pitchFamily="34" charset="0"/>
            </a:endParaRPr>
          </a:p>
          <a:p>
            <a:pPr>
              <a:buFontTx/>
              <a:buChar char="•"/>
              <a:defRPr/>
            </a:pPr>
            <a:endParaRPr lang="en-US" sz="3200" dirty="0">
              <a:latin typeface="Arial Rounded MT Bold" pitchFamily="34" charset="0"/>
            </a:endParaRPr>
          </a:p>
          <a:p>
            <a:pPr>
              <a:buFontTx/>
              <a:buChar char="•"/>
              <a:defRPr/>
            </a:pPr>
            <a:endParaRPr lang="en-US" sz="3200" dirty="0">
              <a:latin typeface="Arial Rounded MT Bold" pitchFamily="34" charset="0"/>
            </a:endParaRPr>
          </a:p>
          <a:p>
            <a:pPr>
              <a:defRPr/>
            </a:pPr>
            <a:endParaRPr lang="en-US" sz="3200" dirty="0">
              <a:latin typeface="Arial Rounded MT Bold" pitchFamily="34" charset="0"/>
            </a:endParaRPr>
          </a:p>
          <a:p>
            <a:pPr>
              <a:defRPr/>
            </a:pPr>
            <a:r>
              <a:rPr lang="en-US" sz="3200" dirty="0">
                <a:latin typeface="Arial Rounded MT Bold" pitchFamily="34" charset="0"/>
              </a:rPr>
              <a:t>  </a:t>
            </a:r>
          </a:p>
        </p:txBody>
      </p:sp>
      <p:sp>
        <p:nvSpPr>
          <p:cNvPr id="453659" name="Text Box 27"/>
          <p:cNvSpPr txBox="1">
            <a:spLocks noChangeArrowheads="1"/>
          </p:cNvSpPr>
          <p:nvPr/>
        </p:nvSpPr>
        <p:spPr bwMode="auto">
          <a:xfrm>
            <a:off x="1752600" y="1295400"/>
            <a:ext cx="7772400" cy="2528888"/>
          </a:xfrm>
          <a:prstGeom prst="rect">
            <a:avLst/>
          </a:prstGeom>
          <a:noFill/>
          <a:ln w="12700" cap="sq">
            <a:noFill/>
            <a:miter lim="800000"/>
            <a:headEnd/>
            <a:tailEnd/>
          </a:ln>
          <a:effectLst/>
        </p:spPr>
        <p:txBody>
          <a:bodyPr lIns="274320" rIns="274320">
            <a:spAutoFit/>
          </a:bodyPr>
          <a:lstStyle/>
          <a:p>
            <a:pPr>
              <a:buFontTx/>
              <a:buChar char="•"/>
              <a:defRPr/>
            </a:pPr>
            <a:r>
              <a:rPr lang="en-US" sz="3200">
                <a:latin typeface="Arial Rounded MT Bold" pitchFamily="34" charset="0"/>
              </a:rPr>
              <a:t>A large space of possibilities</a:t>
            </a:r>
          </a:p>
          <a:p>
            <a:pPr>
              <a:buFontTx/>
              <a:buChar char="•"/>
              <a:defRPr/>
            </a:pPr>
            <a:r>
              <a:rPr lang="en-US" sz="3200">
                <a:latin typeface="Arial Rounded MT Bold" pitchFamily="34" charset="0"/>
              </a:rPr>
              <a:t>Only a tiny fraction of which satisfy the constraints. </a:t>
            </a:r>
          </a:p>
          <a:p>
            <a:pPr>
              <a:buFontTx/>
              <a:buChar char="•"/>
              <a:defRPr/>
            </a:pPr>
            <a:r>
              <a:rPr lang="en-US" sz="3200">
                <a:latin typeface="Arial Rounded MT Bold" pitchFamily="34" charset="0"/>
              </a:rPr>
              <a:t>Brute force takes too long, </a:t>
            </a:r>
          </a:p>
          <a:p>
            <a:pPr>
              <a:buFontTx/>
              <a:buChar char="•"/>
              <a:defRPr/>
            </a:pPr>
            <a:r>
              <a:rPr lang="en-US" sz="3200">
                <a:latin typeface="Arial Rounded MT Bold" pitchFamily="34" charset="0"/>
              </a:rPr>
              <a:t>No feasible algorithm is known.</a:t>
            </a:r>
            <a:endParaRPr lang="en-US"/>
          </a:p>
        </p:txBody>
      </p:sp>
      <p:sp>
        <p:nvSpPr>
          <p:cNvPr id="453660" name="Text Box 28"/>
          <p:cNvSpPr txBox="1">
            <a:spLocks noChangeArrowheads="1"/>
          </p:cNvSpPr>
          <p:nvPr/>
        </p:nvSpPr>
        <p:spPr bwMode="auto">
          <a:xfrm>
            <a:off x="6011863" y="6570663"/>
            <a:ext cx="3741737" cy="280987"/>
          </a:xfrm>
          <a:prstGeom prst="rect">
            <a:avLst/>
          </a:prstGeom>
          <a:noFill/>
          <a:ln w="9525">
            <a:noFill/>
            <a:miter lim="800000"/>
            <a:headEnd/>
            <a:tailEnd/>
          </a:ln>
          <a:effectLst/>
        </p:spPr>
        <p:txBody>
          <a:bodyPr lIns="595658" tIns="49638" rIns="595658" bIns="49638">
            <a:spAutoFit/>
          </a:bodyPr>
          <a:lstStyle/>
          <a:p>
            <a:pPr>
              <a:spcBef>
                <a:spcPct val="20000"/>
              </a:spcBef>
              <a:buFontTx/>
              <a:buChar char=" "/>
              <a:defRPr/>
            </a:pPr>
            <a:r>
              <a:rPr lang="en-US" sz="1200" dirty="0" err="1">
                <a:solidFill>
                  <a:schemeClr val="accent1"/>
                </a:solidFill>
              </a:rPr>
              <a:t>Rudich</a:t>
            </a:r>
            <a:r>
              <a:rPr lang="en-US" sz="1200" dirty="0">
                <a:solidFill>
                  <a:schemeClr val="accent1"/>
                </a:solidFill>
              </a:rPr>
              <a:t> www.discretemath.com</a:t>
            </a:r>
            <a:endParaRPr lang="en-CA" sz="1200" dirty="0">
              <a:solidFill>
                <a:schemeClr val="accent1"/>
              </a:solidFill>
            </a:endParaRPr>
          </a:p>
        </p:txBody>
      </p:sp>
      <p:sp>
        <p:nvSpPr>
          <p:cNvPr id="29" name="Text Box 27"/>
          <p:cNvSpPr txBox="1">
            <a:spLocks noChangeArrowheads="1"/>
          </p:cNvSpPr>
          <p:nvPr/>
        </p:nvSpPr>
        <p:spPr bwMode="auto">
          <a:xfrm>
            <a:off x="1752600" y="4191000"/>
            <a:ext cx="7772400" cy="2062163"/>
          </a:xfrm>
          <a:prstGeom prst="rect">
            <a:avLst/>
          </a:prstGeom>
          <a:noFill/>
          <a:ln w="12700" cap="sq">
            <a:noFill/>
            <a:miter lim="800000"/>
            <a:headEnd/>
            <a:tailEnd/>
          </a:ln>
          <a:effectLst/>
        </p:spPr>
        <p:txBody>
          <a:bodyPr lIns="274320" rIns="274320">
            <a:spAutoFit/>
          </a:bodyPr>
          <a:lstStyle/>
          <a:p>
            <a:pPr>
              <a:buFontTx/>
              <a:buChar char="•"/>
              <a:defRPr/>
            </a:pPr>
            <a:r>
              <a:rPr lang="en-US" sz="3200" dirty="0">
                <a:latin typeface="Arial Rounded MT Bold" pitchFamily="34" charset="0"/>
              </a:rPr>
              <a:t>If one has a fast algorithm</a:t>
            </a:r>
          </a:p>
          <a:p>
            <a:pPr>
              <a:buFontTx/>
              <a:buChar char="•"/>
              <a:defRPr/>
            </a:pPr>
            <a:r>
              <a:rPr lang="en-US" sz="3200" dirty="0">
                <a:latin typeface="Arial Rounded MT Bold" pitchFamily="34" charset="0"/>
              </a:rPr>
              <a:t>Then they all do.</a:t>
            </a:r>
          </a:p>
          <a:p>
            <a:pPr>
              <a:buFontTx/>
              <a:buChar char="•"/>
              <a:defRPr/>
            </a:pPr>
            <a:r>
              <a:rPr lang="en-US" sz="3200" dirty="0">
                <a:latin typeface="Arial Rounded MT Bold" pitchFamily="34" charset="0"/>
              </a:rPr>
              <a:t>If one has no fast algorithm </a:t>
            </a:r>
          </a:p>
          <a:p>
            <a:pPr>
              <a:buFontTx/>
              <a:buChar char="•"/>
              <a:defRPr/>
            </a:pPr>
            <a:r>
              <a:rPr lang="en-US" sz="3200" dirty="0">
                <a:latin typeface="Arial Rounded MT Bold" pitchFamily="34" charset="0"/>
              </a:rPr>
              <a:t>Then none do.</a:t>
            </a:r>
            <a:endParaRPr lang="en-US" dirty="0"/>
          </a:p>
        </p:txBody>
      </p:sp>
      <p:sp>
        <p:nvSpPr>
          <p:cNvPr id="30" name="Rectangle 29"/>
          <p:cNvSpPr/>
          <p:nvPr/>
        </p:nvSpPr>
        <p:spPr>
          <a:xfrm>
            <a:off x="2286000" y="228600"/>
            <a:ext cx="6477000" cy="954088"/>
          </a:xfrm>
          <a:prstGeom prst="rect">
            <a:avLst/>
          </a:prstGeom>
        </p:spPr>
        <p:txBody>
          <a:bodyPr>
            <a:spAutoFit/>
          </a:bodyPr>
          <a:lstStyle/>
          <a:p>
            <a:pPr algn="ctr">
              <a:defRPr/>
            </a:pPr>
            <a:r>
              <a:rPr lang="en-US" dirty="0">
                <a:solidFill>
                  <a:schemeClr val="tx2"/>
                </a:solidFill>
                <a:effectLst>
                  <a:outerShdw blurRad="38100" dist="38100" dir="2700000" algn="tl">
                    <a:srgbClr val="000000"/>
                  </a:outerShdw>
                </a:effectLst>
                <a:latin typeface="Arial Rounded MT Bold" pitchFamily="34" charset="0"/>
              </a:rPr>
              <a:t>All of these problems </a:t>
            </a:r>
            <a:br>
              <a:rPr lang="en-US" dirty="0">
                <a:solidFill>
                  <a:schemeClr val="tx2"/>
                </a:solidFill>
                <a:effectLst>
                  <a:outerShdw blurRad="38100" dist="38100" dir="2700000" algn="tl">
                    <a:srgbClr val="000000"/>
                  </a:outerShdw>
                </a:effectLst>
                <a:latin typeface="Arial Rounded MT Bold" pitchFamily="34" charset="0"/>
              </a:rPr>
            </a:br>
            <a:r>
              <a:rPr lang="en-US" dirty="0">
                <a:solidFill>
                  <a:schemeClr val="tx2"/>
                </a:solidFill>
                <a:effectLst>
                  <a:outerShdw blurRad="38100" dist="38100" dir="2700000" algn="tl">
                    <a:srgbClr val="000000"/>
                  </a:outerShdw>
                </a:effectLst>
                <a:latin typeface="Arial Rounded MT Bold" pitchFamily="34" charset="0"/>
              </a:rPr>
              <a:t>have a common story:</a:t>
            </a:r>
            <a:endParaRPr lang="en-US" sz="3200" dirty="0">
              <a:latin typeface="Arial Rounded MT Bold"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53659">
                                            <p:txEl>
                                              <p:pRg st="0" end="0"/>
                                            </p:txEl>
                                          </p:spTgt>
                                        </p:tgtEl>
                                        <p:attrNameLst>
                                          <p:attrName>style.visibility</p:attrName>
                                        </p:attrNameLst>
                                      </p:cBhvr>
                                      <p:to>
                                        <p:strVal val="visible"/>
                                      </p:to>
                                    </p:set>
                                    <p:anim calcmode="lin" valueType="num">
                                      <p:cBhvr additive="base">
                                        <p:cTn id="7" dur="500" fill="hold"/>
                                        <p:tgtEl>
                                          <p:spTgt spid="45365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536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53659">
                                            <p:txEl>
                                              <p:pRg st="1" end="1"/>
                                            </p:txEl>
                                          </p:spTgt>
                                        </p:tgtEl>
                                        <p:attrNameLst>
                                          <p:attrName>style.visibility</p:attrName>
                                        </p:attrNameLst>
                                      </p:cBhvr>
                                      <p:to>
                                        <p:strVal val="visible"/>
                                      </p:to>
                                    </p:set>
                                    <p:anim calcmode="lin" valueType="num">
                                      <p:cBhvr additive="base">
                                        <p:cTn id="13" dur="500" fill="hold"/>
                                        <p:tgtEl>
                                          <p:spTgt spid="45365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536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53659">
                                            <p:txEl>
                                              <p:pRg st="2" end="2"/>
                                            </p:txEl>
                                          </p:spTgt>
                                        </p:tgtEl>
                                        <p:attrNameLst>
                                          <p:attrName>style.visibility</p:attrName>
                                        </p:attrNameLst>
                                      </p:cBhvr>
                                      <p:to>
                                        <p:strVal val="visible"/>
                                      </p:to>
                                    </p:set>
                                    <p:anim calcmode="lin" valueType="num">
                                      <p:cBhvr additive="base">
                                        <p:cTn id="19" dur="500" fill="hold"/>
                                        <p:tgtEl>
                                          <p:spTgt spid="45365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536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53659">
                                            <p:txEl>
                                              <p:pRg st="3" end="3"/>
                                            </p:txEl>
                                          </p:spTgt>
                                        </p:tgtEl>
                                        <p:attrNameLst>
                                          <p:attrName>style.visibility</p:attrName>
                                        </p:attrNameLst>
                                      </p:cBhvr>
                                      <p:to>
                                        <p:strVal val="visible"/>
                                      </p:to>
                                    </p:set>
                                    <p:anim calcmode="lin" valueType="num">
                                      <p:cBhvr additive="base">
                                        <p:cTn id="25" dur="500" fill="hold"/>
                                        <p:tgtEl>
                                          <p:spTgt spid="453659">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53659">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29">
                                            <p:txEl>
                                              <p:pRg st="0" end="0"/>
                                            </p:txEl>
                                          </p:spTgt>
                                        </p:tgtEl>
                                        <p:attrNameLst>
                                          <p:attrName>style.visibility</p:attrName>
                                        </p:attrNameLst>
                                      </p:cBhvr>
                                      <p:to>
                                        <p:strVal val="visible"/>
                                      </p:to>
                                    </p:set>
                                    <p:anim calcmode="lin" valueType="num">
                                      <p:cBhvr additive="base">
                                        <p:cTn id="29"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9">
                                            <p:txEl>
                                              <p:pRg st="1" end="1"/>
                                            </p:txEl>
                                          </p:spTgt>
                                        </p:tgtEl>
                                        <p:attrNameLst>
                                          <p:attrName>style.visibility</p:attrName>
                                        </p:attrNameLst>
                                      </p:cBhvr>
                                      <p:to>
                                        <p:strVal val="visible"/>
                                      </p:to>
                                    </p:set>
                                    <p:anim calcmode="lin" valueType="num">
                                      <p:cBhvr additive="base">
                                        <p:cTn id="35" dur="500" fill="hold"/>
                                        <p:tgtEl>
                                          <p:spTgt spid="29">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9">
                                            <p:txEl>
                                              <p:pRg st="2" end="2"/>
                                            </p:txEl>
                                          </p:spTgt>
                                        </p:tgtEl>
                                        <p:attrNameLst>
                                          <p:attrName>style.visibility</p:attrName>
                                        </p:attrNameLst>
                                      </p:cBhvr>
                                      <p:to>
                                        <p:strVal val="visible"/>
                                      </p:to>
                                    </p:set>
                                    <p:anim calcmode="lin" valueType="num">
                                      <p:cBhvr additive="base">
                                        <p:cTn id="41" dur="500" fill="hold"/>
                                        <p:tgtEl>
                                          <p:spTgt spid="29">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29">
                                            <p:txEl>
                                              <p:pRg st="3" end="3"/>
                                            </p:txEl>
                                          </p:spTgt>
                                        </p:tgtEl>
                                        <p:attrNameLst>
                                          <p:attrName>style.visibility</p:attrName>
                                        </p:attrNameLst>
                                      </p:cBhvr>
                                      <p:to>
                                        <p:strVal val="visible"/>
                                      </p:to>
                                    </p:set>
                                    <p:anim calcmode="lin" valueType="num">
                                      <p:cBhvr additive="base">
                                        <p:cTn id="47" dur="500" fill="hold"/>
                                        <p:tgtEl>
                                          <p:spTgt spid="29">
                                            <p:txEl>
                                              <p:pRg st="3" end="3"/>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59" grpId="0" build="p" autoUpdateAnimBg="0"/>
      <p:bldP spid="29"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ChangeArrowheads="1"/>
          </p:cNvSpPr>
          <p:nvPr>
            <p:ph type="title"/>
          </p:nvPr>
        </p:nvSpPr>
        <p:spPr/>
        <p:txBody>
          <a:bodyPr/>
          <a:lstStyle/>
          <a:p>
            <a:pPr>
              <a:defRPr/>
            </a:pPr>
            <a:r>
              <a:rPr lang="en-US"/>
              <a:t>Course Scheduling</a:t>
            </a:r>
          </a:p>
        </p:txBody>
      </p:sp>
      <p:pic>
        <p:nvPicPr>
          <p:cNvPr id="1638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0" y="609600"/>
            <a:ext cx="1406525" cy="126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580" name="Text Box 4"/>
          <p:cNvSpPr txBox="1">
            <a:spLocks noChangeArrowheads="1"/>
          </p:cNvSpPr>
          <p:nvPr/>
        </p:nvSpPr>
        <p:spPr bwMode="auto">
          <a:xfrm>
            <a:off x="533400" y="2133600"/>
            <a:ext cx="8528050" cy="3540125"/>
          </a:xfrm>
          <a:prstGeom prst="rect">
            <a:avLst/>
          </a:prstGeom>
          <a:noFill/>
          <a:ln w="38100" cap="sq">
            <a:noFill/>
            <a:miter lim="800000"/>
            <a:headEnd/>
            <a:tailEnd/>
          </a:ln>
          <a:effectLst/>
        </p:spPr>
        <p:txBody>
          <a:bodyPr wrap="none" lIns="274320" rIns="274320">
            <a:spAutoFit/>
          </a:bodyPr>
          <a:lstStyle/>
          <a:p>
            <a:pPr>
              <a:defRPr/>
            </a:pPr>
            <a:r>
              <a:rPr lang="en-US" sz="3200" dirty="0">
                <a:effectLst>
                  <a:outerShdw blurRad="38100" dist="38100" dir="2700000" algn="tl">
                    <a:srgbClr val="000000"/>
                  </a:outerShdw>
                </a:effectLst>
              </a:rPr>
              <a:t>Given courses students want </a:t>
            </a:r>
            <a:br>
              <a:rPr lang="en-US" sz="3200" dirty="0">
                <a:effectLst>
                  <a:outerShdw blurRad="38100" dist="38100" dir="2700000" algn="tl">
                    <a:srgbClr val="000000"/>
                  </a:outerShdw>
                </a:effectLst>
              </a:rPr>
            </a:br>
            <a:r>
              <a:rPr lang="en-US" sz="3200" dirty="0">
                <a:effectLst>
                  <a:outerShdw blurRad="38100" dist="38100" dir="2700000" algn="tl">
                    <a:srgbClr val="000000"/>
                  </a:outerShdw>
                </a:effectLst>
              </a:rPr>
              <a:t>and the time slots available</a:t>
            </a:r>
          </a:p>
          <a:p>
            <a:pPr>
              <a:defRPr/>
            </a:pPr>
            <a:r>
              <a:rPr lang="en-US" sz="3200" dirty="0">
                <a:effectLst>
                  <a:outerShdw blurRad="38100" dist="38100" dir="2700000" algn="tl">
                    <a:srgbClr val="000000"/>
                  </a:outerShdw>
                </a:effectLst>
              </a:rPr>
              <a:t>schedule courses to time slots</a:t>
            </a:r>
            <a:br>
              <a:rPr lang="en-US" sz="3200" dirty="0">
                <a:effectLst>
                  <a:outerShdw blurRad="38100" dist="38100" dir="2700000" algn="tl">
                    <a:srgbClr val="000000"/>
                  </a:outerShdw>
                </a:effectLst>
              </a:rPr>
            </a:br>
            <a:r>
              <a:rPr lang="en-US" sz="3200" dirty="0">
                <a:effectLst>
                  <a:outerShdw blurRad="38100" dist="38100" dir="2700000" algn="tl">
                    <a:srgbClr val="000000"/>
                  </a:outerShdw>
                </a:effectLst>
              </a:rPr>
              <a:t>to minimize number of conflicts,</a:t>
            </a:r>
          </a:p>
          <a:p>
            <a:pPr>
              <a:defRPr/>
            </a:pPr>
            <a:r>
              <a:rPr lang="en-US" sz="3200" dirty="0">
                <a:effectLst>
                  <a:outerShdw blurRad="38100" dist="38100" dir="2700000" algn="tl">
                    <a:srgbClr val="000000"/>
                  </a:outerShdw>
                </a:effectLst>
              </a:rPr>
              <a:t>i.e. student wants two courses that are scheduled</a:t>
            </a:r>
          </a:p>
          <a:p>
            <a:pPr>
              <a:defRPr/>
            </a:pPr>
            <a:r>
              <a:rPr lang="en-US" sz="3200" dirty="0">
                <a:effectLst>
                  <a:outerShdw blurRad="38100" dist="38100" dir="2700000" algn="tl">
                    <a:srgbClr val="000000"/>
                  </a:outerShdw>
                </a:effectLst>
              </a:rPr>
              <a:t>at the same time. </a:t>
            </a:r>
          </a:p>
          <a:p>
            <a:pPr>
              <a:defRPr/>
            </a:pPr>
            <a:endParaRPr lang="en-US" sz="3200" dirty="0"/>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02" name="Rectangle 2"/>
          <p:cNvSpPr>
            <a:spLocks noGrp="1" noChangeArrowheads="1"/>
          </p:cNvSpPr>
          <p:nvPr>
            <p:ph type="title"/>
          </p:nvPr>
        </p:nvSpPr>
        <p:spPr>
          <a:xfrm>
            <a:off x="685800" y="76200"/>
            <a:ext cx="7315200" cy="1143000"/>
          </a:xfrm>
        </p:spPr>
        <p:txBody>
          <a:bodyPr/>
          <a:lstStyle/>
          <a:p>
            <a:pPr>
              <a:defRPr/>
            </a:pPr>
            <a:r>
              <a:rPr lang="en-US" sz="5400"/>
              <a:t>Perspiration Search</a:t>
            </a:r>
            <a:endParaRPr lang="en-US" sz="4800"/>
          </a:p>
        </p:txBody>
      </p:sp>
      <p:sp>
        <p:nvSpPr>
          <p:cNvPr id="409628" name="Rectangle 28"/>
          <p:cNvSpPr>
            <a:spLocks noGrp="1" noChangeArrowheads="1"/>
          </p:cNvSpPr>
          <p:nvPr>
            <p:ph type="body" idx="1"/>
          </p:nvPr>
        </p:nvSpPr>
        <p:spPr>
          <a:xfrm>
            <a:off x="3962400" y="1782763"/>
            <a:ext cx="4724400" cy="2217737"/>
          </a:xfrm>
        </p:spPr>
        <p:txBody>
          <a:bodyPr/>
          <a:lstStyle/>
          <a:p>
            <a:pPr marL="0" indent="0">
              <a:defRPr/>
            </a:pPr>
            <a:r>
              <a:rPr lang="en-US" sz="3600" dirty="0"/>
              <a:t>Try all possible </a:t>
            </a:r>
            <a:br>
              <a:rPr lang="en-US" sz="3600" dirty="0"/>
            </a:br>
            <a:r>
              <a:rPr lang="en-US" sz="3600" dirty="0"/>
              <a:t>Schedules</a:t>
            </a:r>
          </a:p>
        </p:txBody>
      </p:sp>
      <p:sp>
        <p:nvSpPr>
          <p:cNvPr id="409629" name="Text Box 29"/>
          <p:cNvSpPr txBox="1">
            <a:spLocks noChangeArrowheads="1"/>
          </p:cNvSpPr>
          <p:nvPr/>
        </p:nvSpPr>
        <p:spPr bwMode="auto">
          <a:xfrm>
            <a:off x="3759200" y="3124200"/>
            <a:ext cx="5918200" cy="1384300"/>
          </a:xfrm>
          <a:prstGeom prst="rect">
            <a:avLst/>
          </a:prstGeom>
          <a:noFill/>
          <a:ln w="57150" cap="sq">
            <a:noFill/>
            <a:miter lim="800000"/>
            <a:headEnd/>
            <a:tailEnd/>
          </a:ln>
          <a:effectLst/>
        </p:spPr>
        <p:txBody>
          <a:bodyPr lIns="274320" rIns="274320">
            <a:spAutoFit/>
          </a:bodyPr>
          <a:lstStyle/>
          <a:p>
            <a:pPr>
              <a:defRPr/>
            </a:pPr>
            <a:r>
              <a:rPr lang="en-US" dirty="0"/>
              <a:t>Too many to try. </a:t>
            </a:r>
            <a:br>
              <a:rPr lang="en-US" dirty="0"/>
            </a:br>
            <a:r>
              <a:rPr lang="en-US" dirty="0"/>
              <a:t>A set of 50 courses has more </a:t>
            </a:r>
            <a:br>
              <a:rPr lang="en-US" dirty="0"/>
            </a:br>
            <a:r>
              <a:rPr lang="en-US" dirty="0"/>
              <a:t>schedules than the number of atoms.</a:t>
            </a:r>
          </a:p>
        </p:txBody>
      </p:sp>
      <p:pic>
        <p:nvPicPr>
          <p:cNvPr id="17413" name="Picture 8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3275" y="636588"/>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09628">
                                            <p:txEl>
                                              <p:pRg st="0" end="0"/>
                                            </p:txEl>
                                          </p:spTgt>
                                        </p:tgtEl>
                                        <p:attrNameLst>
                                          <p:attrName>style.visibility</p:attrName>
                                        </p:attrNameLst>
                                      </p:cBhvr>
                                      <p:to>
                                        <p:strVal val="visible"/>
                                      </p:to>
                                    </p:set>
                                    <p:anim calcmode="lin" valueType="num">
                                      <p:cBhvr additive="base">
                                        <p:cTn id="7" dur="500" fill="hold"/>
                                        <p:tgtEl>
                                          <p:spTgt spid="40962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096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09629"/>
                                        </p:tgtEl>
                                        <p:attrNameLst>
                                          <p:attrName>style.visibility</p:attrName>
                                        </p:attrNameLst>
                                      </p:cBhvr>
                                      <p:to>
                                        <p:strVal val="visible"/>
                                      </p:to>
                                    </p:set>
                                    <p:anim calcmode="lin" valueType="num">
                                      <p:cBhvr additive="base">
                                        <p:cTn id="13" dur="500" fill="hold"/>
                                        <p:tgtEl>
                                          <p:spTgt spid="409629"/>
                                        </p:tgtEl>
                                        <p:attrNameLst>
                                          <p:attrName>ppt_x</p:attrName>
                                        </p:attrNameLst>
                                      </p:cBhvr>
                                      <p:tavLst>
                                        <p:tav tm="0">
                                          <p:val>
                                            <p:strVal val="1+#ppt_w/2"/>
                                          </p:val>
                                        </p:tav>
                                        <p:tav tm="100000">
                                          <p:val>
                                            <p:strVal val="#ppt_x"/>
                                          </p:val>
                                        </p:tav>
                                      </p:tavLst>
                                    </p:anim>
                                    <p:anim calcmode="lin" valueType="num">
                                      <p:cBhvr additive="base">
                                        <p:cTn id="14" dur="500" fill="hold"/>
                                        <p:tgtEl>
                                          <p:spTgt spid="4096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8" grpId="0" build="p" autoUpdateAnimBg="0"/>
      <p:bldP spid="40962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p:cNvSpPr>
            <a:spLocks noGrp="1" noChangeArrowheads="1"/>
          </p:cNvSpPr>
          <p:nvPr>
            <p:ph type="title"/>
          </p:nvPr>
        </p:nvSpPr>
        <p:spPr>
          <a:xfrm>
            <a:off x="685800" y="76200"/>
            <a:ext cx="7315200" cy="1143000"/>
          </a:xfrm>
        </p:spPr>
        <p:txBody>
          <a:bodyPr/>
          <a:lstStyle/>
          <a:p>
            <a:pPr>
              <a:defRPr/>
            </a:pPr>
            <a:r>
              <a:rPr lang="en-US" sz="4800"/>
              <a:t>A Fast Algorithm</a:t>
            </a:r>
          </a:p>
        </p:txBody>
      </p:sp>
      <p:sp>
        <p:nvSpPr>
          <p:cNvPr id="410652" name="Text Box 28"/>
          <p:cNvSpPr txBox="1">
            <a:spLocks noChangeArrowheads="1"/>
          </p:cNvSpPr>
          <p:nvPr/>
        </p:nvSpPr>
        <p:spPr bwMode="auto">
          <a:xfrm>
            <a:off x="3911600" y="2362200"/>
            <a:ext cx="5080000" cy="3101975"/>
          </a:xfrm>
          <a:prstGeom prst="rect">
            <a:avLst/>
          </a:prstGeom>
          <a:noFill/>
          <a:ln w="57150" cap="sq">
            <a:noFill/>
            <a:miter lim="800000"/>
            <a:headEnd/>
            <a:tailEnd/>
          </a:ln>
          <a:effectLst/>
        </p:spPr>
        <p:txBody>
          <a:bodyPr lIns="274320" rIns="274320">
            <a:spAutoFit/>
          </a:bodyPr>
          <a:lstStyle/>
          <a:p>
            <a:pPr>
              <a:spcBef>
                <a:spcPct val="35000"/>
              </a:spcBef>
              <a:defRPr/>
            </a:pPr>
            <a:r>
              <a:rPr lang="en-US"/>
              <a:t>Is there a fast algorithm?</a:t>
            </a:r>
          </a:p>
          <a:p>
            <a:pPr>
              <a:spcBef>
                <a:spcPct val="35000"/>
              </a:spcBef>
              <a:defRPr/>
            </a:pPr>
            <a:r>
              <a:rPr lang="en-US"/>
              <a:t>Most people think not.</a:t>
            </a:r>
          </a:p>
          <a:p>
            <a:pPr>
              <a:spcBef>
                <a:spcPct val="35000"/>
              </a:spcBef>
              <a:defRPr/>
            </a:pPr>
            <a:r>
              <a:rPr lang="en-US"/>
              <a:t>We have not been able to prove that there is not. </a:t>
            </a:r>
          </a:p>
          <a:p>
            <a:pPr>
              <a:spcBef>
                <a:spcPct val="35000"/>
              </a:spcBef>
              <a:defRPr/>
            </a:pPr>
            <a:r>
              <a:rPr lang="en-US"/>
              <a:t>It is one of the biggest open problems in the field.</a:t>
            </a:r>
          </a:p>
        </p:txBody>
      </p:sp>
      <p:pic>
        <p:nvPicPr>
          <p:cNvPr id="18436" name="Picture 8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0" y="609600"/>
            <a:ext cx="1406525" cy="126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10652">
                                            <p:txEl>
                                              <p:pRg st="0" end="0"/>
                                            </p:txEl>
                                          </p:spTgt>
                                        </p:tgtEl>
                                        <p:attrNameLst>
                                          <p:attrName>style.visibility</p:attrName>
                                        </p:attrNameLst>
                                      </p:cBhvr>
                                      <p:to>
                                        <p:strVal val="visible"/>
                                      </p:to>
                                    </p:set>
                                    <p:anim calcmode="lin" valueType="num">
                                      <p:cBhvr additive="base">
                                        <p:cTn id="7" dur="500" fill="hold"/>
                                        <p:tgtEl>
                                          <p:spTgt spid="41065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106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10652">
                                            <p:txEl>
                                              <p:pRg st="1" end="1"/>
                                            </p:txEl>
                                          </p:spTgt>
                                        </p:tgtEl>
                                        <p:attrNameLst>
                                          <p:attrName>style.visibility</p:attrName>
                                        </p:attrNameLst>
                                      </p:cBhvr>
                                      <p:to>
                                        <p:strVal val="visible"/>
                                      </p:to>
                                    </p:set>
                                    <p:anim calcmode="lin" valueType="num">
                                      <p:cBhvr additive="base">
                                        <p:cTn id="13" dur="500" fill="hold"/>
                                        <p:tgtEl>
                                          <p:spTgt spid="410652">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106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0652">
                                            <p:txEl>
                                              <p:pRg st="2" end="2"/>
                                            </p:txEl>
                                          </p:spTgt>
                                        </p:tgtEl>
                                        <p:attrNameLst>
                                          <p:attrName>style.visibility</p:attrName>
                                        </p:attrNameLst>
                                      </p:cBhvr>
                                      <p:to>
                                        <p:strVal val="visible"/>
                                      </p:to>
                                    </p:set>
                                    <p:anim calcmode="lin" valueType="num">
                                      <p:cBhvr additive="base">
                                        <p:cTn id="19" dur="500" fill="hold"/>
                                        <p:tgtEl>
                                          <p:spTgt spid="410652">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106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10652">
                                            <p:txEl>
                                              <p:pRg st="3" end="3"/>
                                            </p:txEl>
                                          </p:spTgt>
                                        </p:tgtEl>
                                        <p:attrNameLst>
                                          <p:attrName>style.visibility</p:attrName>
                                        </p:attrNameLst>
                                      </p:cBhvr>
                                      <p:to>
                                        <p:strVal val="visible"/>
                                      </p:to>
                                    </p:set>
                                    <p:anim calcmode="lin" valueType="num">
                                      <p:cBhvr additive="base">
                                        <p:cTn id="25" dur="500" fill="hold"/>
                                        <p:tgtEl>
                                          <p:spTgt spid="410652">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1065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52" grpId="0" build="p"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a:xfrm>
            <a:off x="685800" y="76200"/>
            <a:ext cx="7315200" cy="1143000"/>
          </a:xfrm>
        </p:spPr>
        <p:txBody>
          <a:bodyPr/>
          <a:lstStyle/>
          <a:p>
            <a:pPr>
              <a:defRPr/>
            </a:pPr>
            <a:r>
              <a:rPr lang="en-US"/>
              <a:t>A Graph</a:t>
            </a:r>
          </a:p>
        </p:txBody>
      </p:sp>
      <p:sp>
        <p:nvSpPr>
          <p:cNvPr id="251907" name="Oval 3"/>
          <p:cNvSpPr>
            <a:spLocks noChangeAspect="1" noChangeArrowheads="1"/>
          </p:cNvSpPr>
          <p:nvPr/>
        </p:nvSpPr>
        <p:spPr bwMode="auto">
          <a:xfrm>
            <a:off x="3030538" y="3144838"/>
            <a:ext cx="550862"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08" name="Oval 4"/>
          <p:cNvSpPr>
            <a:spLocks noChangeAspect="1" noChangeArrowheads="1"/>
          </p:cNvSpPr>
          <p:nvPr/>
        </p:nvSpPr>
        <p:spPr bwMode="auto">
          <a:xfrm>
            <a:off x="3030538" y="4270375"/>
            <a:ext cx="550862" cy="550863"/>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09" name="Oval 5"/>
          <p:cNvSpPr>
            <a:spLocks noChangeAspect="1" noChangeArrowheads="1"/>
          </p:cNvSpPr>
          <p:nvPr/>
        </p:nvSpPr>
        <p:spPr bwMode="auto">
          <a:xfrm>
            <a:off x="2028825" y="5405438"/>
            <a:ext cx="550863"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0" name="Oval 6"/>
          <p:cNvSpPr>
            <a:spLocks noChangeAspect="1" noChangeArrowheads="1"/>
          </p:cNvSpPr>
          <p:nvPr/>
        </p:nvSpPr>
        <p:spPr bwMode="auto">
          <a:xfrm>
            <a:off x="652463" y="4000500"/>
            <a:ext cx="550862" cy="550863"/>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1" name="Oval 7"/>
          <p:cNvSpPr>
            <a:spLocks noChangeAspect="1" noChangeArrowheads="1"/>
          </p:cNvSpPr>
          <p:nvPr/>
        </p:nvSpPr>
        <p:spPr bwMode="auto">
          <a:xfrm>
            <a:off x="652463" y="4935538"/>
            <a:ext cx="550862"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2" name="Oval 8"/>
          <p:cNvSpPr>
            <a:spLocks noChangeAspect="1" noChangeArrowheads="1"/>
          </p:cNvSpPr>
          <p:nvPr/>
        </p:nvSpPr>
        <p:spPr bwMode="auto">
          <a:xfrm>
            <a:off x="1946275" y="4189413"/>
            <a:ext cx="550863"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3" name="Oval 9"/>
          <p:cNvSpPr>
            <a:spLocks noChangeAspect="1" noChangeArrowheads="1"/>
          </p:cNvSpPr>
          <p:nvPr/>
        </p:nvSpPr>
        <p:spPr bwMode="auto">
          <a:xfrm>
            <a:off x="1833563" y="3063875"/>
            <a:ext cx="550862" cy="550863"/>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4" name="Oval 10"/>
          <p:cNvSpPr>
            <a:spLocks noChangeAspect="1" noChangeArrowheads="1"/>
          </p:cNvSpPr>
          <p:nvPr/>
        </p:nvSpPr>
        <p:spPr bwMode="auto">
          <a:xfrm>
            <a:off x="1905000" y="1963738"/>
            <a:ext cx="550863"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51915" name="Oval 11"/>
          <p:cNvSpPr>
            <a:spLocks noChangeAspect="1" noChangeArrowheads="1"/>
          </p:cNvSpPr>
          <p:nvPr/>
        </p:nvSpPr>
        <p:spPr bwMode="auto">
          <a:xfrm>
            <a:off x="650875" y="2789238"/>
            <a:ext cx="550863" cy="5508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cxnSp>
        <p:nvCxnSpPr>
          <p:cNvPr id="19468" name="AutoShape 12"/>
          <p:cNvCxnSpPr>
            <a:cxnSpLocks noChangeShapeType="1"/>
            <a:stCxn id="251914" idx="5"/>
            <a:endCxn id="251907" idx="1"/>
          </p:cNvCxnSpPr>
          <p:nvPr/>
        </p:nvCxnSpPr>
        <p:spPr bwMode="auto">
          <a:xfrm>
            <a:off x="2374900" y="2433638"/>
            <a:ext cx="736600" cy="7921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69" name="AutoShape 13"/>
          <p:cNvCxnSpPr>
            <a:cxnSpLocks noChangeShapeType="1"/>
            <a:stCxn id="251907" idx="2"/>
            <a:endCxn id="251913" idx="6"/>
          </p:cNvCxnSpPr>
          <p:nvPr/>
        </p:nvCxnSpPr>
        <p:spPr bwMode="auto">
          <a:xfrm flipH="1" flipV="1">
            <a:off x="2384425" y="3340100"/>
            <a:ext cx="646113" cy="80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0" name="AutoShape 14"/>
          <p:cNvCxnSpPr>
            <a:cxnSpLocks noChangeShapeType="1"/>
            <a:stCxn id="251914" idx="4"/>
            <a:endCxn id="251913" idx="0"/>
          </p:cNvCxnSpPr>
          <p:nvPr/>
        </p:nvCxnSpPr>
        <p:spPr bwMode="auto">
          <a:xfrm flipH="1">
            <a:off x="2109788" y="2514600"/>
            <a:ext cx="71437" cy="5492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1" name="AutoShape 15"/>
          <p:cNvCxnSpPr>
            <a:cxnSpLocks noChangeShapeType="1"/>
            <a:stCxn id="251907" idx="4"/>
            <a:endCxn id="251908" idx="0"/>
          </p:cNvCxnSpPr>
          <p:nvPr/>
        </p:nvCxnSpPr>
        <p:spPr bwMode="auto">
          <a:xfrm>
            <a:off x="3306763" y="3695700"/>
            <a:ext cx="0"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2" name="AutoShape 16"/>
          <p:cNvCxnSpPr>
            <a:cxnSpLocks noChangeShapeType="1"/>
            <a:stCxn id="251913" idx="5"/>
            <a:endCxn id="251908" idx="1"/>
          </p:cNvCxnSpPr>
          <p:nvPr/>
        </p:nvCxnSpPr>
        <p:spPr bwMode="auto">
          <a:xfrm>
            <a:off x="2303463" y="3533775"/>
            <a:ext cx="808037" cy="8175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3" name="AutoShape 17"/>
          <p:cNvCxnSpPr>
            <a:cxnSpLocks noChangeShapeType="1"/>
            <a:endCxn id="251913" idx="2"/>
          </p:cNvCxnSpPr>
          <p:nvPr/>
        </p:nvCxnSpPr>
        <p:spPr bwMode="auto">
          <a:xfrm>
            <a:off x="1203325" y="3063875"/>
            <a:ext cx="630238" cy="276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4" name="AutoShape 18"/>
          <p:cNvCxnSpPr>
            <a:cxnSpLocks noChangeShapeType="1"/>
            <a:stCxn id="251915" idx="7"/>
            <a:endCxn id="251914" idx="3"/>
          </p:cNvCxnSpPr>
          <p:nvPr/>
        </p:nvCxnSpPr>
        <p:spPr bwMode="auto">
          <a:xfrm flipV="1">
            <a:off x="1120775" y="2433638"/>
            <a:ext cx="865188" cy="4365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5" name="AutoShape 19"/>
          <p:cNvCxnSpPr>
            <a:cxnSpLocks noChangeShapeType="1"/>
            <a:stCxn id="251912" idx="0"/>
            <a:endCxn id="251913" idx="4"/>
          </p:cNvCxnSpPr>
          <p:nvPr/>
        </p:nvCxnSpPr>
        <p:spPr bwMode="auto">
          <a:xfrm flipH="1" flipV="1">
            <a:off x="2109788" y="3614738"/>
            <a:ext cx="112712"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6" name="AutoShape 20"/>
          <p:cNvCxnSpPr>
            <a:cxnSpLocks noChangeShapeType="1"/>
            <a:stCxn id="251912" idx="6"/>
            <a:endCxn id="251908" idx="2"/>
          </p:cNvCxnSpPr>
          <p:nvPr/>
        </p:nvCxnSpPr>
        <p:spPr bwMode="auto">
          <a:xfrm>
            <a:off x="2497138" y="4465638"/>
            <a:ext cx="533400" cy="809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7" name="AutoShape 21"/>
          <p:cNvCxnSpPr>
            <a:cxnSpLocks noChangeShapeType="1"/>
            <a:endCxn id="251912" idx="4"/>
          </p:cNvCxnSpPr>
          <p:nvPr/>
        </p:nvCxnSpPr>
        <p:spPr bwMode="auto">
          <a:xfrm flipH="1" flipV="1">
            <a:off x="2222500" y="4740275"/>
            <a:ext cx="80963" cy="6699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8" name="AutoShape 22"/>
          <p:cNvCxnSpPr>
            <a:cxnSpLocks noChangeShapeType="1"/>
            <a:stCxn id="251912" idx="2"/>
            <a:endCxn id="251910" idx="6"/>
          </p:cNvCxnSpPr>
          <p:nvPr/>
        </p:nvCxnSpPr>
        <p:spPr bwMode="auto">
          <a:xfrm flipH="1" flipV="1">
            <a:off x="1203325" y="4276725"/>
            <a:ext cx="742950" cy="188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79" name="AutoShape 23"/>
          <p:cNvCxnSpPr>
            <a:cxnSpLocks noChangeShapeType="1"/>
            <a:stCxn id="251910" idx="4"/>
            <a:endCxn id="251911" idx="0"/>
          </p:cNvCxnSpPr>
          <p:nvPr/>
        </p:nvCxnSpPr>
        <p:spPr bwMode="auto">
          <a:xfrm>
            <a:off x="927100" y="4551363"/>
            <a:ext cx="0" cy="3841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80" name="AutoShape 24"/>
          <p:cNvCxnSpPr>
            <a:cxnSpLocks noChangeShapeType="1"/>
            <a:stCxn id="251915" idx="4"/>
            <a:endCxn id="251910" idx="0"/>
          </p:cNvCxnSpPr>
          <p:nvPr/>
        </p:nvCxnSpPr>
        <p:spPr bwMode="auto">
          <a:xfrm>
            <a:off x="927100" y="3340100"/>
            <a:ext cx="1588" cy="6604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81" name="AutoShape 25"/>
          <p:cNvCxnSpPr>
            <a:cxnSpLocks noChangeShapeType="1"/>
            <a:stCxn id="251910" idx="5"/>
            <a:endCxn id="251909" idx="1"/>
          </p:cNvCxnSpPr>
          <p:nvPr/>
        </p:nvCxnSpPr>
        <p:spPr bwMode="auto">
          <a:xfrm>
            <a:off x="1122363" y="4470400"/>
            <a:ext cx="987425" cy="10160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82" name="AutoShape 26"/>
          <p:cNvCxnSpPr>
            <a:cxnSpLocks noChangeShapeType="1"/>
            <a:stCxn id="251909" idx="2"/>
            <a:endCxn id="251911" idx="6"/>
          </p:cNvCxnSpPr>
          <p:nvPr/>
        </p:nvCxnSpPr>
        <p:spPr bwMode="auto">
          <a:xfrm flipH="1" flipV="1">
            <a:off x="1203325" y="5211763"/>
            <a:ext cx="825500" cy="4699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9483" name="AutoShape 27"/>
          <p:cNvCxnSpPr>
            <a:cxnSpLocks noChangeShapeType="1"/>
            <a:endCxn id="251908" idx="3"/>
          </p:cNvCxnSpPr>
          <p:nvPr/>
        </p:nvCxnSpPr>
        <p:spPr bwMode="auto">
          <a:xfrm flipV="1">
            <a:off x="2497138" y="4740275"/>
            <a:ext cx="614362" cy="7461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51932" name="Text Box 28"/>
          <p:cNvSpPr txBox="1">
            <a:spLocks noChangeArrowheads="1"/>
          </p:cNvSpPr>
          <p:nvPr/>
        </p:nvSpPr>
        <p:spPr bwMode="auto">
          <a:xfrm>
            <a:off x="4267200" y="2314575"/>
            <a:ext cx="5178425" cy="1800225"/>
          </a:xfrm>
          <a:prstGeom prst="rect">
            <a:avLst/>
          </a:prstGeom>
          <a:noFill/>
          <a:ln w="57150" cap="sq">
            <a:noFill/>
            <a:miter lim="800000"/>
            <a:headEnd/>
            <a:tailEnd/>
          </a:ln>
          <a:effectLst/>
        </p:spPr>
        <p:txBody>
          <a:bodyPr wrap="none" lIns="274320" rIns="274320">
            <a:spAutoFit/>
          </a:bodyPr>
          <a:lstStyle/>
          <a:p>
            <a:pPr>
              <a:defRPr/>
            </a:pPr>
            <a:r>
              <a:rPr lang="en-US"/>
              <a:t>Represents  </a:t>
            </a:r>
          </a:p>
          <a:p>
            <a:pPr lvl="1">
              <a:buFontTx/>
              <a:buChar char="•"/>
              <a:defRPr/>
            </a:pPr>
            <a:r>
              <a:rPr lang="en-US"/>
              <a:t>Cities &amp; Roads  </a:t>
            </a:r>
          </a:p>
          <a:p>
            <a:pPr lvl="1">
              <a:buFontTx/>
              <a:buChar char="•"/>
              <a:defRPr/>
            </a:pPr>
            <a:r>
              <a:rPr lang="en-US"/>
              <a:t>Computers &amp; Networks  </a:t>
            </a:r>
          </a:p>
          <a:p>
            <a:pPr lvl="1">
              <a:buFontTx/>
              <a:buChar char="•"/>
              <a:defRPr/>
            </a:pPr>
            <a:r>
              <a:rPr lang="en-US"/>
              <a:t>People &amp; Friendships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51932"/>
                                        </p:tgtEl>
                                        <p:attrNameLst>
                                          <p:attrName>style.visibility</p:attrName>
                                        </p:attrNameLst>
                                      </p:cBhvr>
                                      <p:to>
                                        <p:strVal val="visible"/>
                                      </p:to>
                                    </p:set>
                                    <p:anim calcmode="lin" valueType="num">
                                      <p:cBhvr additive="base">
                                        <p:cTn id="7" dur="500" fill="hold"/>
                                        <p:tgtEl>
                                          <p:spTgt spid="251932"/>
                                        </p:tgtEl>
                                        <p:attrNameLst>
                                          <p:attrName>ppt_x</p:attrName>
                                        </p:attrNameLst>
                                      </p:cBhvr>
                                      <p:tavLst>
                                        <p:tav tm="0">
                                          <p:val>
                                            <p:strVal val="1+#ppt_w/2"/>
                                          </p:val>
                                        </p:tav>
                                        <p:tav tm="100000">
                                          <p:val>
                                            <p:strVal val="#ppt_x"/>
                                          </p:val>
                                        </p:tav>
                                      </p:tavLst>
                                    </p:anim>
                                    <p:anim calcmode="lin" valueType="num">
                                      <p:cBhvr additive="base">
                                        <p:cTn id="8" dur="500" fill="hold"/>
                                        <p:tgtEl>
                                          <p:spTgt spid="2519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32"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685800" y="76200"/>
            <a:ext cx="7315200" cy="1143000"/>
          </a:xfrm>
        </p:spPr>
        <p:txBody>
          <a:bodyPr/>
          <a:lstStyle/>
          <a:p>
            <a:pPr>
              <a:defRPr/>
            </a:pPr>
            <a:r>
              <a:rPr lang="en-US"/>
              <a:t>A Colouring of a Graph</a:t>
            </a:r>
          </a:p>
        </p:txBody>
      </p:sp>
      <p:sp>
        <p:nvSpPr>
          <p:cNvPr id="253010" name="Rectangle 82"/>
          <p:cNvSpPr>
            <a:spLocks noChangeArrowheads="1"/>
          </p:cNvSpPr>
          <p:nvPr/>
        </p:nvSpPr>
        <p:spPr bwMode="auto">
          <a:xfrm>
            <a:off x="3505200" y="2133600"/>
            <a:ext cx="5943600" cy="1709738"/>
          </a:xfrm>
          <a:prstGeom prst="rect">
            <a:avLst/>
          </a:prstGeom>
          <a:noFill/>
          <a:ln w="57150" cap="sq">
            <a:noFill/>
            <a:miter lim="800000"/>
            <a:headEnd/>
            <a:tailEnd/>
          </a:ln>
          <a:effectLst/>
        </p:spPr>
        <p:txBody>
          <a:bodyPr lIns="274320" rIns="274320">
            <a:spAutoFit/>
          </a:bodyPr>
          <a:lstStyle/>
          <a:p>
            <a:pPr>
              <a:spcBef>
                <a:spcPct val="50000"/>
              </a:spcBef>
              <a:defRPr/>
            </a:pPr>
            <a:r>
              <a:rPr lang="en-US" sz="3200">
                <a:solidFill>
                  <a:srgbClr val="66FF33"/>
                </a:solidFill>
              </a:rPr>
              <a:t>C</a:t>
            </a:r>
            <a:r>
              <a:rPr lang="en-US" sz="3200">
                <a:solidFill>
                  <a:schemeClr val="accent2"/>
                </a:solidFill>
              </a:rPr>
              <a:t>o</a:t>
            </a:r>
            <a:r>
              <a:rPr lang="en-US" sz="3200">
                <a:solidFill>
                  <a:schemeClr val="hlink"/>
                </a:solidFill>
              </a:rPr>
              <a:t>l</a:t>
            </a:r>
            <a:r>
              <a:rPr lang="en-US" sz="3200">
                <a:solidFill>
                  <a:srgbClr val="66FF33"/>
                </a:solidFill>
              </a:rPr>
              <a:t>o</a:t>
            </a:r>
            <a:r>
              <a:rPr lang="en-US" sz="3200">
                <a:solidFill>
                  <a:schemeClr val="hlink"/>
                </a:solidFill>
              </a:rPr>
              <a:t>u</a:t>
            </a:r>
            <a:r>
              <a:rPr lang="en-US" sz="3200">
                <a:solidFill>
                  <a:schemeClr val="accent2"/>
                </a:solidFill>
              </a:rPr>
              <a:t>r</a:t>
            </a:r>
            <a:r>
              <a:rPr lang="en-US">
                <a:solidFill>
                  <a:srgbClr val="00FFCC"/>
                </a:solidFill>
              </a:rPr>
              <a:t> </a:t>
            </a:r>
            <a:r>
              <a:rPr lang="en-US">
                <a:effectLst>
                  <a:outerShdw blurRad="38100" dist="38100" dir="2700000" algn="tl">
                    <a:srgbClr val="000000"/>
                  </a:outerShdw>
                </a:effectLst>
              </a:rPr>
              <a:t>each node.</a:t>
            </a:r>
          </a:p>
          <a:p>
            <a:pPr>
              <a:spcBef>
                <a:spcPct val="50000"/>
              </a:spcBef>
              <a:defRPr/>
            </a:pPr>
            <a:r>
              <a:rPr lang="en-US">
                <a:effectLst>
                  <a:outerShdw blurRad="38100" dist="38100" dir="2700000" algn="tl">
                    <a:srgbClr val="000000"/>
                  </a:outerShdw>
                </a:effectLst>
              </a:rPr>
              <a:t>Nodes with lines between them must have different colours.</a:t>
            </a:r>
          </a:p>
        </p:txBody>
      </p:sp>
      <p:grpSp>
        <p:nvGrpSpPr>
          <p:cNvPr id="20484" name="Group 163"/>
          <p:cNvGrpSpPr>
            <a:grpSpLocks/>
          </p:cNvGrpSpPr>
          <p:nvPr/>
        </p:nvGrpSpPr>
        <p:grpSpPr bwMode="auto">
          <a:xfrm>
            <a:off x="381000" y="1568450"/>
            <a:ext cx="2973388" cy="4295775"/>
            <a:chOff x="431" y="988"/>
            <a:chExt cx="1873" cy="2706"/>
          </a:xfrm>
        </p:grpSpPr>
        <p:cxnSp>
          <p:nvCxnSpPr>
            <p:cNvPr id="20485" name="AutoShape 11"/>
            <p:cNvCxnSpPr>
              <a:cxnSpLocks noChangeShapeType="1"/>
              <a:stCxn id="252955" idx="5"/>
              <a:endCxn id="252931" idx="1"/>
            </p:cNvCxnSpPr>
            <p:nvPr/>
          </p:nvCxnSpPr>
          <p:spPr bwMode="auto">
            <a:xfrm>
              <a:off x="1540" y="1471"/>
              <a:ext cx="445" cy="48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86" name="AutoShape 12"/>
            <p:cNvCxnSpPr>
              <a:cxnSpLocks noChangeShapeType="1"/>
              <a:stCxn id="252931" idx="2"/>
              <a:endCxn id="252937" idx="6"/>
            </p:cNvCxnSpPr>
            <p:nvPr/>
          </p:nvCxnSpPr>
          <p:spPr bwMode="auto">
            <a:xfrm flipH="1" flipV="1">
              <a:off x="1550" y="2032"/>
              <a:ext cx="380" cy="5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87" name="AutoShape 13"/>
            <p:cNvCxnSpPr>
              <a:cxnSpLocks noChangeShapeType="1"/>
              <a:stCxn id="252955" idx="4"/>
              <a:endCxn id="252937" idx="0"/>
            </p:cNvCxnSpPr>
            <p:nvPr/>
          </p:nvCxnSpPr>
          <p:spPr bwMode="auto">
            <a:xfrm flipH="1">
              <a:off x="1363" y="1526"/>
              <a:ext cx="45" cy="3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88" name="AutoShape 14"/>
            <p:cNvCxnSpPr>
              <a:cxnSpLocks noChangeShapeType="1"/>
              <a:stCxn id="252931" idx="4"/>
              <a:endCxn id="252932" idx="0"/>
            </p:cNvCxnSpPr>
            <p:nvPr/>
          </p:nvCxnSpPr>
          <p:spPr bwMode="auto">
            <a:xfrm>
              <a:off x="2117" y="2270"/>
              <a:ext cx="0" cy="33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89" name="AutoShape 15"/>
            <p:cNvCxnSpPr>
              <a:cxnSpLocks noChangeShapeType="1"/>
              <a:stCxn id="252937" idx="5"/>
              <a:endCxn id="252932" idx="1"/>
            </p:cNvCxnSpPr>
            <p:nvPr/>
          </p:nvCxnSpPr>
          <p:spPr bwMode="auto">
            <a:xfrm>
              <a:off x="1495" y="2164"/>
              <a:ext cx="490" cy="4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0" name="AutoShape 16"/>
            <p:cNvCxnSpPr>
              <a:cxnSpLocks noChangeShapeType="1"/>
              <a:endCxn id="252937" idx="2"/>
            </p:cNvCxnSpPr>
            <p:nvPr/>
          </p:nvCxnSpPr>
          <p:spPr bwMode="auto">
            <a:xfrm>
              <a:off x="779" y="1858"/>
              <a:ext cx="397" cy="17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1" name="AutoShape 17"/>
            <p:cNvCxnSpPr>
              <a:cxnSpLocks noChangeShapeType="1"/>
              <a:stCxn id="252938" idx="7"/>
              <a:endCxn id="252955" idx="3"/>
            </p:cNvCxnSpPr>
            <p:nvPr/>
          </p:nvCxnSpPr>
          <p:spPr bwMode="auto">
            <a:xfrm flipV="1">
              <a:off x="750" y="1471"/>
              <a:ext cx="526" cy="2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2" name="AutoShape 18"/>
            <p:cNvCxnSpPr>
              <a:cxnSpLocks noChangeShapeType="1"/>
              <a:stCxn id="252936" idx="0"/>
              <a:endCxn id="252937" idx="4"/>
            </p:cNvCxnSpPr>
            <p:nvPr/>
          </p:nvCxnSpPr>
          <p:spPr bwMode="auto">
            <a:xfrm flipH="1" flipV="1">
              <a:off x="1363" y="2219"/>
              <a:ext cx="71" cy="33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3" name="AutoShape 19"/>
            <p:cNvCxnSpPr>
              <a:cxnSpLocks noChangeShapeType="1"/>
              <a:stCxn id="252936" idx="6"/>
              <a:endCxn id="252932" idx="2"/>
            </p:cNvCxnSpPr>
            <p:nvPr/>
          </p:nvCxnSpPr>
          <p:spPr bwMode="auto">
            <a:xfrm>
              <a:off x="1621" y="2741"/>
              <a:ext cx="309" cy="5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4" name="AutoShape 20"/>
            <p:cNvCxnSpPr>
              <a:cxnSpLocks noChangeShapeType="1"/>
              <a:endCxn id="252936" idx="4"/>
            </p:cNvCxnSpPr>
            <p:nvPr/>
          </p:nvCxnSpPr>
          <p:spPr bwMode="auto">
            <a:xfrm flipH="1" flipV="1">
              <a:off x="1434" y="2928"/>
              <a:ext cx="51" cy="42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5" name="AutoShape 21"/>
            <p:cNvCxnSpPr>
              <a:cxnSpLocks noChangeShapeType="1"/>
              <a:stCxn id="252936" idx="2"/>
              <a:endCxn id="252934" idx="6"/>
            </p:cNvCxnSpPr>
            <p:nvPr/>
          </p:nvCxnSpPr>
          <p:spPr bwMode="auto">
            <a:xfrm flipH="1" flipV="1">
              <a:off x="806" y="2622"/>
              <a:ext cx="441" cy="11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6" name="AutoShape 22"/>
            <p:cNvCxnSpPr>
              <a:cxnSpLocks noChangeShapeType="1"/>
              <a:stCxn id="252934" idx="4"/>
              <a:endCxn id="252935" idx="0"/>
            </p:cNvCxnSpPr>
            <p:nvPr/>
          </p:nvCxnSpPr>
          <p:spPr bwMode="auto">
            <a:xfrm>
              <a:off x="619" y="2809"/>
              <a:ext cx="0" cy="2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7" name="AutoShape 23"/>
            <p:cNvCxnSpPr>
              <a:cxnSpLocks noChangeShapeType="1"/>
              <a:stCxn id="252938" idx="4"/>
              <a:endCxn id="252934" idx="0"/>
            </p:cNvCxnSpPr>
            <p:nvPr/>
          </p:nvCxnSpPr>
          <p:spPr bwMode="auto">
            <a:xfrm>
              <a:off x="618" y="2046"/>
              <a:ext cx="1" cy="38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8" name="AutoShape 24"/>
            <p:cNvCxnSpPr>
              <a:cxnSpLocks noChangeShapeType="1"/>
              <a:stCxn id="252934" idx="5"/>
              <a:endCxn id="252933" idx="1"/>
            </p:cNvCxnSpPr>
            <p:nvPr/>
          </p:nvCxnSpPr>
          <p:spPr bwMode="auto">
            <a:xfrm>
              <a:off x="751" y="2754"/>
              <a:ext cx="603" cy="62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499" name="AutoShape 25"/>
            <p:cNvCxnSpPr>
              <a:cxnSpLocks noChangeShapeType="1"/>
              <a:stCxn id="252933" idx="2"/>
              <a:endCxn id="252935" idx="6"/>
            </p:cNvCxnSpPr>
            <p:nvPr/>
          </p:nvCxnSpPr>
          <p:spPr bwMode="auto">
            <a:xfrm flipH="1" flipV="1">
              <a:off x="806" y="3211"/>
              <a:ext cx="493" cy="29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0500" name="AutoShape 26"/>
            <p:cNvCxnSpPr>
              <a:cxnSpLocks noChangeShapeType="1"/>
              <a:endCxn id="252932" idx="3"/>
            </p:cNvCxnSpPr>
            <p:nvPr/>
          </p:nvCxnSpPr>
          <p:spPr bwMode="auto">
            <a:xfrm flipV="1">
              <a:off x="1598" y="2924"/>
              <a:ext cx="387" cy="4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52931" name="Oval 3"/>
            <p:cNvSpPr>
              <a:spLocks noChangeArrowheads="1"/>
            </p:cNvSpPr>
            <p:nvPr/>
          </p:nvSpPr>
          <p:spPr bwMode="auto">
            <a:xfrm>
              <a:off x="1930" y="1896"/>
              <a:ext cx="374" cy="374"/>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2" name="Oval 4"/>
            <p:cNvSpPr>
              <a:spLocks noChangeArrowheads="1"/>
            </p:cNvSpPr>
            <p:nvPr/>
          </p:nvSpPr>
          <p:spPr bwMode="auto">
            <a:xfrm>
              <a:off x="1930" y="2605"/>
              <a:ext cx="374" cy="374"/>
            </a:xfrm>
            <a:prstGeom prst="ellipse">
              <a:avLst/>
            </a:prstGeom>
            <a:solidFill>
              <a:srgbClr val="00FFCC"/>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3" name="Oval 5"/>
            <p:cNvSpPr>
              <a:spLocks noChangeArrowheads="1"/>
            </p:cNvSpPr>
            <p:nvPr/>
          </p:nvSpPr>
          <p:spPr bwMode="auto">
            <a:xfrm>
              <a:off x="1299" y="3320"/>
              <a:ext cx="374" cy="374"/>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4" name="Oval 6"/>
            <p:cNvSpPr>
              <a:spLocks noChangeArrowheads="1"/>
            </p:cNvSpPr>
            <p:nvPr/>
          </p:nvSpPr>
          <p:spPr bwMode="auto">
            <a:xfrm>
              <a:off x="432" y="2435"/>
              <a:ext cx="374" cy="374"/>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5" name="Oval 7"/>
            <p:cNvSpPr>
              <a:spLocks noChangeArrowheads="1"/>
            </p:cNvSpPr>
            <p:nvPr/>
          </p:nvSpPr>
          <p:spPr bwMode="auto">
            <a:xfrm>
              <a:off x="432" y="3024"/>
              <a:ext cx="374" cy="374"/>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6" name="Oval 8"/>
            <p:cNvSpPr>
              <a:spLocks noChangeArrowheads="1"/>
            </p:cNvSpPr>
            <p:nvPr/>
          </p:nvSpPr>
          <p:spPr bwMode="auto">
            <a:xfrm>
              <a:off x="1247" y="2554"/>
              <a:ext cx="374" cy="374"/>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7" name="Oval 9"/>
            <p:cNvSpPr>
              <a:spLocks noChangeArrowheads="1"/>
            </p:cNvSpPr>
            <p:nvPr/>
          </p:nvSpPr>
          <p:spPr bwMode="auto">
            <a:xfrm>
              <a:off x="1176" y="1845"/>
              <a:ext cx="374" cy="374"/>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38" name="Oval 10"/>
            <p:cNvSpPr>
              <a:spLocks noChangeArrowheads="1"/>
            </p:cNvSpPr>
            <p:nvPr/>
          </p:nvSpPr>
          <p:spPr bwMode="auto">
            <a:xfrm>
              <a:off x="431" y="1672"/>
              <a:ext cx="374" cy="374"/>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52955" name="Oval 27"/>
            <p:cNvSpPr>
              <a:spLocks noChangeArrowheads="1"/>
            </p:cNvSpPr>
            <p:nvPr/>
          </p:nvSpPr>
          <p:spPr bwMode="auto">
            <a:xfrm>
              <a:off x="1221" y="1152"/>
              <a:ext cx="374" cy="374"/>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20510" name="Group 29"/>
            <p:cNvGrpSpPr>
              <a:grpSpLocks/>
            </p:cNvGrpSpPr>
            <p:nvPr/>
          </p:nvGrpSpPr>
          <p:grpSpPr bwMode="auto">
            <a:xfrm rot="6147626">
              <a:off x="298" y="1339"/>
              <a:ext cx="849" cy="148"/>
              <a:chOff x="240" y="1691"/>
              <a:chExt cx="1720" cy="196"/>
            </a:xfrm>
          </p:grpSpPr>
          <p:grpSp>
            <p:nvGrpSpPr>
              <p:cNvPr id="20511" name="Group 30"/>
              <p:cNvGrpSpPr>
                <a:grpSpLocks/>
              </p:cNvGrpSpPr>
              <p:nvPr/>
            </p:nvGrpSpPr>
            <p:grpSpPr bwMode="auto">
              <a:xfrm>
                <a:off x="1538" y="1691"/>
                <a:ext cx="422" cy="196"/>
                <a:chOff x="1538" y="1691"/>
                <a:chExt cx="422" cy="196"/>
              </a:xfrm>
            </p:grpSpPr>
            <p:grpSp>
              <p:nvGrpSpPr>
                <p:cNvPr id="20538" name="Group 31"/>
                <p:cNvGrpSpPr>
                  <a:grpSpLocks/>
                </p:cNvGrpSpPr>
                <p:nvPr/>
              </p:nvGrpSpPr>
              <p:grpSpPr bwMode="auto">
                <a:xfrm>
                  <a:off x="1538" y="1691"/>
                  <a:ext cx="418" cy="196"/>
                  <a:chOff x="1538" y="1691"/>
                  <a:chExt cx="418" cy="196"/>
                </a:xfrm>
              </p:grpSpPr>
              <p:grpSp>
                <p:nvGrpSpPr>
                  <p:cNvPr id="20542" name="Group 32"/>
                  <p:cNvGrpSpPr>
                    <a:grpSpLocks/>
                  </p:cNvGrpSpPr>
                  <p:nvPr/>
                </p:nvGrpSpPr>
                <p:grpSpPr bwMode="auto">
                  <a:xfrm>
                    <a:off x="1538" y="1691"/>
                    <a:ext cx="418" cy="196"/>
                    <a:chOff x="1538" y="1691"/>
                    <a:chExt cx="418" cy="196"/>
                  </a:xfrm>
                </p:grpSpPr>
                <p:sp>
                  <p:nvSpPr>
                    <p:cNvPr id="252961" name="Freeform 33"/>
                    <p:cNvSpPr>
                      <a:spLocks/>
                    </p:cNvSpPr>
                    <p:nvPr/>
                  </p:nvSpPr>
                  <p:spPr bwMode="auto">
                    <a:xfrm>
                      <a:off x="1510" y="1724"/>
                      <a:ext cx="403"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252962" name="Freeform 34"/>
                    <p:cNvSpPr>
                      <a:spLocks/>
                    </p:cNvSpPr>
                    <p:nvPr/>
                  </p:nvSpPr>
                  <p:spPr bwMode="auto">
                    <a:xfrm>
                      <a:off x="1519" y="1837"/>
                      <a:ext cx="249" cy="82"/>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0543" name="Group 35"/>
                  <p:cNvGrpSpPr>
                    <a:grpSpLocks/>
                  </p:cNvGrpSpPr>
                  <p:nvPr/>
                </p:nvGrpSpPr>
                <p:grpSpPr bwMode="auto">
                  <a:xfrm>
                    <a:off x="1589" y="1709"/>
                    <a:ext cx="353" cy="169"/>
                    <a:chOff x="1589" y="1709"/>
                    <a:chExt cx="353" cy="169"/>
                  </a:xfrm>
                </p:grpSpPr>
                <p:sp>
                  <p:nvSpPr>
                    <p:cNvPr id="252964" name="Freeform 36"/>
                    <p:cNvSpPr>
                      <a:spLocks/>
                    </p:cNvSpPr>
                    <p:nvPr/>
                  </p:nvSpPr>
                  <p:spPr bwMode="auto">
                    <a:xfrm>
                      <a:off x="1580" y="1843"/>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252965" name="Freeform 37"/>
                    <p:cNvSpPr>
                      <a:spLocks/>
                    </p:cNvSpPr>
                    <p:nvPr/>
                  </p:nvSpPr>
                  <p:spPr bwMode="auto">
                    <a:xfrm>
                      <a:off x="1639" y="1839"/>
                      <a:ext cx="124" cy="36"/>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252966" name="Freeform 38"/>
                    <p:cNvSpPr>
                      <a:spLocks/>
                    </p:cNvSpPr>
                    <p:nvPr/>
                  </p:nvSpPr>
                  <p:spPr bwMode="auto">
                    <a:xfrm>
                      <a:off x="1529" y="1827"/>
                      <a:ext cx="174"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252967" name="Freeform 39"/>
                    <p:cNvSpPr>
                      <a:spLocks/>
                    </p:cNvSpPr>
                    <p:nvPr/>
                  </p:nvSpPr>
                  <p:spPr bwMode="auto">
                    <a:xfrm>
                      <a:off x="1637" y="1819"/>
                      <a:ext cx="146" cy="60"/>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252968" name="Freeform 40"/>
                    <p:cNvSpPr>
                      <a:spLocks/>
                    </p:cNvSpPr>
                    <p:nvPr/>
                  </p:nvSpPr>
                  <p:spPr bwMode="auto">
                    <a:xfrm>
                      <a:off x="1587" y="1787"/>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252969" name="Freeform 41"/>
                    <p:cNvSpPr>
                      <a:spLocks/>
                    </p:cNvSpPr>
                    <p:nvPr/>
                  </p:nvSpPr>
                  <p:spPr bwMode="auto">
                    <a:xfrm>
                      <a:off x="1615" y="1784"/>
                      <a:ext cx="233"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252970" name="Freeform 42"/>
                    <p:cNvSpPr>
                      <a:spLocks/>
                    </p:cNvSpPr>
                    <p:nvPr/>
                  </p:nvSpPr>
                  <p:spPr bwMode="auto">
                    <a:xfrm>
                      <a:off x="1551" y="1858"/>
                      <a:ext cx="158"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252971" name="Freeform 43"/>
                    <p:cNvSpPr>
                      <a:spLocks/>
                    </p:cNvSpPr>
                    <p:nvPr/>
                  </p:nvSpPr>
                  <p:spPr bwMode="auto">
                    <a:xfrm>
                      <a:off x="1615" y="1866"/>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252972" name="Freeform 44"/>
                    <p:cNvSpPr>
                      <a:spLocks/>
                    </p:cNvSpPr>
                    <p:nvPr/>
                  </p:nvSpPr>
                  <p:spPr bwMode="auto">
                    <a:xfrm>
                      <a:off x="1544" y="1847"/>
                      <a:ext cx="180"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252973" name="Freeform 45"/>
                    <p:cNvSpPr>
                      <a:spLocks/>
                    </p:cNvSpPr>
                    <p:nvPr/>
                  </p:nvSpPr>
                  <p:spPr bwMode="auto">
                    <a:xfrm>
                      <a:off x="1647" y="1866"/>
                      <a:ext cx="221" cy="3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252974" name="Freeform 46"/>
                    <p:cNvSpPr>
                      <a:spLocks/>
                    </p:cNvSpPr>
                    <p:nvPr/>
                  </p:nvSpPr>
                  <p:spPr bwMode="auto">
                    <a:xfrm>
                      <a:off x="1577" y="1859"/>
                      <a:ext cx="211" cy="25"/>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252975" name="Freeform 47"/>
                    <p:cNvSpPr>
                      <a:spLocks/>
                    </p:cNvSpPr>
                    <p:nvPr/>
                  </p:nvSpPr>
                  <p:spPr bwMode="auto">
                    <a:xfrm>
                      <a:off x="1635" y="1892"/>
                      <a:ext cx="69" cy="20"/>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252976" name="Freeform 48"/>
                    <p:cNvSpPr>
                      <a:spLocks/>
                    </p:cNvSpPr>
                    <p:nvPr/>
                  </p:nvSpPr>
                  <p:spPr bwMode="auto">
                    <a:xfrm>
                      <a:off x="1528" y="1876"/>
                      <a:ext cx="229"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252977" name="Freeform 49"/>
                    <p:cNvSpPr>
                      <a:spLocks/>
                    </p:cNvSpPr>
                    <p:nvPr/>
                  </p:nvSpPr>
                  <p:spPr bwMode="auto">
                    <a:xfrm>
                      <a:off x="1606" y="1870"/>
                      <a:ext cx="215"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252978" name="Freeform 50"/>
                    <p:cNvSpPr>
                      <a:spLocks/>
                    </p:cNvSpPr>
                    <p:nvPr/>
                  </p:nvSpPr>
                  <p:spPr bwMode="auto">
                    <a:xfrm>
                      <a:off x="1652" y="1891"/>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252979" name="Freeform 51"/>
                    <p:cNvSpPr>
                      <a:spLocks/>
                    </p:cNvSpPr>
                    <p:nvPr/>
                  </p:nvSpPr>
                  <p:spPr bwMode="auto">
                    <a:xfrm>
                      <a:off x="1568" y="1778"/>
                      <a:ext cx="229" cy="87"/>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252980" name="Freeform 52"/>
                    <p:cNvSpPr>
                      <a:spLocks/>
                    </p:cNvSpPr>
                    <p:nvPr/>
                  </p:nvSpPr>
                  <p:spPr bwMode="auto">
                    <a:xfrm>
                      <a:off x="1641" y="1770"/>
                      <a:ext cx="223" cy="117"/>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0539" name="Group 53"/>
                <p:cNvGrpSpPr>
                  <a:grpSpLocks/>
                </p:cNvGrpSpPr>
                <p:nvPr/>
              </p:nvGrpSpPr>
              <p:grpSpPr bwMode="auto">
                <a:xfrm>
                  <a:off x="1759" y="1754"/>
                  <a:ext cx="201" cy="104"/>
                  <a:chOff x="1759" y="1754"/>
                  <a:chExt cx="201" cy="104"/>
                </a:xfrm>
              </p:grpSpPr>
              <p:sp>
                <p:nvSpPr>
                  <p:cNvPr id="252982" name="Freeform 54"/>
                  <p:cNvSpPr>
                    <a:spLocks/>
                  </p:cNvSpPr>
                  <p:nvPr/>
                </p:nvSpPr>
                <p:spPr bwMode="auto">
                  <a:xfrm>
                    <a:off x="1703" y="1809"/>
                    <a:ext cx="201" cy="99"/>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252983" name="Freeform 55"/>
                  <p:cNvSpPr>
                    <a:spLocks/>
                  </p:cNvSpPr>
                  <p:nvPr/>
                </p:nvSpPr>
                <p:spPr bwMode="auto">
                  <a:xfrm>
                    <a:off x="1726" y="1879"/>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0512" name="Group 56"/>
              <p:cNvGrpSpPr>
                <a:grpSpLocks/>
              </p:cNvGrpSpPr>
              <p:nvPr/>
            </p:nvGrpSpPr>
            <p:grpSpPr bwMode="auto">
              <a:xfrm>
                <a:off x="240" y="1714"/>
                <a:ext cx="1151" cy="149"/>
                <a:chOff x="240" y="1714"/>
                <a:chExt cx="1151" cy="149"/>
              </a:xfrm>
            </p:grpSpPr>
            <p:sp>
              <p:nvSpPr>
                <p:cNvPr id="252985" name="Freeform 57"/>
                <p:cNvSpPr>
                  <a:spLocks/>
                </p:cNvSpPr>
                <p:nvPr/>
              </p:nvSpPr>
              <p:spPr bwMode="auto">
                <a:xfrm>
                  <a:off x="211" y="1734"/>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252986" name="Freeform 58"/>
                <p:cNvSpPr>
                  <a:spLocks/>
                </p:cNvSpPr>
                <p:nvPr/>
              </p:nvSpPr>
              <p:spPr bwMode="auto">
                <a:xfrm>
                  <a:off x="224" y="1802"/>
                  <a:ext cx="1112"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252987" name="Freeform 59"/>
                <p:cNvSpPr>
                  <a:spLocks/>
                </p:cNvSpPr>
                <p:nvPr/>
              </p:nvSpPr>
              <p:spPr bwMode="auto">
                <a:xfrm>
                  <a:off x="1013" y="1747"/>
                  <a:ext cx="316" cy="24"/>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0513" name="Group 60"/>
              <p:cNvGrpSpPr>
                <a:grpSpLocks/>
              </p:cNvGrpSpPr>
              <p:nvPr/>
            </p:nvGrpSpPr>
            <p:grpSpPr bwMode="auto">
              <a:xfrm>
                <a:off x="1388" y="1737"/>
                <a:ext cx="156" cy="104"/>
                <a:chOff x="1388" y="1737"/>
                <a:chExt cx="156" cy="104"/>
              </a:xfrm>
            </p:grpSpPr>
            <p:grpSp>
              <p:nvGrpSpPr>
                <p:cNvPr id="20514" name="Group 61"/>
                <p:cNvGrpSpPr>
                  <a:grpSpLocks/>
                </p:cNvGrpSpPr>
                <p:nvPr/>
              </p:nvGrpSpPr>
              <p:grpSpPr bwMode="auto">
                <a:xfrm>
                  <a:off x="1388" y="1737"/>
                  <a:ext cx="156" cy="104"/>
                  <a:chOff x="1388" y="1737"/>
                  <a:chExt cx="156" cy="104"/>
                </a:xfrm>
              </p:grpSpPr>
              <p:grpSp>
                <p:nvGrpSpPr>
                  <p:cNvPr id="20519" name="Group 62"/>
                  <p:cNvGrpSpPr>
                    <a:grpSpLocks/>
                  </p:cNvGrpSpPr>
                  <p:nvPr/>
                </p:nvGrpSpPr>
                <p:grpSpPr bwMode="auto">
                  <a:xfrm>
                    <a:off x="1504" y="1741"/>
                    <a:ext cx="11" cy="97"/>
                    <a:chOff x="1504" y="1741"/>
                    <a:chExt cx="11" cy="97"/>
                  </a:xfrm>
                </p:grpSpPr>
                <p:sp>
                  <p:nvSpPr>
                    <p:cNvPr id="252991" name="Freeform 63"/>
                    <p:cNvSpPr>
                      <a:spLocks/>
                    </p:cNvSpPr>
                    <p:nvPr/>
                  </p:nvSpPr>
                  <p:spPr bwMode="auto">
                    <a:xfrm>
                      <a:off x="1386" y="1811"/>
                      <a:ext cx="38"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52992" name="Rectangle 64"/>
                    <p:cNvSpPr>
                      <a:spLocks noChangeArrowheads="1"/>
                    </p:cNvSpPr>
                    <p:nvPr/>
                  </p:nvSpPr>
                  <p:spPr bwMode="auto">
                    <a:xfrm>
                      <a:off x="1373" y="1811"/>
                      <a:ext cx="38" cy="20"/>
                    </a:xfrm>
                    <a:prstGeom prst="rect">
                      <a:avLst/>
                    </a:prstGeom>
                    <a:solidFill>
                      <a:srgbClr val="00C0C0"/>
                    </a:solidFill>
                    <a:ln w="9525">
                      <a:noFill/>
                      <a:miter lim="800000"/>
                      <a:headEnd/>
                      <a:tailEnd/>
                    </a:ln>
                  </p:spPr>
                  <p:txBody>
                    <a:bodyPr/>
                    <a:lstStyle/>
                    <a:p>
                      <a:pPr>
                        <a:defRPr/>
                      </a:pPr>
                      <a:endParaRPr lang="en-CA"/>
                    </a:p>
                  </p:txBody>
                </p:sp>
                <p:sp>
                  <p:nvSpPr>
                    <p:cNvPr id="252993" name="Rectangle 65"/>
                    <p:cNvSpPr>
                      <a:spLocks noChangeArrowheads="1"/>
                    </p:cNvSpPr>
                    <p:nvPr/>
                  </p:nvSpPr>
                  <p:spPr bwMode="auto">
                    <a:xfrm>
                      <a:off x="1370" y="1864"/>
                      <a:ext cx="45" cy="20"/>
                    </a:xfrm>
                    <a:prstGeom prst="rect">
                      <a:avLst/>
                    </a:prstGeom>
                    <a:solidFill>
                      <a:srgbClr val="006060"/>
                    </a:solidFill>
                    <a:ln w="9525">
                      <a:noFill/>
                      <a:miter lim="800000"/>
                      <a:headEnd/>
                      <a:tailEnd/>
                    </a:ln>
                  </p:spPr>
                  <p:txBody>
                    <a:bodyPr/>
                    <a:lstStyle/>
                    <a:p>
                      <a:pPr>
                        <a:defRPr/>
                      </a:pPr>
                      <a:endParaRPr lang="en-CA"/>
                    </a:p>
                  </p:txBody>
                </p:sp>
              </p:grpSp>
              <p:grpSp>
                <p:nvGrpSpPr>
                  <p:cNvPr id="20520" name="Group 66"/>
                  <p:cNvGrpSpPr>
                    <a:grpSpLocks/>
                  </p:cNvGrpSpPr>
                  <p:nvPr/>
                </p:nvGrpSpPr>
                <p:grpSpPr bwMode="auto">
                  <a:xfrm>
                    <a:off x="1417" y="1740"/>
                    <a:ext cx="12" cy="97"/>
                    <a:chOff x="1417" y="1740"/>
                    <a:chExt cx="12" cy="97"/>
                  </a:xfrm>
                </p:grpSpPr>
                <p:sp>
                  <p:nvSpPr>
                    <p:cNvPr id="252995" name="Freeform 67"/>
                    <p:cNvSpPr>
                      <a:spLocks/>
                    </p:cNvSpPr>
                    <p:nvPr/>
                  </p:nvSpPr>
                  <p:spPr bwMode="auto">
                    <a:xfrm>
                      <a:off x="1344" y="1806"/>
                      <a:ext cx="10"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52996" name="Rectangle 68"/>
                    <p:cNvSpPr>
                      <a:spLocks noChangeArrowheads="1"/>
                    </p:cNvSpPr>
                    <p:nvPr/>
                  </p:nvSpPr>
                  <p:spPr bwMode="auto">
                    <a:xfrm>
                      <a:off x="1344" y="1797"/>
                      <a:ext cx="10" cy="16"/>
                    </a:xfrm>
                    <a:prstGeom prst="rect">
                      <a:avLst/>
                    </a:prstGeom>
                    <a:solidFill>
                      <a:srgbClr val="00C0C0"/>
                    </a:solidFill>
                    <a:ln w="9525">
                      <a:noFill/>
                      <a:miter lim="800000"/>
                      <a:headEnd/>
                      <a:tailEnd/>
                    </a:ln>
                  </p:spPr>
                  <p:txBody>
                    <a:bodyPr/>
                    <a:lstStyle/>
                    <a:p>
                      <a:pPr>
                        <a:defRPr/>
                      </a:pPr>
                      <a:endParaRPr lang="en-CA"/>
                    </a:p>
                  </p:txBody>
                </p:sp>
                <p:sp>
                  <p:nvSpPr>
                    <p:cNvPr id="252997" name="Rectangle 69"/>
                    <p:cNvSpPr>
                      <a:spLocks noChangeArrowheads="1"/>
                    </p:cNvSpPr>
                    <p:nvPr/>
                  </p:nvSpPr>
                  <p:spPr bwMode="auto">
                    <a:xfrm>
                      <a:off x="1344" y="1864"/>
                      <a:ext cx="12" cy="20"/>
                    </a:xfrm>
                    <a:prstGeom prst="rect">
                      <a:avLst/>
                    </a:prstGeom>
                    <a:solidFill>
                      <a:srgbClr val="006060"/>
                    </a:solidFill>
                    <a:ln w="9525">
                      <a:noFill/>
                      <a:miter lim="800000"/>
                      <a:headEnd/>
                      <a:tailEnd/>
                    </a:ln>
                  </p:spPr>
                  <p:txBody>
                    <a:bodyPr/>
                    <a:lstStyle/>
                    <a:p>
                      <a:pPr>
                        <a:defRPr/>
                      </a:pPr>
                      <a:endParaRPr lang="en-CA"/>
                    </a:p>
                  </p:txBody>
                </p:sp>
              </p:grpSp>
              <p:grpSp>
                <p:nvGrpSpPr>
                  <p:cNvPr id="20521" name="Group 70"/>
                  <p:cNvGrpSpPr>
                    <a:grpSpLocks/>
                  </p:cNvGrpSpPr>
                  <p:nvPr/>
                </p:nvGrpSpPr>
                <p:grpSpPr bwMode="auto">
                  <a:xfrm>
                    <a:off x="1388" y="1737"/>
                    <a:ext cx="156" cy="104"/>
                    <a:chOff x="1388" y="1737"/>
                    <a:chExt cx="156" cy="104"/>
                  </a:xfrm>
                </p:grpSpPr>
                <p:sp>
                  <p:nvSpPr>
                    <p:cNvPr id="252999" name="Rectangle 71"/>
                    <p:cNvSpPr>
                      <a:spLocks noChangeArrowheads="1"/>
                    </p:cNvSpPr>
                    <p:nvPr/>
                  </p:nvSpPr>
                  <p:spPr bwMode="auto">
                    <a:xfrm>
                      <a:off x="1351" y="1776"/>
                      <a:ext cx="22" cy="97"/>
                    </a:xfrm>
                    <a:prstGeom prst="rect">
                      <a:avLst/>
                    </a:prstGeom>
                    <a:solidFill>
                      <a:srgbClr val="40FFFF"/>
                    </a:solidFill>
                    <a:ln w="9525">
                      <a:noFill/>
                      <a:miter lim="800000"/>
                      <a:headEnd/>
                      <a:tailEnd/>
                    </a:ln>
                  </p:spPr>
                  <p:txBody>
                    <a:bodyPr/>
                    <a:lstStyle/>
                    <a:p>
                      <a:pPr>
                        <a:defRPr/>
                      </a:pPr>
                      <a:endParaRPr lang="en-CA"/>
                    </a:p>
                  </p:txBody>
                </p:sp>
                <p:sp>
                  <p:nvSpPr>
                    <p:cNvPr id="253000" name="Rectangle 72"/>
                    <p:cNvSpPr>
                      <a:spLocks noChangeArrowheads="1"/>
                    </p:cNvSpPr>
                    <p:nvPr/>
                  </p:nvSpPr>
                  <p:spPr bwMode="auto">
                    <a:xfrm>
                      <a:off x="1386" y="1783"/>
                      <a:ext cx="79" cy="91"/>
                    </a:xfrm>
                    <a:prstGeom prst="rect">
                      <a:avLst/>
                    </a:prstGeom>
                    <a:solidFill>
                      <a:srgbClr val="40FFFF"/>
                    </a:solidFill>
                    <a:ln w="9525">
                      <a:noFill/>
                      <a:miter lim="800000"/>
                      <a:headEnd/>
                      <a:tailEnd/>
                    </a:ln>
                  </p:spPr>
                  <p:txBody>
                    <a:bodyPr/>
                    <a:lstStyle/>
                    <a:p>
                      <a:pPr>
                        <a:defRPr/>
                      </a:pPr>
                      <a:endParaRPr lang="en-CA"/>
                    </a:p>
                  </p:txBody>
                </p:sp>
                <p:sp>
                  <p:nvSpPr>
                    <p:cNvPr id="253001" name="Rectangle 73"/>
                    <p:cNvSpPr>
                      <a:spLocks noChangeArrowheads="1"/>
                    </p:cNvSpPr>
                    <p:nvPr/>
                  </p:nvSpPr>
                  <p:spPr bwMode="auto">
                    <a:xfrm>
                      <a:off x="1470" y="1780"/>
                      <a:ext cx="30" cy="97"/>
                    </a:xfrm>
                    <a:prstGeom prst="rect">
                      <a:avLst/>
                    </a:prstGeom>
                    <a:solidFill>
                      <a:srgbClr val="40FFFF"/>
                    </a:solidFill>
                    <a:ln w="9525">
                      <a:noFill/>
                      <a:miter lim="800000"/>
                      <a:headEnd/>
                      <a:tailEnd/>
                    </a:ln>
                  </p:spPr>
                  <p:txBody>
                    <a:bodyPr/>
                    <a:lstStyle/>
                    <a:p>
                      <a:pPr>
                        <a:defRPr/>
                      </a:pPr>
                      <a:endParaRPr lang="en-CA"/>
                    </a:p>
                  </p:txBody>
                </p:sp>
              </p:grpSp>
              <p:grpSp>
                <p:nvGrpSpPr>
                  <p:cNvPr id="20522" name="Group 74"/>
                  <p:cNvGrpSpPr>
                    <a:grpSpLocks/>
                  </p:cNvGrpSpPr>
                  <p:nvPr/>
                </p:nvGrpSpPr>
                <p:grpSpPr bwMode="auto">
                  <a:xfrm>
                    <a:off x="1392" y="1746"/>
                    <a:ext cx="149" cy="13"/>
                    <a:chOff x="1392" y="1746"/>
                    <a:chExt cx="149" cy="13"/>
                  </a:xfrm>
                </p:grpSpPr>
                <p:sp>
                  <p:nvSpPr>
                    <p:cNvPr id="253003" name="Rectangle 75"/>
                    <p:cNvSpPr>
                      <a:spLocks noChangeArrowheads="1"/>
                    </p:cNvSpPr>
                    <p:nvPr/>
                  </p:nvSpPr>
                  <p:spPr bwMode="auto">
                    <a:xfrm>
                      <a:off x="1328" y="1819"/>
                      <a:ext cx="18" cy="13"/>
                    </a:xfrm>
                    <a:prstGeom prst="rect">
                      <a:avLst/>
                    </a:prstGeom>
                    <a:solidFill>
                      <a:srgbClr val="C0FFFF"/>
                    </a:solidFill>
                    <a:ln w="9525">
                      <a:noFill/>
                      <a:miter lim="800000"/>
                      <a:headEnd/>
                      <a:tailEnd/>
                    </a:ln>
                  </p:spPr>
                  <p:txBody>
                    <a:bodyPr/>
                    <a:lstStyle/>
                    <a:p>
                      <a:pPr>
                        <a:defRPr/>
                      </a:pPr>
                      <a:endParaRPr lang="en-CA"/>
                    </a:p>
                  </p:txBody>
                </p:sp>
                <p:sp>
                  <p:nvSpPr>
                    <p:cNvPr id="253004" name="Rectangle 76"/>
                    <p:cNvSpPr>
                      <a:spLocks noChangeArrowheads="1"/>
                    </p:cNvSpPr>
                    <p:nvPr/>
                  </p:nvSpPr>
                  <p:spPr bwMode="auto">
                    <a:xfrm>
                      <a:off x="1465" y="1805"/>
                      <a:ext cx="24" cy="13"/>
                    </a:xfrm>
                    <a:prstGeom prst="rect">
                      <a:avLst/>
                    </a:prstGeom>
                    <a:solidFill>
                      <a:srgbClr val="C0FFFF"/>
                    </a:solidFill>
                    <a:ln w="9525">
                      <a:noFill/>
                      <a:miter lim="800000"/>
                      <a:headEnd/>
                      <a:tailEnd/>
                    </a:ln>
                  </p:spPr>
                  <p:txBody>
                    <a:bodyPr/>
                    <a:lstStyle/>
                    <a:p>
                      <a:pPr>
                        <a:defRPr/>
                      </a:pPr>
                      <a:endParaRPr lang="en-CA"/>
                    </a:p>
                  </p:txBody>
                </p:sp>
                <p:sp>
                  <p:nvSpPr>
                    <p:cNvPr id="253005" name="Rectangle 77"/>
                    <p:cNvSpPr>
                      <a:spLocks noChangeArrowheads="1"/>
                    </p:cNvSpPr>
                    <p:nvPr/>
                  </p:nvSpPr>
                  <p:spPr bwMode="auto">
                    <a:xfrm>
                      <a:off x="1375" y="1833"/>
                      <a:ext cx="79" cy="9"/>
                    </a:xfrm>
                    <a:prstGeom prst="rect">
                      <a:avLst/>
                    </a:prstGeom>
                    <a:solidFill>
                      <a:srgbClr val="C0FFFF"/>
                    </a:solidFill>
                    <a:ln w="9525">
                      <a:noFill/>
                      <a:miter lim="800000"/>
                      <a:headEnd/>
                      <a:tailEnd/>
                    </a:ln>
                  </p:spPr>
                  <p:txBody>
                    <a:bodyPr/>
                    <a:lstStyle/>
                    <a:p>
                      <a:pPr>
                        <a:defRPr/>
                      </a:pPr>
                      <a:endParaRPr lang="en-CA"/>
                    </a:p>
                  </p:txBody>
                </p:sp>
              </p:grpSp>
            </p:grpSp>
            <p:grpSp>
              <p:nvGrpSpPr>
                <p:cNvPr id="20515" name="Group 78"/>
                <p:cNvGrpSpPr>
                  <a:grpSpLocks/>
                </p:cNvGrpSpPr>
                <p:nvPr/>
              </p:nvGrpSpPr>
              <p:grpSpPr bwMode="auto">
                <a:xfrm>
                  <a:off x="1390" y="1802"/>
                  <a:ext cx="152" cy="37"/>
                  <a:chOff x="1390" y="1802"/>
                  <a:chExt cx="152" cy="37"/>
                </a:xfrm>
              </p:grpSpPr>
              <p:sp>
                <p:nvSpPr>
                  <p:cNvPr id="253007" name="Freeform 79"/>
                  <p:cNvSpPr>
                    <a:spLocks/>
                  </p:cNvSpPr>
                  <p:nvPr/>
                </p:nvSpPr>
                <p:spPr bwMode="auto">
                  <a:xfrm>
                    <a:off x="1330" y="1869"/>
                    <a:ext cx="22" cy="33"/>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253008" name="Freeform 80"/>
                  <p:cNvSpPr>
                    <a:spLocks/>
                  </p:cNvSpPr>
                  <p:nvPr/>
                </p:nvSpPr>
                <p:spPr bwMode="auto">
                  <a:xfrm>
                    <a:off x="1365" y="185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253009" name="Freeform 81"/>
                  <p:cNvSpPr>
                    <a:spLocks/>
                  </p:cNvSpPr>
                  <p:nvPr/>
                </p:nvSpPr>
                <p:spPr bwMode="auto">
                  <a:xfrm>
                    <a:off x="1457" y="1870"/>
                    <a:ext cx="24"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924186" y="3455007"/>
            <a:ext cx="2039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err="1">
                  <a:ln>
                    <a:noFill/>
                  </a:ln>
                  <a:solidFill>
                    <a:srgbClr val="66FF33"/>
                  </a:solidFill>
                  <a:effectLst/>
                  <a:uLnTx/>
                  <a:uFillTx/>
                  <a:latin typeface="Times New Roman" pitchFamily="18" charset="0"/>
                  <a:ea typeface="+mn-ea"/>
                  <a:cs typeface="+mn-cs"/>
                </a:rPr>
                <a:t>Exp</a:t>
              </a:r>
              <a:endParaRPr kumimoji="0" lang="en-US" altLang="en-US" sz="2800" b="0" i="0" u="none" strike="noStrike" kern="1200" cap="none" spc="0" normalizeH="0" baseline="0" noProof="0" dirty="0">
                <a:ln>
                  <a:noFill/>
                </a:ln>
                <a:solidFill>
                  <a:srgbClr val="66FF33"/>
                </a:solidFill>
                <a:effectLst/>
                <a:uLnTx/>
                <a:uFillTx/>
                <a:latin typeface="Times New Roman" pitchFamily="18" charset="0"/>
                <a:ea typeface="+mn-ea"/>
                <a:cs typeface="+mn-cs"/>
              </a:endParaRPr>
            </a:p>
          </p:txBody>
        </p:sp>
      </p:grpSp>
      <p:grpSp>
        <p:nvGrpSpPr>
          <p:cNvPr id="14" name="Group 27"/>
          <p:cNvGrpSpPr>
            <a:grpSpLocks/>
          </p:cNvGrpSpPr>
          <p:nvPr/>
        </p:nvGrpSpPr>
        <p:grpSpPr bwMode="auto">
          <a:xfrm>
            <a:off x="3657600" y="3087689"/>
            <a:ext cx="4202113" cy="3254376"/>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Co-NP</a:t>
              </a:r>
            </a:p>
          </p:txBody>
        </p:sp>
      </p:grpSp>
      <p:sp>
        <p:nvSpPr>
          <p:cNvPr id="20" name="Text Box 20"/>
          <p:cNvSpPr txBox="1">
            <a:spLocks noChangeArrowheads="1"/>
          </p:cNvSpPr>
          <p:nvPr/>
        </p:nvSpPr>
        <p:spPr bwMode="auto">
          <a:xfrm>
            <a:off x="5562600" y="4724400"/>
            <a:ext cx="1691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1" name="Text Box 20"/>
          <p:cNvSpPr txBox="1">
            <a:spLocks noChangeArrowheads="1"/>
          </p:cNvSpPr>
          <p:nvPr/>
        </p:nvSpPr>
        <p:spPr bwMode="auto">
          <a:xfrm>
            <a:off x="6841755" y="3429000"/>
            <a:ext cx="20908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30" name="Group 3">
            <a:extLst>
              <a:ext uri="{FF2B5EF4-FFF2-40B4-BE49-F238E27FC236}">
                <a16:creationId xmlns:a16="http://schemas.microsoft.com/office/drawing/2014/main" id="{44148877-58B9-43C9-AA78-19C04F323016}"/>
              </a:ext>
            </a:extLst>
          </p:cNvPr>
          <p:cNvGrpSpPr>
            <a:grpSpLocks/>
          </p:cNvGrpSpPr>
          <p:nvPr/>
        </p:nvGrpSpPr>
        <p:grpSpPr bwMode="auto">
          <a:xfrm>
            <a:off x="3810000" y="838200"/>
            <a:ext cx="5257800" cy="5918200"/>
            <a:chOff x="2400" y="528"/>
            <a:chExt cx="3312" cy="3728"/>
          </a:xfrm>
        </p:grpSpPr>
        <p:sp>
          <p:nvSpPr>
            <p:cNvPr id="32" name="Oval 4">
              <a:extLst>
                <a:ext uri="{FF2B5EF4-FFF2-40B4-BE49-F238E27FC236}">
                  <a16:creationId xmlns:a16="http://schemas.microsoft.com/office/drawing/2014/main" id="{38F82761-C6E3-42A7-B979-4F1A3891004C}"/>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Text Box 5">
              <a:extLst>
                <a:ext uri="{FF2B5EF4-FFF2-40B4-BE49-F238E27FC236}">
                  <a16:creationId xmlns:a16="http://schemas.microsoft.com/office/drawing/2014/main" id="{4E51FEF3-6343-44A8-8A2C-72206E954EDC}"/>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5050"/>
                  </a:solidFill>
                  <a:effectLst/>
                  <a:uLnTx/>
                  <a:uFillTx/>
                  <a:latin typeface="Times New Roman" pitchFamily="18" charset="0"/>
                  <a:ea typeface="+mn-ea"/>
                  <a:cs typeface="+mn-cs"/>
                </a:rPr>
                <a:t>Computable</a:t>
              </a:r>
            </a:p>
          </p:txBody>
        </p:sp>
      </p:grpSp>
      <p:sp>
        <p:nvSpPr>
          <p:cNvPr id="38" name="Text Box 20">
            <a:extLst>
              <a:ext uri="{FF2B5EF4-FFF2-40B4-BE49-F238E27FC236}">
                <a16:creationId xmlns:a16="http://schemas.microsoft.com/office/drawing/2014/main" id="{7A58481C-1251-47CE-B00D-AFA6DAB33273}"/>
              </a:ext>
            </a:extLst>
          </p:cNvPr>
          <p:cNvSpPr txBox="1">
            <a:spLocks noChangeArrowheads="1"/>
          </p:cNvSpPr>
          <p:nvPr/>
        </p:nvSpPr>
        <p:spPr bwMode="auto">
          <a:xfrm>
            <a:off x="3558743" y="619780"/>
            <a:ext cx="21570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t</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39" name="Text Box 20">
            <a:extLst>
              <a:ext uri="{FF2B5EF4-FFF2-40B4-BE49-F238E27FC236}">
                <a16:creationId xmlns:a16="http://schemas.microsoft.com/office/drawing/2014/main" id="{FC94872E-D2AA-4505-977F-9124B4BD0C36}"/>
              </a:ext>
            </a:extLst>
          </p:cNvPr>
          <p:cNvSpPr txBox="1">
            <a:spLocks noChangeArrowheads="1"/>
          </p:cNvSpPr>
          <p:nvPr/>
        </p:nvSpPr>
        <p:spPr bwMode="auto">
          <a:xfrm>
            <a:off x="5565362" y="2362200"/>
            <a:ext cx="174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40" name="Group 39">
            <a:extLst>
              <a:ext uri="{FF2B5EF4-FFF2-40B4-BE49-F238E27FC236}">
                <a16:creationId xmlns:a16="http://schemas.microsoft.com/office/drawing/2014/main" id="{310ED92E-9317-4991-B2C0-A1250EA53E5D}"/>
              </a:ext>
            </a:extLst>
          </p:cNvPr>
          <p:cNvGrpSpPr/>
          <p:nvPr/>
        </p:nvGrpSpPr>
        <p:grpSpPr>
          <a:xfrm>
            <a:off x="3016250" y="-78710"/>
            <a:ext cx="5956108" cy="7032625"/>
            <a:chOff x="3016250" y="-78710"/>
            <a:chExt cx="5956108" cy="7032625"/>
          </a:xfrm>
        </p:grpSpPr>
        <p:sp>
          <p:nvSpPr>
            <p:cNvPr id="41" name="Oval 48">
              <a:extLst>
                <a:ext uri="{FF2B5EF4-FFF2-40B4-BE49-F238E27FC236}">
                  <a16:creationId xmlns:a16="http://schemas.microsoft.com/office/drawing/2014/main" id="{CC04BB7E-5A1C-4C60-B572-3AA46012D904}"/>
                </a:ext>
              </a:extLst>
            </p:cNvPr>
            <p:cNvSpPr>
              <a:spLocks noChangeArrowheads="1"/>
            </p:cNvSpPr>
            <p:nvPr/>
          </p:nvSpPr>
          <p:spPr bwMode="auto">
            <a:xfrm rot="19311688" flipH="1">
              <a:off x="3150306" y="-78710"/>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Rectangle 49">
              <a:extLst>
                <a:ext uri="{FF2B5EF4-FFF2-40B4-BE49-F238E27FC236}">
                  <a16:creationId xmlns:a16="http://schemas.microsoft.com/office/drawing/2014/main" id="{D02A0E60-22EC-4DE6-9BBF-CEA2FA42D6E6}"/>
                </a:ext>
              </a:extLst>
            </p:cNvPr>
            <p:cNvSpPr>
              <a:spLocks noChangeArrowheads="1"/>
            </p:cNvSpPr>
            <p:nvPr/>
          </p:nvSpPr>
          <p:spPr bwMode="auto">
            <a:xfrm>
              <a:off x="3016250" y="76200"/>
              <a:ext cx="2165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Acceptable</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grpSp>
        <p:nvGrpSpPr>
          <p:cNvPr id="43" name="Group 42">
            <a:extLst>
              <a:ext uri="{FF2B5EF4-FFF2-40B4-BE49-F238E27FC236}">
                <a16:creationId xmlns:a16="http://schemas.microsoft.com/office/drawing/2014/main" id="{6DF80D14-36B3-497B-831C-FEF5420FE350}"/>
              </a:ext>
            </a:extLst>
          </p:cNvPr>
          <p:cNvGrpSpPr/>
          <p:nvPr/>
        </p:nvGrpSpPr>
        <p:grpSpPr>
          <a:xfrm>
            <a:off x="4064706" y="-95915"/>
            <a:ext cx="5822052" cy="7032625"/>
            <a:chOff x="4064706" y="-95915"/>
            <a:chExt cx="5822052" cy="7032625"/>
          </a:xfrm>
        </p:grpSpPr>
        <p:sp>
          <p:nvSpPr>
            <p:cNvPr id="44" name="Rectangle 49">
              <a:extLst>
                <a:ext uri="{FF2B5EF4-FFF2-40B4-BE49-F238E27FC236}">
                  <a16:creationId xmlns:a16="http://schemas.microsoft.com/office/drawing/2014/main" id="{B9CA6500-625F-4719-8F29-E6F46D16C9E1}"/>
                </a:ext>
              </a:extLst>
            </p:cNvPr>
            <p:cNvSpPr>
              <a:spLocks noChangeArrowheads="1"/>
            </p:cNvSpPr>
            <p:nvPr/>
          </p:nvSpPr>
          <p:spPr bwMode="auto">
            <a:xfrm>
              <a:off x="6705600" y="76200"/>
              <a:ext cx="270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FF"/>
                  </a:solidFill>
                  <a:effectLst/>
                  <a:uLnTx/>
                  <a:uFillTx/>
                  <a:latin typeface="Times New Roman" pitchFamily="18" charset="0"/>
                  <a:ea typeface="+mn-ea"/>
                  <a:cs typeface="+mn-cs"/>
                </a:rPr>
                <a:t>Co-Acceptable</a:t>
              </a:r>
              <a:endPar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endParaRPr>
            </a:p>
          </p:txBody>
        </p:sp>
        <p:sp>
          <p:nvSpPr>
            <p:cNvPr id="45" name="Oval 48">
              <a:extLst>
                <a:ext uri="{FF2B5EF4-FFF2-40B4-BE49-F238E27FC236}">
                  <a16:creationId xmlns:a16="http://schemas.microsoft.com/office/drawing/2014/main" id="{313E511D-BA6B-460F-8296-74696976E1B4}"/>
                </a:ext>
              </a:extLst>
            </p:cNvPr>
            <p:cNvSpPr>
              <a:spLocks noChangeArrowheads="1"/>
            </p:cNvSpPr>
            <p:nvPr/>
          </p:nvSpPr>
          <p:spPr bwMode="auto">
            <a:xfrm rot="2288312">
              <a:off x="4064706" y="-95915"/>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 name="Text Box 20">
            <a:extLst>
              <a:ext uri="{FF2B5EF4-FFF2-40B4-BE49-F238E27FC236}">
                <a16:creationId xmlns:a16="http://schemas.microsoft.com/office/drawing/2014/main" id="{570AE9C5-72FD-4F6D-AF58-C002886585C4}"/>
              </a:ext>
            </a:extLst>
          </p:cNvPr>
          <p:cNvSpPr txBox="1">
            <a:spLocks noChangeArrowheads="1"/>
          </p:cNvSpPr>
          <p:nvPr/>
        </p:nvSpPr>
        <p:spPr bwMode="auto">
          <a:xfrm>
            <a:off x="7086600" y="568307"/>
            <a:ext cx="23509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7" name="Text Box 20">
            <a:extLst>
              <a:ext uri="{FF2B5EF4-FFF2-40B4-BE49-F238E27FC236}">
                <a16:creationId xmlns:a16="http://schemas.microsoft.com/office/drawing/2014/main" id="{18CD131E-D035-4F36-A89F-1CFBC6DBAFD0}"/>
              </a:ext>
            </a:extLst>
          </p:cNvPr>
          <p:cNvSpPr txBox="1">
            <a:spLocks noChangeArrowheads="1"/>
          </p:cNvSpPr>
          <p:nvPr/>
        </p:nvSpPr>
        <p:spPr bwMode="auto">
          <a:xfrm>
            <a:off x="3546151" y="1016607"/>
            <a:ext cx="1971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8" name="Text Box 20">
            <a:extLst>
              <a:ext uri="{FF2B5EF4-FFF2-40B4-BE49-F238E27FC236}">
                <a16:creationId xmlns:a16="http://schemas.microsoft.com/office/drawing/2014/main" id="{C82C2D75-4D0F-4507-841E-1514450AC7B9}"/>
              </a:ext>
            </a:extLst>
          </p:cNvPr>
          <p:cNvSpPr txBox="1">
            <a:spLocks noChangeArrowheads="1"/>
          </p:cNvSpPr>
          <p:nvPr/>
        </p:nvSpPr>
        <p:spPr bwMode="auto">
          <a:xfrm>
            <a:off x="5610576" y="5029200"/>
            <a:ext cx="1623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9" name="Text Box 20">
            <a:extLst>
              <a:ext uri="{FF2B5EF4-FFF2-40B4-BE49-F238E27FC236}">
                <a16:creationId xmlns:a16="http://schemas.microsoft.com/office/drawing/2014/main" id="{97DB6B25-C847-4D84-AC43-979EE53151C1}"/>
              </a:ext>
            </a:extLst>
          </p:cNvPr>
          <p:cNvSpPr txBox="1">
            <a:spLocks noChangeArrowheads="1"/>
          </p:cNvSpPr>
          <p:nvPr/>
        </p:nvSpPr>
        <p:spPr bwMode="auto">
          <a:xfrm>
            <a:off x="7315200" y="990600"/>
            <a:ext cx="2242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50" name="Rectangle 2">
            <a:extLst>
              <a:ext uri="{FF2B5EF4-FFF2-40B4-BE49-F238E27FC236}">
                <a16:creationId xmlns:a16="http://schemas.microsoft.com/office/drawing/2014/main" id="{63E0713A-38AE-455F-AD77-B24F0F7A4828}"/>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24BFF6DC-D910-4EEE-8DA2-70B0CB17A577}"/>
              </a:ext>
            </a:extLst>
          </p:cNvPr>
          <p:cNvGrpSpPr/>
          <p:nvPr/>
        </p:nvGrpSpPr>
        <p:grpSpPr>
          <a:xfrm>
            <a:off x="3082944" y="105036"/>
            <a:ext cx="2708256" cy="2277295"/>
            <a:chOff x="3048000" y="64268"/>
            <a:chExt cx="2743200" cy="2290871"/>
          </a:xfrm>
        </p:grpSpPr>
        <p:grpSp>
          <p:nvGrpSpPr>
            <p:cNvPr id="52" name="Group 51">
              <a:extLst>
                <a:ext uri="{FF2B5EF4-FFF2-40B4-BE49-F238E27FC236}">
                  <a16:creationId xmlns:a16="http://schemas.microsoft.com/office/drawing/2014/main" id="{95744587-BCC0-4ECD-9C67-CAEEC3346FE8}"/>
                </a:ext>
              </a:extLst>
            </p:cNvPr>
            <p:cNvGrpSpPr/>
            <p:nvPr/>
          </p:nvGrpSpPr>
          <p:grpSpPr>
            <a:xfrm>
              <a:off x="3048000" y="64268"/>
              <a:ext cx="2743200" cy="1914347"/>
              <a:chOff x="3048000" y="64268"/>
              <a:chExt cx="2743200" cy="1914347"/>
            </a:xfrm>
          </p:grpSpPr>
          <p:sp>
            <p:nvSpPr>
              <p:cNvPr id="54" name="Freeform 38">
                <a:extLst>
                  <a:ext uri="{FF2B5EF4-FFF2-40B4-BE49-F238E27FC236}">
                    <a16:creationId xmlns:a16="http://schemas.microsoft.com/office/drawing/2014/main" id="{DFBFE978-24BB-48D6-99B3-A01747F631DA}"/>
                  </a:ext>
                </a:extLst>
              </p:cNvPr>
              <p:cNvSpPr>
                <a:spLocks/>
              </p:cNvSpPr>
              <p:nvPr/>
            </p:nvSpPr>
            <p:spPr bwMode="auto">
              <a:xfrm>
                <a:off x="3191804" y="64268"/>
                <a:ext cx="2599396" cy="1595289"/>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Text Box 39">
                <a:extLst>
                  <a:ext uri="{FF2B5EF4-FFF2-40B4-BE49-F238E27FC236}">
                    <a16:creationId xmlns:a16="http://schemas.microsoft.com/office/drawing/2014/main" id="{F1DF79CE-9C73-4585-95A7-B2CB16B442E9}"/>
                  </a:ext>
                </a:extLst>
              </p:cNvPr>
              <p:cNvSpPr txBox="1">
                <a:spLocks noChangeArrowheads="1"/>
              </p:cNvSpPr>
              <p:nvPr/>
            </p:nvSpPr>
            <p:spPr bwMode="auto">
              <a:xfrm>
                <a:off x="3048000" y="1454730"/>
                <a:ext cx="2421006" cy="523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53" name="Rectangle 40">
              <a:extLst>
                <a:ext uri="{FF2B5EF4-FFF2-40B4-BE49-F238E27FC236}">
                  <a16:creationId xmlns:a16="http://schemas.microsoft.com/office/drawing/2014/main" id="{87CB9FB5-058F-4201-A445-2F37CC91A0E7}"/>
                </a:ext>
              </a:extLst>
            </p:cNvPr>
            <p:cNvSpPr>
              <a:spLocks noChangeArrowheads="1"/>
            </p:cNvSpPr>
            <p:nvPr/>
          </p:nvSpPr>
          <p:spPr bwMode="auto">
            <a:xfrm>
              <a:off x="3262005" y="1828800"/>
              <a:ext cx="1145674" cy="526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C000"/>
                  </a:solidFill>
                  <a:effectLst/>
                  <a:uLnTx/>
                  <a:uFillTx/>
                  <a:latin typeface="Times New Roman" pitchFamily="18" charset="0"/>
                  <a:ea typeface="+mn-ea"/>
                  <a:cs typeface="+mn-cs"/>
                </a:rPr>
                <a:t>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56" name="Group 23">
            <a:extLst>
              <a:ext uri="{FF2B5EF4-FFF2-40B4-BE49-F238E27FC236}">
                <a16:creationId xmlns:a16="http://schemas.microsoft.com/office/drawing/2014/main" id="{288F5275-D9BC-44D9-8473-6D4A8AFD2BA7}"/>
              </a:ext>
            </a:extLst>
          </p:cNvPr>
          <p:cNvGrpSpPr>
            <a:grpSpLocks/>
          </p:cNvGrpSpPr>
          <p:nvPr/>
        </p:nvGrpSpPr>
        <p:grpSpPr bwMode="auto">
          <a:xfrm>
            <a:off x="739509" y="4697616"/>
            <a:ext cx="1546491" cy="2083594"/>
            <a:chOff x="1236" y="1032"/>
            <a:chExt cx="1126" cy="1681"/>
          </a:xfrm>
        </p:grpSpPr>
        <p:pic>
          <p:nvPicPr>
            <p:cNvPr id="57" name="Picture 24" descr="Stephen">
              <a:extLst>
                <a:ext uri="{FF2B5EF4-FFF2-40B4-BE49-F238E27FC236}">
                  <a16:creationId xmlns:a16="http://schemas.microsoft.com/office/drawing/2014/main" id="{CE58DD61-B3E0-4C9F-BB5F-3D295328E0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41" y="1032"/>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Rectangle 25">
              <a:extLst>
                <a:ext uri="{FF2B5EF4-FFF2-40B4-BE49-F238E27FC236}">
                  <a16:creationId xmlns:a16="http://schemas.microsoft.com/office/drawing/2014/main" id="{6D688114-F11B-4EA9-BBE6-AB9A9DC14F15}"/>
                </a:ext>
              </a:extLst>
            </p:cNvPr>
            <p:cNvSpPr>
              <a:spLocks noChangeArrowheads="1"/>
            </p:cNvSpPr>
            <p:nvPr/>
          </p:nvSpPr>
          <p:spPr bwMode="auto">
            <a:xfrm>
              <a:off x="1236" y="2448"/>
              <a:ext cx="1110"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Steve Cook 1971</a:t>
              </a:r>
            </a:p>
          </p:txBody>
        </p:sp>
      </p:grpSp>
      <p:sp>
        <p:nvSpPr>
          <p:cNvPr id="59" name="Text Box 20">
            <a:extLst>
              <a:ext uri="{FF2B5EF4-FFF2-40B4-BE49-F238E27FC236}">
                <a16:creationId xmlns:a16="http://schemas.microsoft.com/office/drawing/2014/main" id="{F4422543-E492-45CA-B994-5B5FDF119D72}"/>
              </a:ext>
            </a:extLst>
          </p:cNvPr>
          <p:cNvSpPr txBox="1">
            <a:spLocks noChangeArrowheads="1"/>
          </p:cNvSpPr>
          <p:nvPr/>
        </p:nvSpPr>
        <p:spPr bwMode="auto">
          <a:xfrm>
            <a:off x="76200" y="3124200"/>
            <a:ext cx="303865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These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problems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are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least as hard”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 every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problem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class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69" name="Group 68">
            <a:extLst>
              <a:ext uri="{FF2B5EF4-FFF2-40B4-BE49-F238E27FC236}">
                <a16:creationId xmlns:a16="http://schemas.microsoft.com/office/drawing/2014/main" id="{3ED4FEE6-E93E-42A3-8651-1BAD6E3931B7}"/>
              </a:ext>
            </a:extLst>
          </p:cNvPr>
          <p:cNvGrpSpPr/>
          <p:nvPr/>
        </p:nvGrpSpPr>
        <p:grpSpPr>
          <a:xfrm>
            <a:off x="3810000" y="3578225"/>
            <a:ext cx="2392363" cy="997883"/>
            <a:chOff x="3810000" y="3578225"/>
            <a:chExt cx="2392363" cy="997883"/>
          </a:xfrm>
        </p:grpSpPr>
        <p:grpSp>
          <p:nvGrpSpPr>
            <p:cNvPr id="70" name="Group 37">
              <a:extLst>
                <a:ext uri="{FF2B5EF4-FFF2-40B4-BE49-F238E27FC236}">
                  <a16:creationId xmlns:a16="http://schemas.microsoft.com/office/drawing/2014/main" id="{2B6243DD-427B-426E-8C69-4944FD323C29}"/>
                </a:ext>
              </a:extLst>
            </p:cNvPr>
            <p:cNvGrpSpPr>
              <a:grpSpLocks/>
            </p:cNvGrpSpPr>
            <p:nvPr/>
          </p:nvGrpSpPr>
          <p:grpSpPr bwMode="auto">
            <a:xfrm>
              <a:off x="3810000" y="3578225"/>
              <a:ext cx="2392363" cy="674688"/>
              <a:chOff x="2400" y="2254"/>
              <a:chExt cx="1507" cy="425"/>
            </a:xfrm>
          </p:grpSpPr>
          <p:sp>
            <p:nvSpPr>
              <p:cNvPr id="72" name="Freeform 38">
                <a:extLst>
                  <a:ext uri="{FF2B5EF4-FFF2-40B4-BE49-F238E27FC236}">
                    <a16:creationId xmlns:a16="http://schemas.microsoft.com/office/drawing/2014/main" id="{75B3F91C-9356-4679-8D76-1661F8F0678C}"/>
                  </a:ext>
                </a:extLst>
              </p:cNvPr>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Text Box 39">
                <a:extLst>
                  <a:ext uri="{FF2B5EF4-FFF2-40B4-BE49-F238E27FC236}">
                    <a16:creationId xmlns:a16="http://schemas.microsoft.com/office/drawing/2014/main" id="{9B345F83-AF8E-440E-92B0-7D29CB0C0443}"/>
                  </a:ext>
                </a:extLst>
              </p:cNvPr>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71" name="Rectangle 40">
              <a:extLst>
                <a:ext uri="{FF2B5EF4-FFF2-40B4-BE49-F238E27FC236}">
                  <a16:creationId xmlns:a16="http://schemas.microsoft.com/office/drawing/2014/main" id="{315014F5-8906-4FB9-B9CE-5C85ABE167EF}"/>
                </a:ext>
              </a:extLst>
            </p:cNvPr>
            <p:cNvSpPr>
              <a:spLocks noChangeArrowheads="1"/>
            </p:cNvSpPr>
            <p:nvPr/>
          </p:nvSpPr>
          <p:spPr bwMode="auto">
            <a:xfrm>
              <a:off x="4157522" y="4052888"/>
              <a:ext cx="15574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C000"/>
                  </a:solidFill>
                  <a:effectLst/>
                  <a:uLnTx/>
                  <a:uFillTx/>
                  <a:latin typeface="Times New Roman" pitchFamily="18" charset="0"/>
                  <a:ea typeface="+mn-ea"/>
                  <a:cs typeface="+mn-cs"/>
                </a:rPr>
                <a:t>poly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2645897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8">
                                            <p:txEl>
                                              <p:pRg st="0" end="0"/>
                                            </p:txEl>
                                          </p:spTgt>
                                        </p:tgtEl>
                                        <p:attrNameLst>
                                          <p:attrName>style.visibility</p:attrName>
                                        </p:attrNameLst>
                                      </p:cBhvr>
                                      <p:to>
                                        <p:strVal val="visible"/>
                                      </p:to>
                                    </p:set>
                                    <p:anim calcmode="lin" valueType="num">
                                      <p:cBhvr additive="base">
                                        <p:cTn id="15"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8">
                                            <p:txEl>
                                              <p:pRg st="0" end="0"/>
                                            </p:txEl>
                                          </p:spTgt>
                                        </p:tgtEl>
                                        <p:attrNameLst>
                                          <p:attrName>style.visibility</p:attrName>
                                        </p:attrNameLst>
                                      </p:cBhvr>
                                      <p:to>
                                        <p:strVal val="visible"/>
                                      </p:to>
                                    </p:set>
                                    <p:anim calcmode="lin" valueType="num">
                                      <p:cBhvr additive="base">
                                        <p:cTn id="19"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7">
                                            <p:txEl>
                                              <p:pRg st="0" end="0"/>
                                            </p:txEl>
                                          </p:spTgt>
                                        </p:tgtEl>
                                        <p:attrNameLst>
                                          <p:attrName>style.visibility</p:attrName>
                                        </p:attrNameLst>
                                      </p:cBhvr>
                                      <p:to>
                                        <p:strVal val="visible"/>
                                      </p:to>
                                    </p:set>
                                    <p:anim calcmode="lin" valueType="num">
                                      <p:cBhvr additive="base">
                                        <p:cTn id="23"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7">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ppt_x"/>
                                          </p:val>
                                        </p:tav>
                                        <p:tav tm="100000">
                                          <p:val>
                                            <p:strVal val="#ppt_x"/>
                                          </p:val>
                                        </p:tav>
                                      </p:tavLst>
                                    </p:anim>
                                    <p:anim calcmode="lin" valueType="num">
                                      <p:cBhvr additive="base">
                                        <p:cTn id="28" dur="500" fill="hold"/>
                                        <p:tgtEl>
                                          <p:spTgt spid="40"/>
                                        </p:tgtEl>
                                        <p:attrNameLst>
                                          <p:attrName>ppt_y</p:attrName>
                                        </p:attrNameLst>
                                      </p:cBhvr>
                                      <p:tavLst>
                                        <p:tav tm="0">
                                          <p:val>
                                            <p:strVal val="1+#ppt_h/2"/>
                                          </p:val>
                                        </p:tav>
                                        <p:tav tm="100000">
                                          <p:val>
                                            <p:strVal val="#ppt_y"/>
                                          </p:val>
                                        </p:tav>
                                      </p:tavLst>
                                    </p:anim>
                                  </p:childTnLst>
                                </p:cTn>
                              </p:par>
                              <p:par>
                                <p:cTn id="29" presetID="2" presetClass="exit" presetSubtype="1" fill="hold" grpId="0" nodeType="withEffect">
                                  <p:stCondLst>
                                    <p:cond delay="0"/>
                                  </p:stCondLst>
                                  <p:childTnLst>
                                    <p:anim calcmode="lin" valueType="num">
                                      <p:cBhvr additive="base">
                                        <p:cTn id="30" dur="500"/>
                                        <p:tgtEl>
                                          <p:spTgt spid="50"/>
                                        </p:tgtEl>
                                        <p:attrNameLst>
                                          <p:attrName>ppt_x</p:attrName>
                                        </p:attrNameLst>
                                      </p:cBhvr>
                                      <p:tavLst>
                                        <p:tav tm="0">
                                          <p:val>
                                            <p:strVal val="ppt_x"/>
                                          </p:val>
                                        </p:tav>
                                        <p:tav tm="100000">
                                          <p:val>
                                            <p:strVal val="ppt_x"/>
                                          </p:val>
                                        </p:tav>
                                      </p:tavLst>
                                    </p:anim>
                                    <p:anim calcmode="lin" valueType="num">
                                      <p:cBhvr additive="base">
                                        <p:cTn id="31" dur="500"/>
                                        <p:tgtEl>
                                          <p:spTgt spid="50"/>
                                        </p:tgtEl>
                                        <p:attrNameLst>
                                          <p:attrName>ppt_y</p:attrName>
                                        </p:attrNameLst>
                                      </p:cBhvr>
                                      <p:tavLst>
                                        <p:tav tm="0">
                                          <p:val>
                                            <p:strVal val="ppt_y"/>
                                          </p:val>
                                        </p:tav>
                                        <p:tav tm="100000">
                                          <p:val>
                                            <p:strVal val="0-ppt_h/2"/>
                                          </p:val>
                                        </p:tav>
                                      </p:tavLst>
                                    </p:anim>
                                    <p:set>
                                      <p:cBhvr>
                                        <p:cTn id="32" dur="1" fill="hold">
                                          <p:stCondLst>
                                            <p:cond delay="499"/>
                                          </p:stCondLst>
                                        </p:cTn>
                                        <p:tgtEl>
                                          <p:spTgt spid="50"/>
                                        </p:tgtEl>
                                        <p:attrNameLst>
                                          <p:attrName>style.visibility</p:attrName>
                                        </p:attrNameLst>
                                      </p:cBhvr>
                                      <p:to>
                                        <p:strVal val="hidden"/>
                                      </p:to>
                                    </p:set>
                                  </p:childTnLst>
                                </p:cTn>
                              </p:par>
                              <p:par>
                                <p:cTn id="33" presetID="2" presetClass="entr" presetSubtype="4"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ppt_x"/>
                                          </p:val>
                                        </p:tav>
                                        <p:tav tm="100000">
                                          <p:val>
                                            <p:strVal val="#ppt_x"/>
                                          </p:val>
                                        </p:tav>
                                      </p:tavLst>
                                    </p:anim>
                                    <p:anim calcmode="lin" valueType="num">
                                      <p:cBhvr additive="base">
                                        <p:cTn id="36" dur="500" fill="hold"/>
                                        <p:tgtEl>
                                          <p:spTgt spid="4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6">
                                            <p:txEl>
                                              <p:pRg st="0" end="0"/>
                                            </p:txEl>
                                          </p:spTgt>
                                        </p:tgtEl>
                                        <p:attrNameLst>
                                          <p:attrName>style.visibility</p:attrName>
                                        </p:attrNameLst>
                                      </p:cBhvr>
                                      <p:to>
                                        <p:strVal val="visible"/>
                                      </p:to>
                                    </p:set>
                                    <p:anim calcmode="lin" valueType="num">
                                      <p:cBhvr additive="base">
                                        <p:cTn id="39"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6">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9">
                                            <p:txEl>
                                              <p:pRg st="0" end="0"/>
                                            </p:txEl>
                                          </p:spTgt>
                                        </p:tgtEl>
                                        <p:attrNameLst>
                                          <p:attrName>style.visibility</p:attrName>
                                        </p:attrNameLst>
                                      </p:cBhvr>
                                      <p:to>
                                        <p:strVal val="visible"/>
                                      </p:to>
                                    </p:set>
                                    <p:anim calcmode="lin" valueType="num">
                                      <p:cBhvr additive="base">
                                        <p:cTn id="43"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1"/>
                                        </p:tgtEl>
                                        <p:attrNameLst>
                                          <p:attrName>style.visibility</p:attrName>
                                        </p:attrNameLst>
                                      </p:cBhvr>
                                      <p:to>
                                        <p:strVal val="visible"/>
                                      </p:to>
                                    </p:set>
                                    <p:anim calcmode="lin" valueType="num">
                                      <p:cBhvr additive="base">
                                        <p:cTn id="49" dur="500" fill="hold"/>
                                        <p:tgtEl>
                                          <p:spTgt spid="51"/>
                                        </p:tgtEl>
                                        <p:attrNameLst>
                                          <p:attrName>ppt_x</p:attrName>
                                        </p:attrNameLst>
                                      </p:cBhvr>
                                      <p:tavLst>
                                        <p:tav tm="0">
                                          <p:val>
                                            <p:strVal val="#ppt_x"/>
                                          </p:val>
                                        </p:tav>
                                        <p:tav tm="100000">
                                          <p:val>
                                            <p:strVal val="#ppt_x"/>
                                          </p:val>
                                        </p:tav>
                                      </p:tavLst>
                                    </p:anim>
                                    <p:anim calcmode="lin" valueType="num">
                                      <p:cBhvr additive="base">
                                        <p:cTn id="50" dur="500" fill="hold"/>
                                        <p:tgtEl>
                                          <p:spTgt spid="5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fill="hold"/>
                                        <p:tgtEl>
                                          <p:spTgt spid="56"/>
                                        </p:tgtEl>
                                        <p:attrNameLst>
                                          <p:attrName>ppt_x</p:attrName>
                                        </p:attrNameLst>
                                      </p:cBhvr>
                                      <p:tavLst>
                                        <p:tav tm="0">
                                          <p:val>
                                            <p:strVal val="#ppt_x"/>
                                          </p:val>
                                        </p:tav>
                                        <p:tav tm="100000">
                                          <p:val>
                                            <p:strVal val="#ppt_x"/>
                                          </p:val>
                                        </p:tav>
                                      </p:tavLst>
                                    </p:anim>
                                    <p:anim calcmode="lin" valueType="num">
                                      <p:cBhvr additive="base">
                                        <p:cTn id="54" dur="500" fill="hold"/>
                                        <p:tgtEl>
                                          <p:spTgt spid="5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59"/>
                                        </p:tgtEl>
                                        <p:attrNameLst>
                                          <p:attrName>style.visibility</p:attrName>
                                        </p:attrNameLst>
                                      </p:cBhvr>
                                      <p:to>
                                        <p:strVal val="visible"/>
                                      </p:to>
                                    </p:set>
                                    <p:anim calcmode="lin" valueType="num">
                                      <p:cBhvr additive="base">
                                        <p:cTn id="57" dur="500" fill="hold"/>
                                        <p:tgtEl>
                                          <p:spTgt spid="59"/>
                                        </p:tgtEl>
                                        <p:attrNameLst>
                                          <p:attrName>ppt_x</p:attrName>
                                        </p:attrNameLst>
                                      </p:cBhvr>
                                      <p:tavLst>
                                        <p:tav tm="0">
                                          <p:val>
                                            <p:strVal val="#ppt_x"/>
                                          </p:val>
                                        </p:tav>
                                        <p:tav tm="100000">
                                          <p:val>
                                            <p:strVal val="#ppt_x"/>
                                          </p:val>
                                        </p:tav>
                                      </p:tavLst>
                                    </p:anim>
                                    <p:anim calcmode="lin" valueType="num">
                                      <p:cBhvr additive="base">
                                        <p:cTn id="58" dur="500" fill="hold"/>
                                        <p:tgtEl>
                                          <p:spTgt spid="5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69"/>
                                        </p:tgtEl>
                                        <p:attrNameLst>
                                          <p:attrName>style.visibility</p:attrName>
                                        </p:attrNameLst>
                                      </p:cBhvr>
                                      <p:to>
                                        <p:strVal val="visible"/>
                                      </p:to>
                                    </p:set>
                                    <p:anim calcmode="lin" valueType="num">
                                      <p:cBhvr additive="base">
                                        <p:cTn id="61" dur="500" fill="hold"/>
                                        <p:tgtEl>
                                          <p:spTgt spid="69"/>
                                        </p:tgtEl>
                                        <p:attrNameLst>
                                          <p:attrName>ppt_x</p:attrName>
                                        </p:attrNameLst>
                                      </p:cBhvr>
                                      <p:tavLst>
                                        <p:tav tm="0">
                                          <p:val>
                                            <p:strVal val="#ppt_x"/>
                                          </p:val>
                                        </p:tav>
                                        <p:tav tm="100000">
                                          <p:val>
                                            <p:strVal val="#ppt_x"/>
                                          </p:val>
                                        </p:tav>
                                      </p:tavLst>
                                    </p:anim>
                                    <p:anim calcmode="lin" valueType="num">
                                      <p:cBhvr additive="base">
                                        <p:cTn id="62"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9" grpId="0"/>
    </p:bldLst>
  </p:timing>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6530" name="Rectangle 2"/>
          <p:cNvSpPr>
            <a:spLocks noGrp="1" noChangeArrowheads="1"/>
          </p:cNvSpPr>
          <p:nvPr>
            <p:ph type="title"/>
          </p:nvPr>
        </p:nvSpPr>
        <p:spPr>
          <a:xfrm>
            <a:off x="685800" y="76200"/>
            <a:ext cx="7315200" cy="1143000"/>
          </a:xfrm>
        </p:spPr>
        <p:txBody>
          <a:bodyPr/>
          <a:lstStyle/>
          <a:p>
            <a:pPr>
              <a:defRPr/>
            </a:pPr>
            <a:r>
              <a:rPr lang="en-US" sz="5400"/>
              <a:t>Perspiration Search</a:t>
            </a:r>
            <a:endParaRPr lang="en-US" sz="4800"/>
          </a:p>
        </p:txBody>
      </p:sp>
      <p:sp>
        <p:nvSpPr>
          <p:cNvPr id="406531" name="Oval 3"/>
          <p:cNvSpPr>
            <a:spLocks noChangeAspect="1" noChangeArrowheads="1"/>
          </p:cNvSpPr>
          <p:nvPr/>
        </p:nvSpPr>
        <p:spPr bwMode="auto">
          <a:xfrm>
            <a:off x="3030538" y="3144838"/>
            <a:ext cx="550862"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2" name="Oval 4"/>
          <p:cNvSpPr>
            <a:spLocks noChangeAspect="1" noChangeArrowheads="1"/>
          </p:cNvSpPr>
          <p:nvPr/>
        </p:nvSpPr>
        <p:spPr bwMode="auto">
          <a:xfrm>
            <a:off x="3030538" y="4270375"/>
            <a:ext cx="550862" cy="550863"/>
          </a:xfrm>
          <a:prstGeom prst="ellipse">
            <a:avLst/>
          </a:prstGeom>
          <a:solidFill>
            <a:srgbClr val="00FFCC"/>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3" name="Oval 5"/>
          <p:cNvSpPr>
            <a:spLocks noChangeAspect="1" noChangeArrowheads="1"/>
          </p:cNvSpPr>
          <p:nvPr/>
        </p:nvSpPr>
        <p:spPr bwMode="auto">
          <a:xfrm>
            <a:off x="2028825" y="5405438"/>
            <a:ext cx="550863" cy="550862"/>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4" name="Oval 6"/>
          <p:cNvSpPr>
            <a:spLocks noChangeAspect="1" noChangeArrowheads="1"/>
          </p:cNvSpPr>
          <p:nvPr/>
        </p:nvSpPr>
        <p:spPr bwMode="auto">
          <a:xfrm>
            <a:off x="652463" y="4000500"/>
            <a:ext cx="550862" cy="550863"/>
          </a:xfrm>
          <a:prstGeom prst="ellipse">
            <a:avLst/>
          </a:prstGeom>
          <a:solidFill>
            <a:srgbClr val="00FFFF"/>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5" name="Oval 7"/>
          <p:cNvSpPr>
            <a:spLocks noChangeAspect="1" noChangeArrowheads="1"/>
          </p:cNvSpPr>
          <p:nvPr/>
        </p:nvSpPr>
        <p:spPr bwMode="auto">
          <a:xfrm>
            <a:off x="652463" y="4935538"/>
            <a:ext cx="550862"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6" name="Oval 8"/>
          <p:cNvSpPr>
            <a:spLocks noChangeAspect="1" noChangeArrowheads="1"/>
          </p:cNvSpPr>
          <p:nvPr/>
        </p:nvSpPr>
        <p:spPr bwMode="auto">
          <a:xfrm>
            <a:off x="1946275" y="4189413"/>
            <a:ext cx="550863"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7" name="Oval 9"/>
          <p:cNvSpPr>
            <a:spLocks noChangeAspect="1" noChangeArrowheads="1"/>
          </p:cNvSpPr>
          <p:nvPr/>
        </p:nvSpPr>
        <p:spPr bwMode="auto">
          <a:xfrm>
            <a:off x="1833563" y="3063875"/>
            <a:ext cx="550862" cy="550863"/>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38" name="Oval 10"/>
          <p:cNvSpPr>
            <a:spLocks noChangeAspect="1" noChangeArrowheads="1"/>
          </p:cNvSpPr>
          <p:nvPr/>
        </p:nvSpPr>
        <p:spPr bwMode="auto">
          <a:xfrm>
            <a:off x="650875" y="2789238"/>
            <a:ext cx="550863"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cxnSp>
        <p:nvCxnSpPr>
          <p:cNvPr id="21515" name="AutoShape 11"/>
          <p:cNvCxnSpPr>
            <a:cxnSpLocks noChangeShapeType="1"/>
            <a:stCxn id="406555" idx="5"/>
            <a:endCxn id="406531" idx="1"/>
          </p:cNvCxnSpPr>
          <p:nvPr/>
        </p:nvCxnSpPr>
        <p:spPr bwMode="auto">
          <a:xfrm>
            <a:off x="2374900" y="2433638"/>
            <a:ext cx="736600" cy="7921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16" name="AutoShape 12"/>
          <p:cNvCxnSpPr>
            <a:cxnSpLocks noChangeShapeType="1"/>
            <a:stCxn id="406531" idx="2"/>
            <a:endCxn id="406537" idx="6"/>
          </p:cNvCxnSpPr>
          <p:nvPr/>
        </p:nvCxnSpPr>
        <p:spPr bwMode="auto">
          <a:xfrm flipH="1" flipV="1">
            <a:off x="2384425" y="3340100"/>
            <a:ext cx="646113" cy="80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17" name="AutoShape 13"/>
          <p:cNvCxnSpPr>
            <a:cxnSpLocks noChangeShapeType="1"/>
            <a:stCxn id="406555" idx="4"/>
            <a:endCxn id="406537" idx="0"/>
          </p:cNvCxnSpPr>
          <p:nvPr/>
        </p:nvCxnSpPr>
        <p:spPr bwMode="auto">
          <a:xfrm flipH="1">
            <a:off x="2109788" y="2514600"/>
            <a:ext cx="71437" cy="5492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18" name="AutoShape 14"/>
          <p:cNvCxnSpPr>
            <a:cxnSpLocks noChangeShapeType="1"/>
            <a:stCxn id="406531" idx="4"/>
            <a:endCxn id="406532" idx="0"/>
          </p:cNvCxnSpPr>
          <p:nvPr/>
        </p:nvCxnSpPr>
        <p:spPr bwMode="auto">
          <a:xfrm>
            <a:off x="3306763" y="3695700"/>
            <a:ext cx="0"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19" name="AutoShape 15"/>
          <p:cNvCxnSpPr>
            <a:cxnSpLocks noChangeShapeType="1"/>
            <a:stCxn id="406537" idx="5"/>
            <a:endCxn id="406532" idx="1"/>
          </p:cNvCxnSpPr>
          <p:nvPr/>
        </p:nvCxnSpPr>
        <p:spPr bwMode="auto">
          <a:xfrm>
            <a:off x="2303463" y="3533775"/>
            <a:ext cx="808037" cy="8175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0" name="AutoShape 16"/>
          <p:cNvCxnSpPr>
            <a:cxnSpLocks noChangeShapeType="1"/>
            <a:endCxn id="406537" idx="2"/>
          </p:cNvCxnSpPr>
          <p:nvPr/>
        </p:nvCxnSpPr>
        <p:spPr bwMode="auto">
          <a:xfrm>
            <a:off x="1203325" y="3063875"/>
            <a:ext cx="630238" cy="276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1" name="AutoShape 17"/>
          <p:cNvCxnSpPr>
            <a:cxnSpLocks noChangeShapeType="1"/>
            <a:stCxn id="406538" idx="7"/>
            <a:endCxn id="406555" idx="3"/>
          </p:cNvCxnSpPr>
          <p:nvPr/>
        </p:nvCxnSpPr>
        <p:spPr bwMode="auto">
          <a:xfrm flipV="1">
            <a:off x="1120775" y="2433638"/>
            <a:ext cx="865188" cy="4365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2" name="AutoShape 18"/>
          <p:cNvCxnSpPr>
            <a:cxnSpLocks noChangeShapeType="1"/>
            <a:stCxn id="406536" idx="0"/>
            <a:endCxn id="406537" idx="4"/>
          </p:cNvCxnSpPr>
          <p:nvPr/>
        </p:nvCxnSpPr>
        <p:spPr bwMode="auto">
          <a:xfrm flipH="1" flipV="1">
            <a:off x="2109788" y="3614738"/>
            <a:ext cx="112712"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3" name="AutoShape 19"/>
          <p:cNvCxnSpPr>
            <a:cxnSpLocks noChangeShapeType="1"/>
            <a:stCxn id="406536" idx="6"/>
            <a:endCxn id="406532" idx="2"/>
          </p:cNvCxnSpPr>
          <p:nvPr/>
        </p:nvCxnSpPr>
        <p:spPr bwMode="auto">
          <a:xfrm>
            <a:off x="2497138" y="4465638"/>
            <a:ext cx="533400" cy="809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4" name="AutoShape 20"/>
          <p:cNvCxnSpPr>
            <a:cxnSpLocks noChangeShapeType="1"/>
            <a:endCxn id="406536" idx="4"/>
          </p:cNvCxnSpPr>
          <p:nvPr/>
        </p:nvCxnSpPr>
        <p:spPr bwMode="auto">
          <a:xfrm flipH="1" flipV="1">
            <a:off x="2222500" y="4740275"/>
            <a:ext cx="80963" cy="6699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5" name="AutoShape 21"/>
          <p:cNvCxnSpPr>
            <a:cxnSpLocks noChangeShapeType="1"/>
            <a:stCxn id="406536" idx="2"/>
            <a:endCxn id="406534" idx="6"/>
          </p:cNvCxnSpPr>
          <p:nvPr/>
        </p:nvCxnSpPr>
        <p:spPr bwMode="auto">
          <a:xfrm flipH="1" flipV="1">
            <a:off x="1203325" y="4276725"/>
            <a:ext cx="742950" cy="188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6" name="AutoShape 22"/>
          <p:cNvCxnSpPr>
            <a:cxnSpLocks noChangeShapeType="1"/>
            <a:stCxn id="406534" idx="4"/>
            <a:endCxn id="406535" idx="0"/>
          </p:cNvCxnSpPr>
          <p:nvPr/>
        </p:nvCxnSpPr>
        <p:spPr bwMode="auto">
          <a:xfrm>
            <a:off x="927100" y="4551363"/>
            <a:ext cx="0" cy="3841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7" name="AutoShape 23"/>
          <p:cNvCxnSpPr>
            <a:cxnSpLocks noChangeShapeType="1"/>
            <a:stCxn id="406538" idx="4"/>
            <a:endCxn id="406534" idx="0"/>
          </p:cNvCxnSpPr>
          <p:nvPr/>
        </p:nvCxnSpPr>
        <p:spPr bwMode="auto">
          <a:xfrm>
            <a:off x="927100" y="3340100"/>
            <a:ext cx="1588" cy="6604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8" name="AutoShape 24"/>
          <p:cNvCxnSpPr>
            <a:cxnSpLocks noChangeShapeType="1"/>
            <a:stCxn id="406534" idx="5"/>
            <a:endCxn id="406533" idx="1"/>
          </p:cNvCxnSpPr>
          <p:nvPr/>
        </p:nvCxnSpPr>
        <p:spPr bwMode="auto">
          <a:xfrm>
            <a:off x="1122363" y="4470400"/>
            <a:ext cx="987425" cy="10160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29" name="AutoShape 25"/>
          <p:cNvCxnSpPr>
            <a:cxnSpLocks noChangeShapeType="1"/>
            <a:stCxn id="406533" idx="2"/>
            <a:endCxn id="406535" idx="6"/>
          </p:cNvCxnSpPr>
          <p:nvPr/>
        </p:nvCxnSpPr>
        <p:spPr bwMode="auto">
          <a:xfrm flipH="1" flipV="1">
            <a:off x="1203325" y="5211763"/>
            <a:ext cx="825500" cy="4699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1530" name="AutoShape 26"/>
          <p:cNvCxnSpPr>
            <a:cxnSpLocks noChangeShapeType="1"/>
            <a:endCxn id="406532" idx="3"/>
          </p:cNvCxnSpPr>
          <p:nvPr/>
        </p:nvCxnSpPr>
        <p:spPr bwMode="auto">
          <a:xfrm flipV="1">
            <a:off x="2497138" y="4740275"/>
            <a:ext cx="614362" cy="7461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406555" name="Oval 27"/>
          <p:cNvSpPr>
            <a:spLocks noChangeAspect="1" noChangeArrowheads="1"/>
          </p:cNvSpPr>
          <p:nvPr/>
        </p:nvSpPr>
        <p:spPr bwMode="auto">
          <a:xfrm>
            <a:off x="1905000" y="1963738"/>
            <a:ext cx="550863" cy="550862"/>
          </a:xfrm>
          <a:prstGeom prst="ellipse">
            <a:avLst/>
          </a:prstGeom>
          <a:solidFill>
            <a:srgbClr val="00FFFF"/>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6556" name="Rectangle 28"/>
          <p:cNvSpPr>
            <a:spLocks noGrp="1" noChangeArrowheads="1"/>
          </p:cNvSpPr>
          <p:nvPr>
            <p:ph type="body" idx="1"/>
          </p:nvPr>
        </p:nvSpPr>
        <p:spPr>
          <a:xfrm>
            <a:off x="3962400" y="1782763"/>
            <a:ext cx="4724400" cy="2217737"/>
          </a:xfrm>
        </p:spPr>
        <p:txBody>
          <a:bodyPr/>
          <a:lstStyle/>
          <a:p>
            <a:pPr marL="0" indent="0">
              <a:defRPr/>
            </a:pPr>
            <a:r>
              <a:rPr lang="en-US" sz="3600"/>
              <a:t>Try all possible </a:t>
            </a:r>
            <a:r>
              <a:rPr lang="en-US" sz="3600">
                <a:solidFill>
                  <a:srgbClr val="66FF33"/>
                </a:solidFill>
              </a:rPr>
              <a:t>c</a:t>
            </a:r>
            <a:r>
              <a:rPr lang="en-US" sz="3600">
                <a:solidFill>
                  <a:srgbClr val="00FFCC"/>
                </a:solidFill>
              </a:rPr>
              <a:t>o</a:t>
            </a:r>
            <a:r>
              <a:rPr lang="en-US" sz="3600">
                <a:solidFill>
                  <a:schemeClr val="hlink"/>
                </a:solidFill>
              </a:rPr>
              <a:t>l</a:t>
            </a:r>
            <a:r>
              <a:rPr lang="en-US" sz="3600">
                <a:solidFill>
                  <a:srgbClr val="66FF33"/>
                </a:solidFill>
              </a:rPr>
              <a:t>o</a:t>
            </a:r>
            <a:r>
              <a:rPr lang="en-US" sz="3600">
                <a:solidFill>
                  <a:schemeClr val="hlink"/>
                </a:solidFill>
              </a:rPr>
              <a:t>u</a:t>
            </a:r>
            <a:r>
              <a:rPr lang="en-US" sz="3600">
                <a:solidFill>
                  <a:srgbClr val="00FFCC"/>
                </a:solidFill>
              </a:rPr>
              <a:t>r</a:t>
            </a:r>
            <a:r>
              <a:rPr lang="en-US" sz="3600">
                <a:solidFill>
                  <a:srgbClr val="66FF33"/>
                </a:solidFill>
              </a:rPr>
              <a:t>i</a:t>
            </a:r>
            <a:r>
              <a:rPr lang="en-US" sz="3600">
                <a:solidFill>
                  <a:schemeClr val="hlink"/>
                </a:solidFill>
              </a:rPr>
              <a:t>n</a:t>
            </a:r>
            <a:r>
              <a:rPr lang="en-US" sz="3600">
                <a:solidFill>
                  <a:srgbClr val="00FFCC"/>
                </a:solidFill>
              </a:rPr>
              <a:t>g</a:t>
            </a:r>
            <a:r>
              <a:rPr lang="en-US" sz="3600">
                <a:solidFill>
                  <a:schemeClr val="hlink"/>
                </a:solidFill>
              </a:rPr>
              <a:t>s </a:t>
            </a:r>
            <a:endParaRPr lang="en-US" sz="3600"/>
          </a:p>
        </p:txBody>
      </p:sp>
      <p:sp>
        <p:nvSpPr>
          <p:cNvPr id="406557" name="Text Box 29"/>
          <p:cNvSpPr txBox="1">
            <a:spLocks noChangeArrowheads="1"/>
          </p:cNvSpPr>
          <p:nvPr/>
        </p:nvSpPr>
        <p:spPr bwMode="auto">
          <a:xfrm>
            <a:off x="3759200" y="3124200"/>
            <a:ext cx="5918200" cy="1800225"/>
          </a:xfrm>
          <a:prstGeom prst="rect">
            <a:avLst/>
          </a:prstGeom>
          <a:noFill/>
          <a:ln w="57150" cap="sq">
            <a:noFill/>
            <a:miter lim="800000"/>
            <a:headEnd/>
            <a:tailEnd/>
          </a:ln>
          <a:effectLst/>
        </p:spPr>
        <p:txBody>
          <a:bodyPr lIns="274320" rIns="274320">
            <a:spAutoFit/>
          </a:bodyPr>
          <a:lstStyle/>
          <a:p>
            <a:pPr>
              <a:defRPr/>
            </a:pPr>
            <a:r>
              <a:rPr lang="en-US" dirty="0"/>
              <a:t>Too many to try. </a:t>
            </a:r>
            <a:br>
              <a:rPr lang="en-US" dirty="0"/>
            </a:br>
            <a:r>
              <a:rPr lang="en-US" dirty="0"/>
              <a:t>A 50 node graph has more </a:t>
            </a:r>
            <a:br>
              <a:rPr lang="en-US" dirty="0"/>
            </a:br>
            <a:r>
              <a:rPr lang="en-US" dirty="0" err="1"/>
              <a:t>colourings</a:t>
            </a:r>
            <a:r>
              <a:rPr lang="en-US" dirty="0"/>
              <a:t> than the number of atoms.</a:t>
            </a:r>
          </a:p>
        </p:txBody>
      </p:sp>
      <p:grpSp>
        <p:nvGrpSpPr>
          <p:cNvPr id="21534" name="Group 30"/>
          <p:cNvGrpSpPr>
            <a:grpSpLocks/>
          </p:cNvGrpSpPr>
          <p:nvPr/>
        </p:nvGrpSpPr>
        <p:grpSpPr bwMode="auto">
          <a:xfrm rot="6147626">
            <a:off x="434181" y="2180432"/>
            <a:ext cx="1347787" cy="234950"/>
            <a:chOff x="240" y="1691"/>
            <a:chExt cx="1720" cy="196"/>
          </a:xfrm>
        </p:grpSpPr>
        <p:grpSp>
          <p:nvGrpSpPr>
            <p:cNvPr id="21535" name="Group 31"/>
            <p:cNvGrpSpPr>
              <a:grpSpLocks/>
            </p:cNvGrpSpPr>
            <p:nvPr/>
          </p:nvGrpSpPr>
          <p:grpSpPr bwMode="auto">
            <a:xfrm>
              <a:off x="1538" y="1691"/>
              <a:ext cx="422" cy="196"/>
              <a:chOff x="1538" y="1691"/>
              <a:chExt cx="422" cy="196"/>
            </a:xfrm>
          </p:grpSpPr>
          <p:grpSp>
            <p:nvGrpSpPr>
              <p:cNvPr id="21562" name="Group 32"/>
              <p:cNvGrpSpPr>
                <a:grpSpLocks/>
              </p:cNvGrpSpPr>
              <p:nvPr/>
            </p:nvGrpSpPr>
            <p:grpSpPr bwMode="auto">
              <a:xfrm>
                <a:off x="1538" y="1691"/>
                <a:ext cx="418" cy="196"/>
                <a:chOff x="1538" y="1691"/>
                <a:chExt cx="418" cy="196"/>
              </a:xfrm>
            </p:grpSpPr>
            <p:grpSp>
              <p:nvGrpSpPr>
                <p:cNvPr id="21566" name="Group 33"/>
                <p:cNvGrpSpPr>
                  <a:grpSpLocks/>
                </p:cNvGrpSpPr>
                <p:nvPr/>
              </p:nvGrpSpPr>
              <p:grpSpPr bwMode="auto">
                <a:xfrm>
                  <a:off x="1538" y="1691"/>
                  <a:ext cx="418" cy="196"/>
                  <a:chOff x="1538" y="1691"/>
                  <a:chExt cx="418" cy="196"/>
                </a:xfrm>
              </p:grpSpPr>
              <p:sp>
                <p:nvSpPr>
                  <p:cNvPr id="406562" name="Freeform 34"/>
                  <p:cNvSpPr>
                    <a:spLocks/>
                  </p:cNvSpPr>
                  <p:nvPr/>
                </p:nvSpPr>
                <p:spPr bwMode="auto">
                  <a:xfrm>
                    <a:off x="1533" y="1732"/>
                    <a:ext cx="401"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406563" name="Freeform 35"/>
                  <p:cNvSpPr>
                    <a:spLocks/>
                  </p:cNvSpPr>
                  <p:nvPr/>
                </p:nvSpPr>
                <p:spPr bwMode="auto">
                  <a:xfrm>
                    <a:off x="1537" y="1852"/>
                    <a:ext cx="255" cy="81"/>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1567" name="Group 36"/>
                <p:cNvGrpSpPr>
                  <a:grpSpLocks/>
                </p:cNvGrpSpPr>
                <p:nvPr/>
              </p:nvGrpSpPr>
              <p:grpSpPr bwMode="auto">
                <a:xfrm>
                  <a:off x="1589" y="1709"/>
                  <a:ext cx="353" cy="169"/>
                  <a:chOff x="1589" y="1709"/>
                  <a:chExt cx="353" cy="169"/>
                </a:xfrm>
              </p:grpSpPr>
              <p:sp>
                <p:nvSpPr>
                  <p:cNvPr id="406565" name="Freeform 37"/>
                  <p:cNvSpPr>
                    <a:spLocks/>
                  </p:cNvSpPr>
                  <p:nvPr/>
                </p:nvSpPr>
                <p:spPr bwMode="auto">
                  <a:xfrm>
                    <a:off x="1597" y="1847"/>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406566" name="Freeform 38"/>
                  <p:cNvSpPr>
                    <a:spLocks/>
                  </p:cNvSpPr>
                  <p:nvPr/>
                </p:nvSpPr>
                <p:spPr bwMode="auto">
                  <a:xfrm>
                    <a:off x="1653" y="1821"/>
                    <a:ext cx="128"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406567" name="Freeform 39"/>
                  <p:cNvSpPr>
                    <a:spLocks/>
                  </p:cNvSpPr>
                  <p:nvPr/>
                </p:nvSpPr>
                <p:spPr bwMode="auto">
                  <a:xfrm>
                    <a:off x="1549" y="1828"/>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406568" name="Freeform 40"/>
                  <p:cNvSpPr>
                    <a:spLocks/>
                  </p:cNvSpPr>
                  <p:nvPr/>
                </p:nvSpPr>
                <p:spPr bwMode="auto">
                  <a:xfrm>
                    <a:off x="1651" y="1804"/>
                    <a:ext cx="144"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406569" name="Freeform 41"/>
                  <p:cNvSpPr>
                    <a:spLocks/>
                  </p:cNvSpPr>
                  <p:nvPr/>
                </p:nvSpPr>
                <p:spPr bwMode="auto">
                  <a:xfrm>
                    <a:off x="1613" y="1788"/>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406570" name="Freeform 42"/>
                  <p:cNvSpPr>
                    <a:spLocks/>
                  </p:cNvSpPr>
                  <p:nvPr/>
                </p:nvSpPr>
                <p:spPr bwMode="auto">
                  <a:xfrm>
                    <a:off x="1632" y="1802"/>
                    <a:ext cx="231"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406571" name="Freeform 43"/>
                  <p:cNvSpPr>
                    <a:spLocks/>
                  </p:cNvSpPr>
                  <p:nvPr/>
                </p:nvSpPr>
                <p:spPr bwMode="auto">
                  <a:xfrm>
                    <a:off x="1573" y="1859"/>
                    <a:ext cx="154"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406572" name="Freeform 44"/>
                  <p:cNvSpPr>
                    <a:spLocks/>
                  </p:cNvSpPr>
                  <p:nvPr/>
                </p:nvSpPr>
                <p:spPr bwMode="auto">
                  <a:xfrm>
                    <a:off x="1630" y="1871"/>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406573" name="Freeform 45"/>
                  <p:cNvSpPr>
                    <a:spLocks/>
                  </p:cNvSpPr>
                  <p:nvPr/>
                </p:nvSpPr>
                <p:spPr bwMode="auto">
                  <a:xfrm>
                    <a:off x="1569" y="1873"/>
                    <a:ext cx="180"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406574" name="Freeform 46"/>
                  <p:cNvSpPr>
                    <a:spLocks/>
                  </p:cNvSpPr>
                  <p:nvPr/>
                </p:nvSpPr>
                <p:spPr bwMode="auto">
                  <a:xfrm>
                    <a:off x="1666" y="1865"/>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406575" name="Freeform 47"/>
                  <p:cNvSpPr>
                    <a:spLocks/>
                  </p:cNvSpPr>
                  <p:nvPr/>
                </p:nvSpPr>
                <p:spPr bwMode="auto">
                  <a:xfrm>
                    <a:off x="1600" y="1870"/>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406576" name="Freeform 48"/>
                  <p:cNvSpPr>
                    <a:spLocks/>
                  </p:cNvSpPr>
                  <p:nvPr/>
                </p:nvSpPr>
                <p:spPr bwMode="auto">
                  <a:xfrm>
                    <a:off x="1646" y="1879"/>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406577" name="Freeform 49"/>
                  <p:cNvSpPr>
                    <a:spLocks/>
                  </p:cNvSpPr>
                  <p:nvPr/>
                </p:nvSpPr>
                <p:spPr bwMode="auto">
                  <a:xfrm>
                    <a:off x="1547" y="1878"/>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406578" name="Freeform 50"/>
                  <p:cNvSpPr>
                    <a:spLocks/>
                  </p:cNvSpPr>
                  <p:nvPr/>
                </p:nvSpPr>
                <p:spPr bwMode="auto">
                  <a:xfrm>
                    <a:off x="1632" y="188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406579" name="Freeform 51"/>
                  <p:cNvSpPr>
                    <a:spLocks/>
                  </p:cNvSpPr>
                  <p:nvPr/>
                </p:nvSpPr>
                <p:spPr bwMode="auto">
                  <a:xfrm>
                    <a:off x="1676" y="1903"/>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406580" name="Freeform 52"/>
                  <p:cNvSpPr>
                    <a:spLocks/>
                  </p:cNvSpPr>
                  <p:nvPr/>
                </p:nvSpPr>
                <p:spPr bwMode="auto">
                  <a:xfrm>
                    <a:off x="1585" y="1784"/>
                    <a:ext cx="235"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406581" name="Freeform 53"/>
                  <p:cNvSpPr>
                    <a:spLocks/>
                  </p:cNvSpPr>
                  <p:nvPr/>
                </p:nvSpPr>
                <p:spPr bwMode="auto">
                  <a:xfrm>
                    <a:off x="1666" y="1776"/>
                    <a:ext cx="227" cy="123"/>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1563" name="Group 54"/>
              <p:cNvGrpSpPr>
                <a:grpSpLocks/>
              </p:cNvGrpSpPr>
              <p:nvPr/>
            </p:nvGrpSpPr>
            <p:grpSpPr bwMode="auto">
              <a:xfrm>
                <a:off x="1759" y="1754"/>
                <a:ext cx="201" cy="104"/>
                <a:chOff x="1759" y="1754"/>
                <a:chExt cx="201" cy="104"/>
              </a:xfrm>
            </p:grpSpPr>
            <p:sp>
              <p:nvSpPr>
                <p:cNvPr id="406583" name="Freeform 55"/>
                <p:cNvSpPr>
                  <a:spLocks/>
                </p:cNvSpPr>
                <p:nvPr/>
              </p:nvSpPr>
              <p:spPr bwMode="auto">
                <a:xfrm>
                  <a:off x="1724" y="1822"/>
                  <a:ext cx="201" cy="97"/>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406584" name="Freeform 56"/>
                <p:cNvSpPr>
                  <a:spLocks/>
                </p:cNvSpPr>
                <p:nvPr/>
              </p:nvSpPr>
              <p:spPr bwMode="auto">
                <a:xfrm>
                  <a:off x="1744" y="1880"/>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1536" name="Group 57"/>
            <p:cNvGrpSpPr>
              <a:grpSpLocks/>
            </p:cNvGrpSpPr>
            <p:nvPr/>
          </p:nvGrpSpPr>
          <p:grpSpPr bwMode="auto">
            <a:xfrm>
              <a:off x="240" y="1714"/>
              <a:ext cx="1151" cy="149"/>
              <a:chOff x="240" y="1714"/>
              <a:chExt cx="1151" cy="149"/>
            </a:xfrm>
          </p:grpSpPr>
          <p:sp>
            <p:nvSpPr>
              <p:cNvPr id="406586" name="Freeform 58"/>
              <p:cNvSpPr>
                <a:spLocks/>
              </p:cNvSpPr>
              <p:nvPr/>
            </p:nvSpPr>
            <p:spPr bwMode="auto">
              <a:xfrm>
                <a:off x="226" y="1743"/>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406587" name="Freeform 59"/>
              <p:cNvSpPr>
                <a:spLocks/>
              </p:cNvSpPr>
              <p:nvPr/>
            </p:nvSpPr>
            <p:spPr bwMode="auto">
              <a:xfrm>
                <a:off x="240" y="1809"/>
                <a:ext cx="1124"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406588" name="Freeform 60"/>
              <p:cNvSpPr>
                <a:spLocks/>
              </p:cNvSpPr>
              <p:nvPr/>
            </p:nvSpPr>
            <p:spPr bwMode="auto">
              <a:xfrm>
                <a:off x="1036" y="1755"/>
                <a:ext cx="316" cy="25"/>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1537" name="Group 61"/>
            <p:cNvGrpSpPr>
              <a:grpSpLocks/>
            </p:cNvGrpSpPr>
            <p:nvPr/>
          </p:nvGrpSpPr>
          <p:grpSpPr bwMode="auto">
            <a:xfrm>
              <a:off x="1388" y="1737"/>
              <a:ext cx="156" cy="104"/>
              <a:chOff x="1388" y="1737"/>
              <a:chExt cx="156" cy="104"/>
            </a:xfrm>
          </p:grpSpPr>
          <p:grpSp>
            <p:nvGrpSpPr>
              <p:cNvPr id="21538" name="Group 62"/>
              <p:cNvGrpSpPr>
                <a:grpSpLocks/>
              </p:cNvGrpSpPr>
              <p:nvPr/>
            </p:nvGrpSpPr>
            <p:grpSpPr bwMode="auto">
              <a:xfrm>
                <a:off x="1388" y="1737"/>
                <a:ext cx="156" cy="104"/>
                <a:chOff x="1388" y="1737"/>
                <a:chExt cx="156" cy="104"/>
              </a:xfrm>
            </p:grpSpPr>
            <p:grpSp>
              <p:nvGrpSpPr>
                <p:cNvPr id="21543" name="Group 63"/>
                <p:cNvGrpSpPr>
                  <a:grpSpLocks/>
                </p:cNvGrpSpPr>
                <p:nvPr/>
              </p:nvGrpSpPr>
              <p:grpSpPr bwMode="auto">
                <a:xfrm>
                  <a:off x="1504" y="1741"/>
                  <a:ext cx="11" cy="97"/>
                  <a:chOff x="1504" y="1741"/>
                  <a:chExt cx="11" cy="97"/>
                </a:xfrm>
              </p:grpSpPr>
              <p:sp>
                <p:nvSpPr>
                  <p:cNvPr id="406592" name="Freeform 64"/>
                  <p:cNvSpPr>
                    <a:spLocks/>
                  </p:cNvSpPr>
                  <p:nvPr/>
                </p:nvSpPr>
                <p:spPr bwMode="auto">
                  <a:xfrm>
                    <a:off x="1438" y="1815"/>
                    <a:ext cx="45"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06593" name="Rectangle 65"/>
                  <p:cNvSpPr>
                    <a:spLocks noChangeArrowheads="1"/>
                  </p:cNvSpPr>
                  <p:nvPr/>
                </p:nvSpPr>
                <p:spPr bwMode="auto">
                  <a:xfrm>
                    <a:off x="1429" y="1815"/>
                    <a:ext cx="51" cy="20"/>
                  </a:xfrm>
                  <a:prstGeom prst="rect">
                    <a:avLst/>
                  </a:prstGeom>
                  <a:solidFill>
                    <a:srgbClr val="00C0C0"/>
                  </a:solidFill>
                  <a:ln w="9525">
                    <a:noFill/>
                    <a:miter lim="800000"/>
                    <a:headEnd/>
                    <a:tailEnd/>
                  </a:ln>
                </p:spPr>
                <p:txBody>
                  <a:bodyPr/>
                  <a:lstStyle/>
                  <a:p>
                    <a:pPr>
                      <a:defRPr/>
                    </a:pPr>
                    <a:endParaRPr lang="en-CA"/>
                  </a:p>
                </p:txBody>
              </p:sp>
              <p:sp>
                <p:nvSpPr>
                  <p:cNvPr id="406594" name="Rectangle 66"/>
                  <p:cNvSpPr>
                    <a:spLocks noChangeArrowheads="1"/>
                  </p:cNvSpPr>
                  <p:nvPr/>
                </p:nvSpPr>
                <p:spPr bwMode="auto">
                  <a:xfrm>
                    <a:off x="1414" y="1868"/>
                    <a:ext cx="49" cy="20"/>
                  </a:xfrm>
                  <a:prstGeom prst="rect">
                    <a:avLst/>
                  </a:prstGeom>
                  <a:solidFill>
                    <a:srgbClr val="006060"/>
                  </a:solidFill>
                  <a:ln w="9525">
                    <a:noFill/>
                    <a:miter lim="800000"/>
                    <a:headEnd/>
                    <a:tailEnd/>
                  </a:ln>
                </p:spPr>
                <p:txBody>
                  <a:bodyPr/>
                  <a:lstStyle/>
                  <a:p>
                    <a:pPr>
                      <a:defRPr/>
                    </a:pPr>
                    <a:endParaRPr lang="en-CA"/>
                  </a:p>
                </p:txBody>
              </p:sp>
            </p:grpSp>
            <p:grpSp>
              <p:nvGrpSpPr>
                <p:cNvPr id="21544" name="Group 67"/>
                <p:cNvGrpSpPr>
                  <a:grpSpLocks/>
                </p:cNvGrpSpPr>
                <p:nvPr/>
              </p:nvGrpSpPr>
              <p:grpSpPr bwMode="auto">
                <a:xfrm>
                  <a:off x="1417" y="1740"/>
                  <a:ext cx="12" cy="97"/>
                  <a:chOff x="1417" y="1740"/>
                  <a:chExt cx="12" cy="97"/>
                </a:xfrm>
              </p:grpSpPr>
              <p:sp>
                <p:nvSpPr>
                  <p:cNvPr id="406596" name="Freeform 68"/>
                  <p:cNvSpPr>
                    <a:spLocks/>
                  </p:cNvSpPr>
                  <p:nvPr/>
                </p:nvSpPr>
                <p:spPr bwMode="auto">
                  <a:xfrm>
                    <a:off x="1372" y="1811"/>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06597" name="Rectangle 69"/>
                  <p:cNvSpPr>
                    <a:spLocks noChangeArrowheads="1"/>
                  </p:cNvSpPr>
                  <p:nvPr/>
                </p:nvSpPr>
                <p:spPr bwMode="auto">
                  <a:xfrm>
                    <a:off x="1361" y="1801"/>
                    <a:ext cx="16" cy="16"/>
                  </a:xfrm>
                  <a:prstGeom prst="rect">
                    <a:avLst/>
                  </a:prstGeom>
                  <a:solidFill>
                    <a:srgbClr val="00C0C0"/>
                  </a:solidFill>
                  <a:ln w="9525">
                    <a:noFill/>
                    <a:miter lim="800000"/>
                    <a:headEnd/>
                    <a:tailEnd/>
                  </a:ln>
                </p:spPr>
                <p:txBody>
                  <a:bodyPr/>
                  <a:lstStyle/>
                  <a:p>
                    <a:pPr>
                      <a:defRPr/>
                    </a:pPr>
                    <a:endParaRPr lang="en-CA"/>
                  </a:p>
                </p:txBody>
              </p:sp>
              <p:sp>
                <p:nvSpPr>
                  <p:cNvPr id="406598" name="Rectangle 70"/>
                  <p:cNvSpPr>
                    <a:spLocks noChangeArrowheads="1"/>
                  </p:cNvSpPr>
                  <p:nvPr/>
                </p:nvSpPr>
                <p:spPr bwMode="auto">
                  <a:xfrm>
                    <a:off x="1366" y="1876"/>
                    <a:ext cx="14" cy="20"/>
                  </a:xfrm>
                  <a:prstGeom prst="rect">
                    <a:avLst/>
                  </a:prstGeom>
                  <a:solidFill>
                    <a:srgbClr val="006060"/>
                  </a:solidFill>
                  <a:ln w="9525">
                    <a:noFill/>
                    <a:miter lim="800000"/>
                    <a:headEnd/>
                    <a:tailEnd/>
                  </a:ln>
                </p:spPr>
                <p:txBody>
                  <a:bodyPr/>
                  <a:lstStyle/>
                  <a:p>
                    <a:pPr>
                      <a:defRPr/>
                    </a:pPr>
                    <a:endParaRPr lang="en-CA"/>
                  </a:p>
                </p:txBody>
              </p:sp>
            </p:grpSp>
            <p:grpSp>
              <p:nvGrpSpPr>
                <p:cNvPr id="21545" name="Group 71"/>
                <p:cNvGrpSpPr>
                  <a:grpSpLocks/>
                </p:cNvGrpSpPr>
                <p:nvPr/>
              </p:nvGrpSpPr>
              <p:grpSpPr bwMode="auto">
                <a:xfrm>
                  <a:off x="1388" y="1737"/>
                  <a:ext cx="156" cy="104"/>
                  <a:chOff x="1388" y="1737"/>
                  <a:chExt cx="156" cy="104"/>
                </a:xfrm>
              </p:grpSpPr>
              <p:sp>
                <p:nvSpPr>
                  <p:cNvPr id="406600" name="Rectangle 72"/>
                  <p:cNvSpPr>
                    <a:spLocks noChangeArrowheads="1"/>
                  </p:cNvSpPr>
                  <p:nvPr/>
                </p:nvSpPr>
                <p:spPr bwMode="auto">
                  <a:xfrm>
                    <a:off x="1380" y="1792"/>
                    <a:ext cx="12" cy="97"/>
                  </a:xfrm>
                  <a:prstGeom prst="rect">
                    <a:avLst/>
                  </a:prstGeom>
                  <a:solidFill>
                    <a:srgbClr val="40FFFF"/>
                  </a:solidFill>
                  <a:ln w="9525">
                    <a:noFill/>
                    <a:miter lim="800000"/>
                    <a:headEnd/>
                    <a:tailEnd/>
                  </a:ln>
                </p:spPr>
                <p:txBody>
                  <a:bodyPr/>
                  <a:lstStyle/>
                  <a:p>
                    <a:pPr>
                      <a:defRPr/>
                    </a:pPr>
                    <a:endParaRPr lang="en-CA"/>
                  </a:p>
                </p:txBody>
              </p:sp>
              <p:sp>
                <p:nvSpPr>
                  <p:cNvPr id="406601" name="Rectangle 73"/>
                  <p:cNvSpPr>
                    <a:spLocks noChangeArrowheads="1"/>
                  </p:cNvSpPr>
                  <p:nvPr/>
                </p:nvSpPr>
                <p:spPr bwMode="auto">
                  <a:xfrm>
                    <a:off x="1410" y="1786"/>
                    <a:ext cx="79" cy="97"/>
                  </a:xfrm>
                  <a:prstGeom prst="rect">
                    <a:avLst/>
                  </a:prstGeom>
                  <a:solidFill>
                    <a:srgbClr val="40FFFF"/>
                  </a:solidFill>
                  <a:ln w="9525">
                    <a:noFill/>
                    <a:miter lim="800000"/>
                    <a:headEnd/>
                    <a:tailEnd/>
                  </a:ln>
                </p:spPr>
                <p:txBody>
                  <a:bodyPr/>
                  <a:lstStyle/>
                  <a:p>
                    <a:pPr>
                      <a:defRPr/>
                    </a:pPr>
                    <a:endParaRPr lang="en-CA"/>
                  </a:p>
                </p:txBody>
              </p:sp>
              <p:sp>
                <p:nvSpPr>
                  <p:cNvPr id="406602" name="Rectangle 74"/>
                  <p:cNvSpPr>
                    <a:spLocks noChangeArrowheads="1"/>
                  </p:cNvSpPr>
                  <p:nvPr/>
                </p:nvSpPr>
                <p:spPr bwMode="auto">
                  <a:xfrm>
                    <a:off x="1495" y="1793"/>
                    <a:ext cx="30" cy="97"/>
                  </a:xfrm>
                  <a:prstGeom prst="rect">
                    <a:avLst/>
                  </a:prstGeom>
                  <a:solidFill>
                    <a:srgbClr val="40FFFF"/>
                  </a:solidFill>
                  <a:ln w="9525">
                    <a:noFill/>
                    <a:miter lim="800000"/>
                    <a:headEnd/>
                    <a:tailEnd/>
                  </a:ln>
                </p:spPr>
                <p:txBody>
                  <a:bodyPr/>
                  <a:lstStyle/>
                  <a:p>
                    <a:pPr>
                      <a:defRPr/>
                    </a:pPr>
                    <a:endParaRPr lang="en-CA"/>
                  </a:p>
                </p:txBody>
              </p:sp>
            </p:grpSp>
            <p:grpSp>
              <p:nvGrpSpPr>
                <p:cNvPr id="21546" name="Group 75"/>
                <p:cNvGrpSpPr>
                  <a:grpSpLocks/>
                </p:cNvGrpSpPr>
                <p:nvPr/>
              </p:nvGrpSpPr>
              <p:grpSpPr bwMode="auto">
                <a:xfrm>
                  <a:off x="1392" y="1746"/>
                  <a:ext cx="149" cy="13"/>
                  <a:chOff x="1392" y="1746"/>
                  <a:chExt cx="149" cy="13"/>
                </a:xfrm>
              </p:grpSpPr>
              <p:sp>
                <p:nvSpPr>
                  <p:cNvPr id="406604" name="Rectangle 76"/>
                  <p:cNvSpPr>
                    <a:spLocks noChangeArrowheads="1"/>
                  </p:cNvSpPr>
                  <p:nvPr/>
                </p:nvSpPr>
                <p:spPr bwMode="auto">
                  <a:xfrm>
                    <a:off x="1353" y="1826"/>
                    <a:ext cx="16" cy="13"/>
                  </a:xfrm>
                  <a:prstGeom prst="rect">
                    <a:avLst/>
                  </a:prstGeom>
                  <a:solidFill>
                    <a:srgbClr val="C0FFFF"/>
                  </a:solidFill>
                  <a:ln w="9525">
                    <a:noFill/>
                    <a:miter lim="800000"/>
                    <a:headEnd/>
                    <a:tailEnd/>
                  </a:ln>
                </p:spPr>
                <p:txBody>
                  <a:bodyPr/>
                  <a:lstStyle/>
                  <a:p>
                    <a:pPr>
                      <a:defRPr/>
                    </a:pPr>
                    <a:endParaRPr lang="en-CA"/>
                  </a:p>
                </p:txBody>
              </p:sp>
              <p:sp>
                <p:nvSpPr>
                  <p:cNvPr id="406605" name="Rectangle 77"/>
                  <p:cNvSpPr>
                    <a:spLocks noChangeArrowheads="1"/>
                  </p:cNvSpPr>
                  <p:nvPr/>
                </p:nvSpPr>
                <p:spPr bwMode="auto">
                  <a:xfrm>
                    <a:off x="1490" y="1827"/>
                    <a:ext cx="24" cy="13"/>
                  </a:xfrm>
                  <a:prstGeom prst="rect">
                    <a:avLst/>
                  </a:prstGeom>
                  <a:solidFill>
                    <a:srgbClr val="C0FFFF"/>
                  </a:solidFill>
                  <a:ln w="9525">
                    <a:noFill/>
                    <a:miter lim="800000"/>
                    <a:headEnd/>
                    <a:tailEnd/>
                  </a:ln>
                </p:spPr>
                <p:txBody>
                  <a:bodyPr/>
                  <a:lstStyle/>
                  <a:p>
                    <a:pPr>
                      <a:defRPr/>
                    </a:pPr>
                    <a:endParaRPr lang="en-CA"/>
                  </a:p>
                </p:txBody>
              </p:sp>
              <p:sp>
                <p:nvSpPr>
                  <p:cNvPr id="406606" name="Rectangle 78"/>
                  <p:cNvSpPr>
                    <a:spLocks noChangeArrowheads="1"/>
                  </p:cNvSpPr>
                  <p:nvPr/>
                </p:nvSpPr>
                <p:spPr bwMode="auto">
                  <a:xfrm>
                    <a:off x="1385" y="1837"/>
                    <a:ext cx="87" cy="9"/>
                  </a:xfrm>
                  <a:prstGeom prst="rect">
                    <a:avLst/>
                  </a:prstGeom>
                  <a:solidFill>
                    <a:srgbClr val="C0FFFF"/>
                  </a:solidFill>
                  <a:ln w="9525">
                    <a:noFill/>
                    <a:miter lim="800000"/>
                    <a:headEnd/>
                    <a:tailEnd/>
                  </a:ln>
                </p:spPr>
                <p:txBody>
                  <a:bodyPr/>
                  <a:lstStyle/>
                  <a:p>
                    <a:pPr>
                      <a:defRPr/>
                    </a:pPr>
                    <a:endParaRPr lang="en-CA"/>
                  </a:p>
                </p:txBody>
              </p:sp>
            </p:grpSp>
          </p:grpSp>
          <p:grpSp>
            <p:nvGrpSpPr>
              <p:cNvPr id="21539" name="Group 79"/>
              <p:cNvGrpSpPr>
                <a:grpSpLocks/>
              </p:cNvGrpSpPr>
              <p:nvPr/>
            </p:nvGrpSpPr>
            <p:grpSpPr bwMode="auto">
              <a:xfrm>
                <a:off x="1390" y="1802"/>
                <a:ext cx="152" cy="37"/>
                <a:chOff x="1390" y="1802"/>
                <a:chExt cx="152" cy="37"/>
              </a:xfrm>
            </p:grpSpPr>
            <p:sp>
              <p:nvSpPr>
                <p:cNvPr id="406608" name="Freeform 80"/>
                <p:cNvSpPr>
                  <a:spLocks/>
                </p:cNvSpPr>
                <p:nvPr/>
              </p:nvSpPr>
              <p:spPr bwMode="auto">
                <a:xfrm>
                  <a:off x="1358" y="1882"/>
                  <a:ext cx="16" cy="32"/>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406609" name="Freeform 81"/>
                <p:cNvSpPr>
                  <a:spLocks/>
                </p:cNvSpPr>
                <p:nvPr/>
              </p:nvSpPr>
              <p:spPr bwMode="auto">
                <a:xfrm>
                  <a:off x="1382" y="186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406610" name="Freeform 82"/>
                <p:cNvSpPr>
                  <a:spLocks/>
                </p:cNvSpPr>
                <p:nvPr/>
              </p:nvSpPr>
              <p:spPr bwMode="auto">
                <a:xfrm>
                  <a:off x="1471" y="1879"/>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06556">
                                            <p:txEl>
                                              <p:pRg st="0" end="0"/>
                                            </p:txEl>
                                          </p:spTgt>
                                        </p:tgtEl>
                                        <p:attrNameLst>
                                          <p:attrName>style.visibility</p:attrName>
                                        </p:attrNameLst>
                                      </p:cBhvr>
                                      <p:to>
                                        <p:strVal val="visible"/>
                                      </p:to>
                                    </p:set>
                                    <p:anim calcmode="lin" valueType="num">
                                      <p:cBhvr additive="base">
                                        <p:cTn id="7" dur="500" fill="hold"/>
                                        <p:tgtEl>
                                          <p:spTgt spid="40655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06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06557"/>
                                        </p:tgtEl>
                                        <p:attrNameLst>
                                          <p:attrName>style.visibility</p:attrName>
                                        </p:attrNameLst>
                                      </p:cBhvr>
                                      <p:to>
                                        <p:strVal val="visible"/>
                                      </p:to>
                                    </p:set>
                                    <p:anim calcmode="lin" valueType="num">
                                      <p:cBhvr additive="base">
                                        <p:cTn id="13" dur="500" fill="hold"/>
                                        <p:tgtEl>
                                          <p:spTgt spid="406557"/>
                                        </p:tgtEl>
                                        <p:attrNameLst>
                                          <p:attrName>ppt_x</p:attrName>
                                        </p:attrNameLst>
                                      </p:cBhvr>
                                      <p:tavLst>
                                        <p:tav tm="0">
                                          <p:val>
                                            <p:strVal val="1+#ppt_w/2"/>
                                          </p:val>
                                        </p:tav>
                                        <p:tav tm="100000">
                                          <p:val>
                                            <p:strVal val="#ppt_x"/>
                                          </p:val>
                                        </p:tav>
                                      </p:tavLst>
                                    </p:anim>
                                    <p:anim calcmode="lin" valueType="num">
                                      <p:cBhvr additive="base">
                                        <p:cTn id="14" dur="500" fill="hold"/>
                                        <p:tgtEl>
                                          <p:spTgt spid="4065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56" grpId="0" build="p" autoUpdateAnimBg="0"/>
      <p:bldP spid="406557"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2"/>
          <p:cNvSpPr>
            <a:spLocks noGrp="1" noChangeArrowheads="1"/>
          </p:cNvSpPr>
          <p:nvPr>
            <p:ph type="title"/>
          </p:nvPr>
        </p:nvSpPr>
        <p:spPr>
          <a:xfrm>
            <a:off x="685800" y="76200"/>
            <a:ext cx="7315200" cy="1143000"/>
          </a:xfrm>
        </p:spPr>
        <p:txBody>
          <a:bodyPr/>
          <a:lstStyle/>
          <a:p>
            <a:pPr>
              <a:defRPr/>
            </a:pPr>
            <a:r>
              <a:rPr lang="en-US" sz="4800"/>
              <a:t>A Fast Algorithm</a:t>
            </a:r>
          </a:p>
        </p:txBody>
      </p:sp>
      <p:sp>
        <p:nvSpPr>
          <p:cNvPr id="407555" name="Oval 3"/>
          <p:cNvSpPr>
            <a:spLocks noChangeAspect="1" noChangeArrowheads="1"/>
          </p:cNvSpPr>
          <p:nvPr/>
        </p:nvSpPr>
        <p:spPr bwMode="auto">
          <a:xfrm>
            <a:off x="3030538" y="3144838"/>
            <a:ext cx="550862"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56" name="Oval 4"/>
          <p:cNvSpPr>
            <a:spLocks noChangeAspect="1" noChangeArrowheads="1"/>
          </p:cNvSpPr>
          <p:nvPr/>
        </p:nvSpPr>
        <p:spPr bwMode="auto">
          <a:xfrm>
            <a:off x="3030538" y="4270375"/>
            <a:ext cx="550862" cy="550863"/>
          </a:xfrm>
          <a:prstGeom prst="ellipse">
            <a:avLst/>
          </a:prstGeom>
          <a:solidFill>
            <a:srgbClr val="00FFCC"/>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57" name="Oval 5"/>
          <p:cNvSpPr>
            <a:spLocks noChangeAspect="1" noChangeArrowheads="1"/>
          </p:cNvSpPr>
          <p:nvPr/>
        </p:nvSpPr>
        <p:spPr bwMode="auto">
          <a:xfrm>
            <a:off x="2028825" y="5405438"/>
            <a:ext cx="550863" cy="550862"/>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58" name="Oval 6"/>
          <p:cNvSpPr>
            <a:spLocks noChangeAspect="1" noChangeArrowheads="1"/>
          </p:cNvSpPr>
          <p:nvPr/>
        </p:nvSpPr>
        <p:spPr bwMode="auto">
          <a:xfrm>
            <a:off x="652463" y="4000500"/>
            <a:ext cx="550862" cy="550863"/>
          </a:xfrm>
          <a:prstGeom prst="ellipse">
            <a:avLst/>
          </a:prstGeom>
          <a:solidFill>
            <a:srgbClr val="00FFFF"/>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59" name="Oval 7"/>
          <p:cNvSpPr>
            <a:spLocks noChangeAspect="1" noChangeArrowheads="1"/>
          </p:cNvSpPr>
          <p:nvPr/>
        </p:nvSpPr>
        <p:spPr bwMode="auto">
          <a:xfrm>
            <a:off x="652463" y="4935538"/>
            <a:ext cx="550862"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60" name="Oval 8"/>
          <p:cNvSpPr>
            <a:spLocks noChangeAspect="1" noChangeArrowheads="1"/>
          </p:cNvSpPr>
          <p:nvPr/>
        </p:nvSpPr>
        <p:spPr bwMode="auto">
          <a:xfrm>
            <a:off x="1946275" y="4189413"/>
            <a:ext cx="550863"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61" name="Oval 9"/>
          <p:cNvSpPr>
            <a:spLocks noChangeAspect="1" noChangeArrowheads="1"/>
          </p:cNvSpPr>
          <p:nvPr/>
        </p:nvSpPr>
        <p:spPr bwMode="auto">
          <a:xfrm>
            <a:off x="1833563" y="3063875"/>
            <a:ext cx="550862" cy="550863"/>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62" name="Oval 10"/>
          <p:cNvSpPr>
            <a:spLocks noChangeAspect="1" noChangeArrowheads="1"/>
          </p:cNvSpPr>
          <p:nvPr/>
        </p:nvSpPr>
        <p:spPr bwMode="auto">
          <a:xfrm>
            <a:off x="650875" y="2789238"/>
            <a:ext cx="550863" cy="550862"/>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cxnSp>
        <p:nvCxnSpPr>
          <p:cNvPr id="22539" name="AutoShape 11"/>
          <p:cNvCxnSpPr>
            <a:cxnSpLocks noChangeShapeType="1"/>
            <a:stCxn id="407579" idx="5"/>
            <a:endCxn id="407555" idx="1"/>
          </p:cNvCxnSpPr>
          <p:nvPr/>
        </p:nvCxnSpPr>
        <p:spPr bwMode="auto">
          <a:xfrm>
            <a:off x="2374900" y="2433638"/>
            <a:ext cx="736600" cy="7921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0" name="AutoShape 12"/>
          <p:cNvCxnSpPr>
            <a:cxnSpLocks noChangeShapeType="1"/>
            <a:stCxn id="407555" idx="2"/>
            <a:endCxn id="407561" idx="6"/>
          </p:cNvCxnSpPr>
          <p:nvPr/>
        </p:nvCxnSpPr>
        <p:spPr bwMode="auto">
          <a:xfrm flipH="1" flipV="1">
            <a:off x="2384425" y="3340100"/>
            <a:ext cx="646113" cy="80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1" name="AutoShape 13"/>
          <p:cNvCxnSpPr>
            <a:cxnSpLocks noChangeShapeType="1"/>
            <a:stCxn id="407579" idx="4"/>
            <a:endCxn id="407561" idx="0"/>
          </p:cNvCxnSpPr>
          <p:nvPr/>
        </p:nvCxnSpPr>
        <p:spPr bwMode="auto">
          <a:xfrm flipH="1">
            <a:off x="2109788" y="2514600"/>
            <a:ext cx="71437" cy="5492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2" name="AutoShape 14"/>
          <p:cNvCxnSpPr>
            <a:cxnSpLocks noChangeShapeType="1"/>
            <a:stCxn id="407555" idx="4"/>
            <a:endCxn id="407556" idx="0"/>
          </p:cNvCxnSpPr>
          <p:nvPr/>
        </p:nvCxnSpPr>
        <p:spPr bwMode="auto">
          <a:xfrm>
            <a:off x="3306763" y="3695700"/>
            <a:ext cx="0"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3" name="AutoShape 15"/>
          <p:cNvCxnSpPr>
            <a:cxnSpLocks noChangeShapeType="1"/>
            <a:stCxn id="407561" idx="5"/>
            <a:endCxn id="407556" idx="1"/>
          </p:cNvCxnSpPr>
          <p:nvPr/>
        </p:nvCxnSpPr>
        <p:spPr bwMode="auto">
          <a:xfrm>
            <a:off x="2303463" y="3533775"/>
            <a:ext cx="808037" cy="8175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4" name="AutoShape 16"/>
          <p:cNvCxnSpPr>
            <a:cxnSpLocks noChangeShapeType="1"/>
            <a:endCxn id="407561" idx="2"/>
          </p:cNvCxnSpPr>
          <p:nvPr/>
        </p:nvCxnSpPr>
        <p:spPr bwMode="auto">
          <a:xfrm>
            <a:off x="1203325" y="3063875"/>
            <a:ext cx="630238" cy="276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5" name="AutoShape 17"/>
          <p:cNvCxnSpPr>
            <a:cxnSpLocks noChangeShapeType="1"/>
            <a:stCxn id="407562" idx="7"/>
            <a:endCxn id="407579" idx="3"/>
          </p:cNvCxnSpPr>
          <p:nvPr/>
        </p:nvCxnSpPr>
        <p:spPr bwMode="auto">
          <a:xfrm flipV="1">
            <a:off x="1120775" y="2433638"/>
            <a:ext cx="865188" cy="4365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6" name="AutoShape 18"/>
          <p:cNvCxnSpPr>
            <a:cxnSpLocks noChangeShapeType="1"/>
            <a:stCxn id="407560" idx="0"/>
            <a:endCxn id="407561" idx="4"/>
          </p:cNvCxnSpPr>
          <p:nvPr/>
        </p:nvCxnSpPr>
        <p:spPr bwMode="auto">
          <a:xfrm flipH="1" flipV="1">
            <a:off x="2109788" y="3614738"/>
            <a:ext cx="112712" cy="574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7" name="AutoShape 19"/>
          <p:cNvCxnSpPr>
            <a:cxnSpLocks noChangeShapeType="1"/>
            <a:stCxn id="407560" idx="6"/>
            <a:endCxn id="407556" idx="2"/>
          </p:cNvCxnSpPr>
          <p:nvPr/>
        </p:nvCxnSpPr>
        <p:spPr bwMode="auto">
          <a:xfrm>
            <a:off x="2497138" y="4465638"/>
            <a:ext cx="533400" cy="809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8" name="AutoShape 20"/>
          <p:cNvCxnSpPr>
            <a:cxnSpLocks noChangeShapeType="1"/>
            <a:endCxn id="407560" idx="4"/>
          </p:cNvCxnSpPr>
          <p:nvPr/>
        </p:nvCxnSpPr>
        <p:spPr bwMode="auto">
          <a:xfrm flipH="1" flipV="1">
            <a:off x="2222500" y="4740275"/>
            <a:ext cx="80963" cy="6699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49" name="AutoShape 21"/>
          <p:cNvCxnSpPr>
            <a:cxnSpLocks noChangeShapeType="1"/>
            <a:stCxn id="407560" idx="2"/>
            <a:endCxn id="407558" idx="6"/>
          </p:cNvCxnSpPr>
          <p:nvPr/>
        </p:nvCxnSpPr>
        <p:spPr bwMode="auto">
          <a:xfrm flipH="1" flipV="1">
            <a:off x="1203325" y="4276725"/>
            <a:ext cx="742950" cy="188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50" name="AutoShape 22"/>
          <p:cNvCxnSpPr>
            <a:cxnSpLocks noChangeShapeType="1"/>
            <a:stCxn id="407558" idx="4"/>
            <a:endCxn id="407559" idx="0"/>
          </p:cNvCxnSpPr>
          <p:nvPr/>
        </p:nvCxnSpPr>
        <p:spPr bwMode="auto">
          <a:xfrm>
            <a:off x="927100" y="4551363"/>
            <a:ext cx="0" cy="3841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51" name="AutoShape 23"/>
          <p:cNvCxnSpPr>
            <a:cxnSpLocks noChangeShapeType="1"/>
            <a:stCxn id="407562" idx="4"/>
            <a:endCxn id="407558" idx="0"/>
          </p:cNvCxnSpPr>
          <p:nvPr/>
        </p:nvCxnSpPr>
        <p:spPr bwMode="auto">
          <a:xfrm>
            <a:off x="927100" y="3340100"/>
            <a:ext cx="1588" cy="6604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52" name="AutoShape 24"/>
          <p:cNvCxnSpPr>
            <a:cxnSpLocks noChangeShapeType="1"/>
            <a:stCxn id="407558" idx="5"/>
            <a:endCxn id="407557" idx="1"/>
          </p:cNvCxnSpPr>
          <p:nvPr/>
        </p:nvCxnSpPr>
        <p:spPr bwMode="auto">
          <a:xfrm>
            <a:off x="1122363" y="4470400"/>
            <a:ext cx="987425" cy="10160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53" name="AutoShape 25"/>
          <p:cNvCxnSpPr>
            <a:cxnSpLocks noChangeShapeType="1"/>
            <a:stCxn id="407557" idx="2"/>
            <a:endCxn id="407559" idx="6"/>
          </p:cNvCxnSpPr>
          <p:nvPr/>
        </p:nvCxnSpPr>
        <p:spPr bwMode="auto">
          <a:xfrm flipH="1" flipV="1">
            <a:off x="1203325" y="5211763"/>
            <a:ext cx="825500" cy="4699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2554" name="AutoShape 26"/>
          <p:cNvCxnSpPr>
            <a:cxnSpLocks noChangeShapeType="1"/>
            <a:endCxn id="407556" idx="3"/>
          </p:cNvCxnSpPr>
          <p:nvPr/>
        </p:nvCxnSpPr>
        <p:spPr bwMode="auto">
          <a:xfrm flipV="1">
            <a:off x="2497138" y="4740275"/>
            <a:ext cx="614362" cy="7461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407579" name="Oval 27"/>
          <p:cNvSpPr>
            <a:spLocks noChangeAspect="1" noChangeArrowheads="1"/>
          </p:cNvSpPr>
          <p:nvPr/>
        </p:nvSpPr>
        <p:spPr bwMode="auto">
          <a:xfrm>
            <a:off x="1905000" y="1963738"/>
            <a:ext cx="550863" cy="550862"/>
          </a:xfrm>
          <a:prstGeom prst="ellipse">
            <a:avLst/>
          </a:prstGeom>
          <a:solidFill>
            <a:srgbClr val="00FFFF"/>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407580" name="Text Box 28"/>
          <p:cNvSpPr txBox="1">
            <a:spLocks noChangeArrowheads="1"/>
          </p:cNvSpPr>
          <p:nvPr/>
        </p:nvSpPr>
        <p:spPr bwMode="auto">
          <a:xfrm>
            <a:off x="3911600" y="2362200"/>
            <a:ext cx="5080000" cy="3101975"/>
          </a:xfrm>
          <a:prstGeom prst="rect">
            <a:avLst/>
          </a:prstGeom>
          <a:noFill/>
          <a:ln w="57150" cap="sq">
            <a:noFill/>
            <a:miter lim="800000"/>
            <a:headEnd/>
            <a:tailEnd/>
          </a:ln>
          <a:effectLst/>
        </p:spPr>
        <p:txBody>
          <a:bodyPr lIns="274320" rIns="274320">
            <a:spAutoFit/>
          </a:bodyPr>
          <a:lstStyle/>
          <a:p>
            <a:pPr>
              <a:spcBef>
                <a:spcPct val="35000"/>
              </a:spcBef>
              <a:defRPr/>
            </a:pPr>
            <a:r>
              <a:rPr lang="en-US"/>
              <a:t>Is there a fast algorithm?</a:t>
            </a:r>
          </a:p>
          <a:p>
            <a:pPr>
              <a:spcBef>
                <a:spcPct val="35000"/>
              </a:spcBef>
              <a:defRPr/>
            </a:pPr>
            <a:r>
              <a:rPr lang="en-US"/>
              <a:t>Most people think not.</a:t>
            </a:r>
          </a:p>
          <a:p>
            <a:pPr>
              <a:spcBef>
                <a:spcPct val="35000"/>
              </a:spcBef>
              <a:defRPr/>
            </a:pPr>
            <a:r>
              <a:rPr lang="en-US"/>
              <a:t>We have not been able to prove that there is not. </a:t>
            </a:r>
          </a:p>
          <a:p>
            <a:pPr>
              <a:spcBef>
                <a:spcPct val="35000"/>
              </a:spcBef>
              <a:defRPr/>
            </a:pPr>
            <a:r>
              <a:rPr lang="en-US"/>
              <a:t>It is one of the biggest open problems in the field.</a:t>
            </a:r>
          </a:p>
        </p:txBody>
      </p:sp>
      <p:grpSp>
        <p:nvGrpSpPr>
          <p:cNvPr id="22557" name="Group 29"/>
          <p:cNvGrpSpPr>
            <a:grpSpLocks/>
          </p:cNvGrpSpPr>
          <p:nvPr/>
        </p:nvGrpSpPr>
        <p:grpSpPr bwMode="auto">
          <a:xfrm rot="6147626">
            <a:off x="434181" y="2180432"/>
            <a:ext cx="1347787" cy="234950"/>
            <a:chOff x="240" y="1691"/>
            <a:chExt cx="1720" cy="196"/>
          </a:xfrm>
        </p:grpSpPr>
        <p:grpSp>
          <p:nvGrpSpPr>
            <p:cNvPr id="22558" name="Group 30"/>
            <p:cNvGrpSpPr>
              <a:grpSpLocks/>
            </p:cNvGrpSpPr>
            <p:nvPr/>
          </p:nvGrpSpPr>
          <p:grpSpPr bwMode="auto">
            <a:xfrm>
              <a:off x="1538" y="1691"/>
              <a:ext cx="422" cy="196"/>
              <a:chOff x="1538" y="1691"/>
              <a:chExt cx="422" cy="196"/>
            </a:xfrm>
          </p:grpSpPr>
          <p:grpSp>
            <p:nvGrpSpPr>
              <p:cNvPr id="22585" name="Group 31"/>
              <p:cNvGrpSpPr>
                <a:grpSpLocks/>
              </p:cNvGrpSpPr>
              <p:nvPr/>
            </p:nvGrpSpPr>
            <p:grpSpPr bwMode="auto">
              <a:xfrm>
                <a:off x="1538" y="1691"/>
                <a:ext cx="418" cy="196"/>
                <a:chOff x="1538" y="1691"/>
                <a:chExt cx="418" cy="196"/>
              </a:xfrm>
            </p:grpSpPr>
            <p:grpSp>
              <p:nvGrpSpPr>
                <p:cNvPr id="22589" name="Group 32"/>
                <p:cNvGrpSpPr>
                  <a:grpSpLocks/>
                </p:cNvGrpSpPr>
                <p:nvPr/>
              </p:nvGrpSpPr>
              <p:grpSpPr bwMode="auto">
                <a:xfrm>
                  <a:off x="1538" y="1691"/>
                  <a:ext cx="418" cy="196"/>
                  <a:chOff x="1538" y="1691"/>
                  <a:chExt cx="418" cy="196"/>
                </a:xfrm>
              </p:grpSpPr>
              <p:sp>
                <p:nvSpPr>
                  <p:cNvPr id="407585" name="Freeform 33"/>
                  <p:cNvSpPr>
                    <a:spLocks/>
                  </p:cNvSpPr>
                  <p:nvPr/>
                </p:nvSpPr>
                <p:spPr bwMode="auto">
                  <a:xfrm>
                    <a:off x="1533" y="1732"/>
                    <a:ext cx="401"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407586" name="Freeform 34"/>
                  <p:cNvSpPr>
                    <a:spLocks/>
                  </p:cNvSpPr>
                  <p:nvPr/>
                </p:nvSpPr>
                <p:spPr bwMode="auto">
                  <a:xfrm>
                    <a:off x="1537" y="1852"/>
                    <a:ext cx="255" cy="81"/>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2590" name="Group 35"/>
                <p:cNvGrpSpPr>
                  <a:grpSpLocks/>
                </p:cNvGrpSpPr>
                <p:nvPr/>
              </p:nvGrpSpPr>
              <p:grpSpPr bwMode="auto">
                <a:xfrm>
                  <a:off x="1589" y="1709"/>
                  <a:ext cx="353" cy="169"/>
                  <a:chOff x="1589" y="1709"/>
                  <a:chExt cx="353" cy="169"/>
                </a:xfrm>
              </p:grpSpPr>
              <p:sp>
                <p:nvSpPr>
                  <p:cNvPr id="407588" name="Freeform 36"/>
                  <p:cNvSpPr>
                    <a:spLocks/>
                  </p:cNvSpPr>
                  <p:nvPr/>
                </p:nvSpPr>
                <p:spPr bwMode="auto">
                  <a:xfrm>
                    <a:off x="1597" y="1847"/>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407589" name="Freeform 37"/>
                  <p:cNvSpPr>
                    <a:spLocks/>
                  </p:cNvSpPr>
                  <p:nvPr/>
                </p:nvSpPr>
                <p:spPr bwMode="auto">
                  <a:xfrm>
                    <a:off x="1653" y="1821"/>
                    <a:ext cx="128"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407590" name="Freeform 38"/>
                  <p:cNvSpPr>
                    <a:spLocks/>
                  </p:cNvSpPr>
                  <p:nvPr/>
                </p:nvSpPr>
                <p:spPr bwMode="auto">
                  <a:xfrm>
                    <a:off x="1549" y="1828"/>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407591" name="Freeform 39"/>
                  <p:cNvSpPr>
                    <a:spLocks/>
                  </p:cNvSpPr>
                  <p:nvPr/>
                </p:nvSpPr>
                <p:spPr bwMode="auto">
                  <a:xfrm>
                    <a:off x="1651" y="1804"/>
                    <a:ext cx="144"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407592" name="Freeform 40"/>
                  <p:cNvSpPr>
                    <a:spLocks/>
                  </p:cNvSpPr>
                  <p:nvPr/>
                </p:nvSpPr>
                <p:spPr bwMode="auto">
                  <a:xfrm>
                    <a:off x="1613" y="1788"/>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407593" name="Freeform 41"/>
                  <p:cNvSpPr>
                    <a:spLocks/>
                  </p:cNvSpPr>
                  <p:nvPr/>
                </p:nvSpPr>
                <p:spPr bwMode="auto">
                  <a:xfrm>
                    <a:off x="1632" y="1802"/>
                    <a:ext cx="231"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407594" name="Freeform 42"/>
                  <p:cNvSpPr>
                    <a:spLocks/>
                  </p:cNvSpPr>
                  <p:nvPr/>
                </p:nvSpPr>
                <p:spPr bwMode="auto">
                  <a:xfrm>
                    <a:off x="1573" y="1859"/>
                    <a:ext cx="154"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407595" name="Freeform 43"/>
                  <p:cNvSpPr>
                    <a:spLocks/>
                  </p:cNvSpPr>
                  <p:nvPr/>
                </p:nvSpPr>
                <p:spPr bwMode="auto">
                  <a:xfrm>
                    <a:off x="1630" y="1871"/>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407596" name="Freeform 44"/>
                  <p:cNvSpPr>
                    <a:spLocks/>
                  </p:cNvSpPr>
                  <p:nvPr/>
                </p:nvSpPr>
                <p:spPr bwMode="auto">
                  <a:xfrm>
                    <a:off x="1569" y="1873"/>
                    <a:ext cx="180"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407597" name="Freeform 45"/>
                  <p:cNvSpPr>
                    <a:spLocks/>
                  </p:cNvSpPr>
                  <p:nvPr/>
                </p:nvSpPr>
                <p:spPr bwMode="auto">
                  <a:xfrm>
                    <a:off x="1666" y="1865"/>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407598" name="Freeform 46"/>
                  <p:cNvSpPr>
                    <a:spLocks/>
                  </p:cNvSpPr>
                  <p:nvPr/>
                </p:nvSpPr>
                <p:spPr bwMode="auto">
                  <a:xfrm>
                    <a:off x="1600" y="1870"/>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407599" name="Freeform 47"/>
                  <p:cNvSpPr>
                    <a:spLocks/>
                  </p:cNvSpPr>
                  <p:nvPr/>
                </p:nvSpPr>
                <p:spPr bwMode="auto">
                  <a:xfrm>
                    <a:off x="1646" y="1879"/>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407600" name="Freeform 48"/>
                  <p:cNvSpPr>
                    <a:spLocks/>
                  </p:cNvSpPr>
                  <p:nvPr/>
                </p:nvSpPr>
                <p:spPr bwMode="auto">
                  <a:xfrm>
                    <a:off x="1547" y="1878"/>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407601" name="Freeform 49"/>
                  <p:cNvSpPr>
                    <a:spLocks/>
                  </p:cNvSpPr>
                  <p:nvPr/>
                </p:nvSpPr>
                <p:spPr bwMode="auto">
                  <a:xfrm>
                    <a:off x="1632" y="188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407602" name="Freeform 50"/>
                  <p:cNvSpPr>
                    <a:spLocks/>
                  </p:cNvSpPr>
                  <p:nvPr/>
                </p:nvSpPr>
                <p:spPr bwMode="auto">
                  <a:xfrm>
                    <a:off x="1676" y="1903"/>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407603" name="Freeform 51"/>
                  <p:cNvSpPr>
                    <a:spLocks/>
                  </p:cNvSpPr>
                  <p:nvPr/>
                </p:nvSpPr>
                <p:spPr bwMode="auto">
                  <a:xfrm>
                    <a:off x="1585" y="1784"/>
                    <a:ext cx="235"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407604" name="Freeform 52"/>
                  <p:cNvSpPr>
                    <a:spLocks/>
                  </p:cNvSpPr>
                  <p:nvPr/>
                </p:nvSpPr>
                <p:spPr bwMode="auto">
                  <a:xfrm>
                    <a:off x="1666" y="1776"/>
                    <a:ext cx="227" cy="123"/>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2586" name="Group 53"/>
              <p:cNvGrpSpPr>
                <a:grpSpLocks/>
              </p:cNvGrpSpPr>
              <p:nvPr/>
            </p:nvGrpSpPr>
            <p:grpSpPr bwMode="auto">
              <a:xfrm>
                <a:off x="1759" y="1754"/>
                <a:ext cx="201" cy="104"/>
                <a:chOff x="1759" y="1754"/>
                <a:chExt cx="201" cy="104"/>
              </a:xfrm>
            </p:grpSpPr>
            <p:sp>
              <p:nvSpPr>
                <p:cNvPr id="407606" name="Freeform 54"/>
                <p:cNvSpPr>
                  <a:spLocks/>
                </p:cNvSpPr>
                <p:nvPr/>
              </p:nvSpPr>
              <p:spPr bwMode="auto">
                <a:xfrm>
                  <a:off x="1724" y="1822"/>
                  <a:ext cx="201" cy="97"/>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407607" name="Freeform 55"/>
                <p:cNvSpPr>
                  <a:spLocks/>
                </p:cNvSpPr>
                <p:nvPr/>
              </p:nvSpPr>
              <p:spPr bwMode="auto">
                <a:xfrm>
                  <a:off x="1744" y="1880"/>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2559" name="Group 56"/>
            <p:cNvGrpSpPr>
              <a:grpSpLocks/>
            </p:cNvGrpSpPr>
            <p:nvPr/>
          </p:nvGrpSpPr>
          <p:grpSpPr bwMode="auto">
            <a:xfrm>
              <a:off x="240" y="1714"/>
              <a:ext cx="1151" cy="149"/>
              <a:chOff x="240" y="1714"/>
              <a:chExt cx="1151" cy="149"/>
            </a:xfrm>
          </p:grpSpPr>
          <p:sp>
            <p:nvSpPr>
              <p:cNvPr id="407609" name="Freeform 57"/>
              <p:cNvSpPr>
                <a:spLocks/>
              </p:cNvSpPr>
              <p:nvPr/>
            </p:nvSpPr>
            <p:spPr bwMode="auto">
              <a:xfrm>
                <a:off x="226" y="1743"/>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407610" name="Freeform 58"/>
              <p:cNvSpPr>
                <a:spLocks/>
              </p:cNvSpPr>
              <p:nvPr/>
            </p:nvSpPr>
            <p:spPr bwMode="auto">
              <a:xfrm>
                <a:off x="240" y="1809"/>
                <a:ext cx="1124"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407611" name="Freeform 59"/>
              <p:cNvSpPr>
                <a:spLocks/>
              </p:cNvSpPr>
              <p:nvPr/>
            </p:nvSpPr>
            <p:spPr bwMode="auto">
              <a:xfrm>
                <a:off x="1036" y="1755"/>
                <a:ext cx="316" cy="25"/>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2560" name="Group 60"/>
            <p:cNvGrpSpPr>
              <a:grpSpLocks/>
            </p:cNvGrpSpPr>
            <p:nvPr/>
          </p:nvGrpSpPr>
          <p:grpSpPr bwMode="auto">
            <a:xfrm>
              <a:off x="1388" y="1737"/>
              <a:ext cx="156" cy="104"/>
              <a:chOff x="1388" y="1737"/>
              <a:chExt cx="156" cy="104"/>
            </a:xfrm>
          </p:grpSpPr>
          <p:grpSp>
            <p:nvGrpSpPr>
              <p:cNvPr id="22561" name="Group 61"/>
              <p:cNvGrpSpPr>
                <a:grpSpLocks/>
              </p:cNvGrpSpPr>
              <p:nvPr/>
            </p:nvGrpSpPr>
            <p:grpSpPr bwMode="auto">
              <a:xfrm>
                <a:off x="1388" y="1737"/>
                <a:ext cx="156" cy="104"/>
                <a:chOff x="1388" y="1737"/>
                <a:chExt cx="156" cy="104"/>
              </a:xfrm>
            </p:grpSpPr>
            <p:grpSp>
              <p:nvGrpSpPr>
                <p:cNvPr id="22566" name="Group 62"/>
                <p:cNvGrpSpPr>
                  <a:grpSpLocks/>
                </p:cNvGrpSpPr>
                <p:nvPr/>
              </p:nvGrpSpPr>
              <p:grpSpPr bwMode="auto">
                <a:xfrm>
                  <a:off x="1504" y="1741"/>
                  <a:ext cx="11" cy="97"/>
                  <a:chOff x="1504" y="1741"/>
                  <a:chExt cx="11" cy="97"/>
                </a:xfrm>
              </p:grpSpPr>
              <p:sp>
                <p:nvSpPr>
                  <p:cNvPr id="407615" name="Freeform 63"/>
                  <p:cNvSpPr>
                    <a:spLocks/>
                  </p:cNvSpPr>
                  <p:nvPr/>
                </p:nvSpPr>
                <p:spPr bwMode="auto">
                  <a:xfrm>
                    <a:off x="1438" y="1815"/>
                    <a:ext cx="45"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07616" name="Rectangle 64"/>
                  <p:cNvSpPr>
                    <a:spLocks noChangeArrowheads="1"/>
                  </p:cNvSpPr>
                  <p:nvPr/>
                </p:nvSpPr>
                <p:spPr bwMode="auto">
                  <a:xfrm>
                    <a:off x="1429" y="1815"/>
                    <a:ext cx="51" cy="20"/>
                  </a:xfrm>
                  <a:prstGeom prst="rect">
                    <a:avLst/>
                  </a:prstGeom>
                  <a:solidFill>
                    <a:srgbClr val="00C0C0"/>
                  </a:solidFill>
                  <a:ln w="9525">
                    <a:noFill/>
                    <a:miter lim="800000"/>
                    <a:headEnd/>
                    <a:tailEnd/>
                  </a:ln>
                </p:spPr>
                <p:txBody>
                  <a:bodyPr/>
                  <a:lstStyle/>
                  <a:p>
                    <a:pPr>
                      <a:defRPr/>
                    </a:pPr>
                    <a:endParaRPr lang="en-CA"/>
                  </a:p>
                </p:txBody>
              </p:sp>
              <p:sp>
                <p:nvSpPr>
                  <p:cNvPr id="407617" name="Rectangle 65"/>
                  <p:cNvSpPr>
                    <a:spLocks noChangeArrowheads="1"/>
                  </p:cNvSpPr>
                  <p:nvPr/>
                </p:nvSpPr>
                <p:spPr bwMode="auto">
                  <a:xfrm>
                    <a:off x="1414" y="1868"/>
                    <a:ext cx="49" cy="20"/>
                  </a:xfrm>
                  <a:prstGeom prst="rect">
                    <a:avLst/>
                  </a:prstGeom>
                  <a:solidFill>
                    <a:srgbClr val="006060"/>
                  </a:solidFill>
                  <a:ln w="9525">
                    <a:noFill/>
                    <a:miter lim="800000"/>
                    <a:headEnd/>
                    <a:tailEnd/>
                  </a:ln>
                </p:spPr>
                <p:txBody>
                  <a:bodyPr/>
                  <a:lstStyle/>
                  <a:p>
                    <a:pPr>
                      <a:defRPr/>
                    </a:pPr>
                    <a:endParaRPr lang="en-CA"/>
                  </a:p>
                </p:txBody>
              </p:sp>
            </p:grpSp>
            <p:grpSp>
              <p:nvGrpSpPr>
                <p:cNvPr id="22567" name="Group 66"/>
                <p:cNvGrpSpPr>
                  <a:grpSpLocks/>
                </p:cNvGrpSpPr>
                <p:nvPr/>
              </p:nvGrpSpPr>
              <p:grpSpPr bwMode="auto">
                <a:xfrm>
                  <a:off x="1417" y="1740"/>
                  <a:ext cx="12" cy="97"/>
                  <a:chOff x="1417" y="1740"/>
                  <a:chExt cx="12" cy="97"/>
                </a:xfrm>
              </p:grpSpPr>
              <p:sp>
                <p:nvSpPr>
                  <p:cNvPr id="407619" name="Freeform 67"/>
                  <p:cNvSpPr>
                    <a:spLocks/>
                  </p:cNvSpPr>
                  <p:nvPr/>
                </p:nvSpPr>
                <p:spPr bwMode="auto">
                  <a:xfrm>
                    <a:off x="1372" y="1811"/>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07620" name="Rectangle 68"/>
                  <p:cNvSpPr>
                    <a:spLocks noChangeArrowheads="1"/>
                  </p:cNvSpPr>
                  <p:nvPr/>
                </p:nvSpPr>
                <p:spPr bwMode="auto">
                  <a:xfrm>
                    <a:off x="1361" y="1801"/>
                    <a:ext cx="16" cy="16"/>
                  </a:xfrm>
                  <a:prstGeom prst="rect">
                    <a:avLst/>
                  </a:prstGeom>
                  <a:solidFill>
                    <a:srgbClr val="00C0C0"/>
                  </a:solidFill>
                  <a:ln w="9525">
                    <a:noFill/>
                    <a:miter lim="800000"/>
                    <a:headEnd/>
                    <a:tailEnd/>
                  </a:ln>
                </p:spPr>
                <p:txBody>
                  <a:bodyPr/>
                  <a:lstStyle/>
                  <a:p>
                    <a:pPr>
                      <a:defRPr/>
                    </a:pPr>
                    <a:endParaRPr lang="en-CA"/>
                  </a:p>
                </p:txBody>
              </p:sp>
              <p:sp>
                <p:nvSpPr>
                  <p:cNvPr id="407621" name="Rectangle 69"/>
                  <p:cNvSpPr>
                    <a:spLocks noChangeArrowheads="1"/>
                  </p:cNvSpPr>
                  <p:nvPr/>
                </p:nvSpPr>
                <p:spPr bwMode="auto">
                  <a:xfrm>
                    <a:off x="1366" y="1876"/>
                    <a:ext cx="14" cy="20"/>
                  </a:xfrm>
                  <a:prstGeom prst="rect">
                    <a:avLst/>
                  </a:prstGeom>
                  <a:solidFill>
                    <a:srgbClr val="006060"/>
                  </a:solidFill>
                  <a:ln w="9525">
                    <a:noFill/>
                    <a:miter lim="800000"/>
                    <a:headEnd/>
                    <a:tailEnd/>
                  </a:ln>
                </p:spPr>
                <p:txBody>
                  <a:bodyPr/>
                  <a:lstStyle/>
                  <a:p>
                    <a:pPr>
                      <a:defRPr/>
                    </a:pPr>
                    <a:endParaRPr lang="en-CA"/>
                  </a:p>
                </p:txBody>
              </p:sp>
            </p:grpSp>
            <p:grpSp>
              <p:nvGrpSpPr>
                <p:cNvPr id="22568" name="Group 70"/>
                <p:cNvGrpSpPr>
                  <a:grpSpLocks/>
                </p:cNvGrpSpPr>
                <p:nvPr/>
              </p:nvGrpSpPr>
              <p:grpSpPr bwMode="auto">
                <a:xfrm>
                  <a:off x="1388" y="1737"/>
                  <a:ext cx="156" cy="104"/>
                  <a:chOff x="1388" y="1737"/>
                  <a:chExt cx="156" cy="104"/>
                </a:xfrm>
              </p:grpSpPr>
              <p:sp>
                <p:nvSpPr>
                  <p:cNvPr id="407623" name="Rectangle 71"/>
                  <p:cNvSpPr>
                    <a:spLocks noChangeArrowheads="1"/>
                  </p:cNvSpPr>
                  <p:nvPr/>
                </p:nvSpPr>
                <p:spPr bwMode="auto">
                  <a:xfrm>
                    <a:off x="1380" y="1792"/>
                    <a:ext cx="12" cy="97"/>
                  </a:xfrm>
                  <a:prstGeom prst="rect">
                    <a:avLst/>
                  </a:prstGeom>
                  <a:solidFill>
                    <a:srgbClr val="40FFFF"/>
                  </a:solidFill>
                  <a:ln w="9525">
                    <a:noFill/>
                    <a:miter lim="800000"/>
                    <a:headEnd/>
                    <a:tailEnd/>
                  </a:ln>
                </p:spPr>
                <p:txBody>
                  <a:bodyPr/>
                  <a:lstStyle/>
                  <a:p>
                    <a:pPr>
                      <a:defRPr/>
                    </a:pPr>
                    <a:endParaRPr lang="en-CA"/>
                  </a:p>
                </p:txBody>
              </p:sp>
              <p:sp>
                <p:nvSpPr>
                  <p:cNvPr id="407624" name="Rectangle 72"/>
                  <p:cNvSpPr>
                    <a:spLocks noChangeArrowheads="1"/>
                  </p:cNvSpPr>
                  <p:nvPr/>
                </p:nvSpPr>
                <p:spPr bwMode="auto">
                  <a:xfrm>
                    <a:off x="1410" y="1786"/>
                    <a:ext cx="79" cy="97"/>
                  </a:xfrm>
                  <a:prstGeom prst="rect">
                    <a:avLst/>
                  </a:prstGeom>
                  <a:solidFill>
                    <a:srgbClr val="40FFFF"/>
                  </a:solidFill>
                  <a:ln w="9525">
                    <a:noFill/>
                    <a:miter lim="800000"/>
                    <a:headEnd/>
                    <a:tailEnd/>
                  </a:ln>
                </p:spPr>
                <p:txBody>
                  <a:bodyPr/>
                  <a:lstStyle/>
                  <a:p>
                    <a:pPr>
                      <a:defRPr/>
                    </a:pPr>
                    <a:endParaRPr lang="en-CA"/>
                  </a:p>
                </p:txBody>
              </p:sp>
              <p:sp>
                <p:nvSpPr>
                  <p:cNvPr id="407625" name="Rectangle 73"/>
                  <p:cNvSpPr>
                    <a:spLocks noChangeArrowheads="1"/>
                  </p:cNvSpPr>
                  <p:nvPr/>
                </p:nvSpPr>
                <p:spPr bwMode="auto">
                  <a:xfrm>
                    <a:off x="1495" y="1793"/>
                    <a:ext cx="30" cy="97"/>
                  </a:xfrm>
                  <a:prstGeom prst="rect">
                    <a:avLst/>
                  </a:prstGeom>
                  <a:solidFill>
                    <a:srgbClr val="40FFFF"/>
                  </a:solidFill>
                  <a:ln w="9525">
                    <a:noFill/>
                    <a:miter lim="800000"/>
                    <a:headEnd/>
                    <a:tailEnd/>
                  </a:ln>
                </p:spPr>
                <p:txBody>
                  <a:bodyPr/>
                  <a:lstStyle/>
                  <a:p>
                    <a:pPr>
                      <a:defRPr/>
                    </a:pPr>
                    <a:endParaRPr lang="en-CA"/>
                  </a:p>
                </p:txBody>
              </p:sp>
            </p:grpSp>
            <p:grpSp>
              <p:nvGrpSpPr>
                <p:cNvPr id="22569" name="Group 74"/>
                <p:cNvGrpSpPr>
                  <a:grpSpLocks/>
                </p:cNvGrpSpPr>
                <p:nvPr/>
              </p:nvGrpSpPr>
              <p:grpSpPr bwMode="auto">
                <a:xfrm>
                  <a:off x="1392" y="1746"/>
                  <a:ext cx="149" cy="13"/>
                  <a:chOff x="1392" y="1746"/>
                  <a:chExt cx="149" cy="13"/>
                </a:xfrm>
              </p:grpSpPr>
              <p:sp>
                <p:nvSpPr>
                  <p:cNvPr id="407627" name="Rectangle 75"/>
                  <p:cNvSpPr>
                    <a:spLocks noChangeArrowheads="1"/>
                  </p:cNvSpPr>
                  <p:nvPr/>
                </p:nvSpPr>
                <p:spPr bwMode="auto">
                  <a:xfrm>
                    <a:off x="1353" y="1826"/>
                    <a:ext cx="16" cy="13"/>
                  </a:xfrm>
                  <a:prstGeom prst="rect">
                    <a:avLst/>
                  </a:prstGeom>
                  <a:solidFill>
                    <a:srgbClr val="C0FFFF"/>
                  </a:solidFill>
                  <a:ln w="9525">
                    <a:noFill/>
                    <a:miter lim="800000"/>
                    <a:headEnd/>
                    <a:tailEnd/>
                  </a:ln>
                </p:spPr>
                <p:txBody>
                  <a:bodyPr/>
                  <a:lstStyle/>
                  <a:p>
                    <a:pPr>
                      <a:defRPr/>
                    </a:pPr>
                    <a:endParaRPr lang="en-CA"/>
                  </a:p>
                </p:txBody>
              </p:sp>
              <p:sp>
                <p:nvSpPr>
                  <p:cNvPr id="407628" name="Rectangle 76"/>
                  <p:cNvSpPr>
                    <a:spLocks noChangeArrowheads="1"/>
                  </p:cNvSpPr>
                  <p:nvPr/>
                </p:nvSpPr>
                <p:spPr bwMode="auto">
                  <a:xfrm>
                    <a:off x="1490" y="1827"/>
                    <a:ext cx="24" cy="13"/>
                  </a:xfrm>
                  <a:prstGeom prst="rect">
                    <a:avLst/>
                  </a:prstGeom>
                  <a:solidFill>
                    <a:srgbClr val="C0FFFF"/>
                  </a:solidFill>
                  <a:ln w="9525">
                    <a:noFill/>
                    <a:miter lim="800000"/>
                    <a:headEnd/>
                    <a:tailEnd/>
                  </a:ln>
                </p:spPr>
                <p:txBody>
                  <a:bodyPr/>
                  <a:lstStyle/>
                  <a:p>
                    <a:pPr>
                      <a:defRPr/>
                    </a:pPr>
                    <a:endParaRPr lang="en-CA"/>
                  </a:p>
                </p:txBody>
              </p:sp>
              <p:sp>
                <p:nvSpPr>
                  <p:cNvPr id="407629" name="Rectangle 77"/>
                  <p:cNvSpPr>
                    <a:spLocks noChangeArrowheads="1"/>
                  </p:cNvSpPr>
                  <p:nvPr/>
                </p:nvSpPr>
                <p:spPr bwMode="auto">
                  <a:xfrm>
                    <a:off x="1385" y="1837"/>
                    <a:ext cx="87" cy="9"/>
                  </a:xfrm>
                  <a:prstGeom prst="rect">
                    <a:avLst/>
                  </a:prstGeom>
                  <a:solidFill>
                    <a:srgbClr val="C0FFFF"/>
                  </a:solidFill>
                  <a:ln w="9525">
                    <a:noFill/>
                    <a:miter lim="800000"/>
                    <a:headEnd/>
                    <a:tailEnd/>
                  </a:ln>
                </p:spPr>
                <p:txBody>
                  <a:bodyPr/>
                  <a:lstStyle/>
                  <a:p>
                    <a:pPr>
                      <a:defRPr/>
                    </a:pPr>
                    <a:endParaRPr lang="en-CA"/>
                  </a:p>
                </p:txBody>
              </p:sp>
            </p:grpSp>
          </p:grpSp>
          <p:grpSp>
            <p:nvGrpSpPr>
              <p:cNvPr id="22562" name="Group 78"/>
              <p:cNvGrpSpPr>
                <a:grpSpLocks/>
              </p:cNvGrpSpPr>
              <p:nvPr/>
            </p:nvGrpSpPr>
            <p:grpSpPr bwMode="auto">
              <a:xfrm>
                <a:off x="1390" y="1802"/>
                <a:ext cx="152" cy="37"/>
                <a:chOff x="1390" y="1802"/>
                <a:chExt cx="152" cy="37"/>
              </a:xfrm>
            </p:grpSpPr>
            <p:sp>
              <p:nvSpPr>
                <p:cNvPr id="407631" name="Freeform 79"/>
                <p:cNvSpPr>
                  <a:spLocks/>
                </p:cNvSpPr>
                <p:nvPr/>
              </p:nvSpPr>
              <p:spPr bwMode="auto">
                <a:xfrm>
                  <a:off x="1358" y="1882"/>
                  <a:ext cx="16" cy="32"/>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407632" name="Freeform 80"/>
                <p:cNvSpPr>
                  <a:spLocks/>
                </p:cNvSpPr>
                <p:nvPr/>
              </p:nvSpPr>
              <p:spPr bwMode="auto">
                <a:xfrm>
                  <a:off x="1382" y="186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407633" name="Freeform 81"/>
                <p:cNvSpPr>
                  <a:spLocks/>
                </p:cNvSpPr>
                <p:nvPr/>
              </p:nvSpPr>
              <p:spPr bwMode="auto">
                <a:xfrm>
                  <a:off x="1471" y="1879"/>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07580">
                                            <p:txEl>
                                              <p:pRg st="0" end="0"/>
                                            </p:txEl>
                                          </p:spTgt>
                                        </p:tgtEl>
                                        <p:attrNameLst>
                                          <p:attrName>style.visibility</p:attrName>
                                        </p:attrNameLst>
                                      </p:cBhvr>
                                      <p:to>
                                        <p:strVal val="visible"/>
                                      </p:to>
                                    </p:set>
                                    <p:anim calcmode="lin" valueType="num">
                                      <p:cBhvr additive="base">
                                        <p:cTn id="7" dur="500" fill="hold"/>
                                        <p:tgtEl>
                                          <p:spTgt spid="407580">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0758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07580">
                                            <p:txEl>
                                              <p:pRg st="1" end="1"/>
                                            </p:txEl>
                                          </p:spTgt>
                                        </p:tgtEl>
                                        <p:attrNameLst>
                                          <p:attrName>style.visibility</p:attrName>
                                        </p:attrNameLst>
                                      </p:cBhvr>
                                      <p:to>
                                        <p:strVal val="visible"/>
                                      </p:to>
                                    </p:set>
                                    <p:anim calcmode="lin" valueType="num">
                                      <p:cBhvr additive="base">
                                        <p:cTn id="11" dur="500" fill="hold"/>
                                        <p:tgtEl>
                                          <p:spTgt spid="407580">
                                            <p:txEl>
                                              <p:pRg st="1" end="1"/>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407580">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407580">
                                            <p:txEl>
                                              <p:pRg st="2" end="2"/>
                                            </p:txEl>
                                          </p:spTgt>
                                        </p:tgtEl>
                                        <p:attrNameLst>
                                          <p:attrName>style.visibility</p:attrName>
                                        </p:attrNameLst>
                                      </p:cBhvr>
                                      <p:to>
                                        <p:strVal val="visible"/>
                                      </p:to>
                                    </p:set>
                                    <p:anim calcmode="lin" valueType="num">
                                      <p:cBhvr additive="base">
                                        <p:cTn id="15" dur="500" fill="hold"/>
                                        <p:tgtEl>
                                          <p:spTgt spid="407580">
                                            <p:txEl>
                                              <p:pRg st="2" end="2"/>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407580">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407580">
                                            <p:txEl>
                                              <p:pRg st="3" end="3"/>
                                            </p:txEl>
                                          </p:spTgt>
                                        </p:tgtEl>
                                        <p:attrNameLst>
                                          <p:attrName>style.visibility</p:attrName>
                                        </p:attrNameLst>
                                      </p:cBhvr>
                                      <p:to>
                                        <p:strVal val="visible"/>
                                      </p:to>
                                    </p:set>
                                    <p:anim calcmode="lin" valueType="num">
                                      <p:cBhvr additive="base">
                                        <p:cTn id="19" dur="500" fill="hold"/>
                                        <p:tgtEl>
                                          <p:spTgt spid="407580">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0758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80"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685800" y="-109538"/>
            <a:ext cx="7772400" cy="1143001"/>
          </a:xfrm>
        </p:spPr>
        <p:txBody>
          <a:bodyPr/>
          <a:lstStyle/>
          <a:p>
            <a:pPr>
              <a:defRPr/>
            </a:pPr>
            <a:r>
              <a:rPr lang="en-US" u="sng"/>
              <a:t>Problems are the Same!</a:t>
            </a:r>
            <a:endParaRPr lang="en-US"/>
          </a:p>
        </p:txBody>
      </p:sp>
      <p:sp>
        <p:nvSpPr>
          <p:cNvPr id="385028" name="Rectangle 4"/>
          <p:cNvSpPr>
            <a:spLocks noChangeArrowheads="1"/>
          </p:cNvSpPr>
          <p:nvPr/>
        </p:nvSpPr>
        <p:spPr bwMode="auto">
          <a:xfrm>
            <a:off x="-76200" y="957263"/>
            <a:ext cx="4572000" cy="1373187"/>
          </a:xfrm>
          <a:prstGeom prst="rect">
            <a:avLst/>
          </a:prstGeom>
          <a:noFill/>
          <a:ln w="12700" cap="sq">
            <a:noFill/>
            <a:miter lim="800000"/>
            <a:headEnd/>
            <a:tailEnd/>
          </a:ln>
          <a:effectLst/>
        </p:spPr>
        <p:txBody>
          <a:bodyPr lIns="274320" rIns="274320">
            <a:spAutoFit/>
          </a:bodyPr>
          <a:lstStyle/>
          <a:p>
            <a:pPr>
              <a:spcBef>
                <a:spcPct val="50000"/>
              </a:spcBef>
              <a:defRPr/>
            </a:pPr>
            <a:r>
              <a:rPr lang="en-US" dirty="0"/>
              <a:t>Schedule each course.</a:t>
            </a:r>
            <a:br>
              <a:rPr lang="en-US" dirty="0"/>
            </a:br>
            <a:r>
              <a:rPr lang="en-US" dirty="0"/>
              <a:t>Courses that conflict can’t be at same time.</a:t>
            </a:r>
          </a:p>
        </p:txBody>
      </p:sp>
      <p:sp>
        <p:nvSpPr>
          <p:cNvPr id="385109" name="Rectangle 85"/>
          <p:cNvSpPr>
            <a:spLocks noChangeArrowheads="1"/>
          </p:cNvSpPr>
          <p:nvPr/>
        </p:nvSpPr>
        <p:spPr bwMode="auto">
          <a:xfrm>
            <a:off x="4953000" y="957263"/>
            <a:ext cx="4572000" cy="1800225"/>
          </a:xfrm>
          <a:prstGeom prst="rect">
            <a:avLst/>
          </a:prstGeom>
          <a:noFill/>
          <a:ln w="57150" cap="sq">
            <a:noFill/>
            <a:miter lim="800000"/>
            <a:headEnd/>
            <a:tailEnd/>
          </a:ln>
          <a:effectLst/>
        </p:spPr>
        <p:txBody>
          <a:bodyPr lIns="274320" rIns="274320">
            <a:spAutoFit/>
          </a:bodyPr>
          <a:lstStyle/>
          <a:p>
            <a:pPr>
              <a:spcBef>
                <a:spcPct val="50000"/>
              </a:spcBef>
              <a:defRPr/>
            </a:pPr>
            <a:r>
              <a:rPr lang="en-US">
                <a:solidFill>
                  <a:srgbClr val="66FF33"/>
                </a:solidFill>
              </a:rPr>
              <a:t>C</a:t>
            </a:r>
            <a:r>
              <a:rPr lang="en-US">
                <a:solidFill>
                  <a:schemeClr val="accent2"/>
                </a:solidFill>
              </a:rPr>
              <a:t>o</a:t>
            </a:r>
            <a:r>
              <a:rPr lang="en-US">
                <a:solidFill>
                  <a:schemeClr val="hlink"/>
                </a:solidFill>
              </a:rPr>
              <a:t>l</a:t>
            </a:r>
            <a:r>
              <a:rPr lang="en-US">
                <a:solidFill>
                  <a:srgbClr val="66FF33"/>
                </a:solidFill>
              </a:rPr>
              <a:t>o</a:t>
            </a:r>
            <a:r>
              <a:rPr lang="en-US">
                <a:solidFill>
                  <a:schemeClr val="hlink"/>
                </a:solidFill>
              </a:rPr>
              <a:t>u</a:t>
            </a:r>
            <a:r>
              <a:rPr lang="en-US">
                <a:solidFill>
                  <a:schemeClr val="accent2"/>
                </a:solidFill>
              </a:rPr>
              <a:t>r</a:t>
            </a:r>
            <a:r>
              <a:rPr lang="en-US">
                <a:solidFill>
                  <a:srgbClr val="00FFCC"/>
                </a:solidFill>
              </a:rPr>
              <a:t> </a:t>
            </a:r>
            <a:r>
              <a:rPr lang="en-US">
                <a:effectLst>
                  <a:outerShdw blurRad="38100" dist="38100" dir="2700000" algn="tl">
                    <a:srgbClr val="000000"/>
                  </a:outerShdw>
                </a:effectLst>
              </a:rPr>
              <a:t>each node.</a:t>
            </a:r>
            <a:br>
              <a:rPr lang="en-US">
                <a:effectLst>
                  <a:outerShdw blurRad="38100" dist="38100" dir="2700000" algn="tl">
                    <a:srgbClr val="000000"/>
                  </a:outerShdw>
                </a:effectLst>
              </a:rPr>
            </a:br>
            <a:r>
              <a:rPr lang="en-US">
                <a:effectLst>
                  <a:outerShdw blurRad="38100" dist="38100" dir="2700000" algn="tl">
                    <a:srgbClr val="000000"/>
                  </a:outerShdw>
                </a:effectLst>
              </a:rPr>
              <a:t>Nodes with lines between them must have different colours.</a:t>
            </a:r>
          </a:p>
        </p:txBody>
      </p:sp>
      <p:pic>
        <p:nvPicPr>
          <p:cNvPr id="23557" name="Picture 118"/>
          <p:cNvPicPr preferRelativeResize="0">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23813"/>
            <a:ext cx="1406525"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558" name="Group 119"/>
          <p:cNvGrpSpPr>
            <a:grpSpLocks/>
          </p:cNvGrpSpPr>
          <p:nvPr/>
        </p:nvGrpSpPr>
        <p:grpSpPr bwMode="auto">
          <a:xfrm>
            <a:off x="7877175" y="-3175"/>
            <a:ext cx="1190625" cy="1374775"/>
            <a:chOff x="4578" y="69"/>
            <a:chExt cx="750" cy="1083"/>
          </a:xfrm>
        </p:grpSpPr>
        <p:cxnSp>
          <p:nvCxnSpPr>
            <p:cNvPr id="23562" name="AutoShape 120"/>
            <p:cNvCxnSpPr>
              <a:cxnSpLocks noChangeAspect="1" noChangeShapeType="1"/>
              <a:stCxn id="385168" idx="5"/>
              <a:endCxn id="385160" idx="1"/>
            </p:cNvCxnSpPr>
            <p:nvPr/>
          </p:nvCxnSpPr>
          <p:spPr bwMode="auto">
            <a:xfrm>
              <a:off x="5022" y="262"/>
              <a:ext cx="178" cy="19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3" name="AutoShape 121"/>
            <p:cNvCxnSpPr>
              <a:cxnSpLocks noChangeAspect="1" noChangeShapeType="1"/>
              <a:stCxn id="385160" idx="2"/>
              <a:endCxn id="385166" idx="6"/>
            </p:cNvCxnSpPr>
            <p:nvPr/>
          </p:nvCxnSpPr>
          <p:spPr bwMode="auto">
            <a:xfrm flipH="1" flipV="1">
              <a:off x="5026" y="487"/>
              <a:ext cx="152"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4" name="AutoShape 122"/>
            <p:cNvCxnSpPr>
              <a:cxnSpLocks noChangeAspect="1" noChangeShapeType="1"/>
              <a:stCxn id="385168" idx="4"/>
              <a:endCxn id="385166" idx="0"/>
            </p:cNvCxnSpPr>
            <p:nvPr/>
          </p:nvCxnSpPr>
          <p:spPr bwMode="auto">
            <a:xfrm flipH="1">
              <a:off x="4951" y="284"/>
              <a:ext cx="18" cy="12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5" name="AutoShape 123"/>
            <p:cNvCxnSpPr>
              <a:cxnSpLocks noChangeAspect="1" noChangeShapeType="1"/>
              <a:stCxn id="385160" idx="4"/>
              <a:endCxn id="385161" idx="0"/>
            </p:cNvCxnSpPr>
            <p:nvPr/>
          </p:nvCxnSpPr>
          <p:spPr bwMode="auto">
            <a:xfrm>
              <a:off x="5253" y="582"/>
              <a:ext cx="0"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6" name="AutoShape 124"/>
            <p:cNvCxnSpPr>
              <a:cxnSpLocks noChangeAspect="1" noChangeShapeType="1"/>
              <a:stCxn id="385166" idx="5"/>
              <a:endCxn id="385161" idx="1"/>
            </p:cNvCxnSpPr>
            <p:nvPr/>
          </p:nvCxnSpPr>
          <p:spPr bwMode="auto">
            <a:xfrm>
              <a:off x="5004" y="540"/>
              <a:ext cx="196" cy="19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7" name="AutoShape 125"/>
            <p:cNvCxnSpPr>
              <a:cxnSpLocks noChangeAspect="1" noChangeShapeType="1"/>
              <a:endCxn id="385166" idx="2"/>
            </p:cNvCxnSpPr>
            <p:nvPr/>
          </p:nvCxnSpPr>
          <p:spPr bwMode="auto">
            <a:xfrm>
              <a:off x="4717" y="417"/>
              <a:ext cx="159" cy="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8" name="AutoShape 126"/>
            <p:cNvCxnSpPr>
              <a:cxnSpLocks noChangeAspect="1" noChangeShapeType="1"/>
              <a:stCxn id="385167" idx="7"/>
              <a:endCxn id="385168" idx="3"/>
            </p:cNvCxnSpPr>
            <p:nvPr/>
          </p:nvCxnSpPr>
          <p:spPr bwMode="auto">
            <a:xfrm flipV="1">
              <a:off x="4706" y="262"/>
              <a:ext cx="210" cy="10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69" name="AutoShape 127"/>
            <p:cNvCxnSpPr>
              <a:cxnSpLocks noChangeAspect="1" noChangeShapeType="1"/>
              <a:stCxn id="385165" idx="0"/>
              <a:endCxn id="385166" idx="4"/>
            </p:cNvCxnSpPr>
            <p:nvPr/>
          </p:nvCxnSpPr>
          <p:spPr bwMode="auto">
            <a:xfrm flipH="1" flipV="1">
              <a:off x="4951" y="562"/>
              <a:ext cx="29"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0" name="AutoShape 128"/>
            <p:cNvCxnSpPr>
              <a:cxnSpLocks noChangeAspect="1" noChangeShapeType="1"/>
              <a:stCxn id="385165" idx="6"/>
              <a:endCxn id="385161" idx="2"/>
            </p:cNvCxnSpPr>
            <p:nvPr/>
          </p:nvCxnSpPr>
          <p:spPr bwMode="auto">
            <a:xfrm>
              <a:off x="5055" y="771"/>
              <a:ext cx="123"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1" name="AutoShape 129"/>
            <p:cNvCxnSpPr>
              <a:cxnSpLocks noChangeAspect="1" noChangeShapeType="1"/>
              <a:endCxn id="385165" idx="4"/>
            </p:cNvCxnSpPr>
            <p:nvPr/>
          </p:nvCxnSpPr>
          <p:spPr bwMode="auto">
            <a:xfrm flipH="1" flipV="1">
              <a:off x="4980" y="845"/>
              <a:ext cx="20" cy="1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2" name="AutoShape 130"/>
            <p:cNvCxnSpPr>
              <a:cxnSpLocks noChangeAspect="1" noChangeShapeType="1"/>
              <a:stCxn id="385165" idx="2"/>
              <a:endCxn id="385163" idx="6"/>
            </p:cNvCxnSpPr>
            <p:nvPr/>
          </p:nvCxnSpPr>
          <p:spPr bwMode="auto">
            <a:xfrm flipH="1" flipV="1">
              <a:off x="4728" y="723"/>
              <a:ext cx="177" cy="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3" name="AutoShape 131"/>
            <p:cNvCxnSpPr>
              <a:cxnSpLocks noChangeAspect="1" noChangeShapeType="1"/>
              <a:stCxn id="385163" idx="4"/>
              <a:endCxn id="385164" idx="0"/>
            </p:cNvCxnSpPr>
            <p:nvPr/>
          </p:nvCxnSpPr>
          <p:spPr bwMode="auto">
            <a:xfrm>
              <a:off x="4653" y="798"/>
              <a:ext cx="0" cy="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4" name="AutoShape 132"/>
            <p:cNvCxnSpPr>
              <a:cxnSpLocks noChangeAspect="1" noChangeShapeType="1"/>
              <a:stCxn id="385167" idx="4"/>
              <a:endCxn id="385163" idx="0"/>
            </p:cNvCxnSpPr>
            <p:nvPr/>
          </p:nvCxnSpPr>
          <p:spPr bwMode="auto">
            <a:xfrm>
              <a:off x="4653" y="492"/>
              <a:ext cx="0" cy="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5" name="AutoShape 133"/>
            <p:cNvCxnSpPr>
              <a:cxnSpLocks noChangeAspect="1" noChangeShapeType="1"/>
              <a:stCxn id="385163" idx="5"/>
              <a:endCxn id="385162" idx="1"/>
            </p:cNvCxnSpPr>
            <p:nvPr/>
          </p:nvCxnSpPr>
          <p:spPr bwMode="auto">
            <a:xfrm>
              <a:off x="4706" y="776"/>
              <a:ext cx="242" cy="2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6" name="AutoShape 134"/>
            <p:cNvCxnSpPr>
              <a:cxnSpLocks noChangeAspect="1" noChangeShapeType="1"/>
              <a:stCxn id="385162" idx="2"/>
              <a:endCxn id="385164" idx="6"/>
            </p:cNvCxnSpPr>
            <p:nvPr/>
          </p:nvCxnSpPr>
          <p:spPr bwMode="auto">
            <a:xfrm flipH="1" flipV="1">
              <a:off x="4728" y="959"/>
              <a:ext cx="198" cy="1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3577" name="AutoShape 135"/>
            <p:cNvCxnSpPr>
              <a:cxnSpLocks noChangeAspect="1" noChangeShapeType="1"/>
              <a:endCxn id="385161" idx="3"/>
            </p:cNvCxnSpPr>
            <p:nvPr/>
          </p:nvCxnSpPr>
          <p:spPr bwMode="auto">
            <a:xfrm flipV="1">
              <a:off x="5045" y="844"/>
              <a:ext cx="155" cy="1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5160" name="Oval 136"/>
            <p:cNvSpPr>
              <a:spLocks noChangeAspect="1" noChangeArrowheads="1"/>
            </p:cNvSpPr>
            <p:nvPr/>
          </p:nvSpPr>
          <p:spPr bwMode="auto">
            <a:xfrm>
              <a:off x="5178" y="432"/>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1" name="Oval 137"/>
            <p:cNvSpPr>
              <a:spLocks noChangeAspect="1" noChangeArrowheads="1"/>
            </p:cNvSpPr>
            <p:nvPr/>
          </p:nvSpPr>
          <p:spPr bwMode="auto">
            <a:xfrm>
              <a:off x="5178" y="716"/>
              <a:ext cx="150" cy="150"/>
            </a:xfrm>
            <a:prstGeom prst="ellipse">
              <a:avLst/>
            </a:prstGeom>
            <a:solidFill>
              <a:srgbClr val="00FFCC"/>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2" name="Oval 138"/>
            <p:cNvSpPr>
              <a:spLocks noChangeAspect="1" noChangeArrowheads="1"/>
            </p:cNvSpPr>
            <p:nvPr/>
          </p:nvSpPr>
          <p:spPr bwMode="auto">
            <a:xfrm>
              <a:off x="4926" y="1002"/>
              <a:ext cx="149"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3" name="Oval 139"/>
            <p:cNvSpPr>
              <a:spLocks noChangeAspect="1" noChangeArrowheads="1"/>
            </p:cNvSpPr>
            <p:nvPr/>
          </p:nvSpPr>
          <p:spPr bwMode="auto">
            <a:xfrm>
              <a:off x="4578" y="648"/>
              <a:ext cx="150" cy="150"/>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4" name="Oval 140"/>
            <p:cNvSpPr>
              <a:spLocks noChangeAspect="1" noChangeArrowheads="1"/>
            </p:cNvSpPr>
            <p:nvPr/>
          </p:nvSpPr>
          <p:spPr bwMode="auto">
            <a:xfrm>
              <a:off x="4578" y="884"/>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5" name="Oval 141"/>
            <p:cNvSpPr>
              <a:spLocks noChangeAspect="1" noChangeArrowheads="1"/>
            </p:cNvSpPr>
            <p:nvPr/>
          </p:nvSpPr>
          <p:spPr bwMode="auto">
            <a:xfrm>
              <a:off x="4905" y="696"/>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6" name="Oval 142"/>
            <p:cNvSpPr>
              <a:spLocks noChangeAspect="1" noChangeArrowheads="1"/>
            </p:cNvSpPr>
            <p:nvPr/>
          </p:nvSpPr>
          <p:spPr bwMode="auto">
            <a:xfrm>
              <a:off x="4876" y="412"/>
              <a:ext cx="150"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7" name="Oval 143"/>
            <p:cNvSpPr>
              <a:spLocks noChangeAspect="1" noChangeArrowheads="1"/>
            </p:cNvSpPr>
            <p:nvPr/>
          </p:nvSpPr>
          <p:spPr bwMode="auto">
            <a:xfrm>
              <a:off x="4578" y="343"/>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8" name="Oval 144"/>
            <p:cNvSpPr>
              <a:spLocks noChangeAspect="1" noChangeArrowheads="1"/>
            </p:cNvSpPr>
            <p:nvPr/>
          </p:nvSpPr>
          <p:spPr bwMode="auto">
            <a:xfrm>
              <a:off x="4894" y="135"/>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23587" name="Group 145"/>
            <p:cNvGrpSpPr>
              <a:grpSpLocks noChangeAspect="1"/>
            </p:cNvGrpSpPr>
            <p:nvPr/>
          </p:nvGrpSpPr>
          <p:grpSpPr bwMode="auto">
            <a:xfrm rot="6147626">
              <a:off x="4525" y="209"/>
              <a:ext cx="340" cy="60"/>
              <a:chOff x="240" y="1691"/>
              <a:chExt cx="1720" cy="196"/>
            </a:xfrm>
          </p:grpSpPr>
          <p:grpSp>
            <p:nvGrpSpPr>
              <p:cNvPr id="23588" name="Group 146"/>
              <p:cNvGrpSpPr>
                <a:grpSpLocks noChangeAspect="1"/>
              </p:cNvGrpSpPr>
              <p:nvPr/>
            </p:nvGrpSpPr>
            <p:grpSpPr bwMode="auto">
              <a:xfrm>
                <a:off x="1538" y="1691"/>
                <a:ext cx="422" cy="196"/>
                <a:chOff x="1538" y="1691"/>
                <a:chExt cx="422" cy="196"/>
              </a:xfrm>
            </p:grpSpPr>
            <p:grpSp>
              <p:nvGrpSpPr>
                <p:cNvPr id="23615" name="Group 147"/>
                <p:cNvGrpSpPr>
                  <a:grpSpLocks noChangeAspect="1"/>
                </p:cNvGrpSpPr>
                <p:nvPr/>
              </p:nvGrpSpPr>
              <p:grpSpPr bwMode="auto">
                <a:xfrm>
                  <a:off x="1538" y="1691"/>
                  <a:ext cx="418" cy="196"/>
                  <a:chOff x="1538" y="1691"/>
                  <a:chExt cx="418" cy="196"/>
                </a:xfrm>
              </p:grpSpPr>
              <p:grpSp>
                <p:nvGrpSpPr>
                  <p:cNvPr id="23619" name="Group 148"/>
                  <p:cNvGrpSpPr>
                    <a:grpSpLocks noChangeAspect="1"/>
                  </p:cNvGrpSpPr>
                  <p:nvPr/>
                </p:nvGrpSpPr>
                <p:grpSpPr bwMode="auto">
                  <a:xfrm>
                    <a:off x="1538" y="1691"/>
                    <a:ext cx="418" cy="196"/>
                    <a:chOff x="1538" y="1691"/>
                    <a:chExt cx="418" cy="196"/>
                  </a:xfrm>
                </p:grpSpPr>
                <p:sp>
                  <p:nvSpPr>
                    <p:cNvPr id="385173" name="Freeform 149"/>
                    <p:cNvSpPr>
                      <a:spLocks noChangeAspect="1"/>
                    </p:cNvSpPr>
                    <p:nvPr/>
                  </p:nvSpPr>
                  <p:spPr bwMode="auto">
                    <a:xfrm>
                      <a:off x="1438" y="1772"/>
                      <a:ext cx="418"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85174" name="Freeform 150"/>
                    <p:cNvSpPr>
                      <a:spLocks noChangeAspect="1"/>
                    </p:cNvSpPr>
                    <p:nvPr/>
                  </p:nvSpPr>
                  <p:spPr bwMode="auto">
                    <a:xfrm>
                      <a:off x="1437" y="1904"/>
                      <a:ext cx="266"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3620" name="Group 151"/>
                  <p:cNvGrpSpPr>
                    <a:grpSpLocks noChangeAspect="1"/>
                  </p:cNvGrpSpPr>
                  <p:nvPr/>
                </p:nvGrpSpPr>
                <p:grpSpPr bwMode="auto">
                  <a:xfrm>
                    <a:off x="1589" y="1709"/>
                    <a:ext cx="353" cy="169"/>
                    <a:chOff x="1589" y="1709"/>
                    <a:chExt cx="353" cy="169"/>
                  </a:xfrm>
                </p:grpSpPr>
                <p:sp>
                  <p:nvSpPr>
                    <p:cNvPr id="385176" name="Freeform 152"/>
                    <p:cNvSpPr>
                      <a:spLocks noChangeAspect="1"/>
                    </p:cNvSpPr>
                    <p:nvPr/>
                  </p:nvSpPr>
                  <p:spPr bwMode="auto">
                    <a:xfrm>
                      <a:off x="1480" y="1905"/>
                      <a:ext cx="15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85177" name="Freeform 153"/>
                    <p:cNvSpPr>
                      <a:spLocks noChangeAspect="1"/>
                    </p:cNvSpPr>
                    <p:nvPr/>
                  </p:nvSpPr>
                  <p:spPr bwMode="auto">
                    <a:xfrm>
                      <a:off x="1562" y="1925"/>
                      <a:ext cx="152" cy="29"/>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85178" name="Freeform 154"/>
                    <p:cNvSpPr>
                      <a:spLocks noChangeAspect="1"/>
                    </p:cNvSpPr>
                    <p:nvPr/>
                  </p:nvSpPr>
                  <p:spPr bwMode="auto">
                    <a:xfrm>
                      <a:off x="1426" y="1899"/>
                      <a:ext cx="183"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85179" name="Freeform 155"/>
                    <p:cNvSpPr>
                      <a:spLocks noChangeAspect="1"/>
                    </p:cNvSpPr>
                    <p:nvPr/>
                  </p:nvSpPr>
                  <p:spPr bwMode="auto">
                    <a:xfrm>
                      <a:off x="1568" y="1914"/>
                      <a:ext cx="158" cy="49"/>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85180" name="Freeform 156"/>
                    <p:cNvSpPr>
                      <a:spLocks noChangeAspect="1"/>
                    </p:cNvSpPr>
                    <p:nvPr/>
                  </p:nvSpPr>
                  <p:spPr bwMode="auto">
                    <a:xfrm>
                      <a:off x="1522" y="1903"/>
                      <a:ext cx="158" cy="3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85181" name="Freeform 157"/>
                    <p:cNvSpPr>
                      <a:spLocks noChangeAspect="1"/>
                    </p:cNvSpPr>
                    <p:nvPr/>
                  </p:nvSpPr>
                  <p:spPr bwMode="auto">
                    <a:xfrm>
                      <a:off x="1546" y="1886"/>
                      <a:ext cx="247" cy="88"/>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85182" name="Freeform 158"/>
                    <p:cNvSpPr>
                      <a:spLocks noChangeAspect="1"/>
                    </p:cNvSpPr>
                    <p:nvPr/>
                  </p:nvSpPr>
                  <p:spPr bwMode="auto">
                    <a:xfrm>
                      <a:off x="1465" y="1902"/>
                      <a:ext cx="164" cy="13"/>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85183" name="Freeform 159"/>
                    <p:cNvSpPr>
                      <a:spLocks noChangeAspect="1"/>
                    </p:cNvSpPr>
                    <p:nvPr/>
                  </p:nvSpPr>
                  <p:spPr bwMode="auto">
                    <a:xfrm>
                      <a:off x="1527" y="1912"/>
                      <a:ext cx="152"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85184" name="Freeform 160"/>
                    <p:cNvSpPr>
                      <a:spLocks noChangeAspect="1"/>
                    </p:cNvSpPr>
                    <p:nvPr/>
                  </p:nvSpPr>
                  <p:spPr bwMode="auto">
                    <a:xfrm>
                      <a:off x="1447" y="1918"/>
                      <a:ext cx="215"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85185" name="Freeform 161"/>
                    <p:cNvSpPr>
                      <a:spLocks noChangeAspect="1"/>
                    </p:cNvSpPr>
                    <p:nvPr/>
                  </p:nvSpPr>
                  <p:spPr bwMode="auto">
                    <a:xfrm>
                      <a:off x="1566" y="1931"/>
                      <a:ext cx="221" cy="3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85186" name="Freeform 162"/>
                    <p:cNvSpPr>
                      <a:spLocks noChangeAspect="1"/>
                    </p:cNvSpPr>
                    <p:nvPr/>
                  </p:nvSpPr>
                  <p:spPr bwMode="auto">
                    <a:xfrm>
                      <a:off x="1508" y="1938"/>
                      <a:ext cx="215"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85187" name="Freeform 163"/>
                    <p:cNvSpPr>
                      <a:spLocks noChangeAspect="1"/>
                    </p:cNvSpPr>
                    <p:nvPr/>
                  </p:nvSpPr>
                  <p:spPr bwMode="auto">
                    <a:xfrm>
                      <a:off x="1550" y="1978"/>
                      <a:ext cx="76" cy="23"/>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85188" name="Freeform 164"/>
                    <p:cNvSpPr>
                      <a:spLocks noChangeAspect="1"/>
                    </p:cNvSpPr>
                    <p:nvPr/>
                  </p:nvSpPr>
                  <p:spPr bwMode="auto">
                    <a:xfrm>
                      <a:off x="1447" y="1957"/>
                      <a:ext cx="240"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85189" name="Freeform 165"/>
                    <p:cNvSpPr>
                      <a:spLocks noChangeAspect="1"/>
                    </p:cNvSpPr>
                    <p:nvPr/>
                  </p:nvSpPr>
                  <p:spPr bwMode="auto">
                    <a:xfrm>
                      <a:off x="1517" y="1965"/>
                      <a:ext cx="253" cy="36"/>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85190" name="Freeform 166"/>
                    <p:cNvSpPr>
                      <a:spLocks noChangeAspect="1"/>
                    </p:cNvSpPr>
                    <p:nvPr/>
                  </p:nvSpPr>
                  <p:spPr bwMode="auto">
                    <a:xfrm>
                      <a:off x="1597" y="1983"/>
                      <a:ext cx="76" cy="20"/>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85191" name="Freeform 167"/>
                    <p:cNvSpPr>
                      <a:spLocks noChangeAspect="1"/>
                    </p:cNvSpPr>
                    <p:nvPr/>
                  </p:nvSpPr>
                  <p:spPr bwMode="auto">
                    <a:xfrm>
                      <a:off x="1488" y="1878"/>
                      <a:ext cx="259" cy="75"/>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85192" name="Freeform 168"/>
                    <p:cNvSpPr>
                      <a:spLocks noChangeAspect="1"/>
                    </p:cNvSpPr>
                    <p:nvPr/>
                  </p:nvSpPr>
                  <p:spPr bwMode="auto">
                    <a:xfrm>
                      <a:off x="1575" y="1869"/>
                      <a:ext cx="247" cy="108"/>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3616" name="Group 169"/>
                <p:cNvGrpSpPr>
                  <a:grpSpLocks noChangeAspect="1"/>
                </p:cNvGrpSpPr>
                <p:nvPr/>
              </p:nvGrpSpPr>
              <p:grpSpPr bwMode="auto">
                <a:xfrm>
                  <a:off x="1759" y="1754"/>
                  <a:ext cx="201" cy="104"/>
                  <a:chOff x="1759" y="1754"/>
                  <a:chExt cx="201" cy="104"/>
                </a:xfrm>
              </p:grpSpPr>
              <p:sp>
                <p:nvSpPr>
                  <p:cNvPr id="385194" name="Freeform 170"/>
                  <p:cNvSpPr>
                    <a:spLocks noChangeAspect="1"/>
                  </p:cNvSpPr>
                  <p:nvPr/>
                </p:nvSpPr>
                <p:spPr bwMode="auto">
                  <a:xfrm>
                    <a:off x="1617" y="1859"/>
                    <a:ext cx="221" cy="111"/>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85195" name="Freeform 171"/>
                  <p:cNvSpPr>
                    <a:spLocks noChangeAspect="1"/>
                  </p:cNvSpPr>
                  <p:nvPr/>
                </p:nvSpPr>
                <p:spPr bwMode="auto">
                  <a:xfrm>
                    <a:off x="1654" y="1977"/>
                    <a:ext cx="120"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3589" name="Group 172"/>
              <p:cNvGrpSpPr>
                <a:grpSpLocks noChangeAspect="1"/>
              </p:cNvGrpSpPr>
              <p:nvPr/>
            </p:nvGrpSpPr>
            <p:grpSpPr bwMode="auto">
              <a:xfrm>
                <a:off x="240" y="1714"/>
                <a:ext cx="1151" cy="149"/>
                <a:chOff x="240" y="1714"/>
                <a:chExt cx="1151" cy="149"/>
              </a:xfrm>
            </p:grpSpPr>
            <p:sp>
              <p:nvSpPr>
                <p:cNvPr id="385197" name="Freeform 173"/>
                <p:cNvSpPr>
                  <a:spLocks noChangeAspect="1"/>
                </p:cNvSpPr>
                <p:nvPr/>
              </p:nvSpPr>
              <p:spPr bwMode="auto">
                <a:xfrm>
                  <a:off x="213" y="1810"/>
                  <a:ext cx="1151" cy="167"/>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85198" name="Freeform 174"/>
                <p:cNvSpPr>
                  <a:spLocks noChangeAspect="1"/>
                </p:cNvSpPr>
                <p:nvPr/>
              </p:nvSpPr>
              <p:spPr bwMode="auto">
                <a:xfrm>
                  <a:off x="257" y="1929"/>
                  <a:ext cx="1126" cy="75"/>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85199" name="Freeform 175"/>
                <p:cNvSpPr>
                  <a:spLocks noChangeAspect="1"/>
                </p:cNvSpPr>
                <p:nvPr/>
              </p:nvSpPr>
              <p:spPr bwMode="auto">
                <a:xfrm>
                  <a:off x="1021" y="1794"/>
                  <a:ext cx="316" cy="26"/>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3590" name="Group 176"/>
              <p:cNvGrpSpPr>
                <a:grpSpLocks noChangeAspect="1"/>
              </p:cNvGrpSpPr>
              <p:nvPr/>
            </p:nvGrpSpPr>
            <p:grpSpPr bwMode="auto">
              <a:xfrm>
                <a:off x="1388" y="1737"/>
                <a:ext cx="156" cy="104"/>
                <a:chOff x="1388" y="1737"/>
                <a:chExt cx="156" cy="104"/>
              </a:xfrm>
            </p:grpSpPr>
            <p:grpSp>
              <p:nvGrpSpPr>
                <p:cNvPr id="23591" name="Group 177"/>
                <p:cNvGrpSpPr>
                  <a:grpSpLocks noChangeAspect="1"/>
                </p:cNvGrpSpPr>
                <p:nvPr/>
              </p:nvGrpSpPr>
              <p:grpSpPr bwMode="auto">
                <a:xfrm>
                  <a:off x="1388" y="1737"/>
                  <a:ext cx="156" cy="104"/>
                  <a:chOff x="1388" y="1737"/>
                  <a:chExt cx="156" cy="104"/>
                </a:xfrm>
              </p:grpSpPr>
              <p:grpSp>
                <p:nvGrpSpPr>
                  <p:cNvPr id="23596" name="Group 178"/>
                  <p:cNvGrpSpPr>
                    <a:grpSpLocks noChangeAspect="1"/>
                  </p:cNvGrpSpPr>
                  <p:nvPr/>
                </p:nvGrpSpPr>
                <p:grpSpPr bwMode="auto">
                  <a:xfrm>
                    <a:off x="1504" y="1741"/>
                    <a:ext cx="11" cy="97"/>
                    <a:chOff x="1504" y="1741"/>
                    <a:chExt cx="11" cy="97"/>
                  </a:xfrm>
                </p:grpSpPr>
                <p:sp>
                  <p:nvSpPr>
                    <p:cNvPr id="385203" name="Freeform 179"/>
                    <p:cNvSpPr>
                      <a:spLocks noChangeAspect="1"/>
                    </p:cNvSpPr>
                    <p:nvPr/>
                  </p:nvSpPr>
                  <p:spPr bwMode="auto">
                    <a:xfrm>
                      <a:off x="934" y="1868"/>
                      <a:ext cx="152" cy="114"/>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204" name="Rectangle 180"/>
                    <p:cNvSpPr>
                      <a:spLocks noChangeAspect="1" noChangeArrowheads="1"/>
                    </p:cNvSpPr>
                    <p:nvPr/>
                  </p:nvSpPr>
                  <p:spPr bwMode="auto">
                    <a:xfrm>
                      <a:off x="937" y="1847"/>
                      <a:ext cx="70" cy="26"/>
                    </a:xfrm>
                    <a:prstGeom prst="rect">
                      <a:avLst/>
                    </a:prstGeom>
                    <a:solidFill>
                      <a:srgbClr val="00C0C0"/>
                    </a:solidFill>
                    <a:ln w="9525">
                      <a:noFill/>
                      <a:miter lim="800000"/>
                      <a:headEnd/>
                      <a:tailEnd/>
                    </a:ln>
                  </p:spPr>
                  <p:txBody>
                    <a:bodyPr/>
                    <a:lstStyle/>
                    <a:p>
                      <a:pPr>
                        <a:defRPr/>
                      </a:pPr>
                      <a:endParaRPr lang="en-CA"/>
                    </a:p>
                  </p:txBody>
                </p:sp>
                <p:sp>
                  <p:nvSpPr>
                    <p:cNvPr id="385205" name="Rectangle 181"/>
                    <p:cNvSpPr>
                      <a:spLocks noChangeAspect="1" noChangeArrowheads="1"/>
                    </p:cNvSpPr>
                    <p:nvPr/>
                  </p:nvSpPr>
                  <p:spPr bwMode="auto">
                    <a:xfrm>
                      <a:off x="910" y="1979"/>
                      <a:ext cx="165" cy="23"/>
                    </a:xfrm>
                    <a:prstGeom prst="rect">
                      <a:avLst/>
                    </a:prstGeom>
                    <a:solidFill>
                      <a:srgbClr val="006060"/>
                    </a:solidFill>
                    <a:ln w="9525">
                      <a:noFill/>
                      <a:miter lim="800000"/>
                      <a:headEnd/>
                      <a:tailEnd/>
                    </a:ln>
                  </p:spPr>
                  <p:txBody>
                    <a:bodyPr/>
                    <a:lstStyle/>
                    <a:p>
                      <a:pPr>
                        <a:defRPr/>
                      </a:pPr>
                      <a:endParaRPr lang="en-CA"/>
                    </a:p>
                  </p:txBody>
                </p:sp>
              </p:grpSp>
              <p:grpSp>
                <p:nvGrpSpPr>
                  <p:cNvPr id="23597" name="Group 182"/>
                  <p:cNvGrpSpPr>
                    <a:grpSpLocks noChangeAspect="1"/>
                  </p:cNvGrpSpPr>
                  <p:nvPr/>
                </p:nvGrpSpPr>
                <p:grpSpPr bwMode="auto">
                  <a:xfrm>
                    <a:off x="1417" y="1740"/>
                    <a:ext cx="12" cy="97"/>
                    <a:chOff x="1417" y="1740"/>
                    <a:chExt cx="12" cy="97"/>
                  </a:xfrm>
                </p:grpSpPr>
                <p:sp>
                  <p:nvSpPr>
                    <p:cNvPr id="385207" name="Freeform 183"/>
                    <p:cNvSpPr>
                      <a:spLocks noChangeAspect="1"/>
                    </p:cNvSpPr>
                    <p:nvPr/>
                  </p:nvSpPr>
                  <p:spPr bwMode="auto">
                    <a:xfrm>
                      <a:off x="1234" y="1856"/>
                      <a:ext cx="44" cy="124"/>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208" name="Rectangle 184"/>
                    <p:cNvSpPr>
                      <a:spLocks noChangeAspect="1" noChangeArrowheads="1"/>
                    </p:cNvSpPr>
                    <p:nvPr/>
                  </p:nvSpPr>
                  <p:spPr bwMode="auto">
                    <a:xfrm>
                      <a:off x="1234" y="1866"/>
                      <a:ext cx="25" cy="13"/>
                    </a:xfrm>
                    <a:prstGeom prst="rect">
                      <a:avLst/>
                    </a:prstGeom>
                    <a:solidFill>
                      <a:srgbClr val="00C0C0"/>
                    </a:solidFill>
                    <a:ln w="9525">
                      <a:noFill/>
                      <a:miter lim="800000"/>
                      <a:headEnd/>
                      <a:tailEnd/>
                    </a:ln>
                  </p:spPr>
                  <p:txBody>
                    <a:bodyPr/>
                    <a:lstStyle/>
                    <a:p>
                      <a:pPr>
                        <a:defRPr/>
                      </a:pPr>
                      <a:endParaRPr lang="en-CA"/>
                    </a:p>
                  </p:txBody>
                </p:sp>
                <p:sp>
                  <p:nvSpPr>
                    <p:cNvPr id="385209" name="Rectangle 185"/>
                    <p:cNvSpPr>
                      <a:spLocks noChangeAspect="1" noChangeArrowheads="1"/>
                    </p:cNvSpPr>
                    <p:nvPr/>
                  </p:nvSpPr>
                  <p:spPr bwMode="auto">
                    <a:xfrm>
                      <a:off x="1259" y="1977"/>
                      <a:ext cx="25" cy="29"/>
                    </a:xfrm>
                    <a:prstGeom prst="rect">
                      <a:avLst/>
                    </a:prstGeom>
                    <a:solidFill>
                      <a:srgbClr val="006060"/>
                    </a:solidFill>
                    <a:ln w="9525">
                      <a:noFill/>
                      <a:miter lim="800000"/>
                      <a:headEnd/>
                      <a:tailEnd/>
                    </a:ln>
                  </p:spPr>
                  <p:txBody>
                    <a:bodyPr/>
                    <a:lstStyle/>
                    <a:p>
                      <a:pPr>
                        <a:defRPr/>
                      </a:pPr>
                      <a:endParaRPr lang="en-CA"/>
                    </a:p>
                  </p:txBody>
                </p:sp>
              </p:grpSp>
              <p:grpSp>
                <p:nvGrpSpPr>
                  <p:cNvPr id="23598" name="Group 186"/>
                  <p:cNvGrpSpPr>
                    <a:grpSpLocks noChangeAspect="1"/>
                  </p:cNvGrpSpPr>
                  <p:nvPr/>
                </p:nvGrpSpPr>
                <p:grpSpPr bwMode="auto">
                  <a:xfrm>
                    <a:off x="1388" y="1737"/>
                    <a:ext cx="156" cy="104"/>
                    <a:chOff x="1388" y="1737"/>
                    <a:chExt cx="156" cy="104"/>
                  </a:xfrm>
                </p:grpSpPr>
                <p:sp>
                  <p:nvSpPr>
                    <p:cNvPr id="385211" name="Rectangle 187"/>
                    <p:cNvSpPr>
                      <a:spLocks noChangeAspect="1" noChangeArrowheads="1"/>
                    </p:cNvSpPr>
                    <p:nvPr/>
                  </p:nvSpPr>
                  <p:spPr bwMode="auto">
                    <a:xfrm>
                      <a:off x="1363" y="1813"/>
                      <a:ext cx="13" cy="118"/>
                    </a:xfrm>
                    <a:prstGeom prst="rect">
                      <a:avLst/>
                    </a:prstGeom>
                    <a:solidFill>
                      <a:srgbClr val="40FFFF"/>
                    </a:solidFill>
                    <a:ln w="9525">
                      <a:noFill/>
                      <a:miter lim="800000"/>
                      <a:headEnd/>
                      <a:tailEnd/>
                    </a:ln>
                  </p:spPr>
                  <p:txBody>
                    <a:bodyPr/>
                    <a:lstStyle/>
                    <a:p>
                      <a:pPr>
                        <a:defRPr/>
                      </a:pPr>
                      <a:endParaRPr lang="en-CA"/>
                    </a:p>
                  </p:txBody>
                </p:sp>
                <p:sp>
                  <p:nvSpPr>
                    <p:cNvPr id="385212" name="Rectangle 188"/>
                    <p:cNvSpPr>
                      <a:spLocks noChangeAspect="1" noChangeArrowheads="1"/>
                    </p:cNvSpPr>
                    <p:nvPr/>
                  </p:nvSpPr>
                  <p:spPr bwMode="auto">
                    <a:xfrm>
                      <a:off x="1381" y="1825"/>
                      <a:ext cx="57" cy="114"/>
                    </a:xfrm>
                    <a:prstGeom prst="rect">
                      <a:avLst/>
                    </a:prstGeom>
                    <a:solidFill>
                      <a:srgbClr val="40FFFF"/>
                    </a:solidFill>
                    <a:ln w="9525">
                      <a:noFill/>
                      <a:miter lim="800000"/>
                      <a:headEnd/>
                      <a:tailEnd/>
                    </a:ln>
                  </p:spPr>
                  <p:txBody>
                    <a:bodyPr/>
                    <a:lstStyle/>
                    <a:p>
                      <a:pPr>
                        <a:defRPr/>
                      </a:pPr>
                      <a:endParaRPr lang="en-CA"/>
                    </a:p>
                  </p:txBody>
                </p:sp>
                <p:sp>
                  <p:nvSpPr>
                    <p:cNvPr id="385213" name="Rectangle 189"/>
                    <p:cNvSpPr>
                      <a:spLocks noChangeAspect="1" noChangeArrowheads="1"/>
                    </p:cNvSpPr>
                    <p:nvPr/>
                  </p:nvSpPr>
                  <p:spPr bwMode="auto">
                    <a:xfrm>
                      <a:off x="1439" y="1844"/>
                      <a:ext cx="19" cy="108"/>
                    </a:xfrm>
                    <a:prstGeom prst="rect">
                      <a:avLst/>
                    </a:prstGeom>
                    <a:solidFill>
                      <a:srgbClr val="40FFFF"/>
                    </a:solidFill>
                    <a:ln w="9525">
                      <a:noFill/>
                      <a:miter lim="800000"/>
                      <a:headEnd/>
                      <a:tailEnd/>
                    </a:ln>
                  </p:spPr>
                  <p:txBody>
                    <a:bodyPr/>
                    <a:lstStyle/>
                    <a:p>
                      <a:pPr>
                        <a:defRPr/>
                      </a:pPr>
                      <a:endParaRPr lang="en-CA"/>
                    </a:p>
                  </p:txBody>
                </p:sp>
              </p:grpSp>
              <p:grpSp>
                <p:nvGrpSpPr>
                  <p:cNvPr id="23599" name="Group 190"/>
                  <p:cNvGrpSpPr>
                    <a:grpSpLocks noChangeAspect="1"/>
                  </p:cNvGrpSpPr>
                  <p:nvPr/>
                </p:nvGrpSpPr>
                <p:grpSpPr bwMode="auto">
                  <a:xfrm>
                    <a:off x="1392" y="1746"/>
                    <a:ext cx="149" cy="13"/>
                    <a:chOff x="1392" y="1746"/>
                    <a:chExt cx="149" cy="13"/>
                  </a:xfrm>
                </p:grpSpPr>
                <p:sp>
                  <p:nvSpPr>
                    <p:cNvPr id="385215" name="Rectangle 191"/>
                    <p:cNvSpPr>
                      <a:spLocks noChangeAspect="1" noChangeArrowheads="1"/>
                    </p:cNvSpPr>
                    <p:nvPr/>
                  </p:nvSpPr>
                  <p:spPr bwMode="auto">
                    <a:xfrm>
                      <a:off x="1385" y="1919"/>
                      <a:ext cx="19" cy="10"/>
                    </a:xfrm>
                    <a:prstGeom prst="rect">
                      <a:avLst/>
                    </a:prstGeom>
                    <a:solidFill>
                      <a:srgbClr val="C0FFFF"/>
                    </a:solidFill>
                    <a:ln w="9525">
                      <a:noFill/>
                      <a:miter lim="800000"/>
                      <a:headEnd/>
                      <a:tailEnd/>
                    </a:ln>
                  </p:spPr>
                  <p:txBody>
                    <a:bodyPr/>
                    <a:lstStyle/>
                    <a:p>
                      <a:pPr>
                        <a:defRPr/>
                      </a:pPr>
                      <a:endParaRPr lang="en-CA"/>
                    </a:p>
                  </p:txBody>
                </p:sp>
                <p:sp>
                  <p:nvSpPr>
                    <p:cNvPr id="385216" name="Rectangle 192"/>
                    <p:cNvSpPr>
                      <a:spLocks noChangeAspect="1" noChangeArrowheads="1"/>
                    </p:cNvSpPr>
                    <p:nvPr/>
                  </p:nvSpPr>
                  <p:spPr bwMode="auto">
                    <a:xfrm>
                      <a:off x="1452" y="1862"/>
                      <a:ext cx="13" cy="13"/>
                    </a:xfrm>
                    <a:prstGeom prst="rect">
                      <a:avLst/>
                    </a:prstGeom>
                    <a:solidFill>
                      <a:srgbClr val="C0FFFF"/>
                    </a:solidFill>
                    <a:ln w="9525">
                      <a:noFill/>
                      <a:miter lim="800000"/>
                      <a:headEnd/>
                      <a:tailEnd/>
                    </a:ln>
                  </p:spPr>
                  <p:txBody>
                    <a:bodyPr/>
                    <a:lstStyle/>
                    <a:p>
                      <a:pPr>
                        <a:defRPr/>
                      </a:pPr>
                      <a:endParaRPr lang="en-CA"/>
                    </a:p>
                  </p:txBody>
                </p:sp>
                <p:sp>
                  <p:nvSpPr>
                    <p:cNvPr id="385217" name="Rectangle 193"/>
                    <p:cNvSpPr>
                      <a:spLocks noChangeAspect="1" noChangeArrowheads="1"/>
                    </p:cNvSpPr>
                    <p:nvPr/>
                  </p:nvSpPr>
                  <p:spPr bwMode="auto">
                    <a:xfrm>
                      <a:off x="1406" y="1858"/>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23592" name="Group 194"/>
                <p:cNvGrpSpPr>
                  <a:grpSpLocks noChangeAspect="1"/>
                </p:cNvGrpSpPr>
                <p:nvPr/>
              </p:nvGrpSpPr>
              <p:grpSpPr bwMode="auto">
                <a:xfrm>
                  <a:off x="1390" y="1802"/>
                  <a:ext cx="152" cy="37"/>
                  <a:chOff x="1390" y="1802"/>
                  <a:chExt cx="152" cy="37"/>
                </a:xfrm>
              </p:grpSpPr>
              <p:sp>
                <p:nvSpPr>
                  <p:cNvPr id="385219" name="Freeform 195"/>
                  <p:cNvSpPr>
                    <a:spLocks noChangeAspect="1"/>
                  </p:cNvSpPr>
                  <p:nvPr/>
                </p:nvSpPr>
                <p:spPr bwMode="auto">
                  <a:xfrm>
                    <a:off x="1242" y="1895"/>
                    <a:ext cx="25" cy="23"/>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85220" name="Freeform 196"/>
                  <p:cNvSpPr>
                    <a:spLocks noChangeAspect="1"/>
                  </p:cNvSpPr>
                  <p:nvPr/>
                </p:nvSpPr>
                <p:spPr bwMode="auto">
                  <a:xfrm>
                    <a:off x="1282" y="1898"/>
                    <a:ext cx="76" cy="23"/>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85221" name="Freeform 197"/>
                  <p:cNvSpPr>
                    <a:spLocks noChangeAspect="1"/>
                  </p:cNvSpPr>
                  <p:nvPr/>
                </p:nvSpPr>
                <p:spPr bwMode="auto">
                  <a:xfrm>
                    <a:off x="1375" y="1904"/>
                    <a:ext cx="19" cy="2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grpSp>
        <p:nvGrpSpPr>
          <p:cNvPr id="177" name="Group 259"/>
          <p:cNvGrpSpPr>
            <a:grpSpLocks/>
          </p:cNvGrpSpPr>
          <p:nvPr/>
        </p:nvGrpSpPr>
        <p:grpSpPr bwMode="auto">
          <a:xfrm>
            <a:off x="76200" y="1066800"/>
            <a:ext cx="9144000" cy="4302125"/>
            <a:chOff x="48" y="1370"/>
            <a:chExt cx="5760" cy="2710"/>
          </a:xfrm>
        </p:grpSpPr>
        <p:sp>
          <p:nvSpPr>
            <p:cNvPr id="178" name="Text Box 251"/>
            <p:cNvSpPr txBox="1">
              <a:spLocks noChangeArrowheads="1"/>
            </p:cNvSpPr>
            <p:nvPr/>
          </p:nvSpPr>
          <p:spPr bwMode="auto">
            <a:xfrm>
              <a:off x="2537" y="1370"/>
              <a:ext cx="583" cy="576"/>
            </a:xfrm>
            <a:prstGeom prst="rect">
              <a:avLst/>
            </a:prstGeom>
            <a:noFill/>
            <a:ln w="12700" cap="sq">
              <a:noFill/>
              <a:miter lim="800000"/>
              <a:headEnd/>
              <a:tailEnd/>
            </a:ln>
            <a:effectLst/>
          </p:spPr>
          <p:txBody>
            <a:bodyPr wrap="none" lIns="274320" rIns="274320">
              <a:spAutoFit/>
            </a:bodyPr>
            <a:lstStyle/>
            <a:p>
              <a:pPr>
                <a:defRPr/>
              </a:pPr>
              <a:r>
                <a:rPr lang="en-US" sz="5400">
                  <a:solidFill>
                    <a:schemeClr val="hlink"/>
                  </a:solidFill>
                  <a:latin typeface="Symbol" pitchFamily="18" charset="2"/>
                </a:rPr>
                <a:t>»</a:t>
              </a:r>
            </a:p>
          </p:txBody>
        </p:sp>
        <p:sp>
          <p:nvSpPr>
            <p:cNvPr id="179" name="Rectangle 256"/>
            <p:cNvSpPr>
              <a:spLocks noChangeArrowheads="1"/>
            </p:cNvSpPr>
            <p:nvPr/>
          </p:nvSpPr>
          <p:spPr bwMode="auto">
            <a:xfrm>
              <a:off x="48" y="2976"/>
              <a:ext cx="5760" cy="1104"/>
            </a:xfrm>
            <a:prstGeom prst="rect">
              <a:avLst/>
            </a:prstGeom>
            <a:noFill/>
            <a:ln w="9525">
              <a:noFill/>
              <a:miter lim="800000"/>
              <a:headEnd/>
              <a:tailEnd/>
            </a:ln>
            <a:effectLst/>
          </p:spPr>
          <p:txBody>
            <a:bodyPr/>
            <a:lstStyle/>
            <a:p>
              <a:pPr>
                <a:spcBef>
                  <a:spcPct val="20000"/>
                </a:spcBef>
                <a:tabLst>
                  <a:tab pos="858838" algn="l"/>
                </a:tabLst>
                <a:defRPr/>
              </a:pPr>
              <a:r>
                <a:rPr lang="en-US" sz="3200" dirty="0">
                  <a:effectLst>
                    <a:outerShdw blurRad="38100" dist="38100" dir="2700000" algn="tl">
                      <a:srgbClr val="000000"/>
                    </a:outerShdw>
                  </a:effectLst>
                </a:rPr>
                <a:t>Two problems that are cosmetically different, </a:t>
              </a:r>
            </a:p>
            <a:p>
              <a:pPr>
                <a:spcBef>
                  <a:spcPct val="20000"/>
                </a:spcBef>
                <a:tabLst>
                  <a:tab pos="858838" algn="l"/>
                </a:tabLst>
                <a:defRPr/>
              </a:pPr>
              <a:r>
                <a:rPr lang="en-US" sz="3200" dirty="0">
                  <a:effectLst>
                    <a:outerShdw blurRad="38100" dist="38100" dir="2700000" algn="tl">
                      <a:srgbClr val="000000"/>
                    </a:outerShdw>
                  </a:effectLst>
                </a:rPr>
                <a:t>                     but substantially the same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500" fill="hold"/>
                                        <p:tgtEl>
                                          <p:spTgt spid="177"/>
                                        </p:tgtEl>
                                        <p:attrNameLst>
                                          <p:attrName>ppt_x</p:attrName>
                                        </p:attrNameLst>
                                      </p:cBhvr>
                                      <p:tavLst>
                                        <p:tav tm="0">
                                          <p:val>
                                            <p:strVal val="#ppt_x"/>
                                          </p:val>
                                        </p:tav>
                                        <p:tav tm="100000">
                                          <p:val>
                                            <p:strVal val="#ppt_x"/>
                                          </p:val>
                                        </p:tav>
                                      </p:tavLst>
                                    </p:anim>
                                    <p:anim calcmode="lin" valueType="num">
                                      <p:cBhvr additive="base">
                                        <p:cTn id="8" dur="500" fill="hold"/>
                                        <p:tgtEl>
                                          <p:spTgt spid="1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685800" y="-109538"/>
            <a:ext cx="7772400" cy="1143001"/>
          </a:xfrm>
        </p:spPr>
        <p:txBody>
          <a:bodyPr/>
          <a:lstStyle/>
          <a:p>
            <a:pPr>
              <a:defRPr/>
            </a:pPr>
            <a:r>
              <a:rPr lang="en-US" u="sng"/>
              <a:t>Problems are the Same!</a:t>
            </a:r>
            <a:endParaRPr lang="en-US"/>
          </a:p>
        </p:txBody>
      </p:sp>
      <p:sp>
        <p:nvSpPr>
          <p:cNvPr id="385028" name="Rectangle 4"/>
          <p:cNvSpPr>
            <a:spLocks noChangeArrowheads="1"/>
          </p:cNvSpPr>
          <p:nvPr/>
        </p:nvSpPr>
        <p:spPr bwMode="auto">
          <a:xfrm>
            <a:off x="-76200" y="957263"/>
            <a:ext cx="4572000" cy="1373187"/>
          </a:xfrm>
          <a:prstGeom prst="rect">
            <a:avLst/>
          </a:prstGeom>
          <a:noFill/>
          <a:ln w="12700" cap="sq">
            <a:noFill/>
            <a:miter lim="800000"/>
            <a:headEnd/>
            <a:tailEnd/>
          </a:ln>
          <a:effectLst/>
        </p:spPr>
        <p:txBody>
          <a:bodyPr lIns="274320" rIns="274320">
            <a:spAutoFit/>
          </a:bodyPr>
          <a:lstStyle/>
          <a:p>
            <a:pPr>
              <a:spcBef>
                <a:spcPct val="50000"/>
              </a:spcBef>
              <a:defRPr/>
            </a:pPr>
            <a:r>
              <a:rPr lang="en-US" dirty="0"/>
              <a:t>Schedule each course.</a:t>
            </a:r>
            <a:br>
              <a:rPr lang="en-US" dirty="0"/>
            </a:br>
            <a:r>
              <a:rPr lang="en-US" dirty="0"/>
              <a:t>Courses that conflict can’t be at same time.</a:t>
            </a:r>
          </a:p>
        </p:txBody>
      </p:sp>
      <p:sp>
        <p:nvSpPr>
          <p:cNvPr id="385109" name="Rectangle 85"/>
          <p:cNvSpPr>
            <a:spLocks noChangeArrowheads="1"/>
          </p:cNvSpPr>
          <p:nvPr/>
        </p:nvSpPr>
        <p:spPr bwMode="auto">
          <a:xfrm>
            <a:off x="4953000" y="957263"/>
            <a:ext cx="4572000" cy="1800225"/>
          </a:xfrm>
          <a:prstGeom prst="rect">
            <a:avLst/>
          </a:prstGeom>
          <a:noFill/>
          <a:ln w="57150" cap="sq">
            <a:noFill/>
            <a:miter lim="800000"/>
            <a:headEnd/>
            <a:tailEnd/>
          </a:ln>
          <a:effectLst/>
        </p:spPr>
        <p:txBody>
          <a:bodyPr lIns="274320" rIns="274320">
            <a:spAutoFit/>
          </a:bodyPr>
          <a:lstStyle/>
          <a:p>
            <a:pPr>
              <a:spcBef>
                <a:spcPct val="50000"/>
              </a:spcBef>
              <a:defRPr/>
            </a:pPr>
            <a:r>
              <a:rPr lang="en-US">
                <a:solidFill>
                  <a:srgbClr val="66FF33"/>
                </a:solidFill>
              </a:rPr>
              <a:t>C</a:t>
            </a:r>
            <a:r>
              <a:rPr lang="en-US">
                <a:solidFill>
                  <a:schemeClr val="accent2"/>
                </a:solidFill>
              </a:rPr>
              <a:t>o</a:t>
            </a:r>
            <a:r>
              <a:rPr lang="en-US">
                <a:solidFill>
                  <a:schemeClr val="hlink"/>
                </a:solidFill>
              </a:rPr>
              <a:t>l</a:t>
            </a:r>
            <a:r>
              <a:rPr lang="en-US">
                <a:solidFill>
                  <a:srgbClr val="66FF33"/>
                </a:solidFill>
              </a:rPr>
              <a:t>o</a:t>
            </a:r>
            <a:r>
              <a:rPr lang="en-US">
                <a:solidFill>
                  <a:schemeClr val="hlink"/>
                </a:solidFill>
              </a:rPr>
              <a:t>u</a:t>
            </a:r>
            <a:r>
              <a:rPr lang="en-US">
                <a:solidFill>
                  <a:schemeClr val="accent2"/>
                </a:solidFill>
              </a:rPr>
              <a:t>r</a:t>
            </a:r>
            <a:r>
              <a:rPr lang="en-US">
                <a:solidFill>
                  <a:srgbClr val="00FFCC"/>
                </a:solidFill>
              </a:rPr>
              <a:t> </a:t>
            </a:r>
            <a:r>
              <a:rPr lang="en-US">
                <a:effectLst>
                  <a:outerShdw blurRad="38100" dist="38100" dir="2700000" algn="tl">
                    <a:srgbClr val="000000"/>
                  </a:outerShdw>
                </a:effectLst>
              </a:rPr>
              <a:t>each node.</a:t>
            </a:r>
            <a:br>
              <a:rPr lang="en-US">
                <a:effectLst>
                  <a:outerShdw blurRad="38100" dist="38100" dir="2700000" algn="tl">
                    <a:srgbClr val="000000"/>
                  </a:outerShdw>
                </a:effectLst>
              </a:rPr>
            </a:br>
            <a:r>
              <a:rPr lang="en-US">
                <a:effectLst>
                  <a:outerShdw blurRad="38100" dist="38100" dir="2700000" algn="tl">
                    <a:srgbClr val="000000"/>
                  </a:outerShdw>
                </a:effectLst>
              </a:rPr>
              <a:t>Nodes with lines between them must have different colours.</a:t>
            </a:r>
          </a:p>
        </p:txBody>
      </p:sp>
      <p:sp>
        <p:nvSpPr>
          <p:cNvPr id="385110" name="Text Box 86"/>
          <p:cNvSpPr txBox="1">
            <a:spLocks noChangeArrowheads="1"/>
          </p:cNvSpPr>
          <p:nvPr/>
        </p:nvSpPr>
        <p:spPr bwMode="auto">
          <a:xfrm>
            <a:off x="4027488" y="1066800"/>
            <a:ext cx="925512" cy="914400"/>
          </a:xfrm>
          <a:prstGeom prst="rect">
            <a:avLst/>
          </a:prstGeom>
          <a:noFill/>
          <a:ln w="12700" cap="sq">
            <a:noFill/>
            <a:miter lim="800000"/>
            <a:headEnd/>
            <a:tailEnd/>
          </a:ln>
          <a:effectLst/>
        </p:spPr>
        <p:txBody>
          <a:bodyPr wrap="none" lIns="274320" rIns="274320">
            <a:spAutoFit/>
          </a:bodyPr>
          <a:lstStyle/>
          <a:p>
            <a:pPr>
              <a:defRPr/>
            </a:pPr>
            <a:r>
              <a:rPr lang="en-US" sz="5400">
                <a:solidFill>
                  <a:schemeClr val="hlink"/>
                </a:solidFill>
                <a:latin typeface="Symbol" pitchFamily="18" charset="2"/>
              </a:rPr>
              <a:t>»</a:t>
            </a:r>
          </a:p>
        </p:txBody>
      </p:sp>
      <p:grpSp>
        <p:nvGrpSpPr>
          <p:cNvPr id="2" name="Group 176"/>
          <p:cNvGrpSpPr>
            <a:grpSpLocks/>
          </p:cNvGrpSpPr>
          <p:nvPr/>
        </p:nvGrpSpPr>
        <p:grpSpPr bwMode="auto">
          <a:xfrm>
            <a:off x="2816225" y="2971800"/>
            <a:ext cx="4041775" cy="3810000"/>
            <a:chOff x="2816225" y="2971800"/>
            <a:chExt cx="4041775" cy="3810000"/>
          </a:xfrm>
        </p:grpSpPr>
        <p:grpSp>
          <p:nvGrpSpPr>
            <p:cNvPr id="24745" name="Group 113"/>
            <p:cNvGrpSpPr>
              <a:grpSpLocks/>
            </p:cNvGrpSpPr>
            <p:nvPr/>
          </p:nvGrpSpPr>
          <p:grpSpPr bwMode="auto">
            <a:xfrm>
              <a:off x="4025900" y="5765800"/>
              <a:ext cx="1000125" cy="922338"/>
              <a:chOff x="2120" y="3727"/>
              <a:chExt cx="630" cy="581"/>
            </a:xfrm>
          </p:grpSpPr>
          <p:sp>
            <p:nvSpPr>
              <p:cNvPr id="385134" name="Oval 110"/>
              <p:cNvSpPr>
                <a:spLocks noChangeAspect="1" noChangeArrowheads="1"/>
              </p:cNvSpPr>
              <p:nvPr/>
            </p:nvSpPr>
            <p:spPr bwMode="auto">
              <a:xfrm>
                <a:off x="2600" y="3727"/>
                <a:ext cx="150" cy="150"/>
              </a:xfrm>
              <a:prstGeom prst="ellipse">
                <a:avLst/>
              </a:prstGeom>
              <a:no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35" name="Oval 111"/>
              <p:cNvSpPr>
                <a:spLocks noChangeAspect="1" noChangeArrowheads="1"/>
              </p:cNvSpPr>
              <p:nvPr/>
            </p:nvSpPr>
            <p:spPr bwMode="auto">
              <a:xfrm>
                <a:off x="2120" y="3727"/>
                <a:ext cx="150" cy="149"/>
              </a:xfrm>
              <a:prstGeom prst="ellipse">
                <a:avLst/>
              </a:prstGeom>
              <a:no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36" name="Oval 112"/>
              <p:cNvSpPr>
                <a:spLocks noChangeAspect="1" noChangeArrowheads="1"/>
              </p:cNvSpPr>
              <p:nvPr/>
            </p:nvSpPr>
            <p:spPr bwMode="auto">
              <a:xfrm>
                <a:off x="2354" y="4159"/>
                <a:ext cx="150" cy="149"/>
              </a:xfrm>
              <a:prstGeom prst="ellipse">
                <a:avLst/>
              </a:prstGeom>
              <a:noFill/>
              <a:ln w="12700" cap="sq">
                <a:solidFill>
                  <a:schemeClr val="tx1"/>
                </a:solidFill>
                <a:round/>
                <a:headEnd type="none" w="sm" len="sm"/>
                <a:tailEnd type="none" w="sm" len="sm"/>
              </a:ln>
              <a:effectLst/>
            </p:spPr>
            <p:txBody>
              <a:bodyPr lIns="274320" rIns="274320" anchor="ctr"/>
              <a:lstStyle/>
              <a:p>
                <a:pPr>
                  <a:defRPr/>
                </a:pPr>
                <a:endParaRPr lang="en-US"/>
              </a:p>
            </p:txBody>
          </p:sp>
        </p:grpSp>
        <p:sp>
          <p:nvSpPr>
            <p:cNvPr id="385119" name="Text Box 95"/>
            <p:cNvSpPr txBox="1">
              <a:spLocks noChangeArrowheads="1"/>
            </p:cNvSpPr>
            <p:nvPr/>
          </p:nvSpPr>
          <p:spPr bwMode="auto">
            <a:xfrm>
              <a:off x="4470400" y="6324600"/>
              <a:ext cx="1555750" cy="457200"/>
            </a:xfrm>
            <a:prstGeom prst="rect">
              <a:avLst/>
            </a:prstGeom>
            <a:noFill/>
            <a:ln w="12700" cap="sq">
              <a:noFill/>
              <a:miter lim="800000"/>
              <a:headEnd/>
              <a:tailEnd/>
            </a:ln>
            <a:effectLst/>
          </p:spPr>
          <p:txBody>
            <a:bodyPr wrap="none" lIns="274320" rIns="274320">
              <a:spAutoFit/>
            </a:bodyPr>
            <a:lstStyle/>
            <a:p>
              <a:pPr>
                <a:defRPr/>
              </a:pPr>
              <a:r>
                <a:rPr lang="en-US" sz="2400"/>
                <a:t>English</a:t>
              </a:r>
            </a:p>
          </p:txBody>
        </p:sp>
        <p:sp>
          <p:nvSpPr>
            <p:cNvPr id="385120" name="Text Box 96"/>
            <p:cNvSpPr txBox="1">
              <a:spLocks noChangeArrowheads="1"/>
            </p:cNvSpPr>
            <p:nvPr/>
          </p:nvSpPr>
          <p:spPr bwMode="auto">
            <a:xfrm>
              <a:off x="4700588" y="5383213"/>
              <a:ext cx="1293812" cy="457200"/>
            </a:xfrm>
            <a:prstGeom prst="rect">
              <a:avLst/>
            </a:prstGeom>
            <a:noFill/>
            <a:ln w="12700" cap="sq">
              <a:noFill/>
              <a:miter lim="800000"/>
              <a:headEnd/>
              <a:tailEnd/>
            </a:ln>
            <a:effectLst/>
          </p:spPr>
          <p:txBody>
            <a:bodyPr wrap="none" lIns="274320" rIns="274320">
              <a:spAutoFit/>
            </a:bodyPr>
            <a:lstStyle/>
            <a:p>
              <a:pPr>
                <a:defRPr/>
              </a:pPr>
              <a:r>
                <a:rPr lang="en-US" sz="2400" dirty="0"/>
                <a:t>Math</a:t>
              </a:r>
            </a:p>
          </p:txBody>
        </p:sp>
        <p:sp>
          <p:nvSpPr>
            <p:cNvPr id="385122" name="Text Box 98"/>
            <p:cNvSpPr txBox="1">
              <a:spLocks noChangeArrowheads="1"/>
            </p:cNvSpPr>
            <p:nvPr/>
          </p:nvSpPr>
          <p:spPr bwMode="auto">
            <a:xfrm>
              <a:off x="2816225" y="5410200"/>
              <a:ext cx="1654175" cy="457200"/>
            </a:xfrm>
            <a:prstGeom prst="rect">
              <a:avLst/>
            </a:prstGeom>
            <a:noFill/>
            <a:ln w="12700" cap="sq">
              <a:noFill/>
              <a:miter lim="800000"/>
              <a:headEnd/>
              <a:tailEnd/>
            </a:ln>
            <a:effectLst/>
          </p:spPr>
          <p:txBody>
            <a:bodyPr wrap="none" lIns="274320" rIns="274320">
              <a:spAutoFit/>
            </a:bodyPr>
            <a:lstStyle/>
            <a:p>
              <a:pPr>
                <a:defRPr/>
              </a:pPr>
              <a:r>
                <a:rPr lang="en-US" sz="2400"/>
                <a:t>Science</a:t>
              </a:r>
            </a:p>
          </p:txBody>
        </p:sp>
        <p:sp>
          <p:nvSpPr>
            <p:cNvPr id="385124" name="Rectangle 100"/>
            <p:cNvSpPr>
              <a:spLocks noChangeArrowheads="1"/>
            </p:cNvSpPr>
            <p:nvPr/>
          </p:nvSpPr>
          <p:spPr bwMode="auto">
            <a:xfrm>
              <a:off x="3851275" y="2971800"/>
              <a:ext cx="3006725" cy="519113"/>
            </a:xfrm>
            <a:prstGeom prst="rect">
              <a:avLst/>
            </a:prstGeom>
            <a:noFill/>
            <a:ln w="12700" cap="sq">
              <a:noFill/>
              <a:miter lim="800000"/>
              <a:headEnd/>
              <a:tailEnd/>
            </a:ln>
            <a:effectLst/>
          </p:spPr>
          <p:txBody>
            <a:bodyPr wrap="none" lIns="274320" rIns="274320">
              <a:spAutoFit/>
            </a:bodyPr>
            <a:lstStyle/>
            <a:p>
              <a:pPr>
                <a:spcBef>
                  <a:spcPct val="50000"/>
                </a:spcBef>
                <a:defRPr/>
              </a:pPr>
              <a:r>
                <a:rPr lang="en-US" dirty="0">
                  <a:effectLst>
                    <a:outerShdw blurRad="38100" dist="38100" dir="2700000" algn="tl">
                      <a:srgbClr val="000000"/>
                    </a:outerShdw>
                  </a:effectLst>
                </a:rPr>
                <a:t>course  </a:t>
              </a:r>
              <a:r>
                <a:rPr lang="en-US" dirty="0">
                  <a:solidFill>
                    <a:schemeClr val="hlink"/>
                  </a:solidFill>
                  <a:effectLst>
                    <a:outerShdw blurRad="38100" dist="38100" dir="2700000" algn="tl">
                      <a:srgbClr val="000000"/>
                    </a:outerShdw>
                  </a:effectLst>
                  <a:latin typeface="Symbol" pitchFamily="18" charset="2"/>
                </a:rPr>
                <a:t>»  </a:t>
              </a:r>
              <a:r>
                <a:rPr lang="en-US" dirty="0">
                  <a:effectLst>
                    <a:outerShdw blurRad="38100" dist="38100" dir="2700000" algn="tl">
                      <a:srgbClr val="000000"/>
                    </a:outerShdw>
                  </a:effectLst>
                </a:rPr>
                <a:t>node</a:t>
              </a:r>
            </a:p>
          </p:txBody>
        </p:sp>
      </p:grpSp>
      <p:grpSp>
        <p:nvGrpSpPr>
          <p:cNvPr id="4" name="Group 204"/>
          <p:cNvGrpSpPr>
            <a:grpSpLocks/>
          </p:cNvGrpSpPr>
          <p:nvPr/>
        </p:nvGrpSpPr>
        <p:grpSpPr bwMode="auto">
          <a:xfrm>
            <a:off x="1676400" y="4038600"/>
            <a:ext cx="7312025" cy="2438400"/>
            <a:chOff x="528" y="2544"/>
            <a:chExt cx="4606" cy="1536"/>
          </a:xfrm>
        </p:grpSpPr>
        <p:cxnSp>
          <p:nvCxnSpPr>
            <p:cNvPr id="24739" name="AutoShape 105"/>
            <p:cNvCxnSpPr>
              <a:cxnSpLocks noChangeAspect="1" noChangeShapeType="1"/>
            </p:cNvCxnSpPr>
            <p:nvPr/>
          </p:nvCxnSpPr>
          <p:spPr bwMode="auto">
            <a:xfrm flipV="1">
              <a:off x="2386" y="3754"/>
              <a:ext cx="140" cy="32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740" name="AutoShape 7"/>
            <p:cNvCxnSpPr>
              <a:cxnSpLocks noChangeAspect="1" noChangeShapeType="1"/>
            </p:cNvCxnSpPr>
            <p:nvPr/>
          </p:nvCxnSpPr>
          <p:spPr bwMode="auto">
            <a:xfrm>
              <a:off x="2174" y="3701"/>
              <a:ext cx="33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nvGrpSpPr>
            <p:cNvPr id="24741" name="Group 109"/>
            <p:cNvGrpSpPr>
              <a:grpSpLocks/>
            </p:cNvGrpSpPr>
            <p:nvPr/>
          </p:nvGrpSpPr>
          <p:grpSpPr bwMode="auto">
            <a:xfrm>
              <a:off x="528" y="2544"/>
              <a:ext cx="4606" cy="740"/>
              <a:chOff x="528" y="2160"/>
              <a:chExt cx="4606" cy="740"/>
            </a:xfrm>
          </p:grpSpPr>
          <p:sp>
            <p:nvSpPr>
              <p:cNvPr id="385125" name="Rectangle 101"/>
              <p:cNvSpPr>
                <a:spLocks noChangeArrowheads="1"/>
              </p:cNvSpPr>
              <p:nvPr/>
            </p:nvSpPr>
            <p:spPr bwMode="auto">
              <a:xfrm>
                <a:off x="528" y="2160"/>
                <a:ext cx="2336" cy="596"/>
              </a:xfrm>
              <a:prstGeom prst="rect">
                <a:avLst/>
              </a:prstGeom>
              <a:noFill/>
              <a:ln w="12700" cap="sq">
                <a:noFill/>
                <a:miter lim="800000"/>
                <a:headEnd/>
                <a:tailEnd/>
              </a:ln>
              <a:effectLst/>
            </p:spPr>
            <p:txBody>
              <a:bodyPr wrap="none" lIns="274320" rIns="274320">
                <a:spAutoFit/>
              </a:bodyPr>
              <a:lstStyle/>
              <a:p>
                <a:pPr>
                  <a:spcBef>
                    <a:spcPct val="50000"/>
                  </a:spcBef>
                  <a:defRPr/>
                </a:pPr>
                <a:r>
                  <a:rPr lang="en-US" dirty="0">
                    <a:effectLst>
                      <a:outerShdw blurRad="38100" dist="38100" dir="2700000" algn="tl">
                        <a:srgbClr val="000000"/>
                      </a:outerShdw>
                    </a:effectLst>
                  </a:rPr>
                  <a:t>can’t be scheduled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at same time</a:t>
                </a:r>
              </a:p>
            </p:txBody>
          </p:sp>
          <p:sp>
            <p:nvSpPr>
              <p:cNvPr id="385126" name="Rectangle 102"/>
              <p:cNvSpPr>
                <a:spLocks noChangeArrowheads="1"/>
              </p:cNvSpPr>
              <p:nvPr/>
            </p:nvSpPr>
            <p:spPr bwMode="auto">
              <a:xfrm>
                <a:off x="2880" y="2304"/>
                <a:ext cx="2254" cy="596"/>
              </a:xfrm>
              <a:prstGeom prst="rect">
                <a:avLst/>
              </a:prstGeom>
              <a:noFill/>
              <a:ln w="12700" cap="sq">
                <a:noFill/>
                <a:miter lim="800000"/>
                <a:headEnd/>
                <a:tailEnd/>
              </a:ln>
              <a:effectLst/>
            </p:spPr>
            <p:txBody>
              <a:bodyPr wrap="none" lIns="274320" rIns="274320">
                <a:spAutoFit/>
              </a:bodyPr>
              <a:lstStyle/>
              <a:p>
                <a:pPr>
                  <a:spcBef>
                    <a:spcPct val="50000"/>
                  </a:spcBef>
                  <a:defRPr/>
                </a:pPr>
                <a:r>
                  <a:rPr lang="en-US">
                    <a:effectLst>
                      <a:outerShdw blurRad="38100" dist="38100" dir="2700000" algn="tl">
                        <a:srgbClr val="000000"/>
                      </a:outerShdw>
                    </a:effectLst>
                  </a:rPr>
                  <a:t>line between them</a:t>
                </a:r>
                <a:br>
                  <a:rPr lang="en-US">
                    <a:effectLst>
                      <a:outerShdw blurRad="38100" dist="38100" dir="2700000" algn="tl">
                        <a:srgbClr val="000000"/>
                      </a:outerShdw>
                    </a:effectLst>
                    <a:latin typeface="Symbol" pitchFamily="18" charset="2"/>
                  </a:rPr>
                </a:br>
                <a:endParaRPr lang="en-US">
                  <a:effectLst>
                    <a:outerShdw blurRad="38100" dist="38100" dir="2700000" algn="tl">
                      <a:srgbClr val="000000"/>
                    </a:outerShdw>
                  </a:effectLst>
                  <a:latin typeface="Symbol" pitchFamily="18" charset="2"/>
                </a:endParaRPr>
              </a:p>
            </p:txBody>
          </p:sp>
          <p:sp>
            <p:nvSpPr>
              <p:cNvPr id="385127" name="Rectangle 103"/>
              <p:cNvSpPr>
                <a:spLocks noChangeArrowheads="1"/>
              </p:cNvSpPr>
              <p:nvPr/>
            </p:nvSpPr>
            <p:spPr bwMode="auto">
              <a:xfrm>
                <a:off x="2592" y="2256"/>
                <a:ext cx="469" cy="327"/>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effectLst>
                      <a:outerShdw blurRad="38100" dist="38100" dir="2700000" algn="tl">
                        <a:srgbClr val="000000"/>
                      </a:outerShdw>
                    </a:effectLst>
                    <a:latin typeface="Symbol" pitchFamily="18" charset="2"/>
                  </a:rPr>
                  <a:t>»</a:t>
                </a:r>
              </a:p>
            </p:txBody>
          </p:sp>
        </p:grpSp>
      </p:grpSp>
      <p:grpSp>
        <p:nvGrpSpPr>
          <p:cNvPr id="6" name="Group 178"/>
          <p:cNvGrpSpPr>
            <a:grpSpLocks/>
          </p:cNvGrpSpPr>
          <p:nvPr/>
        </p:nvGrpSpPr>
        <p:grpSpPr bwMode="auto">
          <a:xfrm>
            <a:off x="2471738" y="3519488"/>
            <a:ext cx="4978400" cy="3248025"/>
            <a:chOff x="2471738" y="3519488"/>
            <a:chExt cx="4977756" cy="3248026"/>
          </a:xfrm>
        </p:grpSpPr>
        <p:sp>
          <p:nvSpPr>
            <p:cNvPr id="385128" name="Rectangle 104"/>
            <p:cNvSpPr>
              <a:spLocks noChangeArrowheads="1"/>
            </p:cNvSpPr>
            <p:nvPr/>
          </p:nvSpPr>
          <p:spPr bwMode="auto">
            <a:xfrm>
              <a:off x="2649515" y="3519488"/>
              <a:ext cx="4799979" cy="523875"/>
            </a:xfrm>
            <a:prstGeom prst="rect">
              <a:avLst/>
            </a:prstGeom>
            <a:noFill/>
            <a:ln w="12700" cap="sq">
              <a:noFill/>
              <a:miter lim="800000"/>
              <a:headEnd/>
              <a:tailEnd/>
            </a:ln>
            <a:effectLst/>
          </p:spPr>
          <p:txBody>
            <a:bodyPr lIns="274320" rIns="274320">
              <a:spAutoFit/>
            </a:bodyPr>
            <a:lstStyle/>
            <a:p>
              <a:pPr>
                <a:spcBef>
                  <a:spcPct val="50000"/>
                </a:spcBef>
                <a:defRPr/>
              </a:pPr>
              <a:r>
                <a:rPr lang="en-US" dirty="0">
                  <a:effectLst>
                    <a:outerShdw blurRad="38100" dist="38100" dir="2700000" algn="tl">
                      <a:srgbClr val="000000"/>
                    </a:outerShdw>
                  </a:effectLst>
                </a:rPr>
                <a:t>scheduled time  </a:t>
              </a:r>
              <a:r>
                <a:rPr lang="en-US" dirty="0">
                  <a:solidFill>
                    <a:schemeClr val="hlink"/>
                  </a:solidFill>
                  <a:effectLst>
                    <a:outerShdw blurRad="38100" dist="38100" dir="2700000" algn="tl">
                      <a:srgbClr val="000000"/>
                    </a:outerShdw>
                  </a:effectLst>
                  <a:latin typeface="Symbol" pitchFamily="18" charset="2"/>
                </a:rPr>
                <a:t>»  </a:t>
              </a:r>
              <a:r>
                <a:rPr lang="en-US" dirty="0" err="1">
                  <a:effectLst>
                    <a:outerShdw blurRad="38100" dist="38100" dir="2700000" algn="tl">
                      <a:srgbClr val="000000"/>
                    </a:outerShdw>
                  </a:effectLst>
                </a:rPr>
                <a:t>colour</a:t>
              </a:r>
              <a:endParaRPr lang="en-US" dirty="0">
                <a:effectLst>
                  <a:outerShdw blurRad="38100" dist="38100" dir="2700000" algn="tl">
                    <a:srgbClr val="000000"/>
                  </a:outerShdw>
                </a:effectLst>
              </a:endParaRPr>
            </a:p>
          </p:txBody>
        </p:sp>
        <p:grpSp>
          <p:nvGrpSpPr>
            <p:cNvPr id="24679" name="Group 116"/>
            <p:cNvGrpSpPr>
              <a:grpSpLocks/>
            </p:cNvGrpSpPr>
            <p:nvPr/>
          </p:nvGrpSpPr>
          <p:grpSpPr bwMode="auto">
            <a:xfrm>
              <a:off x="2471738" y="5140326"/>
              <a:ext cx="4081462" cy="1627188"/>
              <a:chOff x="1047" y="3247"/>
              <a:chExt cx="2571" cy="1025"/>
            </a:xfrm>
          </p:grpSpPr>
          <p:sp>
            <p:nvSpPr>
              <p:cNvPr id="385047" name="Oval 23"/>
              <p:cNvSpPr>
                <a:spLocks noChangeAspect="1" noChangeArrowheads="1"/>
              </p:cNvSpPr>
              <p:nvPr/>
            </p:nvSpPr>
            <p:spPr bwMode="auto">
              <a:xfrm>
                <a:off x="2504" y="3631"/>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055" name="Oval 31"/>
              <p:cNvSpPr>
                <a:spLocks noChangeAspect="1" noChangeArrowheads="1"/>
              </p:cNvSpPr>
              <p:nvPr/>
            </p:nvSpPr>
            <p:spPr bwMode="auto">
              <a:xfrm>
                <a:off x="2024" y="3631"/>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24682" name="Group 32"/>
              <p:cNvGrpSpPr>
                <a:grpSpLocks noChangeAspect="1"/>
              </p:cNvGrpSpPr>
              <p:nvPr/>
            </p:nvGrpSpPr>
            <p:grpSpPr bwMode="auto">
              <a:xfrm rot="6147626">
                <a:off x="2028" y="3387"/>
                <a:ext cx="340" cy="60"/>
                <a:chOff x="240" y="1691"/>
                <a:chExt cx="1720" cy="196"/>
              </a:xfrm>
            </p:grpSpPr>
            <p:grpSp>
              <p:nvGrpSpPr>
                <p:cNvPr id="24687" name="Group 33"/>
                <p:cNvGrpSpPr>
                  <a:grpSpLocks noChangeAspect="1"/>
                </p:cNvGrpSpPr>
                <p:nvPr/>
              </p:nvGrpSpPr>
              <p:grpSpPr bwMode="auto">
                <a:xfrm>
                  <a:off x="1538" y="1691"/>
                  <a:ext cx="422" cy="196"/>
                  <a:chOff x="1538" y="1691"/>
                  <a:chExt cx="422" cy="196"/>
                </a:xfrm>
              </p:grpSpPr>
              <p:grpSp>
                <p:nvGrpSpPr>
                  <p:cNvPr id="24714" name="Group 34"/>
                  <p:cNvGrpSpPr>
                    <a:grpSpLocks noChangeAspect="1"/>
                  </p:cNvGrpSpPr>
                  <p:nvPr/>
                </p:nvGrpSpPr>
                <p:grpSpPr bwMode="auto">
                  <a:xfrm>
                    <a:off x="1538" y="1691"/>
                    <a:ext cx="418" cy="196"/>
                    <a:chOff x="1538" y="1691"/>
                    <a:chExt cx="418" cy="196"/>
                  </a:xfrm>
                </p:grpSpPr>
                <p:grpSp>
                  <p:nvGrpSpPr>
                    <p:cNvPr id="24718" name="Group 35"/>
                    <p:cNvGrpSpPr>
                      <a:grpSpLocks noChangeAspect="1"/>
                    </p:cNvGrpSpPr>
                    <p:nvPr/>
                  </p:nvGrpSpPr>
                  <p:grpSpPr bwMode="auto">
                    <a:xfrm>
                      <a:off x="1538" y="1691"/>
                      <a:ext cx="418" cy="196"/>
                      <a:chOff x="1538" y="1691"/>
                      <a:chExt cx="418" cy="196"/>
                    </a:xfrm>
                  </p:grpSpPr>
                  <p:sp>
                    <p:nvSpPr>
                      <p:cNvPr id="385060" name="Freeform 36"/>
                      <p:cNvSpPr>
                        <a:spLocks noChangeAspect="1"/>
                      </p:cNvSpPr>
                      <p:nvPr/>
                    </p:nvSpPr>
                    <p:spPr bwMode="auto">
                      <a:xfrm>
                        <a:off x="1487" y="1765"/>
                        <a:ext cx="359"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85061" name="Freeform 37"/>
                      <p:cNvSpPr>
                        <a:spLocks noChangeAspect="1"/>
                      </p:cNvSpPr>
                      <p:nvPr/>
                    </p:nvSpPr>
                    <p:spPr bwMode="auto">
                      <a:xfrm>
                        <a:off x="1481" y="1883"/>
                        <a:ext cx="238"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4719" name="Group 38"/>
                    <p:cNvGrpSpPr>
                      <a:grpSpLocks noChangeAspect="1"/>
                    </p:cNvGrpSpPr>
                    <p:nvPr/>
                  </p:nvGrpSpPr>
                  <p:grpSpPr bwMode="auto">
                    <a:xfrm>
                      <a:off x="1589" y="1709"/>
                      <a:ext cx="353" cy="169"/>
                      <a:chOff x="1589" y="1709"/>
                      <a:chExt cx="353" cy="169"/>
                    </a:xfrm>
                  </p:grpSpPr>
                  <p:sp>
                    <p:nvSpPr>
                      <p:cNvPr id="385063" name="Freeform 39"/>
                      <p:cNvSpPr>
                        <a:spLocks noChangeAspect="1"/>
                      </p:cNvSpPr>
                      <p:nvPr/>
                    </p:nvSpPr>
                    <p:spPr bwMode="auto">
                      <a:xfrm>
                        <a:off x="1520" y="1881"/>
                        <a:ext cx="126"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85064" name="Freeform 40"/>
                      <p:cNvSpPr>
                        <a:spLocks noChangeAspect="1"/>
                      </p:cNvSpPr>
                      <p:nvPr/>
                    </p:nvSpPr>
                    <p:spPr bwMode="auto">
                      <a:xfrm>
                        <a:off x="1589" y="1898"/>
                        <a:ext cx="91" cy="33"/>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85065" name="Freeform 41"/>
                      <p:cNvSpPr>
                        <a:spLocks noChangeAspect="1"/>
                      </p:cNvSpPr>
                      <p:nvPr/>
                    </p:nvSpPr>
                    <p:spPr bwMode="auto">
                      <a:xfrm>
                        <a:off x="1486" y="1858"/>
                        <a:ext cx="152"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85066" name="Freeform 42"/>
                      <p:cNvSpPr>
                        <a:spLocks noChangeAspect="1"/>
                      </p:cNvSpPr>
                      <p:nvPr/>
                    </p:nvSpPr>
                    <p:spPr bwMode="auto">
                      <a:xfrm>
                        <a:off x="1582" y="1879"/>
                        <a:ext cx="132" cy="52"/>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85067" name="Freeform 43"/>
                      <p:cNvSpPr>
                        <a:spLocks noChangeAspect="1"/>
                      </p:cNvSpPr>
                      <p:nvPr/>
                    </p:nvSpPr>
                    <p:spPr bwMode="auto">
                      <a:xfrm>
                        <a:off x="1552" y="1852"/>
                        <a:ext cx="96" cy="2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85068" name="Freeform 44"/>
                      <p:cNvSpPr>
                        <a:spLocks noChangeAspect="1"/>
                      </p:cNvSpPr>
                      <p:nvPr/>
                    </p:nvSpPr>
                    <p:spPr bwMode="auto">
                      <a:xfrm>
                        <a:off x="1565" y="1857"/>
                        <a:ext cx="202" cy="8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85069" name="Freeform 45"/>
                      <p:cNvSpPr>
                        <a:spLocks noChangeAspect="1"/>
                      </p:cNvSpPr>
                      <p:nvPr/>
                    </p:nvSpPr>
                    <p:spPr bwMode="auto">
                      <a:xfrm>
                        <a:off x="1519" y="1914"/>
                        <a:ext cx="132" cy="10"/>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85070" name="Freeform 46"/>
                      <p:cNvSpPr>
                        <a:spLocks noChangeAspect="1"/>
                      </p:cNvSpPr>
                      <p:nvPr/>
                    </p:nvSpPr>
                    <p:spPr bwMode="auto">
                      <a:xfrm>
                        <a:off x="1563" y="1907"/>
                        <a:ext cx="106" cy="10"/>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85071" name="Freeform 47"/>
                      <p:cNvSpPr>
                        <a:spLocks noChangeAspect="1"/>
                      </p:cNvSpPr>
                      <p:nvPr/>
                    </p:nvSpPr>
                    <p:spPr bwMode="auto">
                      <a:xfrm>
                        <a:off x="1515" y="1910"/>
                        <a:ext cx="157"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85072" name="Freeform 48"/>
                      <p:cNvSpPr>
                        <a:spLocks noChangeAspect="1"/>
                      </p:cNvSpPr>
                      <p:nvPr/>
                    </p:nvSpPr>
                    <p:spPr bwMode="auto">
                      <a:xfrm>
                        <a:off x="1594" y="1927"/>
                        <a:ext cx="177" cy="2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85073" name="Freeform 49"/>
                      <p:cNvSpPr>
                        <a:spLocks noChangeAspect="1"/>
                      </p:cNvSpPr>
                      <p:nvPr/>
                    </p:nvSpPr>
                    <p:spPr bwMode="auto">
                      <a:xfrm>
                        <a:off x="1535" y="1910"/>
                        <a:ext cx="167"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85074" name="Freeform 50"/>
                      <p:cNvSpPr>
                        <a:spLocks noChangeAspect="1"/>
                      </p:cNvSpPr>
                      <p:nvPr/>
                    </p:nvSpPr>
                    <p:spPr bwMode="auto">
                      <a:xfrm>
                        <a:off x="1572" y="1915"/>
                        <a:ext cx="66" cy="20"/>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85075" name="Freeform 51"/>
                      <p:cNvSpPr>
                        <a:spLocks noChangeAspect="1"/>
                      </p:cNvSpPr>
                      <p:nvPr/>
                    </p:nvSpPr>
                    <p:spPr bwMode="auto">
                      <a:xfrm>
                        <a:off x="1506" y="1940"/>
                        <a:ext cx="182"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85076" name="Freeform 52"/>
                      <p:cNvSpPr>
                        <a:spLocks noChangeAspect="1"/>
                      </p:cNvSpPr>
                      <p:nvPr/>
                    </p:nvSpPr>
                    <p:spPr bwMode="auto">
                      <a:xfrm>
                        <a:off x="1564" y="1926"/>
                        <a:ext cx="172" cy="36"/>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85077" name="Freeform 53"/>
                      <p:cNvSpPr>
                        <a:spLocks noChangeAspect="1"/>
                      </p:cNvSpPr>
                      <p:nvPr/>
                    </p:nvSpPr>
                    <p:spPr bwMode="auto">
                      <a:xfrm>
                        <a:off x="1603" y="1961"/>
                        <a:ext cx="56" cy="20"/>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85078" name="Freeform 54"/>
                      <p:cNvSpPr>
                        <a:spLocks noChangeAspect="1"/>
                      </p:cNvSpPr>
                      <p:nvPr/>
                    </p:nvSpPr>
                    <p:spPr bwMode="auto">
                      <a:xfrm>
                        <a:off x="1528" y="1845"/>
                        <a:ext cx="202" cy="75"/>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85079" name="Freeform 55"/>
                      <p:cNvSpPr>
                        <a:spLocks noChangeAspect="1"/>
                      </p:cNvSpPr>
                      <p:nvPr/>
                    </p:nvSpPr>
                    <p:spPr bwMode="auto">
                      <a:xfrm>
                        <a:off x="1601" y="1830"/>
                        <a:ext cx="177" cy="108"/>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4715" name="Group 56"/>
                  <p:cNvGrpSpPr>
                    <a:grpSpLocks noChangeAspect="1"/>
                  </p:cNvGrpSpPr>
                  <p:nvPr/>
                </p:nvGrpSpPr>
                <p:grpSpPr bwMode="auto">
                  <a:xfrm>
                    <a:off x="1759" y="1754"/>
                    <a:ext cx="201" cy="104"/>
                    <a:chOff x="1759" y="1754"/>
                    <a:chExt cx="201" cy="104"/>
                  </a:xfrm>
                </p:grpSpPr>
                <p:sp>
                  <p:nvSpPr>
                    <p:cNvPr id="385081" name="Freeform 57"/>
                    <p:cNvSpPr>
                      <a:spLocks noChangeAspect="1"/>
                    </p:cNvSpPr>
                    <p:nvPr/>
                  </p:nvSpPr>
                  <p:spPr bwMode="auto">
                    <a:xfrm>
                      <a:off x="1591" y="1859"/>
                      <a:ext cx="223" cy="111"/>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85082" name="Freeform 58"/>
                    <p:cNvSpPr>
                      <a:spLocks noChangeAspect="1"/>
                    </p:cNvSpPr>
                    <p:nvPr/>
                  </p:nvSpPr>
                  <p:spPr bwMode="auto">
                    <a:xfrm>
                      <a:off x="1625" y="1927"/>
                      <a:ext cx="116"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4688" name="Group 59"/>
                <p:cNvGrpSpPr>
                  <a:grpSpLocks noChangeAspect="1"/>
                </p:cNvGrpSpPr>
                <p:nvPr/>
              </p:nvGrpSpPr>
              <p:grpSpPr bwMode="auto">
                <a:xfrm>
                  <a:off x="240" y="1714"/>
                  <a:ext cx="1151" cy="149"/>
                  <a:chOff x="240" y="1714"/>
                  <a:chExt cx="1151" cy="149"/>
                </a:xfrm>
              </p:grpSpPr>
              <p:sp>
                <p:nvSpPr>
                  <p:cNvPr id="385084" name="Freeform 60"/>
                  <p:cNvSpPr>
                    <a:spLocks noChangeAspect="1"/>
                  </p:cNvSpPr>
                  <p:nvPr/>
                </p:nvSpPr>
                <p:spPr bwMode="auto">
                  <a:xfrm>
                    <a:off x="205" y="1776"/>
                    <a:ext cx="1164" cy="163"/>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85085" name="Freeform 61"/>
                  <p:cNvSpPr>
                    <a:spLocks noChangeAspect="1"/>
                  </p:cNvSpPr>
                  <p:nvPr/>
                </p:nvSpPr>
                <p:spPr bwMode="auto">
                  <a:xfrm>
                    <a:off x="210" y="1878"/>
                    <a:ext cx="1169" cy="78"/>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85086" name="Freeform 62"/>
                  <p:cNvSpPr>
                    <a:spLocks noChangeAspect="1"/>
                  </p:cNvSpPr>
                  <p:nvPr/>
                </p:nvSpPr>
                <p:spPr bwMode="auto">
                  <a:xfrm>
                    <a:off x="1022" y="1777"/>
                    <a:ext cx="334" cy="26"/>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4689" name="Group 63"/>
                <p:cNvGrpSpPr>
                  <a:grpSpLocks noChangeAspect="1"/>
                </p:cNvGrpSpPr>
                <p:nvPr/>
              </p:nvGrpSpPr>
              <p:grpSpPr bwMode="auto">
                <a:xfrm>
                  <a:off x="1388" y="1737"/>
                  <a:ext cx="156" cy="104"/>
                  <a:chOff x="1388" y="1737"/>
                  <a:chExt cx="156" cy="104"/>
                </a:xfrm>
              </p:grpSpPr>
              <p:grpSp>
                <p:nvGrpSpPr>
                  <p:cNvPr id="24690" name="Group 64"/>
                  <p:cNvGrpSpPr>
                    <a:grpSpLocks noChangeAspect="1"/>
                  </p:cNvGrpSpPr>
                  <p:nvPr/>
                </p:nvGrpSpPr>
                <p:grpSpPr bwMode="auto">
                  <a:xfrm>
                    <a:off x="1388" y="1737"/>
                    <a:ext cx="156" cy="104"/>
                    <a:chOff x="1388" y="1737"/>
                    <a:chExt cx="156" cy="104"/>
                  </a:xfrm>
                </p:grpSpPr>
                <p:grpSp>
                  <p:nvGrpSpPr>
                    <p:cNvPr id="24695" name="Group 65"/>
                    <p:cNvGrpSpPr>
                      <a:grpSpLocks noChangeAspect="1"/>
                    </p:cNvGrpSpPr>
                    <p:nvPr/>
                  </p:nvGrpSpPr>
                  <p:grpSpPr bwMode="auto">
                    <a:xfrm>
                      <a:off x="1504" y="1741"/>
                      <a:ext cx="11" cy="97"/>
                      <a:chOff x="1504" y="1741"/>
                      <a:chExt cx="11" cy="97"/>
                    </a:xfrm>
                  </p:grpSpPr>
                  <p:sp>
                    <p:nvSpPr>
                      <p:cNvPr id="385090" name="Freeform 66"/>
                      <p:cNvSpPr>
                        <a:spLocks noChangeAspect="1"/>
                      </p:cNvSpPr>
                      <p:nvPr/>
                    </p:nvSpPr>
                    <p:spPr bwMode="auto">
                      <a:xfrm>
                        <a:off x="1454" y="1857"/>
                        <a:ext cx="0" cy="114"/>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091" name="Rectangle 67"/>
                      <p:cNvSpPr>
                        <a:spLocks noChangeAspect="1" noChangeArrowheads="1"/>
                      </p:cNvSpPr>
                      <p:nvPr/>
                    </p:nvSpPr>
                    <p:spPr bwMode="auto">
                      <a:xfrm>
                        <a:off x="1450" y="1843"/>
                        <a:ext cx="5" cy="26"/>
                      </a:xfrm>
                      <a:prstGeom prst="rect">
                        <a:avLst/>
                      </a:prstGeom>
                      <a:solidFill>
                        <a:srgbClr val="00C0C0"/>
                      </a:solidFill>
                      <a:ln w="9525">
                        <a:noFill/>
                        <a:miter lim="800000"/>
                        <a:headEnd/>
                        <a:tailEnd/>
                      </a:ln>
                    </p:spPr>
                    <p:txBody>
                      <a:bodyPr/>
                      <a:lstStyle/>
                      <a:p>
                        <a:pPr>
                          <a:defRPr/>
                        </a:pPr>
                        <a:endParaRPr lang="en-CA"/>
                      </a:p>
                    </p:txBody>
                  </p:sp>
                  <p:sp>
                    <p:nvSpPr>
                      <p:cNvPr id="385092" name="Rectangle 68"/>
                      <p:cNvSpPr>
                        <a:spLocks noChangeAspect="1" noChangeArrowheads="1"/>
                      </p:cNvSpPr>
                      <p:nvPr/>
                    </p:nvSpPr>
                    <p:spPr bwMode="auto">
                      <a:xfrm>
                        <a:off x="1446" y="1907"/>
                        <a:ext cx="5" cy="26"/>
                      </a:xfrm>
                      <a:prstGeom prst="rect">
                        <a:avLst/>
                      </a:prstGeom>
                      <a:solidFill>
                        <a:srgbClr val="006060"/>
                      </a:solidFill>
                      <a:ln w="9525">
                        <a:noFill/>
                        <a:miter lim="800000"/>
                        <a:headEnd/>
                        <a:tailEnd/>
                      </a:ln>
                    </p:spPr>
                    <p:txBody>
                      <a:bodyPr/>
                      <a:lstStyle/>
                      <a:p>
                        <a:pPr>
                          <a:defRPr/>
                        </a:pPr>
                        <a:endParaRPr lang="en-CA"/>
                      </a:p>
                    </p:txBody>
                  </p:sp>
                </p:grpSp>
                <p:grpSp>
                  <p:nvGrpSpPr>
                    <p:cNvPr id="24696" name="Group 69"/>
                    <p:cNvGrpSpPr>
                      <a:grpSpLocks noChangeAspect="1"/>
                    </p:cNvGrpSpPr>
                    <p:nvPr/>
                  </p:nvGrpSpPr>
                  <p:grpSpPr bwMode="auto">
                    <a:xfrm>
                      <a:off x="1417" y="1740"/>
                      <a:ext cx="12" cy="97"/>
                      <a:chOff x="1417" y="1740"/>
                      <a:chExt cx="12" cy="97"/>
                    </a:xfrm>
                  </p:grpSpPr>
                  <p:sp>
                    <p:nvSpPr>
                      <p:cNvPr id="385094" name="Freeform 70"/>
                      <p:cNvSpPr>
                        <a:spLocks noChangeAspect="1"/>
                      </p:cNvSpPr>
                      <p:nvPr/>
                    </p:nvSpPr>
                    <p:spPr bwMode="auto">
                      <a:xfrm>
                        <a:off x="1407" y="1884"/>
                        <a:ext cx="0" cy="121"/>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095" name="Rectangle 71"/>
                      <p:cNvSpPr>
                        <a:spLocks noChangeAspect="1" noChangeArrowheads="1"/>
                      </p:cNvSpPr>
                      <p:nvPr/>
                    </p:nvSpPr>
                    <p:spPr bwMode="auto">
                      <a:xfrm>
                        <a:off x="1411" y="1889"/>
                        <a:ext cx="0" cy="13"/>
                      </a:xfrm>
                      <a:prstGeom prst="rect">
                        <a:avLst/>
                      </a:prstGeom>
                      <a:solidFill>
                        <a:srgbClr val="00C0C0"/>
                      </a:solidFill>
                      <a:ln w="9525">
                        <a:noFill/>
                        <a:miter lim="800000"/>
                        <a:headEnd/>
                        <a:tailEnd/>
                      </a:ln>
                    </p:spPr>
                    <p:txBody>
                      <a:bodyPr/>
                      <a:lstStyle/>
                      <a:p>
                        <a:pPr>
                          <a:defRPr/>
                        </a:pPr>
                        <a:endParaRPr lang="en-CA"/>
                      </a:p>
                    </p:txBody>
                  </p:sp>
                  <p:sp>
                    <p:nvSpPr>
                      <p:cNvPr id="385096" name="Rectangle 72"/>
                      <p:cNvSpPr>
                        <a:spLocks noChangeAspect="1" noChangeArrowheads="1"/>
                      </p:cNvSpPr>
                      <p:nvPr/>
                    </p:nvSpPr>
                    <p:spPr bwMode="auto">
                      <a:xfrm>
                        <a:off x="1410" y="1999"/>
                        <a:ext cx="5" cy="26"/>
                      </a:xfrm>
                      <a:prstGeom prst="rect">
                        <a:avLst/>
                      </a:prstGeom>
                      <a:solidFill>
                        <a:srgbClr val="006060"/>
                      </a:solidFill>
                      <a:ln w="9525">
                        <a:noFill/>
                        <a:miter lim="800000"/>
                        <a:headEnd/>
                        <a:tailEnd/>
                      </a:ln>
                    </p:spPr>
                    <p:txBody>
                      <a:bodyPr/>
                      <a:lstStyle/>
                      <a:p>
                        <a:pPr>
                          <a:defRPr/>
                        </a:pPr>
                        <a:endParaRPr lang="en-CA"/>
                      </a:p>
                    </p:txBody>
                  </p:sp>
                </p:grpSp>
                <p:grpSp>
                  <p:nvGrpSpPr>
                    <p:cNvPr id="24697" name="Group 73"/>
                    <p:cNvGrpSpPr>
                      <a:grpSpLocks noChangeAspect="1"/>
                    </p:cNvGrpSpPr>
                    <p:nvPr/>
                  </p:nvGrpSpPr>
                  <p:grpSpPr bwMode="auto">
                    <a:xfrm>
                      <a:off x="1388" y="1737"/>
                      <a:ext cx="156" cy="104"/>
                      <a:chOff x="1388" y="1737"/>
                      <a:chExt cx="156" cy="104"/>
                    </a:xfrm>
                  </p:grpSpPr>
                  <p:sp>
                    <p:nvSpPr>
                      <p:cNvPr id="385098" name="Rectangle 74"/>
                      <p:cNvSpPr>
                        <a:spLocks noChangeAspect="1" noChangeArrowheads="1"/>
                      </p:cNvSpPr>
                      <p:nvPr/>
                    </p:nvSpPr>
                    <p:spPr bwMode="auto">
                      <a:xfrm>
                        <a:off x="1349" y="1837"/>
                        <a:ext cx="30" cy="118"/>
                      </a:xfrm>
                      <a:prstGeom prst="rect">
                        <a:avLst/>
                      </a:prstGeom>
                      <a:solidFill>
                        <a:srgbClr val="40FFFF"/>
                      </a:solidFill>
                      <a:ln w="9525">
                        <a:noFill/>
                        <a:miter lim="800000"/>
                        <a:headEnd/>
                        <a:tailEnd/>
                      </a:ln>
                    </p:spPr>
                    <p:txBody>
                      <a:bodyPr/>
                      <a:lstStyle/>
                      <a:p>
                        <a:pPr>
                          <a:defRPr/>
                        </a:pPr>
                        <a:endParaRPr lang="en-CA"/>
                      </a:p>
                    </p:txBody>
                  </p:sp>
                  <p:sp>
                    <p:nvSpPr>
                      <p:cNvPr id="385099" name="Rectangle 75"/>
                      <p:cNvSpPr>
                        <a:spLocks noChangeAspect="1" noChangeArrowheads="1"/>
                      </p:cNvSpPr>
                      <p:nvPr/>
                    </p:nvSpPr>
                    <p:spPr bwMode="auto">
                      <a:xfrm>
                        <a:off x="1398" y="1843"/>
                        <a:ext cx="76" cy="114"/>
                      </a:xfrm>
                      <a:prstGeom prst="rect">
                        <a:avLst/>
                      </a:prstGeom>
                      <a:solidFill>
                        <a:srgbClr val="40FFFF"/>
                      </a:solidFill>
                      <a:ln w="9525">
                        <a:noFill/>
                        <a:miter lim="800000"/>
                        <a:headEnd/>
                        <a:tailEnd/>
                      </a:ln>
                    </p:spPr>
                    <p:txBody>
                      <a:bodyPr/>
                      <a:lstStyle/>
                      <a:p>
                        <a:pPr>
                          <a:defRPr/>
                        </a:pPr>
                        <a:endParaRPr lang="en-CA"/>
                      </a:p>
                    </p:txBody>
                  </p:sp>
                  <p:sp>
                    <p:nvSpPr>
                      <p:cNvPr id="385100" name="Rectangle 76"/>
                      <p:cNvSpPr>
                        <a:spLocks noChangeAspect="1" noChangeArrowheads="1"/>
                      </p:cNvSpPr>
                      <p:nvPr/>
                    </p:nvSpPr>
                    <p:spPr bwMode="auto">
                      <a:xfrm>
                        <a:off x="1480" y="1828"/>
                        <a:ext cx="30" cy="114"/>
                      </a:xfrm>
                      <a:prstGeom prst="rect">
                        <a:avLst/>
                      </a:prstGeom>
                      <a:solidFill>
                        <a:srgbClr val="40FFFF"/>
                      </a:solidFill>
                      <a:ln w="9525">
                        <a:noFill/>
                        <a:miter lim="800000"/>
                        <a:headEnd/>
                        <a:tailEnd/>
                      </a:ln>
                    </p:spPr>
                    <p:txBody>
                      <a:bodyPr/>
                      <a:lstStyle/>
                      <a:p>
                        <a:pPr>
                          <a:defRPr/>
                        </a:pPr>
                        <a:endParaRPr lang="en-CA"/>
                      </a:p>
                    </p:txBody>
                  </p:sp>
                </p:grpSp>
                <p:grpSp>
                  <p:nvGrpSpPr>
                    <p:cNvPr id="24698" name="Group 77"/>
                    <p:cNvGrpSpPr>
                      <a:grpSpLocks noChangeAspect="1"/>
                    </p:cNvGrpSpPr>
                    <p:nvPr/>
                  </p:nvGrpSpPr>
                  <p:grpSpPr bwMode="auto">
                    <a:xfrm>
                      <a:off x="1392" y="1746"/>
                      <a:ext cx="149" cy="13"/>
                      <a:chOff x="1392" y="1746"/>
                      <a:chExt cx="149" cy="13"/>
                    </a:xfrm>
                  </p:grpSpPr>
                  <p:sp>
                    <p:nvSpPr>
                      <p:cNvPr id="385102" name="Rectangle 78"/>
                      <p:cNvSpPr>
                        <a:spLocks noChangeAspect="1" noChangeArrowheads="1"/>
                      </p:cNvSpPr>
                      <p:nvPr/>
                    </p:nvSpPr>
                    <p:spPr bwMode="auto">
                      <a:xfrm>
                        <a:off x="1357" y="1882"/>
                        <a:ext cx="15" cy="13"/>
                      </a:xfrm>
                      <a:prstGeom prst="rect">
                        <a:avLst/>
                      </a:prstGeom>
                      <a:solidFill>
                        <a:srgbClr val="C0FFFF"/>
                      </a:solidFill>
                      <a:ln w="9525">
                        <a:noFill/>
                        <a:miter lim="800000"/>
                        <a:headEnd/>
                        <a:tailEnd/>
                      </a:ln>
                    </p:spPr>
                    <p:txBody>
                      <a:bodyPr/>
                      <a:lstStyle/>
                      <a:p>
                        <a:pPr>
                          <a:defRPr/>
                        </a:pPr>
                        <a:endParaRPr lang="en-CA"/>
                      </a:p>
                    </p:txBody>
                  </p:sp>
                  <p:sp>
                    <p:nvSpPr>
                      <p:cNvPr id="385103" name="Rectangle 79"/>
                      <p:cNvSpPr>
                        <a:spLocks noChangeAspect="1" noChangeArrowheads="1"/>
                      </p:cNvSpPr>
                      <p:nvPr/>
                    </p:nvSpPr>
                    <p:spPr bwMode="auto">
                      <a:xfrm>
                        <a:off x="1457" y="1901"/>
                        <a:ext cx="20" cy="13"/>
                      </a:xfrm>
                      <a:prstGeom prst="rect">
                        <a:avLst/>
                      </a:prstGeom>
                      <a:solidFill>
                        <a:srgbClr val="C0FFFF"/>
                      </a:solidFill>
                      <a:ln w="9525">
                        <a:noFill/>
                        <a:miter lim="800000"/>
                        <a:headEnd/>
                        <a:tailEnd/>
                      </a:ln>
                    </p:spPr>
                    <p:txBody>
                      <a:bodyPr/>
                      <a:lstStyle/>
                      <a:p>
                        <a:pPr>
                          <a:defRPr/>
                        </a:pPr>
                        <a:endParaRPr lang="en-CA"/>
                      </a:p>
                    </p:txBody>
                  </p:sp>
                  <p:sp>
                    <p:nvSpPr>
                      <p:cNvPr id="385104" name="Rectangle 80"/>
                      <p:cNvSpPr>
                        <a:spLocks noChangeAspect="1" noChangeArrowheads="1"/>
                      </p:cNvSpPr>
                      <p:nvPr/>
                    </p:nvSpPr>
                    <p:spPr bwMode="auto">
                      <a:xfrm>
                        <a:off x="1388" y="1865"/>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24691" name="Group 81"/>
                  <p:cNvGrpSpPr>
                    <a:grpSpLocks noChangeAspect="1"/>
                  </p:cNvGrpSpPr>
                  <p:nvPr/>
                </p:nvGrpSpPr>
                <p:grpSpPr bwMode="auto">
                  <a:xfrm>
                    <a:off x="1390" y="1802"/>
                    <a:ext cx="152" cy="37"/>
                    <a:chOff x="1390" y="1802"/>
                    <a:chExt cx="152" cy="37"/>
                  </a:xfrm>
                </p:grpSpPr>
                <p:sp>
                  <p:nvSpPr>
                    <p:cNvPr id="385106" name="Freeform 82"/>
                    <p:cNvSpPr>
                      <a:spLocks noChangeAspect="1"/>
                    </p:cNvSpPr>
                    <p:nvPr/>
                  </p:nvSpPr>
                  <p:spPr bwMode="auto">
                    <a:xfrm>
                      <a:off x="1214" y="1885"/>
                      <a:ext cx="30" cy="20"/>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85107" name="Freeform 83"/>
                    <p:cNvSpPr>
                      <a:spLocks noChangeAspect="1"/>
                    </p:cNvSpPr>
                    <p:nvPr/>
                  </p:nvSpPr>
                  <p:spPr bwMode="auto">
                    <a:xfrm>
                      <a:off x="1285" y="1893"/>
                      <a:ext cx="111" cy="20"/>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85108" name="Freeform 84"/>
                    <p:cNvSpPr>
                      <a:spLocks noChangeAspect="1"/>
                    </p:cNvSpPr>
                    <p:nvPr/>
                  </p:nvSpPr>
                  <p:spPr bwMode="auto">
                    <a:xfrm>
                      <a:off x="1434" y="1904"/>
                      <a:ext cx="35" cy="2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385121" name="Oval 97"/>
              <p:cNvSpPr>
                <a:spLocks noChangeAspect="1" noChangeArrowheads="1"/>
              </p:cNvSpPr>
              <p:nvPr/>
            </p:nvSpPr>
            <p:spPr bwMode="auto">
              <a:xfrm>
                <a:off x="2258" y="4063"/>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30" name="Text Box 106"/>
              <p:cNvSpPr txBox="1">
                <a:spLocks noChangeArrowheads="1"/>
              </p:cNvSpPr>
              <p:nvPr/>
            </p:nvSpPr>
            <p:spPr bwMode="auto">
              <a:xfrm>
                <a:off x="1047" y="3600"/>
                <a:ext cx="1113" cy="288"/>
              </a:xfrm>
              <a:prstGeom prst="rect">
                <a:avLst/>
              </a:prstGeom>
              <a:noFill/>
              <a:ln w="12700" cap="sq">
                <a:noFill/>
                <a:miter lim="800000"/>
                <a:headEnd/>
                <a:tailEnd/>
              </a:ln>
              <a:effectLst/>
            </p:spPr>
            <p:txBody>
              <a:bodyPr wrap="none" lIns="274320" rIns="274320">
                <a:spAutoFit/>
              </a:bodyPr>
              <a:lstStyle/>
              <a:p>
                <a:pPr>
                  <a:defRPr/>
                </a:pPr>
                <a:r>
                  <a:rPr lang="en-US" sz="2400">
                    <a:solidFill>
                      <a:schemeClr val="tx2"/>
                    </a:solidFill>
                  </a:rPr>
                  <a:t>1pm Mon</a:t>
                </a:r>
              </a:p>
            </p:txBody>
          </p:sp>
          <p:sp>
            <p:nvSpPr>
              <p:cNvPr id="385131" name="Text Box 107"/>
              <p:cNvSpPr txBox="1">
                <a:spLocks noChangeArrowheads="1"/>
              </p:cNvSpPr>
              <p:nvPr/>
            </p:nvSpPr>
            <p:spPr bwMode="auto">
              <a:xfrm>
                <a:off x="1287" y="3984"/>
                <a:ext cx="1113" cy="288"/>
              </a:xfrm>
              <a:prstGeom prst="rect">
                <a:avLst/>
              </a:prstGeom>
              <a:noFill/>
              <a:ln w="12700" cap="sq">
                <a:noFill/>
                <a:miter lim="800000"/>
                <a:headEnd/>
                <a:tailEnd/>
              </a:ln>
              <a:effectLst/>
            </p:spPr>
            <p:txBody>
              <a:bodyPr wrap="none" lIns="274320" rIns="274320">
                <a:spAutoFit/>
              </a:bodyPr>
              <a:lstStyle/>
              <a:p>
                <a:pPr>
                  <a:defRPr/>
                </a:pPr>
                <a:r>
                  <a:rPr lang="en-US" sz="2400">
                    <a:solidFill>
                      <a:schemeClr val="tx2"/>
                    </a:solidFill>
                  </a:rPr>
                  <a:t>1pm Mon</a:t>
                </a:r>
              </a:p>
            </p:txBody>
          </p:sp>
          <p:sp>
            <p:nvSpPr>
              <p:cNvPr id="385132" name="Text Box 108"/>
              <p:cNvSpPr txBox="1">
                <a:spLocks noChangeArrowheads="1"/>
              </p:cNvSpPr>
              <p:nvPr/>
            </p:nvSpPr>
            <p:spPr bwMode="auto">
              <a:xfrm>
                <a:off x="2583" y="3600"/>
                <a:ext cx="1035" cy="288"/>
              </a:xfrm>
              <a:prstGeom prst="rect">
                <a:avLst/>
              </a:prstGeom>
              <a:noFill/>
              <a:ln w="12700" cap="sq">
                <a:noFill/>
                <a:miter lim="800000"/>
                <a:headEnd/>
                <a:tailEnd/>
              </a:ln>
              <a:effectLst/>
            </p:spPr>
            <p:txBody>
              <a:bodyPr wrap="none" lIns="274320" rIns="274320">
                <a:spAutoFit/>
              </a:bodyPr>
              <a:lstStyle/>
              <a:p>
                <a:pPr>
                  <a:defRPr/>
                </a:pPr>
                <a:r>
                  <a:rPr lang="en-US" sz="2400">
                    <a:solidFill>
                      <a:schemeClr val="tx2"/>
                    </a:solidFill>
                  </a:rPr>
                  <a:t>3pm Fri</a:t>
                </a:r>
              </a:p>
            </p:txBody>
          </p:sp>
        </p:grpSp>
      </p:grpSp>
      <p:pic>
        <p:nvPicPr>
          <p:cNvPr id="24585" name="Picture 118"/>
          <p:cNvPicPr preferRelativeResize="0">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23813"/>
            <a:ext cx="1406525"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586" name="Group 119"/>
          <p:cNvGrpSpPr>
            <a:grpSpLocks/>
          </p:cNvGrpSpPr>
          <p:nvPr/>
        </p:nvGrpSpPr>
        <p:grpSpPr bwMode="auto">
          <a:xfrm>
            <a:off x="7877175" y="-3175"/>
            <a:ext cx="1190625" cy="1374775"/>
            <a:chOff x="4578" y="69"/>
            <a:chExt cx="750" cy="1083"/>
          </a:xfrm>
        </p:grpSpPr>
        <p:cxnSp>
          <p:nvCxnSpPr>
            <p:cNvPr id="24600" name="AutoShape 120"/>
            <p:cNvCxnSpPr>
              <a:cxnSpLocks noChangeAspect="1" noChangeShapeType="1"/>
              <a:stCxn id="385168" idx="5"/>
              <a:endCxn id="385160" idx="1"/>
            </p:cNvCxnSpPr>
            <p:nvPr/>
          </p:nvCxnSpPr>
          <p:spPr bwMode="auto">
            <a:xfrm>
              <a:off x="5022" y="262"/>
              <a:ext cx="178" cy="19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1" name="AutoShape 121"/>
            <p:cNvCxnSpPr>
              <a:cxnSpLocks noChangeAspect="1" noChangeShapeType="1"/>
              <a:stCxn id="385160" idx="2"/>
              <a:endCxn id="385166" idx="6"/>
            </p:cNvCxnSpPr>
            <p:nvPr/>
          </p:nvCxnSpPr>
          <p:spPr bwMode="auto">
            <a:xfrm flipH="1" flipV="1">
              <a:off x="5026" y="487"/>
              <a:ext cx="152"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2" name="AutoShape 122"/>
            <p:cNvCxnSpPr>
              <a:cxnSpLocks noChangeAspect="1" noChangeShapeType="1"/>
              <a:stCxn id="385168" idx="4"/>
              <a:endCxn id="385166" idx="0"/>
            </p:cNvCxnSpPr>
            <p:nvPr/>
          </p:nvCxnSpPr>
          <p:spPr bwMode="auto">
            <a:xfrm flipH="1">
              <a:off x="4951" y="284"/>
              <a:ext cx="18" cy="12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3" name="AutoShape 123"/>
            <p:cNvCxnSpPr>
              <a:cxnSpLocks noChangeAspect="1" noChangeShapeType="1"/>
              <a:stCxn id="385160" idx="4"/>
              <a:endCxn id="385161" idx="0"/>
            </p:cNvCxnSpPr>
            <p:nvPr/>
          </p:nvCxnSpPr>
          <p:spPr bwMode="auto">
            <a:xfrm>
              <a:off x="5253" y="582"/>
              <a:ext cx="0"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4" name="AutoShape 124"/>
            <p:cNvCxnSpPr>
              <a:cxnSpLocks noChangeAspect="1" noChangeShapeType="1"/>
              <a:stCxn id="385166" idx="5"/>
              <a:endCxn id="385161" idx="1"/>
            </p:cNvCxnSpPr>
            <p:nvPr/>
          </p:nvCxnSpPr>
          <p:spPr bwMode="auto">
            <a:xfrm>
              <a:off x="5004" y="540"/>
              <a:ext cx="196" cy="19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5" name="AutoShape 125"/>
            <p:cNvCxnSpPr>
              <a:cxnSpLocks noChangeAspect="1" noChangeShapeType="1"/>
              <a:endCxn id="385166" idx="2"/>
            </p:cNvCxnSpPr>
            <p:nvPr/>
          </p:nvCxnSpPr>
          <p:spPr bwMode="auto">
            <a:xfrm>
              <a:off x="4717" y="417"/>
              <a:ext cx="159" cy="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6" name="AutoShape 126"/>
            <p:cNvCxnSpPr>
              <a:cxnSpLocks noChangeAspect="1" noChangeShapeType="1"/>
              <a:stCxn id="385167" idx="7"/>
              <a:endCxn id="385168" idx="3"/>
            </p:cNvCxnSpPr>
            <p:nvPr/>
          </p:nvCxnSpPr>
          <p:spPr bwMode="auto">
            <a:xfrm flipV="1">
              <a:off x="4706" y="262"/>
              <a:ext cx="210" cy="10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7" name="AutoShape 127"/>
            <p:cNvCxnSpPr>
              <a:cxnSpLocks noChangeAspect="1" noChangeShapeType="1"/>
              <a:stCxn id="385165" idx="0"/>
              <a:endCxn id="385166" idx="4"/>
            </p:cNvCxnSpPr>
            <p:nvPr/>
          </p:nvCxnSpPr>
          <p:spPr bwMode="auto">
            <a:xfrm flipH="1" flipV="1">
              <a:off x="4951" y="562"/>
              <a:ext cx="29"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8" name="AutoShape 128"/>
            <p:cNvCxnSpPr>
              <a:cxnSpLocks noChangeAspect="1" noChangeShapeType="1"/>
              <a:stCxn id="385165" idx="6"/>
              <a:endCxn id="385161" idx="2"/>
            </p:cNvCxnSpPr>
            <p:nvPr/>
          </p:nvCxnSpPr>
          <p:spPr bwMode="auto">
            <a:xfrm>
              <a:off x="5055" y="771"/>
              <a:ext cx="123"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09" name="AutoShape 129"/>
            <p:cNvCxnSpPr>
              <a:cxnSpLocks noChangeAspect="1" noChangeShapeType="1"/>
              <a:endCxn id="385165" idx="4"/>
            </p:cNvCxnSpPr>
            <p:nvPr/>
          </p:nvCxnSpPr>
          <p:spPr bwMode="auto">
            <a:xfrm flipH="1" flipV="1">
              <a:off x="4980" y="845"/>
              <a:ext cx="20" cy="1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0" name="AutoShape 130"/>
            <p:cNvCxnSpPr>
              <a:cxnSpLocks noChangeAspect="1" noChangeShapeType="1"/>
              <a:stCxn id="385165" idx="2"/>
              <a:endCxn id="385163" idx="6"/>
            </p:cNvCxnSpPr>
            <p:nvPr/>
          </p:nvCxnSpPr>
          <p:spPr bwMode="auto">
            <a:xfrm flipH="1" flipV="1">
              <a:off x="4728" y="723"/>
              <a:ext cx="177" cy="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1" name="AutoShape 131"/>
            <p:cNvCxnSpPr>
              <a:cxnSpLocks noChangeAspect="1" noChangeShapeType="1"/>
              <a:stCxn id="385163" idx="4"/>
              <a:endCxn id="385164" idx="0"/>
            </p:cNvCxnSpPr>
            <p:nvPr/>
          </p:nvCxnSpPr>
          <p:spPr bwMode="auto">
            <a:xfrm>
              <a:off x="4653" y="798"/>
              <a:ext cx="0" cy="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2" name="AutoShape 132"/>
            <p:cNvCxnSpPr>
              <a:cxnSpLocks noChangeAspect="1" noChangeShapeType="1"/>
              <a:stCxn id="385167" idx="4"/>
              <a:endCxn id="385163" idx="0"/>
            </p:cNvCxnSpPr>
            <p:nvPr/>
          </p:nvCxnSpPr>
          <p:spPr bwMode="auto">
            <a:xfrm>
              <a:off x="4653" y="492"/>
              <a:ext cx="0" cy="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3" name="AutoShape 133"/>
            <p:cNvCxnSpPr>
              <a:cxnSpLocks noChangeAspect="1" noChangeShapeType="1"/>
              <a:stCxn id="385163" idx="5"/>
              <a:endCxn id="385162" idx="1"/>
            </p:cNvCxnSpPr>
            <p:nvPr/>
          </p:nvCxnSpPr>
          <p:spPr bwMode="auto">
            <a:xfrm>
              <a:off x="4706" y="776"/>
              <a:ext cx="242" cy="2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4" name="AutoShape 134"/>
            <p:cNvCxnSpPr>
              <a:cxnSpLocks noChangeAspect="1" noChangeShapeType="1"/>
              <a:stCxn id="385162" idx="2"/>
              <a:endCxn id="385164" idx="6"/>
            </p:cNvCxnSpPr>
            <p:nvPr/>
          </p:nvCxnSpPr>
          <p:spPr bwMode="auto">
            <a:xfrm flipH="1" flipV="1">
              <a:off x="4728" y="959"/>
              <a:ext cx="198" cy="1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24615" name="AutoShape 135"/>
            <p:cNvCxnSpPr>
              <a:cxnSpLocks noChangeAspect="1" noChangeShapeType="1"/>
              <a:endCxn id="385161" idx="3"/>
            </p:cNvCxnSpPr>
            <p:nvPr/>
          </p:nvCxnSpPr>
          <p:spPr bwMode="auto">
            <a:xfrm flipV="1">
              <a:off x="5045" y="844"/>
              <a:ext cx="155" cy="1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5160" name="Oval 136"/>
            <p:cNvSpPr>
              <a:spLocks noChangeAspect="1" noChangeArrowheads="1"/>
            </p:cNvSpPr>
            <p:nvPr/>
          </p:nvSpPr>
          <p:spPr bwMode="auto">
            <a:xfrm>
              <a:off x="5178" y="432"/>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1" name="Oval 137"/>
            <p:cNvSpPr>
              <a:spLocks noChangeAspect="1" noChangeArrowheads="1"/>
            </p:cNvSpPr>
            <p:nvPr/>
          </p:nvSpPr>
          <p:spPr bwMode="auto">
            <a:xfrm>
              <a:off x="5178" y="716"/>
              <a:ext cx="150" cy="150"/>
            </a:xfrm>
            <a:prstGeom prst="ellipse">
              <a:avLst/>
            </a:prstGeom>
            <a:solidFill>
              <a:srgbClr val="00FFCC"/>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2" name="Oval 138"/>
            <p:cNvSpPr>
              <a:spLocks noChangeAspect="1" noChangeArrowheads="1"/>
            </p:cNvSpPr>
            <p:nvPr/>
          </p:nvSpPr>
          <p:spPr bwMode="auto">
            <a:xfrm>
              <a:off x="4926" y="1002"/>
              <a:ext cx="149"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3" name="Oval 139"/>
            <p:cNvSpPr>
              <a:spLocks noChangeAspect="1" noChangeArrowheads="1"/>
            </p:cNvSpPr>
            <p:nvPr/>
          </p:nvSpPr>
          <p:spPr bwMode="auto">
            <a:xfrm>
              <a:off x="4578" y="648"/>
              <a:ext cx="150" cy="150"/>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4" name="Oval 140"/>
            <p:cNvSpPr>
              <a:spLocks noChangeAspect="1" noChangeArrowheads="1"/>
            </p:cNvSpPr>
            <p:nvPr/>
          </p:nvSpPr>
          <p:spPr bwMode="auto">
            <a:xfrm>
              <a:off x="4578" y="884"/>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5" name="Oval 141"/>
            <p:cNvSpPr>
              <a:spLocks noChangeAspect="1" noChangeArrowheads="1"/>
            </p:cNvSpPr>
            <p:nvPr/>
          </p:nvSpPr>
          <p:spPr bwMode="auto">
            <a:xfrm>
              <a:off x="4905" y="696"/>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6" name="Oval 142"/>
            <p:cNvSpPr>
              <a:spLocks noChangeAspect="1" noChangeArrowheads="1"/>
            </p:cNvSpPr>
            <p:nvPr/>
          </p:nvSpPr>
          <p:spPr bwMode="auto">
            <a:xfrm>
              <a:off x="4876" y="412"/>
              <a:ext cx="150"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7" name="Oval 143"/>
            <p:cNvSpPr>
              <a:spLocks noChangeAspect="1" noChangeArrowheads="1"/>
            </p:cNvSpPr>
            <p:nvPr/>
          </p:nvSpPr>
          <p:spPr bwMode="auto">
            <a:xfrm>
              <a:off x="4578" y="343"/>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85168" name="Oval 144"/>
            <p:cNvSpPr>
              <a:spLocks noChangeAspect="1" noChangeArrowheads="1"/>
            </p:cNvSpPr>
            <p:nvPr/>
          </p:nvSpPr>
          <p:spPr bwMode="auto">
            <a:xfrm>
              <a:off x="4894" y="135"/>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24625" name="Group 145"/>
            <p:cNvGrpSpPr>
              <a:grpSpLocks noChangeAspect="1"/>
            </p:cNvGrpSpPr>
            <p:nvPr/>
          </p:nvGrpSpPr>
          <p:grpSpPr bwMode="auto">
            <a:xfrm rot="6147626">
              <a:off x="4525" y="209"/>
              <a:ext cx="340" cy="60"/>
              <a:chOff x="240" y="1691"/>
              <a:chExt cx="1720" cy="196"/>
            </a:xfrm>
          </p:grpSpPr>
          <p:grpSp>
            <p:nvGrpSpPr>
              <p:cNvPr id="24626" name="Group 146"/>
              <p:cNvGrpSpPr>
                <a:grpSpLocks noChangeAspect="1"/>
              </p:cNvGrpSpPr>
              <p:nvPr/>
            </p:nvGrpSpPr>
            <p:grpSpPr bwMode="auto">
              <a:xfrm>
                <a:off x="1538" y="1691"/>
                <a:ext cx="422" cy="196"/>
                <a:chOff x="1538" y="1691"/>
                <a:chExt cx="422" cy="196"/>
              </a:xfrm>
            </p:grpSpPr>
            <p:grpSp>
              <p:nvGrpSpPr>
                <p:cNvPr id="24653" name="Group 147"/>
                <p:cNvGrpSpPr>
                  <a:grpSpLocks noChangeAspect="1"/>
                </p:cNvGrpSpPr>
                <p:nvPr/>
              </p:nvGrpSpPr>
              <p:grpSpPr bwMode="auto">
                <a:xfrm>
                  <a:off x="1538" y="1691"/>
                  <a:ext cx="418" cy="196"/>
                  <a:chOff x="1538" y="1691"/>
                  <a:chExt cx="418" cy="196"/>
                </a:xfrm>
              </p:grpSpPr>
              <p:grpSp>
                <p:nvGrpSpPr>
                  <p:cNvPr id="24657" name="Group 148"/>
                  <p:cNvGrpSpPr>
                    <a:grpSpLocks noChangeAspect="1"/>
                  </p:cNvGrpSpPr>
                  <p:nvPr/>
                </p:nvGrpSpPr>
                <p:grpSpPr bwMode="auto">
                  <a:xfrm>
                    <a:off x="1538" y="1691"/>
                    <a:ext cx="418" cy="196"/>
                    <a:chOff x="1538" y="1691"/>
                    <a:chExt cx="418" cy="196"/>
                  </a:xfrm>
                </p:grpSpPr>
                <p:sp>
                  <p:nvSpPr>
                    <p:cNvPr id="385173" name="Freeform 149"/>
                    <p:cNvSpPr>
                      <a:spLocks noChangeAspect="1"/>
                    </p:cNvSpPr>
                    <p:nvPr/>
                  </p:nvSpPr>
                  <p:spPr bwMode="auto">
                    <a:xfrm>
                      <a:off x="1438" y="1772"/>
                      <a:ext cx="418"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85174" name="Freeform 150"/>
                    <p:cNvSpPr>
                      <a:spLocks noChangeAspect="1"/>
                    </p:cNvSpPr>
                    <p:nvPr/>
                  </p:nvSpPr>
                  <p:spPr bwMode="auto">
                    <a:xfrm>
                      <a:off x="1437" y="1904"/>
                      <a:ext cx="266"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24658" name="Group 151"/>
                  <p:cNvGrpSpPr>
                    <a:grpSpLocks noChangeAspect="1"/>
                  </p:cNvGrpSpPr>
                  <p:nvPr/>
                </p:nvGrpSpPr>
                <p:grpSpPr bwMode="auto">
                  <a:xfrm>
                    <a:off x="1589" y="1709"/>
                    <a:ext cx="353" cy="169"/>
                    <a:chOff x="1589" y="1709"/>
                    <a:chExt cx="353" cy="169"/>
                  </a:xfrm>
                </p:grpSpPr>
                <p:sp>
                  <p:nvSpPr>
                    <p:cNvPr id="385176" name="Freeform 152"/>
                    <p:cNvSpPr>
                      <a:spLocks noChangeAspect="1"/>
                    </p:cNvSpPr>
                    <p:nvPr/>
                  </p:nvSpPr>
                  <p:spPr bwMode="auto">
                    <a:xfrm>
                      <a:off x="1480" y="1905"/>
                      <a:ext cx="15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85177" name="Freeform 153"/>
                    <p:cNvSpPr>
                      <a:spLocks noChangeAspect="1"/>
                    </p:cNvSpPr>
                    <p:nvPr/>
                  </p:nvSpPr>
                  <p:spPr bwMode="auto">
                    <a:xfrm>
                      <a:off x="1562" y="1925"/>
                      <a:ext cx="152" cy="29"/>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85178" name="Freeform 154"/>
                    <p:cNvSpPr>
                      <a:spLocks noChangeAspect="1"/>
                    </p:cNvSpPr>
                    <p:nvPr/>
                  </p:nvSpPr>
                  <p:spPr bwMode="auto">
                    <a:xfrm>
                      <a:off x="1426" y="1899"/>
                      <a:ext cx="183"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85179" name="Freeform 155"/>
                    <p:cNvSpPr>
                      <a:spLocks noChangeAspect="1"/>
                    </p:cNvSpPr>
                    <p:nvPr/>
                  </p:nvSpPr>
                  <p:spPr bwMode="auto">
                    <a:xfrm>
                      <a:off x="1568" y="1914"/>
                      <a:ext cx="158" cy="49"/>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85180" name="Freeform 156"/>
                    <p:cNvSpPr>
                      <a:spLocks noChangeAspect="1"/>
                    </p:cNvSpPr>
                    <p:nvPr/>
                  </p:nvSpPr>
                  <p:spPr bwMode="auto">
                    <a:xfrm>
                      <a:off x="1522" y="1903"/>
                      <a:ext cx="158" cy="3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85181" name="Freeform 157"/>
                    <p:cNvSpPr>
                      <a:spLocks noChangeAspect="1"/>
                    </p:cNvSpPr>
                    <p:nvPr/>
                  </p:nvSpPr>
                  <p:spPr bwMode="auto">
                    <a:xfrm>
                      <a:off x="1546" y="1886"/>
                      <a:ext cx="247" cy="88"/>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85182" name="Freeform 158"/>
                    <p:cNvSpPr>
                      <a:spLocks noChangeAspect="1"/>
                    </p:cNvSpPr>
                    <p:nvPr/>
                  </p:nvSpPr>
                  <p:spPr bwMode="auto">
                    <a:xfrm>
                      <a:off x="1465" y="1902"/>
                      <a:ext cx="164" cy="13"/>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85183" name="Freeform 159"/>
                    <p:cNvSpPr>
                      <a:spLocks noChangeAspect="1"/>
                    </p:cNvSpPr>
                    <p:nvPr/>
                  </p:nvSpPr>
                  <p:spPr bwMode="auto">
                    <a:xfrm>
                      <a:off x="1527" y="1912"/>
                      <a:ext cx="152"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85184" name="Freeform 160"/>
                    <p:cNvSpPr>
                      <a:spLocks noChangeAspect="1"/>
                    </p:cNvSpPr>
                    <p:nvPr/>
                  </p:nvSpPr>
                  <p:spPr bwMode="auto">
                    <a:xfrm>
                      <a:off x="1447" y="1918"/>
                      <a:ext cx="215" cy="20"/>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85185" name="Freeform 161"/>
                    <p:cNvSpPr>
                      <a:spLocks noChangeAspect="1"/>
                    </p:cNvSpPr>
                    <p:nvPr/>
                  </p:nvSpPr>
                  <p:spPr bwMode="auto">
                    <a:xfrm>
                      <a:off x="1566" y="1931"/>
                      <a:ext cx="221" cy="3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85186" name="Freeform 162"/>
                    <p:cNvSpPr>
                      <a:spLocks noChangeAspect="1"/>
                    </p:cNvSpPr>
                    <p:nvPr/>
                  </p:nvSpPr>
                  <p:spPr bwMode="auto">
                    <a:xfrm>
                      <a:off x="1508" y="1938"/>
                      <a:ext cx="215"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85187" name="Freeform 163"/>
                    <p:cNvSpPr>
                      <a:spLocks noChangeAspect="1"/>
                    </p:cNvSpPr>
                    <p:nvPr/>
                  </p:nvSpPr>
                  <p:spPr bwMode="auto">
                    <a:xfrm>
                      <a:off x="1550" y="1978"/>
                      <a:ext cx="76" cy="23"/>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85188" name="Freeform 164"/>
                    <p:cNvSpPr>
                      <a:spLocks noChangeAspect="1"/>
                    </p:cNvSpPr>
                    <p:nvPr/>
                  </p:nvSpPr>
                  <p:spPr bwMode="auto">
                    <a:xfrm>
                      <a:off x="1447" y="1957"/>
                      <a:ext cx="240"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85189" name="Freeform 165"/>
                    <p:cNvSpPr>
                      <a:spLocks noChangeAspect="1"/>
                    </p:cNvSpPr>
                    <p:nvPr/>
                  </p:nvSpPr>
                  <p:spPr bwMode="auto">
                    <a:xfrm>
                      <a:off x="1517" y="1965"/>
                      <a:ext cx="253" cy="36"/>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85190" name="Freeform 166"/>
                    <p:cNvSpPr>
                      <a:spLocks noChangeAspect="1"/>
                    </p:cNvSpPr>
                    <p:nvPr/>
                  </p:nvSpPr>
                  <p:spPr bwMode="auto">
                    <a:xfrm>
                      <a:off x="1597" y="1983"/>
                      <a:ext cx="76" cy="20"/>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85191" name="Freeform 167"/>
                    <p:cNvSpPr>
                      <a:spLocks noChangeAspect="1"/>
                    </p:cNvSpPr>
                    <p:nvPr/>
                  </p:nvSpPr>
                  <p:spPr bwMode="auto">
                    <a:xfrm>
                      <a:off x="1488" y="1878"/>
                      <a:ext cx="259" cy="75"/>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85192" name="Freeform 168"/>
                    <p:cNvSpPr>
                      <a:spLocks noChangeAspect="1"/>
                    </p:cNvSpPr>
                    <p:nvPr/>
                  </p:nvSpPr>
                  <p:spPr bwMode="auto">
                    <a:xfrm>
                      <a:off x="1575" y="1869"/>
                      <a:ext cx="247" cy="108"/>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24654" name="Group 169"/>
                <p:cNvGrpSpPr>
                  <a:grpSpLocks noChangeAspect="1"/>
                </p:cNvGrpSpPr>
                <p:nvPr/>
              </p:nvGrpSpPr>
              <p:grpSpPr bwMode="auto">
                <a:xfrm>
                  <a:off x="1759" y="1754"/>
                  <a:ext cx="201" cy="104"/>
                  <a:chOff x="1759" y="1754"/>
                  <a:chExt cx="201" cy="104"/>
                </a:xfrm>
              </p:grpSpPr>
              <p:sp>
                <p:nvSpPr>
                  <p:cNvPr id="385194" name="Freeform 170"/>
                  <p:cNvSpPr>
                    <a:spLocks noChangeAspect="1"/>
                  </p:cNvSpPr>
                  <p:nvPr/>
                </p:nvSpPr>
                <p:spPr bwMode="auto">
                  <a:xfrm>
                    <a:off x="1617" y="1859"/>
                    <a:ext cx="221" cy="111"/>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85195" name="Freeform 171"/>
                  <p:cNvSpPr>
                    <a:spLocks noChangeAspect="1"/>
                  </p:cNvSpPr>
                  <p:nvPr/>
                </p:nvSpPr>
                <p:spPr bwMode="auto">
                  <a:xfrm>
                    <a:off x="1654" y="1977"/>
                    <a:ext cx="120"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24627" name="Group 172"/>
              <p:cNvGrpSpPr>
                <a:grpSpLocks noChangeAspect="1"/>
              </p:cNvGrpSpPr>
              <p:nvPr/>
            </p:nvGrpSpPr>
            <p:grpSpPr bwMode="auto">
              <a:xfrm>
                <a:off x="240" y="1714"/>
                <a:ext cx="1151" cy="149"/>
                <a:chOff x="240" y="1714"/>
                <a:chExt cx="1151" cy="149"/>
              </a:xfrm>
            </p:grpSpPr>
            <p:sp>
              <p:nvSpPr>
                <p:cNvPr id="385197" name="Freeform 173"/>
                <p:cNvSpPr>
                  <a:spLocks noChangeAspect="1"/>
                </p:cNvSpPr>
                <p:nvPr/>
              </p:nvSpPr>
              <p:spPr bwMode="auto">
                <a:xfrm>
                  <a:off x="213" y="1810"/>
                  <a:ext cx="1151" cy="167"/>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85198" name="Freeform 174"/>
                <p:cNvSpPr>
                  <a:spLocks noChangeAspect="1"/>
                </p:cNvSpPr>
                <p:nvPr/>
              </p:nvSpPr>
              <p:spPr bwMode="auto">
                <a:xfrm>
                  <a:off x="257" y="1929"/>
                  <a:ext cx="1126" cy="75"/>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85199" name="Freeform 175"/>
                <p:cNvSpPr>
                  <a:spLocks noChangeAspect="1"/>
                </p:cNvSpPr>
                <p:nvPr/>
              </p:nvSpPr>
              <p:spPr bwMode="auto">
                <a:xfrm>
                  <a:off x="1021" y="1794"/>
                  <a:ext cx="316" cy="26"/>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24628" name="Group 176"/>
              <p:cNvGrpSpPr>
                <a:grpSpLocks noChangeAspect="1"/>
              </p:cNvGrpSpPr>
              <p:nvPr/>
            </p:nvGrpSpPr>
            <p:grpSpPr bwMode="auto">
              <a:xfrm>
                <a:off x="1388" y="1737"/>
                <a:ext cx="156" cy="104"/>
                <a:chOff x="1388" y="1737"/>
                <a:chExt cx="156" cy="104"/>
              </a:xfrm>
            </p:grpSpPr>
            <p:grpSp>
              <p:nvGrpSpPr>
                <p:cNvPr id="24629" name="Group 177"/>
                <p:cNvGrpSpPr>
                  <a:grpSpLocks noChangeAspect="1"/>
                </p:cNvGrpSpPr>
                <p:nvPr/>
              </p:nvGrpSpPr>
              <p:grpSpPr bwMode="auto">
                <a:xfrm>
                  <a:off x="1388" y="1737"/>
                  <a:ext cx="156" cy="104"/>
                  <a:chOff x="1388" y="1737"/>
                  <a:chExt cx="156" cy="104"/>
                </a:xfrm>
              </p:grpSpPr>
              <p:grpSp>
                <p:nvGrpSpPr>
                  <p:cNvPr id="24634" name="Group 178"/>
                  <p:cNvGrpSpPr>
                    <a:grpSpLocks noChangeAspect="1"/>
                  </p:cNvGrpSpPr>
                  <p:nvPr/>
                </p:nvGrpSpPr>
                <p:grpSpPr bwMode="auto">
                  <a:xfrm>
                    <a:off x="1504" y="1741"/>
                    <a:ext cx="11" cy="97"/>
                    <a:chOff x="1504" y="1741"/>
                    <a:chExt cx="11" cy="97"/>
                  </a:xfrm>
                </p:grpSpPr>
                <p:sp>
                  <p:nvSpPr>
                    <p:cNvPr id="385203" name="Freeform 179"/>
                    <p:cNvSpPr>
                      <a:spLocks noChangeAspect="1"/>
                    </p:cNvSpPr>
                    <p:nvPr/>
                  </p:nvSpPr>
                  <p:spPr bwMode="auto">
                    <a:xfrm>
                      <a:off x="934" y="1868"/>
                      <a:ext cx="152" cy="114"/>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204" name="Rectangle 180"/>
                    <p:cNvSpPr>
                      <a:spLocks noChangeAspect="1" noChangeArrowheads="1"/>
                    </p:cNvSpPr>
                    <p:nvPr/>
                  </p:nvSpPr>
                  <p:spPr bwMode="auto">
                    <a:xfrm>
                      <a:off x="937" y="1847"/>
                      <a:ext cx="70" cy="26"/>
                    </a:xfrm>
                    <a:prstGeom prst="rect">
                      <a:avLst/>
                    </a:prstGeom>
                    <a:solidFill>
                      <a:srgbClr val="00C0C0"/>
                    </a:solidFill>
                    <a:ln w="9525">
                      <a:noFill/>
                      <a:miter lim="800000"/>
                      <a:headEnd/>
                      <a:tailEnd/>
                    </a:ln>
                  </p:spPr>
                  <p:txBody>
                    <a:bodyPr/>
                    <a:lstStyle/>
                    <a:p>
                      <a:pPr>
                        <a:defRPr/>
                      </a:pPr>
                      <a:endParaRPr lang="en-CA"/>
                    </a:p>
                  </p:txBody>
                </p:sp>
                <p:sp>
                  <p:nvSpPr>
                    <p:cNvPr id="385205" name="Rectangle 181"/>
                    <p:cNvSpPr>
                      <a:spLocks noChangeAspect="1" noChangeArrowheads="1"/>
                    </p:cNvSpPr>
                    <p:nvPr/>
                  </p:nvSpPr>
                  <p:spPr bwMode="auto">
                    <a:xfrm>
                      <a:off x="910" y="1979"/>
                      <a:ext cx="165" cy="23"/>
                    </a:xfrm>
                    <a:prstGeom prst="rect">
                      <a:avLst/>
                    </a:prstGeom>
                    <a:solidFill>
                      <a:srgbClr val="006060"/>
                    </a:solidFill>
                    <a:ln w="9525">
                      <a:noFill/>
                      <a:miter lim="800000"/>
                      <a:headEnd/>
                      <a:tailEnd/>
                    </a:ln>
                  </p:spPr>
                  <p:txBody>
                    <a:bodyPr/>
                    <a:lstStyle/>
                    <a:p>
                      <a:pPr>
                        <a:defRPr/>
                      </a:pPr>
                      <a:endParaRPr lang="en-CA"/>
                    </a:p>
                  </p:txBody>
                </p:sp>
              </p:grpSp>
              <p:grpSp>
                <p:nvGrpSpPr>
                  <p:cNvPr id="24635" name="Group 182"/>
                  <p:cNvGrpSpPr>
                    <a:grpSpLocks noChangeAspect="1"/>
                  </p:cNvGrpSpPr>
                  <p:nvPr/>
                </p:nvGrpSpPr>
                <p:grpSpPr bwMode="auto">
                  <a:xfrm>
                    <a:off x="1417" y="1740"/>
                    <a:ext cx="12" cy="97"/>
                    <a:chOff x="1417" y="1740"/>
                    <a:chExt cx="12" cy="97"/>
                  </a:xfrm>
                </p:grpSpPr>
                <p:sp>
                  <p:nvSpPr>
                    <p:cNvPr id="385207" name="Freeform 183"/>
                    <p:cNvSpPr>
                      <a:spLocks noChangeAspect="1"/>
                    </p:cNvSpPr>
                    <p:nvPr/>
                  </p:nvSpPr>
                  <p:spPr bwMode="auto">
                    <a:xfrm>
                      <a:off x="1234" y="1856"/>
                      <a:ext cx="44" cy="124"/>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85208" name="Rectangle 184"/>
                    <p:cNvSpPr>
                      <a:spLocks noChangeAspect="1" noChangeArrowheads="1"/>
                    </p:cNvSpPr>
                    <p:nvPr/>
                  </p:nvSpPr>
                  <p:spPr bwMode="auto">
                    <a:xfrm>
                      <a:off x="1234" y="1866"/>
                      <a:ext cx="25" cy="13"/>
                    </a:xfrm>
                    <a:prstGeom prst="rect">
                      <a:avLst/>
                    </a:prstGeom>
                    <a:solidFill>
                      <a:srgbClr val="00C0C0"/>
                    </a:solidFill>
                    <a:ln w="9525">
                      <a:noFill/>
                      <a:miter lim="800000"/>
                      <a:headEnd/>
                      <a:tailEnd/>
                    </a:ln>
                  </p:spPr>
                  <p:txBody>
                    <a:bodyPr/>
                    <a:lstStyle/>
                    <a:p>
                      <a:pPr>
                        <a:defRPr/>
                      </a:pPr>
                      <a:endParaRPr lang="en-CA"/>
                    </a:p>
                  </p:txBody>
                </p:sp>
                <p:sp>
                  <p:nvSpPr>
                    <p:cNvPr id="385209" name="Rectangle 185"/>
                    <p:cNvSpPr>
                      <a:spLocks noChangeAspect="1" noChangeArrowheads="1"/>
                    </p:cNvSpPr>
                    <p:nvPr/>
                  </p:nvSpPr>
                  <p:spPr bwMode="auto">
                    <a:xfrm>
                      <a:off x="1259" y="1977"/>
                      <a:ext cx="25" cy="29"/>
                    </a:xfrm>
                    <a:prstGeom prst="rect">
                      <a:avLst/>
                    </a:prstGeom>
                    <a:solidFill>
                      <a:srgbClr val="006060"/>
                    </a:solidFill>
                    <a:ln w="9525">
                      <a:noFill/>
                      <a:miter lim="800000"/>
                      <a:headEnd/>
                      <a:tailEnd/>
                    </a:ln>
                  </p:spPr>
                  <p:txBody>
                    <a:bodyPr/>
                    <a:lstStyle/>
                    <a:p>
                      <a:pPr>
                        <a:defRPr/>
                      </a:pPr>
                      <a:endParaRPr lang="en-CA"/>
                    </a:p>
                  </p:txBody>
                </p:sp>
              </p:grpSp>
              <p:grpSp>
                <p:nvGrpSpPr>
                  <p:cNvPr id="24636" name="Group 186"/>
                  <p:cNvGrpSpPr>
                    <a:grpSpLocks noChangeAspect="1"/>
                  </p:cNvGrpSpPr>
                  <p:nvPr/>
                </p:nvGrpSpPr>
                <p:grpSpPr bwMode="auto">
                  <a:xfrm>
                    <a:off x="1388" y="1737"/>
                    <a:ext cx="156" cy="104"/>
                    <a:chOff x="1388" y="1737"/>
                    <a:chExt cx="156" cy="104"/>
                  </a:xfrm>
                </p:grpSpPr>
                <p:sp>
                  <p:nvSpPr>
                    <p:cNvPr id="385211" name="Rectangle 187"/>
                    <p:cNvSpPr>
                      <a:spLocks noChangeAspect="1" noChangeArrowheads="1"/>
                    </p:cNvSpPr>
                    <p:nvPr/>
                  </p:nvSpPr>
                  <p:spPr bwMode="auto">
                    <a:xfrm>
                      <a:off x="1363" y="1813"/>
                      <a:ext cx="13" cy="118"/>
                    </a:xfrm>
                    <a:prstGeom prst="rect">
                      <a:avLst/>
                    </a:prstGeom>
                    <a:solidFill>
                      <a:srgbClr val="40FFFF"/>
                    </a:solidFill>
                    <a:ln w="9525">
                      <a:noFill/>
                      <a:miter lim="800000"/>
                      <a:headEnd/>
                      <a:tailEnd/>
                    </a:ln>
                  </p:spPr>
                  <p:txBody>
                    <a:bodyPr/>
                    <a:lstStyle/>
                    <a:p>
                      <a:pPr>
                        <a:defRPr/>
                      </a:pPr>
                      <a:endParaRPr lang="en-CA"/>
                    </a:p>
                  </p:txBody>
                </p:sp>
                <p:sp>
                  <p:nvSpPr>
                    <p:cNvPr id="385212" name="Rectangle 188"/>
                    <p:cNvSpPr>
                      <a:spLocks noChangeAspect="1" noChangeArrowheads="1"/>
                    </p:cNvSpPr>
                    <p:nvPr/>
                  </p:nvSpPr>
                  <p:spPr bwMode="auto">
                    <a:xfrm>
                      <a:off x="1381" y="1825"/>
                      <a:ext cx="57" cy="114"/>
                    </a:xfrm>
                    <a:prstGeom prst="rect">
                      <a:avLst/>
                    </a:prstGeom>
                    <a:solidFill>
                      <a:srgbClr val="40FFFF"/>
                    </a:solidFill>
                    <a:ln w="9525">
                      <a:noFill/>
                      <a:miter lim="800000"/>
                      <a:headEnd/>
                      <a:tailEnd/>
                    </a:ln>
                  </p:spPr>
                  <p:txBody>
                    <a:bodyPr/>
                    <a:lstStyle/>
                    <a:p>
                      <a:pPr>
                        <a:defRPr/>
                      </a:pPr>
                      <a:endParaRPr lang="en-CA"/>
                    </a:p>
                  </p:txBody>
                </p:sp>
                <p:sp>
                  <p:nvSpPr>
                    <p:cNvPr id="385213" name="Rectangle 189"/>
                    <p:cNvSpPr>
                      <a:spLocks noChangeAspect="1" noChangeArrowheads="1"/>
                    </p:cNvSpPr>
                    <p:nvPr/>
                  </p:nvSpPr>
                  <p:spPr bwMode="auto">
                    <a:xfrm>
                      <a:off x="1439" y="1844"/>
                      <a:ext cx="19" cy="108"/>
                    </a:xfrm>
                    <a:prstGeom prst="rect">
                      <a:avLst/>
                    </a:prstGeom>
                    <a:solidFill>
                      <a:srgbClr val="40FFFF"/>
                    </a:solidFill>
                    <a:ln w="9525">
                      <a:noFill/>
                      <a:miter lim="800000"/>
                      <a:headEnd/>
                      <a:tailEnd/>
                    </a:ln>
                  </p:spPr>
                  <p:txBody>
                    <a:bodyPr/>
                    <a:lstStyle/>
                    <a:p>
                      <a:pPr>
                        <a:defRPr/>
                      </a:pPr>
                      <a:endParaRPr lang="en-CA"/>
                    </a:p>
                  </p:txBody>
                </p:sp>
              </p:grpSp>
              <p:grpSp>
                <p:nvGrpSpPr>
                  <p:cNvPr id="24637" name="Group 190"/>
                  <p:cNvGrpSpPr>
                    <a:grpSpLocks noChangeAspect="1"/>
                  </p:cNvGrpSpPr>
                  <p:nvPr/>
                </p:nvGrpSpPr>
                <p:grpSpPr bwMode="auto">
                  <a:xfrm>
                    <a:off x="1392" y="1746"/>
                    <a:ext cx="149" cy="13"/>
                    <a:chOff x="1392" y="1746"/>
                    <a:chExt cx="149" cy="13"/>
                  </a:xfrm>
                </p:grpSpPr>
                <p:sp>
                  <p:nvSpPr>
                    <p:cNvPr id="385215" name="Rectangle 191"/>
                    <p:cNvSpPr>
                      <a:spLocks noChangeAspect="1" noChangeArrowheads="1"/>
                    </p:cNvSpPr>
                    <p:nvPr/>
                  </p:nvSpPr>
                  <p:spPr bwMode="auto">
                    <a:xfrm>
                      <a:off x="1385" y="1919"/>
                      <a:ext cx="19" cy="10"/>
                    </a:xfrm>
                    <a:prstGeom prst="rect">
                      <a:avLst/>
                    </a:prstGeom>
                    <a:solidFill>
                      <a:srgbClr val="C0FFFF"/>
                    </a:solidFill>
                    <a:ln w="9525">
                      <a:noFill/>
                      <a:miter lim="800000"/>
                      <a:headEnd/>
                      <a:tailEnd/>
                    </a:ln>
                  </p:spPr>
                  <p:txBody>
                    <a:bodyPr/>
                    <a:lstStyle/>
                    <a:p>
                      <a:pPr>
                        <a:defRPr/>
                      </a:pPr>
                      <a:endParaRPr lang="en-CA"/>
                    </a:p>
                  </p:txBody>
                </p:sp>
                <p:sp>
                  <p:nvSpPr>
                    <p:cNvPr id="385216" name="Rectangle 192"/>
                    <p:cNvSpPr>
                      <a:spLocks noChangeAspect="1" noChangeArrowheads="1"/>
                    </p:cNvSpPr>
                    <p:nvPr/>
                  </p:nvSpPr>
                  <p:spPr bwMode="auto">
                    <a:xfrm>
                      <a:off x="1452" y="1862"/>
                      <a:ext cx="13" cy="13"/>
                    </a:xfrm>
                    <a:prstGeom prst="rect">
                      <a:avLst/>
                    </a:prstGeom>
                    <a:solidFill>
                      <a:srgbClr val="C0FFFF"/>
                    </a:solidFill>
                    <a:ln w="9525">
                      <a:noFill/>
                      <a:miter lim="800000"/>
                      <a:headEnd/>
                      <a:tailEnd/>
                    </a:ln>
                  </p:spPr>
                  <p:txBody>
                    <a:bodyPr/>
                    <a:lstStyle/>
                    <a:p>
                      <a:pPr>
                        <a:defRPr/>
                      </a:pPr>
                      <a:endParaRPr lang="en-CA"/>
                    </a:p>
                  </p:txBody>
                </p:sp>
                <p:sp>
                  <p:nvSpPr>
                    <p:cNvPr id="385217" name="Rectangle 193"/>
                    <p:cNvSpPr>
                      <a:spLocks noChangeAspect="1" noChangeArrowheads="1"/>
                    </p:cNvSpPr>
                    <p:nvPr/>
                  </p:nvSpPr>
                  <p:spPr bwMode="auto">
                    <a:xfrm>
                      <a:off x="1406" y="1858"/>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24630" name="Group 194"/>
                <p:cNvGrpSpPr>
                  <a:grpSpLocks noChangeAspect="1"/>
                </p:cNvGrpSpPr>
                <p:nvPr/>
              </p:nvGrpSpPr>
              <p:grpSpPr bwMode="auto">
                <a:xfrm>
                  <a:off x="1390" y="1802"/>
                  <a:ext cx="152" cy="37"/>
                  <a:chOff x="1390" y="1802"/>
                  <a:chExt cx="152" cy="37"/>
                </a:xfrm>
              </p:grpSpPr>
              <p:sp>
                <p:nvSpPr>
                  <p:cNvPr id="385219" name="Freeform 195"/>
                  <p:cNvSpPr>
                    <a:spLocks noChangeAspect="1"/>
                  </p:cNvSpPr>
                  <p:nvPr/>
                </p:nvSpPr>
                <p:spPr bwMode="auto">
                  <a:xfrm>
                    <a:off x="1242" y="1895"/>
                    <a:ext cx="25" cy="23"/>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85220" name="Freeform 196"/>
                  <p:cNvSpPr>
                    <a:spLocks noChangeAspect="1"/>
                  </p:cNvSpPr>
                  <p:nvPr/>
                </p:nvSpPr>
                <p:spPr bwMode="auto">
                  <a:xfrm>
                    <a:off x="1282" y="1898"/>
                    <a:ext cx="76" cy="23"/>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85221" name="Freeform 197"/>
                  <p:cNvSpPr>
                    <a:spLocks noChangeAspect="1"/>
                  </p:cNvSpPr>
                  <p:nvPr/>
                </p:nvSpPr>
                <p:spPr bwMode="auto">
                  <a:xfrm>
                    <a:off x="1375" y="1904"/>
                    <a:ext cx="19" cy="2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grpSp>
        <p:nvGrpSpPr>
          <p:cNvPr id="385031" name="Group 207"/>
          <p:cNvGrpSpPr>
            <a:grpSpLocks/>
          </p:cNvGrpSpPr>
          <p:nvPr/>
        </p:nvGrpSpPr>
        <p:grpSpPr bwMode="auto">
          <a:xfrm>
            <a:off x="0" y="990600"/>
            <a:ext cx="6477000" cy="457200"/>
            <a:chOff x="0" y="624"/>
            <a:chExt cx="4080" cy="288"/>
          </a:xfrm>
        </p:grpSpPr>
        <p:sp>
          <p:nvSpPr>
            <p:cNvPr id="385222" name="Oval 198"/>
            <p:cNvSpPr>
              <a:spLocks noChangeArrowheads="1"/>
            </p:cNvSpPr>
            <p:nvPr/>
          </p:nvSpPr>
          <p:spPr bwMode="auto">
            <a:xfrm>
              <a:off x="0" y="624"/>
              <a:ext cx="1152" cy="288"/>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sp>
          <p:nvSpPr>
            <p:cNvPr id="385224" name="Oval 200"/>
            <p:cNvSpPr>
              <a:spLocks noChangeArrowheads="1"/>
            </p:cNvSpPr>
            <p:nvPr/>
          </p:nvSpPr>
          <p:spPr bwMode="auto">
            <a:xfrm>
              <a:off x="3120" y="624"/>
              <a:ext cx="960" cy="279"/>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grpSp>
      <p:grpSp>
        <p:nvGrpSpPr>
          <p:cNvPr id="385032" name="Group 208"/>
          <p:cNvGrpSpPr>
            <a:grpSpLocks/>
          </p:cNvGrpSpPr>
          <p:nvPr/>
        </p:nvGrpSpPr>
        <p:grpSpPr bwMode="auto">
          <a:xfrm>
            <a:off x="2209800" y="1004888"/>
            <a:ext cx="5715000" cy="442912"/>
            <a:chOff x="1584" y="633"/>
            <a:chExt cx="3600" cy="279"/>
          </a:xfrm>
        </p:grpSpPr>
        <p:sp>
          <p:nvSpPr>
            <p:cNvPr id="385223" name="Oval 199"/>
            <p:cNvSpPr>
              <a:spLocks noChangeArrowheads="1"/>
            </p:cNvSpPr>
            <p:nvPr/>
          </p:nvSpPr>
          <p:spPr bwMode="auto">
            <a:xfrm>
              <a:off x="1584" y="633"/>
              <a:ext cx="960" cy="279"/>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sp>
          <p:nvSpPr>
            <p:cNvPr id="385225" name="Oval 201"/>
            <p:cNvSpPr>
              <a:spLocks noChangeArrowheads="1"/>
            </p:cNvSpPr>
            <p:nvPr/>
          </p:nvSpPr>
          <p:spPr bwMode="auto">
            <a:xfrm>
              <a:off x="4464" y="633"/>
              <a:ext cx="720" cy="231"/>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grpSp>
      <p:grpSp>
        <p:nvGrpSpPr>
          <p:cNvPr id="385033" name="Group 209"/>
          <p:cNvGrpSpPr>
            <a:grpSpLocks/>
          </p:cNvGrpSpPr>
          <p:nvPr/>
        </p:nvGrpSpPr>
        <p:grpSpPr bwMode="auto">
          <a:xfrm>
            <a:off x="2362200" y="1447800"/>
            <a:ext cx="5791200" cy="457200"/>
            <a:chOff x="1488" y="912"/>
            <a:chExt cx="3648" cy="288"/>
          </a:xfrm>
        </p:grpSpPr>
        <p:sp>
          <p:nvSpPr>
            <p:cNvPr id="385226" name="Oval 202"/>
            <p:cNvSpPr>
              <a:spLocks noChangeArrowheads="1"/>
            </p:cNvSpPr>
            <p:nvPr/>
          </p:nvSpPr>
          <p:spPr bwMode="auto">
            <a:xfrm>
              <a:off x="4416" y="921"/>
              <a:ext cx="720" cy="231"/>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sp>
          <p:nvSpPr>
            <p:cNvPr id="385227" name="Oval 203"/>
            <p:cNvSpPr>
              <a:spLocks noChangeArrowheads="1"/>
            </p:cNvSpPr>
            <p:nvPr/>
          </p:nvSpPr>
          <p:spPr bwMode="auto">
            <a:xfrm>
              <a:off x="1488" y="912"/>
              <a:ext cx="960" cy="288"/>
            </a:xfrm>
            <a:prstGeom prst="ellipse">
              <a:avLst/>
            </a:prstGeom>
            <a:noFill/>
            <a:ln w="38100" cap="sq">
              <a:solidFill>
                <a:schemeClr val="hlink"/>
              </a:solidFill>
              <a:round/>
              <a:headEnd/>
              <a:tailEnd/>
            </a:ln>
            <a:effectLst/>
          </p:spPr>
          <p:txBody>
            <a:bodyPr wrap="none" lIns="274320" rIns="274320" anchor="ctr"/>
            <a:lstStyle/>
            <a:p>
              <a:pPr>
                <a:defRPr/>
              </a:pPr>
              <a:endParaRPr lang="en-CA"/>
            </a:p>
          </p:txBody>
        </p:sp>
      </p:grpSp>
      <p:sp>
        <p:nvSpPr>
          <p:cNvPr id="385234" name="Text Box 210"/>
          <p:cNvSpPr txBox="1">
            <a:spLocks noChangeArrowheads="1"/>
          </p:cNvSpPr>
          <p:nvPr/>
        </p:nvSpPr>
        <p:spPr bwMode="auto">
          <a:xfrm>
            <a:off x="-152400" y="2971800"/>
            <a:ext cx="1639888" cy="519113"/>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rPr>
              <a:t>Act on</a:t>
            </a:r>
          </a:p>
        </p:txBody>
      </p:sp>
      <p:sp>
        <p:nvSpPr>
          <p:cNvPr id="385235" name="Text Box 211"/>
          <p:cNvSpPr txBox="1">
            <a:spLocks noChangeArrowheads="1"/>
          </p:cNvSpPr>
          <p:nvPr/>
        </p:nvSpPr>
        <p:spPr bwMode="auto">
          <a:xfrm>
            <a:off x="-152400" y="3519488"/>
            <a:ext cx="1982788" cy="519112"/>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rPr>
              <a:t>Act with</a:t>
            </a:r>
          </a:p>
        </p:txBody>
      </p:sp>
      <p:sp>
        <p:nvSpPr>
          <p:cNvPr id="385236" name="Text Box 212"/>
          <p:cNvSpPr txBox="1">
            <a:spLocks noChangeArrowheads="1"/>
          </p:cNvSpPr>
          <p:nvPr/>
        </p:nvSpPr>
        <p:spPr bwMode="auto">
          <a:xfrm>
            <a:off x="-152400" y="4114800"/>
            <a:ext cx="2286000" cy="519113"/>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rPr>
              <a:t>Constraint</a:t>
            </a:r>
          </a:p>
        </p:txBody>
      </p:sp>
      <p:sp>
        <p:nvSpPr>
          <p:cNvPr id="385239" name="Text Box 215"/>
          <p:cNvSpPr txBox="1">
            <a:spLocks noChangeArrowheads="1"/>
          </p:cNvSpPr>
          <p:nvPr/>
        </p:nvSpPr>
        <p:spPr bwMode="auto">
          <a:xfrm>
            <a:off x="-152400" y="2438400"/>
            <a:ext cx="1633538" cy="519113"/>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rPr>
              <a:t>Action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85031"/>
                                        </p:tgtEl>
                                        <p:attrNameLst>
                                          <p:attrName>style.visibility</p:attrName>
                                        </p:attrNameLst>
                                      </p:cBhvr>
                                      <p:to>
                                        <p:strVal val="visible"/>
                                      </p:to>
                                    </p:set>
                                    <p:anim calcmode="lin" valueType="num">
                                      <p:cBhvr additive="base">
                                        <p:cTn id="7" dur="500" fill="hold"/>
                                        <p:tgtEl>
                                          <p:spTgt spid="385031"/>
                                        </p:tgtEl>
                                        <p:attrNameLst>
                                          <p:attrName>ppt_x</p:attrName>
                                        </p:attrNameLst>
                                      </p:cBhvr>
                                      <p:tavLst>
                                        <p:tav tm="0">
                                          <p:val>
                                            <p:strVal val="#ppt_x"/>
                                          </p:val>
                                        </p:tav>
                                        <p:tav tm="100000">
                                          <p:val>
                                            <p:strVal val="#ppt_x"/>
                                          </p:val>
                                        </p:tav>
                                      </p:tavLst>
                                    </p:anim>
                                    <p:anim calcmode="lin" valueType="num">
                                      <p:cBhvr additive="base">
                                        <p:cTn id="8" dur="500" fill="hold"/>
                                        <p:tgtEl>
                                          <p:spTgt spid="3850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85239"/>
                                        </p:tgtEl>
                                        <p:attrNameLst>
                                          <p:attrName>style.visibility</p:attrName>
                                        </p:attrNameLst>
                                      </p:cBhvr>
                                      <p:to>
                                        <p:strVal val="visible"/>
                                      </p:to>
                                    </p:set>
                                    <p:anim calcmode="lin" valueType="num">
                                      <p:cBhvr additive="base">
                                        <p:cTn id="11" dur="500" fill="hold"/>
                                        <p:tgtEl>
                                          <p:spTgt spid="385239"/>
                                        </p:tgtEl>
                                        <p:attrNameLst>
                                          <p:attrName>ppt_x</p:attrName>
                                        </p:attrNameLst>
                                      </p:cBhvr>
                                      <p:tavLst>
                                        <p:tav tm="0">
                                          <p:val>
                                            <p:strVal val="#ppt_x"/>
                                          </p:val>
                                        </p:tav>
                                        <p:tav tm="100000">
                                          <p:val>
                                            <p:strVal val="#ppt_x"/>
                                          </p:val>
                                        </p:tav>
                                      </p:tavLst>
                                    </p:anim>
                                    <p:anim calcmode="lin" valueType="num">
                                      <p:cBhvr additive="base">
                                        <p:cTn id="12" dur="500" fill="hold"/>
                                        <p:tgtEl>
                                          <p:spTgt spid="385239"/>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385032"/>
                                        </p:tgtEl>
                                        <p:attrNameLst>
                                          <p:attrName>style.visibility</p:attrName>
                                        </p:attrNameLst>
                                      </p:cBhvr>
                                      <p:to>
                                        <p:strVal val="visible"/>
                                      </p:to>
                                    </p:set>
                                    <p:anim calcmode="lin" valueType="num">
                                      <p:cBhvr additive="base">
                                        <p:cTn id="17" dur="500" fill="hold"/>
                                        <p:tgtEl>
                                          <p:spTgt spid="385032"/>
                                        </p:tgtEl>
                                        <p:attrNameLst>
                                          <p:attrName>ppt_x</p:attrName>
                                        </p:attrNameLst>
                                      </p:cBhvr>
                                      <p:tavLst>
                                        <p:tav tm="0">
                                          <p:val>
                                            <p:strVal val="#ppt_x"/>
                                          </p:val>
                                        </p:tav>
                                        <p:tav tm="100000">
                                          <p:val>
                                            <p:strVal val="#ppt_x"/>
                                          </p:val>
                                        </p:tav>
                                      </p:tavLst>
                                    </p:anim>
                                    <p:anim calcmode="lin" valueType="num">
                                      <p:cBhvr additive="base">
                                        <p:cTn id="18" dur="500" fill="hold"/>
                                        <p:tgtEl>
                                          <p:spTgt spid="385032"/>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385234"/>
                                        </p:tgtEl>
                                        <p:attrNameLst>
                                          <p:attrName>style.visibility</p:attrName>
                                        </p:attrNameLst>
                                      </p:cBhvr>
                                      <p:to>
                                        <p:strVal val="visible"/>
                                      </p:to>
                                    </p:set>
                                    <p:anim calcmode="lin" valueType="num">
                                      <p:cBhvr additive="base">
                                        <p:cTn id="21" dur="500" fill="hold"/>
                                        <p:tgtEl>
                                          <p:spTgt spid="385234"/>
                                        </p:tgtEl>
                                        <p:attrNameLst>
                                          <p:attrName>ppt_x</p:attrName>
                                        </p:attrNameLst>
                                      </p:cBhvr>
                                      <p:tavLst>
                                        <p:tav tm="0">
                                          <p:val>
                                            <p:strVal val="#ppt_x"/>
                                          </p:val>
                                        </p:tav>
                                        <p:tav tm="100000">
                                          <p:val>
                                            <p:strVal val="#ppt_x"/>
                                          </p:val>
                                        </p:tav>
                                      </p:tavLst>
                                    </p:anim>
                                    <p:anim calcmode="lin" valueType="num">
                                      <p:cBhvr additive="base">
                                        <p:cTn id="22" dur="500" fill="hold"/>
                                        <p:tgtEl>
                                          <p:spTgt spid="385234"/>
                                        </p:tgtEl>
                                        <p:attrNameLst>
                                          <p:attrName>ppt_y</p:attrName>
                                        </p:attrNameLst>
                                      </p:cBhvr>
                                      <p:tavLst>
                                        <p:tav tm="0">
                                          <p:val>
                                            <p:strVal val="0-#ppt_h/2"/>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385239"/>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85031"/>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385031"/>
                                        </p:tgtEl>
                                        <p:attrNameLst>
                                          <p:attrName>style.visibility</p:attrName>
                                        </p:attrNameLst>
                                      </p:cBhvr>
                                      <p:to>
                                        <p:strVal val="visible"/>
                                      </p:to>
                                    </p:set>
                                    <p:anim calcmode="lin" valueType="num">
                                      <p:cBhvr additive="base">
                                        <p:cTn id="37" dur="500" fill="hold"/>
                                        <p:tgtEl>
                                          <p:spTgt spid="385031"/>
                                        </p:tgtEl>
                                        <p:attrNameLst>
                                          <p:attrName>ppt_x</p:attrName>
                                        </p:attrNameLst>
                                      </p:cBhvr>
                                      <p:tavLst>
                                        <p:tav tm="0">
                                          <p:val>
                                            <p:strVal val="#ppt_x"/>
                                          </p:val>
                                        </p:tav>
                                        <p:tav tm="100000">
                                          <p:val>
                                            <p:strVal val="#ppt_x"/>
                                          </p:val>
                                        </p:tav>
                                      </p:tavLst>
                                    </p:anim>
                                    <p:anim calcmode="lin" valueType="num">
                                      <p:cBhvr additive="base">
                                        <p:cTn id="38" dur="500" fill="hold"/>
                                        <p:tgtEl>
                                          <p:spTgt spid="38503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385235"/>
                                        </p:tgtEl>
                                        <p:attrNameLst>
                                          <p:attrName>style.visibility</p:attrName>
                                        </p:attrNameLst>
                                      </p:cBhvr>
                                      <p:to>
                                        <p:strVal val="visible"/>
                                      </p:to>
                                    </p:set>
                                    <p:anim calcmode="lin" valueType="num">
                                      <p:cBhvr additive="base">
                                        <p:cTn id="41" dur="500" fill="hold"/>
                                        <p:tgtEl>
                                          <p:spTgt spid="385235"/>
                                        </p:tgtEl>
                                        <p:attrNameLst>
                                          <p:attrName>ppt_x</p:attrName>
                                        </p:attrNameLst>
                                      </p:cBhvr>
                                      <p:tavLst>
                                        <p:tav tm="0">
                                          <p:val>
                                            <p:strVal val="#ppt_x"/>
                                          </p:val>
                                        </p:tav>
                                        <p:tav tm="100000">
                                          <p:val>
                                            <p:strVal val="#ppt_x"/>
                                          </p:val>
                                        </p:tav>
                                      </p:tavLst>
                                    </p:anim>
                                    <p:anim calcmode="lin" valueType="num">
                                      <p:cBhvr additive="base">
                                        <p:cTn id="42" dur="500" fill="hold"/>
                                        <p:tgtEl>
                                          <p:spTgt spid="385235"/>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385234"/>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385032"/>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1" fill="hold" nodeType="clickEffect">
                                  <p:stCondLst>
                                    <p:cond delay="0"/>
                                  </p:stCondLst>
                                  <p:childTnLst>
                                    <p:set>
                                      <p:cBhvr>
                                        <p:cTn id="56" dur="1" fill="hold">
                                          <p:stCondLst>
                                            <p:cond delay="0"/>
                                          </p:stCondLst>
                                        </p:cTn>
                                        <p:tgtEl>
                                          <p:spTgt spid="385033"/>
                                        </p:tgtEl>
                                        <p:attrNameLst>
                                          <p:attrName>style.visibility</p:attrName>
                                        </p:attrNameLst>
                                      </p:cBhvr>
                                      <p:to>
                                        <p:strVal val="visible"/>
                                      </p:to>
                                    </p:set>
                                    <p:anim calcmode="lin" valueType="num">
                                      <p:cBhvr additive="base">
                                        <p:cTn id="57" dur="500" fill="hold"/>
                                        <p:tgtEl>
                                          <p:spTgt spid="385033"/>
                                        </p:tgtEl>
                                        <p:attrNameLst>
                                          <p:attrName>ppt_x</p:attrName>
                                        </p:attrNameLst>
                                      </p:cBhvr>
                                      <p:tavLst>
                                        <p:tav tm="0">
                                          <p:val>
                                            <p:strVal val="#ppt_x"/>
                                          </p:val>
                                        </p:tav>
                                        <p:tav tm="100000">
                                          <p:val>
                                            <p:strVal val="#ppt_x"/>
                                          </p:val>
                                        </p:tav>
                                      </p:tavLst>
                                    </p:anim>
                                    <p:anim calcmode="lin" valueType="num">
                                      <p:cBhvr additive="base">
                                        <p:cTn id="58" dur="500" fill="hold"/>
                                        <p:tgtEl>
                                          <p:spTgt spid="385033"/>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385236"/>
                                        </p:tgtEl>
                                        <p:attrNameLst>
                                          <p:attrName>style.visibility</p:attrName>
                                        </p:attrNameLst>
                                      </p:cBhvr>
                                      <p:to>
                                        <p:strVal val="visible"/>
                                      </p:to>
                                    </p:set>
                                    <p:anim calcmode="lin" valueType="num">
                                      <p:cBhvr additive="base">
                                        <p:cTn id="61" dur="500" fill="hold"/>
                                        <p:tgtEl>
                                          <p:spTgt spid="385236"/>
                                        </p:tgtEl>
                                        <p:attrNameLst>
                                          <p:attrName>ppt_x</p:attrName>
                                        </p:attrNameLst>
                                      </p:cBhvr>
                                      <p:tavLst>
                                        <p:tav tm="0">
                                          <p:val>
                                            <p:strVal val="#ppt_x"/>
                                          </p:val>
                                        </p:tav>
                                        <p:tav tm="100000">
                                          <p:val>
                                            <p:strVal val="#ppt_x"/>
                                          </p:val>
                                        </p:tav>
                                      </p:tavLst>
                                    </p:anim>
                                    <p:anim calcmode="lin" valueType="num">
                                      <p:cBhvr additive="base">
                                        <p:cTn id="62" dur="500" fill="hold"/>
                                        <p:tgtEl>
                                          <p:spTgt spid="385236"/>
                                        </p:tgtEl>
                                        <p:attrNameLst>
                                          <p:attrName>ppt_y</p:attrName>
                                        </p:attrNameLst>
                                      </p:cBhvr>
                                      <p:tavLst>
                                        <p:tav tm="0">
                                          <p:val>
                                            <p:strVal val="0-#ppt_h/2"/>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385235"/>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385031"/>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234" grpId="0"/>
      <p:bldP spid="385234" grpId="1"/>
      <p:bldP spid="385235" grpId="0"/>
      <p:bldP spid="385235" grpId="1"/>
      <p:bldP spid="385236" grpId="0"/>
      <p:bldP spid="385239" grpId="0"/>
      <p:bldP spid="385239" grpId="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grpSp>
        <p:nvGrpSpPr>
          <p:cNvPr id="25603" name="Group 10"/>
          <p:cNvGrpSpPr>
            <a:grpSpLocks/>
          </p:cNvGrpSpPr>
          <p:nvPr/>
        </p:nvGrpSpPr>
        <p:grpSpPr bwMode="auto">
          <a:xfrm>
            <a:off x="6581775" y="2684463"/>
            <a:ext cx="1800225" cy="3290887"/>
            <a:chOff x="4194" y="1993"/>
            <a:chExt cx="1422" cy="2226"/>
          </a:xfrm>
        </p:grpSpPr>
        <p:pic>
          <p:nvPicPr>
            <p:cNvPr id="25633" name="Picture 11"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3468" name="Text Box 12"/>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25604" name="Group 13"/>
          <p:cNvGrpSpPr>
            <a:grpSpLocks/>
          </p:cNvGrpSpPr>
          <p:nvPr/>
        </p:nvGrpSpPr>
        <p:grpSpPr bwMode="auto">
          <a:xfrm>
            <a:off x="1628775" y="2743200"/>
            <a:ext cx="1800225" cy="3094038"/>
            <a:chOff x="4194" y="1993"/>
            <a:chExt cx="1422" cy="2342"/>
          </a:xfrm>
        </p:grpSpPr>
        <p:pic>
          <p:nvPicPr>
            <p:cNvPr id="25631" name="Picture 14"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3471" name="Text Box 15"/>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grpSp>
        <p:nvGrpSpPr>
          <p:cNvPr id="4" name="Group 23"/>
          <p:cNvGrpSpPr>
            <a:grpSpLocks/>
          </p:cNvGrpSpPr>
          <p:nvPr/>
        </p:nvGrpSpPr>
        <p:grpSpPr bwMode="auto">
          <a:xfrm>
            <a:off x="228600" y="1143000"/>
            <a:ext cx="8231188" cy="4233863"/>
            <a:chOff x="144" y="720"/>
            <a:chExt cx="5185" cy="2667"/>
          </a:xfrm>
        </p:grpSpPr>
        <p:grpSp>
          <p:nvGrpSpPr>
            <p:cNvPr id="25606" name="Group 24"/>
            <p:cNvGrpSpPr>
              <a:grpSpLocks/>
            </p:cNvGrpSpPr>
            <p:nvPr/>
          </p:nvGrpSpPr>
          <p:grpSpPr bwMode="auto">
            <a:xfrm>
              <a:off x="144" y="1029"/>
              <a:ext cx="1046" cy="2358"/>
              <a:chOff x="864" y="465"/>
              <a:chExt cx="1046" cy="2358"/>
            </a:xfrm>
          </p:grpSpPr>
          <p:grpSp>
            <p:nvGrpSpPr>
              <p:cNvPr id="25608" name="Group 25"/>
              <p:cNvGrpSpPr>
                <a:grpSpLocks/>
              </p:cNvGrpSpPr>
              <p:nvPr/>
            </p:nvGrpSpPr>
            <p:grpSpPr bwMode="auto">
              <a:xfrm>
                <a:off x="864" y="465"/>
                <a:ext cx="1008" cy="2319"/>
                <a:chOff x="587" y="528"/>
                <a:chExt cx="1008" cy="2319"/>
              </a:xfrm>
            </p:grpSpPr>
            <p:grpSp>
              <p:nvGrpSpPr>
                <p:cNvPr id="25611" name="Group 26"/>
                <p:cNvGrpSpPr>
                  <a:grpSpLocks/>
                </p:cNvGrpSpPr>
                <p:nvPr/>
              </p:nvGrpSpPr>
              <p:grpSpPr bwMode="auto">
                <a:xfrm>
                  <a:off x="587" y="528"/>
                  <a:ext cx="1008" cy="2319"/>
                  <a:chOff x="587" y="528"/>
                  <a:chExt cx="1008" cy="2319"/>
                </a:xfrm>
              </p:grpSpPr>
              <p:grpSp>
                <p:nvGrpSpPr>
                  <p:cNvPr id="25613" name="Group 27"/>
                  <p:cNvGrpSpPr>
                    <a:grpSpLocks/>
                  </p:cNvGrpSpPr>
                  <p:nvPr/>
                </p:nvGrpSpPr>
                <p:grpSpPr bwMode="auto">
                  <a:xfrm>
                    <a:off x="587" y="528"/>
                    <a:ext cx="1008" cy="2319"/>
                    <a:chOff x="1151" y="1104"/>
                    <a:chExt cx="686" cy="1741"/>
                  </a:xfrm>
                </p:grpSpPr>
                <p:sp>
                  <p:nvSpPr>
                    <p:cNvPr id="403484" name="Freeform 28"/>
                    <p:cNvSpPr>
                      <a:spLocks/>
                    </p:cNvSpPr>
                    <p:nvPr/>
                  </p:nvSpPr>
                  <p:spPr bwMode="auto">
                    <a:xfrm flipH="1">
                      <a:off x="1321" y="1581"/>
                      <a:ext cx="304" cy="566"/>
                    </a:xfrm>
                    <a:custGeom>
                      <a:avLst/>
                      <a:gdLst/>
                      <a:ahLst/>
                      <a:cxnLst>
                        <a:cxn ang="0">
                          <a:pos x="7" y="174"/>
                        </a:cxn>
                        <a:cxn ang="0">
                          <a:pos x="18" y="122"/>
                        </a:cxn>
                        <a:cxn ang="0">
                          <a:pos x="42" y="83"/>
                        </a:cxn>
                        <a:cxn ang="0">
                          <a:pos x="81" y="45"/>
                        </a:cxn>
                        <a:cxn ang="0">
                          <a:pos x="148" y="7"/>
                        </a:cxn>
                        <a:cxn ang="0">
                          <a:pos x="205" y="0"/>
                        </a:cxn>
                        <a:cxn ang="0">
                          <a:pos x="255" y="10"/>
                        </a:cxn>
                        <a:cxn ang="0">
                          <a:pos x="290" y="31"/>
                        </a:cxn>
                        <a:cxn ang="0">
                          <a:pos x="304" y="59"/>
                        </a:cxn>
                        <a:cxn ang="0">
                          <a:pos x="304" y="87"/>
                        </a:cxn>
                        <a:cxn ang="0">
                          <a:pos x="290" y="118"/>
                        </a:cxn>
                        <a:cxn ang="0">
                          <a:pos x="262" y="146"/>
                        </a:cxn>
                        <a:cxn ang="0">
                          <a:pos x="223" y="181"/>
                        </a:cxn>
                        <a:cxn ang="0">
                          <a:pos x="201" y="215"/>
                        </a:cxn>
                        <a:cxn ang="0">
                          <a:pos x="194" y="240"/>
                        </a:cxn>
                        <a:cxn ang="0">
                          <a:pos x="194" y="260"/>
                        </a:cxn>
                        <a:cxn ang="0">
                          <a:pos x="205" y="295"/>
                        </a:cxn>
                        <a:cxn ang="0">
                          <a:pos x="230" y="344"/>
                        </a:cxn>
                        <a:cxn ang="0">
                          <a:pos x="247" y="399"/>
                        </a:cxn>
                        <a:cxn ang="0">
                          <a:pos x="251" y="438"/>
                        </a:cxn>
                        <a:cxn ang="0">
                          <a:pos x="244" y="479"/>
                        </a:cxn>
                        <a:cxn ang="0">
                          <a:pos x="233" y="510"/>
                        </a:cxn>
                        <a:cxn ang="0">
                          <a:pos x="201" y="545"/>
                        </a:cxn>
                        <a:cxn ang="0">
                          <a:pos x="173" y="559"/>
                        </a:cxn>
                        <a:cxn ang="0">
                          <a:pos x="141" y="566"/>
                        </a:cxn>
                        <a:cxn ang="0">
                          <a:pos x="113" y="563"/>
                        </a:cxn>
                        <a:cxn ang="0">
                          <a:pos x="92" y="549"/>
                        </a:cxn>
                        <a:cxn ang="0">
                          <a:pos x="67" y="521"/>
                        </a:cxn>
                        <a:cxn ang="0">
                          <a:pos x="42" y="472"/>
                        </a:cxn>
                        <a:cxn ang="0">
                          <a:pos x="14" y="392"/>
                        </a:cxn>
                        <a:cxn ang="0">
                          <a:pos x="4" y="333"/>
                        </a:cxn>
                        <a:cxn ang="0">
                          <a:pos x="0" y="257"/>
                        </a:cxn>
                        <a:cxn ang="0">
                          <a:pos x="0" y="222"/>
                        </a:cxn>
                        <a:cxn ang="0">
                          <a:pos x="7" y="174"/>
                        </a:cxn>
                      </a:cxnLst>
                      <a:rect l="0" t="0" r="r" b="b"/>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w="9525">
                      <a:noFill/>
                      <a:round/>
                      <a:headEnd/>
                      <a:tailEnd/>
                    </a:ln>
                  </p:spPr>
                  <p:txBody>
                    <a:bodyPr/>
                    <a:lstStyle/>
                    <a:p>
                      <a:pPr>
                        <a:defRPr/>
                      </a:pPr>
                      <a:endParaRPr lang="en-CA"/>
                    </a:p>
                  </p:txBody>
                </p:sp>
                <p:sp>
                  <p:nvSpPr>
                    <p:cNvPr id="403485" name="Freeform 29"/>
                    <p:cNvSpPr>
                      <a:spLocks/>
                    </p:cNvSpPr>
                    <p:nvPr/>
                  </p:nvSpPr>
                  <p:spPr bwMode="auto">
                    <a:xfrm flipH="1">
                      <a:off x="1151" y="1619"/>
                      <a:ext cx="249" cy="572"/>
                    </a:xfrm>
                    <a:custGeom>
                      <a:avLst/>
                      <a:gdLst/>
                      <a:ahLst/>
                      <a:cxnLst>
                        <a:cxn ang="0">
                          <a:pos x="25" y="65"/>
                        </a:cxn>
                        <a:cxn ang="0">
                          <a:pos x="7" y="44"/>
                        </a:cxn>
                        <a:cxn ang="0">
                          <a:pos x="0" y="27"/>
                        </a:cxn>
                        <a:cxn ang="0">
                          <a:pos x="11" y="7"/>
                        </a:cxn>
                        <a:cxn ang="0">
                          <a:pos x="28" y="0"/>
                        </a:cxn>
                        <a:cxn ang="0">
                          <a:pos x="60" y="0"/>
                        </a:cxn>
                        <a:cxn ang="0">
                          <a:pos x="96" y="24"/>
                        </a:cxn>
                        <a:cxn ang="0">
                          <a:pos x="132" y="61"/>
                        </a:cxn>
                        <a:cxn ang="0">
                          <a:pos x="192" y="140"/>
                        </a:cxn>
                        <a:cxn ang="0">
                          <a:pos x="231" y="204"/>
                        </a:cxn>
                        <a:cxn ang="0">
                          <a:pos x="249" y="255"/>
                        </a:cxn>
                        <a:cxn ang="0">
                          <a:pos x="245" y="283"/>
                        </a:cxn>
                        <a:cxn ang="0">
                          <a:pos x="224" y="320"/>
                        </a:cxn>
                        <a:cxn ang="0">
                          <a:pos x="181" y="347"/>
                        </a:cxn>
                        <a:cxn ang="0">
                          <a:pos x="110" y="371"/>
                        </a:cxn>
                        <a:cxn ang="0">
                          <a:pos x="75" y="395"/>
                        </a:cxn>
                        <a:cxn ang="0">
                          <a:pos x="60" y="415"/>
                        </a:cxn>
                        <a:cxn ang="0">
                          <a:pos x="68" y="436"/>
                        </a:cxn>
                        <a:cxn ang="0">
                          <a:pos x="107" y="456"/>
                        </a:cxn>
                        <a:cxn ang="0">
                          <a:pos x="139" y="497"/>
                        </a:cxn>
                        <a:cxn ang="0">
                          <a:pos x="153" y="538"/>
                        </a:cxn>
                        <a:cxn ang="0">
                          <a:pos x="149" y="558"/>
                        </a:cxn>
                        <a:cxn ang="0">
                          <a:pos x="117" y="572"/>
                        </a:cxn>
                        <a:cxn ang="0">
                          <a:pos x="107" y="572"/>
                        </a:cxn>
                        <a:cxn ang="0">
                          <a:pos x="92" y="535"/>
                        </a:cxn>
                        <a:cxn ang="0">
                          <a:pos x="85" y="494"/>
                        </a:cxn>
                        <a:cxn ang="0">
                          <a:pos x="64" y="463"/>
                        </a:cxn>
                        <a:cxn ang="0">
                          <a:pos x="32" y="446"/>
                        </a:cxn>
                        <a:cxn ang="0">
                          <a:pos x="21" y="426"/>
                        </a:cxn>
                        <a:cxn ang="0">
                          <a:pos x="25" y="405"/>
                        </a:cxn>
                        <a:cxn ang="0">
                          <a:pos x="53" y="371"/>
                        </a:cxn>
                        <a:cxn ang="0">
                          <a:pos x="107" y="351"/>
                        </a:cxn>
                        <a:cxn ang="0">
                          <a:pos x="157" y="320"/>
                        </a:cxn>
                        <a:cxn ang="0">
                          <a:pos x="196" y="286"/>
                        </a:cxn>
                        <a:cxn ang="0">
                          <a:pos x="210" y="252"/>
                        </a:cxn>
                        <a:cxn ang="0">
                          <a:pos x="206" y="238"/>
                        </a:cxn>
                        <a:cxn ang="0">
                          <a:pos x="189" y="208"/>
                        </a:cxn>
                        <a:cxn ang="0">
                          <a:pos x="157" y="163"/>
                        </a:cxn>
                        <a:cxn ang="0">
                          <a:pos x="121" y="136"/>
                        </a:cxn>
                        <a:cxn ang="0">
                          <a:pos x="82" y="106"/>
                        </a:cxn>
                        <a:cxn ang="0">
                          <a:pos x="53" y="89"/>
                        </a:cxn>
                        <a:cxn ang="0">
                          <a:pos x="25" y="65"/>
                        </a:cxn>
                      </a:cxnLst>
                      <a:rect l="0" t="0" r="r" b="b"/>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w="9525">
                      <a:noFill/>
                      <a:round/>
                      <a:headEnd/>
                      <a:tailEnd/>
                    </a:ln>
                  </p:spPr>
                  <p:txBody>
                    <a:bodyPr/>
                    <a:lstStyle/>
                    <a:p>
                      <a:pPr>
                        <a:defRPr/>
                      </a:pPr>
                      <a:endParaRPr lang="en-CA"/>
                    </a:p>
                  </p:txBody>
                </p:sp>
                <p:sp>
                  <p:nvSpPr>
                    <p:cNvPr id="403486" name="Freeform 30"/>
                    <p:cNvSpPr>
                      <a:spLocks/>
                    </p:cNvSpPr>
                    <p:nvPr/>
                  </p:nvSpPr>
                  <p:spPr bwMode="auto">
                    <a:xfrm flipH="1">
                      <a:off x="1447" y="1581"/>
                      <a:ext cx="362" cy="499"/>
                    </a:xfrm>
                    <a:custGeom>
                      <a:avLst/>
                      <a:gdLst/>
                      <a:ahLst/>
                      <a:cxnLst>
                        <a:cxn ang="0">
                          <a:pos x="151" y="35"/>
                        </a:cxn>
                        <a:cxn ang="0">
                          <a:pos x="221" y="0"/>
                        </a:cxn>
                        <a:cxn ang="0">
                          <a:pos x="281" y="0"/>
                        </a:cxn>
                        <a:cxn ang="0">
                          <a:pos x="344" y="14"/>
                        </a:cxn>
                        <a:cxn ang="0">
                          <a:pos x="362" y="35"/>
                        </a:cxn>
                        <a:cxn ang="0">
                          <a:pos x="351" y="59"/>
                        </a:cxn>
                        <a:cxn ang="0">
                          <a:pos x="334" y="91"/>
                        </a:cxn>
                        <a:cxn ang="0">
                          <a:pos x="302" y="87"/>
                        </a:cxn>
                        <a:cxn ang="0">
                          <a:pos x="274" y="77"/>
                        </a:cxn>
                        <a:cxn ang="0">
                          <a:pos x="253" y="63"/>
                        </a:cxn>
                        <a:cxn ang="0">
                          <a:pos x="232" y="59"/>
                        </a:cxn>
                        <a:cxn ang="0">
                          <a:pos x="193" y="70"/>
                        </a:cxn>
                        <a:cxn ang="0">
                          <a:pos x="137" y="94"/>
                        </a:cxn>
                        <a:cxn ang="0">
                          <a:pos x="91" y="136"/>
                        </a:cxn>
                        <a:cxn ang="0">
                          <a:pos x="70" y="164"/>
                        </a:cxn>
                        <a:cxn ang="0">
                          <a:pos x="60" y="185"/>
                        </a:cxn>
                        <a:cxn ang="0">
                          <a:pos x="60" y="202"/>
                        </a:cxn>
                        <a:cxn ang="0">
                          <a:pos x="74" y="220"/>
                        </a:cxn>
                        <a:cxn ang="0">
                          <a:pos x="116" y="248"/>
                        </a:cxn>
                        <a:cxn ang="0">
                          <a:pos x="155" y="286"/>
                        </a:cxn>
                        <a:cxn ang="0">
                          <a:pos x="179" y="325"/>
                        </a:cxn>
                        <a:cxn ang="0">
                          <a:pos x="193" y="352"/>
                        </a:cxn>
                        <a:cxn ang="0">
                          <a:pos x="186" y="370"/>
                        </a:cxn>
                        <a:cxn ang="0">
                          <a:pos x="169" y="387"/>
                        </a:cxn>
                        <a:cxn ang="0">
                          <a:pos x="134" y="398"/>
                        </a:cxn>
                        <a:cxn ang="0">
                          <a:pos x="95" y="412"/>
                        </a:cxn>
                        <a:cxn ang="0">
                          <a:pos x="77" y="433"/>
                        </a:cxn>
                        <a:cxn ang="0">
                          <a:pos x="81" y="468"/>
                        </a:cxn>
                        <a:cxn ang="0">
                          <a:pos x="53" y="499"/>
                        </a:cxn>
                        <a:cxn ang="0">
                          <a:pos x="39" y="489"/>
                        </a:cxn>
                        <a:cxn ang="0">
                          <a:pos x="42" y="429"/>
                        </a:cxn>
                        <a:cxn ang="0">
                          <a:pos x="67" y="398"/>
                        </a:cxn>
                        <a:cxn ang="0">
                          <a:pos x="102" y="373"/>
                        </a:cxn>
                        <a:cxn ang="0">
                          <a:pos x="137" y="359"/>
                        </a:cxn>
                        <a:cxn ang="0">
                          <a:pos x="155" y="352"/>
                        </a:cxn>
                        <a:cxn ang="0">
                          <a:pos x="158" y="342"/>
                        </a:cxn>
                        <a:cxn ang="0">
                          <a:pos x="148" y="325"/>
                        </a:cxn>
                        <a:cxn ang="0">
                          <a:pos x="112" y="290"/>
                        </a:cxn>
                        <a:cxn ang="0">
                          <a:pos x="70" y="262"/>
                        </a:cxn>
                        <a:cxn ang="0">
                          <a:pos x="35" y="241"/>
                        </a:cxn>
                        <a:cxn ang="0">
                          <a:pos x="7" y="220"/>
                        </a:cxn>
                        <a:cxn ang="0">
                          <a:pos x="0" y="195"/>
                        </a:cxn>
                        <a:cxn ang="0">
                          <a:pos x="18" y="157"/>
                        </a:cxn>
                        <a:cxn ang="0">
                          <a:pos x="56" y="108"/>
                        </a:cxn>
                        <a:cxn ang="0">
                          <a:pos x="95" y="70"/>
                        </a:cxn>
                        <a:cxn ang="0">
                          <a:pos x="123" y="52"/>
                        </a:cxn>
                        <a:cxn ang="0">
                          <a:pos x="151" y="35"/>
                        </a:cxn>
                      </a:cxnLst>
                      <a:rect l="0" t="0" r="r" b="b"/>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w="9525">
                      <a:noFill/>
                      <a:round/>
                      <a:headEnd/>
                      <a:tailEnd/>
                    </a:ln>
                  </p:spPr>
                  <p:txBody>
                    <a:bodyPr/>
                    <a:lstStyle/>
                    <a:p>
                      <a:pPr>
                        <a:defRPr/>
                      </a:pPr>
                      <a:endParaRPr lang="en-CA"/>
                    </a:p>
                  </p:txBody>
                </p:sp>
                <p:sp>
                  <p:nvSpPr>
                    <p:cNvPr id="403487" name="Freeform 31"/>
                    <p:cNvSpPr>
                      <a:spLocks/>
                    </p:cNvSpPr>
                    <p:nvPr/>
                  </p:nvSpPr>
                  <p:spPr bwMode="auto">
                    <a:xfrm flipH="1">
                      <a:off x="1376" y="2005"/>
                      <a:ext cx="229" cy="840"/>
                    </a:xfrm>
                    <a:custGeom>
                      <a:avLst/>
                      <a:gdLst/>
                      <a:ahLst/>
                      <a:cxnLst>
                        <a:cxn ang="0">
                          <a:pos x="132" y="69"/>
                        </a:cxn>
                        <a:cxn ang="0">
                          <a:pos x="136" y="21"/>
                        </a:cxn>
                        <a:cxn ang="0">
                          <a:pos x="168" y="0"/>
                        </a:cxn>
                        <a:cxn ang="0">
                          <a:pos x="204" y="3"/>
                        </a:cxn>
                        <a:cxn ang="0">
                          <a:pos x="225" y="21"/>
                        </a:cxn>
                        <a:cxn ang="0">
                          <a:pos x="229" y="90"/>
                        </a:cxn>
                        <a:cxn ang="0">
                          <a:pos x="218" y="266"/>
                        </a:cxn>
                        <a:cxn ang="0">
                          <a:pos x="204" y="373"/>
                        </a:cxn>
                        <a:cxn ang="0">
                          <a:pos x="222" y="460"/>
                        </a:cxn>
                        <a:cxn ang="0">
                          <a:pos x="225" y="546"/>
                        </a:cxn>
                        <a:cxn ang="0">
                          <a:pos x="215" y="633"/>
                        </a:cxn>
                        <a:cxn ang="0">
                          <a:pos x="197" y="743"/>
                        </a:cxn>
                        <a:cxn ang="0">
                          <a:pos x="204" y="802"/>
                        </a:cxn>
                        <a:cxn ang="0">
                          <a:pos x="186" y="812"/>
                        </a:cxn>
                        <a:cxn ang="0">
                          <a:pos x="72" y="833"/>
                        </a:cxn>
                        <a:cxn ang="0">
                          <a:pos x="43" y="840"/>
                        </a:cxn>
                        <a:cxn ang="0">
                          <a:pos x="0" y="816"/>
                        </a:cxn>
                        <a:cxn ang="0">
                          <a:pos x="0" y="802"/>
                        </a:cxn>
                        <a:cxn ang="0">
                          <a:pos x="125" y="795"/>
                        </a:cxn>
                        <a:cxn ang="0">
                          <a:pos x="168" y="778"/>
                        </a:cxn>
                        <a:cxn ang="0">
                          <a:pos x="172" y="740"/>
                        </a:cxn>
                        <a:cxn ang="0">
                          <a:pos x="175" y="622"/>
                        </a:cxn>
                        <a:cxn ang="0">
                          <a:pos x="165" y="525"/>
                        </a:cxn>
                        <a:cxn ang="0">
                          <a:pos x="154" y="408"/>
                        </a:cxn>
                        <a:cxn ang="0">
                          <a:pos x="157" y="335"/>
                        </a:cxn>
                        <a:cxn ang="0">
                          <a:pos x="165" y="242"/>
                        </a:cxn>
                        <a:cxn ang="0">
                          <a:pos x="147" y="152"/>
                        </a:cxn>
                        <a:cxn ang="0">
                          <a:pos x="132" y="69"/>
                        </a:cxn>
                      </a:cxnLst>
                      <a:rect l="0" t="0" r="r" b="b"/>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w="9525">
                      <a:noFill/>
                      <a:round/>
                      <a:headEnd/>
                      <a:tailEnd/>
                    </a:ln>
                  </p:spPr>
                  <p:txBody>
                    <a:bodyPr/>
                    <a:lstStyle/>
                    <a:p>
                      <a:pPr>
                        <a:defRPr/>
                      </a:pPr>
                      <a:endParaRPr lang="en-CA"/>
                    </a:p>
                  </p:txBody>
                </p:sp>
                <p:sp>
                  <p:nvSpPr>
                    <p:cNvPr id="403488" name="Freeform 32"/>
                    <p:cNvSpPr>
                      <a:spLocks/>
                    </p:cNvSpPr>
                    <p:nvPr/>
                  </p:nvSpPr>
                  <p:spPr bwMode="auto">
                    <a:xfrm flipH="1">
                      <a:off x="1390" y="2033"/>
                      <a:ext cx="447" cy="658"/>
                    </a:xfrm>
                    <a:custGeom>
                      <a:avLst/>
                      <a:gdLst/>
                      <a:ahLst/>
                      <a:cxnLst>
                        <a:cxn ang="0">
                          <a:pos x="212" y="268"/>
                        </a:cxn>
                        <a:cxn ang="0">
                          <a:pos x="212" y="233"/>
                        </a:cxn>
                        <a:cxn ang="0">
                          <a:pos x="230" y="174"/>
                        </a:cxn>
                        <a:cxn ang="0">
                          <a:pos x="284" y="80"/>
                        </a:cxn>
                        <a:cxn ang="0">
                          <a:pos x="370" y="0"/>
                        </a:cxn>
                        <a:cxn ang="0">
                          <a:pos x="424" y="0"/>
                        </a:cxn>
                        <a:cxn ang="0">
                          <a:pos x="447" y="38"/>
                        </a:cxn>
                        <a:cxn ang="0">
                          <a:pos x="415" y="91"/>
                        </a:cxn>
                        <a:cxn ang="0">
                          <a:pos x="348" y="129"/>
                        </a:cxn>
                        <a:cxn ang="0">
                          <a:pos x="307" y="167"/>
                        </a:cxn>
                        <a:cxn ang="0">
                          <a:pos x="266" y="223"/>
                        </a:cxn>
                        <a:cxn ang="0">
                          <a:pos x="257" y="261"/>
                        </a:cxn>
                        <a:cxn ang="0">
                          <a:pos x="262" y="303"/>
                        </a:cxn>
                        <a:cxn ang="0">
                          <a:pos x="284" y="373"/>
                        </a:cxn>
                        <a:cxn ang="0">
                          <a:pos x="289" y="449"/>
                        </a:cxn>
                        <a:cxn ang="0">
                          <a:pos x="280" y="547"/>
                        </a:cxn>
                        <a:cxn ang="0">
                          <a:pos x="257" y="616"/>
                        </a:cxn>
                        <a:cxn ang="0">
                          <a:pos x="217" y="658"/>
                        </a:cxn>
                        <a:cxn ang="0">
                          <a:pos x="190" y="658"/>
                        </a:cxn>
                        <a:cxn ang="0">
                          <a:pos x="104" y="637"/>
                        </a:cxn>
                        <a:cxn ang="0">
                          <a:pos x="27" y="634"/>
                        </a:cxn>
                        <a:cxn ang="0">
                          <a:pos x="0" y="620"/>
                        </a:cxn>
                        <a:cxn ang="0">
                          <a:pos x="50" y="606"/>
                        </a:cxn>
                        <a:cxn ang="0">
                          <a:pos x="131" y="609"/>
                        </a:cxn>
                        <a:cxn ang="0">
                          <a:pos x="181" y="623"/>
                        </a:cxn>
                        <a:cxn ang="0">
                          <a:pos x="212" y="613"/>
                        </a:cxn>
                        <a:cxn ang="0">
                          <a:pos x="244" y="557"/>
                        </a:cxn>
                        <a:cxn ang="0">
                          <a:pos x="248" y="477"/>
                        </a:cxn>
                        <a:cxn ang="0">
                          <a:pos x="239" y="404"/>
                        </a:cxn>
                        <a:cxn ang="0">
                          <a:pos x="212" y="317"/>
                        </a:cxn>
                        <a:cxn ang="0">
                          <a:pos x="212" y="268"/>
                        </a:cxn>
                      </a:cxnLst>
                      <a:rect l="0" t="0" r="r" b="b"/>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w="9525">
                      <a:noFill/>
                      <a:round/>
                      <a:headEnd/>
                      <a:tailEnd/>
                    </a:ln>
                  </p:spPr>
                  <p:txBody>
                    <a:bodyPr/>
                    <a:lstStyle/>
                    <a:p>
                      <a:pPr>
                        <a:defRPr/>
                      </a:pPr>
                      <a:endParaRPr lang="en-CA"/>
                    </a:p>
                  </p:txBody>
                </p:sp>
                <p:sp>
                  <p:nvSpPr>
                    <p:cNvPr id="403489" name="Freeform 33"/>
                    <p:cNvSpPr>
                      <a:spLocks/>
                    </p:cNvSpPr>
                    <p:nvPr/>
                  </p:nvSpPr>
                  <p:spPr bwMode="auto">
                    <a:xfrm flipH="1">
                      <a:off x="1353" y="1223"/>
                      <a:ext cx="282" cy="326"/>
                    </a:xfrm>
                    <a:custGeom>
                      <a:avLst/>
                      <a:gdLst/>
                      <a:ahLst/>
                      <a:cxnLst>
                        <a:cxn ang="0">
                          <a:pos x="81" y="137"/>
                        </a:cxn>
                        <a:cxn ang="0">
                          <a:pos x="78" y="84"/>
                        </a:cxn>
                        <a:cxn ang="0">
                          <a:pos x="88" y="35"/>
                        </a:cxn>
                        <a:cxn ang="0">
                          <a:pos x="127" y="7"/>
                        </a:cxn>
                        <a:cxn ang="0">
                          <a:pos x="173" y="0"/>
                        </a:cxn>
                        <a:cxn ang="0">
                          <a:pos x="208" y="4"/>
                        </a:cxn>
                        <a:cxn ang="0">
                          <a:pos x="240" y="25"/>
                        </a:cxn>
                        <a:cxn ang="0">
                          <a:pos x="257" y="60"/>
                        </a:cxn>
                        <a:cxn ang="0">
                          <a:pos x="278" y="130"/>
                        </a:cxn>
                        <a:cxn ang="0">
                          <a:pos x="282" y="207"/>
                        </a:cxn>
                        <a:cxn ang="0">
                          <a:pos x="271" y="263"/>
                        </a:cxn>
                        <a:cxn ang="0">
                          <a:pos x="250" y="298"/>
                        </a:cxn>
                        <a:cxn ang="0">
                          <a:pos x="215" y="319"/>
                        </a:cxn>
                        <a:cxn ang="0">
                          <a:pos x="187" y="326"/>
                        </a:cxn>
                        <a:cxn ang="0">
                          <a:pos x="145" y="315"/>
                        </a:cxn>
                        <a:cxn ang="0">
                          <a:pos x="123" y="284"/>
                        </a:cxn>
                        <a:cxn ang="0">
                          <a:pos x="102" y="238"/>
                        </a:cxn>
                        <a:cxn ang="0">
                          <a:pos x="85" y="186"/>
                        </a:cxn>
                        <a:cxn ang="0">
                          <a:pos x="53" y="207"/>
                        </a:cxn>
                        <a:cxn ang="0">
                          <a:pos x="18" y="221"/>
                        </a:cxn>
                        <a:cxn ang="0">
                          <a:pos x="4" y="221"/>
                        </a:cxn>
                        <a:cxn ang="0">
                          <a:pos x="0" y="207"/>
                        </a:cxn>
                        <a:cxn ang="0">
                          <a:pos x="7" y="189"/>
                        </a:cxn>
                        <a:cxn ang="0">
                          <a:pos x="60" y="168"/>
                        </a:cxn>
                        <a:cxn ang="0">
                          <a:pos x="81" y="137"/>
                        </a:cxn>
                      </a:cxnLst>
                      <a:rect l="0" t="0" r="r" b="b"/>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w="9525">
                      <a:noFill/>
                      <a:round/>
                      <a:headEnd/>
                      <a:tailEnd/>
                    </a:ln>
                  </p:spPr>
                  <p:txBody>
                    <a:bodyPr/>
                    <a:lstStyle/>
                    <a:p>
                      <a:pPr>
                        <a:defRPr/>
                      </a:pPr>
                      <a:endParaRPr lang="en-CA"/>
                    </a:p>
                  </p:txBody>
                </p:sp>
                <p:grpSp>
                  <p:nvGrpSpPr>
                    <p:cNvPr id="25626" name="Group 34"/>
                    <p:cNvGrpSpPr>
                      <a:grpSpLocks/>
                    </p:cNvGrpSpPr>
                    <p:nvPr/>
                  </p:nvGrpSpPr>
                  <p:grpSpPr bwMode="auto">
                    <a:xfrm flipH="1">
                      <a:off x="1212" y="1104"/>
                      <a:ext cx="277" cy="235"/>
                      <a:chOff x="1590" y="1104"/>
                      <a:chExt cx="277" cy="235"/>
                    </a:xfrm>
                  </p:grpSpPr>
                  <p:sp>
                    <p:nvSpPr>
                      <p:cNvPr id="403491" name="Freeform 35"/>
                      <p:cNvSpPr>
                        <a:spLocks/>
                      </p:cNvSpPr>
                      <p:nvPr/>
                    </p:nvSpPr>
                    <p:spPr bwMode="auto">
                      <a:xfrm>
                        <a:off x="1683" y="1257"/>
                        <a:ext cx="184" cy="82"/>
                      </a:xfrm>
                      <a:custGeom>
                        <a:avLst/>
                        <a:gdLst/>
                        <a:ahLst/>
                        <a:cxnLst>
                          <a:cxn ang="0">
                            <a:pos x="13" y="82"/>
                          </a:cxn>
                          <a:cxn ang="0">
                            <a:pos x="0" y="71"/>
                          </a:cxn>
                          <a:cxn ang="0">
                            <a:pos x="0" y="45"/>
                          </a:cxn>
                          <a:cxn ang="0">
                            <a:pos x="16" y="17"/>
                          </a:cxn>
                          <a:cxn ang="0">
                            <a:pos x="36" y="9"/>
                          </a:cxn>
                          <a:cxn ang="0">
                            <a:pos x="61" y="22"/>
                          </a:cxn>
                          <a:cxn ang="0">
                            <a:pos x="86" y="19"/>
                          </a:cxn>
                          <a:cxn ang="0">
                            <a:pos x="102" y="0"/>
                          </a:cxn>
                          <a:cxn ang="0">
                            <a:pos x="123" y="2"/>
                          </a:cxn>
                          <a:cxn ang="0">
                            <a:pos x="155" y="15"/>
                          </a:cxn>
                          <a:cxn ang="0">
                            <a:pos x="182" y="13"/>
                          </a:cxn>
                          <a:cxn ang="0">
                            <a:pos x="184" y="32"/>
                          </a:cxn>
                          <a:cxn ang="0">
                            <a:pos x="175" y="45"/>
                          </a:cxn>
                          <a:cxn ang="0">
                            <a:pos x="141" y="43"/>
                          </a:cxn>
                          <a:cxn ang="0">
                            <a:pos x="118" y="39"/>
                          </a:cxn>
                          <a:cxn ang="0">
                            <a:pos x="105" y="48"/>
                          </a:cxn>
                          <a:cxn ang="0">
                            <a:pos x="91" y="67"/>
                          </a:cxn>
                          <a:cxn ang="0">
                            <a:pos x="66" y="62"/>
                          </a:cxn>
                          <a:cxn ang="0">
                            <a:pos x="54" y="56"/>
                          </a:cxn>
                          <a:cxn ang="0">
                            <a:pos x="45" y="63"/>
                          </a:cxn>
                          <a:cxn ang="0">
                            <a:pos x="32" y="76"/>
                          </a:cxn>
                          <a:cxn ang="0">
                            <a:pos x="13" y="82"/>
                          </a:cxn>
                        </a:cxnLst>
                        <a:rect l="0" t="0" r="r" b="b"/>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w="9525">
                        <a:noFill/>
                        <a:round/>
                        <a:headEnd/>
                        <a:tailEnd/>
                      </a:ln>
                    </p:spPr>
                    <p:txBody>
                      <a:bodyPr/>
                      <a:lstStyle/>
                      <a:p>
                        <a:pPr>
                          <a:defRPr/>
                        </a:pPr>
                        <a:endParaRPr lang="en-CA"/>
                      </a:p>
                    </p:txBody>
                  </p:sp>
                  <p:sp>
                    <p:nvSpPr>
                      <p:cNvPr id="403492" name="Freeform 36"/>
                      <p:cNvSpPr>
                        <a:spLocks/>
                      </p:cNvSpPr>
                      <p:nvPr/>
                    </p:nvSpPr>
                    <p:spPr bwMode="auto">
                      <a:xfrm>
                        <a:off x="1654" y="1193"/>
                        <a:ext cx="178" cy="113"/>
                      </a:xfrm>
                      <a:custGeom>
                        <a:avLst/>
                        <a:gdLst/>
                        <a:ahLst/>
                        <a:cxnLst>
                          <a:cxn ang="0">
                            <a:pos x="23" y="114"/>
                          </a:cxn>
                          <a:cxn ang="0">
                            <a:pos x="11" y="108"/>
                          </a:cxn>
                          <a:cxn ang="0">
                            <a:pos x="0" y="79"/>
                          </a:cxn>
                          <a:cxn ang="0">
                            <a:pos x="11" y="51"/>
                          </a:cxn>
                          <a:cxn ang="0">
                            <a:pos x="27" y="39"/>
                          </a:cxn>
                          <a:cxn ang="0">
                            <a:pos x="56" y="42"/>
                          </a:cxn>
                          <a:cxn ang="0">
                            <a:pos x="76" y="35"/>
                          </a:cxn>
                          <a:cxn ang="0">
                            <a:pos x="90" y="13"/>
                          </a:cxn>
                          <a:cxn ang="0">
                            <a:pos x="111" y="4"/>
                          </a:cxn>
                          <a:cxn ang="0">
                            <a:pos x="146" y="9"/>
                          </a:cxn>
                          <a:cxn ang="0">
                            <a:pos x="171" y="0"/>
                          </a:cxn>
                          <a:cxn ang="0">
                            <a:pos x="178" y="17"/>
                          </a:cxn>
                          <a:cxn ang="0">
                            <a:pos x="171" y="33"/>
                          </a:cxn>
                          <a:cxn ang="0">
                            <a:pos x="140" y="42"/>
                          </a:cxn>
                          <a:cxn ang="0">
                            <a:pos x="120" y="40"/>
                          </a:cxn>
                          <a:cxn ang="0">
                            <a:pos x="108" y="57"/>
                          </a:cxn>
                          <a:cxn ang="0">
                            <a:pos x="97" y="79"/>
                          </a:cxn>
                          <a:cxn ang="0">
                            <a:pos x="72" y="81"/>
                          </a:cxn>
                          <a:cxn ang="0">
                            <a:pos x="59" y="79"/>
                          </a:cxn>
                          <a:cxn ang="0">
                            <a:pos x="47" y="88"/>
                          </a:cxn>
                          <a:cxn ang="0">
                            <a:pos x="41" y="99"/>
                          </a:cxn>
                          <a:cxn ang="0">
                            <a:pos x="23" y="114"/>
                          </a:cxn>
                        </a:cxnLst>
                        <a:rect l="0" t="0" r="r" b="b"/>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w="9525">
                        <a:noFill/>
                        <a:round/>
                        <a:headEnd/>
                        <a:tailEnd/>
                      </a:ln>
                    </p:spPr>
                    <p:txBody>
                      <a:bodyPr/>
                      <a:lstStyle/>
                      <a:p>
                        <a:pPr>
                          <a:defRPr/>
                        </a:pPr>
                        <a:endParaRPr lang="en-CA"/>
                      </a:p>
                    </p:txBody>
                  </p:sp>
                  <p:sp>
                    <p:nvSpPr>
                      <p:cNvPr id="403493" name="Freeform 37"/>
                      <p:cNvSpPr>
                        <a:spLocks/>
                      </p:cNvSpPr>
                      <p:nvPr/>
                    </p:nvSpPr>
                    <p:spPr bwMode="auto">
                      <a:xfrm>
                        <a:off x="1630" y="1154"/>
                        <a:ext cx="161" cy="137"/>
                      </a:xfrm>
                      <a:custGeom>
                        <a:avLst/>
                        <a:gdLst/>
                        <a:ahLst/>
                        <a:cxnLst>
                          <a:cxn ang="0">
                            <a:pos x="31" y="138"/>
                          </a:cxn>
                          <a:cxn ang="0">
                            <a:pos x="16" y="133"/>
                          </a:cxn>
                          <a:cxn ang="0">
                            <a:pos x="0" y="109"/>
                          </a:cxn>
                          <a:cxn ang="0">
                            <a:pos x="5" y="78"/>
                          </a:cxn>
                          <a:cxn ang="0">
                            <a:pos x="16" y="65"/>
                          </a:cxn>
                          <a:cxn ang="0">
                            <a:pos x="43" y="62"/>
                          </a:cxn>
                          <a:cxn ang="0">
                            <a:pos x="65" y="51"/>
                          </a:cxn>
                          <a:cxn ang="0">
                            <a:pos x="72" y="25"/>
                          </a:cxn>
                          <a:cxn ang="0">
                            <a:pos x="92" y="15"/>
                          </a:cxn>
                          <a:cxn ang="0">
                            <a:pos x="127" y="13"/>
                          </a:cxn>
                          <a:cxn ang="0">
                            <a:pos x="148" y="0"/>
                          </a:cxn>
                          <a:cxn ang="0">
                            <a:pos x="161" y="13"/>
                          </a:cxn>
                          <a:cxn ang="0">
                            <a:pos x="156" y="25"/>
                          </a:cxn>
                          <a:cxn ang="0">
                            <a:pos x="128" y="44"/>
                          </a:cxn>
                          <a:cxn ang="0">
                            <a:pos x="107" y="49"/>
                          </a:cxn>
                          <a:cxn ang="0">
                            <a:pos x="99" y="65"/>
                          </a:cxn>
                          <a:cxn ang="0">
                            <a:pos x="94" y="91"/>
                          </a:cxn>
                          <a:cxn ang="0">
                            <a:pos x="69" y="98"/>
                          </a:cxn>
                          <a:cxn ang="0">
                            <a:pos x="54" y="94"/>
                          </a:cxn>
                          <a:cxn ang="0">
                            <a:pos x="45" y="105"/>
                          </a:cxn>
                          <a:cxn ang="0">
                            <a:pos x="40" y="123"/>
                          </a:cxn>
                          <a:cxn ang="0">
                            <a:pos x="31" y="138"/>
                          </a:cxn>
                        </a:cxnLst>
                        <a:rect l="0" t="0" r="r" b="b"/>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w="9525">
                        <a:noFill/>
                        <a:round/>
                        <a:headEnd/>
                        <a:tailEnd/>
                      </a:ln>
                    </p:spPr>
                    <p:txBody>
                      <a:bodyPr/>
                      <a:lstStyle/>
                      <a:p>
                        <a:pPr>
                          <a:defRPr/>
                        </a:pPr>
                        <a:endParaRPr lang="en-CA"/>
                      </a:p>
                    </p:txBody>
                  </p:sp>
                  <p:sp>
                    <p:nvSpPr>
                      <p:cNvPr id="403494" name="Freeform 38"/>
                      <p:cNvSpPr>
                        <a:spLocks/>
                      </p:cNvSpPr>
                      <p:nvPr/>
                    </p:nvSpPr>
                    <p:spPr bwMode="auto">
                      <a:xfrm>
                        <a:off x="1590" y="1104"/>
                        <a:ext cx="123" cy="174"/>
                      </a:xfrm>
                      <a:custGeom>
                        <a:avLst/>
                        <a:gdLst/>
                        <a:ahLst/>
                        <a:cxnLst>
                          <a:cxn ang="0">
                            <a:pos x="48" y="172"/>
                          </a:cxn>
                          <a:cxn ang="0">
                            <a:pos x="31" y="174"/>
                          </a:cxn>
                          <a:cxn ang="0">
                            <a:pos x="9" y="158"/>
                          </a:cxn>
                          <a:cxn ang="0">
                            <a:pos x="0" y="131"/>
                          </a:cxn>
                          <a:cxn ang="0">
                            <a:pos x="4" y="113"/>
                          </a:cxn>
                          <a:cxn ang="0">
                            <a:pos x="29" y="97"/>
                          </a:cxn>
                          <a:cxn ang="0">
                            <a:pos x="46" y="79"/>
                          </a:cxn>
                          <a:cxn ang="0">
                            <a:pos x="46" y="52"/>
                          </a:cxn>
                          <a:cxn ang="0">
                            <a:pos x="59" y="39"/>
                          </a:cxn>
                          <a:cxn ang="0">
                            <a:pos x="90" y="22"/>
                          </a:cxn>
                          <a:cxn ang="0">
                            <a:pos x="106" y="0"/>
                          </a:cxn>
                          <a:cxn ang="0">
                            <a:pos x="121" y="7"/>
                          </a:cxn>
                          <a:cxn ang="0">
                            <a:pos x="123" y="22"/>
                          </a:cxn>
                          <a:cxn ang="0">
                            <a:pos x="105" y="47"/>
                          </a:cxn>
                          <a:cxn ang="0">
                            <a:pos x="84" y="61"/>
                          </a:cxn>
                          <a:cxn ang="0">
                            <a:pos x="86" y="81"/>
                          </a:cxn>
                          <a:cxn ang="0">
                            <a:pos x="90" y="104"/>
                          </a:cxn>
                          <a:cxn ang="0">
                            <a:pos x="68" y="118"/>
                          </a:cxn>
                          <a:cxn ang="0">
                            <a:pos x="59" y="124"/>
                          </a:cxn>
                          <a:cxn ang="0">
                            <a:pos x="51" y="138"/>
                          </a:cxn>
                          <a:cxn ang="0">
                            <a:pos x="50" y="152"/>
                          </a:cxn>
                          <a:cxn ang="0">
                            <a:pos x="48" y="172"/>
                          </a:cxn>
                        </a:cxnLst>
                        <a:rect l="0" t="0" r="r" b="b"/>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w="9525">
                        <a:noFill/>
                        <a:round/>
                        <a:headEnd/>
                        <a:tailEnd/>
                      </a:ln>
                    </p:spPr>
                    <p:txBody>
                      <a:bodyPr/>
                      <a:lstStyle/>
                      <a:p>
                        <a:pPr>
                          <a:defRPr/>
                        </a:pPr>
                        <a:endParaRPr lang="en-CA"/>
                      </a:p>
                    </p:txBody>
                  </p:sp>
                </p:grpSp>
              </p:grpSp>
              <p:grpSp>
                <p:nvGrpSpPr>
                  <p:cNvPr id="25614" name="Group 39"/>
                  <p:cNvGrpSpPr>
                    <a:grpSpLocks/>
                  </p:cNvGrpSpPr>
                  <p:nvPr/>
                </p:nvGrpSpPr>
                <p:grpSpPr bwMode="auto">
                  <a:xfrm rot="4286940" flipH="1">
                    <a:off x="1038" y="766"/>
                    <a:ext cx="141" cy="50"/>
                    <a:chOff x="4032" y="2817"/>
                    <a:chExt cx="417" cy="635"/>
                  </a:xfrm>
                </p:grpSpPr>
                <p:sp>
                  <p:nvSpPr>
                    <p:cNvPr id="403496" name="Oval 40"/>
                    <p:cNvSpPr>
                      <a:spLocks noChangeArrowheads="1"/>
                    </p:cNvSpPr>
                    <p:nvPr/>
                  </p:nvSpPr>
                  <p:spPr bwMode="auto">
                    <a:xfrm>
                      <a:off x="4079" y="2756"/>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403497" name="Oval 41"/>
                    <p:cNvSpPr>
                      <a:spLocks noChangeArrowheads="1"/>
                    </p:cNvSpPr>
                    <p:nvPr/>
                  </p:nvSpPr>
                  <p:spPr bwMode="auto">
                    <a:xfrm>
                      <a:off x="4133" y="3072"/>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nvGrpSpPr>
                  <p:cNvPr id="25615" name="Group 42"/>
                  <p:cNvGrpSpPr>
                    <a:grpSpLocks/>
                  </p:cNvGrpSpPr>
                  <p:nvPr/>
                </p:nvGrpSpPr>
                <p:grpSpPr bwMode="auto">
                  <a:xfrm rot="4286940" flipH="1">
                    <a:off x="962" y="766"/>
                    <a:ext cx="141" cy="50"/>
                    <a:chOff x="4032" y="2817"/>
                    <a:chExt cx="417" cy="635"/>
                  </a:xfrm>
                </p:grpSpPr>
                <p:sp>
                  <p:nvSpPr>
                    <p:cNvPr id="403499" name="Oval 43"/>
                    <p:cNvSpPr>
                      <a:spLocks noChangeArrowheads="1"/>
                    </p:cNvSpPr>
                    <p:nvPr/>
                  </p:nvSpPr>
                  <p:spPr bwMode="auto">
                    <a:xfrm>
                      <a:off x="4079" y="2756"/>
                      <a:ext cx="417" cy="635"/>
                    </a:xfrm>
                    <a:prstGeom prst="ellipse">
                      <a:avLst/>
                    </a:prstGeom>
                    <a:solidFill>
                      <a:schemeClr val="tx2"/>
                    </a:solidFill>
                    <a:ln w="12700" cap="sq">
                      <a:solidFill>
                        <a:schemeClr val="tx1"/>
                      </a:solidFill>
                      <a:round/>
                      <a:headEnd type="none" w="sm" len="sm"/>
                      <a:tailEnd type="none" w="sm" len="sm"/>
                    </a:ln>
                    <a:effectLst/>
                  </p:spPr>
                  <p:txBody>
                    <a:bodyPr wrap="none" lIns="274320" rIns="274320" anchor="ctr">
                      <a:spAutoFit/>
                    </a:bodyPr>
                    <a:lstStyle/>
                    <a:p>
                      <a:pPr>
                        <a:defRPr/>
                      </a:pPr>
                      <a:endParaRPr lang="en-CA"/>
                    </a:p>
                  </p:txBody>
                </p:sp>
                <p:sp>
                  <p:nvSpPr>
                    <p:cNvPr id="403500" name="Oval 44"/>
                    <p:cNvSpPr>
                      <a:spLocks noChangeArrowheads="1"/>
                    </p:cNvSpPr>
                    <p:nvPr/>
                  </p:nvSpPr>
                  <p:spPr bwMode="auto">
                    <a:xfrm>
                      <a:off x="4133" y="3072"/>
                      <a:ext cx="245" cy="241"/>
                    </a:xfrm>
                    <a:prstGeom prst="ellipse">
                      <a:avLst/>
                    </a:prstGeom>
                    <a:solidFill>
                      <a:schemeClr val="bg2"/>
                    </a:solidFill>
                    <a:ln w="12700" cap="sq">
                      <a:noFill/>
                      <a:round/>
                      <a:headEnd type="none" w="sm" len="sm"/>
                      <a:tailEnd type="none" w="sm" len="sm"/>
                    </a:ln>
                    <a:effectLst/>
                  </p:spPr>
                  <p:txBody>
                    <a:bodyPr wrap="none" lIns="274320" rIns="274320" anchor="ctr">
                      <a:spAutoFit/>
                    </a:bodyPr>
                    <a:lstStyle/>
                    <a:p>
                      <a:pPr>
                        <a:defRPr/>
                      </a:pPr>
                      <a:endParaRPr lang="en-CA"/>
                    </a:p>
                  </p:txBody>
                </p:sp>
              </p:grpSp>
            </p:grpSp>
            <p:sp>
              <p:nvSpPr>
                <p:cNvPr id="403501" name="Oval 45"/>
                <p:cNvSpPr>
                  <a:spLocks noChangeArrowheads="1"/>
                </p:cNvSpPr>
                <p:nvPr/>
              </p:nvSpPr>
              <p:spPr bwMode="auto">
                <a:xfrm>
                  <a:off x="1098" y="1008"/>
                  <a:ext cx="198" cy="74"/>
                </a:xfrm>
                <a:prstGeom prst="ellipse">
                  <a:avLst/>
                </a:prstGeom>
                <a:solidFill>
                  <a:schemeClr val="bg1"/>
                </a:solidFill>
                <a:ln w="12700" cap="sq">
                  <a:noFill/>
                  <a:round/>
                  <a:headEnd type="none" w="sm" len="sm"/>
                  <a:tailEnd type="none" w="sm" len="sm"/>
                </a:ln>
                <a:effectLst/>
              </p:spPr>
              <p:txBody>
                <a:bodyPr lIns="274320" rIns="274320" anchor="ctr"/>
                <a:lstStyle/>
                <a:p>
                  <a:pPr>
                    <a:defRPr/>
                  </a:pPr>
                  <a:endParaRPr lang="en-US" sz="2400">
                    <a:latin typeface="Arial Rounded MT Bold" pitchFamily="34" charset="0"/>
                  </a:endParaRPr>
                </a:p>
              </p:txBody>
            </p:sp>
          </p:grpSp>
          <p:sp>
            <p:nvSpPr>
              <p:cNvPr id="403502" name="Freeform 46"/>
              <p:cNvSpPr>
                <a:spLocks noChangeAspect="1"/>
              </p:cNvSpPr>
              <p:nvPr/>
            </p:nvSpPr>
            <p:spPr bwMode="auto">
              <a:xfrm>
                <a:off x="1153" y="2448"/>
                <a:ext cx="446" cy="375"/>
              </a:xfrm>
              <a:custGeom>
                <a:avLst/>
                <a:gdLst/>
                <a:ahLst/>
                <a:cxnLst>
                  <a:cxn ang="0">
                    <a:pos x="194" y="93"/>
                  </a:cxn>
                  <a:cxn ang="0">
                    <a:pos x="183" y="57"/>
                  </a:cxn>
                  <a:cxn ang="0">
                    <a:pos x="164" y="22"/>
                  </a:cxn>
                  <a:cxn ang="0">
                    <a:pos x="131" y="0"/>
                  </a:cxn>
                  <a:cxn ang="0">
                    <a:pos x="93" y="0"/>
                  </a:cxn>
                  <a:cxn ang="0">
                    <a:pos x="54" y="13"/>
                  </a:cxn>
                  <a:cxn ang="0">
                    <a:pos x="2" y="57"/>
                  </a:cxn>
                  <a:cxn ang="0">
                    <a:pos x="0" y="79"/>
                  </a:cxn>
                  <a:cxn ang="0">
                    <a:pos x="16" y="115"/>
                  </a:cxn>
                  <a:cxn ang="0">
                    <a:pos x="68" y="159"/>
                  </a:cxn>
                  <a:cxn ang="0">
                    <a:pos x="68" y="177"/>
                  </a:cxn>
                  <a:cxn ang="0">
                    <a:pos x="46" y="203"/>
                  </a:cxn>
                  <a:cxn ang="0">
                    <a:pos x="49" y="225"/>
                  </a:cxn>
                  <a:cxn ang="0">
                    <a:pos x="63" y="234"/>
                  </a:cxn>
                  <a:cxn ang="0">
                    <a:pos x="80" y="243"/>
                  </a:cxn>
                  <a:cxn ang="0">
                    <a:pos x="80" y="265"/>
                  </a:cxn>
                  <a:cxn ang="0">
                    <a:pos x="52" y="305"/>
                  </a:cxn>
                  <a:cxn ang="0">
                    <a:pos x="54" y="322"/>
                  </a:cxn>
                  <a:cxn ang="0">
                    <a:pos x="82" y="344"/>
                  </a:cxn>
                  <a:cxn ang="0">
                    <a:pos x="123" y="327"/>
                  </a:cxn>
                  <a:cxn ang="0">
                    <a:pos x="142" y="331"/>
                  </a:cxn>
                  <a:cxn ang="0">
                    <a:pos x="189" y="340"/>
                  </a:cxn>
                  <a:cxn ang="0">
                    <a:pos x="232" y="366"/>
                  </a:cxn>
                  <a:cxn ang="0">
                    <a:pos x="259" y="375"/>
                  </a:cxn>
                  <a:cxn ang="0">
                    <a:pos x="355" y="356"/>
                  </a:cxn>
                  <a:cxn ang="0">
                    <a:pos x="446" y="273"/>
                  </a:cxn>
                  <a:cxn ang="0">
                    <a:pos x="408" y="349"/>
                  </a:cxn>
                  <a:cxn ang="0">
                    <a:pos x="325" y="364"/>
                  </a:cxn>
                  <a:cxn ang="0">
                    <a:pos x="431" y="303"/>
                  </a:cxn>
                  <a:cxn ang="0">
                    <a:pos x="393" y="273"/>
                  </a:cxn>
                  <a:cxn ang="0">
                    <a:pos x="281" y="260"/>
                  </a:cxn>
                  <a:cxn ang="0">
                    <a:pos x="197" y="247"/>
                  </a:cxn>
                  <a:cxn ang="0">
                    <a:pos x="153" y="238"/>
                  </a:cxn>
                  <a:cxn ang="0">
                    <a:pos x="161" y="221"/>
                  </a:cxn>
                  <a:cxn ang="0">
                    <a:pos x="186" y="199"/>
                  </a:cxn>
                  <a:cxn ang="0">
                    <a:pos x="180" y="172"/>
                  </a:cxn>
                  <a:cxn ang="0">
                    <a:pos x="156" y="146"/>
                  </a:cxn>
                  <a:cxn ang="0">
                    <a:pos x="156" y="124"/>
                  </a:cxn>
                  <a:cxn ang="0">
                    <a:pos x="169" y="75"/>
                  </a:cxn>
                  <a:cxn ang="0">
                    <a:pos x="147" y="167"/>
                  </a:cxn>
                </a:cxnLst>
                <a:rect l="0" t="0" r="r" b="b"/>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w="9525">
                <a:noFill/>
                <a:round/>
                <a:headEnd/>
                <a:tailEnd/>
              </a:ln>
            </p:spPr>
            <p:txBody>
              <a:bodyPr/>
              <a:lstStyle/>
              <a:p>
                <a:pPr>
                  <a:defRPr/>
                </a:pPr>
                <a:endParaRPr lang="en-CA"/>
              </a:p>
            </p:txBody>
          </p:sp>
          <p:sp>
            <p:nvSpPr>
              <p:cNvPr id="403503" name="Freeform 47"/>
              <p:cNvSpPr>
                <a:spLocks/>
              </p:cNvSpPr>
              <p:nvPr/>
            </p:nvSpPr>
            <p:spPr bwMode="auto">
              <a:xfrm>
                <a:off x="1440" y="2304"/>
                <a:ext cx="470" cy="320"/>
              </a:xfrm>
              <a:custGeom>
                <a:avLst/>
                <a:gdLst/>
                <a:ahLst/>
                <a:cxnLst>
                  <a:cxn ang="0">
                    <a:pos x="88" y="0"/>
                  </a:cxn>
                  <a:cxn ang="0">
                    <a:pos x="48" y="9"/>
                  </a:cxn>
                  <a:cxn ang="0">
                    <a:pos x="13" y="77"/>
                  </a:cxn>
                  <a:cxn ang="0">
                    <a:pos x="0" y="133"/>
                  </a:cxn>
                  <a:cxn ang="0">
                    <a:pos x="8" y="133"/>
                  </a:cxn>
                  <a:cxn ang="0">
                    <a:pos x="19" y="124"/>
                  </a:cxn>
                  <a:cxn ang="0">
                    <a:pos x="31" y="133"/>
                  </a:cxn>
                  <a:cxn ang="0">
                    <a:pos x="25" y="152"/>
                  </a:cxn>
                  <a:cxn ang="0">
                    <a:pos x="17" y="181"/>
                  </a:cxn>
                  <a:cxn ang="0">
                    <a:pos x="23" y="206"/>
                  </a:cxn>
                  <a:cxn ang="0">
                    <a:pos x="35" y="200"/>
                  </a:cxn>
                  <a:cxn ang="0">
                    <a:pos x="40" y="220"/>
                  </a:cxn>
                  <a:cxn ang="0">
                    <a:pos x="35" y="253"/>
                  </a:cxn>
                  <a:cxn ang="0">
                    <a:pos x="40" y="301"/>
                  </a:cxn>
                  <a:cxn ang="0">
                    <a:pos x="48" y="320"/>
                  </a:cxn>
                  <a:cxn ang="0">
                    <a:pos x="65" y="320"/>
                  </a:cxn>
                  <a:cxn ang="0">
                    <a:pos x="88" y="306"/>
                  </a:cxn>
                  <a:cxn ang="0">
                    <a:pos x="103" y="301"/>
                  </a:cxn>
                  <a:cxn ang="0">
                    <a:pos x="111" y="291"/>
                  </a:cxn>
                  <a:cxn ang="0">
                    <a:pos x="132" y="282"/>
                  </a:cxn>
                  <a:cxn ang="0">
                    <a:pos x="178" y="291"/>
                  </a:cxn>
                  <a:cxn ang="0">
                    <a:pos x="195" y="301"/>
                  </a:cxn>
                  <a:cxn ang="0">
                    <a:pos x="204" y="277"/>
                  </a:cxn>
                  <a:cxn ang="0">
                    <a:pos x="394" y="264"/>
                  </a:cxn>
                  <a:cxn ang="0">
                    <a:pos x="470" y="219"/>
                  </a:cxn>
                  <a:cxn ang="0">
                    <a:pos x="341" y="205"/>
                  </a:cxn>
                  <a:cxn ang="0">
                    <a:pos x="265" y="205"/>
                  </a:cxn>
                  <a:cxn ang="0">
                    <a:pos x="197" y="205"/>
                  </a:cxn>
                  <a:cxn ang="0">
                    <a:pos x="181" y="177"/>
                  </a:cxn>
                  <a:cxn ang="0">
                    <a:pos x="135" y="177"/>
                  </a:cxn>
                  <a:cxn ang="0">
                    <a:pos x="120" y="172"/>
                  </a:cxn>
                  <a:cxn ang="0">
                    <a:pos x="101" y="162"/>
                  </a:cxn>
                  <a:cxn ang="0">
                    <a:pos x="94" y="143"/>
                  </a:cxn>
                  <a:cxn ang="0">
                    <a:pos x="97" y="124"/>
                  </a:cxn>
                  <a:cxn ang="0">
                    <a:pos x="93" y="106"/>
                  </a:cxn>
                  <a:cxn ang="0">
                    <a:pos x="84" y="91"/>
                  </a:cxn>
                  <a:cxn ang="0">
                    <a:pos x="90" y="67"/>
                  </a:cxn>
                  <a:cxn ang="0">
                    <a:pos x="107" y="52"/>
                  </a:cxn>
                  <a:cxn ang="0">
                    <a:pos x="105" y="29"/>
                  </a:cxn>
                  <a:cxn ang="0">
                    <a:pos x="88" y="0"/>
                  </a:cxn>
                </a:cxnLst>
                <a:rect l="0" t="0" r="r" b="b"/>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w="9525">
                <a:noFill/>
                <a:round/>
                <a:headEnd/>
                <a:tailEnd/>
              </a:ln>
            </p:spPr>
            <p:txBody>
              <a:bodyPr/>
              <a:lstStyle/>
              <a:p>
                <a:pPr>
                  <a:defRPr/>
                </a:pPr>
                <a:endParaRPr lang="en-CA"/>
              </a:p>
            </p:txBody>
          </p:sp>
        </p:grpSp>
        <p:sp>
          <p:nvSpPr>
            <p:cNvPr id="403504" name="AutoShape 48"/>
            <p:cNvSpPr>
              <a:spLocks noChangeArrowheads="1"/>
            </p:cNvSpPr>
            <p:nvPr/>
          </p:nvSpPr>
          <p:spPr bwMode="auto">
            <a:xfrm>
              <a:off x="1248" y="720"/>
              <a:ext cx="4081" cy="902"/>
            </a:xfrm>
            <a:prstGeom prst="wedgeRoundRectCallout">
              <a:avLst>
                <a:gd name="adj1" fmla="val -61713"/>
                <a:gd name="adj2" fmla="val 38028"/>
                <a:gd name="adj3" fmla="val 16667"/>
              </a:avLst>
            </a:prstGeom>
            <a:solidFill>
              <a:schemeClr val="accent1"/>
            </a:solidFill>
            <a:ln w="12700" cap="sq">
              <a:solidFill>
                <a:schemeClr val="accent1"/>
              </a:solidFill>
              <a:miter lim="800000"/>
              <a:headEnd type="none" w="sm" len="sm"/>
              <a:tailEnd type="none" w="sm" len="sm"/>
            </a:ln>
            <a:effectLst/>
          </p:spPr>
          <p:txBody>
            <a:bodyPr lIns="274320" rIns="274320" anchor="ctr"/>
            <a:lstStyle/>
            <a:p>
              <a:pPr>
                <a:defRPr/>
              </a:pPr>
              <a:r>
                <a:rPr lang="en-US">
                  <a:latin typeface="Arial Rounded MT Bold" pitchFamily="34" charset="0"/>
                </a:rPr>
                <a:t>Given an oracle for </a:t>
              </a:r>
              <a:br>
                <a:rPr lang="en-US">
                  <a:latin typeface="Arial Rounded MT Bold" pitchFamily="34" charset="0"/>
                </a:rPr>
              </a:br>
              <a:r>
                <a:rPr lang="en-US">
                  <a:latin typeface="Arial Rounded MT Bold" pitchFamily="34" charset="0"/>
                </a:rPr>
                <a:t>3-colorability, how can you quickly solve scheduling?</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sp>
        <p:nvSpPr>
          <p:cNvPr id="400393" name="Text Box 9"/>
          <p:cNvSpPr txBox="1">
            <a:spLocks noChangeArrowheads="1"/>
          </p:cNvSpPr>
          <p:nvPr/>
        </p:nvSpPr>
        <p:spPr bwMode="auto">
          <a:xfrm>
            <a:off x="4389438" y="2971800"/>
            <a:ext cx="1173162" cy="2255838"/>
          </a:xfrm>
          <a:prstGeom prst="rect">
            <a:avLst/>
          </a:prstGeom>
          <a:noFill/>
          <a:ln w="9525">
            <a:noFill/>
            <a:miter lim="800000"/>
            <a:headEnd/>
            <a:tailEnd/>
          </a:ln>
          <a:effectLst/>
        </p:spPr>
        <p:txBody>
          <a:bodyPr wrap="none">
            <a:spAutoFit/>
          </a:bodyPr>
          <a:lstStyle/>
          <a:p>
            <a:pPr eaLnBrk="1" hangingPunct="1">
              <a:spcBef>
                <a:spcPct val="50000"/>
              </a:spcBef>
              <a:defRPr/>
            </a:pPr>
            <a:r>
              <a:rPr lang="en-US" sz="14200" b="1">
                <a:solidFill>
                  <a:schemeClr val="tx2"/>
                </a:solidFill>
                <a:cs typeface="Times New Roman" pitchFamily="18" charset="0"/>
              </a:rPr>
              <a:t>≤</a:t>
            </a:r>
          </a:p>
        </p:txBody>
      </p:sp>
      <p:grpSp>
        <p:nvGrpSpPr>
          <p:cNvPr id="26628" name="Group 10"/>
          <p:cNvGrpSpPr>
            <a:grpSpLocks/>
          </p:cNvGrpSpPr>
          <p:nvPr/>
        </p:nvGrpSpPr>
        <p:grpSpPr bwMode="auto">
          <a:xfrm>
            <a:off x="6581775" y="2684463"/>
            <a:ext cx="1800225" cy="3290887"/>
            <a:chOff x="4194" y="1993"/>
            <a:chExt cx="1422" cy="2226"/>
          </a:xfrm>
        </p:grpSpPr>
        <p:pic>
          <p:nvPicPr>
            <p:cNvPr id="26635" name="Picture 11"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0396" name="Text Box 12"/>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26629" name="Group 13"/>
          <p:cNvGrpSpPr>
            <a:grpSpLocks/>
          </p:cNvGrpSpPr>
          <p:nvPr/>
        </p:nvGrpSpPr>
        <p:grpSpPr bwMode="auto">
          <a:xfrm>
            <a:off x="1628775" y="2743200"/>
            <a:ext cx="1800225" cy="3094038"/>
            <a:chOff x="4194" y="1993"/>
            <a:chExt cx="1422" cy="2342"/>
          </a:xfrm>
        </p:grpSpPr>
        <p:pic>
          <p:nvPicPr>
            <p:cNvPr id="26633" name="Picture 14"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0399" name="Text Box 15"/>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sp>
        <p:nvSpPr>
          <p:cNvPr id="400405" name="Text Box 21"/>
          <p:cNvSpPr txBox="1">
            <a:spLocks noChangeArrowheads="1"/>
          </p:cNvSpPr>
          <p:nvPr/>
        </p:nvSpPr>
        <p:spPr bwMode="auto">
          <a:xfrm>
            <a:off x="4953000" y="13462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dirty="0">
                <a:solidFill>
                  <a:schemeClr val="hlink"/>
                </a:solidFill>
                <a:latin typeface="Arial Rounded MT Bold" pitchFamily="34" charset="0"/>
              </a:rPr>
              <a:t>Assume have an alg.</a:t>
            </a:r>
          </a:p>
        </p:txBody>
      </p:sp>
      <p:sp>
        <p:nvSpPr>
          <p:cNvPr id="400406" name="Text Box 22"/>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sp>
        <p:nvSpPr>
          <p:cNvPr id="400407" name="Text Box 23"/>
          <p:cNvSpPr txBox="1">
            <a:spLocks noChangeArrowheads="1"/>
          </p:cNvSpPr>
          <p:nvPr/>
        </p:nvSpPr>
        <p:spPr bwMode="auto">
          <a:xfrm>
            <a:off x="76200" y="13462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hlink"/>
                </a:solidFill>
                <a:latin typeface="Arial Rounded MT Bold" pitchFamily="34" charset="0"/>
              </a:rPr>
              <a:t>Design an alg.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400407"/>
                                        </p:tgtEl>
                                        <p:attrNameLst>
                                          <p:attrName>style.visibility</p:attrName>
                                        </p:attrNameLst>
                                      </p:cBhvr>
                                      <p:to>
                                        <p:strVal val="visible"/>
                                      </p:to>
                                    </p:set>
                                    <p:anim calcmode="lin" valueType="num">
                                      <p:cBhvr additive="base">
                                        <p:cTn id="7" dur="500" fill="hold"/>
                                        <p:tgtEl>
                                          <p:spTgt spid="400407"/>
                                        </p:tgtEl>
                                        <p:attrNameLst>
                                          <p:attrName>ppt_x</p:attrName>
                                        </p:attrNameLst>
                                      </p:cBhvr>
                                      <p:tavLst>
                                        <p:tav tm="0">
                                          <p:val>
                                            <p:strVal val="#ppt_x"/>
                                          </p:val>
                                        </p:tav>
                                        <p:tav tm="100000">
                                          <p:val>
                                            <p:strVal val="#ppt_x"/>
                                          </p:val>
                                        </p:tav>
                                      </p:tavLst>
                                    </p:anim>
                                    <p:anim calcmode="lin" valueType="num">
                                      <p:cBhvr additive="base">
                                        <p:cTn id="8" dur="500" fill="hold"/>
                                        <p:tgtEl>
                                          <p:spTgt spid="40040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00405"/>
                                        </p:tgtEl>
                                        <p:attrNameLst>
                                          <p:attrName>style.visibility</p:attrName>
                                        </p:attrNameLst>
                                      </p:cBhvr>
                                      <p:to>
                                        <p:strVal val="visible"/>
                                      </p:to>
                                    </p:set>
                                    <p:anim calcmode="lin" valueType="num">
                                      <p:cBhvr additive="base">
                                        <p:cTn id="11" dur="500" fill="hold"/>
                                        <p:tgtEl>
                                          <p:spTgt spid="400405"/>
                                        </p:tgtEl>
                                        <p:attrNameLst>
                                          <p:attrName>ppt_x</p:attrName>
                                        </p:attrNameLst>
                                      </p:cBhvr>
                                      <p:tavLst>
                                        <p:tav tm="0">
                                          <p:val>
                                            <p:strVal val="#ppt_x"/>
                                          </p:val>
                                        </p:tav>
                                        <p:tav tm="100000">
                                          <p:val>
                                            <p:strVal val="#ppt_x"/>
                                          </p:val>
                                        </p:tav>
                                      </p:tavLst>
                                    </p:anim>
                                    <p:anim calcmode="lin" valueType="num">
                                      <p:cBhvr additive="base">
                                        <p:cTn id="12" dur="500" fill="hold"/>
                                        <p:tgtEl>
                                          <p:spTgt spid="400405"/>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00393"/>
                                        </p:tgtEl>
                                        <p:attrNameLst>
                                          <p:attrName>style.visibility</p:attrName>
                                        </p:attrNameLst>
                                      </p:cBhvr>
                                      <p:to>
                                        <p:strVal val="visible"/>
                                      </p:to>
                                    </p:set>
                                    <p:anim calcmode="lin" valueType="num">
                                      <p:cBhvr additive="base">
                                        <p:cTn id="17" dur="500" fill="hold"/>
                                        <p:tgtEl>
                                          <p:spTgt spid="400393"/>
                                        </p:tgtEl>
                                        <p:attrNameLst>
                                          <p:attrName>ppt_x</p:attrName>
                                        </p:attrNameLst>
                                      </p:cBhvr>
                                      <p:tavLst>
                                        <p:tav tm="0">
                                          <p:val>
                                            <p:strVal val="#ppt_x"/>
                                          </p:val>
                                        </p:tav>
                                        <p:tav tm="100000">
                                          <p:val>
                                            <p:strVal val="#ppt_x"/>
                                          </p:val>
                                        </p:tav>
                                      </p:tavLst>
                                    </p:anim>
                                    <p:anim calcmode="lin" valueType="num">
                                      <p:cBhvr additive="base">
                                        <p:cTn id="18" dur="500" fill="hold"/>
                                        <p:tgtEl>
                                          <p:spTgt spid="40039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00406"/>
                                        </p:tgtEl>
                                        <p:attrNameLst>
                                          <p:attrName>style.visibility</p:attrName>
                                        </p:attrNameLst>
                                      </p:cBhvr>
                                      <p:to>
                                        <p:strVal val="visible"/>
                                      </p:to>
                                    </p:set>
                                    <p:anim calcmode="lin" valueType="num">
                                      <p:cBhvr additive="base">
                                        <p:cTn id="21" dur="500" fill="hold"/>
                                        <p:tgtEl>
                                          <p:spTgt spid="400406"/>
                                        </p:tgtEl>
                                        <p:attrNameLst>
                                          <p:attrName>ppt_x</p:attrName>
                                        </p:attrNameLst>
                                      </p:cBhvr>
                                      <p:tavLst>
                                        <p:tav tm="0">
                                          <p:val>
                                            <p:strVal val="#ppt_x"/>
                                          </p:val>
                                        </p:tav>
                                        <p:tav tm="100000">
                                          <p:val>
                                            <p:strVal val="#ppt_x"/>
                                          </p:val>
                                        </p:tav>
                                      </p:tavLst>
                                    </p:anim>
                                    <p:anim calcmode="lin" valueType="num">
                                      <p:cBhvr additive="base">
                                        <p:cTn id="22" dur="500" fill="hold"/>
                                        <p:tgtEl>
                                          <p:spTgt spid="4004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0393" grpId="0"/>
      <p:bldP spid="400405" grpId="0"/>
      <p:bldP spid="400406" grpId="0"/>
      <p:bldP spid="40040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grpSp>
        <p:nvGrpSpPr>
          <p:cNvPr id="2" name="Group 3"/>
          <p:cNvGrpSpPr>
            <a:grpSpLocks/>
          </p:cNvGrpSpPr>
          <p:nvPr/>
        </p:nvGrpSpPr>
        <p:grpSpPr bwMode="auto">
          <a:xfrm>
            <a:off x="-276225" y="984250"/>
            <a:ext cx="3429000" cy="2286000"/>
            <a:chOff x="0" y="720"/>
            <a:chExt cx="2160" cy="1440"/>
          </a:xfrm>
        </p:grpSpPr>
        <p:sp>
          <p:nvSpPr>
            <p:cNvPr id="401412" name="Text Box 4"/>
            <p:cNvSpPr txBox="1">
              <a:spLocks noChangeArrowheads="1"/>
            </p:cNvSpPr>
            <p:nvPr/>
          </p:nvSpPr>
          <p:spPr bwMode="auto">
            <a:xfrm>
              <a:off x="0" y="720"/>
              <a:ext cx="2160" cy="596"/>
            </a:xfrm>
            <a:prstGeom prst="rect">
              <a:avLst/>
            </a:prstGeom>
            <a:noFill/>
            <a:ln w="12700" cap="sq">
              <a:noFill/>
              <a:miter lim="800000"/>
              <a:headEnd type="none" w="sm" len="sm"/>
              <a:tailEnd type="none" w="sm" len="sm"/>
            </a:ln>
            <a:effectLst/>
          </p:spPr>
          <p:txBody>
            <a:bodyPr lIns="274320" rIns="274320">
              <a:spAutoFit/>
            </a:bodyPr>
            <a:lstStyle/>
            <a:p>
              <a:pPr>
                <a:defRPr/>
              </a:pPr>
              <a:r>
                <a:rPr lang="en-US">
                  <a:latin typeface="Arial Rounded MT Bold" pitchFamily="34" charset="0"/>
                </a:rPr>
                <a:t>Courses &amp; Conflicts</a:t>
              </a:r>
              <a:endParaRPr lang="en-US" sz="3200"/>
            </a:p>
          </p:txBody>
        </p:sp>
        <p:sp>
          <p:nvSpPr>
            <p:cNvPr id="401413" name="Freeform 5"/>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27652" name="Group 10"/>
          <p:cNvGrpSpPr>
            <a:grpSpLocks/>
          </p:cNvGrpSpPr>
          <p:nvPr/>
        </p:nvGrpSpPr>
        <p:grpSpPr bwMode="auto">
          <a:xfrm>
            <a:off x="6581775" y="2684463"/>
            <a:ext cx="1800225" cy="3290887"/>
            <a:chOff x="4194" y="1993"/>
            <a:chExt cx="1422" cy="2226"/>
          </a:xfrm>
        </p:grpSpPr>
        <p:pic>
          <p:nvPicPr>
            <p:cNvPr id="27667" name="Picture 11"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1420" name="Text Box 12"/>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27653" name="Group 13"/>
          <p:cNvGrpSpPr>
            <a:grpSpLocks/>
          </p:cNvGrpSpPr>
          <p:nvPr/>
        </p:nvGrpSpPr>
        <p:grpSpPr bwMode="auto">
          <a:xfrm>
            <a:off x="1628775" y="2743200"/>
            <a:ext cx="1800225" cy="3094038"/>
            <a:chOff x="4194" y="1993"/>
            <a:chExt cx="1422" cy="2342"/>
          </a:xfrm>
        </p:grpSpPr>
        <p:pic>
          <p:nvPicPr>
            <p:cNvPr id="27665" name="Picture 14"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1423" name="Text Box 15"/>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grpSp>
        <p:nvGrpSpPr>
          <p:cNvPr id="5" name="Group 16"/>
          <p:cNvGrpSpPr>
            <a:grpSpLocks/>
          </p:cNvGrpSpPr>
          <p:nvPr/>
        </p:nvGrpSpPr>
        <p:grpSpPr bwMode="auto">
          <a:xfrm>
            <a:off x="228600" y="1422400"/>
            <a:ext cx="5105400" cy="1285875"/>
            <a:chOff x="336" y="992"/>
            <a:chExt cx="3216" cy="810"/>
          </a:xfrm>
        </p:grpSpPr>
        <p:sp>
          <p:nvSpPr>
            <p:cNvPr id="401425" name="Freeform 17"/>
            <p:cNvSpPr>
              <a:spLocks/>
            </p:cNvSpPr>
            <p:nvPr/>
          </p:nvSpPr>
          <p:spPr bwMode="auto">
            <a:xfrm>
              <a:off x="862" y="1472"/>
              <a:ext cx="242" cy="33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lgn="ctr">
                <a:defRPr/>
              </a:pPr>
              <a:endParaRPr lang="en-CA"/>
            </a:p>
          </p:txBody>
        </p:sp>
        <p:sp>
          <p:nvSpPr>
            <p:cNvPr id="401426" name="Text Box 18"/>
            <p:cNvSpPr txBox="1">
              <a:spLocks noChangeArrowheads="1"/>
            </p:cNvSpPr>
            <p:nvPr/>
          </p:nvSpPr>
          <p:spPr bwMode="auto">
            <a:xfrm>
              <a:off x="336" y="992"/>
              <a:ext cx="3216" cy="496"/>
            </a:xfrm>
            <a:prstGeom prst="rect">
              <a:avLst/>
            </a:prstGeom>
            <a:noFill/>
            <a:ln w="12700" cap="sq">
              <a:noFill/>
              <a:miter lim="800000"/>
              <a:headEnd type="none" w="sm" len="sm"/>
              <a:tailEnd type="none" w="sm" len="sm"/>
            </a:ln>
            <a:effectLst/>
          </p:spPr>
          <p:txBody>
            <a:bodyPr lIns="274320" rIns="274320"/>
            <a:lstStyle/>
            <a:p>
              <a:pPr algn="ctr">
                <a:defRPr/>
              </a:pPr>
              <a:r>
                <a:rPr lang="en-US">
                  <a:latin typeface="Arial Rounded MT Bold" pitchFamily="34" charset="0"/>
                </a:rPr>
                <a:t>Schedule</a:t>
              </a:r>
            </a:p>
          </p:txBody>
        </p:sp>
      </p:grpSp>
      <p:sp>
        <p:nvSpPr>
          <p:cNvPr id="401430" name="Text Box 22"/>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grpSp>
        <p:nvGrpSpPr>
          <p:cNvPr id="6" name="Group 30"/>
          <p:cNvGrpSpPr>
            <a:grpSpLocks/>
          </p:cNvGrpSpPr>
          <p:nvPr/>
        </p:nvGrpSpPr>
        <p:grpSpPr bwMode="auto">
          <a:xfrm>
            <a:off x="2724150" y="2794000"/>
            <a:ext cx="4652963" cy="787400"/>
            <a:chOff x="1716" y="2160"/>
            <a:chExt cx="2931" cy="496"/>
          </a:xfrm>
        </p:grpSpPr>
        <p:sp>
          <p:nvSpPr>
            <p:cNvPr id="401432" name="Text Box 24"/>
            <p:cNvSpPr txBox="1">
              <a:spLocks noChangeArrowheads="1"/>
            </p:cNvSpPr>
            <p:nvPr/>
          </p:nvSpPr>
          <p:spPr bwMode="auto">
            <a:xfrm>
              <a:off x="1716" y="2160"/>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dirty="0">
                  <a:solidFill>
                    <a:schemeClr val="tx2"/>
                  </a:solidFill>
                  <a:latin typeface="Arial Rounded MT Bold" pitchFamily="34" charset="0"/>
                </a:rPr>
                <a:t>&lt;G, k&gt;</a:t>
              </a:r>
            </a:p>
          </p:txBody>
        </p:sp>
        <p:sp>
          <p:nvSpPr>
            <p:cNvPr id="401433" name="Line 25"/>
            <p:cNvSpPr>
              <a:spLocks noChangeShapeType="1"/>
            </p:cNvSpPr>
            <p:nvPr/>
          </p:nvSpPr>
          <p:spPr bwMode="auto">
            <a:xfrm>
              <a:off x="2248" y="2544"/>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lgn="ctr">
                <a:defRPr/>
              </a:pPr>
              <a:endParaRPr lang="en-CA"/>
            </a:p>
          </p:txBody>
        </p:sp>
      </p:grpSp>
      <p:grpSp>
        <p:nvGrpSpPr>
          <p:cNvPr id="7" name="Group 29"/>
          <p:cNvGrpSpPr>
            <a:grpSpLocks/>
          </p:cNvGrpSpPr>
          <p:nvPr/>
        </p:nvGrpSpPr>
        <p:grpSpPr bwMode="auto">
          <a:xfrm>
            <a:off x="2876550" y="3784600"/>
            <a:ext cx="4652963" cy="787400"/>
            <a:chOff x="1812" y="2928"/>
            <a:chExt cx="2931" cy="496"/>
          </a:xfrm>
        </p:grpSpPr>
        <p:sp>
          <p:nvSpPr>
            <p:cNvPr id="401435" name="Line 27"/>
            <p:cNvSpPr>
              <a:spLocks noChangeShapeType="1"/>
            </p:cNvSpPr>
            <p:nvPr/>
          </p:nvSpPr>
          <p:spPr bwMode="auto">
            <a:xfrm flipH="1">
              <a:off x="2248" y="3312"/>
              <a:ext cx="1872" cy="0"/>
            </a:xfrm>
            <a:prstGeom prst="line">
              <a:avLst/>
            </a:prstGeom>
            <a:noFill/>
            <a:ln w="57150" cap="sq">
              <a:solidFill>
                <a:schemeClr val="tx2"/>
              </a:solidFill>
              <a:round/>
              <a:headEnd/>
              <a:tailEnd type="arrow" w="med" len="med"/>
            </a:ln>
            <a:effectLst/>
          </p:spPr>
          <p:txBody>
            <a:bodyPr lIns="274320" rIns="274320" anchor="ctr">
              <a:spAutoFit/>
            </a:bodyPr>
            <a:lstStyle/>
            <a:p>
              <a:pPr algn="ctr">
                <a:defRPr/>
              </a:pPr>
              <a:endParaRPr lang="en-CA"/>
            </a:p>
          </p:txBody>
        </p:sp>
        <p:sp>
          <p:nvSpPr>
            <p:cNvPr id="401436" name="Text Box 28"/>
            <p:cNvSpPr txBox="1">
              <a:spLocks noChangeArrowheads="1"/>
            </p:cNvSpPr>
            <p:nvPr/>
          </p:nvSpPr>
          <p:spPr bwMode="auto">
            <a:xfrm>
              <a:off x="1812" y="2928"/>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dirty="0" err="1">
                  <a:solidFill>
                    <a:schemeClr val="tx2"/>
                  </a:solidFill>
                  <a:latin typeface="Arial Rounded MT Bold" pitchFamily="34" charset="0"/>
                </a:rPr>
                <a:t>Colouring</a:t>
              </a:r>
              <a:endParaRPr lang="en-US" dirty="0">
                <a:solidFill>
                  <a:schemeClr val="tx2"/>
                </a:solidFill>
                <a:latin typeface="Arial Rounded MT Bold" pitchFamily="34" charset="0"/>
              </a:endParaRPr>
            </a:p>
          </p:txBody>
        </p:sp>
      </p:grpSp>
      <p:sp>
        <p:nvSpPr>
          <p:cNvPr id="401439" name="Text Box 31"/>
          <p:cNvSpPr txBox="1">
            <a:spLocks noChangeArrowheads="1"/>
          </p:cNvSpPr>
          <p:nvPr/>
        </p:nvSpPr>
        <p:spPr bwMode="auto">
          <a:xfrm>
            <a:off x="4635500" y="4514850"/>
            <a:ext cx="685800" cy="1189038"/>
          </a:xfrm>
          <a:prstGeom prst="rect">
            <a:avLst/>
          </a:prstGeom>
          <a:noFill/>
          <a:ln w="9525">
            <a:noFill/>
            <a:miter lim="800000"/>
            <a:headEnd/>
            <a:tailEnd/>
          </a:ln>
          <a:effectLst/>
        </p:spPr>
        <p:txBody>
          <a:bodyPr wrap="none">
            <a:spAutoFit/>
          </a:bodyPr>
          <a:lstStyle/>
          <a:p>
            <a:pPr eaLnBrk="1" hangingPunct="1">
              <a:spcBef>
                <a:spcPct val="50000"/>
              </a:spcBef>
              <a:defRPr/>
            </a:pPr>
            <a:r>
              <a:rPr lang="en-US" sz="7200" b="1">
                <a:solidFill>
                  <a:schemeClr val="tx2"/>
                </a:solidFill>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01439"/>
                                        </p:tgtEl>
                                        <p:attrNameLst>
                                          <p:attrName>style.visibility</p:attrName>
                                        </p:attrNameLst>
                                      </p:cBhvr>
                                      <p:to>
                                        <p:strVal val="visible"/>
                                      </p:to>
                                    </p:set>
                                    <p:anim calcmode="lin" valueType="num">
                                      <p:cBhvr>
                                        <p:cTn id="31" dur="1000" fill="hold"/>
                                        <p:tgtEl>
                                          <p:spTgt spid="401439"/>
                                        </p:tgtEl>
                                        <p:attrNameLst>
                                          <p:attrName>ppt_w</p:attrName>
                                        </p:attrNameLst>
                                      </p:cBhvr>
                                      <p:tavLst>
                                        <p:tav tm="0">
                                          <p:val>
                                            <p:fltVal val="0"/>
                                          </p:val>
                                        </p:tav>
                                        <p:tav tm="100000">
                                          <p:val>
                                            <p:strVal val="#ppt_w"/>
                                          </p:val>
                                        </p:tav>
                                      </p:tavLst>
                                    </p:anim>
                                    <p:anim calcmode="lin" valueType="num">
                                      <p:cBhvr>
                                        <p:cTn id="32" dur="1000" fill="hold"/>
                                        <p:tgtEl>
                                          <p:spTgt spid="401439"/>
                                        </p:tgtEl>
                                        <p:attrNameLst>
                                          <p:attrName>ppt_h</p:attrName>
                                        </p:attrNameLst>
                                      </p:cBhvr>
                                      <p:tavLst>
                                        <p:tav tm="0">
                                          <p:val>
                                            <p:fltVal val="0"/>
                                          </p:val>
                                        </p:tav>
                                        <p:tav tm="100000">
                                          <p:val>
                                            <p:strVal val="#ppt_h"/>
                                          </p:val>
                                        </p:tav>
                                      </p:tavLst>
                                    </p:anim>
                                    <p:anim calcmode="lin" valueType="num">
                                      <p:cBhvr>
                                        <p:cTn id="33" dur="1000" fill="hold"/>
                                        <p:tgtEl>
                                          <p:spTgt spid="40143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014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39"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sp>
        <p:nvSpPr>
          <p:cNvPr id="404483" name="Text Box 3"/>
          <p:cNvSpPr txBox="1">
            <a:spLocks noChangeArrowheads="1"/>
          </p:cNvSpPr>
          <p:nvPr/>
        </p:nvSpPr>
        <p:spPr bwMode="auto">
          <a:xfrm>
            <a:off x="4465638" y="2971800"/>
            <a:ext cx="1173162" cy="2255838"/>
          </a:xfrm>
          <a:prstGeom prst="rect">
            <a:avLst/>
          </a:prstGeom>
          <a:noFill/>
          <a:ln w="9525">
            <a:noFill/>
            <a:miter lim="800000"/>
            <a:headEnd/>
            <a:tailEnd/>
          </a:ln>
          <a:effectLst/>
        </p:spPr>
        <p:txBody>
          <a:bodyPr wrap="none">
            <a:spAutoFit/>
          </a:bodyPr>
          <a:lstStyle/>
          <a:p>
            <a:pPr eaLnBrk="1" hangingPunct="1">
              <a:spcBef>
                <a:spcPct val="50000"/>
              </a:spcBef>
              <a:defRPr/>
            </a:pPr>
            <a:r>
              <a:rPr lang="en-US" sz="14200" b="1">
                <a:solidFill>
                  <a:schemeClr val="tx2"/>
                </a:solidFill>
                <a:cs typeface="Times New Roman" pitchFamily="18" charset="0"/>
              </a:rPr>
              <a:t>≥</a:t>
            </a:r>
          </a:p>
        </p:txBody>
      </p:sp>
      <p:grpSp>
        <p:nvGrpSpPr>
          <p:cNvPr id="28676" name="Group 4"/>
          <p:cNvGrpSpPr>
            <a:grpSpLocks/>
          </p:cNvGrpSpPr>
          <p:nvPr/>
        </p:nvGrpSpPr>
        <p:grpSpPr bwMode="auto">
          <a:xfrm>
            <a:off x="6581775" y="2684463"/>
            <a:ext cx="1800225" cy="3290887"/>
            <a:chOff x="4194" y="1993"/>
            <a:chExt cx="1422" cy="2226"/>
          </a:xfrm>
        </p:grpSpPr>
        <p:pic>
          <p:nvPicPr>
            <p:cNvPr id="28683" name="Picture 5"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4486" name="Text Box 6"/>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28677" name="Group 7"/>
          <p:cNvGrpSpPr>
            <a:grpSpLocks/>
          </p:cNvGrpSpPr>
          <p:nvPr/>
        </p:nvGrpSpPr>
        <p:grpSpPr bwMode="auto">
          <a:xfrm>
            <a:off x="1628775" y="2743200"/>
            <a:ext cx="1800225" cy="3094038"/>
            <a:chOff x="4194" y="1993"/>
            <a:chExt cx="1422" cy="2342"/>
          </a:xfrm>
        </p:grpSpPr>
        <p:pic>
          <p:nvPicPr>
            <p:cNvPr id="28681" name="Picture 8"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4489" name="Text Box 9"/>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sp>
        <p:nvSpPr>
          <p:cNvPr id="404490" name="Text Box 10"/>
          <p:cNvSpPr txBox="1">
            <a:spLocks noChangeArrowheads="1"/>
          </p:cNvSpPr>
          <p:nvPr/>
        </p:nvSpPr>
        <p:spPr bwMode="auto">
          <a:xfrm>
            <a:off x="-152400" y="13716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dirty="0">
                <a:solidFill>
                  <a:schemeClr val="hlink"/>
                </a:solidFill>
                <a:latin typeface="Arial Rounded MT Bold" pitchFamily="34" charset="0"/>
              </a:rPr>
              <a:t>Assume have an alg.</a:t>
            </a:r>
          </a:p>
        </p:txBody>
      </p:sp>
      <p:sp>
        <p:nvSpPr>
          <p:cNvPr id="404491" name="Text Box 11"/>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sp>
        <p:nvSpPr>
          <p:cNvPr id="404492" name="Text Box 12"/>
          <p:cNvSpPr txBox="1">
            <a:spLocks noChangeArrowheads="1"/>
          </p:cNvSpPr>
          <p:nvPr/>
        </p:nvSpPr>
        <p:spPr bwMode="auto">
          <a:xfrm>
            <a:off x="4495800" y="14224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hlink"/>
                </a:solidFill>
                <a:latin typeface="Arial Rounded MT Bold" pitchFamily="34" charset="0"/>
              </a:rPr>
              <a:t>Design an alg.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404483"/>
                                        </p:tgtEl>
                                        <p:attrNameLst>
                                          <p:attrName>style.visibility</p:attrName>
                                        </p:attrNameLst>
                                      </p:cBhvr>
                                      <p:to>
                                        <p:strVal val="visible"/>
                                      </p:to>
                                    </p:set>
                                    <p:anim calcmode="lin" valueType="num">
                                      <p:cBhvr additive="base">
                                        <p:cTn id="7" dur="500" fill="hold"/>
                                        <p:tgtEl>
                                          <p:spTgt spid="404483"/>
                                        </p:tgtEl>
                                        <p:attrNameLst>
                                          <p:attrName>ppt_x</p:attrName>
                                        </p:attrNameLst>
                                      </p:cBhvr>
                                      <p:tavLst>
                                        <p:tav tm="0">
                                          <p:val>
                                            <p:strVal val="#ppt_x"/>
                                          </p:val>
                                        </p:tav>
                                        <p:tav tm="100000">
                                          <p:val>
                                            <p:strVal val="#ppt_x"/>
                                          </p:val>
                                        </p:tav>
                                      </p:tavLst>
                                    </p:anim>
                                    <p:anim calcmode="lin" valueType="num">
                                      <p:cBhvr additive="base">
                                        <p:cTn id="8" dur="500" fill="hold"/>
                                        <p:tgtEl>
                                          <p:spTgt spid="40448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04492"/>
                                        </p:tgtEl>
                                        <p:attrNameLst>
                                          <p:attrName>style.visibility</p:attrName>
                                        </p:attrNameLst>
                                      </p:cBhvr>
                                      <p:to>
                                        <p:strVal val="visible"/>
                                      </p:to>
                                    </p:set>
                                    <p:anim calcmode="lin" valueType="num">
                                      <p:cBhvr additive="base">
                                        <p:cTn id="11" dur="500" fill="hold"/>
                                        <p:tgtEl>
                                          <p:spTgt spid="404492"/>
                                        </p:tgtEl>
                                        <p:attrNameLst>
                                          <p:attrName>ppt_x</p:attrName>
                                        </p:attrNameLst>
                                      </p:cBhvr>
                                      <p:tavLst>
                                        <p:tav tm="0">
                                          <p:val>
                                            <p:strVal val="#ppt_x"/>
                                          </p:val>
                                        </p:tav>
                                        <p:tav tm="100000">
                                          <p:val>
                                            <p:strVal val="#ppt_x"/>
                                          </p:val>
                                        </p:tav>
                                      </p:tavLst>
                                    </p:anim>
                                    <p:anim calcmode="lin" valueType="num">
                                      <p:cBhvr additive="base">
                                        <p:cTn id="12" dur="500" fill="hold"/>
                                        <p:tgtEl>
                                          <p:spTgt spid="40449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404490"/>
                                        </p:tgtEl>
                                        <p:attrNameLst>
                                          <p:attrName>style.visibility</p:attrName>
                                        </p:attrNameLst>
                                      </p:cBhvr>
                                      <p:to>
                                        <p:strVal val="visible"/>
                                      </p:to>
                                    </p:set>
                                    <p:anim calcmode="lin" valueType="num">
                                      <p:cBhvr additive="base">
                                        <p:cTn id="15" dur="500" fill="hold"/>
                                        <p:tgtEl>
                                          <p:spTgt spid="404490"/>
                                        </p:tgtEl>
                                        <p:attrNameLst>
                                          <p:attrName>ppt_x</p:attrName>
                                        </p:attrNameLst>
                                      </p:cBhvr>
                                      <p:tavLst>
                                        <p:tav tm="0">
                                          <p:val>
                                            <p:strVal val="#ppt_x"/>
                                          </p:val>
                                        </p:tav>
                                        <p:tav tm="100000">
                                          <p:val>
                                            <p:strVal val="#ppt_x"/>
                                          </p:val>
                                        </p:tav>
                                      </p:tavLst>
                                    </p:anim>
                                    <p:anim calcmode="lin" valueType="num">
                                      <p:cBhvr additive="base">
                                        <p:cTn id="16" dur="500" fill="hold"/>
                                        <p:tgtEl>
                                          <p:spTgt spid="40449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p:bldP spid="404490" grpId="0"/>
      <p:bldP spid="40449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Text Box 2"/>
          <p:cNvSpPr txBox="1">
            <a:spLocks noChangeArrowheads="1"/>
          </p:cNvSpPr>
          <p:nvPr/>
        </p:nvSpPr>
        <p:spPr bwMode="auto">
          <a:xfrm>
            <a:off x="1785938" y="31750"/>
            <a:ext cx="5562600" cy="523875"/>
          </a:xfrm>
          <a:prstGeom prst="rect">
            <a:avLst/>
          </a:prstGeom>
          <a:noFill/>
          <a:ln w="12700" cap="sq">
            <a:noFill/>
            <a:miter lim="800000"/>
            <a:headEnd type="none" w="sm" len="sm"/>
            <a:tailEnd type="none" w="sm" len="sm"/>
          </a:ln>
          <a:effectLst/>
        </p:spPr>
        <p:txBody>
          <a:bodyPr wrap="none" lIns="274320" rIns="274320">
            <a:spAutoFit/>
          </a:bodyPr>
          <a:lstStyle/>
          <a:p>
            <a:pPr algn="ctr">
              <a:defRPr/>
            </a:pPr>
            <a:r>
              <a:rPr lang="en-US">
                <a:solidFill>
                  <a:schemeClr val="tx2"/>
                </a:solidFill>
                <a:latin typeface="Arial Rounded MT Bold" pitchFamily="34" charset="0"/>
              </a:rPr>
              <a:t>Algorithms Inter-Changeable</a:t>
            </a:r>
          </a:p>
        </p:txBody>
      </p:sp>
      <p:grpSp>
        <p:nvGrpSpPr>
          <p:cNvPr id="2" name="Group 6"/>
          <p:cNvGrpSpPr>
            <a:grpSpLocks/>
          </p:cNvGrpSpPr>
          <p:nvPr/>
        </p:nvGrpSpPr>
        <p:grpSpPr bwMode="auto">
          <a:xfrm>
            <a:off x="4775200" y="931863"/>
            <a:ext cx="3429000" cy="1900237"/>
            <a:chOff x="0" y="720"/>
            <a:chExt cx="2160" cy="1197"/>
          </a:xfrm>
        </p:grpSpPr>
        <p:sp>
          <p:nvSpPr>
            <p:cNvPr id="402439" name="Text Box 7"/>
            <p:cNvSpPr txBox="1">
              <a:spLocks noChangeArrowheads="1"/>
            </p:cNvSpPr>
            <p:nvPr/>
          </p:nvSpPr>
          <p:spPr bwMode="auto">
            <a:xfrm>
              <a:off x="0" y="720"/>
              <a:ext cx="2160" cy="634"/>
            </a:xfrm>
            <a:prstGeom prst="rect">
              <a:avLst/>
            </a:prstGeom>
            <a:noFill/>
            <a:ln w="12700" cap="sq">
              <a:noFill/>
              <a:miter lim="800000"/>
              <a:headEnd type="none" w="sm" len="sm"/>
              <a:tailEnd type="none" w="sm" len="sm"/>
            </a:ln>
            <a:effectLst/>
          </p:spPr>
          <p:txBody>
            <a:bodyPr lIns="274320" rIns="274320">
              <a:spAutoFit/>
            </a:bodyPr>
            <a:lstStyle/>
            <a:p>
              <a:pPr>
                <a:defRPr/>
              </a:pPr>
              <a:br>
                <a:rPr lang="en-US" dirty="0">
                  <a:latin typeface="Arial Rounded MT Bold" pitchFamily="34" charset="0"/>
                </a:rPr>
              </a:br>
              <a:r>
                <a:rPr lang="en-US" dirty="0">
                  <a:latin typeface="Arial Rounded MT Bold" pitchFamily="34" charset="0"/>
                </a:rPr>
                <a:t> </a:t>
              </a:r>
              <a:r>
                <a:rPr lang="en-US" sz="3200" dirty="0"/>
                <a:t>&lt;</a:t>
              </a:r>
              <a:r>
                <a:rPr lang="en-US" sz="3200" dirty="0" err="1"/>
                <a:t>G,k</a:t>
              </a:r>
              <a:r>
                <a:rPr lang="en-US" sz="3200" dirty="0"/>
                <a:t>&gt;</a:t>
              </a:r>
            </a:p>
          </p:txBody>
        </p:sp>
        <p:sp>
          <p:nvSpPr>
            <p:cNvPr id="402440" name="Freeform 8"/>
            <p:cNvSpPr>
              <a:spLocks/>
            </p:cNvSpPr>
            <p:nvPr/>
          </p:nvSpPr>
          <p:spPr bwMode="auto">
            <a:xfrm>
              <a:off x="624" y="1587"/>
              <a:ext cx="432" cy="330"/>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29700" name="Group 10"/>
          <p:cNvGrpSpPr>
            <a:grpSpLocks/>
          </p:cNvGrpSpPr>
          <p:nvPr/>
        </p:nvGrpSpPr>
        <p:grpSpPr bwMode="auto">
          <a:xfrm>
            <a:off x="6581775" y="2684463"/>
            <a:ext cx="1800225" cy="3290887"/>
            <a:chOff x="4194" y="1993"/>
            <a:chExt cx="1422" cy="2226"/>
          </a:xfrm>
        </p:grpSpPr>
        <p:pic>
          <p:nvPicPr>
            <p:cNvPr id="29714" name="Picture 11"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2444" name="Text Box 12"/>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lgn="ct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29701" name="Group 13"/>
          <p:cNvGrpSpPr>
            <a:grpSpLocks/>
          </p:cNvGrpSpPr>
          <p:nvPr/>
        </p:nvGrpSpPr>
        <p:grpSpPr bwMode="auto">
          <a:xfrm>
            <a:off x="1628775" y="2743200"/>
            <a:ext cx="1800225" cy="3094038"/>
            <a:chOff x="4194" y="1993"/>
            <a:chExt cx="1422" cy="2342"/>
          </a:xfrm>
        </p:grpSpPr>
        <p:pic>
          <p:nvPicPr>
            <p:cNvPr id="29712" name="Picture 14"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2447" name="Text Box 15"/>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lgn="ct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grpSp>
        <p:nvGrpSpPr>
          <p:cNvPr id="5" name="Group 19"/>
          <p:cNvGrpSpPr>
            <a:grpSpLocks/>
          </p:cNvGrpSpPr>
          <p:nvPr/>
        </p:nvGrpSpPr>
        <p:grpSpPr bwMode="auto">
          <a:xfrm>
            <a:off x="5181600" y="1371600"/>
            <a:ext cx="5105400" cy="1285875"/>
            <a:chOff x="336" y="992"/>
            <a:chExt cx="3216" cy="810"/>
          </a:xfrm>
        </p:grpSpPr>
        <p:sp>
          <p:nvSpPr>
            <p:cNvPr id="402452" name="Freeform 20"/>
            <p:cNvSpPr>
              <a:spLocks/>
            </p:cNvSpPr>
            <p:nvPr/>
          </p:nvSpPr>
          <p:spPr bwMode="auto">
            <a:xfrm>
              <a:off x="862" y="1472"/>
              <a:ext cx="242" cy="33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lgn="ctr">
                <a:defRPr/>
              </a:pPr>
              <a:endParaRPr lang="en-CA"/>
            </a:p>
          </p:txBody>
        </p:sp>
        <p:sp>
          <p:nvSpPr>
            <p:cNvPr id="402453" name="Text Box 21"/>
            <p:cNvSpPr txBox="1">
              <a:spLocks noChangeArrowheads="1"/>
            </p:cNvSpPr>
            <p:nvPr/>
          </p:nvSpPr>
          <p:spPr bwMode="auto">
            <a:xfrm>
              <a:off x="336" y="992"/>
              <a:ext cx="3216" cy="496"/>
            </a:xfrm>
            <a:prstGeom prst="rect">
              <a:avLst/>
            </a:prstGeom>
            <a:noFill/>
            <a:ln w="12700" cap="sq">
              <a:noFill/>
              <a:miter lim="800000"/>
              <a:headEnd type="none" w="sm" len="sm"/>
              <a:tailEnd type="none" w="sm" len="sm"/>
            </a:ln>
            <a:effectLst/>
          </p:spPr>
          <p:txBody>
            <a:bodyPr lIns="274320" rIns="274320"/>
            <a:lstStyle/>
            <a:p>
              <a:pPr algn="ctr">
                <a:defRPr/>
              </a:pPr>
              <a:r>
                <a:rPr lang="en-US">
                  <a:latin typeface="Arial Rounded MT Bold" pitchFamily="34" charset="0"/>
                </a:rPr>
                <a:t>Colouring</a:t>
              </a:r>
            </a:p>
          </p:txBody>
        </p:sp>
      </p:grpSp>
      <p:sp>
        <p:nvSpPr>
          <p:cNvPr id="402454" name="Text Box 22"/>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lgn="ctr">
              <a:defRPr/>
            </a:pPr>
            <a:r>
              <a:rPr lang="en-US" b="1"/>
              <a:t>Proof by Reductions</a:t>
            </a:r>
          </a:p>
        </p:txBody>
      </p:sp>
      <p:grpSp>
        <p:nvGrpSpPr>
          <p:cNvPr id="6" name="Group 23"/>
          <p:cNvGrpSpPr>
            <a:grpSpLocks/>
          </p:cNvGrpSpPr>
          <p:nvPr/>
        </p:nvGrpSpPr>
        <p:grpSpPr bwMode="auto">
          <a:xfrm>
            <a:off x="2724150" y="4267200"/>
            <a:ext cx="4652963" cy="787400"/>
            <a:chOff x="1716" y="2160"/>
            <a:chExt cx="2931" cy="496"/>
          </a:xfrm>
        </p:grpSpPr>
        <p:sp>
          <p:nvSpPr>
            <p:cNvPr id="402456" name="Text Box 24"/>
            <p:cNvSpPr txBox="1">
              <a:spLocks noChangeArrowheads="1"/>
            </p:cNvSpPr>
            <p:nvPr/>
          </p:nvSpPr>
          <p:spPr bwMode="auto">
            <a:xfrm>
              <a:off x="1716" y="2160"/>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a:solidFill>
                    <a:schemeClr val="tx2"/>
                  </a:solidFill>
                  <a:latin typeface="Arial Rounded MT Bold" pitchFamily="34" charset="0"/>
                </a:rPr>
                <a:t>Schedule</a:t>
              </a:r>
            </a:p>
          </p:txBody>
        </p:sp>
        <p:sp>
          <p:nvSpPr>
            <p:cNvPr id="402457" name="Line 25"/>
            <p:cNvSpPr>
              <a:spLocks noChangeShapeType="1"/>
            </p:cNvSpPr>
            <p:nvPr/>
          </p:nvSpPr>
          <p:spPr bwMode="auto">
            <a:xfrm>
              <a:off x="2248" y="2544"/>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lgn="ctr">
                <a:defRPr/>
              </a:pPr>
              <a:endParaRPr lang="en-CA"/>
            </a:p>
          </p:txBody>
        </p:sp>
      </p:grpSp>
      <p:grpSp>
        <p:nvGrpSpPr>
          <p:cNvPr id="7" name="Group 29"/>
          <p:cNvGrpSpPr>
            <a:grpSpLocks/>
          </p:cNvGrpSpPr>
          <p:nvPr/>
        </p:nvGrpSpPr>
        <p:grpSpPr bwMode="auto">
          <a:xfrm>
            <a:off x="2876550" y="2743200"/>
            <a:ext cx="4652963" cy="1016000"/>
            <a:chOff x="1812" y="2384"/>
            <a:chExt cx="2931" cy="640"/>
          </a:xfrm>
        </p:grpSpPr>
        <p:sp>
          <p:nvSpPr>
            <p:cNvPr id="402459" name="Line 27"/>
            <p:cNvSpPr>
              <a:spLocks noChangeShapeType="1"/>
            </p:cNvSpPr>
            <p:nvPr/>
          </p:nvSpPr>
          <p:spPr bwMode="auto">
            <a:xfrm flipH="1">
              <a:off x="2248" y="3024"/>
              <a:ext cx="1872" cy="0"/>
            </a:xfrm>
            <a:prstGeom prst="line">
              <a:avLst/>
            </a:prstGeom>
            <a:noFill/>
            <a:ln w="57150" cap="sq">
              <a:solidFill>
                <a:schemeClr val="tx2"/>
              </a:solidFill>
              <a:round/>
              <a:headEnd/>
              <a:tailEnd type="arrow" w="med" len="med"/>
            </a:ln>
            <a:effectLst/>
          </p:spPr>
          <p:txBody>
            <a:bodyPr lIns="274320" rIns="274320" anchor="ctr">
              <a:spAutoFit/>
            </a:bodyPr>
            <a:lstStyle/>
            <a:p>
              <a:pPr algn="ctr">
                <a:defRPr/>
              </a:pPr>
              <a:endParaRPr lang="en-CA"/>
            </a:p>
          </p:txBody>
        </p:sp>
        <p:sp>
          <p:nvSpPr>
            <p:cNvPr id="402460" name="Text Box 28"/>
            <p:cNvSpPr txBox="1">
              <a:spLocks noChangeArrowheads="1"/>
            </p:cNvSpPr>
            <p:nvPr/>
          </p:nvSpPr>
          <p:spPr bwMode="auto">
            <a:xfrm>
              <a:off x="1812" y="2384"/>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a:solidFill>
                    <a:schemeClr val="tx2"/>
                  </a:solidFill>
                  <a:latin typeface="Arial Rounded MT Bold" pitchFamily="34" charset="0"/>
                </a:rPr>
                <a:t>Courses</a:t>
              </a:r>
              <a:br>
                <a:rPr lang="en-US">
                  <a:solidFill>
                    <a:schemeClr val="tx2"/>
                  </a:solidFill>
                  <a:latin typeface="Arial Rounded MT Bold" pitchFamily="34" charset="0"/>
                </a:rPr>
              </a:br>
              <a:r>
                <a:rPr lang="en-US">
                  <a:solidFill>
                    <a:schemeClr val="tx2"/>
                  </a:solidFill>
                  <a:latin typeface="Arial Rounded MT Bold" pitchFamily="34" charset="0"/>
                </a:rPr>
                <a:t>&amp; Conflicts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1+#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sp>
        <p:nvSpPr>
          <p:cNvPr id="405513" name="Text Box 9"/>
          <p:cNvSpPr txBox="1">
            <a:spLocks noChangeArrowheads="1"/>
          </p:cNvSpPr>
          <p:nvPr/>
        </p:nvSpPr>
        <p:spPr bwMode="auto">
          <a:xfrm>
            <a:off x="3927475" y="2681288"/>
            <a:ext cx="1635125" cy="3262312"/>
          </a:xfrm>
          <a:prstGeom prst="rect">
            <a:avLst/>
          </a:prstGeom>
          <a:noFill/>
          <a:ln w="9525">
            <a:noFill/>
            <a:miter lim="800000"/>
            <a:headEnd/>
            <a:tailEnd/>
          </a:ln>
          <a:effectLst/>
        </p:spPr>
        <p:txBody>
          <a:bodyPr wrap="none">
            <a:spAutoFit/>
          </a:bodyPr>
          <a:lstStyle/>
          <a:p>
            <a:pPr eaLnBrk="1" hangingPunct="1">
              <a:spcBef>
                <a:spcPct val="50000"/>
              </a:spcBef>
              <a:defRPr/>
            </a:pPr>
            <a:r>
              <a:rPr lang="en-US" sz="20800" b="1">
                <a:solidFill>
                  <a:schemeClr val="tx2"/>
                </a:solidFill>
                <a:latin typeface="Symbol" pitchFamily="18" charset="2"/>
              </a:rPr>
              <a:t>»</a:t>
            </a:r>
          </a:p>
        </p:txBody>
      </p:sp>
      <p:grpSp>
        <p:nvGrpSpPr>
          <p:cNvPr id="30724" name="Group 10"/>
          <p:cNvGrpSpPr>
            <a:grpSpLocks/>
          </p:cNvGrpSpPr>
          <p:nvPr/>
        </p:nvGrpSpPr>
        <p:grpSpPr bwMode="auto">
          <a:xfrm>
            <a:off x="6581775" y="2684463"/>
            <a:ext cx="1800225" cy="3290887"/>
            <a:chOff x="4194" y="1993"/>
            <a:chExt cx="1422" cy="2226"/>
          </a:xfrm>
        </p:grpSpPr>
        <p:pic>
          <p:nvPicPr>
            <p:cNvPr id="30730" name="Picture 11" descr="Z3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5516" name="Text Box 12"/>
            <p:cNvSpPr txBox="1">
              <a:spLocks noChangeArrowheads="1"/>
            </p:cNvSpPr>
            <p:nvPr/>
          </p:nvSpPr>
          <p:spPr bwMode="auto">
            <a:xfrm>
              <a:off x="4194" y="3612"/>
              <a:ext cx="1422" cy="607"/>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latin typeface="Arial Rounded MT Bold" pitchFamily="34" charset="0"/>
                </a:rPr>
                <a:t>Colour</a:t>
              </a:r>
              <a:r>
                <a:rPr lang="en-US" sz="2400">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30725" name="Group 13"/>
          <p:cNvGrpSpPr>
            <a:grpSpLocks/>
          </p:cNvGrpSpPr>
          <p:nvPr/>
        </p:nvGrpSpPr>
        <p:grpSpPr bwMode="auto">
          <a:xfrm>
            <a:off x="1628775" y="2743200"/>
            <a:ext cx="1800225" cy="3094038"/>
            <a:chOff x="4194" y="1993"/>
            <a:chExt cx="1422" cy="2342"/>
          </a:xfrm>
        </p:grpSpPr>
        <p:pic>
          <p:nvPicPr>
            <p:cNvPr id="30728" name="Picture 14" descr="Z3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05519" name="Text Box 15"/>
            <p:cNvSpPr txBox="1">
              <a:spLocks noChangeArrowheads="1"/>
            </p:cNvSpPr>
            <p:nvPr/>
          </p:nvSpPr>
          <p:spPr bwMode="auto">
            <a:xfrm>
              <a:off x="4194" y="3609"/>
              <a:ext cx="1422" cy="726"/>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Sched.</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sp>
        <p:nvSpPr>
          <p:cNvPr id="405526" name="Text Box 22"/>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sp>
        <p:nvSpPr>
          <p:cNvPr id="405527" name="Text Box 23"/>
          <p:cNvSpPr txBox="1">
            <a:spLocks noChangeArrowheads="1"/>
          </p:cNvSpPr>
          <p:nvPr/>
        </p:nvSpPr>
        <p:spPr bwMode="auto">
          <a:xfrm>
            <a:off x="2590800" y="9144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hlink"/>
                </a:solidFill>
                <a:latin typeface="Arial Rounded MT Bold" pitchFamily="34" charset="0"/>
              </a:rPr>
              <a:t>But there is likely not a fast algorithm for either!!!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05513"/>
                                        </p:tgtEl>
                                        <p:attrNameLst>
                                          <p:attrName>style.visibility</p:attrName>
                                        </p:attrNameLst>
                                      </p:cBhvr>
                                      <p:to>
                                        <p:strVal val="visible"/>
                                      </p:to>
                                    </p:set>
                                    <p:anim calcmode="lin" valueType="num">
                                      <p:cBhvr>
                                        <p:cTn id="7" dur="1000" fill="hold"/>
                                        <p:tgtEl>
                                          <p:spTgt spid="405513"/>
                                        </p:tgtEl>
                                        <p:attrNameLst>
                                          <p:attrName>ppt_w</p:attrName>
                                        </p:attrNameLst>
                                      </p:cBhvr>
                                      <p:tavLst>
                                        <p:tav tm="0">
                                          <p:val>
                                            <p:fltVal val="0"/>
                                          </p:val>
                                        </p:tav>
                                        <p:tav tm="100000">
                                          <p:val>
                                            <p:strVal val="#ppt_w"/>
                                          </p:val>
                                        </p:tav>
                                      </p:tavLst>
                                    </p:anim>
                                    <p:anim calcmode="lin" valueType="num">
                                      <p:cBhvr>
                                        <p:cTn id="8" dur="1000" fill="hold"/>
                                        <p:tgtEl>
                                          <p:spTgt spid="405513"/>
                                        </p:tgtEl>
                                        <p:attrNameLst>
                                          <p:attrName>ppt_h</p:attrName>
                                        </p:attrNameLst>
                                      </p:cBhvr>
                                      <p:tavLst>
                                        <p:tav tm="0">
                                          <p:val>
                                            <p:fltVal val="0"/>
                                          </p:val>
                                        </p:tav>
                                        <p:tav tm="100000">
                                          <p:val>
                                            <p:strVal val="#ppt_h"/>
                                          </p:val>
                                        </p:tav>
                                      </p:tavLst>
                                    </p:anim>
                                    <p:anim calcmode="lin" valueType="num">
                                      <p:cBhvr>
                                        <p:cTn id="9" dur="1000" fill="hold"/>
                                        <p:tgtEl>
                                          <p:spTgt spid="40551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5513"/>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1" fill="hold" grpId="0" nodeType="clickEffect">
                                  <p:stCondLst>
                                    <p:cond delay="0"/>
                                  </p:stCondLst>
                                  <p:childTnLst>
                                    <p:set>
                                      <p:cBhvr>
                                        <p:cTn id="14" dur="1" fill="hold">
                                          <p:stCondLst>
                                            <p:cond delay="0"/>
                                          </p:stCondLst>
                                        </p:cTn>
                                        <p:tgtEl>
                                          <p:spTgt spid="405527"/>
                                        </p:tgtEl>
                                        <p:attrNameLst>
                                          <p:attrName>style.visibility</p:attrName>
                                        </p:attrNameLst>
                                      </p:cBhvr>
                                      <p:to>
                                        <p:strVal val="visible"/>
                                      </p:to>
                                    </p:set>
                                    <p:anim calcmode="lin" valueType="num">
                                      <p:cBhvr additive="base">
                                        <p:cTn id="15" dur="500" fill="hold"/>
                                        <p:tgtEl>
                                          <p:spTgt spid="405527"/>
                                        </p:tgtEl>
                                        <p:attrNameLst>
                                          <p:attrName>ppt_x</p:attrName>
                                        </p:attrNameLst>
                                      </p:cBhvr>
                                      <p:tavLst>
                                        <p:tav tm="0">
                                          <p:val>
                                            <p:strVal val="#ppt_x"/>
                                          </p:val>
                                        </p:tav>
                                        <p:tav tm="100000">
                                          <p:val>
                                            <p:strVal val="#ppt_x"/>
                                          </p:val>
                                        </p:tav>
                                      </p:tavLst>
                                    </p:anim>
                                    <p:anim calcmode="lin" valueType="num">
                                      <p:cBhvr additive="base">
                                        <p:cTn id="16" dur="500" fill="hold"/>
                                        <p:tgtEl>
                                          <p:spTgt spid="4055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513" grpId="0" autoUpdateAnimBg="0"/>
      <p:bldP spid="40552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 name="Group 6">
            <a:extLst>
              <a:ext uri="{FF2B5EF4-FFF2-40B4-BE49-F238E27FC236}">
                <a16:creationId xmlns:a16="http://schemas.microsoft.com/office/drawing/2014/main" id="{3D3E07AC-C76F-4180-ABB0-344B22BB069B}"/>
              </a:ext>
            </a:extLst>
          </p:cNvPr>
          <p:cNvGrpSpPr/>
          <p:nvPr/>
        </p:nvGrpSpPr>
        <p:grpSpPr>
          <a:xfrm>
            <a:off x="4933950" y="609600"/>
            <a:ext cx="3657600" cy="2057400"/>
            <a:chOff x="4933950" y="609600"/>
            <a:chExt cx="3657600" cy="2057400"/>
          </a:xfrm>
        </p:grpSpPr>
        <p:sp>
          <p:nvSpPr>
            <p:cNvPr id="21" name="AutoShape 8"/>
            <p:cNvSpPr>
              <a:spLocks noChangeArrowheads="1"/>
            </p:cNvSpPr>
            <p:nvPr/>
          </p:nvSpPr>
          <p:spPr bwMode="auto">
            <a:xfrm>
              <a:off x="4933950" y="1219200"/>
              <a:ext cx="3657600" cy="1447800"/>
            </a:xfrm>
            <a:prstGeom prst="wedgeRectCallout">
              <a:avLst>
                <a:gd name="adj1" fmla="val -66254"/>
                <a:gd name="adj2" fmla="val 3041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If one problem has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 fast algorithm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then so does another.</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4" name="Straight Arrow Connector 3">
              <a:extLst>
                <a:ext uri="{FF2B5EF4-FFF2-40B4-BE49-F238E27FC236}">
                  <a16:creationId xmlns:a16="http://schemas.microsoft.com/office/drawing/2014/main" id="{51868163-DD5A-493B-A320-E19B5F0AB24B}"/>
                </a:ext>
              </a:extLst>
            </p:cNvPr>
            <p:cNvCxnSpPr>
              <a:cxnSpLocks/>
            </p:cNvCxnSpPr>
            <p:nvPr/>
          </p:nvCxnSpPr>
          <p:spPr bwMode="auto">
            <a:xfrm flipV="1">
              <a:off x="6324600" y="609600"/>
              <a:ext cx="0" cy="609600"/>
            </a:xfrm>
            <a:prstGeom prst="straightConnector1">
              <a:avLst/>
            </a:prstGeom>
            <a:noFill/>
            <a:ln w="38100" cap="flat" cmpd="sng" algn="ctr">
              <a:solidFill>
                <a:schemeClr val="tx2"/>
              </a:solidFill>
              <a:prstDash val="solid"/>
              <a:round/>
              <a:headEnd type="none" w="med" len="med"/>
              <a:tailEnd type="triangle"/>
            </a:ln>
            <a:effectLst/>
          </p:spPr>
        </p:cxnSp>
      </p:grpSp>
      <p:grpSp>
        <p:nvGrpSpPr>
          <p:cNvPr id="6" name="Group 5">
            <a:extLst>
              <a:ext uri="{FF2B5EF4-FFF2-40B4-BE49-F238E27FC236}">
                <a16:creationId xmlns:a16="http://schemas.microsoft.com/office/drawing/2014/main" id="{27AE8F18-9503-427E-B52C-66D986069106}"/>
              </a:ext>
            </a:extLst>
          </p:cNvPr>
          <p:cNvGrpSpPr/>
          <p:nvPr/>
        </p:nvGrpSpPr>
        <p:grpSpPr>
          <a:xfrm>
            <a:off x="228600" y="699052"/>
            <a:ext cx="3581400" cy="2633870"/>
            <a:chOff x="228600" y="699052"/>
            <a:chExt cx="3581400" cy="2633870"/>
          </a:xfrm>
        </p:grpSpPr>
        <p:sp>
          <p:nvSpPr>
            <p:cNvPr id="18" name="AutoShape 8"/>
            <p:cNvSpPr>
              <a:spLocks noChangeArrowheads="1"/>
            </p:cNvSpPr>
            <p:nvPr/>
          </p:nvSpPr>
          <p:spPr bwMode="auto">
            <a:xfrm>
              <a:off x="838200" y="1295400"/>
              <a:ext cx="2971800" cy="914400"/>
            </a:xfrm>
            <a:prstGeom prst="wedgeRectCallout">
              <a:avLst>
                <a:gd name="adj1" fmla="val -39390"/>
                <a:gd name="adj2" fmla="val 8483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Non-Deterministic</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Polynomial Time</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9" name="Picture 18" descr="&lt;strong&gt;Clipart&lt;/strong&gt; - Beautiful Black &lt;strong&gt;Woman&lt;/strong&gt;"/>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8600" y="2344517"/>
              <a:ext cx="965133" cy="988405"/>
            </a:xfrm>
            <a:prstGeom prst="rect">
              <a:avLst/>
            </a:prstGeom>
          </p:spPr>
        </p:pic>
        <p:cxnSp>
          <p:nvCxnSpPr>
            <p:cNvPr id="9" name="Straight Arrow Connector 8">
              <a:extLst>
                <a:ext uri="{FF2B5EF4-FFF2-40B4-BE49-F238E27FC236}">
                  <a16:creationId xmlns:a16="http://schemas.microsoft.com/office/drawing/2014/main" id="{D89359A7-1EA3-497A-A597-E1E993A0D1D0}"/>
                </a:ext>
              </a:extLst>
            </p:cNvPr>
            <p:cNvCxnSpPr>
              <a:cxnSpLocks/>
            </p:cNvCxnSpPr>
            <p:nvPr/>
          </p:nvCxnSpPr>
          <p:spPr bwMode="auto">
            <a:xfrm flipV="1">
              <a:off x="1666460" y="699052"/>
              <a:ext cx="0" cy="609600"/>
            </a:xfrm>
            <a:prstGeom prst="straightConnector1">
              <a:avLst/>
            </a:prstGeom>
            <a:noFill/>
            <a:ln w="38100" cap="flat" cmpd="sng" algn="ctr">
              <a:solidFill>
                <a:schemeClr val="tx2"/>
              </a:solidFill>
              <a:prstDash val="solid"/>
              <a:round/>
              <a:headEnd type="none" w="med" len="med"/>
              <a:tailEnd type="triangle"/>
            </a:ln>
            <a:effectLst/>
          </p:spPr>
        </p:cxnSp>
      </p:grpSp>
      <p:sp>
        <p:nvSpPr>
          <p:cNvPr id="12" name="AutoShape 8">
            <a:extLst>
              <a:ext uri="{FF2B5EF4-FFF2-40B4-BE49-F238E27FC236}">
                <a16:creationId xmlns:a16="http://schemas.microsoft.com/office/drawing/2014/main" id="{4883F5AE-8594-457E-AA6B-854EECF685A4}"/>
              </a:ext>
            </a:extLst>
          </p:cNvPr>
          <p:cNvSpPr>
            <a:spLocks noChangeArrowheads="1"/>
          </p:cNvSpPr>
          <p:nvPr/>
        </p:nvSpPr>
        <p:spPr bwMode="auto">
          <a:xfrm>
            <a:off x="2209800" y="3124200"/>
            <a:ext cx="4876800" cy="2514600"/>
          </a:xfrm>
          <a:prstGeom prst="wedgeRectCallout">
            <a:avLst>
              <a:gd name="adj1" fmla="val -59461"/>
              <a:gd name="adj2" fmla="val -359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Sorry for the change of notation</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aphicFrame>
        <p:nvGraphicFramePr>
          <p:cNvPr id="17" name="Table 4">
            <a:extLst>
              <a:ext uri="{FF2B5EF4-FFF2-40B4-BE49-F238E27FC236}">
                <a16:creationId xmlns:a16="http://schemas.microsoft.com/office/drawing/2014/main" id="{47FD8674-5F47-4AC1-9A88-5CEB862BED5B}"/>
              </a:ext>
            </a:extLst>
          </p:cNvPr>
          <p:cNvGraphicFramePr>
            <a:graphicFrameLocks noGrp="1"/>
          </p:cNvGraphicFramePr>
          <p:nvPr/>
        </p:nvGraphicFramePr>
        <p:xfrm>
          <a:off x="2895600" y="3657600"/>
          <a:ext cx="3810000" cy="1112520"/>
        </p:xfrm>
        <a:graphic>
          <a:graphicData uri="http://schemas.openxmlformats.org/drawingml/2006/table">
            <a:tbl>
              <a:tblPr firstRow="1" bandRow="1">
                <a:tableStyleId>{5C22544A-7EE6-4342-B048-85BDC9FD1C3A}</a:tableStyleId>
              </a:tblPr>
              <a:tblGrid>
                <a:gridCol w="1371600">
                  <a:extLst>
                    <a:ext uri="{9D8B030D-6E8A-4147-A177-3AD203B41FA5}">
                      <a16:colId xmlns:a16="http://schemas.microsoft.com/office/drawing/2014/main" val="1619843632"/>
                    </a:ext>
                  </a:extLst>
                </a:gridCol>
                <a:gridCol w="1219200">
                  <a:extLst>
                    <a:ext uri="{9D8B030D-6E8A-4147-A177-3AD203B41FA5}">
                      <a16:colId xmlns:a16="http://schemas.microsoft.com/office/drawing/2014/main" val="377741501"/>
                    </a:ext>
                  </a:extLst>
                </a:gridCol>
                <a:gridCol w="1219200">
                  <a:extLst>
                    <a:ext uri="{9D8B030D-6E8A-4147-A177-3AD203B41FA5}">
                      <a16:colId xmlns:a16="http://schemas.microsoft.com/office/drawing/2014/main" val="889020123"/>
                    </a:ext>
                  </a:extLst>
                </a:gridCol>
              </a:tblGrid>
              <a:tr h="370840">
                <a:tc>
                  <a:txBody>
                    <a:bodyPr/>
                    <a:lstStyle/>
                    <a:p>
                      <a:pPr algn="ctr"/>
                      <a:endParaRPr lang="en-US" dirty="0">
                        <a:solidFill>
                          <a:schemeClr val="bg2"/>
                        </a:solidFill>
                      </a:endParaRPr>
                    </a:p>
                  </a:txBody>
                  <a:tcPr>
                    <a:solidFill>
                      <a:srgbClr val="FFC000"/>
                    </a:solidFill>
                  </a:tcPr>
                </a:tc>
                <a:tc>
                  <a:txBody>
                    <a:bodyPr/>
                    <a:lstStyle/>
                    <a:p>
                      <a:pPr algn="ctr"/>
                      <a:r>
                        <a:rPr lang="en-CA" sz="1800" dirty="0">
                          <a:solidFill>
                            <a:schemeClr val="bg2"/>
                          </a:solidFill>
                        </a:rPr>
                        <a:t>Previous</a:t>
                      </a:r>
                      <a:endParaRPr lang="en-US" dirty="0">
                        <a:solidFill>
                          <a:schemeClr val="bg2"/>
                        </a:solidFill>
                      </a:endParaRPr>
                    </a:p>
                  </a:txBody>
                  <a:tcPr>
                    <a:solidFill>
                      <a:srgbClr val="FFC000"/>
                    </a:solidFill>
                  </a:tcPr>
                </a:tc>
                <a:tc>
                  <a:txBody>
                    <a:bodyPr/>
                    <a:lstStyle/>
                    <a:p>
                      <a:pPr algn="ctr"/>
                      <a:r>
                        <a:rPr lang="en-US" dirty="0">
                          <a:solidFill>
                            <a:schemeClr val="bg2"/>
                          </a:solidFill>
                        </a:rPr>
                        <a:t>New</a:t>
                      </a:r>
                    </a:p>
                  </a:txBody>
                  <a:tcPr>
                    <a:solidFill>
                      <a:srgbClr val="FFC000"/>
                    </a:solidFill>
                  </a:tcPr>
                </a:tc>
                <a:extLst>
                  <a:ext uri="{0D108BD9-81ED-4DB2-BD59-A6C34878D82A}">
                    <a16:rowId xmlns:a16="http://schemas.microsoft.com/office/drawing/2014/main" val="416142461"/>
                  </a:ext>
                </a:extLst>
              </a:tr>
              <a:tr h="370840">
                <a:tc>
                  <a:txBody>
                    <a:bodyPr/>
                    <a:lstStyle/>
                    <a:p>
                      <a:pPr algn="ctr"/>
                      <a:r>
                        <a:rPr lang="en-CA" sz="1800" dirty="0">
                          <a:solidFill>
                            <a:schemeClr val="bg2"/>
                          </a:solidFill>
                        </a:rPr>
                        <a:t>Circuit</a:t>
                      </a:r>
                      <a:endParaRPr lang="en-US" dirty="0">
                        <a:solidFill>
                          <a:schemeClr val="bg2"/>
                        </a:solidFill>
                      </a:endParaRPr>
                    </a:p>
                  </a:txBody>
                  <a:tcPr/>
                </a:tc>
                <a:tc>
                  <a:txBody>
                    <a:bodyPr/>
                    <a:lstStyle/>
                    <a:p>
                      <a:pPr algn="ctr"/>
                      <a:r>
                        <a:rPr lang="en-CA" sz="1800" dirty="0">
                          <a:solidFill>
                            <a:schemeClr val="bg2"/>
                          </a:solidFill>
                        </a:rPr>
                        <a:t>C</a:t>
                      </a:r>
                      <a:endParaRPr lang="en-US" dirty="0">
                        <a:solidFill>
                          <a:schemeClr val="bg2"/>
                        </a:solidFill>
                      </a:endParaRPr>
                    </a:p>
                  </a:txBody>
                  <a:tcPr/>
                </a:tc>
                <a:tc>
                  <a:txBody>
                    <a:bodyPr/>
                    <a:lstStyle/>
                    <a:p>
                      <a:pPr algn="ctr"/>
                      <a:r>
                        <a:rPr lang="en-US" dirty="0">
                          <a:solidFill>
                            <a:schemeClr val="bg2"/>
                          </a:solidFill>
                        </a:rPr>
                        <a:t>I</a:t>
                      </a:r>
                    </a:p>
                  </a:txBody>
                  <a:tcPr/>
                </a:tc>
                <a:extLst>
                  <a:ext uri="{0D108BD9-81ED-4DB2-BD59-A6C34878D82A}">
                    <a16:rowId xmlns:a16="http://schemas.microsoft.com/office/drawing/2014/main" val="4111892755"/>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bg2"/>
                          </a:solidFill>
                        </a:rPr>
                        <a:t>Assignment</a:t>
                      </a:r>
                      <a:endParaRPr lang="en-US" sz="1800" dirty="0">
                        <a:solidFill>
                          <a:schemeClr val="bg2"/>
                        </a:solidFill>
                      </a:endParaRPr>
                    </a:p>
                  </a:txBody>
                  <a:tcPr/>
                </a:tc>
                <a:tc>
                  <a:txBody>
                    <a:bodyPr/>
                    <a:lstStyle/>
                    <a:p>
                      <a:pPr algn="ctr"/>
                      <a:r>
                        <a:rPr lang="en-US" dirty="0">
                          <a:solidFill>
                            <a:schemeClr val="bg2"/>
                          </a:solidFill>
                        </a:rPr>
                        <a:t>I</a:t>
                      </a:r>
                    </a:p>
                  </a:txBody>
                  <a:tcPr/>
                </a:tc>
                <a:tc>
                  <a:txBody>
                    <a:bodyPr/>
                    <a:lstStyle/>
                    <a:p>
                      <a:pPr algn="ctr"/>
                      <a:r>
                        <a:rPr lang="en-US" dirty="0">
                          <a:solidFill>
                            <a:schemeClr val="bg2"/>
                          </a:solidFill>
                        </a:rPr>
                        <a:t>S</a:t>
                      </a:r>
                    </a:p>
                  </a:txBody>
                  <a:tcPr/>
                </a:tc>
                <a:extLst>
                  <a:ext uri="{0D108BD9-81ED-4DB2-BD59-A6C34878D82A}">
                    <a16:rowId xmlns:a16="http://schemas.microsoft.com/office/drawing/2014/main" val="644734811"/>
                  </a:ext>
                </a:extLst>
              </a:tr>
            </a:tbl>
          </a:graphicData>
        </a:graphic>
      </p:graphicFrame>
      <p:grpSp>
        <p:nvGrpSpPr>
          <p:cNvPr id="29" name="Group 28">
            <a:extLst>
              <a:ext uri="{FF2B5EF4-FFF2-40B4-BE49-F238E27FC236}">
                <a16:creationId xmlns:a16="http://schemas.microsoft.com/office/drawing/2014/main" id="{A996663C-F997-408E-B321-9D46CE0C5D69}"/>
              </a:ext>
            </a:extLst>
          </p:cNvPr>
          <p:cNvGrpSpPr/>
          <p:nvPr/>
        </p:nvGrpSpPr>
        <p:grpSpPr>
          <a:xfrm>
            <a:off x="2514600" y="4636116"/>
            <a:ext cx="2270656" cy="667404"/>
            <a:chOff x="2770292" y="5245716"/>
            <a:chExt cx="2270656" cy="667404"/>
          </a:xfrm>
        </p:grpSpPr>
        <p:sp>
          <p:nvSpPr>
            <p:cNvPr id="14" name="Rectangle 13">
              <a:extLst>
                <a:ext uri="{FF2B5EF4-FFF2-40B4-BE49-F238E27FC236}">
                  <a16:creationId xmlns:a16="http://schemas.microsoft.com/office/drawing/2014/main" id="{06EBBD03-16B3-4D1B-932F-F44D3A4F1FE6}"/>
                </a:ext>
              </a:extLst>
            </p:cNvPr>
            <p:cNvSpPr/>
            <p:nvPr/>
          </p:nvSpPr>
          <p:spPr>
            <a:xfrm>
              <a:off x="2770292" y="5451455"/>
              <a:ext cx="207941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to Circuit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1" name="Straight Arrow Connector 10">
              <a:extLst>
                <a:ext uri="{FF2B5EF4-FFF2-40B4-BE49-F238E27FC236}">
                  <a16:creationId xmlns:a16="http://schemas.microsoft.com/office/drawing/2014/main" id="{CAF9FA5A-94B0-406F-865D-B16CE9BD00EA}"/>
                </a:ext>
              </a:extLst>
            </p:cNvPr>
            <p:cNvCxnSpPr>
              <a:cxnSpLocks/>
            </p:cNvCxnSpPr>
            <p:nvPr/>
          </p:nvCxnSpPr>
          <p:spPr bwMode="auto">
            <a:xfrm flipV="1">
              <a:off x="3505097" y="5245716"/>
              <a:ext cx="1535851" cy="329102"/>
            </a:xfrm>
            <a:prstGeom prst="straightConnector1">
              <a:avLst/>
            </a:prstGeom>
            <a:noFill/>
            <a:ln w="38100" cap="flat" cmpd="sng" algn="ctr">
              <a:solidFill>
                <a:schemeClr val="hlink"/>
              </a:solidFill>
              <a:prstDash val="solid"/>
              <a:round/>
              <a:headEnd type="none" w="med" len="med"/>
              <a:tailEnd type="triangle"/>
            </a:ln>
            <a:effectLst/>
          </p:spPr>
        </p:cxnSp>
      </p:grpSp>
      <p:grpSp>
        <p:nvGrpSpPr>
          <p:cNvPr id="30" name="Group 29">
            <a:extLst>
              <a:ext uri="{FF2B5EF4-FFF2-40B4-BE49-F238E27FC236}">
                <a16:creationId xmlns:a16="http://schemas.microsoft.com/office/drawing/2014/main" id="{E5D2CF50-F7F6-4319-BFA4-2994E8A5F78E}"/>
              </a:ext>
            </a:extLst>
          </p:cNvPr>
          <p:cNvGrpSpPr/>
          <p:nvPr/>
        </p:nvGrpSpPr>
        <p:grpSpPr>
          <a:xfrm>
            <a:off x="2998893" y="4265690"/>
            <a:ext cx="2993815" cy="1449310"/>
            <a:chOff x="3254585" y="4875290"/>
            <a:chExt cx="2993815" cy="1449310"/>
          </a:xfrm>
        </p:grpSpPr>
        <p:sp>
          <p:nvSpPr>
            <p:cNvPr id="20" name="Rectangle 19">
              <a:extLst>
                <a:ext uri="{FF2B5EF4-FFF2-40B4-BE49-F238E27FC236}">
                  <a16:creationId xmlns:a16="http://schemas.microsoft.com/office/drawing/2014/main" id="{3496ECD7-B73A-48FF-A22D-411C67B9D966}"/>
                </a:ext>
              </a:extLst>
            </p:cNvPr>
            <p:cNvSpPr/>
            <p:nvPr/>
          </p:nvSpPr>
          <p:spPr>
            <a:xfrm>
              <a:off x="3254585" y="5862935"/>
              <a:ext cx="177439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to SAT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2" name="Straight Arrow Connector 21">
              <a:extLst>
                <a:ext uri="{FF2B5EF4-FFF2-40B4-BE49-F238E27FC236}">
                  <a16:creationId xmlns:a16="http://schemas.microsoft.com/office/drawing/2014/main" id="{1E7163F5-482F-4520-ADA7-1A4D21570DFD}"/>
                </a:ext>
              </a:extLst>
            </p:cNvPr>
            <p:cNvCxnSpPr>
              <a:cxnSpLocks/>
            </p:cNvCxnSpPr>
            <p:nvPr/>
          </p:nvCxnSpPr>
          <p:spPr bwMode="auto">
            <a:xfrm flipV="1">
              <a:off x="3913292" y="4875290"/>
              <a:ext cx="2335108" cy="1142277"/>
            </a:xfrm>
            <a:prstGeom prst="straightConnector1">
              <a:avLst/>
            </a:prstGeom>
            <a:noFill/>
            <a:ln w="38100" cap="flat" cmpd="sng" algn="ctr">
              <a:solidFill>
                <a:schemeClr val="hlink"/>
              </a:solidFill>
              <a:prstDash val="solid"/>
              <a:round/>
              <a:headEnd type="none" w="med" len="med"/>
              <a:tailEnd type="triangle"/>
            </a:ln>
            <a:effectLst/>
          </p:spPr>
        </p:cxnSp>
      </p:grpSp>
      <p:grpSp>
        <p:nvGrpSpPr>
          <p:cNvPr id="31" name="Group 30">
            <a:extLst>
              <a:ext uri="{FF2B5EF4-FFF2-40B4-BE49-F238E27FC236}">
                <a16:creationId xmlns:a16="http://schemas.microsoft.com/office/drawing/2014/main" id="{0FB40604-07A0-40EC-99A2-F2BCCF6102E8}"/>
              </a:ext>
            </a:extLst>
          </p:cNvPr>
          <p:cNvGrpSpPr/>
          <p:nvPr/>
        </p:nvGrpSpPr>
        <p:grpSpPr>
          <a:xfrm>
            <a:off x="5504669" y="4677102"/>
            <a:ext cx="1226618" cy="961698"/>
            <a:chOff x="6571469" y="5286702"/>
            <a:chExt cx="1226618" cy="961698"/>
          </a:xfrm>
        </p:grpSpPr>
        <p:sp>
          <p:nvSpPr>
            <p:cNvPr id="23" name="Rectangle 22">
              <a:extLst>
                <a:ext uri="{FF2B5EF4-FFF2-40B4-BE49-F238E27FC236}">
                  <a16:creationId xmlns:a16="http://schemas.microsoft.com/office/drawing/2014/main" id="{50262250-07AD-42EA-8B27-782D6DB08C7B}"/>
                </a:ext>
              </a:extLst>
            </p:cNvPr>
            <p:cNvSpPr/>
            <p:nvPr/>
          </p:nvSpPr>
          <p:spPr>
            <a:xfrm>
              <a:off x="6571469" y="5786735"/>
              <a:ext cx="12266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Solution</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4" name="Straight Arrow Connector 23">
              <a:extLst>
                <a:ext uri="{FF2B5EF4-FFF2-40B4-BE49-F238E27FC236}">
                  <a16:creationId xmlns:a16="http://schemas.microsoft.com/office/drawing/2014/main" id="{AB3A2926-684A-4BE0-A090-B826A1F589B3}"/>
                </a:ext>
              </a:extLst>
            </p:cNvPr>
            <p:cNvCxnSpPr>
              <a:cxnSpLocks/>
            </p:cNvCxnSpPr>
            <p:nvPr/>
          </p:nvCxnSpPr>
          <p:spPr bwMode="auto">
            <a:xfrm flipV="1">
              <a:off x="7162800" y="5286702"/>
              <a:ext cx="0" cy="576233"/>
            </a:xfrm>
            <a:prstGeom prst="straightConnector1">
              <a:avLst/>
            </a:prstGeom>
            <a:noFill/>
            <a:ln w="38100" cap="flat" cmpd="sng" algn="ctr">
              <a:solidFill>
                <a:schemeClr val="hlink"/>
              </a:solidFill>
              <a:prstDash val="solid"/>
              <a:round/>
              <a:headEnd type="none" w="med" len="med"/>
              <a:tailEnd type="triangle"/>
            </a:ln>
            <a:effectLst/>
          </p:spPr>
        </p:cxnSp>
      </p:grpSp>
    </p:spTree>
    <p:extLst>
      <p:ext uri="{BB962C8B-B14F-4D97-AF65-F5344CB8AC3E}">
        <p14:creationId xmlns:p14="http://schemas.microsoft.com/office/powerpoint/2010/main" val="284598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0-#ppt_w/2"/>
                                          </p:val>
                                        </p:tav>
                                        <p:tav tm="100000">
                                          <p:val>
                                            <p:strVal val="#ppt_x"/>
                                          </p:val>
                                        </p:tav>
                                      </p:tavLst>
                                    </p:anim>
                                    <p:anim calcmode="lin" valueType="num">
                                      <p:cBhvr additive="base">
                                        <p:cTn id="2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500" fill="hold"/>
                                        <p:tgtEl>
                                          <p:spTgt spid="29"/>
                                        </p:tgtEl>
                                        <p:attrNameLst>
                                          <p:attrName>ppt_x</p:attrName>
                                        </p:attrNameLst>
                                      </p:cBhvr>
                                      <p:tavLst>
                                        <p:tav tm="0">
                                          <p:val>
                                            <p:strVal val="0-#ppt_w/2"/>
                                          </p:val>
                                        </p:tav>
                                        <p:tav tm="100000">
                                          <p:val>
                                            <p:strVal val="#ppt_x"/>
                                          </p:val>
                                        </p:tav>
                                      </p:tavLst>
                                    </p:anim>
                                    <p:anim calcmode="lin" valueType="num">
                                      <p:cBhvr additive="base">
                                        <p:cTn id="3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0-#ppt_w/2"/>
                                          </p:val>
                                        </p:tav>
                                        <p:tav tm="100000">
                                          <p:val>
                                            <p:strVal val="#ppt_x"/>
                                          </p:val>
                                        </p:tav>
                                      </p:tavLst>
                                    </p:anim>
                                    <p:anim calcmode="lin" valueType="num">
                                      <p:cBhvr additive="base">
                                        <p:cTn id="4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additive="base">
                                        <p:cTn id="49" dur="500" fill="hold"/>
                                        <p:tgtEl>
                                          <p:spTgt spid="31"/>
                                        </p:tgtEl>
                                        <p:attrNameLst>
                                          <p:attrName>ppt_x</p:attrName>
                                        </p:attrNameLst>
                                      </p:cBhvr>
                                      <p:tavLst>
                                        <p:tav tm="0">
                                          <p:val>
                                            <p:strVal val="0-#ppt_w/2"/>
                                          </p:val>
                                        </p:tav>
                                        <p:tav tm="100000">
                                          <p:val>
                                            <p:strVal val="#ppt_x"/>
                                          </p:val>
                                        </p:tav>
                                      </p:tavLst>
                                    </p:anim>
                                    <p:anim calcmode="lin" valueType="num">
                                      <p:cBhvr additive="base">
                                        <p:cTn id="50"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Freeform 2050"/>
          <p:cNvSpPr>
            <a:spLocks/>
          </p:cNvSpPr>
          <p:nvPr/>
        </p:nvSpPr>
        <p:spPr bwMode="auto">
          <a:xfrm>
            <a:off x="6303963" y="3549650"/>
            <a:ext cx="981075" cy="1600200"/>
          </a:xfrm>
          <a:custGeom>
            <a:avLst/>
            <a:gdLst/>
            <a:ahLst/>
            <a:cxnLst>
              <a:cxn ang="0">
                <a:pos x="236" y="0"/>
              </a:cxn>
              <a:cxn ang="0">
                <a:pos x="329" y="0"/>
              </a:cxn>
              <a:cxn ang="0">
                <a:pos x="443" y="17"/>
              </a:cxn>
              <a:cxn ang="0">
                <a:pos x="504" y="70"/>
              </a:cxn>
              <a:cxn ang="0">
                <a:pos x="566" y="169"/>
              </a:cxn>
              <a:cxn ang="0">
                <a:pos x="597" y="241"/>
              </a:cxn>
              <a:cxn ang="0">
                <a:pos x="618" y="329"/>
              </a:cxn>
              <a:cxn ang="0">
                <a:pos x="618" y="437"/>
              </a:cxn>
              <a:cxn ang="0">
                <a:pos x="607" y="544"/>
              </a:cxn>
              <a:cxn ang="0">
                <a:pos x="597" y="659"/>
              </a:cxn>
              <a:cxn ang="0">
                <a:pos x="555" y="802"/>
              </a:cxn>
              <a:cxn ang="0">
                <a:pos x="504" y="900"/>
              </a:cxn>
              <a:cxn ang="0">
                <a:pos x="412" y="980"/>
              </a:cxn>
              <a:cxn ang="0">
                <a:pos x="309" y="1008"/>
              </a:cxn>
              <a:cxn ang="0">
                <a:pos x="195" y="980"/>
              </a:cxn>
              <a:cxn ang="0">
                <a:pos x="124" y="856"/>
              </a:cxn>
              <a:cxn ang="0">
                <a:pos x="71" y="740"/>
              </a:cxn>
              <a:cxn ang="0">
                <a:pos x="40" y="606"/>
              </a:cxn>
              <a:cxn ang="0">
                <a:pos x="0" y="481"/>
              </a:cxn>
              <a:cxn ang="0">
                <a:pos x="0" y="312"/>
              </a:cxn>
              <a:cxn ang="0">
                <a:pos x="31" y="195"/>
              </a:cxn>
              <a:cxn ang="0">
                <a:pos x="71" y="107"/>
              </a:cxn>
              <a:cxn ang="0">
                <a:pos x="124" y="0"/>
              </a:cxn>
              <a:cxn ang="0">
                <a:pos x="236" y="0"/>
              </a:cxn>
            </a:cxnLst>
            <a:rect l="0" t="0" r="r" b="b"/>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a:defRPr/>
            </a:pPr>
            <a:endParaRPr lang="en-CA"/>
          </a:p>
        </p:txBody>
      </p:sp>
      <p:grpSp>
        <p:nvGrpSpPr>
          <p:cNvPr id="31747" name="Group 2051"/>
          <p:cNvGrpSpPr>
            <a:grpSpLocks/>
          </p:cNvGrpSpPr>
          <p:nvPr/>
        </p:nvGrpSpPr>
        <p:grpSpPr bwMode="auto">
          <a:xfrm>
            <a:off x="5260975" y="228600"/>
            <a:ext cx="3036888" cy="6627813"/>
            <a:chOff x="3314" y="144"/>
            <a:chExt cx="1913" cy="4175"/>
          </a:xfrm>
        </p:grpSpPr>
        <p:sp>
          <p:nvSpPr>
            <p:cNvPr id="395268" name="Freeform 2052"/>
            <p:cNvSpPr>
              <a:spLocks/>
            </p:cNvSpPr>
            <p:nvPr/>
          </p:nvSpPr>
          <p:spPr bwMode="auto">
            <a:xfrm>
              <a:off x="3930" y="1491"/>
              <a:ext cx="571" cy="697"/>
            </a:xfrm>
            <a:custGeom>
              <a:avLst/>
              <a:gdLst/>
              <a:ahLst/>
              <a:cxnLst>
                <a:cxn ang="0">
                  <a:pos x="331" y="0"/>
                </a:cxn>
                <a:cxn ang="0">
                  <a:pos x="405" y="9"/>
                </a:cxn>
                <a:cxn ang="0">
                  <a:pos x="479" y="45"/>
                </a:cxn>
                <a:cxn ang="0">
                  <a:pos x="525" y="99"/>
                </a:cxn>
                <a:cxn ang="0">
                  <a:pos x="562" y="178"/>
                </a:cxn>
                <a:cxn ang="0">
                  <a:pos x="571" y="314"/>
                </a:cxn>
                <a:cxn ang="0">
                  <a:pos x="544" y="448"/>
                </a:cxn>
                <a:cxn ang="0">
                  <a:pos x="497" y="545"/>
                </a:cxn>
                <a:cxn ang="0">
                  <a:pos x="433" y="626"/>
                </a:cxn>
                <a:cxn ang="0">
                  <a:pos x="368" y="679"/>
                </a:cxn>
                <a:cxn ang="0">
                  <a:pos x="294" y="697"/>
                </a:cxn>
                <a:cxn ang="0">
                  <a:pos x="220" y="688"/>
                </a:cxn>
                <a:cxn ang="0">
                  <a:pos x="183" y="644"/>
                </a:cxn>
                <a:cxn ang="0">
                  <a:pos x="128" y="572"/>
                </a:cxn>
                <a:cxn ang="0">
                  <a:pos x="109" y="438"/>
                </a:cxn>
                <a:cxn ang="0">
                  <a:pos x="114" y="393"/>
                </a:cxn>
                <a:cxn ang="0">
                  <a:pos x="0" y="371"/>
                </a:cxn>
                <a:cxn ang="0">
                  <a:pos x="3" y="327"/>
                </a:cxn>
                <a:cxn ang="0">
                  <a:pos x="114" y="331"/>
                </a:cxn>
                <a:cxn ang="0">
                  <a:pos x="123" y="281"/>
                </a:cxn>
                <a:cxn ang="0">
                  <a:pos x="151" y="210"/>
                </a:cxn>
                <a:cxn ang="0">
                  <a:pos x="183" y="143"/>
                </a:cxn>
                <a:cxn ang="0">
                  <a:pos x="239" y="54"/>
                </a:cxn>
                <a:cxn ang="0">
                  <a:pos x="294" y="19"/>
                </a:cxn>
                <a:cxn ang="0">
                  <a:pos x="331" y="0"/>
                </a:cxn>
              </a:cxnLst>
              <a:rect l="0" t="0" r="r" b="b"/>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a:defRPr/>
              </a:pPr>
              <a:endParaRPr lang="en-CA"/>
            </a:p>
          </p:txBody>
        </p:sp>
        <p:sp>
          <p:nvSpPr>
            <p:cNvPr id="395269" name="Freeform 2053"/>
            <p:cNvSpPr>
              <a:spLocks/>
            </p:cNvSpPr>
            <p:nvPr/>
          </p:nvSpPr>
          <p:spPr bwMode="auto">
            <a:xfrm>
              <a:off x="4384" y="3101"/>
              <a:ext cx="475" cy="1158"/>
            </a:xfrm>
            <a:custGeom>
              <a:avLst/>
              <a:gdLst/>
              <a:ahLst/>
              <a:cxnLst>
                <a:cxn ang="0">
                  <a:pos x="88" y="134"/>
                </a:cxn>
                <a:cxn ang="0">
                  <a:pos x="26" y="57"/>
                </a:cxn>
                <a:cxn ang="0">
                  <a:pos x="46" y="0"/>
                </a:cxn>
                <a:cxn ang="0">
                  <a:pos x="108" y="0"/>
                </a:cxn>
                <a:cxn ang="0">
                  <a:pos x="181" y="62"/>
                </a:cxn>
                <a:cxn ang="0">
                  <a:pos x="273" y="191"/>
                </a:cxn>
                <a:cxn ang="0">
                  <a:pos x="325" y="314"/>
                </a:cxn>
                <a:cxn ang="0">
                  <a:pos x="372" y="433"/>
                </a:cxn>
                <a:cxn ang="0">
                  <a:pos x="387" y="542"/>
                </a:cxn>
                <a:cxn ang="0">
                  <a:pos x="382" y="599"/>
                </a:cxn>
                <a:cxn ang="0">
                  <a:pos x="336" y="669"/>
                </a:cxn>
                <a:cxn ang="0">
                  <a:pos x="258" y="859"/>
                </a:cxn>
                <a:cxn ang="0">
                  <a:pos x="170" y="968"/>
                </a:cxn>
                <a:cxn ang="0">
                  <a:pos x="150" y="1016"/>
                </a:cxn>
                <a:cxn ang="0">
                  <a:pos x="233" y="1025"/>
                </a:cxn>
                <a:cxn ang="0">
                  <a:pos x="341" y="1025"/>
                </a:cxn>
                <a:cxn ang="0">
                  <a:pos x="475" y="1068"/>
                </a:cxn>
                <a:cxn ang="0">
                  <a:pos x="464" y="1102"/>
                </a:cxn>
                <a:cxn ang="0">
                  <a:pos x="444" y="1140"/>
                </a:cxn>
                <a:cxn ang="0">
                  <a:pos x="402" y="1158"/>
                </a:cxn>
                <a:cxn ang="0">
                  <a:pos x="321" y="1131"/>
                </a:cxn>
                <a:cxn ang="0">
                  <a:pos x="233" y="1088"/>
                </a:cxn>
                <a:cxn ang="0">
                  <a:pos x="108" y="1083"/>
                </a:cxn>
                <a:cxn ang="0">
                  <a:pos x="31" y="1097"/>
                </a:cxn>
                <a:cxn ang="0">
                  <a:pos x="0" y="1073"/>
                </a:cxn>
                <a:cxn ang="0">
                  <a:pos x="0" y="1040"/>
                </a:cxn>
                <a:cxn ang="0">
                  <a:pos x="42" y="1002"/>
                </a:cxn>
                <a:cxn ang="0">
                  <a:pos x="108" y="941"/>
                </a:cxn>
                <a:cxn ang="0">
                  <a:pos x="227" y="784"/>
                </a:cxn>
                <a:cxn ang="0">
                  <a:pos x="279" y="646"/>
                </a:cxn>
                <a:cxn ang="0">
                  <a:pos x="295" y="513"/>
                </a:cxn>
                <a:cxn ang="0">
                  <a:pos x="288" y="442"/>
                </a:cxn>
                <a:cxn ang="0">
                  <a:pos x="248" y="314"/>
                </a:cxn>
                <a:cxn ang="0">
                  <a:pos x="139" y="176"/>
                </a:cxn>
                <a:cxn ang="0">
                  <a:pos x="62" y="105"/>
                </a:cxn>
                <a:cxn ang="0">
                  <a:pos x="88" y="134"/>
                </a:cxn>
              </a:cxnLst>
              <a:rect l="0" t="0" r="r" b="b"/>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a:defRPr/>
              </a:pPr>
              <a:endParaRPr lang="en-CA"/>
            </a:p>
          </p:txBody>
        </p:sp>
        <p:sp>
          <p:nvSpPr>
            <p:cNvPr id="395270" name="Freeform 2054"/>
            <p:cNvSpPr>
              <a:spLocks/>
            </p:cNvSpPr>
            <p:nvPr/>
          </p:nvSpPr>
          <p:spPr bwMode="auto">
            <a:xfrm>
              <a:off x="3754" y="3084"/>
              <a:ext cx="475" cy="1235"/>
            </a:xfrm>
            <a:custGeom>
              <a:avLst/>
              <a:gdLst/>
              <a:ahLst/>
              <a:cxnLst>
                <a:cxn ang="0">
                  <a:pos x="247" y="222"/>
                </a:cxn>
                <a:cxn ang="0">
                  <a:pos x="319" y="97"/>
                </a:cxn>
                <a:cxn ang="0">
                  <a:pos x="388" y="0"/>
                </a:cxn>
                <a:cxn ang="0">
                  <a:pos x="439" y="0"/>
                </a:cxn>
                <a:cxn ang="0">
                  <a:pos x="470" y="40"/>
                </a:cxn>
                <a:cxn ang="0">
                  <a:pos x="475" y="106"/>
                </a:cxn>
                <a:cxn ang="0">
                  <a:pos x="432" y="156"/>
                </a:cxn>
                <a:cxn ang="0">
                  <a:pos x="358" y="217"/>
                </a:cxn>
                <a:cxn ang="0">
                  <a:pos x="298" y="288"/>
                </a:cxn>
                <a:cxn ang="0">
                  <a:pos x="237" y="386"/>
                </a:cxn>
                <a:cxn ang="0">
                  <a:pos x="211" y="453"/>
                </a:cxn>
                <a:cxn ang="0">
                  <a:pos x="187" y="537"/>
                </a:cxn>
                <a:cxn ang="0">
                  <a:pos x="182" y="645"/>
                </a:cxn>
                <a:cxn ang="0">
                  <a:pos x="190" y="742"/>
                </a:cxn>
                <a:cxn ang="0">
                  <a:pos x="220" y="862"/>
                </a:cxn>
                <a:cxn ang="0">
                  <a:pos x="276" y="968"/>
                </a:cxn>
                <a:cxn ang="0">
                  <a:pos x="324" y="1031"/>
                </a:cxn>
                <a:cxn ang="0">
                  <a:pos x="353" y="1075"/>
                </a:cxn>
                <a:cxn ang="0">
                  <a:pos x="358" y="1110"/>
                </a:cxn>
                <a:cxn ang="0">
                  <a:pos x="331" y="1124"/>
                </a:cxn>
                <a:cxn ang="0">
                  <a:pos x="271" y="1132"/>
                </a:cxn>
                <a:cxn ang="0">
                  <a:pos x="182" y="1159"/>
                </a:cxn>
                <a:cxn ang="0">
                  <a:pos x="113" y="1194"/>
                </a:cxn>
                <a:cxn ang="0">
                  <a:pos x="69" y="1235"/>
                </a:cxn>
                <a:cxn ang="0">
                  <a:pos x="31" y="1226"/>
                </a:cxn>
                <a:cxn ang="0">
                  <a:pos x="0" y="1178"/>
                </a:cxn>
                <a:cxn ang="0">
                  <a:pos x="0" y="1137"/>
                </a:cxn>
                <a:cxn ang="0">
                  <a:pos x="69" y="1101"/>
                </a:cxn>
                <a:cxn ang="0">
                  <a:pos x="187" y="1079"/>
                </a:cxn>
                <a:cxn ang="0">
                  <a:pos x="293" y="1066"/>
                </a:cxn>
                <a:cxn ang="0">
                  <a:pos x="247" y="1018"/>
                </a:cxn>
                <a:cxn ang="0">
                  <a:pos x="216" y="955"/>
                </a:cxn>
                <a:cxn ang="0">
                  <a:pos x="177" y="866"/>
                </a:cxn>
                <a:cxn ang="0">
                  <a:pos x="134" y="773"/>
                </a:cxn>
                <a:cxn ang="0">
                  <a:pos x="122" y="658"/>
                </a:cxn>
                <a:cxn ang="0">
                  <a:pos x="117" y="546"/>
                </a:cxn>
                <a:cxn ang="0">
                  <a:pos x="147" y="439"/>
                </a:cxn>
                <a:cxn ang="0">
                  <a:pos x="204" y="297"/>
                </a:cxn>
                <a:cxn ang="0">
                  <a:pos x="247" y="222"/>
                </a:cxn>
              </a:cxnLst>
              <a:rect l="0" t="0" r="r" b="b"/>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a:defRPr/>
              </a:pPr>
              <a:endParaRPr lang="en-CA"/>
            </a:p>
          </p:txBody>
        </p:sp>
        <p:sp>
          <p:nvSpPr>
            <p:cNvPr id="395271" name="Freeform 2055"/>
            <p:cNvSpPr>
              <a:spLocks/>
            </p:cNvSpPr>
            <p:nvPr/>
          </p:nvSpPr>
          <p:spPr bwMode="auto">
            <a:xfrm>
              <a:off x="4463" y="144"/>
              <a:ext cx="764" cy="2360"/>
            </a:xfrm>
            <a:custGeom>
              <a:avLst/>
              <a:gdLst/>
              <a:ahLst/>
              <a:cxnLst>
                <a:cxn ang="0">
                  <a:pos x="15" y="1342"/>
                </a:cxn>
                <a:cxn ang="0">
                  <a:pos x="0" y="1283"/>
                </a:cxn>
                <a:cxn ang="0">
                  <a:pos x="24" y="1238"/>
                </a:cxn>
                <a:cxn ang="0">
                  <a:pos x="88" y="1193"/>
                </a:cxn>
                <a:cxn ang="0">
                  <a:pos x="208" y="1108"/>
                </a:cxn>
                <a:cxn ang="0">
                  <a:pos x="353" y="978"/>
                </a:cxn>
                <a:cxn ang="0">
                  <a:pos x="431" y="861"/>
                </a:cxn>
                <a:cxn ang="0">
                  <a:pos x="467" y="797"/>
                </a:cxn>
                <a:cxn ang="0">
                  <a:pos x="504" y="625"/>
                </a:cxn>
                <a:cxn ang="0">
                  <a:pos x="497" y="387"/>
                </a:cxn>
                <a:cxn ang="0">
                  <a:pos x="482" y="270"/>
                </a:cxn>
                <a:cxn ang="0">
                  <a:pos x="473" y="225"/>
                </a:cxn>
                <a:cxn ang="0">
                  <a:pos x="326" y="162"/>
                </a:cxn>
                <a:cxn ang="0">
                  <a:pos x="322" y="139"/>
                </a:cxn>
                <a:cxn ang="0">
                  <a:pos x="337" y="126"/>
                </a:cxn>
                <a:cxn ang="0">
                  <a:pos x="473" y="162"/>
                </a:cxn>
                <a:cxn ang="0">
                  <a:pos x="504" y="153"/>
                </a:cxn>
                <a:cxn ang="0">
                  <a:pos x="420" y="18"/>
                </a:cxn>
                <a:cxn ang="0">
                  <a:pos x="431" y="0"/>
                </a:cxn>
                <a:cxn ang="0">
                  <a:pos x="462" y="5"/>
                </a:cxn>
                <a:cxn ang="0">
                  <a:pos x="539" y="122"/>
                </a:cxn>
                <a:cxn ang="0">
                  <a:pos x="561" y="126"/>
                </a:cxn>
                <a:cxn ang="0">
                  <a:pos x="602" y="5"/>
                </a:cxn>
                <a:cxn ang="0">
                  <a:pos x="628" y="0"/>
                </a:cxn>
                <a:cxn ang="0">
                  <a:pos x="639" y="22"/>
                </a:cxn>
                <a:cxn ang="0">
                  <a:pos x="607" y="153"/>
                </a:cxn>
                <a:cxn ang="0">
                  <a:pos x="618" y="172"/>
                </a:cxn>
                <a:cxn ang="0">
                  <a:pos x="742" y="153"/>
                </a:cxn>
                <a:cxn ang="0">
                  <a:pos x="764" y="162"/>
                </a:cxn>
                <a:cxn ang="0">
                  <a:pos x="758" y="185"/>
                </a:cxn>
                <a:cxn ang="0">
                  <a:pos x="591" y="221"/>
                </a:cxn>
                <a:cxn ang="0">
                  <a:pos x="576" y="239"/>
                </a:cxn>
                <a:cxn ang="0">
                  <a:pos x="561" y="320"/>
                </a:cxn>
                <a:cxn ang="0">
                  <a:pos x="561" y="437"/>
                </a:cxn>
                <a:cxn ang="0">
                  <a:pos x="565" y="608"/>
                </a:cxn>
                <a:cxn ang="0">
                  <a:pos x="561" y="766"/>
                </a:cxn>
                <a:cxn ang="0">
                  <a:pos x="550" y="837"/>
                </a:cxn>
                <a:cxn ang="0">
                  <a:pos x="467" y="950"/>
                </a:cxn>
                <a:cxn ang="0">
                  <a:pos x="374" y="1067"/>
                </a:cxn>
                <a:cxn ang="0">
                  <a:pos x="274" y="1193"/>
                </a:cxn>
                <a:cxn ang="0">
                  <a:pos x="191" y="1314"/>
                </a:cxn>
                <a:cxn ang="0">
                  <a:pos x="134" y="1382"/>
                </a:cxn>
                <a:cxn ang="0">
                  <a:pos x="51" y="1400"/>
                </a:cxn>
                <a:cxn ang="0">
                  <a:pos x="15" y="1342"/>
                </a:cxn>
              </a:cxnLst>
              <a:rect l="0" t="0" r="r" b="b"/>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a:defRPr/>
              </a:pPr>
              <a:endParaRPr lang="en-CA"/>
            </a:p>
          </p:txBody>
        </p:sp>
        <p:sp>
          <p:nvSpPr>
            <p:cNvPr id="395272" name="Freeform 2056"/>
            <p:cNvSpPr>
              <a:spLocks/>
            </p:cNvSpPr>
            <p:nvPr/>
          </p:nvSpPr>
          <p:spPr bwMode="auto">
            <a:xfrm>
              <a:off x="3314" y="2262"/>
              <a:ext cx="795" cy="1147"/>
            </a:xfrm>
            <a:custGeom>
              <a:avLst/>
              <a:gdLst/>
              <a:ahLst/>
              <a:cxnLst>
                <a:cxn ang="0">
                  <a:pos x="576" y="112"/>
                </a:cxn>
                <a:cxn ang="0">
                  <a:pos x="659" y="30"/>
                </a:cxn>
                <a:cxn ang="0">
                  <a:pos x="711" y="0"/>
                </a:cxn>
                <a:cxn ang="0">
                  <a:pos x="753" y="5"/>
                </a:cxn>
                <a:cxn ang="0">
                  <a:pos x="795" y="30"/>
                </a:cxn>
                <a:cxn ang="0">
                  <a:pos x="795" y="81"/>
                </a:cxn>
                <a:cxn ang="0">
                  <a:pos x="784" y="152"/>
                </a:cxn>
                <a:cxn ang="0">
                  <a:pos x="753" y="203"/>
                </a:cxn>
                <a:cxn ang="0">
                  <a:pos x="716" y="224"/>
                </a:cxn>
                <a:cxn ang="0">
                  <a:pos x="637" y="255"/>
                </a:cxn>
                <a:cxn ang="0">
                  <a:pos x="539" y="327"/>
                </a:cxn>
                <a:cxn ang="0">
                  <a:pos x="436" y="438"/>
                </a:cxn>
                <a:cxn ang="0">
                  <a:pos x="394" y="529"/>
                </a:cxn>
                <a:cxn ang="0">
                  <a:pos x="337" y="637"/>
                </a:cxn>
                <a:cxn ang="0">
                  <a:pos x="306" y="718"/>
                </a:cxn>
                <a:cxn ang="0">
                  <a:pos x="265" y="820"/>
                </a:cxn>
                <a:cxn ang="0">
                  <a:pos x="248" y="897"/>
                </a:cxn>
                <a:cxn ang="0">
                  <a:pos x="265" y="973"/>
                </a:cxn>
                <a:cxn ang="0">
                  <a:pos x="300" y="1034"/>
                </a:cxn>
                <a:cxn ang="0">
                  <a:pos x="315" y="1054"/>
                </a:cxn>
                <a:cxn ang="0">
                  <a:pos x="306" y="1075"/>
                </a:cxn>
                <a:cxn ang="0">
                  <a:pos x="289" y="1080"/>
                </a:cxn>
                <a:cxn ang="0">
                  <a:pos x="228" y="978"/>
                </a:cxn>
                <a:cxn ang="0">
                  <a:pos x="212" y="988"/>
                </a:cxn>
                <a:cxn ang="0">
                  <a:pos x="228" y="1116"/>
                </a:cxn>
                <a:cxn ang="0">
                  <a:pos x="206" y="1126"/>
                </a:cxn>
                <a:cxn ang="0">
                  <a:pos x="191" y="1110"/>
                </a:cxn>
                <a:cxn ang="0">
                  <a:pos x="181" y="988"/>
                </a:cxn>
                <a:cxn ang="0">
                  <a:pos x="160" y="988"/>
                </a:cxn>
                <a:cxn ang="0">
                  <a:pos x="160" y="1110"/>
                </a:cxn>
                <a:cxn ang="0">
                  <a:pos x="144" y="1147"/>
                </a:cxn>
                <a:cxn ang="0">
                  <a:pos x="118" y="1126"/>
                </a:cxn>
                <a:cxn ang="0">
                  <a:pos x="140" y="937"/>
                </a:cxn>
                <a:cxn ang="0">
                  <a:pos x="129" y="922"/>
                </a:cxn>
                <a:cxn ang="0">
                  <a:pos x="72" y="932"/>
                </a:cxn>
                <a:cxn ang="0">
                  <a:pos x="9" y="922"/>
                </a:cxn>
                <a:cxn ang="0">
                  <a:pos x="0" y="892"/>
                </a:cxn>
                <a:cxn ang="0">
                  <a:pos x="46" y="897"/>
                </a:cxn>
                <a:cxn ang="0">
                  <a:pos x="107" y="892"/>
                </a:cxn>
                <a:cxn ang="0">
                  <a:pos x="171" y="850"/>
                </a:cxn>
                <a:cxn ang="0">
                  <a:pos x="265" y="667"/>
                </a:cxn>
                <a:cxn ang="0">
                  <a:pos x="322" y="519"/>
                </a:cxn>
                <a:cxn ang="0">
                  <a:pos x="372" y="412"/>
                </a:cxn>
                <a:cxn ang="0">
                  <a:pos x="436" y="316"/>
                </a:cxn>
                <a:cxn ang="0">
                  <a:pos x="503" y="213"/>
                </a:cxn>
                <a:cxn ang="0">
                  <a:pos x="545" y="147"/>
                </a:cxn>
                <a:cxn ang="0">
                  <a:pos x="576" y="112"/>
                </a:cxn>
              </a:cxnLst>
              <a:rect l="0" t="0" r="r" b="b"/>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a:defRPr/>
              </a:pPr>
              <a:endParaRPr lang="en-CA"/>
            </a:p>
          </p:txBody>
        </p:sp>
      </p:grpSp>
      <p:sp>
        <p:nvSpPr>
          <p:cNvPr id="395273" name="AutoShape 2057"/>
          <p:cNvSpPr>
            <a:spLocks noChangeArrowheads="1"/>
          </p:cNvSpPr>
          <p:nvPr/>
        </p:nvSpPr>
        <p:spPr bwMode="auto">
          <a:xfrm>
            <a:off x="687388" y="1304925"/>
            <a:ext cx="5410200" cy="1200150"/>
          </a:xfrm>
          <a:prstGeom prst="wedgeRectCallout">
            <a:avLst>
              <a:gd name="adj1" fmla="val -43750"/>
              <a:gd name="adj2" fmla="val 70000"/>
            </a:avLst>
          </a:prstGeom>
          <a:solidFill>
            <a:schemeClr val="bg2"/>
          </a:solidFill>
          <a:ln w="9525">
            <a:solidFill>
              <a:schemeClr val="bg1"/>
            </a:solidFill>
            <a:miter lim="800000"/>
            <a:headEnd/>
            <a:tailEnd/>
          </a:ln>
          <a:effectLst/>
        </p:spPr>
        <p:txBody>
          <a:bodyPr lIns="91433" tIns="45717" rIns="91433" bIns="45717" anchor="ctr">
            <a:spAutoFit/>
          </a:bodyPr>
          <a:lstStyle/>
          <a:p>
            <a:pPr>
              <a:defRPr/>
            </a:pPr>
            <a:r>
              <a:rPr lang="en-US">
                <a:solidFill>
                  <a:schemeClr val="tx2"/>
                </a:solidFill>
              </a:rPr>
              <a:t>Please feel free  to ask questions!</a:t>
            </a:r>
            <a:endParaRPr lang="en-US" sz="2400">
              <a:solidFill>
                <a:schemeClr val="tx2"/>
              </a:solidFill>
              <a:latin typeface="Arial Rounded MT Bold" pitchFamily="34" charset="0"/>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grpSp>
        <p:nvGrpSpPr>
          <p:cNvPr id="2" name="Group 1"/>
          <p:cNvGrpSpPr>
            <a:grpSpLocks/>
          </p:cNvGrpSpPr>
          <p:nvPr/>
        </p:nvGrpSpPr>
        <p:grpSpPr bwMode="auto">
          <a:xfrm>
            <a:off x="6175375" y="333375"/>
            <a:ext cx="2357438" cy="2735263"/>
            <a:chOff x="1192368" y="3789040"/>
            <a:chExt cx="2357281" cy="2736304"/>
          </a:xfrm>
        </p:grpSpPr>
        <p:sp>
          <p:nvSpPr>
            <p:cNvPr id="11293" name="Rectangle 19"/>
            <p:cNvSpPr>
              <a:spLocks noChangeArrowheads="1"/>
            </p:cNvSpPr>
            <p:nvPr/>
          </p:nvSpPr>
          <p:spPr bwMode="auto">
            <a:xfrm>
              <a:off x="1192368" y="3789040"/>
              <a:ext cx="1208008"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1294"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1295"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1296"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1297"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1298"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47" name="Group 46"/>
          <p:cNvGrpSpPr>
            <a:grpSpLocks/>
          </p:cNvGrpSpPr>
          <p:nvPr/>
        </p:nvGrpSpPr>
        <p:grpSpPr bwMode="auto">
          <a:xfrm>
            <a:off x="468313" y="188913"/>
            <a:ext cx="2355850" cy="2735262"/>
            <a:chOff x="1192368" y="3789040"/>
            <a:chExt cx="2357281" cy="2736304"/>
          </a:xfrm>
        </p:grpSpPr>
        <p:sp>
          <p:nvSpPr>
            <p:cNvPr id="11287" name="Rectangle 19"/>
            <p:cNvSpPr>
              <a:spLocks noChangeArrowheads="1"/>
            </p:cNvSpPr>
            <p:nvPr/>
          </p:nvSpPr>
          <p:spPr bwMode="auto">
            <a:xfrm>
              <a:off x="1192368" y="3789040"/>
              <a:ext cx="1159579"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1288"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1289"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1290"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1291"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1292"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54" name="Group 5"/>
          <p:cNvGrpSpPr>
            <a:grpSpLocks/>
          </p:cNvGrpSpPr>
          <p:nvPr/>
        </p:nvGrpSpPr>
        <p:grpSpPr bwMode="auto">
          <a:xfrm>
            <a:off x="107950" y="4679950"/>
            <a:ext cx="1447800" cy="2133600"/>
            <a:chOff x="2013" y="2206"/>
            <a:chExt cx="679" cy="1010"/>
          </a:xfrm>
        </p:grpSpPr>
        <p:sp>
          <p:nvSpPr>
            <p:cNvPr id="1127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2777" name="Group 7"/>
            <p:cNvGrpSpPr>
              <a:grpSpLocks/>
            </p:cNvGrpSpPr>
            <p:nvPr/>
          </p:nvGrpSpPr>
          <p:grpSpPr bwMode="auto">
            <a:xfrm>
              <a:off x="2013" y="2206"/>
              <a:ext cx="339" cy="1010"/>
              <a:chOff x="240" y="2880"/>
              <a:chExt cx="339" cy="1010"/>
            </a:xfrm>
          </p:grpSpPr>
          <p:sp>
            <p:nvSpPr>
              <p:cNvPr id="11274"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7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7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7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7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79"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1281"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12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1283"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12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12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12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908175" y="3357563"/>
            <a:ext cx="6408738" cy="1871662"/>
          </a:xfrm>
          <a:prstGeom prst="wedgeRoundRectCallout">
            <a:avLst>
              <a:gd name="adj1" fmla="val -62528"/>
              <a:gd name="adj2" fmla="val 2619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a:latin typeface="Times New Roman" pitchFamily="18" charset="0"/>
                <a:cs typeface="Times New Roman" pitchFamily="18" charset="0"/>
              </a:rPr>
              <a:t>Two problems/languages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easier</a:t>
            </a:r>
            <a:r>
              <a:rPr lang="en-US" altLang="en-US" sz="2400">
                <a:solidFill>
                  <a:srgbClr val="FFC000"/>
                </a:solidFill>
                <a:latin typeface="Times New Roman" pitchFamily="18" charset="0"/>
                <a:cs typeface="Times New Roman" pitchFamily="18" charset="0"/>
              </a:rPr>
              <a:t> </a:t>
            </a:r>
            <a:r>
              <a:rPr lang="en-US" altLang="en-US" sz="2400">
                <a:latin typeface="Times New Roman" pitchFamily="18" charset="0"/>
                <a:cs typeface="Times New Roman" pitchFamily="18" charset="0"/>
              </a:rPr>
              <a:t>and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harder</a:t>
            </a:r>
            <a:br>
              <a:rPr lang="en-US" altLang="en-US" sz="2400" i="1">
                <a:solidFill>
                  <a:srgbClr val="FFC000"/>
                </a:solidFill>
                <a:latin typeface="Times New Roman" pitchFamily="18" charset="0"/>
                <a:cs typeface="Times New Roman" pitchFamily="18" charset="0"/>
              </a:rPr>
            </a:br>
            <a:r>
              <a:rPr lang="en-US" altLang="en-US" sz="2400">
                <a:latin typeface="Times New Roman" pitchFamily="18" charset="0"/>
                <a:cs typeface="Times New Roman" pitchFamily="18" charset="0"/>
              </a:rPr>
              <a:t>each with their own definitions of</a:t>
            </a:r>
          </a:p>
        </p:txBody>
      </p:sp>
      <p:sp>
        <p:nvSpPr>
          <p:cNvPr id="3" name="Rectangle 2"/>
          <p:cNvSpPr>
            <a:spLocks noChangeArrowheads="1"/>
          </p:cNvSpPr>
          <p:nvPr/>
        </p:nvSpPr>
        <p:spPr bwMode="auto">
          <a:xfrm>
            <a:off x="1619250" y="4181475"/>
            <a:ext cx="66071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800">
                <a:solidFill>
                  <a:schemeClr val="tx1"/>
                </a:solidFill>
                <a:latin typeface="Times New Roman" pitchFamily="18" charset="0"/>
              </a:defRPr>
            </a:lvl1pPr>
            <a:lvl2pPr marL="800100" indent="-34290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lvl="1" eaLnBrk="1" hangingPunct="1">
              <a:buFont typeface="Arial" charset="0"/>
              <a:buChar char="•"/>
              <a:defRPr/>
            </a:pPr>
            <a:r>
              <a:rPr lang="en-US" altLang="en-US" sz="2400">
                <a:cs typeface="Times New Roman" pitchFamily="18" charset="0"/>
              </a:rPr>
              <a:t>what a legal input is (</a:t>
            </a:r>
            <a:r>
              <a:rPr lang="en-US" altLang="en-US" sz="2400" i="1">
                <a:solidFill>
                  <a:srgbClr val="FFC000"/>
                </a:solidFill>
                <a:cs typeface="Times New Roman" pitchFamily="18" charset="0"/>
              </a:rPr>
              <a:t>I</a:t>
            </a:r>
            <a:r>
              <a:rPr lang="en-US" altLang="en-US" sz="2400" i="1" baseline="-25000">
                <a:solidFill>
                  <a:srgbClr val="FFC000"/>
                </a:solidFill>
                <a:cs typeface="Times New Roman" pitchFamily="18" charset="0"/>
              </a:rPr>
              <a:t>easier</a:t>
            </a:r>
            <a:r>
              <a:rPr lang="en-US" altLang="en-US" sz="2400">
                <a:solidFill>
                  <a:srgbClr val="FFC000"/>
                </a:solidFill>
                <a:cs typeface="Times New Roman" pitchFamily="18" charset="0"/>
              </a:rPr>
              <a:t> </a:t>
            </a:r>
            <a:r>
              <a:rPr lang="en-US" altLang="en-US" sz="2400">
                <a:cs typeface="Times New Roman" pitchFamily="18" charset="0"/>
              </a:rPr>
              <a:t>vs </a:t>
            </a:r>
            <a:r>
              <a:rPr lang="en-US" altLang="en-US" sz="2400" i="1">
                <a:solidFill>
                  <a:srgbClr val="FFC000"/>
                </a:solidFill>
                <a:cs typeface="Times New Roman" pitchFamily="18" charset="0"/>
              </a:rPr>
              <a:t>I</a:t>
            </a:r>
            <a:r>
              <a:rPr lang="en-US" altLang="en-US" sz="2400" i="1" baseline="-25000">
                <a:solidFill>
                  <a:srgbClr val="FFC000"/>
                </a:solidFill>
                <a:cs typeface="Times New Roman" pitchFamily="18" charset="0"/>
              </a:rPr>
              <a:t>harder</a:t>
            </a:r>
            <a:r>
              <a:rPr lang="en-US" altLang="en-US" sz="2400">
                <a:cs typeface="Times New Roman" pitchFamily="18" charset="0"/>
              </a:rPr>
              <a:t>) and </a:t>
            </a:r>
          </a:p>
          <a:p>
            <a:pPr lvl="1" eaLnBrk="1" hangingPunct="1">
              <a:buFont typeface="Arial" charset="0"/>
              <a:buChar char="•"/>
              <a:defRPr/>
            </a:pPr>
            <a:r>
              <a:rPr lang="en-US" altLang="en-US" sz="2400">
                <a:cs typeface="Times New Roman" pitchFamily="18" charset="0"/>
              </a:rPr>
              <a:t>which are </a:t>
            </a:r>
            <a:r>
              <a:rPr lang="en-US" altLang="en-US" sz="2400" i="1">
                <a:solidFill>
                  <a:schemeClr val="accent2"/>
                </a:solidFill>
                <a:cs typeface="Times New Roman" pitchFamily="18" charset="0"/>
              </a:rPr>
              <a:t>yes</a:t>
            </a:r>
            <a:r>
              <a:rPr lang="en-US" altLang="en-US" sz="2400">
                <a:cs typeface="Times New Roman" pitchFamily="18" charset="0"/>
              </a:rPr>
              <a:t>-inputs and which </a:t>
            </a:r>
            <a:r>
              <a:rPr lang="en-US" altLang="en-US" sz="2400" i="1">
                <a:solidFill>
                  <a:schemeClr val="accent2"/>
                </a:solidFill>
                <a:cs typeface="Times New Roman" pitchFamily="18" charset="0"/>
              </a:rPr>
              <a:t>no</a:t>
            </a:r>
            <a:r>
              <a:rPr lang="en-US" altLang="en-US" sz="2400">
                <a:cs typeface="Times New Roman" pitchFamily="18" charset="0"/>
              </a:rPr>
              <a:t>-inputs.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4"/>
                                        </p:tgtEl>
                                        <p:attrNameLst>
                                          <p:attrName>style.visibility</p:attrName>
                                        </p:attrNameLst>
                                      </p:cBhvr>
                                      <p:to>
                                        <p:strVal val="visible"/>
                                      </p:to>
                                    </p:set>
                                    <p:anim calcmode="lin" valueType="num">
                                      <p:cBhvr additive="base">
                                        <p:cTn id="15" dur="500" fill="hold"/>
                                        <p:tgtEl>
                                          <p:spTgt spid="54"/>
                                        </p:tgtEl>
                                        <p:attrNameLst>
                                          <p:attrName>ppt_x</p:attrName>
                                        </p:attrNameLst>
                                      </p:cBhvr>
                                      <p:tavLst>
                                        <p:tav tm="0">
                                          <p:val>
                                            <p:strVal val="#ppt_x"/>
                                          </p:val>
                                        </p:tav>
                                        <p:tav tm="100000">
                                          <p:val>
                                            <p:strVal val="#ppt_x"/>
                                          </p:val>
                                        </p:tav>
                                      </p:tavLst>
                                    </p:anim>
                                    <p:anim calcmode="lin" valueType="num">
                                      <p:cBhvr additive="base">
                                        <p:cTn id="16" dur="500" fill="hold"/>
                                        <p:tgtEl>
                                          <p:spTgt spid="5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0"/>
                                        </p:tgtEl>
                                        <p:attrNameLst>
                                          <p:attrName>style.visibility</p:attrName>
                                        </p:attrNameLst>
                                      </p:cBhvr>
                                      <p:to>
                                        <p:strVal val="visible"/>
                                      </p:to>
                                    </p:set>
                                    <p:anim calcmode="lin" valueType="num">
                                      <p:cBhvr additive="base">
                                        <p:cTn id="19" dur="500" fill="hold"/>
                                        <p:tgtEl>
                                          <p:spTgt spid="70"/>
                                        </p:tgtEl>
                                        <p:attrNameLst>
                                          <p:attrName>ppt_x</p:attrName>
                                        </p:attrNameLst>
                                      </p:cBhvr>
                                      <p:tavLst>
                                        <p:tav tm="0">
                                          <p:val>
                                            <p:strVal val="#ppt_x"/>
                                          </p:val>
                                        </p:tav>
                                        <p:tav tm="100000">
                                          <p:val>
                                            <p:strVal val="#ppt_x"/>
                                          </p:val>
                                        </p:tav>
                                      </p:tavLst>
                                    </p:anim>
                                    <p:anim calcmode="lin" valueType="num">
                                      <p:cBhvr additive="base">
                                        <p:cTn id="20"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 calcmode="lin" valueType="num">
                                      <p:cBhvr additive="base">
                                        <p:cTn id="2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1" end="1"/>
                                            </p:txEl>
                                          </p:spTgt>
                                        </p:tgtEl>
                                        <p:attrNameLst>
                                          <p:attrName>style.visibility</p:attrName>
                                        </p:attrNameLst>
                                      </p:cBhvr>
                                      <p:to>
                                        <p:strVal val="visible"/>
                                      </p:to>
                                    </p:set>
                                    <p:anim calcmode="lin" valueType="num">
                                      <p:cBhvr additive="base">
                                        <p:cTn id="3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grpSp>
        <p:nvGrpSpPr>
          <p:cNvPr id="33795" name="Group 1"/>
          <p:cNvGrpSpPr>
            <a:grpSpLocks/>
          </p:cNvGrpSpPr>
          <p:nvPr/>
        </p:nvGrpSpPr>
        <p:grpSpPr bwMode="auto">
          <a:xfrm>
            <a:off x="6175375" y="333375"/>
            <a:ext cx="2357438" cy="2735263"/>
            <a:chOff x="1192368" y="3789040"/>
            <a:chExt cx="2357281" cy="2736304"/>
          </a:xfrm>
        </p:grpSpPr>
        <p:sp>
          <p:nvSpPr>
            <p:cNvPr id="12332" name="Rectangle 19"/>
            <p:cNvSpPr>
              <a:spLocks noChangeArrowheads="1"/>
            </p:cNvSpPr>
            <p:nvPr/>
          </p:nvSpPr>
          <p:spPr bwMode="auto">
            <a:xfrm>
              <a:off x="1192368" y="3789040"/>
              <a:ext cx="1208008"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2333"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2334"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2335"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2336"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2337"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33796" name="Group 46"/>
          <p:cNvGrpSpPr>
            <a:grpSpLocks/>
          </p:cNvGrpSpPr>
          <p:nvPr/>
        </p:nvGrpSpPr>
        <p:grpSpPr bwMode="auto">
          <a:xfrm>
            <a:off x="468313" y="188913"/>
            <a:ext cx="2355850" cy="2735262"/>
            <a:chOff x="1192368" y="3789040"/>
            <a:chExt cx="2357281" cy="2736304"/>
          </a:xfrm>
        </p:grpSpPr>
        <p:sp>
          <p:nvSpPr>
            <p:cNvPr id="12326" name="Rectangle 19"/>
            <p:cNvSpPr>
              <a:spLocks noChangeArrowheads="1"/>
            </p:cNvSpPr>
            <p:nvPr/>
          </p:nvSpPr>
          <p:spPr bwMode="auto">
            <a:xfrm>
              <a:off x="1192368" y="3789040"/>
              <a:ext cx="1159579"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2327"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2328"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2329"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2330"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2331"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33797" name="Group 5"/>
          <p:cNvGrpSpPr>
            <a:grpSpLocks/>
          </p:cNvGrpSpPr>
          <p:nvPr/>
        </p:nvGrpSpPr>
        <p:grpSpPr bwMode="auto">
          <a:xfrm>
            <a:off x="107950" y="4679950"/>
            <a:ext cx="1447800" cy="2133600"/>
            <a:chOff x="2013" y="2206"/>
            <a:chExt cx="679" cy="1010"/>
          </a:xfrm>
        </p:grpSpPr>
        <p:sp>
          <p:nvSpPr>
            <p:cNvPr id="1231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3816" name="Group 7"/>
            <p:cNvGrpSpPr>
              <a:grpSpLocks/>
            </p:cNvGrpSpPr>
            <p:nvPr/>
          </p:nvGrpSpPr>
          <p:grpSpPr bwMode="auto">
            <a:xfrm>
              <a:off x="2013" y="2206"/>
              <a:ext cx="339" cy="1010"/>
              <a:chOff x="240" y="2880"/>
              <a:chExt cx="339" cy="1010"/>
            </a:xfrm>
          </p:grpSpPr>
          <p:sp>
            <p:nvSpPr>
              <p:cNvPr id="12313"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8"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1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2320"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232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2322"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232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232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232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2111375" y="5583238"/>
            <a:ext cx="6121400" cy="719137"/>
          </a:xfrm>
          <a:prstGeom prst="wedgeRoundRectCallout">
            <a:avLst>
              <a:gd name="adj1" fmla="val -56977"/>
              <a:gd name="adj2" fmla="val -4273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defRPr/>
            </a:pPr>
            <a:r>
              <a:rPr lang="en-US" altLang="en-US" sz="2400" dirty="0">
                <a:latin typeface="Times New Roman" pitchFamily="18" charset="0"/>
                <a:cs typeface="Times New Roman" pitchFamily="18" charset="0"/>
              </a:rPr>
              <a:t>We want machines that decide/accept them.</a:t>
            </a:r>
          </a:p>
        </p:txBody>
      </p:sp>
      <p:grpSp>
        <p:nvGrpSpPr>
          <p:cNvPr id="5" name="Group 4"/>
          <p:cNvGrpSpPr>
            <a:grpSpLocks/>
          </p:cNvGrpSpPr>
          <p:nvPr/>
        </p:nvGrpSpPr>
        <p:grpSpPr bwMode="auto">
          <a:xfrm>
            <a:off x="5003800" y="3427413"/>
            <a:ext cx="4392613" cy="1157287"/>
            <a:chOff x="5004048" y="3427829"/>
            <a:chExt cx="4392488" cy="1156534"/>
          </a:xfrm>
        </p:grpSpPr>
        <p:grpSp>
          <p:nvGrpSpPr>
            <p:cNvPr id="33808" name="Group 2"/>
            <p:cNvGrpSpPr>
              <a:grpSpLocks/>
            </p:cNvGrpSpPr>
            <p:nvPr/>
          </p:nvGrpSpPr>
          <p:grpSpPr bwMode="auto">
            <a:xfrm>
              <a:off x="6366415" y="3427829"/>
              <a:ext cx="959888" cy="1156534"/>
              <a:chOff x="6357480" y="3212777"/>
              <a:chExt cx="1194641" cy="1707338"/>
            </a:xfrm>
          </p:grpSpPr>
          <p:pic>
            <p:nvPicPr>
              <p:cNvPr id="33813" name="Picture 35"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2310" name="Text Box 4"/>
              <p:cNvSpPr txBox="1">
                <a:spLocks noChangeArrowheads="1"/>
              </p:cNvSpPr>
              <p:nvPr/>
            </p:nvSpPr>
            <p:spPr bwMode="auto">
              <a:xfrm>
                <a:off x="6357068" y="4510261"/>
                <a:ext cx="1195292" cy="409854"/>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accent2"/>
                    </a:solidFill>
                  </a:rPr>
                  <a:t>Alg</a:t>
                </a:r>
                <a:r>
                  <a:rPr lang="en-US" altLang="en-US" sz="1800" baseline="-25000">
                    <a:solidFill>
                      <a:schemeClr val="accent2"/>
                    </a:solidFill>
                  </a:rPr>
                  <a:t>harder</a:t>
                </a:r>
                <a:endParaRPr lang="en-US" altLang="en-US" sz="1800">
                  <a:solidFill>
                    <a:schemeClr val="accent2"/>
                  </a:solidFill>
                </a:endParaRPr>
              </a:p>
            </p:txBody>
          </p:sp>
        </p:grpSp>
        <p:cxnSp>
          <p:nvCxnSpPr>
            <p:cNvPr id="33809" name="Straight Arrow Connector 42"/>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3810" name="Straight Arrow Connector 45"/>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2307" name="Rectangle 70"/>
            <p:cNvSpPr>
              <a:spLocks noChangeArrowheads="1"/>
            </p:cNvSpPr>
            <p:nvPr/>
          </p:nvSpPr>
          <p:spPr bwMode="auto">
            <a:xfrm>
              <a:off x="7572550" y="3789543"/>
              <a:ext cx="1823986" cy="399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harder</a:t>
              </a:r>
              <a:r>
                <a:rPr lang="en-US" altLang="en-US" sz="2000" i="1">
                  <a:solidFill>
                    <a:schemeClr val="accent2"/>
                  </a:solidFill>
                  <a:sym typeface="Wingdings" pitchFamily="2" charset="2"/>
                </a:rPr>
                <a:t>(I</a:t>
              </a:r>
              <a:r>
                <a:rPr lang="en-US" altLang="en-US" sz="2000" baseline="-25000">
                  <a:solidFill>
                    <a:schemeClr val="accent2"/>
                  </a:solidFill>
                </a:rPr>
                <a:t>harder</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2308" name="Rectangle 71"/>
            <p:cNvSpPr>
              <a:spLocks noChangeArrowheads="1"/>
            </p:cNvSpPr>
            <p:nvPr/>
          </p:nvSpPr>
          <p:spPr bwMode="auto">
            <a:xfrm>
              <a:off x="5004048" y="3805408"/>
              <a:ext cx="977872" cy="401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rPr>
                <a:t>harder</a:t>
              </a:r>
              <a:endParaRPr lang="en-US" altLang="en-US" sz="2000" i="1" baseline="30000">
                <a:solidFill>
                  <a:schemeClr val="accent2"/>
                </a:solidFill>
                <a:sym typeface="Wingdings" pitchFamily="2" charset="2"/>
              </a:endParaRPr>
            </a:p>
          </p:txBody>
        </p:sp>
      </p:grpSp>
      <p:grpSp>
        <p:nvGrpSpPr>
          <p:cNvPr id="6" name="Group 5"/>
          <p:cNvGrpSpPr>
            <a:grpSpLocks/>
          </p:cNvGrpSpPr>
          <p:nvPr/>
        </p:nvGrpSpPr>
        <p:grpSpPr bwMode="auto">
          <a:xfrm>
            <a:off x="-180975" y="3427413"/>
            <a:ext cx="5122863" cy="1157287"/>
            <a:chOff x="-180528" y="3427829"/>
            <a:chExt cx="5122079" cy="1156534"/>
          </a:xfrm>
        </p:grpSpPr>
        <p:cxnSp>
          <p:nvCxnSpPr>
            <p:cNvPr id="33801" name="Straight Arrow Connector 76"/>
            <p:cNvCxnSpPr>
              <a:cxnSpLocks noChangeShapeType="1"/>
            </p:cNvCxnSpPr>
            <p:nvPr/>
          </p:nvCxnSpPr>
          <p:spPr bwMode="auto">
            <a:xfrm>
              <a:off x="2313626"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3802" name="Straight Arrow Connector 77"/>
            <p:cNvCxnSpPr>
              <a:cxnSpLocks noChangeShapeType="1"/>
            </p:cNvCxnSpPr>
            <p:nvPr/>
          </p:nvCxnSpPr>
          <p:spPr bwMode="auto">
            <a:xfrm>
              <a:off x="740856"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2299" name="Rectangle 78"/>
            <p:cNvSpPr>
              <a:spLocks noChangeArrowheads="1"/>
            </p:cNvSpPr>
            <p:nvPr/>
          </p:nvSpPr>
          <p:spPr bwMode="auto">
            <a:xfrm>
              <a:off x="2516222" y="3805408"/>
              <a:ext cx="2425329" cy="401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easier</a:t>
              </a:r>
              <a:r>
                <a:rPr lang="en-US" altLang="en-US" sz="2000" i="1">
                  <a:solidFill>
                    <a:schemeClr val="accent2"/>
                  </a:solidFill>
                  <a:sym typeface="Wingdings" pitchFamily="2" charset="2"/>
                </a:rPr>
                <a:t>(I</a:t>
              </a:r>
              <a:r>
                <a:rPr lang="en-US" altLang="en-US" sz="2000" baseline="-25000">
                  <a:solidFill>
                    <a:schemeClr val="accent2"/>
                  </a:solidFill>
                </a:rPr>
                <a:t>easier</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2300" name="Rectangle 79"/>
            <p:cNvSpPr>
              <a:spLocks noChangeArrowheads="1"/>
            </p:cNvSpPr>
            <p:nvPr/>
          </p:nvSpPr>
          <p:spPr bwMode="auto">
            <a:xfrm>
              <a:off x="-180528" y="3824446"/>
              <a:ext cx="1038066" cy="36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rPr>
                <a:t>easier</a:t>
              </a:r>
              <a:endParaRPr lang="en-US" altLang="en-US" sz="2000" i="1" baseline="30000">
                <a:solidFill>
                  <a:schemeClr val="accent2"/>
                </a:solidFill>
                <a:sym typeface="Wingdings" pitchFamily="2" charset="2"/>
              </a:endParaRPr>
            </a:p>
          </p:txBody>
        </p:sp>
        <p:grpSp>
          <p:nvGrpSpPr>
            <p:cNvPr id="33805" name="Group 83"/>
            <p:cNvGrpSpPr>
              <a:grpSpLocks/>
            </p:cNvGrpSpPr>
            <p:nvPr/>
          </p:nvGrpSpPr>
          <p:grpSpPr bwMode="auto">
            <a:xfrm>
              <a:off x="1187624" y="3427829"/>
              <a:ext cx="959888" cy="1156534"/>
              <a:chOff x="6357480" y="3212777"/>
              <a:chExt cx="1194641" cy="1707338"/>
            </a:xfrm>
          </p:grpSpPr>
          <p:pic>
            <p:nvPicPr>
              <p:cNvPr id="33806" name="Picture 84"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2303" name="Text Box 4"/>
              <p:cNvSpPr txBox="1">
                <a:spLocks noChangeArrowheads="1"/>
              </p:cNvSpPr>
              <p:nvPr/>
            </p:nvSpPr>
            <p:spPr bwMode="auto">
              <a:xfrm>
                <a:off x="6357560" y="4510261"/>
                <a:ext cx="1195142" cy="409854"/>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accent2"/>
                    </a:solidFill>
                  </a:rPr>
                  <a:t>Alg</a:t>
                </a:r>
                <a:r>
                  <a:rPr lang="en-US" altLang="en-US" sz="1800" baseline="-25000">
                    <a:solidFill>
                      <a:schemeClr val="accent2"/>
                    </a:solidFill>
                  </a:rPr>
                  <a:t>easier</a:t>
                </a:r>
                <a:endParaRPr lang="en-US" altLang="en-US" sz="1800">
                  <a:solidFill>
                    <a:schemeClr val="accent2"/>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1268" name="Rectangle 3"/>
          <p:cNvSpPr>
            <a:spLocks noChangeArrowheads="1"/>
          </p:cNvSpPr>
          <p:nvPr/>
        </p:nvSpPr>
        <p:spPr bwMode="auto">
          <a:xfrm>
            <a:off x="2895600" y="500063"/>
            <a:ext cx="3492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easier</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harder</a:t>
            </a:r>
            <a:endParaRPr lang="en-US" altLang="en-US" sz="3200" i="1">
              <a:solidFill>
                <a:srgbClr val="FFC000"/>
              </a:solidFill>
            </a:endParaRPr>
          </a:p>
        </p:txBody>
      </p:sp>
      <p:grpSp>
        <p:nvGrpSpPr>
          <p:cNvPr id="34820" name="Group 1"/>
          <p:cNvGrpSpPr>
            <a:grpSpLocks/>
          </p:cNvGrpSpPr>
          <p:nvPr/>
        </p:nvGrpSpPr>
        <p:grpSpPr bwMode="auto">
          <a:xfrm>
            <a:off x="6175375" y="333375"/>
            <a:ext cx="2357438" cy="2735263"/>
            <a:chOff x="1192368" y="3789040"/>
            <a:chExt cx="2357281" cy="2736304"/>
          </a:xfrm>
        </p:grpSpPr>
        <p:sp>
          <p:nvSpPr>
            <p:cNvPr id="13361" name="Rectangle 19"/>
            <p:cNvSpPr>
              <a:spLocks noChangeArrowheads="1"/>
            </p:cNvSpPr>
            <p:nvPr/>
          </p:nvSpPr>
          <p:spPr bwMode="auto">
            <a:xfrm>
              <a:off x="1192368" y="3789040"/>
              <a:ext cx="1208008"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3362"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3363"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3364"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3365"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3366"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34821" name="Group 46"/>
          <p:cNvGrpSpPr>
            <a:grpSpLocks/>
          </p:cNvGrpSpPr>
          <p:nvPr/>
        </p:nvGrpSpPr>
        <p:grpSpPr bwMode="auto">
          <a:xfrm>
            <a:off x="468313" y="188913"/>
            <a:ext cx="2355850" cy="2735262"/>
            <a:chOff x="1192368" y="3789040"/>
            <a:chExt cx="2357281" cy="2736304"/>
          </a:xfrm>
        </p:grpSpPr>
        <p:sp>
          <p:nvSpPr>
            <p:cNvPr id="13355" name="Rectangle 19"/>
            <p:cNvSpPr>
              <a:spLocks noChangeArrowheads="1"/>
            </p:cNvSpPr>
            <p:nvPr/>
          </p:nvSpPr>
          <p:spPr bwMode="auto">
            <a:xfrm>
              <a:off x="1192368" y="3789040"/>
              <a:ext cx="1159579"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3356"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3357"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3358"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3359"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3360"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34822" name="Group 5"/>
          <p:cNvGrpSpPr>
            <a:grpSpLocks/>
          </p:cNvGrpSpPr>
          <p:nvPr/>
        </p:nvGrpSpPr>
        <p:grpSpPr bwMode="auto">
          <a:xfrm>
            <a:off x="107950" y="4679950"/>
            <a:ext cx="1447800" cy="2133600"/>
            <a:chOff x="2013" y="2206"/>
            <a:chExt cx="679" cy="1010"/>
          </a:xfrm>
        </p:grpSpPr>
        <p:sp>
          <p:nvSpPr>
            <p:cNvPr id="1334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4845" name="Group 7"/>
            <p:cNvGrpSpPr>
              <a:grpSpLocks/>
            </p:cNvGrpSpPr>
            <p:nvPr/>
          </p:nvGrpSpPr>
          <p:grpSpPr bwMode="auto">
            <a:xfrm>
              <a:off x="2013" y="2206"/>
              <a:ext cx="339" cy="1010"/>
              <a:chOff x="240" y="2880"/>
              <a:chExt cx="339" cy="1010"/>
            </a:xfrm>
          </p:grpSpPr>
          <p:sp>
            <p:nvSpPr>
              <p:cNvPr id="13342"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7"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3349"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5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51"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5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5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335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763713" y="4243388"/>
            <a:ext cx="3600450" cy="1562100"/>
          </a:xfrm>
          <a:prstGeom prst="wedgeRoundRectCallout">
            <a:avLst>
              <a:gd name="adj1" fmla="val -64486"/>
              <a:gd name="adj2" fmla="val -699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How do their complexities/difficulties compare?</a:t>
            </a:r>
          </a:p>
        </p:txBody>
      </p:sp>
      <p:grpSp>
        <p:nvGrpSpPr>
          <p:cNvPr id="35" name="Group 34"/>
          <p:cNvGrpSpPr>
            <a:grpSpLocks/>
          </p:cNvGrpSpPr>
          <p:nvPr/>
        </p:nvGrpSpPr>
        <p:grpSpPr bwMode="auto">
          <a:xfrm>
            <a:off x="5922963" y="3562350"/>
            <a:ext cx="2825750" cy="3248025"/>
            <a:chOff x="4194183" y="264181"/>
            <a:chExt cx="5565085" cy="6546186"/>
          </a:xfrm>
        </p:grpSpPr>
        <p:grpSp>
          <p:nvGrpSpPr>
            <p:cNvPr id="34825" name="Group 2"/>
            <p:cNvGrpSpPr>
              <a:grpSpLocks/>
            </p:cNvGrpSpPr>
            <p:nvPr/>
          </p:nvGrpSpPr>
          <p:grpSpPr bwMode="auto">
            <a:xfrm>
              <a:off x="4953000" y="787400"/>
              <a:ext cx="4114801" cy="5918200"/>
              <a:chOff x="2400" y="528"/>
              <a:chExt cx="3312" cy="3728"/>
            </a:xfrm>
          </p:grpSpPr>
          <p:sp>
            <p:nvSpPr>
              <p:cNvPr id="83" name="Oval 3"/>
              <p:cNvSpPr>
                <a:spLocks noChangeArrowheads="1"/>
              </p:cNvSpPr>
              <p:nvPr/>
            </p:nvSpPr>
            <p:spPr bwMode="auto">
              <a:xfrm>
                <a:off x="2401" y="529"/>
                <a:ext cx="3312" cy="3727"/>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3339" name="Text Box 4"/>
              <p:cNvSpPr txBox="1">
                <a:spLocks noChangeArrowheads="1"/>
              </p:cNvSpPr>
              <p:nvPr/>
            </p:nvSpPr>
            <p:spPr bwMode="auto">
              <a:xfrm>
                <a:off x="2552" y="529"/>
                <a:ext cx="299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r>
                  <a:rPr lang="en-US" altLang="en-US" sz="1600">
                    <a:solidFill>
                      <a:srgbClr val="FF5050"/>
                    </a:solidFill>
                    <a:latin typeface="Times New Roman" pitchFamily="18" charset="0"/>
                  </a:rPr>
                  <a:t>Computable/Decidable</a:t>
                </a:r>
              </a:p>
            </p:txBody>
          </p:sp>
        </p:grpSp>
        <p:grpSp>
          <p:nvGrpSpPr>
            <p:cNvPr id="34826" name="Group 6"/>
            <p:cNvGrpSpPr>
              <a:grpSpLocks/>
            </p:cNvGrpSpPr>
            <p:nvPr/>
          </p:nvGrpSpPr>
          <p:grpSpPr bwMode="auto">
            <a:xfrm>
              <a:off x="5000626" y="1830388"/>
              <a:ext cx="3902076" cy="4887912"/>
              <a:chOff x="2467" y="1153"/>
              <a:chExt cx="3141" cy="3079"/>
            </a:xfrm>
          </p:grpSpPr>
          <p:sp>
            <p:nvSpPr>
              <p:cNvPr id="81" name="Oval 7"/>
              <p:cNvSpPr>
                <a:spLocks noChangeArrowheads="1"/>
              </p:cNvSpPr>
              <p:nvPr/>
            </p:nvSpPr>
            <p:spPr bwMode="auto">
              <a:xfrm>
                <a:off x="2467" y="1257"/>
                <a:ext cx="3141" cy="2975"/>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3337" name="Text Box 8"/>
              <p:cNvSpPr txBox="1">
                <a:spLocks noChangeArrowheads="1"/>
              </p:cNvSpPr>
              <p:nvPr/>
            </p:nvSpPr>
            <p:spPr bwMode="auto">
              <a:xfrm>
                <a:off x="3509" y="1154"/>
                <a:ext cx="108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r>
                  <a:rPr lang="en-US" altLang="en-US" sz="1600">
                    <a:solidFill>
                      <a:srgbClr val="66FF33"/>
                    </a:solidFill>
                    <a:latin typeface="Times New Roman" pitchFamily="18" charset="0"/>
                  </a:rPr>
                  <a:t>Exp</a:t>
                </a:r>
              </a:p>
            </p:txBody>
          </p:sp>
        </p:grpSp>
        <p:grpSp>
          <p:nvGrpSpPr>
            <p:cNvPr id="34827" name="Group 9"/>
            <p:cNvGrpSpPr>
              <a:grpSpLocks/>
            </p:cNvGrpSpPr>
            <p:nvPr/>
          </p:nvGrpSpPr>
          <p:grpSpPr bwMode="auto">
            <a:xfrm>
              <a:off x="6040438" y="4370388"/>
              <a:ext cx="1789112" cy="2386012"/>
              <a:chOff x="3304" y="2753"/>
              <a:chExt cx="1440" cy="1503"/>
            </a:xfrm>
          </p:grpSpPr>
          <p:sp>
            <p:nvSpPr>
              <p:cNvPr id="13334" name="Oval 10"/>
              <p:cNvSpPr>
                <a:spLocks noChangeArrowheads="1"/>
              </p:cNvSpPr>
              <p:nvPr/>
            </p:nvSpPr>
            <p:spPr bwMode="auto">
              <a:xfrm>
                <a:off x="3305" y="2815"/>
                <a:ext cx="1439" cy="1441"/>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800">
                  <a:latin typeface="Times New Roman" pitchFamily="18" charset="0"/>
                </a:endParaRPr>
              </a:p>
            </p:txBody>
          </p:sp>
          <p:sp>
            <p:nvSpPr>
              <p:cNvPr id="13335" name="Text Box 11"/>
              <p:cNvSpPr txBox="1">
                <a:spLocks noChangeArrowheads="1"/>
              </p:cNvSpPr>
              <p:nvPr/>
            </p:nvSpPr>
            <p:spPr bwMode="auto">
              <a:xfrm>
                <a:off x="3461" y="2752"/>
                <a:ext cx="113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r>
                  <a:rPr lang="en-US" altLang="en-US" sz="1600">
                    <a:solidFill>
                      <a:srgbClr val="CC99FF"/>
                    </a:solidFill>
                    <a:latin typeface="Times New Roman" pitchFamily="18" charset="0"/>
                  </a:rPr>
                  <a:t>Poly</a:t>
                </a:r>
              </a:p>
            </p:txBody>
          </p:sp>
        </p:grpSp>
        <p:grpSp>
          <p:nvGrpSpPr>
            <p:cNvPr id="34828" name="Group 47"/>
            <p:cNvGrpSpPr>
              <a:grpSpLocks/>
            </p:cNvGrpSpPr>
            <p:nvPr/>
          </p:nvGrpSpPr>
          <p:grpSpPr bwMode="auto">
            <a:xfrm>
              <a:off x="5018088" y="3590925"/>
              <a:ext cx="4078001" cy="2962277"/>
              <a:chOff x="5017933" y="3591580"/>
              <a:chExt cx="4078255" cy="2961622"/>
            </a:xfrm>
          </p:grpSpPr>
          <p:sp>
            <p:nvSpPr>
              <p:cNvPr id="13330" name="Oval 24"/>
              <p:cNvSpPr>
                <a:spLocks noChangeArrowheads="1"/>
              </p:cNvSpPr>
              <p:nvPr/>
            </p:nvSpPr>
            <p:spPr bwMode="auto">
              <a:xfrm rot="2528719">
                <a:off x="5019412" y="4209688"/>
                <a:ext cx="3082874" cy="2344717"/>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CA" altLang="en-US" sz="2800">
                  <a:latin typeface="Times New Roman" pitchFamily="18" charset="0"/>
                </a:endParaRPr>
              </a:p>
            </p:txBody>
          </p:sp>
          <p:sp>
            <p:nvSpPr>
              <p:cNvPr id="13331" name="Text Box 25"/>
              <p:cNvSpPr txBox="1">
                <a:spLocks noChangeArrowheads="1"/>
              </p:cNvSpPr>
              <p:nvPr/>
            </p:nvSpPr>
            <p:spPr bwMode="auto">
              <a:xfrm>
                <a:off x="5238277" y="3598717"/>
                <a:ext cx="1235025" cy="518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r>
                  <a:rPr lang="en-US" altLang="en-US" sz="1600">
                    <a:solidFill>
                      <a:srgbClr val="00FFFF"/>
                    </a:solidFill>
                    <a:latin typeface="Times New Roman" pitchFamily="18" charset="0"/>
                  </a:rPr>
                  <a:t>NP</a:t>
                </a:r>
              </a:p>
            </p:txBody>
          </p:sp>
          <p:sp>
            <p:nvSpPr>
              <p:cNvPr id="13332" name="Oval 24"/>
              <p:cNvSpPr>
                <a:spLocks noChangeArrowheads="1"/>
              </p:cNvSpPr>
              <p:nvPr/>
            </p:nvSpPr>
            <p:spPr bwMode="auto">
              <a:xfrm rot="19071281" flipH="1">
                <a:off x="5791693" y="4209688"/>
                <a:ext cx="3082874" cy="2344717"/>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CA" altLang="en-US" sz="2800">
                  <a:latin typeface="Times New Roman" pitchFamily="18" charset="0"/>
                </a:endParaRPr>
              </a:p>
            </p:txBody>
          </p:sp>
          <p:sp>
            <p:nvSpPr>
              <p:cNvPr id="13333" name="Text Box 25"/>
              <p:cNvSpPr txBox="1">
                <a:spLocks noChangeArrowheads="1"/>
              </p:cNvSpPr>
              <p:nvPr/>
            </p:nvSpPr>
            <p:spPr bwMode="auto">
              <a:xfrm flipH="1">
                <a:off x="7392536" y="3592320"/>
                <a:ext cx="1704024" cy="518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r>
                  <a:rPr lang="en-US" altLang="en-US" sz="1600">
                    <a:solidFill>
                      <a:srgbClr val="00FFFF"/>
                    </a:solidFill>
                    <a:latin typeface="Times New Roman" pitchFamily="18" charset="0"/>
                  </a:rPr>
                  <a:t>Co-NP</a:t>
                </a:r>
              </a:p>
            </p:txBody>
          </p:sp>
        </p:grpSp>
        <p:grpSp>
          <p:nvGrpSpPr>
            <p:cNvPr id="34829" name="Group 45"/>
            <p:cNvGrpSpPr>
              <a:grpSpLocks/>
            </p:cNvGrpSpPr>
            <p:nvPr/>
          </p:nvGrpSpPr>
          <p:grpSpPr bwMode="auto">
            <a:xfrm>
              <a:off x="4194183" y="264181"/>
              <a:ext cx="5565085" cy="6546186"/>
              <a:chOff x="4194183" y="264181"/>
              <a:chExt cx="5565085" cy="6546186"/>
            </a:xfrm>
          </p:grpSpPr>
          <p:sp>
            <p:nvSpPr>
              <p:cNvPr id="13326" name="Oval 3"/>
              <p:cNvSpPr>
                <a:spLocks noChangeArrowheads="1"/>
              </p:cNvSpPr>
              <p:nvPr/>
            </p:nvSpPr>
            <p:spPr bwMode="auto">
              <a:xfrm rot="-909946">
                <a:off x="4353631" y="312175"/>
                <a:ext cx="4724070" cy="6498192"/>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27" name="Rectangle 2"/>
              <p:cNvSpPr>
                <a:spLocks noChangeArrowheads="1"/>
              </p:cNvSpPr>
              <p:nvPr/>
            </p:nvSpPr>
            <p:spPr bwMode="auto">
              <a:xfrm>
                <a:off x="4194183" y="264181"/>
                <a:ext cx="1979043" cy="518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r>
                  <a:rPr lang="en-US" altLang="en-US" sz="1600">
                    <a:solidFill>
                      <a:srgbClr val="FF00FF"/>
                    </a:solidFill>
                    <a:latin typeface="Times New Roman" pitchFamily="18" charset="0"/>
                  </a:rPr>
                  <a:t>Recognizable</a:t>
                </a:r>
                <a:endParaRPr lang="en-US" altLang="en-US" sz="900">
                  <a:solidFill>
                    <a:srgbClr val="FF00FF"/>
                  </a:solidFill>
                  <a:latin typeface="Times New Roman" pitchFamily="18" charset="0"/>
                </a:endParaRPr>
              </a:p>
            </p:txBody>
          </p:sp>
          <p:sp>
            <p:nvSpPr>
              <p:cNvPr id="13328" name="Oval 3"/>
              <p:cNvSpPr>
                <a:spLocks noChangeArrowheads="1"/>
              </p:cNvSpPr>
              <p:nvPr/>
            </p:nvSpPr>
            <p:spPr bwMode="auto">
              <a:xfrm rot="909946" flipH="1">
                <a:off x="5035198" y="302575"/>
                <a:ext cx="4724070" cy="6498194"/>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3329" name="Rectangle 2"/>
              <p:cNvSpPr>
                <a:spLocks noChangeArrowheads="1"/>
              </p:cNvSpPr>
              <p:nvPr/>
            </p:nvSpPr>
            <p:spPr bwMode="auto">
              <a:xfrm>
                <a:off x="6698470" y="264181"/>
                <a:ext cx="2444886" cy="518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r>
                  <a:rPr lang="en-US" altLang="en-US" sz="1600">
                    <a:solidFill>
                      <a:srgbClr val="FF00FF"/>
                    </a:solidFill>
                    <a:latin typeface="Times New Roman" pitchFamily="18" charset="0"/>
                  </a:rPr>
                  <a:t>Co-Recognizable</a:t>
                </a:r>
                <a:endParaRPr lang="en-US" altLang="en-US" sz="900">
                  <a:solidFill>
                    <a:srgbClr val="FF00FF"/>
                  </a:solidFill>
                  <a:latin typeface="Times New Roman" pitchFamily="18"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268"/>
                                        </p:tgtEl>
                                        <p:attrNameLst>
                                          <p:attrName>style.visibility</p:attrName>
                                        </p:attrNameLst>
                                      </p:cBhvr>
                                      <p:to>
                                        <p:strVal val="visible"/>
                                      </p:to>
                                    </p:set>
                                    <p:anim calcmode="lin" valueType="num">
                                      <p:cBhvr additive="base">
                                        <p:cTn id="7" dur="500" fill="hold"/>
                                        <p:tgtEl>
                                          <p:spTgt spid="11268"/>
                                        </p:tgtEl>
                                        <p:attrNameLst>
                                          <p:attrName>ppt_x</p:attrName>
                                        </p:attrNameLst>
                                      </p:cBhvr>
                                      <p:tavLst>
                                        <p:tav tm="0">
                                          <p:val>
                                            <p:strVal val="#ppt_x"/>
                                          </p:val>
                                        </p:tav>
                                        <p:tav tm="100000">
                                          <p:val>
                                            <p:strVal val="#ppt_x"/>
                                          </p:val>
                                        </p:tav>
                                      </p:tavLst>
                                    </p:anim>
                                    <p:anim calcmode="lin" valueType="num">
                                      <p:cBhvr additive="base">
                                        <p:cTn id="8" dur="500" fill="hold"/>
                                        <p:tgtEl>
                                          <p:spTgt spid="1126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500" fill="hold"/>
                                        <p:tgtEl>
                                          <p:spTgt spid="70"/>
                                        </p:tgtEl>
                                        <p:attrNameLst>
                                          <p:attrName>ppt_x</p:attrName>
                                        </p:attrNameLst>
                                      </p:cBhvr>
                                      <p:tavLst>
                                        <p:tav tm="0">
                                          <p:val>
                                            <p:strVal val="#ppt_x"/>
                                          </p:val>
                                        </p:tav>
                                        <p:tav tm="100000">
                                          <p:val>
                                            <p:strVal val="#ppt_x"/>
                                          </p:val>
                                        </p:tav>
                                      </p:tavLst>
                                    </p:anim>
                                    <p:anim calcmode="lin" valueType="num">
                                      <p:cBhvr additive="base">
                                        <p:cTn id="12" dur="500" fill="hold"/>
                                        <p:tgtEl>
                                          <p:spTgt spid="7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p:bldP spid="70"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4339" name="Rectangle 3"/>
          <p:cNvSpPr>
            <a:spLocks noChangeArrowheads="1"/>
          </p:cNvSpPr>
          <p:nvPr/>
        </p:nvSpPr>
        <p:spPr bwMode="auto">
          <a:xfrm>
            <a:off x="2895600" y="500063"/>
            <a:ext cx="3492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easier</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harder</a:t>
            </a:r>
            <a:endParaRPr lang="en-US" altLang="en-US" sz="3200" i="1">
              <a:solidFill>
                <a:srgbClr val="FFC000"/>
              </a:solidFill>
            </a:endParaRPr>
          </a:p>
        </p:txBody>
      </p:sp>
      <p:grpSp>
        <p:nvGrpSpPr>
          <p:cNvPr id="35844" name="Group 1"/>
          <p:cNvGrpSpPr>
            <a:grpSpLocks/>
          </p:cNvGrpSpPr>
          <p:nvPr/>
        </p:nvGrpSpPr>
        <p:grpSpPr bwMode="auto">
          <a:xfrm>
            <a:off x="6175375" y="333375"/>
            <a:ext cx="2357438" cy="2735263"/>
            <a:chOff x="1192368" y="3789040"/>
            <a:chExt cx="2357281" cy="2736304"/>
          </a:xfrm>
        </p:grpSpPr>
        <p:sp>
          <p:nvSpPr>
            <p:cNvPr id="14365" name="Rectangle 19"/>
            <p:cNvSpPr>
              <a:spLocks noChangeArrowheads="1"/>
            </p:cNvSpPr>
            <p:nvPr/>
          </p:nvSpPr>
          <p:spPr bwMode="auto">
            <a:xfrm>
              <a:off x="1192368" y="3789040"/>
              <a:ext cx="1208008"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harder</a:t>
              </a:r>
              <a:endParaRPr lang="en-US" altLang="en-US" sz="2400" i="1" baseline="30000">
                <a:solidFill>
                  <a:srgbClr val="FFC000"/>
                </a:solidFill>
                <a:sym typeface="Wingdings" pitchFamily="2" charset="2"/>
              </a:endParaRPr>
            </a:p>
          </p:txBody>
        </p:sp>
        <p:sp>
          <p:nvSpPr>
            <p:cNvPr id="14366"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4367"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4368"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yes</a:t>
              </a:r>
            </a:p>
          </p:txBody>
        </p:sp>
        <p:sp>
          <p:nvSpPr>
            <p:cNvPr id="14369"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harder</a:t>
              </a:r>
              <a:endParaRPr lang="en-CA" altLang="en-US" sz="2400"/>
            </a:p>
          </p:txBody>
        </p:sp>
        <p:sp>
          <p:nvSpPr>
            <p:cNvPr id="14370"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harder </a:t>
              </a:r>
              <a:r>
                <a:rPr lang="en-US" altLang="en-US" sz="1800" i="1" baseline="-25000">
                  <a:solidFill>
                    <a:srgbClr val="FFC000"/>
                  </a:solidFill>
                  <a:sym typeface="Wingdings" pitchFamily="2" charset="2"/>
                </a:rPr>
                <a:t>no</a:t>
              </a:r>
            </a:p>
          </p:txBody>
        </p:sp>
      </p:grpSp>
      <p:grpSp>
        <p:nvGrpSpPr>
          <p:cNvPr id="35845" name="Group 46"/>
          <p:cNvGrpSpPr>
            <a:grpSpLocks/>
          </p:cNvGrpSpPr>
          <p:nvPr/>
        </p:nvGrpSpPr>
        <p:grpSpPr bwMode="auto">
          <a:xfrm>
            <a:off x="468313" y="188913"/>
            <a:ext cx="2355850" cy="2735262"/>
            <a:chOff x="1192368" y="3789040"/>
            <a:chExt cx="2357281" cy="2736304"/>
          </a:xfrm>
        </p:grpSpPr>
        <p:sp>
          <p:nvSpPr>
            <p:cNvPr id="14359" name="Rectangle 19"/>
            <p:cNvSpPr>
              <a:spLocks noChangeArrowheads="1"/>
            </p:cNvSpPr>
            <p:nvPr/>
          </p:nvSpPr>
          <p:spPr bwMode="auto">
            <a:xfrm>
              <a:off x="1192368" y="3789040"/>
              <a:ext cx="1159579"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easier</a:t>
              </a:r>
              <a:endParaRPr lang="en-US" altLang="en-US" sz="2400" i="1" baseline="30000">
                <a:solidFill>
                  <a:srgbClr val="FFC000"/>
                </a:solidFill>
                <a:sym typeface="Wingdings" pitchFamily="2" charset="2"/>
              </a:endParaRPr>
            </a:p>
          </p:txBody>
        </p:sp>
        <p:sp>
          <p:nvSpPr>
            <p:cNvPr id="14360"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4361"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4362"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4363"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easier</a:t>
              </a:r>
              <a:endParaRPr lang="en-CA" altLang="en-US" sz="2400"/>
            </a:p>
          </p:txBody>
        </p:sp>
        <p:sp>
          <p:nvSpPr>
            <p:cNvPr id="14364"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easier</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35846" name="Group 5"/>
          <p:cNvGrpSpPr>
            <a:grpSpLocks/>
          </p:cNvGrpSpPr>
          <p:nvPr/>
        </p:nvGrpSpPr>
        <p:grpSpPr bwMode="auto">
          <a:xfrm>
            <a:off x="107950" y="4679950"/>
            <a:ext cx="1447800" cy="2133600"/>
            <a:chOff x="2013" y="2206"/>
            <a:chExt cx="679" cy="1010"/>
          </a:xfrm>
        </p:grpSpPr>
        <p:sp>
          <p:nvSpPr>
            <p:cNvPr id="1434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5849" name="Group 7"/>
            <p:cNvGrpSpPr>
              <a:grpSpLocks/>
            </p:cNvGrpSpPr>
            <p:nvPr/>
          </p:nvGrpSpPr>
          <p:grpSpPr bwMode="auto">
            <a:xfrm>
              <a:off x="2013" y="2206"/>
              <a:ext cx="339" cy="1010"/>
              <a:chOff x="240" y="2880"/>
              <a:chExt cx="339" cy="1010"/>
            </a:xfrm>
          </p:grpSpPr>
          <p:sp>
            <p:nvSpPr>
              <p:cNvPr id="14346"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4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4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4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5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51"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5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4353"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435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4355"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435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435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435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254125" y="3498850"/>
            <a:ext cx="7818438" cy="2954338"/>
          </a:xfrm>
          <a:prstGeom prst="wedgeRoundRectCallout">
            <a:avLst>
              <a:gd name="adj1" fmla="val -54046"/>
              <a:gd name="adj2" fmla="val 1252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defRPr/>
            </a:pPr>
            <a:r>
              <a:rPr lang="en-US" altLang="en-US" sz="2400">
                <a:latin typeface="Times New Roman" pitchFamily="18" charset="0"/>
                <a:cs typeface="Times New Roman" pitchFamily="18" charset="0"/>
              </a:rPr>
              <a:t>It is hard to prove problem is </a:t>
            </a:r>
            <a:r>
              <a:rPr lang="en-US" altLang="en-US" sz="2400" i="1">
                <a:solidFill>
                  <a:srgbClr val="FFC000"/>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harder</a:t>
            </a:r>
            <a:r>
              <a:rPr lang="en-US" altLang="en-US" sz="2400">
                <a:solidFill>
                  <a:srgbClr val="00FFCC"/>
                </a:solidFill>
                <a:latin typeface="Times New Roman" pitchFamily="18" charset="0"/>
                <a:cs typeface="Times New Roman" pitchFamily="18" charset="0"/>
              </a:rPr>
              <a:t> </a:t>
            </a:r>
            <a:r>
              <a:rPr lang="en-US" altLang="en-US" sz="2400">
                <a:latin typeface="Times New Roman" pitchFamily="18" charset="0"/>
                <a:cs typeface="Times New Roman" pitchFamily="18" charset="0"/>
              </a:rPr>
              <a:t>hard.</a:t>
            </a:r>
          </a:p>
          <a:p>
            <a:pPr>
              <a:defRPr/>
            </a:pPr>
            <a:r>
              <a:rPr lang="en-US" altLang="en-US" sz="2400">
                <a:latin typeface="Times New Roman" pitchFamily="18" charset="0"/>
                <a:cs typeface="Times New Roman" pitchFamily="18" charset="0"/>
              </a:rPr>
              <a:t>It is easier to prove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easier</a:t>
            </a:r>
            <a:r>
              <a:rPr lang="en-US" altLang="en-US" sz="2400">
                <a:solidFill>
                  <a:srgbClr val="00FFCC"/>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easy.</a:t>
            </a:r>
          </a:p>
          <a:p>
            <a:pPr lvl="1">
              <a:defRPr/>
            </a:pPr>
            <a:r>
              <a:rPr lang="en-US" altLang="en-US" sz="2400">
                <a:latin typeface="Times New Roman" pitchFamily="18" charset="0"/>
                <a:cs typeface="Times New Roman" pitchFamily="18" charset="0"/>
              </a:rPr>
              <a:t>by design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chemeClr val="accent2"/>
                </a:solidFill>
                <a:latin typeface="Times New Roman" pitchFamily="18" charset="0"/>
                <a:cs typeface="Times New Roman" pitchFamily="18" charset="0"/>
              </a:rPr>
              <a:t>easier </a:t>
            </a:r>
            <a:r>
              <a:rPr lang="en-US" altLang="en-US" sz="2400">
                <a:latin typeface="Times New Roman" pitchFamily="18" charset="0"/>
                <a:cs typeface="Times New Roman" pitchFamily="18" charset="0"/>
              </a:rPr>
              <a:t>for it.</a:t>
            </a:r>
          </a:p>
          <a:p>
            <a:pPr>
              <a:defRPr/>
            </a:pPr>
            <a:r>
              <a:rPr lang="en-US" altLang="en-US" sz="2400">
                <a:latin typeface="Times New Roman" pitchFamily="18" charset="0"/>
                <a:cs typeface="Times New Roman" pitchFamily="18" charset="0"/>
              </a:rPr>
              <a:t>But you only need to prove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easier</a:t>
            </a:r>
            <a:r>
              <a:rPr lang="en-US" altLang="en-US" sz="2400" i="1">
                <a:solidFill>
                  <a:schemeClr val="accent2"/>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at least as easy as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harder </a:t>
            </a:r>
            <a:r>
              <a:rPr lang="en-US" altLang="en-US" sz="2400" i="1">
                <a:solidFill>
                  <a:schemeClr val="accent2"/>
                </a:solidFill>
                <a:latin typeface="Times New Roman" pitchFamily="18" charset="0"/>
                <a:cs typeface="Times New Roman" pitchFamily="18" charset="0"/>
              </a:rPr>
              <a:t>.</a:t>
            </a:r>
          </a:p>
          <a:p>
            <a:pPr lvl="1">
              <a:defRPr/>
            </a:pPr>
            <a:r>
              <a:rPr lang="en-US" altLang="en-US" sz="2400">
                <a:latin typeface="Times New Roman" pitchFamily="18" charset="0"/>
                <a:cs typeface="Times New Roman" pitchFamily="18" charset="0"/>
              </a:rPr>
              <a:t>Pretend you have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chemeClr val="accent2"/>
                </a:solidFill>
                <a:latin typeface="Times New Roman" pitchFamily="18" charset="0"/>
                <a:cs typeface="Times New Roman" pitchFamily="18" charset="0"/>
              </a:rPr>
              <a:t>harder </a:t>
            </a:r>
            <a:r>
              <a:rPr lang="en-US" altLang="en-US" sz="2400" i="1">
                <a:solidFill>
                  <a:schemeClr val="accent2"/>
                </a:solidFill>
                <a:latin typeface="Times New Roman" pitchFamily="18" charset="0"/>
                <a:cs typeface="Times New Roman" pitchFamily="18" charset="0"/>
              </a:rPr>
              <a:t> </a:t>
            </a:r>
            <a:r>
              <a:rPr lang="en-US" altLang="en-US" sz="2400">
                <a:latin typeface="Times New Roman" pitchFamily="18" charset="0"/>
                <a:cs typeface="Times New Roman" pitchFamily="18" charset="0"/>
              </a:rPr>
              <a:t>for </a:t>
            </a:r>
            <a:r>
              <a:rPr lang="en-US" altLang="en-US" sz="2400" i="1">
                <a:solidFill>
                  <a:schemeClr val="accent2"/>
                </a:solidFill>
                <a:latin typeface="Times New Roman" pitchFamily="18" charset="0"/>
                <a:cs typeface="Times New Roman" pitchFamily="18" charset="0"/>
              </a:rPr>
              <a:t>P</a:t>
            </a:r>
            <a:r>
              <a:rPr lang="en-US" altLang="en-US" sz="2400" i="1" baseline="-25000">
                <a:solidFill>
                  <a:schemeClr val="accent2"/>
                </a:solidFill>
                <a:latin typeface="Times New Roman" pitchFamily="18" charset="0"/>
                <a:cs typeface="Times New Roman" pitchFamily="18" charset="0"/>
              </a:rPr>
              <a:t>harder</a:t>
            </a:r>
            <a:br>
              <a:rPr lang="en-US" altLang="en-US" sz="2400" i="1" baseline="-25000">
                <a:solidFill>
                  <a:schemeClr val="accent2"/>
                </a:solidFill>
                <a:latin typeface="Times New Roman" pitchFamily="18" charset="0"/>
                <a:cs typeface="Times New Roman" pitchFamily="18" charset="0"/>
              </a:rPr>
            </a:br>
            <a:r>
              <a:rPr lang="en-US" altLang="en-US" sz="2400">
                <a:latin typeface="Times New Roman" pitchFamily="18" charset="0"/>
                <a:cs typeface="Times New Roman" pitchFamily="18" charset="0"/>
              </a:rPr>
              <a:t>to use as a subroutine.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0">
                                            <p:txEl>
                                              <p:pRg st="1" end="1"/>
                                            </p:txEl>
                                          </p:spTgt>
                                        </p:tgtEl>
                                        <p:attrNameLst>
                                          <p:attrName>style.visibility</p:attrName>
                                        </p:attrNameLst>
                                      </p:cBhvr>
                                      <p:to>
                                        <p:strVal val="visible"/>
                                      </p:to>
                                    </p:set>
                                    <p:anim calcmode="lin" valueType="num">
                                      <p:cBhvr additive="base">
                                        <p:cTn id="13" dur="500" fill="hold"/>
                                        <p:tgtEl>
                                          <p:spTgt spid="7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0">
                                            <p:txEl>
                                              <p:pRg st="2" end="2"/>
                                            </p:txEl>
                                          </p:spTgt>
                                        </p:tgtEl>
                                        <p:attrNameLst>
                                          <p:attrName>style.visibility</p:attrName>
                                        </p:attrNameLst>
                                      </p:cBhvr>
                                      <p:to>
                                        <p:strVal val="visible"/>
                                      </p:to>
                                    </p:set>
                                    <p:anim calcmode="lin" valueType="num">
                                      <p:cBhvr additive="base">
                                        <p:cTn id="19"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0">
                                            <p:txEl>
                                              <p:pRg st="3" end="3"/>
                                            </p:txEl>
                                          </p:spTgt>
                                        </p:tgtEl>
                                        <p:attrNameLst>
                                          <p:attrName>style.visibility</p:attrName>
                                        </p:attrNameLst>
                                      </p:cBhvr>
                                      <p:to>
                                        <p:strVal val="visible"/>
                                      </p:to>
                                    </p:set>
                                    <p:anim calcmode="lin" valueType="num">
                                      <p:cBhvr additive="base">
                                        <p:cTn id="25" dur="500" fill="hold"/>
                                        <p:tgtEl>
                                          <p:spTgt spid="7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0">
                                            <p:txEl>
                                              <p:pRg st="4" end="4"/>
                                            </p:txEl>
                                          </p:spTgt>
                                        </p:tgtEl>
                                        <p:attrNameLst>
                                          <p:attrName>style.visibility</p:attrName>
                                        </p:attrNameLst>
                                      </p:cBhvr>
                                      <p:to>
                                        <p:strVal val="visible"/>
                                      </p:to>
                                    </p:set>
                                    <p:anim calcmode="lin" valueType="num">
                                      <p:cBhvr additive="base">
                                        <p:cTn id="31"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0">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5363"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36868" name="Group 1"/>
          <p:cNvGrpSpPr>
            <a:grpSpLocks/>
          </p:cNvGrpSpPr>
          <p:nvPr/>
        </p:nvGrpSpPr>
        <p:grpSpPr bwMode="auto">
          <a:xfrm>
            <a:off x="6175375" y="333375"/>
            <a:ext cx="2357438" cy="2735263"/>
            <a:chOff x="1192368" y="3789040"/>
            <a:chExt cx="2357281" cy="2736304"/>
          </a:xfrm>
        </p:grpSpPr>
        <p:sp>
          <p:nvSpPr>
            <p:cNvPr id="15399"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5400"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5401"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5402"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5403"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5404"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grpSp>
        <p:nvGrpSpPr>
          <p:cNvPr id="36869" name="Group 46"/>
          <p:cNvGrpSpPr>
            <a:grpSpLocks/>
          </p:cNvGrpSpPr>
          <p:nvPr/>
        </p:nvGrpSpPr>
        <p:grpSpPr bwMode="auto">
          <a:xfrm>
            <a:off x="468313" y="188913"/>
            <a:ext cx="2355850" cy="2735262"/>
            <a:chOff x="1192368" y="3789040"/>
            <a:chExt cx="2357281" cy="2736304"/>
          </a:xfrm>
        </p:grpSpPr>
        <p:sp>
          <p:nvSpPr>
            <p:cNvPr id="15393"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5394"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5395"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5396"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5397"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5398"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36870" name="Group 5"/>
          <p:cNvGrpSpPr>
            <a:grpSpLocks/>
          </p:cNvGrpSpPr>
          <p:nvPr/>
        </p:nvGrpSpPr>
        <p:grpSpPr bwMode="auto">
          <a:xfrm>
            <a:off x="107950" y="4679950"/>
            <a:ext cx="1447800" cy="2133600"/>
            <a:chOff x="2013" y="2206"/>
            <a:chExt cx="679" cy="1010"/>
          </a:xfrm>
        </p:grpSpPr>
        <p:sp>
          <p:nvSpPr>
            <p:cNvPr id="1537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6883" name="Group 7"/>
            <p:cNvGrpSpPr>
              <a:grpSpLocks/>
            </p:cNvGrpSpPr>
            <p:nvPr/>
          </p:nvGrpSpPr>
          <p:grpSpPr bwMode="auto">
            <a:xfrm>
              <a:off x="2013" y="2206"/>
              <a:ext cx="339" cy="1010"/>
              <a:chOff x="240" y="2880"/>
              <a:chExt cx="339" cy="1010"/>
            </a:xfrm>
          </p:grpSpPr>
          <p:sp>
            <p:nvSpPr>
              <p:cNvPr id="15380"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5"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5387"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538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5389"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539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539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539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grpSp>
        <p:nvGrpSpPr>
          <p:cNvPr id="3" name="Group 2"/>
          <p:cNvGrpSpPr>
            <a:grpSpLocks/>
          </p:cNvGrpSpPr>
          <p:nvPr/>
        </p:nvGrpSpPr>
        <p:grpSpPr bwMode="auto">
          <a:xfrm>
            <a:off x="1692275" y="3213100"/>
            <a:ext cx="3013075" cy="3024188"/>
            <a:chOff x="1691680" y="3501008"/>
            <a:chExt cx="3013316" cy="3024336"/>
          </a:xfrm>
        </p:grpSpPr>
        <p:sp>
          <p:nvSpPr>
            <p:cNvPr id="15376" name="AutoShape 38"/>
            <p:cNvSpPr>
              <a:spLocks noChangeArrowheads="1"/>
            </p:cNvSpPr>
            <p:nvPr/>
          </p:nvSpPr>
          <p:spPr bwMode="auto">
            <a:xfrm>
              <a:off x="1691680" y="3501008"/>
              <a:ext cx="3013316" cy="3024336"/>
            </a:xfrm>
            <a:prstGeom prst="wedgeRoundRectCallout">
              <a:avLst>
                <a:gd name="adj1" fmla="val -62528"/>
                <a:gd name="adj2" fmla="val 2619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We often call the algorithm assumed to exist, an </a:t>
              </a:r>
              <a:r>
                <a:rPr lang="en-US" altLang="en-US" sz="2400">
                  <a:solidFill>
                    <a:schemeClr val="tx2"/>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a:t>
              </a:r>
            </a:p>
          </p:txBody>
        </p:sp>
        <p:pic>
          <p:nvPicPr>
            <p:cNvPr id="36881" name="Picture 2" descr="http://www.swordofthespirit.net/bulwark/mosesbush.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696" y="4831095"/>
              <a:ext cx="2686075" cy="1563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4" name="Group 73"/>
          <p:cNvGrpSpPr>
            <a:grpSpLocks/>
          </p:cNvGrpSpPr>
          <p:nvPr/>
        </p:nvGrpSpPr>
        <p:grpSpPr bwMode="auto">
          <a:xfrm>
            <a:off x="4932363" y="3427413"/>
            <a:ext cx="4464050" cy="1433512"/>
            <a:chOff x="5004048" y="3427828"/>
            <a:chExt cx="4464496" cy="1433533"/>
          </a:xfrm>
        </p:grpSpPr>
        <p:grpSp>
          <p:nvGrpSpPr>
            <p:cNvPr id="36873" name="Group 74"/>
            <p:cNvGrpSpPr>
              <a:grpSpLocks/>
            </p:cNvGrpSpPr>
            <p:nvPr/>
          </p:nvGrpSpPr>
          <p:grpSpPr bwMode="auto">
            <a:xfrm>
              <a:off x="6366415" y="3427828"/>
              <a:ext cx="959888" cy="1433533"/>
              <a:chOff x="6357480" y="3212777"/>
              <a:chExt cx="1194641" cy="2116259"/>
            </a:xfrm>
          </p:grpSpPr>
          <p:pic>
            <p:nvPicPr>
              <p:cNvPr id="36878" name="Picture 79" descr="C:\15299\lecture14\Z313.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5375"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36874" name="Straight Arrow Connector 75"/>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6875" name="Straight Arrow Connector 76"/>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5372" name="Rectangle 77"/>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5373" name="Rectangle 78"/>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ppt_x"/>
                                          </p:val>
                                        </p:tav>
                                        <p:tav tm="100000">
                                          <p:val>
                                            <p:strVal val="#ppt_x"/>
                                          </p:val>
                                        </p:tav>
                                      </p:tavLst>
                                    </p:anim>
                                    <p:anim calcmode="lin" valueType="num">
                                      <p:cBhvr additive="base">
                                        <p:cTn id="12"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6387"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37892" name="Group 1"/>
          <p:cNvGrpSpPr>
            <a:grpSpLocks/>
          </p:cNvGrpSpPr>
          <p:nvPr/>
        </p:nvGrpSpPr>
        <p:grpSpPr bwMode="auto">
          <a:xfrm>
            <a:off x="6175375" y="333375"/>
            <a:ext cx="2357438" cy="2735263"/>
            <a:chOff x="1192368" y="3789040"/>
            <a:chExt cx="2357281" cy="2736304"/>
          </a:xfrm>
        </p:grpSpPr>
        <p:sp>
          <p:nvSpPr>
            <p:cNvPr id="16430"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6431"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6432" name="Oval 40"/>
            <p:cNvSpPr>
              <a:spLocks noChangeArrowheads="1"/>
            </p:cNvSpPr>
            <p:nvPr/>
          </p:nvSpPr>
          <p:spPr bwMode="auto">
            <a:xfrm>
              <a:off x="1814627" y="4668850"/>
              <a:ext cx="1433418"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6433" name="Rectangle 19"/>
            <p:cNvSpPr>
              <a:spLocks noChangeArrowheads="1"/>
            </p:cNvSpPr>
            <p:nvPr/>
          </p:nvSpPr>
          <p:spPr bwMode="auto">
            <a:xfrm>
              <a:off x="1979716" y="5075404"/>
              <a:ext cx="1309601" cy="370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6434" name="Rectangle 43"/>
            <p:cNvSpPr>
              <a:spLocks noChangeArrowheads="1"/>
            </p:cNvSpPr>
            <p:nvPr/>
          </p:nvSpPr>
          <p:spPr bwMode="auto">
            <a:xfrm>
              <a:off x="1547944" y="4263884"/>
              <a:ext cx="1019107"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6435" name="Rectangle 19"/>
            <p:cNvSpPr>
              <a:spLocks noChangeArrowheads="1"/>
            </p:cNvSpPr>
            <p:nvPr/>
          </p:nvSpPr>
          <p:spPr bwMode="auto">
            <a:xfrm>
              <a:off x="1940031" y="6071146"/>
              <a:ext cx="1309600"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grpSp>
        <p:nvGrpSpPr>
          <p:cNvPr id="37893" name="Group 46"/>
          <p:cNvGrpSpPr>
            <a:grpSpLocks/>
          </p:cNvGrpSpPr>
          <p:nvPr/>
        </p:nvGrpSpPr>
        <p:grpSpPr bwMode="auto">
          <a:xfrm>
            <a:off x="468313" y="188913"/>
            <a:ext cx="2355850" cy="2735262"/>
            <a:chOff x="1192368" y="3789040"/>
            <a:chExt cx="2357281" cy="2736304"/>
          </a:xfrm>
        </p:grpSpPr>
        <p:sp>
          <p:nvSpPr>
            <p:cNvPr id="16424"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6425"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6426" name="Oval 49"/>
            <p:cNvSpPr>
              <a:spLocks noChangeArrowheads="1"/>
            </p:cNvSpPr>
            <p:nvPr/>
          </p:nvSpPr>
          <p:spPr bwMode="auto">
            <a:xfrm>
              <a:off x="1813457" y="4668850"/>
              <a:ext cx="1434384" cy="1397532"/>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6427"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6428" name="Rectangle 51"/>
            <p:cNvSpPr>
              <a:spLocks noChangeArrowheads="1"/>
            </p:cNvSpPr>
            <p:nvPr/>
          </p:nvSpPr>
          <p:spPr bwMode="auto">
            <a:xfrm>
              <a:off x="1548184" y="4263883"/>
              <a:ext cx="1018205" cy="4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6429" name="Rectangle 19"/>
            <p:cNvSpPr>
              <a:spLocks noChangeArrowheads="1"/>
            </p:cNvSpPr>
            <p:nvPr/>
          </p:nvSpPr>
          <p:spPr bwMode="auto">
            <a:xfrm>
              <a:off x="1938946" y="6071146"/>
              <a:ext cx="1310483" cy="368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grpSp>
      <p:grpSp>
        <p:nvGrpSpPr>
          <p:cNvPr id="37894" name="Group 5"/>
          <p:cNvGrpSpPr>
            <a:grpSpLocks/>
          </p:cNvGrpSpPr>
          <p:nvPr/>
        </p:nvGrpSpPr>
        <p:grpSpPr bwMode="auto">
          <a:xfrm>
            <a:off x="107950" y="4679950"/>
            <a:ext cx="1447800" cy="2133600"/>
            <a:chOff x="2013" y="2206"/>
            <a:chExt cx="679" cy="1010"/>
          </a:xfrm>
        </p:grpSpPr>
        <p:sp>
          <p:nvSpPr>
            <p:cNvPr id="1640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7914" name="Group 7"/>
            <p:cNvGrpSpPr>
              <a:grpSpLocks/>
            </p:cNvGrpSpPr>
            <p:nvPr/>
          </p:nvGrpSpPr>
          <p:grpSpPr bwMode="auto">
            <a:xfrm>
              <a:off x="2013" y="2206"/>
              <a:ext cx="339" cy="1010"/>
              <a:chOff x="240" y="2880"/>
              <a:chExt cx="339" cy="1010"/>
            </a:xfrm>
          </p:grpSpPr>
          <p:sp>
            <p:nvSpPr>
              <p:cNvPr id="16411"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6"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6418"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641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6420"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642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642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642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5103813" cy="822325"/>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We use</a:t>
            </a:r>
            <a:r>
              <a:rPr lang="en-US" altLang="en-US" sz="2400">
                <a:solidFill>
                  <a:schemeClr val="accent2"/>
                </a:solidFill>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oracle </a:t>
            </a:r>
            <a:r>
              <a:rPr lang="en-US" altLang="en-US" sz="2400">
                <a:latin typeface="Times New Roman" pitchFamily="18" charset="0"/>
                <a:cs typeface="Times New Roman" pitchFamily="18" charset="0"/>
              </a:rPr>
              <a:t>as an subroutine</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in an algorithm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 </a:t>
            </a:r>
            <a:r>
              <a:rPr lang="en-US" altLang="en-US" sz="2400">
                <a:latin typeface="Times New Roman" pitchFamily="18" charset="0"/>
                <a:cs typeface="Times New Roman" pitchFamily="18" charset="0"/>
              </a:rPr>
              <a:t>for solving </a:t>
            </a:r>
            <a:r>
              <a:rPr lang="en-US" altLang="en-US" sz="2400" i="1">
                <a:solidFill>
                  <a:schemeClr val="accent2"/>
                </a:solidFill>
                <a:latin typeface="Times New Roman" pitchFamily="18" charset="0"/>
                <a:cs typeface="Times New Roman" pitchFamily="18" charset="0"/>
              </a:rPr>
              <a:t>P</a:t>
            </a:r>
            <a:r>
              <a:rPr lang="en-US" altLang="en-US" sz="2400" i="1" baseline="-25000">
                <a:solidFill>
                  <a:srgbClr val="FFC000"/>
                </a:solidFill>
                <a:latin typeface="Times New Roman" pitchFamily="18" charset="0"/>
                <a:cs typeface="Times New Roman" pitchFamily="18" charset="0"/>
              </a:rPr>
              <a:t>alg</a:t>
            </a:r>
            <a:r>
              <a:rPr lang="en-US" altLang="en-US" sz="2400" i="1">
                <a:solidFill>
                  <a:srgbClr val="FFC000"/>
                </a:solidFill>
                <a:latin typeface="Times New Roman" pitchFamily="18" charset="0"/>
                <a:cs typeface="Times New Roman" pitchFamily="18" charset="0"/>
              </a:rPr>
              <a:t>.</a:t>
            </a:r>
            <a:r>
              <a:rPr lang="en-US" altLang="en-US" sz="2400" i="1">
                <a:latin typeface="Times New Roman" pitchFamily="18" charset="0"/>
                <a:cs typeface="Times New Roman" pitchFamily="18" charset="0"/>
              </a:rPr>
              <a:t> </a:t>
            </a:r>
          </a:p>
        </p:txBody>
      </p:sp>
      <p:grpSp>
        <p:nvGrpSpPr>
          <p:cNvPr id="37896" name="Group 76"/>
          <p:cNvGrpSpPr>
            <a:grpSpLocks/>
          </p:cNvGrpSpPr>
          <p:nvPr/>
        </p:nvGrpSpPr>
        <p:grpSpPr bwMode="auto">
          <a:xfrm>
            <a:off x="4932363" y="3427413"/>
            <a:ext cx="4464050" cy="1433512"/>
            <a:chOff x="5004048" y="3427828"/>
            <a:chExt cx="4464496" cy="1433533"/>
          </a:xfrm>
        </p:grpSpPr>
        <p:grpSp>
          <p:nvGrpSpPr>
            <p:cNvPr id="37906" name="Group 77"/>
            <p:cNvGrpSpPr>
              <a:grpSpLocks/>
            </p:cNvGrpSpPr>
            <p:nvPr/>
          </p:nvGrpSpPr>
          <p:grpSpPr bwMode="auto">
            <a:xfrm>
              <a:off x="6366415" y="3427828"/>
              <a:ext cx="959888" cy="1433533"/>
              <a:chOff x="6357480" y="3212777"/>
              <a:chExt cx="1194641" cy="2116259"/>
            </a:xfrm>
          </p:grpSpPr>
          <p:pic>
            <p:nvPicPr>
              <p:cNvPr id="37911"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6408"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37907"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7908"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6405" name="Rectangle 80"/>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6406" name="Rectangle 81"/>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grpSp>
        <p:nvGrpSpPr>
          <p:cNvPr id="6" name="Group 5"/>
          <p:cNvGrpSpPr>
            <a:grpSpLocks/>
          </p:cNvGrpSpPr>
          <p:nvPr/>
        </p:nvGrpSpPr>
        <p:grpSpPr bwMode="auto">
          <a:xfrm>
            <a:off x="34925" y="3209925"/>
            <a:ext cx="9901238" cy="2667000"/>
            <a:chOff x="35496" y="3210315"/>
            <a:chExt cx="9900733" cy="2666957"/>
          </a:xfrm>
        </p:grpSpPr>
        <p:grpSp>
          <p:nvGrpSpPr>
            <p:cNvPr id="37898" name="Group 4"/>
            <p:cNvGrpSpPr>
              <a:grpSpLocks/>
            </p:cNvGrpSpPr>
            <p:nvPr/>
          </p:nvGrpSpPr>
          <p:grpSpPr bwMode="auto">
            <a:xfrm>
              <a:off x="1115616" y="3210315"/>
              <a:ext cx="7953699" cy="2294126"/>
              <a:chOff x="1115616" y="3210315"/>
              <a:chExt cx="7953699" cy="2294126"/>
            </a:xfrm>
          </p:grpSpPr>
          <p:sp>
            <p:nvSpPr>
              <p:cNvPr id="16399" name="Rectangle 3"/>
              <p:cNvSpPr>
                <a:spLocks noChangeArrowheads="1"/>
              </p:cNvSpPr>
              <p:nvPr/>
            </p:nvSpPr>
            <p:spPr bwMode="auto">
              <a:xfrm>
                <a:off x="1121291" y="3235715"/>
                <a:ext cx="7948207" cy="2268501"/>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pic>
            <p:nvPicPr>
              <p:cNvPr id="37904" name="Picture 74"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6401" name="Text Box 4"/>
              <p:cNvSpPr txBox="1">
                <a:spLocks noChangeArrowheads="1"/>
              </p:cNvSpPr>
              <p:nvPr/>
            </p:nvSpPr>
            <p:spPr bwMode="auto">
              <a:xfrm>
                <a:off x="1114941" y="3210315"/>
                <a:ext cx="874668" cy="646103"/>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37899" name="Straight Arrow Connector 88"/>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7900" name="Straight Arrow Connector 89"/>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6397" name="Rectangle 90"/>
            <p:cNvSpPr>
              <a:spLocks noChangeArrowheads="1"/>
            </p:cNvSpPr>
            <p:nvPr/>
          </p:nvSpPr>
          <p:spPr bwMode="auto">
            <a:xfrm>
              <a:off x="7510653" y="5477228"/>
              <a:ext cx="2425576"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6398" name="Rectangle 91"/>
            <p:cNvSpPr>
              <a:spLocks noChangeArrowheads="1"/>
            </p:cNvSpPr>
            <p:nvPr/>
          </p:nvSpPr>
          <p:spPr bwMode="auto">
            <a:xfrm>
              <a:off x="35496" y="3861180"/>
              <a:ext cx="847682"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7411"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38916" name="Group 1"/>
          <p:cNvGrpSpPr>
            <a:grpSpLocks/>
          </p:cNvGrpSpPr>
          <p:nvPr/>
        </p:nvGrpSpPr>
        <p:grpSpPr bwMode="auto">
          <a:xfrm>
            <a:off x="6175375" y="333375"/>
            <a:ext cx="2357438" cy="2735263"/>
            <a:chOff x="1192368" y="3789040"/>
            <a:chExt cx="2357281" cy="2736304"/>
          </a:xfrm>
        </p:grpSpPr>
        <p:sp>
          <p:nvSpPr>
            <p:cNvPr id="17457"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7458"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38917" name="Group 46"/>
          <p:cNvGrpSpPr>
            <a:grpSpLocks/>
          </p:cNvGrpSpPr>
          <p:nvPr/>
        </p:nvGrpSpPr>
        <p:grpSpPr bwMode="auto">
          <a:xfrm>
            <a:off x="468313" y="188913"/>
            <a:ext cx="2355850" cy="2735262"/>
            <a:chOff x="1192368" y="3789040"/>
            <a:chExt cx="2357281" cy="2736304"/>
          </a:xfrm>
        </p:grpSpPr>
        <p:sp>
          <p:nvSpPr>
            <p:cNvPr id="17454"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7455"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7456"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p>
          </p:txBody>
        </p:sp>
      </p:grpSp>
      <p:grpSp>
        <p:nvGrpSpPr>
          <p:cNvPr id="38918" name="Group 5"/>
          <p:cNvGrpSpPr>
            <a:grpSpLocks/>
          </p:cNvGrpSpPr>
          <p:nvPr/>
        </p:nvGrpSpPr>
        <p:grpSpPr bwMode="auto">
          <a:xfrm>
            <a:off x="107950" y="4679950"/>
            <a:ext cx="1447800" cy="2133600"/>
            <a:chOff x="2013" y="2206"/>
            <a:chExt cx="679" cy="1010"/>
          </a:xfrm>
        </p:grpSpPr>
        <p:sp>
          <p:nvSpPr>
            <p:cNvPr id="1743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8944" name="Group 7"/>
            <p:cNvGrpSpPr>
              <a:grpSpLocks/>
            </p:cNvGrpSpPr>
            <p:nvPr/>
          </p:nvGrpSpPr>
          <p:grpSpPr bwMode="auto">
            <a:xfrm>
              <a:off x="2013" y="2206"/>
              <a:ext cx="339" cy="1010"/>
              <a:chOff x="240" y="2880"/>
              <a:chExt cx="339" cy="1010"/>
            </a:xfrm>
          </p:grpSpPr>
          <p:sp>
            <p:nvSpPr>
              <p:cNvPr id="17441"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6"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7448"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744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7450"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745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745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745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4838700" cy="12271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i="1">
                <a:solidFill>
                  <a:srgbClr val="FFC000"/>
                </a:solidFill>
                <a:latin typeface="Times New Roman" pitchFamily="18" charset="0"/>
                <a:cs typeface="Times New Roman" pitchFamily="18" charset="0"/>
              </a:rPr>
              <a:t> </a:t>
            </a:r>
            <a:r>
              <a:rPr lang="en-US" altLang="en-US" sz="2400">
                <a:latin typeface="Times New Roman" pitchFamily="18" charset="0"/>
                <a:cs typeface="Times New Roman" pitchFamily="18" charset="0"/>
              </a:rPr>
              <a:t>is given an input </a:t>
            </a:r>
            <a:r>
              <a:rPr lang="en-US" altLang="en-US" sz="2400" i="1">
                <a:solidFill>
                  <a:schemeClr val="accent2"/>
                </a:solidFill>
                <a:latin typeface="Times New Roman" pitchFamily="18" charset="0"/>
                <a:cs typeface="Times New Roman" pitchFamily="18" charset="0"/>
              </a:rPr>
              <a:t>I</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38920" name="Group 76"/>
          <p:cNvGrpSpPr>
            <a:grpSpLocks/>
          </p:cNvGrpSpPr>
          <p:nvPr/>
        </p:nvGrpSpPr>
        <p:grpSpPr bwMode="auto">
          <a:xfrm>
            <a:off x="4932363" y="3427413"/>
            <a:ext cx="4464050" cy="1433512"/>
            <a:chOff x="5004048" y="3427828"/>
            <a:chExt cx="4464496" cy="1433533"/>
          </a:xfrm>
        </p:grpSpPr>
        <p:grpSp>
          <p:nvGrpSpPr>
            <p:cNvPr id="38936" name="Group 77"/>
            <p:cNvGrpSpPr>
              <a:grpSpLocks/>
            </p:cNvGrpSpPr>
            <p:nvPr/>
          </p:nvGrpSpPr>
          <p:grpSpPr bwMode="auto">
            <a:xfrm>
              <a:off x="6366415" y="3427828"/>
              <a:ext cx="959888" cy="1433533"/>
              <a:chOff x="6357480" y="3212777"/>
              <a:chExt cx="1194641" cy="2116259"/>
            </a:xfrm>
          </p:grpSpPr>
          <p:pic>
            <p:nvPicPr>
              <p:cNvPr id="38941"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7438"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38937"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8938"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7435" name="Rectangle 80"/>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7436" name="Rectangle 81"/>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71"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38922" name="Group 71"/>
          <p:cNvGrpSpPr>
            <a:grpSpLocks/>
          </p:cNvGrpSpPr>
          <p:nvPr/>
        </p:nvGrpSpPr>
        <p:grpSpPr bwMode="auto">
          <a:xfrm>
            <a:off x="34925" y="3209925"/>
            <a:ext cx="9901238" cy="2667000"/>
            <a:chOff x="35496" y="3210315"/>
            <a:chExt cx="9900733" cy="2666957"/>
          </a:xfrm>
        </p:grpSpPr>
        <p:grpSp>
          <p:nvGrpSpPr>
            <p:cNvPr id="38928" name="Group 72"/>
            <p:cNvGrpSpPr>
              <a:grpSpLocks/>
            </p:cNvGrpSpPr>
            <p:nvPr/>
          </p:nvGrpSpPr>
          <p:grpSpPr bwMode="auto">
            <a:xfrm>
              <a:off x="1115616" y="3210315"/>
              <a:ext cx="7953699" cy="2294126"/>
              <a:chOff x="1115616" y="3210315"/>
              <a:chExt cx="7953699" cy="2294126"/>
            </a:xfrm>
          </p:grpSpPr>
          <p:sp>
            <p:nvSpPr>
              <p:cNvPr id="17429" name="Rectangle 87"/>
              <p:cNvSpPr>
                <a:spLocks noChangeArrowheads="1"/>
              </p:cNvSpPr>
              <p:nvPr/>
            </p:nvSpPr>
            <p:spPr bwMode="auto">
              <a:xfrm>
                <a:off x="1121291" y="3235715"/>
                <a:ext cx="7948207" cy="2268501"/>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pic>
            <p:nvPicPr>
              <p:cNvPr id="38934"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7431" name="Text Box 4"/>
              <p:cNvSpPr txBox="1">
                <a:spLocks noChangeArrowheads="1"/>
              </p:cNvSpPr>
              <p:nvPr/>
            </p:nvSpPr>
            <p:spPr bwMode="auto">
              <a:xfrm>
                <a:off x="1114941" y="3210315"/>
                <a:ext cx="874668" cy="646103"/>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38929"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8930"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7427" name="Rectangle 85"/>
            <p:cNvSpPr>
              <a:spLocks noChangeArrowheads="1"/>
            </p:cNvSpPr>
            <p:nvPr/>
          </p:nvSpPr>
          <p:spPr bwMode="auto">
            <a:xfrm>
              <a:off x="7510653" y="5477228"/>
              <a:ext cx="2425576"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7428" name="Rectangle 86"/>
            <p:cNvSpPr>
              <a:spLocks noChangeArrowheads="1"/>
            </p:cNvSpPr>
            <p:nvPr/>
          </p:nvSpPr>
          <p:spPr bwMode="auto">
            <a:xfrm>
              <a:off x="35496" y="3861180"/>
              <a:ext cx="847682"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grpSp>
        <p:nvGrpSpPr>
          <p:cNvPr id="7" name="Group 6"/>
          <p:cNvGrpSpPr>
            <a:grpSpLocks/>
          </p:cNvGrpSpPr>
          <p:nvPr/>
        </p:nvGrpSpPr>
        <p:grpSpPr bwMode="auto">
          <a:xfrm>
            <a:off x="1841500" y="1157288"/>
            <a:ext cx="5343525" cy="658812"/>
            <a:chOff x="1841861" y="1156682"/>
            <a:chExt cx="5342709" cy="659055"/>
          </a:xfrm>
        </p:grpSpPr>
        <p:sp>
          <p:nvSpPr>
            <p:cNvPr id="17422" name="Rectangle 95"/>
            <p:cNvSpPr>
              <a:spLocks noChangeArrowheads="1"/>
            </p:cNvSpPr>
            <p:nvPr/>
          </p:nvSpPr>
          <p:spPr bwMode="auto">
            <a:xfrm>
              <a:off x="3457689" y="1156682"/>
              <a:ext cx="1906297" cy="400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17423" name="Freeform 2"/>
            <p:cNvSpPr>
              <a:spLocks/>
            </p:cNvSpPr>
            <p:nvPr/>
          </p:nvSpPr>
          <p:spPr bwMode="auto">
            <a:xfrm>
              <a:off x="1841861" y="1564819"/>
              <a:ext cx="5342709" cy="250918"/>
            </a:xfrm>
            <a:custGeom>
              <a:avLst/>
              <a:gdLst>
                <a:gd name="T0" fmla="*/ 0 w 5342709"/>
                <a:gd name="T1" fmla="*/ 120286 h 250914"/>
                <a:gd name="T2" fmla="*/ 2769327 w 5342709"/>
                <a:gd name="T3" fmla="*/ 2720 h 250914"/>
                <a:gd name="T4" fmla="*/ 5342709 w 5342709"/>
                <a:gd name="T5" fmla="*/ 250914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grpSp>
      <p:sp>
        <p:nvSpPr>
          <p:cNvPr id="17420" name="Rectangle 19"/>
          <p:cNvSpPr>
            <a:spLocks noChangeArrowheads="1"/>
          </p:cNvSpPr>
          <p:nvPr/>
        </p:nvSpPr>
        <p:spPr bwMode="auto">
          <a:xfrm>
            <a:off x="6962775" y="1619250"/>
            <a:ext cx="13096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sp>
        <p:nvSpPr>
          <p:cNvPr id="8" name="Rectangle 7"/>
          <p:cNvSpPr>
            <a:spLocks noChangeArrowheads="1"/>
          </p:cNvSpPr>
          <p:nvPr/>
        </p:nvSpPr>
        <p:spPr bwMode="auto">
          <a:xfrm>
            <a:off x="1763713" y="6054725"/>
            <a:ext cx="4572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2400"/>
              <a:t>It maps it to input </a:t>
            </a:r>
            <a:r>
              <a:rPr lang="en-US" altLang="en-US" sz="2400" i="1">
                <a:solidFill>
                  <a:schemeClr val="accent2"/>
                </a:solidFill>
              </a:rPr>
              <a:t>I</a:t>
            </a:r>
            <a:r>
              <a:rPr lang="en-US" altLang="en-US" sz="2400" i="1" baseline="-25000">
                <a:solidFill>
                  <a:schemeClr val="accent2"/>
                </a:solidFill>
              </a:rPr>
              <a:t>oracle</a:t>
            </a:r>
            <a:r>
              <a:rPr lang="en-US" altLang="en-US" sz="2400"/>
              <a:t>.</a:t>
            </a:r>
            <a:br>
              <a:rPr lang="en-US" altLang="en-US" sz="2400"/>
            </a:br>
            <a:r>
              <a:rPr lang="en-US" altLang="en-US" sz="2400"/>
              <a:t>and gives this to </a:t>
            </a:r>
            <a:r>
              <a:rPr lang="en-US" altLang="en-US" sz="2400" i="1">
                <a:solidFill>
                  <a:schemeClr val="accent2"/>
                </a:solidFill>
              </a:rPr>
              <a:t>Alg</a:t>
            </a:r>
            <a:r>
              <a:rPr lang="en-US" altLang="en-US" sz="2400" i="1" baseline="-25000">
                <a:solidFill>
                  <a:schemeClr val="accent2"/>
                </a:solidFill>
              </a:rPr>
              <a:t>oracle</a:t>
            </a:r>
            <a:r>
              <a:rPr lang="en-US" altLang="en-US" sz="240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ppt_x"/>
                                          </p:val>
                                        </p:tav>
                                        <p:tav tm="100000">
                                          <p:val>
                                            <p:strVal val="#ppt_x"/>
                                          </p:val>
                                        </p:tav>
                                      </p:tavLst>
                                    </p:anim>
                                    <p:anim calcmode="lin" valueType="num">
                                      <p:cBhvr additive="base">
                                        <p:cTn id="1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P spid="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8435"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39940" name="Group 1"/>
          <p:cNvGrpSpPr>
            <a:grpSpLocks/>
          </p:cNvGrpSpPr>
          <p:nvPr/>
        </p:nvGrpSpPr>
        <p:grpSpPr bwMode="auto">
          <a:xfrm>
            <a:off x="6175375" y="333375"/>
            <a:ext cx="2357438" cy="2735263"/>
            <a:chOff x="1192368" y="3789040"/>
            <a:chExt cx="2357281" cy="2736304"/>
          </a:xfrm>
        </p:grpSpPr>
        <p:sp>
          <p:nvSpPr>
            <p:cNvPr id="18486"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8487"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39941" name="Group 46"/>
          <p:cNvGrpSpPr>
            <a:grpSpLocks/>
          </p:cNvGrpSpPr>
          <p:nvPr/>
        </p:nvGrpSpPr>
        <p:grpSpPr bwMode="auto">
          <a:xfrm>
            <a:off x="468313" y="188913"/>
            <a:ext cx="2355850" cy="2735262"/>
            <a:chOff x="1192368" y="3789040"/>
            <a:chExt cx="2357281" cy="2736304"/>
          </a:xfrm>
        </p:grpSpPr>
        <p:sp>
          <p:nvSpPr>
            <p:cNvPr id="18483"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8484"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8485" name="Rectangle 19"/>
            <p:cNvSpPr>
              <a:spLocks noChangeArrowheads="1"/>
            </p:cNvSpPr>
            <p:nvPr/>
          </p:nvSpPr>
          <p:spPr bwMode="auto">
            <a:xfrm>
              <a:off x="1980246" y="5075405"/>
              <a:ext cx="1310483" cy="370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p>
          </p:txBody>
        </p:sp>
      </p:grpSp>
      <p:grpSp>
        <p:nvGrpSpPr>
          <p:cNvPr id="39942" name="Group 5"/>
          <p:cNvGrpSpPr>
            <a:grpSpLocks/>
          </p:cNvGrpSpPr>
          <p:nvPr/>
        </p:nvGrpSpPr>
        <p:grpSpPr bwMode="auto">
          <a:xfrm>
            <a:off x="107950" y="4679950"/>
            <a:ext cx="1447800" cy="2133600"/>
            <a:chOff x="2013" y="2206"/>
            <a:chExt cx="679" cy="1010"/>
          </a:xfrm>
        </p:grpSpPr>
        <p:sp>
          <p:nvSpPr>
            <p:cNvPr id="1846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39973" name="Group 7"/>
            <p:cNvGrpSpPr>
              <a:grpSpLocks/>
            </p:cNvGrpSpPr>
            <p:nvPr/>
          </p:nvGrpSpPr>
          <p:grpSpPr bwMode="auto">
            <a:xfrm>
              <a:off x="2013" y="2206"/>
              <a:ext cx="339" cy="1010"/>
              <a:chOff x="240" y="2880"/>
              <a:chExt cx="339" cy="1010"/>
            </a:xfrm>
          </p:grpSpPr>
          <p:sp>
            <p:nvSpPr>
              <p:cNvPr id="18470"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5"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8477"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847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8479"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848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848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848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692275" y="5630863"/>
            <a:ext cx="4838700" cy="12271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 gives the yes/no answer for his input </a:t>
            </a:r>
            <a:r>
              <a:rPr lang="en-US" altLang="en-US" sz="2400" i="1">
                <a:solidFill>
                  <a:schemeClr val="accent2"/>
                </a:solidFill>
                <a:latin typeface="Times New Roman" pitchFamily="18" charset="0"/>
                <a:cs typeface="Times New Roman" pitchFamily="18" charset="0"/>
              </a:rPr>
              <a:t>I</a:t>
            </a:r>
            <a:r>
              <a:rPr lang="en-US" altLang="en-US" sz="2400" i="1" baseline="-25000">
                <a:solidFill>
                  <a:srgbClr val="FFC000"/>
                </a:solidFill>
                <a:latin typeface="Times New Roman" pitchFamily="18" charset="0"/>
                <a:cs typeface="Times New Roman" pitchFamily="18" charset="0"/>
              </a:rPr>
              <a:t>oracle</a:t>
            </a:r>
            <a:r>
              <a:rPr lang="en-US" altLang="en-US" sz="2400">
                <a:latin typeface="Times New Roman" pitchFamily="18" charset="0"/>
                <a:cs typeface="Times New Roman" pitchFamily="18" charset="0"/>
              </a:rPr>
              <a:t>. </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39944" name="Group 76"/>
          <p:cNvGrpSpPr>
            <a:grpSpLocks/>
          </p:cNvGrpSpPr>
          <p:nvPr/>
        </p:nvGrpSpPr>
        <p:grpSpPr bwMode="auto">
          <a:xfrm>
            <a:off x="4932363" y="3427413"/>
            <a:ext cx="4464050" cy="1433512"/>
            <a:chOff x="5004048" y="3427828"/>
            <a:chExt cx="4464496" cy="1433533"/>
          </a:xfrm>
        </p:grpSpPr>
        <p:grpSp>
          <p:nvGrpSpPr>
            <p:cNvPr id="39965" name="Group 77"/>
            <p:cNvGrpSpPr>
              <a:grpSpLocks/>
            </p:cNvGrpSpPr>
            <p:nvPr/>
          </p:nvGrpSpPr>
          <p:grpSpPr bwMode="auto">
            <a:xfrm>
              <a:off x="6366415" y="3427828"/>
              <a:ext cx="959888" cy="1433533"/>
              <a:chOff x="6357480" y="3212777"/>
              <a:chExt cx="1194641" cy="2116259"/>
            </a:xfrm>
          </p:grpSpPr>
          <p:pic>
            <p:nvPicPr>
              <p:cNvPr id="39970"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8467"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39966"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9967"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8464" name="Rectangle 80"/>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8465" name="Rectangle 81"/>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18441"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39946" name="Group 71"/>
          <p:cNvGrpSpPr>
            <a:grpSpLocks/>
          </p:cNvGrpSpPr>
          <p:nvPr/>
        </p:nvGrpSpPr>
        <p:grpSpPr bwMode="auto">
          <a:xfrm>
            <a:off x="34925" y="3209925"/>
            <a:ext cx="9901238" cy="2667000"/>
            <a:chOff x="35496" y="3210315"/>
            <a:chExt cx="9900733" cy="2666957"/>
          </a:xfrm>
        </p:grpSpPr>
        <p:grpSp>
          <p:nvGrpSpPr>
            <p:cNvPr id="39957" name="Group 72"/>
            <p:cNvGrpSpPr>
              <a:grpSpLocks/>
            </p:cNvGrpSpPr>
            <p:nvPr/>
          </p:nvGrpSpPr>
          <p:grpSpPr bwMode="auto">
            <a:xfrm>
              <a:off x="1115616" y="3210315"/>
              <a:ext cx="7953699" cy="2294126"/>
              <a:chOff x="1115616" y="3210315"/>
              <a:chExt cx="7953699" cy="2294126"/>
            </a:xfrm>
          </p:grpSpPr>
          <p:sp>
            <p:nvSpPr>
              <p:cNvPr id="18458" name="Rectangle 87"/>
              <p:cNvSpPr>
                <a:spLocks noChangeArrowheads="1"/>
              </p:cNvSpPr>
              <p:nvPr/>
            </p:nvSpPr>
            <p:spPr bwMode="auto">
              <a:xfrm>
                <a:off x="1121291" y="3235715"/>
                <a:ext cx="7948207" cy="2268501"/>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pic>
            <p:nvPicPr>
              <p:cNvPr id="39963"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8460" name="Text Box 4"/>
              <p:cNvSpPr txBox="1">
                <a:spLocks noChangeArrowheads="1"/>
              </p:cNvSpPr>
              <p:nvPr/>
            </p:nvSpPr>
            <p:spPr bwMode="auto">
              <a:xfrm>
                <a:off x="1114941" y="3210315"/>
                <a:ext cx="874668" cy="646103"/>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39958"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39959"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8456" name="Rectangle 85"/>
            <p:cNvSpPr>
              <a:spLocks noChangeArrowheads="1"/>
            </p:cNvSpPr>
            <p:nvPr/>
          </p:nvSpPr>
          <p:spPr bwMode="auto">
            <a:xfrm>
              <a:off x="7510653" y="5477228"/>
              <a:ext cx="2425576"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8457" name="Rectangle 86"/>
            <p:cNvSpPr>
              <a:spLocks noChangeArrowheads="1"/>
            </p:cNvSpPr>
            <p:nvPr/>
          </p:nvSpPr>
          <p:spPr bwMode="auto">
            <a:xfrm>
              <a:off x="35496" y="3861180"/>
              <a:ext cx="847682"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95"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ym typeface="Wingdings" pitchFamily="2" charset="2"/>
              </a:rPr>
              <a:t>Return same answer yesyes no no</a:t>
            </a:r>
            <a:endParaRPr lang="en-US" altLang="en-US" sz="2000" baseline="30000">
              <a:sym typeface="Wingdings" pitchFamily="2" charset="2"/>
            </a:endParaRPr>
          </a:p>
        </p:txBody>
      </p:sp>
      <p:grpSp>
        <p:nvGrpSpPr>
          <p:cNvPr id="39948" name="Group 6"/>
          <p:cNvGrpSpPr>
            <a:grpSpLocks/>
          </p:cNvGrpSpPr>
          <p:nvPr/>
        </p:nvGrpSpPr>
        <p:grpSpPr bwMode="auto">
          <a:xfrm>
            <a:off x="1841500" y="1157288"/>
            <a:ext cx="5343525" cy="658812"/>
            <a:chOff x="1841861" y="1156682"/>
            <a:chExt cx="5342709" cy="659055"/>
          </a:xfrm>
        </p:grpSpPr>
        <p:sp>
          <p:nvSpPr>
            <p:cNvPr id="18451" name="Rectangle 95"/>
            <p:cNvSpPr>
              <a:spLocks noChangeArrowheads="1"/>
            </p:cNvSpPr>
            <p:nvPr/>
          </p:nvSpPr>
          <p:spPr bwMode="auto">
            <a:xfrm>
              <a:off x="3457689" y="1156682"/>
              <a:ext cx="1906297" cy="400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18452" name="Freeform 2"/>
            <p:cNvSpPr>
              <a:spLocks/>
            </p:cNvSpPr>
            <p:nvPr/>
          </p:nvSpPr>
          <p:spPr bwMode="auto">
            <a:xfrm>
              <a:off x="1841861" y="1564819"/>
              <a:ext cx="5342709" cy="250918"/>
            </a:xfrm>
            <a:custGeom>
              <a:avLst/>
              <a:gdLst>
                <a:gd name="T0" fmla="*/ 0 w 5342709"/>
                <a:gd name="T1" fmla="*/ 120286 h 250914"/>
                <a:gd name="T2" fmla="*/ 2769327 w 5342709"/>
                <a:gd name="T3" fmla="*/ 2720 h 250914"/>
                <a:gd name="T4" fmla="*/ 5342709 w 5342709"/>
                <a:gd name="T5" fmla="*/ 250914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grpSp>
      <p:grpSp>
        <p:nvGrpSpPr>
          <p:cNvPr id="39949" name="Group 97"/>
          <p:cNvGrpSpPr>
            <a:grpSpLocks/>
          </p:cNvGrpSpPr>
          <p:nvPr/>
        </p:nvGrpSpPr>
        <p:grpSpPr bwMode="auto">
          <a:xfrm>
            <a:off x="6530975" y="806450"/>
            <a:ext cx="1741488" cy="2178050"/>
            <a:chOff x="6530455" y="807095"/>
            <a:chExt cx="1742303" cy="2176794"/>
          </a:xfrm>
        </p:grpSpPr>
        <p:sp>
          <p:nvSpPr>
            <p:cNvPr id="18447" name="Oval 98"/>
            <p:cNvSpPr>
              <a:spLocks noChangeArrowheads="1"/>
            </p:cNvSpPr>
            <p:nvPr/>
          </p:nvSpPr>
          <p:spPr bwMode="auto">
            <a:xfrm>
              <a:off x="6797280" y="1213261"/>
              <a:ext cx="1432595" cy="1397781"/>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8448" name="Rectangle 19"/>
            <p:cNvSpPr>
              <a:spLocks noChangeArrowheads="1"/>
            </p:cNvSpPr>
            <p:nvPr/>
          </p:nvSpPr>
          <p:spPr bwMode="auto">
            <a:xfrm>
              <a:off x="6962457" y="1619426"/>
              <a:ext cx="1310301" cy="36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8449" name="Rectangle 100"/>
            <p:cNvSpPr>
              <a:spLocks noChangeArrowheads="1"/>
            </p:cNvSpPr>
            <p:nvPr/>
          </p:nvSpPr>
          <p:spPr bwMode="auto">
            <a:xfrm>
              <a:off x="6530455" y="807095"/>
              <a:ext cx="1019652" cy="461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8450" name="Rectangle 19"/>
            <p:cNvSpPr>
              <a:spLocks noChangeArrowheads="1"/>
            </p:cNvSpPr>
            <p:nvPr/>
          </p:nvSpPr>
          <p:spPr bwMode="auto">
            <a:xfrm>
              <a:off x="6922752" y="2614215"/>
              <a:ext cx="1310300" cy="36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4" name="Rectangle 3"/>
          <p:cNvSpPr>
            <a:spLocks noChangeArrowheads="1"/>
          </p:cNvSpPr>
          <p:nvPr/>
        </p:nvSpPr>
        <p:spPr bwMode="auto">
          <a:xfrm>
            <a:off x="1763713" y="6435725"/>
            <a:ext cx="457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2400" i="1">
                <a:solidFill>
                  <a:schemeClr val="accent2"/>
                </a:solidFill>
                <a:cs typeface="Times New Roman" pitchFamily="18" charset="0"/>
              </a:rPr>
              <a:t>Alg</a:t>
            </a:r>
            <a:r>
              <a:rPr lang="en-US" altLang="en-US" sz="2400" i="1" baseline="-25000">
                <a:solidFill>
                  <a:srgbClr val="FFC000"/>
                </a:solidFill>
                <a:cs typeface="Times New Roman" pitchFamily="18" charset="0"/>
              </a:rPr>
              <a:t>alg</a:t>
            </a:r>
            <a:r>
              <a:rPr lang="en-US" altLang="en-US" sz="2400">
                <a:cs typeface="Times New Roman" pitchFamily="18" charset="0"/>
              </a:rPr>
              <a:t> returns the same answer. </a:t>
            </a:r>
            <a:endParaRPr lang="en-US" altLang="en-US" sz="2400" i="1">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 calcmode="lin" valueType="num">
                                      <p:cBhvr additive="base">
                                        <p:cTn id="17" dur="500" fill="hold"/>
                                        <p:tgtEl>
                                          <p:spTgt spid="95"/>
                                        </p:tgtEl>
                                        <p:attrNameLst>
                                          <p:attrName>ppt_x</p:attrName>
                                        </p:attrNameLst>
                                      </p:cBhvr>
                                      <p:tavLst>
                                        <p:tav tm="0">
                                          <p:val>
                                            <p:strVal val="#ppt_x"/>
                                          </p:val>
                                        </p:tav>
                                        <p:tav tm="100000">
                                          <p:val>
                                            <p:strVal val="#ppt_x"/>
                                          </p:val>
                                        </p:tav>
                                      </p:tavLst>
                                    </p:anim>
                                    <p:anim calcmode="lin" valueType="num">
                                      <p:cBhvr additive="base">
                                        <p:cTn id="18"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95" grpId="0"/>
      <p:bldP spid="4"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19459"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40964" name="Group 1"/>
          <p:cNvGrpSpPr>
            <a:grpSpLocks/>
          </p:cNvGrpSpPr>
          <p:nvPr/>
        </p:nvGrpSpPr>
        <p:grpSpPr bwMode="auto">
          <a:xfrm>
            <a:off x="6175375" y="333375"/>
            <a:ext cx="2357438" cy="2735263"/>
            <a:chOff x="1192368" y="3789040"/>
            <a:chExt cx="2357281" cy="2736304"/>
          </a:xfrm>
        </p:grpSpPr>
        <p:sp>
          <p:nvSpPr>
            <p:cNvPr id="19513"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19514"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40965" name="Group 46"/>
          <p:cNvGrpSpPr>
            <a:grpSpLocks/>
          </p:cNvGrpSpPr>
          <p:nvPr/>
        </p:nvGrpSpPr>
        <p:grpSpPr bwMode="auto">
          <a:xfrm>
            <a:off x="468313" y="188913"/>
            <a:ext cx="2355850" cy="2735262"/>
            <a:chOff x="1192368" y="3789040"/>
            <a:chExt cx="2357281" cy="2736304"/>
          </a:xfrm>
        </p:grpSpPr>
        <p:sp>
          <p:nvSpPr>
            <p:cNvPr id="19511"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19512"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40966" name="Group 5"/>
          <p:cNvGrpSpPr>
            <a:grpSpLocks/>
          </p:cNvGrpSpPr>
          <p:nvPr/>
        </p:nvGrpSpPr>
        <p:grpSpPr bwMode="auto">
          <a:xfrm>
            <a:off x="107950" y="4679950"/>
            <a:ext cx="1447800" cy="2133600"/>
            <a:chOff x="2013" y="2206"/>
            <a:chExt cx="679" cy="1010"/>
          </a:xfrm>
        </p:grpSpPr>
        <p:sp>
          <p:nvSpPr>
            <p:cNvPr id="1949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41001" name="Group 7"/>
            <p:cNvGrpSpPr>
              <a:grpSpLocks/>
            </p:cNvGrpSpPr>
            <p:nvPr/>
          </p:nvGrpSpPr>
          <p:grpSpPr bwMode="auto">
            <a:xfrm>
              <a:off x="2013" y="2206"/>
              <a:ext cx="339" cy="1010"/>
              <a:chOff x="240" y="2880"/>
              <a:chExt cx="339" cy="1010"/>
            </a:xfrm>
          </p:grpSpPr>
          <p:sp>
            <p:nvSpPr>
              <p:cNvPr id="19498"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49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3"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19505"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950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9507"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950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1950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1951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187450" y="5676900"/>
            <a:ext cx="6170613" cy="1116013"/>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grpSp>
        <p:nvGrpSpPr>
          <p:cNvPr id="40968" name="Group 76"/>
          <p:cNvGrpSpPr>
            <a:grpSpLocks/>
          </p:cNvGrpSpPr>
          <p:nvPr/>
        </p:nvGrpSpPr>
        <p:grpSpPr bwMode="auto">
          <a:xfrm>
            <a:off x="4932363" y="3427413"/>
            <a:ext cx="4464050" cy="1433512"/>
            <a:chOff x="5004048" y="3427828"/>
            <a:chExt cx="4464496" cy="1433533"/>
          </a:xfrm>
        </p:grpSpPr>
        <p:grpSp>
          <p:nvGrpSpPr>
            <p:cNvPr id="40993" name="Group 77"/>
            <p:cNvGrpSpPr>
              <a:grpSpLocks/>
            </p:cNvGrpSpPr>
            <p:nvPr/>
          </p:nvGrpSpPr>
          <p:grpSpPr bwMode="auto">
            <a:xfrm>
              <a:off x="6366415" y="3427828"/>
              <a:ext cx="959888" cy="1433533"/>
              <a:chOff x="6357480" y="3212777"/>
              <a:chExt cx="1194641" cy="2116259"/>
            </a:xfrm>
          </p:grpSpPr>
          <p:pic>
            <p:nvPicPr>
              <p:cNvPr id="40998"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19495"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40994"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40995"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9492" name="Rectangle 80"/>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9493" name="Rectangle 81"/>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19465"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40970" name="Group 71"/>
          <p:cNvGrpSpPr>
            <a:grpSpLocks/>
          </p:cNvGrpSpPr>
          <p:nvPr/>
        </p:nvGrpSpPr>
        <p:grpSpPr bwMode="auto">
          <a:xfrm>
            <a:off x="34925" y="3209925"/>
            <a:ext cx="9901238" cy="2667000"/>
            <a:chOff x="35496" y="3210315"/>
            <a:chExt cx="9900733" cy="2666957"/>
          </a:xfrm>
        </p:grpSpPr>
        <p:grpSp>
          <p:nvGrpSpPr>
            <p:cNvPr id="40985" name="Group 72"/>
            <p:cNvGrpSpPr>
              <a:grpSpLocks/>
            </p:cNvGrpSpPr>
            <p:nvPr/>
          </p:nvGrpSpPr>
          <p:grpSpPr bwMode="auto">
            <a:xfrm>
              <a:off x="1115616" y="3210315"/>
              <a:ext cx="7953699" cy="2294126"/>
              <a:chOff x="1115616" y="3210315"/>
              <a:chExt cx="7953699" cy="2294126"/>
            </a:xfrm>
          </p:grpSpPr>
          <p:sp>
            <p:nvSpPr>
              <p:cNvPr id="19486" name="Rectangle 87"/>
              <p:cNvSpPr>
                <a:spLocks noChangeArrowheads="1"/>
              </p:cNvSpPr>
              <p:nvPr/>
            </p:nvSpPr>
            <p:spPr bwMode="auto">
              <a:xfrm>
                <a:off x="1121291" y="3235715"/>
                <a:ext cx="7948207" cy="2268501"/>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pic>
            <p:nvPicPr>
              <p:cNvPr id="40991"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19488" name="Text Box 4"/>
              <p:cNvSpPr txBox="1">
                <a:spLocks noChangeArrowheads="1"/>
              </p:cNvSpPr>
              <p:nvPr/>
            </p:nvSpPr>
            <p:spPr bwMode="auto">
              <a:xfrm>
                <a:off x="1114941" y="3210315"/>
                <a:ext cx="874668" cy="646103"/>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40986"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40987"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19484" name="Rectangle 85"/>
            <p:cNvSpPr>
              <a:spLocks noChangeArrowheads="1"/>
            </p:cNvSpPr>
            <p:nvPr/>
          </p:nvSpPr>
          <p:spPr bwMode="auto">
            <a:xfrm>
              <a:off x="7510653" y="5477228"/>
              <a:ext cx="2425576"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19485" name="Rectangle 86"/>
            <p:cNvSpPr>
              <a:spLocks noChangeArrowheads="1"/>
            </p:cNvSpPr>
            <p:nvPr/>
          </p:nvSpPr>
          <p:spPr bwMode="auto">
            <a:xfrm>
              <a:off x="35496" y="3861180"/>
              <a:ext cx="847682"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19467"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ym typeface="Wingdings" pitchFamily="2" charset="2"/>
              </a:rPr>
              <a:t>Return same answer yesyes no no</a:t>
            </a:r>
            <a:endParaRPr lang="en-US" altLang="en-US" sz="2000" baseline="30000">
              <a:sym typeface="Wingdings" pitchFamily="2" charset="2"/>
            </a:endParaRPr>
          </a:p>
        </p:txBody>
      </p:sp>
      <p:sp>
        <p:nvSpPr>
          <p:cNvPr id="19468" name="Rectangle 95"/>
          <p:cNvSpPr>
            <a:spLocks noChangeArrowheads="1"/>
          </p:cNvSpPr>
          <p:nvPr/>
        </p:nvSpPr>
        <p:spPr bwMode="auto">
          <a:xfrm>
            <a:off x="3459163" y="1157288"/>
            <a:ext cx="190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3" name="Freeform 2"/>
          <p:cNvSpPr>
            <a:spLocks/>
          </p:cNvSpPr>
          <p:nvPr/>
        </p:nvSpPr>
        <p:spPr bwMode="auto">
          <a:xfrm>
            <a:off x="1841500" y="1565275"/>
            <a:ext cx="5343525" cy="250825"/>
          </a:xfrm>
          <a:custGeom>
            <a:avLst/>
            <a:gdLst>
              <a:gd name="T0" fmla="*/ 0 w 5342709"/>
              <a:gd name="T1" fmla="*/ 120157 h 250914"/>
              <a:gd name="T2" fmla="*/ 2770596 w 5342709"/>
              <a:gd name="T3" fmla="*/ 2717 h 250914"/>
              <a:gd name="T4" fmla="*/ 5345157 w 5342709"/>
              <a:gd name="T5" fmla="*/ 250647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grpSp>
        <p:nvGrpSpPr>
          <p:cNvPr id="40974" name="Group 97"/>
          <p:cNvGrpSpPr>
            <a:grpSpLocks/>
          </p:cNvGrpSpPr>
          <p:nvPr/>
        </p:nvGrpSpPr>
        <p:grpSpPr bwMode="auto">
          <a:xfrm>
            <a:off x="6530975" y="806450"/>
            <a:ext cx="1741488" cy="2178050"/>
            <a:chOff x="6530455" y="807095"/>
            <a:chExt cx="1742303" cy="2176794"/>
          </a:xfrm>
        </p:grpSpPr>
        <p:sp>
          <p:nvSpPr>
            <p:cNvPr id="19477" name="Oval 98"/>
            <p:cNvSpPr>
              <a:spLocks noChangeArrowheads="1"/>
            </p:cNvSpPr>
            <p:nvPr/>
          </p:nvSpPr>
          <p:spPr bwMode="auto">
            <a:xfrm>
              <a:off x="6797280" y="1213261"/>
              <a:ext cx="1432595" cy="1397781"/>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9478" name="Rectangle 19"/>
            <p:cNvSpPr>
              <a:spLocks noChangeArrowheads="1"/>
            </p:cNvSpPr>
            <p:nvPr/>
          </p:nvSpPr>
          <p:spPr bwMode="auto">
            <a:xfrm>
              <a:off x="6962457" y="1619426"/>
              <a:ext cx="1310301" cy="36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19479" name="Rectangle 100"/>
            <p:cNvSpPr>
              <a:spLocks noChangeArrowheads="1"/>
            </p:cNvSpPr>
            <p:nvPr/>
          </p:nvSpPr>
          <p:spPr bwMode="auto">
            <a:xfrm>
              <a:off x="6530455" y="807095"/>
              <a:ext cx="1019652" cy="461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19480" name="Rectangle 19"/>
            <p:cNvSpPr>
              <a:spLocks noChangeArrowheads="1"/>
            </p:cNvSpPr>
            <p:nvPr/>
          </p:nvSpPr>
          <p:spPr bwMode="auto">
            <a:xfrm>
              <a:off x="6922752" y="2614215"/>
              <a:ext cx="1310300" cy="36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19471" name="Oval 74"/>
          <p:cNvSpPr>
            <a:spLocks noChangeArrowheads="1"/>
          </p:cNvSpPr>
          <p:nvPr/>
        </p:nvSpPr>
        <p:spPr bwMode="auto">
          <a:xfrm>
            <a:off x="1089025" y="1068388"/>
            <a:ext cx="1433513" cy="1398587"/>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19472" name="Rectangle 19"/>
          <p:cNvSpPr>
            <a:spLocks noChangeArrowheads="1"/>
          </p:cNvSpPr>
          <p:nvPr/>
        </p:nvSpPr>
        <p:spPr bwMode="auto">
          <a:xfrm>
            <a:off x="1254125" y="1474788"/>
            <a:ext cx="1311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19473" name="Rectangle 88"/>
          <p:cNvSpPr>
            <a:spLocks noChangeArrowheads="1"/>
          </p:cNvSpPr>
          <p:nvPr/>
        </p:nvSpPr>
        <p:spPr bwMode="auto">
          <a:xfrm>
            <a:off x="822325" y="6635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19474" name="Rectangle 19"/>
          <p:cNvSpPr>
            <a:spLocks noChangeArrowheads="1"/>
          </p:cNvSpPr>
          <p:nvPr/>
        </p:nvSpPr>
        <p:spPr bwMode="auto">
          <a:xfrm>
            <a:off x="1214438" y="2470150"/>
            <a:ext cx="13096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sp>
        <p:nvSpPr>
          <p:cNvPr id="91" name="Rectangle 90"/>
          <p:cNvSpPr>
            <a:spLocks noChangeArrowheads="1"/>
          </p:cNvSpPr>
          <p:nvPr/>
        </p:nvSpPr>
        <p:spPr bwMode="auto">
          <a:xfrm>
            <a:off x="250825" y="6351588"/>
            <a:ext cx="8137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2400">
                <a:cs typeface="Times New Roman" pitchFamily="18" charset="0"/>
              </a:rPr>
              <a:t>map yes instances to yes instances and no to no.</a:t>
            </a:r>
          </a:p>
        </p:txBody>
      </p:sp>
      <p:sp>
        <p:nvSpPr>
          <p:cNvPr id="92" name="Freeform 91"/>
          <p:cNvSpPr>
            <a:spLocks/>
          </p:cNvSpPr>
          <p:nvPr/>
        </p:nvSpPr>
        <p:spPr bwMode="auto">
          <a:xfrm>
            <a:off x="1820863" y="2530475"/>
            <a:ext cx="5343525" cy="250825"/>
          </a:xfrm>
          <a:custGeom>
            <a:avLst/>
            <a:gdLst>
              <a:gd name="T0" fmla="*/ 0 w 5342709"/>
              <a:gd name="T1" fmla="*/ 120157 h 250914"/>
              <a:gd name="T2" fmla="*/ 2770596 w 5342709"/>
              <a:gd name="T3" fmla="*/ 2717 h 250914"/>
              <a:gd name="T4" fmla="*/ 5345157 w 5342709"/>
              <a:gd name="T5" fmla="*/ 250647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ppt_x"/>
                                          </p:val>
                                        </p:tav>
                                        <p:tav tm="100000">
                                          <p:val>
                                            <p:strVal val="#ppt_x"/>
                                          </p:val>
                                        </p:tav>
                                      </p:tavLst>
                                    </p:anim>
                                    <p:anim calcmode="lin" valueType="num">
                                      <p:cBhvr additive="base">
                                        <p:cTn id="1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0-#ppt_w/2"/>
                                          </p:val>
                                        </p:tav>
                                        <p:tav tm="100000">
                                          <p:val>
                                            <p:strVal val="#ppt_x"/>
                                          </p:val>
                                        </p:tav>
                                      </p:tavLst>
                                    </p:anim>
                                    <p:anim calcmode="lin" valueType="num">
                                      <p:cBhvr additive="base">
                                        <p:cTn id="20" dur="500" fill="hold"/>
                                        <p:tgtEl>
                                          <p:spTgt spid="9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9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5" name="Group 14"/>
          <p:cNvGrpSpPr/>
          <p:nvPr/>
        </p:nvGrpSpPr>
        <p:grpSpPr>
          <a:xfrm>
            <a:off x="2286000" y="1600200"/>
            <a:ext cx="2895600" cy="1066800"/>
            <a:chOff x="2286000" y="1600200"/>
            <a:chExt cx="2895600" cy="1066800"/>
          </a:xfrm>
        </p:grpSpPr>
        <p:sp>
          <p:nvSpPr>
            <p:cNvPr id="13" name="Rectangle 12"/>
            <p:cNvSpPr/>
            <p:nvPr/>
          </p:nvSpPr>
          <p:spPr>
            <a:xfrm>
              <a:off x="3200400" y="2205335"/>
              <a:ext cx="19812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and of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
              </a:r>
              <a:endParaRPr kumimoji="0" 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endParaRPr>
            </a:p>
          </p:txBody>
        </p:sp>
        <p:sp>
          <p:nvSpPr>
            <p:cNvPr id="14" name="Oval 13"/>
            <p:cNvSpPr/>
            <p:nvPr/>
          </p:nvSpPr>
          <p:spPr bwMode="auto">
            <a:xfrm>
              <a:off x="2286000" y="1600200"/>
              <a:ext cx="25908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07212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20483"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grpSp>
        <p:nvGrpSpPr>
          <p:cNvPr id="41988" name="Group 1"/>
          <p:cNvGrpSpPr>
            <a:grpSpLocks/>
          </p:cNvGrpSpPr>
          <p:nvPr/>
        </p:nvGrpSpPr>
        <p:grpSpPr bwMode="auto">
          <a:xfrm>
            <a:off x="6175375" y="333375"/>
            <a:ext cx="2357438" cy="2735263"/>
            <a:chOff x="1192368" y="3789040"/>
            <a:chExt cx="2357281" cy="2736304"/>
          </a:xfrm>
        </p:grpSpPr>
        <p:sp>
          <p:nvSpPr>
            <p:cNvPr id="20537" name="Rectangle 19"/>
            <p:cNvSpPr>
              <a:spLocks noChangeArrowheads="1"/>
            </p:cNvSpPr>
            <p:nvPr/>
          </p:nvSpPr>
          <p:spPr bwMode="auto">
            <a:xfrm>
              <a:off x="1192368" y="3789040"/>
              <a:ext cx="1182609" cy="46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rPr>
                <a:t>oracle</a:t>
              </a:r>
              <a:endParaRPr lang="en-US" altLang="en-US" sz="2400" i="1" baseline="30000">
                <a:solidFill>
                  <a:srgbClr val="FFC000"/>
                </a:solidFill>
                <a:sym typeface="Wingdings" pitchFamily="2" charset="2"/>
              </a:endParaRPr>
            </a:p>
          </p:txBody>
        </p:sp>
        <p:sp>
          <p:nvSpPr>
            <p:cNvPr id="20538" name="Rectangle 39"/>
            <p:cNvSpPr>
              <a:spLocks noChangeArrowheads="1"/>
            </p:cNvSpPr>
            <p:nvPr/>
          </p:nvSpPr>
          <p:spPr bwMode="auto">
            <a:xfrm>
              <a:off x="1436827" y="4273412"/>
              <a:ext cx="2112822" cy="2251932"/>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41989" name="Group 46"/>
          <p:cNvGrpSpPr>
            <a:grpSpLocks/>
          </p:cNvGrpSpPr>
          <p:nvPr/>
        </p:nvGrpSpPr>
        <p:grpSpPr bwMode="auto">
          <a:xfrm>
            <a:off x="468313" y="188913"/>
            <a:ext cx="2355850" cy="2735262"/>
            <a:chOff x="1192368" y="3789040"/>
            <a:chExt cx="2357281" cy="2736304"/>
          </a:xfrm>
        </p:grpSpPr>
        <p:sp>
          <p:nvSpPr>
            <p:cNvPr id="20535" name="Rectangle 19"/>
            <p:cNvSpPr>
              <a:spLocks noChangeArrowheads="1"/>
            </p:cNvSpPr>
            <p:nvPr/>
          </p:nvSpPr>
          <p:spPr bwMode="auto">
            <a:xfrm>
              <a:off x="1192368" y="3789040"/>
              <a:ext cx="919720" cy="4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sym typeface="Wingdings" pitchFamily="2" charset="2"/>
                </a:rPr>
                <a:t>I</a:t>
              </a:r>
              <a:r>
                <a:rPr lang="en-US" altLang="en-US" sz="2400" i="1" baseline="-25000">
                  <a:solidFill>
                    <a:srgbClr val="FFC000"/>
                  </a:solidFill>
                  <a:sym typeface="Wingdings" pitchFamily="2" charset="2"/>
                </a:rPr>
                <a:t>alg</a:t>
              </a:r>
              <a:endParaRPr lang="en-US" altLang="en-US" sz="2400" i="1" baseline="30000">
                <a:solidFill>
                  <a:srgbClr val="FFC000"/>
                </a:solidFill>
                <a:sym typeface="Wingdings" pitchFamily="2" charset="2"/>
              </a:endParaRPr>
            </a:p>
          </p:txBody>
        </p:sp>
        <p:sp>
          <p:nvSpPr>
            <p:cNvPr id="20536" name="Rectangle 48"/>
            <p:cNvSpPr>
              <a:spLocks noChangeArrowheads="1"/>
            </p:cNvSpPr>
            <p:nvPr/>
          </p:nvSpPr>
          <p:spPr bwMode="auto">
            <a:xfrm>
              <a:off x="1436992" y="4273411"/>
              <a:ext cx="2112658" cy="225193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grpSp>
      <p:grpSp>
        <p:nvGrpSpPr>
          <p:cNvPr id="41990" name="Group 5"/>
          <p:cNvGrpSpPr>
            <a:grpSpLocks/>
          </p:cNvGrpSpPr>
          <p:nvPr/>
        </p:nvGrpSpPr>
        <p:grpSpPr bwMode="auto">
          <a:xfrm>
            <a:off x="107950" y="4679950"/>
            <a:ext cx="1447800" cy="2133600"/>
            <a:chOff x="2013" y="2206"/>
            <a:chExt cx="679" cy="1010"/>
          </a:xfrm>
        </p:grpSpPr>
        <p:sp>
          <p:nvSpPr>
            <p:cNvPr id="2052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42025" name="Group 7"/>
            <p:cNvGrpSpPr>
              <a:grpSpLocks/>
            </p:cNvGrpSpPr>
            <p:nvPr/>
          </p:nvGrpSpPr>
          <p:grpSpPr bwMode="auto">
            <a:xfrm>
              <a:off x="2013" y="2206"/>
              <a:ext cx="339" cy="1010"/>
              <a:chOff x="240" y="2880"/>
              <a:chExt cx="339" cy="1010"/>
            </a:xfrm>
          </p:grpSpPr>
          <p:sp>
            <p:nvSpPr>
              <p:cNvPr id="20522"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7"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0529"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053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0531"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053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053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2053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70" name="AutoShape 38"/>
          <p:cNvSpPr>
            <a:spLocks noChangeArrowheads="1"/>
          </p:cNvSpPr>
          <p:nvPr/>
        </p:nvSpPr>
        <p:spPr bwMode="auto">
          <a:xfrm>
            <a:off x="1187450" y="5605463"/>
            <a:ext cx="6170613" cy="1114425"/>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Must prove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endParaRPr lang="en-US" altLang="en-US" sz="2400" i="1">
              <a:latin typeface="Times New Roman" pitchFamily="18" charset="0"/>
              <a:cs typeface="Times New Roman" pitchFamily="18" charset="0"/>
            </a:endParaRPr>
          </a:p>
        </p:txBody>
      </p:sp>
      <p:grpSp>
        <p:nvGrpSpPr>
          <p:cNvPr id="41992" name="Group 76"/>
          <p:cNvGrpSpPr>
            <a:grpSpLocks/>
          </p:cNvGrpSpPr>
          <p:nvPr/>
        </p:nvGrpSpPr>
        <p:grpSpPr bwMode="auto">
          <a:xfrm>
            <a:off x="4932363" y="3427413"/>
            <a:ext cx="4464050" cy="1433512"/>
            <a:chOff x="5004048" y="3427828"/>
            <a:chExt cx="4464496" cy="1433533"/>
          </a:xfrm>
        </p:grpSpPr>
        <p:grpSp>
          <p:nvGrpSpPr>
            <p:cNvPr id="42017" name="Group 77"/>
            <p:cNvGrpSpPr>
              <a:grpSpLocks/>
            </p:cNvGrpSpPr>
            <p:nvPr/>
          </p:nvGrpSpPr>
          <p:grpSpPr bwMode="auto">
            <a:xfrm>
              <a:off x="6366415" y="3427828"/>
              <a:ext cx="959888" cy="1433533"/>
              <a:chOff x="6357480" y="3212777"/>
              <a:chExt cx="1194641" cy="2116259"/>
            </a:xfrm>
          </p:grpSpPr>
          <p:pic>
            <p:nvPicPr>
              <p:cNvPr id="42022" name="Picture 8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57480" y="3212777"/>
                <a:ext cx="1194641" cy="1297614"/>
              </a:xfrm>
              <a:prstGeom prst="rect">
                <a:avLst/>
              </a:prstGeom>
              <a:solidFill>
                <a:schemeClr val="bg2"/>
              </a:solidFill>
              <a:ln w="9525">
                <a:solidFill>
                  <a:schemeClr val="tx1"/>
                </a:solidFill>
                <a:miter lim="800000"/>
                <a:headEnd/>
                <a:tailEnd/>
              </a:ln>
            </p:spPr>
          </p:pic>
          <p:sp>
            <p:nvSpPr>
              <p:cNvPr id="20519" name="Text Box 4"/>
              <p:cNvSpPr txBox="1">
                <a:spLocks noChangeArrowheads="1"/>
              </p:cNvSpPr>
              <p:nvPr/>
            </p:nvSpPr>
            <p:spPr bwMode="auto">
              <a:xfrm>
                <a:off x="6357286" y="4511125"/>
                <a:ext cx="1195444" cy="817911"/>
              </a:xfrm>
              <a:prstGeom prst="rect">
                <a:avLst/>
              </a:prstGeom>
              <a:solidFill>
                <a:schemeClr val="bg2"/>
              </a:solidFill>
              <a:ln w="12700" cap="sq">
                <a:solidFill>
                  <a:schemeClr val="tx1"/>
                </a:solidFill>
                <a:miter lim="800000"/>
                <a:headEnd type="none" w="sm" len="sm"/>
                <a:tailEnd type="none" w="sm" len="sm"/>
              </a:ln>
            </p:spPr>
            <p:txBody>
              <a:bodyPr lIns="0" tIns="0" rIns="0" b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Given</a:t>
                </a:r>
                <a:br>
                  <a:rPr lang="en-US" altLang="en-US" sz="1800">
                    <a:solidFill>
                      <a:schemeClr val="accent2"/>
                    </a:solidFill>
                  </a:rPr>
                </a:br>
                <a:r>
                  <a:rPr lang="en-US" altLang="en-US" sz="1800">
                    <a:solidFill>
                      <a:schemeClr val="accent2"/>
                    </a:solidFill>
                  </a:rPr>
                  <a:t>Alg</a:t>
                </a:r>
                <a:r>
                  <a:rPr lang="en-US" altLang="en-US" sz="1800" i="1" baseline="-25000">
                    <a:solidFill>
                      <a:srgbClr val="FFC000"/>
                    </a:solidFill>
                  </a:rPr>
                  <a:t>oracle</a:t>
                </a:r>
                <a:endParaRPr lang="en-US" altLang="en-US" sz="1800" i="1" baseline="-25000">
                  <a:solidFill>
                    <a:srgbClr val="FFC000"/>
                  </a:solidFill>
                  <a:sym typeface="Wingdings" pitchFamily="2" charset="2"/>
                </a:endParaRPr>
              </a:p>
            </p:txBody>
          </p:sp>
        </p:grpSp>
        <p:cxnSp>
          <p:nvCxnSpPr>
            <p:cNvPr id="42018" name="Straight Arrow Connector 78"/>
            <p:cNvCxnSpPr>
              <a:cxnSpLocks noChangeShapeType="1"/>
            </p:cNvCxnSpPr>
            <p:nvPr/>
          </p:nvCxnSpPr>
          <p:spPr bwMode="auto">
            <a:xfrm>
              <a:off x="7398311"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42019" name="Straight Arrow Connector 79"/>
            <p:cNvCxnSpPr>
              <a:cxnSpLocks noChangeShapeType="1"/>
            </p:cNvCxnSpPr>
            <p:nvPr/>
          </p:nvCxnSpPr>
          <p:spPr bwMode="auto">
            <a:xfrm>
              <a:off x="5886143" y="4006096"/>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20516" name="Rectangle 80"/>
            <p:cNvSpPr>
              <a:spLocks noChangeArrowheads="1"/>
            </p:cNvSpPr>
            <p:nvPr/>
          </p:nvSpPr>
          <p:spPr bwMode="auto">
            <a:xfrm>
              <a:off x="7572880" y="3789783"/>
              <a:ext cx="189566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i="1" baseline="-25000">
                  <a:solidFill>
                    <a:srgbClr val="FFC000"/>
                  </a:solidFill>
                </a:rPr>
                <a:t>oracle</a:t>
              </a: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20517" name="Rectangle 81"/>
            <p:cNvSpPr>
              <a:spLocks noChangeArrowheads="1"/>
            </p:cNvSpPr>
            <p:nvPr/>
          </p:nvSpPr>
          <p:spPr bwMode="auto">
            <a:xfrm>
              <a:off x="5004048" y="3805659"/>
              <a:ext cx="1074844" cy="400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endParaRPr lang="en-US" altLang="en-US" sz="2000" i="1" baseline="-25000">
                <a:solidFill>
                  <a:srgbClr val="FFC000"/>
                </a:solidFill>
                <a:sym typeface="Wingdings" pitchFamily="2" charset="2"/>
              </a:endParaRPr>
            </a:p>
          </p:txBody>
        </p:sp>
      </p:grpSp>
      <p:sp>
        <p:nvSpPr>
          <p:cNvPr id="20489" name="Rectangle 70"/>
          <p:cNvSpPr>
            <a:spLocks noChangeArrowheads="1"/>
          </p:cNvSpPr>
          <p:nvPr/>
        </p:nvSpPr>
        <p:spPr bwMode="auto">
          <a:xfrm>
            <a:off x="1331913" y="3827463"/>
            <a:ext cx="3128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i="1" baseline="-25000">
                <a:solidFill>
                  <a:srgbClr val="FFC000"/>
                </a:solidFill>
              </a:rPr>
              <a:t>oracle</a:t>
            </a:r>
            <a:r>
              <a:rPr lang="en-US" altLang="en-US" sz="2000" i="1" baseline="-25000">
                <a:solidFill>
                  <a:srgbClr val="FFC000"/>
                </a:solidFill>
                <a:sym typeface="Wingdings" pitchFamily="2" charset="2"/>
              </a:rPr>
              <a:t> </a:t>
            </a:r>
            <a:r>
              <a:rPr lang="en-US" altLang="en-US" sz="2000">
                <a:sym typeface="Wingdings" pitchFamily="2" charset="2"/>
              </a:rPr>
              <a:t>=</a:t>
            </a:r>
            <a:r>
              <a:rPr lang="en-US" altLang="en-US" sz="2000">
                <a:solidFill>
                  <a:schemeClr val="accent2"/>
                </a:solidFill>
                <a:sym typeface="Wingdings" pitchFamily="2" charset="2"/>
              </a:rPr>
              <a:t> </a:t>
            </a:r>
            <a:r>
              <a:rPr lang="en-US" altLang="en-US" sz="2000">
                <a:solidFill>
                  <a:srgbClr val="FF33CC"/>
                </a:solidFill>
                <a:sym typeface="Wingdings" pitchFamily="2" charset="2"/>
              </a:rPr>
              <a:t>InstanceMap</a:t>
            </a:r>
            <a:r>
              <a:rPr lang="en-US" altLang="en-US" sz="2000" i="1">
                <a:solidFill>
                  <a:srgbClr val="FF33CC"/>
                </a:solidFill>
                <a:sym typeface="Wingdings" pitchFamily="2" charset="2"/>
              </a:rPr>
              <a:t>(</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rgbClr val="FF33CC"/>
                </a:solidFill>
                <a:sym typeface="Wingdings" pitchFamily="2" charset="2"/>
              </a:rPr>
              <a:t>)</a:t>
            </a:r>
            <a:endParaRPr lang="en-US" altLang="en-US" sz="2000" i="1" baseline="30000">
              <a:solidFill>
                <a:srgbClr val="FF33CC"/>
              </a:solidFill>
              <a:sym typeface="Wingdings" pitchFamily="2" charset="2"/>
            </a:endParaRPr>
          </a:p>
        </p:txBody>
      </p:sp>
      <p:grpSp>
        <p:nvGrpSpPr>
          <p:cNvPr id="41994" name="Group 71"/>
          <p:cNvGrpSpPr>
            <a:grpSpLocks/>
          </p:cNvGrpSpPr>
          <p:nvPr/>
        </p:nvGrpSpPr>
        <p:grpSpPr bwMode="auto">
          <a:xfrm>
            <a:off x="34925" y="3209925"/>
            <a:ext cx="9901238" cy="2667000"/>
            <a:chOff x="35496" y="3210315"/>
            <a:chExt cx="9900733" cy="2666957"/>
          </a:xfrm>
        </p:grpSpPr>
        <p:grpSp>
          <p:nvGrpSpPr>
            <p:cNvPr id="42009" name="Group 72"/>
            <p:cNvGrpSpPr>
              <a:grpSpLocks/>
            </p:cNvGrpSpPr>
            <p:nvPr/>
          </p:nvGrpSpPr>
          <p:grpSpPr bwMode="auto">
            <a:xfrm>
              <a:off x="1115616" y="3210315"/>
              <a:ext cx="7953699" cy="2294126"/>
              <a:chOff x="1115616" y="3210315"/>
              <a:chExt cx="7953699" cy="2294126"/>
            </a:xfrm>
          </p:grpSpPr>
          <p:sp>
            <p:nvSpPr>
              <p:cNvPr id="20510" name="Rectangle 87"/>
              <p:cNvSpPr>
                <a:spLocks noChangeArrowheads="1"/>
              </p:cNvSpPr>
              <p:nvPr/>
            </p:nvSpPr>
            <p:spPr bwMode="auto">
              <a:xfrm>
                <a:off x="1121291" y="3235715"/>
                <a:ext cx="7948207" cy="2268501"/>
              </a:xfrm>
              <a:prstGeom prst="rect">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pic>
            <p:nvPicPr>
              <p:cNvPr id="42015" name="Picture 9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5949" y="3210315"/>
                <a:ext cx="595041" cy="646331"/>
              </a:xfrm>
              <a:prstGeom prst="rect">
                <a:avLst/>
              </a:prstGeom>
              <a:solidFill>
                <a:schemeClr val="bg2"/>
              </a:solidFill>
              <a:ln w="9525">
                <a:solidFill>
                  <a:schemeClr val="tx1"/>
                </a:solidFill>
                <a:miter lim="800000"/>
                <a:headEnd/>
                <a:tailEnd/>
              </a:ln>
            </p:spPr>
          </p:pic>
          <p:sp>
            <p:nvSpPr>
              <p:cNvPr id="20512" name="Text Box 4"/>
              <p:cNvSpPr txBox="1">
                <a:spLocks noChangeArrowheads="1"/>
              </p:cNvSpPr>
              <p:nvPr/>
            </p:nvSpPr>
            <p:spPr bwMode="auto">
              <a:xfrm>
                <a:off x="1114941" y="3210315"/>
                <a:ext cx="874668" cy="646103"/>
              </a:xfrm>
              <a:prstGeom prst="rect">
                <a:avLst/>
              </a:prstGeom>
              <a:solidFill>
                <a:schemeClr val="bg2"/>
              </a:solidFill>
              <a:ln w="12700" cap="sq">
                <a:solidFill>
                  <a:schemeClr val="tx1"/>
                </a:solidFill>
                <a:miter lim="800000"/>
                <a:headEnd type="none" w="sm" len="sm"/>
                <a:tailEnd type="none" w="sm" len="sm"/>
              </a:ln>
            </p:spPr>
            <p:txBody>
              <a:bodyPr lIns="0" rIns="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1800">
                    <a:solidFill>
                      <a:schemeClr val="tx2"/>
                    </a:solidFill>
                  </a:rPr>
                  <a:t>Build</a:t>
                </a:r>
                <a:br>
                  <a:rPr lang="en-US" altLang="en-US" sz="1800">
                    <a:solidFill>
                      <a:schemeClr val="tx2"/>
                    </a:solidFill>
                  </a:rPr>
                </a:br>
                <a:r>
                  <a:rPr lang="en-US" altLang="en-US" sz="1800">
                    <a:solidFill>
                      <a:schemeClr val="accent2"/>
                    </a:solidFill>
                  </a:rPr>
                  <a:t>Alg</a:t>
                </a:r>
                <a:r>
                  <a:rPr lang="en-US" altLang="en-US" sz="1800" baseline="-25000">
                    <a:solidFill>
                      <a:schemeClr val="accent2"/>
                    </a:solidFill>
                  </a:rPr>
                  <a:t>Alg</a:t>
                </a:r>
                <a:endParaRPr lang="en-US" altLang="en-US" sz="1800">
                  <a:solidFill>
                    <a:schemeClr val="accent2"/>
                  </a:solidFill>
                </a:endParaRPr>
              </a:p>
            </p:txBody>
          </p:sp>
        </p:grpSp>
        <p:cxnSp>
          <p:nvCxnSpPr>
            <p:cNvPr id="42010" name="Straight Arrow Connector 73"/>
            <p:cNvCxnSpPr>
              <a:cxnSpLocks noChangeShapeType="1"/>
            </p:cNvCxnSpPr>
            <p:nvPr/>
          </p:nvCxnSpPr>
          <p:spPr bwMode="auto">
            <a:xfrm>
              <a:off x="7308304" y="5677217"/>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cxnSp>
          <p:nvCxnSpPr>
            <p:cNvPr id="42011" name="Straight Arrow Connector 84"/>
            <p:cNvCxnSpPr>
              <a:cxnSpLocks noChangeShapeType="1"/>
            </p:cNvCxnSpPr>
            <p:nvPr/>
          </p:nvCxnSpPr>
          <p:spPr bwMode="auto">
            <a:xfrm>
              <a:off x="692156" y="4093041"/>
              <a:ext cx="360040" cy="0"/>
            </a:xfrm>
            <a:prstGeom prst="straightConnector1">
              <a:avLst/>
            </a:prstGeom>
            <a:noFill/>
            <a:ln w="38100" cap="sq" algn="ctr">
              <a:solidFill>
                <a:schemeClr val="tx1"/>
              </a:solidFill>
              <a:round/>
              <a:headEnd type="none" w="sm" len="sm"/>
              <a:tailEnd type="arrow" w="med" len="med"/>
            </a:ln>
            <a:extLst>
              <a:ext uri="{909E8E84-426E-40DD-AFC4-6F175D3DCCD1}">
                <a14:hiddenFill xmlns:a14="http://schemas.microsoft.com/office/drawing/2010/main">
                  <a:noFill/>
                </a14:hiddenFill>
              </a:ext>
            </a:extLst>
          </p:spPr>
        </p:cxnSp>
        <p:sp>
          <p:nvSpPr>
            <p:cNvPr id="20508" name="Rectangle 85"/>
            <p:cNvSpPr>
              <a:spLocks noChangeArrowheads="1"/>
            </p:cNvSpPr>
            <p:nvPr/>
          </p:nvSpPr>
          <p:spPr bwMode="auto">
            <a:xfrm>
              <a:off x="7510653" y="5477228"/>
              <a:ext cx="2425576"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chemeClr val="accent2"/>
                  </a:solidFill>
                </a:rPr>
                <a:t>P</a:t>
              </a:r>
              <a:r>
                <a:rPr lang="en-US" altLang="en-US" sz="2000" baseline="-25000">
                  <a:solidFill>
                    <a:schemeClr val="accent2"/>
                  </a:solidFill>
                </a:rPr>
                <a:t>alg</a:t>
              </a: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r>
                <a:rPr lang="en-US" altLang="en-US" sz="2000" i="1">
                  <a:solidFill>
                    <a:schemeClr val="accent2"/>
                  </a:solidFill>
                  <a:sym typeface="Wingdings" pitchFamily="2" charset="2"/>
                </a:rPr>
                <a:t>)</a:t>
              </a:r>
              <a:endParaRPr lang="en-US" altLang="en-US" sz="2000" i="1" baseline="30000">
                <a:solidFill>
                  <a:schemeClr val="accent2"/>
                </a:solidFill>
                <a:sym typeface="Wingdings" pitchFamily="2" charset="2"/>
              </a:endParaRPr>
            </a:p>
          </p:txBody>
        </p:sp>
        <p:sp>
          <p:nvSpPr>
            <p:cNvPr id="20509" name="Rectangle 86"/>
            <p:cNvSpPr>
              <a:spLocks noChangeArrowheads="1"/>
            </p:cNvSpPr>
            <p:nvPr/>
          </p:nvSpPr>
          <p:spPr bwMode="auto">
            <a:xfrm>
              <a:off x="35496" y="3861180"/>
              <a:ext cx="847682" cy="400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i="1">
                  <a:solidFill>
                    <a:schemeClr val="accent2"/>
                  </a:solidFill>
                  <a:sym typeface="Wingdings" pitchFamily="2" charset="2"/>
                </a:rPr>
                <a:t>I</a:t>
              </a:r>
              <a:r>
                <a:rPr lang="en-US" altLang="en-US" sz="2000" baseline="-25000">
                  <a:solidFill>
                    <a:schemeClr val="accent2"/>
                  </a:solidFill>
                  <a:sym typeface="Wingdings" pitchFamily="2" charset="2"/>
                </a:rPr>
                <a:t>alg</a:t>
              </a:r>
              <a:endParaRPr lang="en-US" altLang="en-US" sz="2000" i="1" baseline="30000">
                <a:solidFill>
                  <a:schemeClr val="accent2"/>
                </a:solidFill>
                <a:sym typeface="Wingdings" pitchFamily="2" charset="2"/>
              </a:endParaRPr>
            </a:p>
          </p:txBody>
        </p:sp>
      </p:grpSp>
      <p:sp>
        <p:nvSpPr>
          <p:cNvPr id="20491" name="Rectangle 94"/>
          <p:cNvSpPr>
            <a:spLocks noChangeArrowheads="1"/>
          </p:cNvSpPr>
          <p:nvPr/>
        </p:nvSpPr>
        <p:spPr bwMode="auto">
          <a:xfrm>
            <a:off x="6588125" y="4797425"/>
            <a:ext cx="3130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ym typeface="Wingdings" pitchFamily="2" charset="2"/>
              </a:rPr>
              <a:t>Return same answer yesyes no no</a:t>
            </a:r>
            <a:endParaRPr lang="en-US" altLang="en-US" sz="2000" baseline="30000">
              <a:sym typeface="Wingdings" pitchFamily="2" charset="2"/>
            </a:endParaRPr>
          </a:p>
        </p:txBody>
      </p:sp>
      <p:sp>
        <p:nvSpPr>
          <p:cNvPr id="20492" name="Rectangle 95"/>
          <p:cNvSpPr>
            <a:spLocks noChangeArrowheads="1"/>
          </p:cNvSpPr>
          <p:nvPr/>
        </p:nvSpPr>
        <p:spPr bwMode="auto">
          <a:xfrm>
            <a:off x="3459163" y="1157288"/>
            <a:ext cx="190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20493" name="Freeform 2"/>
          <p:cNvSpPr>
            <a:spLocks/>
          </p:cNvSpPr>
          <p:nvPr/>
        </p:nvSpPr>
        <p:spPr bwMode="auto">
          <a:xfrm>
            <a:off x="1841500" y="1565275"/>
            <a:ext cx="5343525" cy="250825"/>
          </a:xfrm>
          <a:custGeom>
            <a:avLst/>
            <a:gdLst>
              <a:gd name="T0" fmla="*/ 0 w 5342709"/>
              <a:gd name="T1" fmla="*/ 120157 h 250914"/>
              <a:gd name="T2" fmla="*/ 2770596 w 5342709"/>
              <a:gd name="T3" fmla="*/ 2717 h 250914"/>
              <a:gd name="T4" fmla="*/ 5345157 w 5342709"/>
              <a:gd name="T5" fmla="*/ 250647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grpSp>
        <p:nvGrpSpPr>
          <p:cNvPr id="41998" name="Group 97"/>
          <p:cNvGrpSpPr>
            <a:grpSpLocks/>
          </p:cNvGrpSpPr>
          <p:nvPr/>
        </p:nvGrpSpPr>
        <p:grpSpPr bwMode="auto">
          <a:xfrm>
            <a:off x="6530975" y="806450"/>
            <a:ext cx="1741488" cy="2178050"/>
            <a:chOff x="6530455" y="807095"/>
            <a:chExt cx="1742303" cy="2176794"/>
          </a:xfrm>
        </p:grpSpPr>
        <p:sp>
          <p:nvSpPr>
            <p:cNvPr id="20501" name="Oval 98"/>
            <p:cNvSpPr>
              <a:spLocks noChangeArrowheads="1"/>
            </p:cNvSpPr>
            <p:nvPr/>
          </p:nvSpPr>
          <p:spPr bwMode="auto">
            <a:xfrm>
              <a:off x="6797280" y="1213261"/>
              <a:ext cx="1432595" cy="1397781"/>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0502" name="Rectangle 19"/>
            <p:cNvSpPr>
              <a:spLocks noChangeArrowheads="1"/>
            </p:cNvSpPr>
            <p:nvPr/>
          </p:nvSpPr>
          <p:spPr bwMode="auto">
            <a:xfrm>
              <a:off x="6962457" y="1619426"/>
              <a:ext cx="1310301" cy="36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yes</a:t>
              </a:r>
            </a:p>
          </p:txBody>
        </p:sp>
        <p:sp>
          <p:nvSpPr>
            <p:cNvPr id="20503" name="Rectangle 100"/>
            <p:cNvSpPr>
              <a:spLocks noChangeArrowheads="1"/>
            </p:cNvSpPr>
            <p:nvPr/>
          </p:nvSpPr>
          <p:spPr bwMode="auto">
            <a:xfrm>
              <a:off x="6530455" y="807095"/>
              <a:ext cx="1019652" cy="461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oracle</a:t>
              </a:r>
              <a:endParaRPr lang="en-CA" altLang="en-US" sz="2400"/>
            </a:p>
          </p:txBody>
        </p:sp>
        <p:sp>
          <p:nvSpPr>
            <p:cNvPr id="20504" name="Rectangle 19"/>
            <p:cNvSpPr>
              <a:spLocks noChangeArrowheads="1"/>
            </p:cNvSpPr>
            <p:nvPr/>
          </p:nvSpPr>
          <p:spPr bwMode="auto">
            <a:xfrm>
              <a:off x="6922752" y="2614215"/>
              <a:ext cx="1310300" cy="369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rPr>
                <a:t>oracle </a:t>
              </a:r>
              <a:r>
                <a:rPr lang="en-US" altLang="en-US" sz="1800" i="1" baseline="-25000">
                  <a:solidFill>
                    <a:srgbClr val="FFC000"/>
                  </a:solidFill>
                  <a:sym typeface="Wingdings" pitchFamily="2" charset="2"/>
                </a:rPr>
                <a:t>no</a:t>
              </a:r>
            </a:p>
          </p:txBody>
        </p:sp>
      </p:grpSp>
      <p:sp>
        <p:nvSpPr>
          <p:cNvPr id="20495" name="Oval 74"/>
          <p:cNvSpPr>
            <a:spLocks noChangeArrowheads="1"/>
          </p:cNvSpPr>
          <p:nvPr/>
        </p:nvSpPr>
        <p:spPr bwMode="auto">
          <a:xfrm>
            <a:off x="1089025" y="1068388"/>
            <a:ext cx="1433513" cy="1398587"/>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0496" name="Rectangle 19"/>
          <p:cNvSpPr>
            <a:spLocks noChangeArrowheads="1"/>
          </p:cNvSpPr>
          <p:nvPr/>
        </p:nvSpPr>
        <p:spPr bwMode="auto">
          <a:xfrm>
            <a:off x="1254125" y="1474788"/>
            <a:ext cx="1311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yes</a:t>
            </a:r>
          </a:p>
        </p:txBody>
      </p:sp>
      <p:sp>
        <p:nvSpPr>
          <p:cNvPr id="20497" name="Rectangle 88"/>
          <p:cNvSpPr>
            <a:spLocks noChangeArrowheads="1"/>
          </p:cNvSpPr>
          <p:nvPr/>
        </p:nvSpPr>
        <p:spPr bwMode="auto">
          <a:xfrm>
            <a:off x="822325" y="6635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i="1">
                <a:solidFill>
                  <a:srgbClr val="FFC000"/>
                </a:solidFill>
              </a:rPr>
              <a:t>P</a:t>
            </a:r>
            <a:r>
              <a:rPr lang="en-US" altLang="en-US" sz="2400" i="1" baseline="-25000">
                <a:solidFill>
                  <a:srgbClr val="FFC000"/>
                </a:solidFill>
              </a:rPr>
              <a:t>alg</a:t>
            </a:r>
            <a:endParaRPr lang="en-CA" altLang="en-US" sz="2400"/>
          </a:p>
        </p:txBody>
      </p:sp>
      <p:sp>
        <p:nvSpPr>
          <p:cNvPr id="20498" name="Rectangle 19"/>
          <p:cNvSpPr>
            <a:spLocks noChangeArrowheads="1"/>
          </p:cNvSpPr>
          <p:nvPr/>
        </p:nvSpPr>
        <p:spPr bwMode="auto">
          <a:xfrm>
            <a:off x="1214438" y="2470150"/>
            <a:ext cx="13096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1800" i="1">
                <a:solidFill>
                  <a:srgbClr val="FFC000"/>
                </a:solidFill>
                <a:sym typeface="Wingdings" pitchFamily="2" charset="2"/>
              </a:rPr>
              <a:t>I</a:t>
            </a:r>
            <a:r>
              <a:rPr lang="en-US" altLang="en-US" sz="1800" i="1" baseline="-25000">
                <a:solidFill>
                  <a:srgbClr val="FFC000"/>
                </a:solidFill>
                <a:sym typeface="Wingdings" pitchFamily="2" charset="2"/>
              </a:rPr>
              <a:t>alg</a:t>
            </a:r>
            <a:r>
              <a:rPr lang="en-US" altLang="en-US" sz="1800" i="1" baseline="-25000">
                <a:solidFill>
                  <a:srgbClr val="FFC000"/>
                </a:solidFill>
              </a:rPr>
              <a:t> </a:t>
            </a:r>
            <a:r>
              <a:rPr lang="en-US" altLang="en-US" sz="1800" i="1" baseline="-25000">
                <a:solidFill>
                  <a:srgbClr val="FFC000"/>
                </a:solidFill>
                <a:sym typeface="Wingdings" pitchFamily="2" charset="2"/>
              </a:rPr>
              <a:t>no</a:t>
            </a:r>
          </a:p>
        </p:txBody>
      </p:sp>
      <p:sp>
        <p:nvSpPr>
          <p:cNvPr id="91" name="Rectangle 90"/>
          <p:cNvSpPr>
            <a:spLocks noChangeArrowheads="1"/>
          </p:cNvSpPr>
          <p:nvPr/>
        </p:nvSpPr>
        <p:spPr bwMode="auto">
          <a:xfrm>
            <a:off x="827088" y="5949950"/>
            <a:ext cx="69738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2400" i="1">
                <a:solidFill>
                  <a:schemeClr val="accent2"/>
                </a:solidFill>
                <a:sym typeface="Wingdings" pitchFamily="2" charset="2"/>
              </a:rPr>
              <a:t>I</a:t>
            </a:r>
            <a:r>
              <a:rPr lang="en-US" altLang="en-US" sz="2400" baseline="-25000">
                <a:solidFill>
                  <a:schemeClr val="accent2"/>
                </a:solidFill>
                <a:sym typeface="Wingdings" pitchFamily="2" charset="2"/>
              </a:rPr>
              <a:t>alg</a:t>
            </a:r>
            <a:r>
              <a:rPr lang="en-US" altLang="en-US" sz="2400" i="1" baseline="30000">
                <a:solidFill>
                  <a:schemeClr val="accent2"/>
                </a:solidFill>
                <a:sym typeface="Wingdings" pitchFamily="2" charset="2"/>
              </a:rPr>
              <a:t> </a:t>
            </a:r>
            <a:r>
              <a:rPr lang="en-US" altLang="en-US" sz="2400">
                <a:cs typeface="Times New Roman" pitchFamily="18" charset="0"/>
              </a:rPr>
              <a:t>is a </a:t>
            </a:r>
            <a:r>
              <a:rPr lang="en-US" altLang="en-US" sz="2400" i="1">
                <a:cs typeface="Times New Roman" pitchFamily="18" charset="0"/>
              </a:rPr>
              <a:t>yes</a:t>
            </a:r>
            <a:r>
              <a:rPr lang="en-US" altLang="en-US" sz="2400">
                <a:cs typeface="Times New Roman" pitchFamily="18" charset="0"/>
              </a:rPr>
              <a:t> input </a:t>
            </a:r>
            <a:r>
              <a:rPr lang="en-US" altLang="en-US" sz="2400">
                <a:cs typeface="Times New Roman" pitchFamily="18" charset="0"/>
                <a:sym typeface="Wingdings" pitchFamily="2" charset="2"/>
              </a:rPr>
              <a:t> </a:t>
            </a:r>
            <a:r>
              <a:rPr lang="en-US" altLang="en-US" sz="2400" i="1">
                <a:solidFill>
                  <a:schemeClr val="accent2"/>
                </a:solidFill>
                <a:sym typeface="Wingdings" pitchFamily="2" charset="2"/>
              </a:rPr>
              <a:t>I</a:t>
            </a:r>
            <a:r>
              <a:rPr lang="en-US" altLang="en-US" sz="2400" baseline="-25000">
                <a:solidFill>
                  <a:schemeClr val="accent2"/>
                </a:solidFill>
                <a:sym typeface="Wingdings" pitchFamily="2" charset="2"/>
              </a:rPr>
              <a:t>oracle</a:t>
            </a:r>
            <a:r>
              <a:rPr lang="en-US" altLang="en-US" sz="2400" i="1" baseline="30000">
                <a:solidFill>
                  <a:schemeClr val="accent2"/>
                </a:solidFill>
                <a:sym typeface="Wingdings" pitchFamily="2" charset="2"/>
              </a:rPr>
              <a:t> </a:t>
            </a:r>
            <a:r>
              <a:rPr lang="en-US" altLang="en-US" sz="2400">
                <a:cs typeface="Times New Roman" pitchFamily="18" charset="0"/>
              </a:rPr>
              <a:t>is a </a:t>
            </a:r>
            <a:r>
              <a:rPr lang="en-US" altLang="en-US" sz="2400" i="1">
                <a:cs typeface="Times New Roman" pitchFamily="18" charset="0"/>
              </a:rPr>
              <a:t>yes</a:t>
            </a:r>
            <a:r>
              <a:rPr lang="en-US" altLang="en-US" sz="2400">
                <a:cs typeface="Times New Roman" pitchFamily="18" charset="0"/>
              </a:rPr>
              <a:t> input </a:t>
            </a:r>
            <a:br>
              <a:rPr lang="en-US" altLang="en-US" sz="2400">
                <a:cs typeface="Times New Roman" pitchFamily="18" charset="0"/>
              </a:rPr>
            </a:br>
            <a:r>
              <a:rPr lang="en-US" altLang="en-US" sz="2400">
                <a:cs typeface="Times New Roman" pitchFamily="18" charset="0"/>
                <a:sym typeface="Wingdings" pitchFamily="2" charset="2"/>
              </a:rPr>
              <a:t> </a:t>
            </a:r>
            <a:r>
              <a:rPr lang="en-US" altLang="en-US" sz="2400" i="1">
                <a:solidFill>
                  <a:schemeClr val="accent2"/>
                </a:solidFill>
                <a:sym typeface="Wingdings" pitchFamily="2" charset="2"/>
              </a:rPr>
              <a:t>Alg</a:t>
            </a:r>
            <a:r>
              <a:rPr lang="en-US" altLang="en-US" sz="2400" baseline="-25000">
                <a:solidFill>
                  <a:schemeClr val="accent2"/>
                </a:solidFill>
                <a:sym typeface="Wingdings" pitchFamily="2" charset="2"/>
              </a:rPr>
              <a:t>oracle</a:t>
            </a:r>
            <a:r>
              <a:rPr lang="en-US" altLang="en-US" sz="2400" i="1" baseline="30000">
                <a:solidFill>
                  <a:schemeClr val="accent2"/>
                </a:solidFill>
                <a:sym typeface="Wingdings" pitchFamily="2" charset="2"/>
              </a:rPr>
              <a:t> </a:t>
            </a:r>
            <a:r>
              <a:rPr lang="en-US" altLang="en-US" sz="2400">
                <a:cs typeface="Times New Roman" pitchFamily="18" charset="0"/>
                <a:sym typeface="Wingdings" pitchFamily="2" charset="2"/>
              </a:rPr>
              <a:t>says </a:t>
            </a:r>
            <a:r>
              <a:rPr lang="en-US" altLang="en-US" sz="2400" i="1">
                <a:cs typeface="Times New Roman" pitchFamily="18" charset="0"/>
              </a:rPr>
              <a:t>yes</a:t>
            </a:r>
            <a:r>
              <a:rPr lang="en-US" altLang="en-US" sz="2400">
                <a:cs typeface="Times New Roman" pitchFamily="18" charset="0"/>
              </a:rPr>
              <a:t> </a:t>
            </a:r>
            <a:r>
              <a:rPr lang="en-US" altLang="en-US" sz="2400">
                <a:cs typeface="Times New Roman" pitchFamily="18" charset="0"/>
                <a:sym typeface="Wingdings" pitchFamily="2" charset="2"/>
              </a:rPr>
              <a:t></a:t>
            </a:r>
            <a:r>
              <a:rPr lang="en-US" altLang="en-US" sz="2400">
                <a:cs typeface="Times New Roman" pitchFamily="18" charset="0"/>
              </a:rPr>
              <a:t> </a:t>
            </a:r>
            <a:r>
              <a:rPr lang="en-US" altLang="en-US" sz="2400" i="1">
                <a:solidFill>
                  <a:schemeClr val="accent2"/>
                </a:solidFill>
                <a:sym typeface="Wingdings" pitchFamily="2" charset="2"/>
              </a:rPr>
              <a:t>Alg</a:t>
            </a:r>
            <a:r>
              <a:rPr lang="en-US" altLang="en-US" sz="2400" baseline="-25000">
                <a:solidFill>
                  <a:schemeClr val="accent2"/>
                </a:solidFill>
                <a:sym typeface="Wingdings" pitchFamily="2" charset="2"/>
              </a:rPr>
              <a:t>alg</a:t>
            </a:r>
            <a:r>
              <a:rPr lang="en-US" altLang="en-US" sz="2400" i="1" baseline="30000">
                <a:solidFill>
                  <a:schemeClr val="accent2"/>
                </a:solidFill>
                <a:sym typeface="Wingdings" pitchFamily="2" charset="2"/>
              </a:rPr>
              <a:t> </a:t>
            </a:r>
            <a:r>
              <a:rPr lang="en-US" altLang="en-US" sz="2400">
                <a:cs typeface="Times New Roman" pitchFamily="18" charset="0"/>
                <a:sym typeface="Wingdings" pitchFamily="2" charset="2"/>
              </a:rPr>
              <a:t>says </a:t>
            </a:r>
            <a:r>
              <a:rPr lang="en-US" altLang="en-US" sz="2400" i="1">
                <a:cs typeface="Times New Roman" pitchFamily="18" charset="0"/>
              </a:rPr>
              <a:t>yes</a:t>
            </a:r>
          </a:p>
        </p:txBody>
      </p:sp>
      <p:sp>
        <p:nvSpPr>
          <p:cNvPr id="20500" name="Freeform 91"/>
          <p:cNvSpPr>
            <a:spLocks/>
          </p:cNvSpPr>
          <p:nvPr/>
        </p:nvSpPr>
        <p:spPr bwMode="auto">
          <a:xfrm>
            <a:off x="1820863" y="2530475"/>
            <a:ext cx="5343525" cy="250825"/>
          </a:xfrm>
          <a:custGeom>
            <a:avLst/>
            <a:gdLst>
              <a:gd name="T0" fmla="*/ 0 w 5342709"/>
              <a:gd name="T1" fmla="*/ 120157 h 250914"/>
              <a:gd name="T2" fmla="*/ 2770596 w 5342709"/>
              <a:gd name="T3" fmla="*/ 2717 h 250914"/>
              <a:gd name="T4" fmla="*/ 5345157 w 5342709"/>
              <a:gd name="T5" fmla="*/ 250647 h 250914"/>
              <a:gd name="T6" fmla="*/ 0 60000 65536"/>
              <a:gd name="T7" fmla="*/ 0 60000 65536"/>
              <a:gd name="T8" fmla="*/ 0 60000 65536"/>
            </a:gdLst>
            <a:ahLst/>
            <a:cxnLst>
              <a:cxn ang="T6">
                <a:pos x="T0" y="T1"/>
              </a:cxn>
              <a:cxn ang="T7">
                <a:pos x="T2" y="T3"/>
              </a:cxn>
              <a:cxn ang="T8">
                <a:pos x="T4" y="T5"/>
              </a:cxn>
            </a:cxnLst>
            <a:rect l="0" t="0" r="r" b="b"/>
            <a:pathLst>
              <a:path w="5342709" h="250914">
                <a:moveTo>
                  <a:pt x="0" y="120286"/>
                </a:moveTo>
                <a:cubicBezTo>
                  <a:pt x="452846" y="96338"/>
                  <a:pt x="1878876" y="-19051"/>
                  <a:pt x="2769327" y="2720"/>
                </a:cubicBezTo>
                <a:cubicBezTo>
                  <a:pt x="3659778" y="24491"/>
                  <a:pt x="5342709" y="250914"/>
                  <a:pt x="5342709" y="250914"/>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ppt_x"/>
                                          </p:val>
                                        </p:tav>
                                        <p:tav tm="100000">
                                          <p:val>
                                            <p:strVal val="#ppt_x"/>
                                          </p:val>
                                        </p:tav>
                                      </p:tavLst>
                                    </p:anim>
                                    <p:anim calcmode="lin" valueType="num">
                                      <p:cBhvr additive="base">
                                        <p:cTn id="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ppt_x"/>
                                          </p:val>
                                        </p:tav>
                                        <p:tav tm="100000">
                                          <p:val>
                                            <p:strVal val="#ppt_x"/>
                                          </p:val>
                                        </p:tav>
                                      </p:tavLst>
                                    </p:anim>
                                    <p:anim calcmode="lin" valueType="num">
                                      <p:cBhvr additive="base">
                                        <p:cTn id="1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9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pic>
        <p:nvPicPr>
          <p:cNvPr id="65541" name="Picture 8" descr="capture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1295400"/>
            <a:ext cx="5040313" cy="544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5541"/>
                                        </p:tgtEl>
                                        <p:attrNameLst>
                                          <p:attrName>style.visibility</p:attrName>
                                        </p:attrNameLst>
                                      </p:cBhvr>
                                      <p:to>
                                        <p:strVal val="visible"/>
                                      </p:to>
                                    </p:set>
                                    <p:anim calcmode="lin" valueType="num">
                                      <p:cBhvr additive="base">
                                        <p:cTn id="7" dur="500" fill="hold"/>
                                        <p:tgtEl>
                                          <p:spTgt spid="65541"/>
                                        </p:tgtEl>
                                        <p:attrNameLst>
                                          <p:attrName>ppt_x</p:attrName>
                                        </p:attrNameLst>
                                      </p:cBhvr>
                                      <p:tavLst>
                                        <p:tav tm="0">
                                          <p:val>
                                            <p:strVal val="#ppt_x"/>
                                          </p:val>
                                        </p:tav>
                                        <p:tav tm="100000">
                                          <p:val>
                                            <p:strVal val="#ppt_x"/>
                                          </p:val>
                                        </p:tav>
                                      </p:tavLst>
                                    </p:anim>
                                    <p:anim calcmode="lin" valueType="num">
                                      <p:cBhvr additive="base">
                                        <p:cTn id="8" dur="500" fill="hold"/>
                                        <p:tgtEl>
                                          <p:spTgt spid="655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idx="4294967295"/>
          </p:nvPr>
        </p:nvSpPr>
        <p:spPr>
          <a:xfrm>
            <a:off x="685800" y="-228600"/>
            <a:ext cx="7772400" cy="1143000"/>
          </a:xfrm>
        </p:spPr>
        <p:txBody>
          <a:bodyPr/>
          <a:lstStyle/>
          <a:p>
            <a:pPr>
              <a:defRPr/>
            </a:pPr>
            <a:r>
              <a:rPr lang="en-US" b="0">
                <a:latin typeface="Times New Roman" pitchFamily="18" charset="0"/>
              </a:rPr>
              <a:t>Reductions</a:t>
            </a:r>
          </a:p>
        </p:txBody>
      </p:sp>
      <p:sp>
        <p:nvSpPr>
          <p:cNvPr id="596995" name="Text Box 3"/>
          <p:cNvSpPr txBox="1">
            <a:spLocks noChangeArrowheads="1"/>
          </p:cNvSpPr>
          <p:nvPr/>
        </p:nvSpPr>
        <p:spPr bwMode="auto">
          <a:xfrm>
            <a:off x="34925" y="1052513"/>
            <a:ext cx="9248775"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buFontTx/>
              <a:buChar char="•"/>
              <a:defRPr/>
            </a:pPr>
            <a:r>
              <a:rPr lang="en-US" altLang="en-US" sz="2400"/>
              <a:t>Reduction: Design an algorithm for  one computational problem, using a supposed algorithm for another problem as a subroutine. </a:t>
            </a:r>
          </a:p>
          <a:p>
            <a:pPr lvl="1">
              <a:buFontTx/>
              <a:buChar char="•"/>
              <a:defRPr/>
            </a:pPr>
            <a:r>
              <a:rPr lang="en-US" altLang="en-US" sz="2400"/>
              <a:t>Used to create a new algorithm from a known algorithm.</a:t>
            </a:r>
          </a:p>
          <a:p>
            <a:pPr lvl="1">
              <a:buFontTx/>
              <a:buChar char="•"/>
              <a:defRPr/>
            </a:pPr>
            <a:r>
              <a:rPr lang="en-US" altLang="en-US" sz="2400"/>
              <a:t>Learn that a new problem is likely hard, </a:t>
            </a:r>
            <a:br>
              <a:rPr lang="en-US" altLang="en-US" sz="2400"/>
            </a:br>
            <a:r>
              <a:rPr lang="en-US" altLang="en-US" sz="2400"/>
              <a:t> from knowing a known problem is likely hard.</a:t>
            </a:r>
          </a:p>
          <a:p>
            <a:pPr lvl="1">
              <a:buFontTx/>
              <a:buChar char="•"/>
              <a:defRPr/>
            </a:pPr>
            <a:r>
              <a:rPr lang="en-US" altLang="en-US" sz="2400"/>
              <a:t>Learn that two problems have a similar “structure.”</a:t>
            </a:r>
          </a:p>
          <a:p>
            <a:pPr>
              <a:buFontTx/>
              <a:buChar char="•"/>
              <a:defRPr/>
            </a:pPr>
            <a:endParaRPr lang="en-US" altLang="en-US" sz="2400"/>
          </a:p>
        </p:txBody>
      </p:sp>
      <p:sp>
        <p:nvSpPr>
          <p:cNvPr id="22532" name="Rectangle 3"/>
          <p:cNvSpPr>
            <a:spLocks noChangeArrowheads="1"/>
          </p:cNvSpPr>
          <p:nvPr/>
        </p:nvSpPr>
        <p:spPr bwMode="auto">
          <a:xfrm>
            <a:off x="2895600" y="500063"/>
            <a:ext cx="313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i="1">
                <a:solidFill>
                  <a:srgbClr val="FFC000"/>
                </a:solidFill>
              </a:rPr>
              <a:t>P</a:t>
            </a:r>
            <a:r>
              <a:rPr lang="en-US" altLang="en-US" sz="3200" i="1" baseline="-25000">
                <a:solidFill>
                  <a:srgbClr val="FFC000"/>
                </a:solidFill>
              </a:rPr>
              <a:t>alg</a:t>
            </a:r>
            <a:r>
              <a:rPr lang="en-US" altLang="en-US" sz="3200">
                <a:solidFill>
                  <a:srgbClr val="FFC000"/>
                </a:solidFill>
              </a:rPr>
              <a:t> </a:t>
            </a:r>
            <a:r>
              <a:rPr lang="en-US" altLang="en-US" sz="3200">
                <a:solidFill>
                  <a:srgbClr val="00FFCC"/>
                </a:solidFill>
              </a:rPr>
              <a:t>≤</a:t>
            </a:r>
            <a:r>
              <a:rPr lang="en-CA" altLang="en-US" sz="3200" baseline="-25000">
                <a:solidFill>
                  <a:srgbClr val="00FFCC"/>
                </a:solidFill>
              </a:rPr>
              <a:t>comp</a:t>
            </a:r>
            <a:r>
              <a:rPr lang="en-CA" altLang="en-US" sz="3200">
                <a:solidFill>
                  <a:srgbClr val="00FFCC"/>
                </a:solidFill>
              </a:rPr>
              <a:t> </a:t>
            </a:r>
            <a:r>
              <a:rPr lang="en-US" altLang="en-US" sz="3200" i="1">
                <a:solidFill>
                  <a:srgbClr val="FFC000"/>
                </a:solidFill>
              </a:rPr>
              <a:t>P</a:t>
            </a:r>
            <a:r>
              <a:rPr lang="en-US" altLang="en-US" sz="3200" i="1" baseline="-25000">
                <a:solidFill>
                  <a:srgbClr val="FFC000"/>
                </a:solidFill>
              </a:rPr>
              <a:t>oracle</a:t>
            </a:r>
            <a:endParaRPr lang="en-US" altLang="en-US" sz="3200" i="1">
              <a:solidFill>
                <a:srgbClr val="FFC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96995">
                                            <p:txEl>
                                              <p:pRg st="1" end="1"/>
                                            </p:txEl>
                                          </p:spTgt>
                                        </p:tgtEl>
                                        <p:attrNameLst>
                                          <p:attrName>style.visibility</p:attrName>
                                        </p:attrNameLst>
                                      </p:cBhvr>
                                      <p:to>
                                        <p:strVal val="visible"/>
                                      </p:to>
                                    </p:set>
                                    <p:anim calcmode="lin" valueType="num">
                                      <p:cBhvr additive="base">
                                        <p:cTn id="7" dur="500" fill="hold"/>
                                        <p:tgtEl>
                                          <p:spTgt spid="59699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969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96995">
                                            <p:txEl>
                                              <p:pRg st="2" end="2"/>
                                            </p:txEl>
                                          </p:spTgt>
                                        </p:tgtEl>
                                        <p:attrNameLst>
                                          <p:attrName>style.visibility</p:attrName>
                                        </p:attrNameLst>
                                      </p:cBhvr>
                                      <p:to>
                                        <p:strVal val="visible"/>
                                      </p:to>
                                    </p:set>
                                    <p:anim calcmode="lin" valueType="num">
                                      <p:cBhvr additive="base">
                                        <p:cTn id="13" dur="500" fill="hold"/>
                                        <p:tgtEl>
                                          <p:spTgt spid="59699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969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96995">
                                            <p:txEl>
                                              <p:pRg st="3" end="3"/>
                                            </p:txEl>
                                          </p:spTgt>
                                        </p:tgtEl>
                                        <p:attrNameLst>
                                          <p:attrName>style.visibility</p:attrName>
                                        </p:attrNameLst>
                                      </p:cBhvr>
                                      <p:to>
                                        <p:strVal val="visible"/>
                                      </p:to>
                                    </p:set>
                                    <p:anim calcmode="lin" valueType="num">
                                      <p:cBhvr additive="base">
                                        <p:cTn id="19" dur="500" fill="hold"/>
                                        <p:tgtEl>
                                          <p:spTgt spid="59699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9699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7216775" y="2590800"/>
            <a:ext cx="1800225" cy="4022725"/>
            <a:chOff x="4194" y="1993"/>
            <a:chExt cx="1422" cy="2721"/>
          </a:xfrm>
        </p:grpSpPr>
        <p:pic>
          <p:nvPicPr>
            <p:cNvPr id="45176"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3673" name="Text Box 4"/>
            <p:cNvSpPr txBox="1">
              <a:spLocks noChangeArrowheads="1"/>
            </p:cNvSpPr>
            <p:nvPr/>
          </p:nvSpPr>
          <p:spPr bwMode="auto">
            <a:xfrm>
              <a:off x="4194" y="3612"/>
              <a:ext cx="1422" cy="110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2400">
                  <a:solidFill>
                    <a:schemeClr val="tx2"/>
                  </a:solidFill>
                  <a:latin typeface="Arial Rounded MT Bold" pitchFamily="34" charset="0"/>
                </a:rPr>
                <a:t>GIVEN:</a:t>
              </a:r>
              <a:br>
                <a:rPr lang="en-US" altLang="en-US">
                  <a:solidFill>
                    <a:schemeClr val="tx2"/>
                  </a:solidFill>
                  <a:latin typeface="Arial Rounded MT Bold" pitchFamily="34" charset="0"/>
                </a:rPr>
              </a:br>
              <a:r>
                <a:rPr lang="en-US" altLang="en-US" sz="2000">
                  <a:latin typeface="Arial Rounded MT Bold" pitchFamily="34" charset="0"/>
                </a:rPr>
                <a:t>Network</a:t>
              </a:r>
              <a:br>
                <a:rPr lang="en-US" altLang="en-US" sz="2000">
                  <a:latin typeface="Arial Rounded MT Bold" pitchFamily="34" charset="0"/>
                </a:rPr>
              </a:br>
              <a:r>
                <a:rPr lang="en-US" altLang="en-US" sz="2000">
                  <a:latin typeface="Arial Rounded MT Bold" pitchFamily="34" charset="0"/>
                </a:rPr>
                <a:t>Flow</a:t>
              </a:r>
              <a:r>
                <a:rPr lang="en-US" altLang="en-US">
                  <a:latin typeface="Arial Rounded MT Bold" pitchFamily="34" charset="0"/>
                </a:rPr>
                <a:t> Oracle</a:t>
              </a:r>
              <a:r>
                <a:rPr lang="en-US" altLang="en-US">
                  <a:solidFill>
                    <a:schemeClr val="tx2"/>
                  </a:solidFill>
                  <a:latin typeface="Arial Rounded MT Bold" pitchFamily="34" charset="0"/>
                </a:rPr>
                <a:t> </a:t>
              </a:r>
            </a:p>
          </p:txBody>
        </p:sp>
      </p:grpSp>
      <p:grpSp>
        <p:nvGrpSpPr>
          <p:cNvPr id="3" name="Group 6"/>
          <p:cNvGrpSpPr>
            <a:grpSpLocks/>
          </p:cNvGrpSpPr>
          <p:nvPr/>
        </p:nvGrpSpPr>
        <p:grpSpPr bwMode="auto">
          <a:xfrm>
            <a:off x="1905000" y="2819400"/>
            <a:ext cx="1800225" cy="3336925"/>
            <a:chOff x="4194" y="1993"/>
            <a:chExt cx="1422" cy="2525"/>
          </a:xfrm>
        </p:grpSpPr>
        <p:pic>
          <p:nvPicPr>
            <p:cNvPr id="45174" name="Picture 7"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23671" name="Text Box 8"/>
            <p:cNvSpPr txBox="1">
              <a:spLocks noChangeArrowheads="1"/>
            </p:cNvSpPr>
            <p:nvPr/>
          </p:nvSpPr>
          <p:spPr bwMode="auto">
            <a:xfrm>
              <a:off x="4194" y="3609"/>
              <a:ext cx="1422" cy="909"/>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defRPr/>
              </a:pPr>
              <a:r>
                <a:rPr lang="en-US" altLang="en-US" sz="2400">
                  <a:solidFill>
                    <a:schemeClr val="tx2"/>
                  </a:solidFill>
                  <a:latin typeface="Arial Rounded MT Bold" pitchFamily="34" charset="0"/>
                </a:rPr>
                <a:t>BUILD:</a:t>
              </a:r>
              <a:br>
                <a:rPr lang="en-US" altLang="en-US" sz="2400">
                  <a:solidFill>
                    <a:schemeClr val="tx2"/>
                  </a:solidFill>
                  <a:latin typeface="Arial Rounded MT Bold" pitchFamily="34" charset="0"/>
                </a:rPr>
              </a:br>
              <a:r>
                <a:rPr lang="en-US" altLang="en-US" sz="2000">
                  <a:latin typeface="Arial Rounded MT Bold" pitchFamily="34" charset="0"/>
                </a:rPr>
                <a:t>Matching</a:t>
              </a:r>
              <a:br>
                <a:rPr lang="en-US" altLang="en-US" sz="2400">
                  <a:solidFill>
                    <a:schemeClr val="tx2"/>
                  </a:solidFill>
                  <a:latin typeface="Arial Rounded MT Bold" pitchFamily="34" charset="0"/>
                </a:rPr>
              </a:br>
              <a:r>
                <a:rPr lang="en-US" altLang="en-US">
                  <a:latin typeface="Arial Rounded MT Bold" pitchFamily="34" charset="0"/>
                </a:rPr>
                <a:t>Oracle</a:t>
              </a:r>
            </a:p>
          </p:txBody>
        </p:sp>
      </p:grpSp>
      <p:sp>
        <p:nvSpPr>
          <p:cNvPr id="23556" name="Rectangle 20"/>
          <p:cNvSpPr>
            <a:spLocks noChangeArrowheads="1"/>
          </p:cNvSpPr>
          <p:nvPr/>
        </p:nvSpPr>
        <p:spPr bwMode="auto">
          <a:xfrm>
            <a:off x="2651125" y="704850"/>
            <a:ext cx="51339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rPr>
              <a:t>Matching</a:t>
            </a:r>
            <a:r>
              <a:rPr lang="en-US" altLang="en-US" sz="3200">
                <a:solidFill>
                  <a:srgbClr val="00FFCC"/>
                </a:solidFill>
              </a:rPr>
              <a:t> ≤</a:t>
            </a:r>
            <a:r>
              <a:rPr lang="en-CA" altLang="en-US" sz="3200" baseline="-25000">
                <a:solidFill>
                  <a:srgbClr val="00FFCC"/>
                </a:solidFill>
              </a:rPr>
              <a:t>comp</a:t>
            </a:r>
            <a:r>
              <a:rPr lang="en-CA" altLang="en-US" sz="3200">
                <a:solidFill>
                  <a:srgbClr val="00FFCC"/>
                </a:solidFill>
              </a:rPr>
              <a:t> </a:t>
            </a:r>
            <a:r>
              <a:rPr lang="en-US" altLang="en-US">
                <a:solidFill>
                  <a:schemeClr val="tx2"/>
                </a:solidFill>
              </a:rPr>
              <a:t>Network Flows</a:t>
            </a:r>
            <a:endParaRPr lang="en-US" altLang="en-US" sz="3200" baseline="30000">
              <a:solidFill>
                <a:srgbClr val="00FFCC"/>
              </a:solidFill>
            </a:endParaRPr>
          </a:p>
        </p:txBody>
      </p:sp>
      <p:grpSp>
        <p:nvGrpSpPr>
          <p:cNvPr id="4" name="Group 124"/>
          <p:cNvGrpSpPr>
            <a:grpSpLocks/>
          </p:cNvGrpSpPr>
          <p:nvPr/>
        </p:nvGrpSpPr>
        <p:grpSpPr bwMode="auto">
          <a:xfrm>
            <a:off x="-76200" y="228600"/>
            <a:ext cx="3429000" cy="3200400"/>
            <a:chOff x="-48" y="144"/>
            <a:chExt cx="2160" cy="2016"/>
          </a:xfrm>
        </p:grpSpPr>
        <p:sp>
          <p:nvSpPr>
            <p:cNvPr id="23631" name="Text Box 5"/>
            <p:cNvSpPr txBox="1">
              <a:spLocks noChangeArrowheads="1"/>
            </p:cNvSpPr>
            <p:nvPr/>
          </p:nvSpPr>
          <p:spPr bwMode="auto">
            <a:xfrm>
              <a:off x="-48" y="1065"/>
              <a:ext cx="21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latin typeface="Arial Rounded MT Bold" pitchFamily="34" charset="0"/>
                </a:rPr>
                <a:t>Who loves who</a:t>
              </a:r>
            </a:p>
          </p:txBody>
        </p:sp>
        <p:sp>
          <p:nvSpPr>
            <p:cNvPr id="1188876" name="Freeform 12"/>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nvGrpSpPr>
            <p:cNvPr id="45137" name="Group 21"/>
            <p:cNvGrpSpPr>
              <a:grpSpLocks/>
            </p:cNvGrpSpPr>
            <p:nvPr/>
          </p:nvGrpSpPr>
          <p:grpSpPr bwMode="auto">
            <a:xfrm>
              <a:off x="288" y="144"/>
              <a:ext cx="1137" cy="1008"/>
              <a:chOff x="1344" y="480"/>
              <a:chExt cx="2430" cy="2016"/>
            </a:xfrm>
          </p:grpSpPr>
          <p:sp>
            <p:nvSpPr>
              <p:cNvPr id="1188886" name="Rectangle 22"/>
              <p:cNvSpPr>
                <a:spLocks noChangeArrowheads="1"/>
              </p:cNvSpPr>
              <p:nvPr/>
            </p:nvSpPr>
            <p:spPr bwMode="auto">
              <a:xfrm>
                <a:off x="2481" y="1926"/>
                <a:ext cx="960" cy="474"/>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Ann</a:t>
                </a:r>
                <a:endParaRPr lang="en-CA" sz="1200">
                  <a:effectLst>
                    <a:outerShdw blurRad="38100" dist="38100" dir="2700000" algn="tl">
                      <a:srgbClr val="000000"/>
                    </a:outerShdw>
                  </a:effectLst>
                  <a:latin typeface="Comic Sans MS" pitchFamily="66" charset="0"/>
                </a:endParaRPr>
              </a:p>
            </p:txBody>
          </p:sp>
          <p:sp>
            <p:nvSpPr>
              <p:cNvPr id="1188887" name="Rectangle 23"/>
              <p:cNvSpPr>
                <a:spLocks noChangeArrowheads="1"/>
              </p:cNvSpPr>
              <p:nvPr/>
            </p:nvSpPr>
            <p:spPr bwMode="auto">
              <a:xfrm>
                <a:off x="1521" y="1926"/>
                <a:ext cx="960" cy="474"/>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Fred</a:t>
                </a:r>
                <a:endParaRPr lang="en-CA" sz="1200">
                  <a:effectLst>
                    <a:outerShdw blurRad="38100" dist="38100" dir="2700000" algn="tl">
                      <a:srgbClr val="000000"/>
                    </a:outerShdw>
                  </a:effectLst>
                  <a:latin typeface="Comic Sans MS" pitchFamily="66" charset="0"/>
                </a:endParaRPr>
              </a:p>
            </p:txBody>
          </p:sp>
          <p:sp>
            <p:nvSpPr>
              <p:cNvPr id="1188888" name="Rectangle 24"/>
              <p:cNvSpPr>
                <a:spLocks noChangeArrowheads="1"/>
              </p:cNvSpPr>
              <p:nvPr/>
            </p:nvSpPr>
            <p:spPr bwMode="auto">
              <a:xfrm>
                <a:off x="2481" y="1430"/>
                <a:ext cx="960" cy="496"/>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Sue</a:t>
                </a:r>
                <a:endParaRPr lang="en-CA" sz="1200">
                  <a:effectLst>
                    <a:outerShdw blurRad="38100" dist="38100" dir="2700000" algn="tl">
                      <a:srgbClr val="000000"/>
                    </a:outerShdw>
                  </a:effectLst>
                  <a:latin typeface="Comic Sans MS" pitchFamily="66" charset="0"/>
                </a:endParaRPr>
              </a:p>
            </p:txBody>
          </p:sp>
          <p:sp>
            <p:nvSpPr>
              <p:cNvPr id="1188889" name="Rectangle 25"/>
              <p:cNvSpPr>
                <a:spLocks noChangeArrowheads="1"/>
              </p:cNvSpPr>
              <p:nvPr/>
            </p:nvSpPr>
            <p:spPr bwMode="auto">
              <a:xfrm>
                <a:off x="1521" y="1430"/>
                <a:ext cx="960" cy="496"/>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John</a:t>
                </a:r>
                <a:endParaRPr lang="en-CA" sz="1200">
                  <a:effectLst>
                    <a:outerShdw blurRad="38100" dist="38100" dir="2700000" algn="tl">
                      <a:srgbClr val="000000"/>
                    </a:outerShdw>
                  </a:effectLst>
                  <a:latin typeface="Comic Sans MS" pitchFamily="66" charset="0"/>
                </a:endParaRPr>
              </a:p>
            </p:txBody>
          </p:sp>
          <p:sp>
            <p:nvSpPr>
              <p:cNvPr id="1188890" name="Rectangle 26"/>
              <p:cNvSpPr>
                <a:spLocks noChangeArrowheads="1"/>
              </p:cNvSpPr>
              <p:nvPr/>
            </p:nvSpPr>
            <p:spPr bwMode="auto">
              <a:xfrm>
                <a:off x="2481" y="956"/>
                <a:ext cx="960" cy="474"/>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Beth</a:t>
                </a:r>
                <a:endParaRPr lang="en-CA" sz="1200">
                  <a:effectLst>
                    <a:outerShdw blurRad="38100" dist="38100" dir="2700000" algn="tl">
                      <a:srgbClr val="000000"/>
                    </a:outerShdw>
                  </a:effectLst>
                  <a:latin typeface="Comic Sans MS" pitchFamily="66" charset="0"/>
                </a:endParaRPr>
              </a:p>
            </p:txBody>
          </p:sp>
          <p:sp>
            <p:nvSpPr>
              <p:cNvPr id="1188891" name="Rectangle 27"/>
              <p:cNvSpPr>
                <a:spLocks noChangeArrowheads="1"/>
              </p:cNvSpPr>
              <p:nvPr/>
            </p:nvSpPr>
            <p:spPr bwMode="auto">
              <a:xfrm>
                <a:off x="1521" y="956"/>
                <a:ext cx="960" cy="474"/>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Bob</a:t>
                </a:r>
                <a:endParaRPr lang="en-CA" sz="1200">
                  <a:effectLst>
                    <a:outerShdw blurRad="38100" dist="38100" dir="2700000" algn="tl">
                      <a:srgbClr val="000000"/>
                    </a:outerShdw>
                  </a:effectLst>
                  <a:latin typeface="Comic Sans MS" pitchFamily="66" charset="0"/>
                </a:endParaRPr>
              </a:p>
            </p:txBody>
          </p:sp>
          <p:sp>
            <p:nvSpPr>
              <p:cNvPr id="1188892" name="Rectangle 28"/>
              <p:cNvSpPr>
                <a:spLocks noChangeArrowheads="1"/>
              </p:cNvSpPr>
              <p:nvPr/>
            </p:nvSpPr>
            <p:spPr bwMode="auto">
              <a:xfrm>
                <a:off x="2481" y="480"/>
                <a:ext cx="960" cy="476"/>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Mary</a:t>
                </a:r>
                <a:endParaRPr lang="en-CA" sz="1200">
                  <a:effectLst>
                    <a:outerShdw blurRad="38100" dist="38100" dir="2700000" algn="tl">
                      <a:srgbClr val="000000"/>
                    </a:outerShdw>
                  </a:effectLst>
                  <a:latin typeface="Comic Sans MS" pitchFamily="66" charset="0"/>
                </a:endParaRPr>
              </a:p>
            </p:txBody>
          </p:sp>
          <p:sp>
            <p:nvSpPr>
              <p:cNvPr id="1188893" name="Rectangle 29"/>
              <p:cNvSpPr>
                <a:spLocks noChangeArrowheads="1"/>
              </p:cNvSpPr>
              <p:nvPr/>
            </p:nvSpPr>
            <p:spPr bwMode="auto">
              <a:xfrm>
                <a:off x="1521" y="480"/>
                <a:ext cx="960" cy="476"/>
              </a:xfrm>
              <a:prstGeom prst="rect">
                <a:avLst/>
              </a:prstGeom>
              <a:noFill/>
              <a:ln w="38100">
                <a:noFill/>
                <a:miter lim="800000"/>
                <a:headEnd/>
                <a:tailEnd/>
              </a:ln>
              <a:effectLst/>
            </p:spPr>
            <p:txBody>
              <a:bodyPr anchor="ctr" anchorCtr="1"/>
              <a:lstStyle/>
              <a:p>
                <a:pPr>
                  <a:spcBef>
                    <a:spcPct val="20000"/>
                  </a:spcBef>
                  <a:defRPr/>
                </a:pPr>
                <a:r>
                  <a:rPr lang="en-US" sz="1200">
                    <a:effectLst>
                      <a:outerShdw blurRad="38100" dist="38100" dir="2700000" algn="tl">
                        <a:srgbClr val="000000"/>
                      </a:outerShdw>
                    </a:effectLst>
                    <a:latin typeface="Comic Sans MS" pitchFamily="66" charset="0"/>
                  </a:rPr>
                  <a:t>Sam</a:t>
                </a:r>
                <a:endParaRPr lang="en-CA" sz="1200">
                  <a:effectLst>
                    <a:outerShdw blurRad="38100" dist="38100" dir="2700000" algn="tl">
                      <a:srgbClr val="000000"/>
                    </a:outerShdw>
                  </a:effectLst>
                  <a:latin typeface="Comic Sans MS" pitchFamily="66" charset="0"/>
                </a:endParaRPr>
              </a:p>
            </p:txBody>
          </p:sp>
          <p:sp>
            <p:nvSpPr>
              <p:cNvPr id="1188894" name="Line 30"/>
              <p:cNvSpPr>
                <a:spLocks noChangeShapeType="1"/>
              </p:cNvSpPr>
              <p:nvPr/>
            </p:nvSpPr>
            <p:spPr bwMode="auto">
              <a:xfrm>
                <a:off x="1521" y="480"/>
                <a:ext cx="960" cy="0"/>
              </a:xfrm>
              <a:prstGeom prst="line">
                <a:avLst/>
              </a:prstGeom>
              <a:noFill/>
              <a:ln w="28575" cap="sq">
                <a:noFill/>
                <a:round/>
                <a:headEnd/>
                <a:tailEnd/>
              </a:ln>
              <a:effectLst/>
            </p:spPr>
            <p:txBody>
              <a:bodyPr anchor="ctr" anchorCtr="1"/>
              <a:lstStyle/>
              <a:p>
                <a:pPr>
                  <a:defRPr/>
                </a:pPr>
                <a:endParaRPr lang="en-CA"/>
              </a:p>
            </p:txBody>
          </p:sp>
          <p:sp>
            <p:nvSpPr>
              <p:cNvPr id="1188895" name="Line 31"/>
              <p:cNvSpPr>
                <a:spLocks noChangeShapeType="1"/>
              </p:cNvSpPr>
              <p:nvPr/>
            </p:nvSpPr>
            <p:spPr bwMode="auto">
              <a:xfrm>
                <a:off x="1521" y="2400"/>
                <a:ext cx="960" cy="0"/>
              </a:xfrm>
              <a:prstGeom prst="line">
                <a:avLst/>
              </a:prstGeom>
              <a:noFill/>
              <a:ln w="28575" cap="sq">
                <a:noFill/>
                <a:round/>
                <a:headEnd/>
                <a:tailEnd/>
              </a:ln>
              <a:effectLst/>
            </p:spPr>
            <p:txBody>
              <a:bodyPr anchor="ctr" anchorCtr="1"/>
              <a:lstStyle/>
              <a:p>
                <a:pPr>
                  <a:defRPr/>
                </a:pPr>
                <a:endParaRPr lang="en-CA"/>
              </a:p>
            </p:txBody>
          </p:sp>
          <p:sp>
            <p:nvSpPr>
              <p:cNvPr id="1188896" name="Line 32"/>
              <p:cNvSpPr>
                <a:spLocks noChangeShapeType="1"/>
              </p:cNvSpPr>
              <p:nvPr/>
            </p:nvSpPr>
            <p:spPr bwMode="auto">
              <a:xfrm>
                <a:off x="1521" y="480"/>
                <a:ext cx="0" cy="476"/>
              </a:xfrm>
              <a:prstGeom prst="line">
                <a:avLst/>
              </a:prstGeom>
              <a:noFill/>
              <a:ln w="28575" cap="sq">
                <a:noFill/>
                <a:round/>
                <a:headEnd/>
                <a:tailEnd/>
              </a:ln>
              <a:effectLst/>
            </p:spPr>
            <p:txBody>
              <a:bodyPr anchor="ctr" anchorCtr="1"/>
              <a:lstStyle/>
              <a:p>
                <a:pPr>
                  <a:defRPr/>
                </a:pPr>
                <a:endParaRPr lang="en-CA"/>
              </a:p>
            </p:txBody>
          </p:sp>
          <p:sp>
            <p:nvSpPr>
              <p:cNvPr id="1188897" name="Line 33"/>
              <p:cNvSpPr>
                <a:spLocks noChangeShapeType="1"/>
              </p:cNvSpPr>
              <p:nvPr/>
            </p:nvSpPr>
            <p:spPr bwMode="auto">
              <a:xfrm>
                <a:off x="3441" y="480"/>
                <a:ext cx="0" cy="476"/>
              </a:xfrm>
              <a:prstGeom prst="line">
                <a:avLst/>
              </a:prstGeom>
              <a:noFill/>
              <a:ln w="28575" cap="sq">
                <a:noFill/>
                <a:round/>
                <a:headEnd/>
                <a:tailEnd/>
              </a:ln>
              <a:effectLst/>
            </p:spPr>
            <p:txBody>
              <a:bodyPr anchor="ctr" anchorCtr="1"/>
              <a:lstStyle/>
              <a:p>
                <a:pPr>
                  <a:defRPr/>
                </a:pPr>
                <a:endParaRPr lang="en-CA"/>
              </a:p>
            </p:txBody>
          </p:sp>
          <p:sp>
            <p:nvSpPr>
              <p:cNvPr id="1188898" name="Line 34"/>
              <p:cNvSpPr>
                <a:spLocks noChangeShapeType="1"/>
              </p:cNvSpPr>
              <p:nvPr/>
            </p:nvSpPr>
            <p:spPr bwMode="auto">
              <a:xfrm>
                <a:off x="2481" y="480"/>
                <a:ext cx="960" cy="0"/>
              </a:xfrm>
              <a:prstGeom prst="line">
                <a:avLst/>
              </a:prstGeom>
              <a:noFill/>
              <a:ln w="28575" cap="sq">
                <a:noFill/>
                <a:round/>
                <a:headEnd/>
                <a:tailEnd/>
              </a:ln>
              <a:effectLst/>
            </p:spPr>
            <p:txBody>
              <a:bodyPr anchor="ctr" anchorCtr="1"/>
              <a:lstStyle/>
              <a:p>
                <a:pPr>
                  <a:defRPr/>
                </a:pPr>
                <a:endParaRPr lang="en-CA"/>
              </a:p>
            </p:txBody>
          </p:sp>
          <p:sp>
            <p:nvSpPr>
              <p:cNvPr id="1188899" name="Line 35"/>
              <p:cNvSpPr>
                <a:spLocks noChangeShapeType="1"/>
              </p:cNvSpPr>
              <p:nvPr/>
            </p:nvSpPr>
            <p:spPr bwMode="auto">
              <a:xfrm>
                <a:off x="1521" y="956"/>
                <a:ext cx="0" cy="474"/>
              </a:xfrm>
              <a:prstGeom prst="line">
                <a:avLst/>
              </a:prstGeom>
              <a:noFill/>
              <a:ln w="28575" cap="sq">
                <a:noFill/>
                <a:round/>
                <a:headEnd/>
                <a:tailEnd/>
              </a:ln>
              <a:effectLst/>
            </p:spPr>
            <p:txBody>
              <a:bodyPr anchor="ctr" anchorCtr="1"/>
              <a:lstStyle/>
              <a:p>
                <a:pPr>
                  <a:defRPr/>
                </a:pPr>
                <a:endParaRPr lang="en-CA"/>
              </a:p>
            </p:txBody>
          </p:sp>
          <p:sp>
            <p:nvSpPr>
              <p:cNvPr id="1188900" name="Line 36"/>
              <p:cNvSpPr>
                <a:spLocks noChangeShapeType="1"/>
              </p:cNvSpPr>
              <p:nvPr/>
            </p:nvSpPr>
            <p:spPr bwMode="auto">
              <a:xfrm>
                <a:off x="3441" y="956"/>
                <a:ext cx="0" cy="474"/>
              </a:xfrm>
              <a:prstGeom prst="line">
                <a:avLst/>
              </a:prstGeom>
              <a:noFill/>
              <a:ln w="28575" cap="sq">
                <a:noFill/>
                <a:round/>
                <a:headEnd/>
                <a:tailEnd/>
              </a:ln>
              <a:effectLst/>
            </p:spPr>
            <p:txBody>
              <a:bodyPr anchor="ctr" anchorCtr="1"/>
              <a:lstStyle/>
              <a:p>
                <a:pPr>
                  <a:defRPr/>
                </a:pPr>
                <a:endParaRPr lang="en-CA"/>
              </a:p>
            </p:txBody>
          </p:sp>
          <p:sp>
            <p:nvSpPr>
              <p:cNvPr id="1188901" name="Line 37"/>
              <p:cNvSpPr>
                <a:spLocks noChangeShapeType="1"/>
              </p:cNvSpPr>
              <p:nvPr/>
            </p:nvSpPr>
            <p:spPr bwMode="auto">
              <a:xfrm>
                <a:off x="1521" y="1430"/>
                <a:ext cx="0" cy="496"/>
              </a:xfrm>
              <a:prstGeom prst="line">
                <a:avLst/>
              </a:prstGeom>
              <a:noFill/>
              <a:ln w="28575" cap="sq">
                <a:noFill/>
                <a:round/>
                <a:headEnd/>
                <a:tailEnd/>
              </a:ln>
              <a:effectLst/>
            </p:spPr>
            <p:txBody>
              <a:bodyPr anchor="ctr" anchorCtr="1"/>
              <a:lstStyle/>
              <a:p>
                <a:pPr>
                  <a:defRPr/>
                </a:pPr>
                <a:endParaRPr lang="en-CA"/>
              </a:p>
            </p:txBody>
          </p:sp>
          <p:sp>
            <p:nvSpPr>
              <p:cNvPr id="1188902" name="Line 38"/>
              <p:cNvSpPr>
                <a:spLocks noChangeShapeType="1"/>
              </p:cNvSpPr>
              <p:nvPr/>
            </p:nvSpPr>
            <p:spPr bwMode="auto">
              <a:xfrm>
                <a:off x="3441" y="1430"/>
                <a:ext cx="0" cy="496"/>
              </a:xfrm>
              <a:prstGeom prst="line">
                <a:avLst/>
              </a:prstGeom>
              <a:noFill/>
              <a:ln w="28575" cap="sq">
                <a:noFill/>
                <a:round/>
                <a:headEnd/>
                <a:tailEnd/>
              </a:ln>
              <a:effectLst/>
            </p:spPr>
            <p:txBody>
              <a:bodyPr anchor="ctr" anchorCtr="1"/>
              <a:lstStyle/>
              <a:p>
                <a:pPr>
                  <a:defRPr/>
                </a:pPr>
                <a:endParaRPr lang="en-CA"/>
              </a:p>
            </p:txBody>
          </p:sp>
          <p:sp>
            <p:nvSpPr>
              <p:cNvPr id="1188903" name="Line 39"/>
              <p:cNvSpPr>
                <a:spLocks noChangeShapeType="1"/>
              </p:cNvSpPr>
              <p:nvPr/>
            </p:nvSpPr>
            <p:spPr bwMode="auto">
              <a:xfrm>
                <a:off x="1521" y="1926"/>
                <a:ext cx="0" cy="474"/>
              </a:xfrm>
              <a:prstGeom prst="line">
                <a:avLst/>
              </a:prstGeom>
              <a:noFill/>
              <a:ln w="28575" cap="sq">
                <a:noFill/>
                <a:round/>
                <a:headEnd/>
                <a:tailEnd/>
              </a:ln>
              <a:effectLst/>
            </p:spPr>
            <p:txBody>
              <a:bodyPr anchor="ctr" anchorCtr="1"/>
              <a:lstStyle/>
              <a:p>
                <a:pPr>
                  <a:defRPr/>
                </a:pPr>
                <a:endParaRPr lang="en-CA"/>
              </a:p>
            </p:txBody>
          </p:sp>
          <p:sp>
            <p:nvSpPr>
              <p:cNvPr id="1188904" name="Line 40"/>
              <p:cNvSpPr>
                <a:spLocks noChangeShapeType="1"/>
              </p:cNvSpPr>
              <p:nvPr/>
            </p:nvSpPr>
            <p:spPr bwMode="auto">
              <a:xfrm>
                <a:off x="3441" y="1926"/>
                <a:ext cx="0" cy="474"/>
              </a:xfrm>
              <a:prstGeom prst="line">
                <a:avLst/>
              </a:prstGeom>
              <a:noFill/>
              <a:ln w="28575" cap="sq">
                <a:noFill/>
                <a:round/>
                <a:headEnd/>
                <a:tailEnd/>
              </a:ln>
              <a:effectLst/>
            </p:spPr>
            <p:txBody>
              <a:bodyPr anchor="ctr" anchorCtr="1"/>
              <a:lstStyle/>
              <a:p>
                <a:pPr>
                  <a:defRPr/>
                </a:pPr>
                <a:endParaRPr lang="en-CA"/>
              </a:p>
            </p:txBody>
          </p:sp>
          <p:sp>
            <p:nvSpPr>
              <p:cNvPr id="1188905" name="Line 41"/>
              <p:cNvSpPr>
                <a:spLocks noChangeShapeType="1"/>
              </p:cNvSpPr>
              <p:nvPr/>
            </p:nvSpPr>
            <p:spPr bwMode="auto">
              <a:xfrm>
                <a:off x="2481" y="2400"/>
                <a:ext cx="960" cy="0"/>
              </a:xfrm>
              <a:prstGeom prst="line">
                <a:avLst/>
              </a:prstGeom>
              <a:noFill/>
              <a:ln w="28575" cap="sq">
                <a:noFill/>
                <a:round/>
                <a:headEnd/>
                <a:tailEnd/>
              </a:ln>
              <a:effectLst/>
            </p:spPr>
            <p:txBody>
              <a:bodyPr anchor="ctr" anchorCtr="1"/>
              <a:lstStyle/>
              <a:p>
                <a:pPr>
                  <a:defRPr/>
                </a:pPr>
                <a:endParaRPr lang="en-CA"/>
              </a:p>
            </p:txBody>
          </p:sp>
          <p:pic>
            <p:nvPicPr>
              <p:cNvPr id="45158" name="Picture 42" descr="j019845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64" y="1488"/>
                <a:ext cx="398"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59"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18" y="19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0"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64" y="5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1"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16" y="9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2" name="Picture 46"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36" y="5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3" name="Picture 47"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44" y="10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4" name="Picture 48"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440" y="14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65" name="Picture 49"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440" y="19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166" name="Group 50"/>
              <p:cNvGrpSpPr>
                <a:grpSpLocks/>
              </p:cNvGrpSpPr>
              <p:nvPr/>
            </p:nvGrpSpPr>
            <p:grpSpPr bwMode="auto">
              <a:xfrm>
                <a:off x="2192" y="720"/>
                <a:ext cx="528" cy="1440"/>
                <a:chOff x="2192" y="720"/>
                <a:chExt cx="528" cy="1440"/>
              </a:xfrm>
            </p:grpSpPr>
            <p:sp>
              <p:nvSpPr>
                <p:cNvPr id="1188915" name="Line 51"/>
                <p:cNvSpPr>
                  <a:spLocks noChangeShapeType="1"/>
                </p:cNvSpPr>
                <p:nvPr/>
              </p:nvSpPr>
              <p:spPr bwMode="auto">
                <a:xfrm>
                  <a:off x="2239" y="720"/>
                  <a:ext cx="338" cy="1008"/>
                </a:xfrm>
                <a:prstGeom prst="line">
                  <a:avLst/>
                </a:prstGeom>
                <a:noFill/>
                <a:ln w="38100">
                  <a:solidFill>
                    <a:schemeClr val="accent2"/>
                  </a:solidFill>
                  <a:round/>
                  <a:headEnd/>
                  <a:tailEnd/>
                </a:ln>
                <a:effectLst/>
              </p:spPr>
              <p:txBody>
                <a:bodyPr/>
                <a:lstStyle/>
                <a:p>
                  <a:pPr>
                    <a:defRPr/>
                  </a:pPr>
                  <a:endParaRPr lang="en-CA"/>
                </a:p>
              </p:txBody>
            </p:sp>
            <p:sp>
              <p:nvSpPr>
                <p:cNvPr id="1188916" name="Line 52"/>
                <p:cNvSpPr>
                  <a:spLocks noChangeShapeType="1"/>
                </p:cNvSpPr>
                <p:nvPr/>
              </p:nvSpPr>
              <p:spPr bwMode="auto">
                <a:xfrm>
                  <a:off x="2192" y="1200"/>
                  <a:ext cx="385" cy="528"/>
                </a:xfrm>
                <a:prstGeom prst="line">
                  <a:avLst/>
                </a:prstGeom>
                <a:noFill/>
                <a:ln w="38100">
                  <a:solidFill>
                    <a:schemeClr val="accent2"/>
                  </a:solidFill>
                  <a:round/>
                  <a:headEnd/>
                  <a:tailEnd/>
                </a:ln>
                <a:effectLst/>
              </p:spPr>
              <p:txBody>
                <a:bodyPr/>
                <a:lstStyle/>
                <a:p>
                  <a:pPr>
                    <a:defRPr/>
                  </a:pPr>
                  <a:endParaRPr lang="en-CA"/>
                </a:p>
              </p:txBody>
            </p:sp>
            <p:sp>
              <p:nvSpPr>
                <p:cNvPr id="1188917" name="Line 53"/>
                <p:cNvSpPr>
                  <a:spLocks noChangeShapeType="1"/>
                </p:cNvSpPr>
                <p:nvPr/>
              </p:nvSpPr>
              <p:spPr bwMode="auto">
                <a:xfrm flipV="1">
                  <a:off x="2239" y="768"/>
                  <a:ext cx="434" cy="960"/>
                </a:xfrm>
                <a:prstGeom prst="line">
                  <a:avLst/>
                </a:prstGeom>
                <a:noFill/>
                <a:ln w="38100">
                  <a:solidFill>
                    <a:schemeClr val="accent2"/>
                  </a:solidFill>
                  <a:round/>
                  <a:headEnd/>
                  <a:tailEnd/>
                </a:ln>
                <a:effectLst/>
              </p:spPr>
              <p:txBody>
                <a:bodyPr/>
                <a:lstStyle/>
                <a:p>
                  <a:pPr>
                    <a:defRPr/>
                  </a:pPr>
                  <a:endParaRPr lang="en-CA"/>
                </a:p>
              </p:txBody>
            </p:sp>
            <p:sp>
              <p:nvSpPr>
                <p:cNvPr id="1188918" name="Line 54"/>
                <p:cNvSpPr>
                  <a:spLocks noChangeShapeType="1"/>
                </p:cNvSpPr>
                <p:nvPr/>
              </p:nvSpPr>
              <p:spPr bwMode="auto">
                <a:xfrm flipV="1">
                  <a:off x="2289" y="2160"/>
                  <a:ext cx="432" cy="0"/>
                </a:xfrm>
                <a:prstGeom prst="line">
                  <a:avLst/>
                </a:prstGeom>
                <a:noFill/>
                <a:ln w="38100">
                  <a:solidFill>
                    <a:schemeClr val="accent2"/>
                  </a:solidFill>
                  <a:round/>
                  <a:headEnd/>
                  <a:tailEnd/>
                </a:ln>
                <a:effectLst/>
              </p:spPr>
              <p:txBody>
                <a:bodyPr/>
                <a:lstStyle/>
                <a:p>
                  <a:pPr>
                    <a:defRPr/>
                  </a:pPr>
                  <a:endParaRPr lang="en-CA"/>
                </a:p>
              </p:txBody>
            </p:sp>
            <p:sp>
              <p:nvSpPr>
                <p:cNvPr id="1188919" name="Line 55"/>
                <p:cNvSpPr>
                  <a:spLocks noChangeShapeType="1"/>
                </p:cNvSpPr>
                <p:nvPr/>
              </p:nvSpPr>
              <p:spPr bwMode="auto">
                <a:xfrm>
                  <a:off x="2239" y="720"/>
                  <a:ext cx="481" cy="528"/>
                </a:xfrm>
                <a:prstGeom prst="line">
                  <a:avLst/>
                </a:prstGeom>
                <a:noFill/>
                <a:ln w="38100">
                  <a:solidFill>
                    <a:schemeClr val="accent2"/>
                  </a:solidFill>
                  <a:round/>
                  <a:headEnd/>
                  <a:tailEnd/>
                </a:ln>
                <a:effectLst/>
              </p:spPr>
              <p:txBody>
                <a:bodyPr/>
                <a:lstStyle/>
                <a:p>
                  <a:pPr>
                    <a:defRPr/>
                  </a:pPr>
                  <a:endParaRPr lang="en-CA"/>
                </a:p>
              </p:txBody>
            </p:sp>
            <p:sp>
              <p:nvSpPr>
                <p:cNvPr id="1188920" name="Line 56"/>
                <p:cNvSpPr>
                  <a:spLocks noChangeShapeType="1"/>
                </p:cNvSpPr>
                <p:nvPr/>
              </p:nvSpPr>
              <p:spPr bwMode="auto">
                <a:xfrm>
                  <a:off x="2192" y="1200"/>
                  <a:ext cx="528" cy="960"/>
                </a:xfrm>
                <a:prstGeom prst="line">
                  <a:avLst/>
                </a:prstGeom>
                <a:noFill/>
                <a:ln w="38100">
                  <a:solidFill>
                    <a:schemeClr val="accent2"/>
                  </a:solidFill>
                  <a:round/>
                  <a:headEnd/>
                  <a:tailEnd/>
                </a:ln>
                <a:effectLst/>
              </p:spPr>
              <p:txBody>
                <a:bodyPr/>
                <a:lstStyle/>
                <a:p>
                  <a:pPr>
                    <a:defRPr/>
                  </a:pPr>
                  <a:endParaRPr lang="en-CA"/>
                </a:p>
              </p:txBody>
            </p:sp>
            <p:sp>
              <p:nvSpPr>
                <p:cNvPr id="1188921" name="Line 57"/>
                <p:cNvSpPr>
                  <a:spLocks noChangeShapeType="1"/>
                </p:cNvSpPr>
                <p:nvPr/>
              </p:nvSpPr>
              <p:spPr bwMode="auto">
                <a:xfrm flipV="1">
                  <a:off x="2289" y="768"/>
                  <a:ext cx="385" cy="1392"/>
                </a:xfrm>
                <a:prstGeom prst="line">
                  <a:avLst/>
                </a:prstGeom>
                <a:noFill/>
                <a:ln w="38100">
                  <a:solidFill>
                    <a:schemeClr val="accent2"/>
                  </a:solidFill>
                  <a:round/>
                  <a:headEnd/>
                  <a:tailEnd/>
                </a:ln>
                <a:effectLst/>
              </p:spPr>
              <p:txBody>
                <a:bodyPr/>
                <a:lstStyle/>
                <a:p>
                  <a:pPr>
                    <a:defRPr/>
                  </a:pPr>
                  <a:endParaRPr lang="en-CA"/>
                </a:p>
              </p:txBody>
            </p:sp>
          </p:grpSp>
        </p:grpSp>
      </p:grpSp>
      <p:grpSp>
        <p:nvGrpSpPr>
          <p:cNvPr id="7" name="Group 123"/>
          <p:cNvGrpSpPr>
            <a:grpSpLocks/>
          </p:cNvGrpSpPr>
          <p:nvPr/>
        </p:nvGrpSpPr>
        <p:grpSpPr bwMode="auto">
          <a:xfrm>
            <a:off x="228600" y="1638300"/>
            <a:ext cx="5105400" cy="1485900"/>
            <a:chOff x="144" y="1032"/>
            <a:chExt cx="3216" cy="936"/>
          </a:xfrm>
        </p:grpSpPr>
        <p:sp>
          <p:nvSpPr>
            <p:cNvPr id="1188881" name="Freeform 17"/>
            <p:cNvSpPr>
              <a:spLocks/>
            </p:cNvSpPr>
            <p:nvPr/>
          </p:nvSpPr>
          <p:spPr bwMode="auto">
            <a:xfrm>
              <a:off x="978" y="1632"/>
              <a:ext cx="174" cy="336"/>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23625" name="Text Box 18"/>
            <p:cNvSpPr txBox="1">
              <a:spLocks noChangeArrowheads="1"/>
            </p:cNvSpPr>
            <p:nvPr/>
          </p:nvSpPr>
          <p:spPr bwMode="auto">
            <a:xfrm>
              <a:off x="144" y="1344"/>
              <a:ext cx="321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latin typeface="Arial Rounded MT Bold" pitchFamily="34" charset="0"/>
                </a:rPr>
                <a:t>Max matching</a:t>
              </a:r>
            </a:p>
          </p:txBody>
        </p:sp>
        <p:grpSp>
          <p:nvGrpSpPr>
            <p:cNvPr id="45130" name="Group 58"/>
            <p:cNvGrpSpPr>
              <a:grpSpLocks/>
            </p:cNvGrpSpPr>
            <p:nvPr/>
          </p:nvGrpSpPr>
          <p:grpSpPr bwMode="auto">
            <a:xfrm>
              <a:off x="2559" y="1032"/>
              <a:ext cx="177" cy="696"/>
              <a:chOff x="3168" y="2016"/>
              <a:chExt cx="528" cy="1440"/>
            </a:xfrm>
          </p:grpSpPr>
          <p:sp>
            <p:nvSpPr>
              <p:cNvPr id="1188923" name="Line 59"/>
              <p:cNvSpPr>
                <a:spLocks noChangeShapeType="1"/>
              </p:cNvSpPr>
              <p:nvPr/>
            </p:nvSpPr>
            <p:spPr bwMode="auto">
              <a:xfrm>
                <a:off x="3168" y="2496"/>
                <a:ext cx="385" cy="528"/>
              </a:xfrm>
              <a:prstGeom prst="line">
                <a:avLst/>
              </a:prstGeom>
              <a:noFill/>
              <a:ln w="38100">
                <a:solidFill>
                  <a:schemeClr val="hlink"/>
                </a:solidFill>
                <a:round/>
                <a:headEnd/>
                <a:tailEnd/>
              </a:ln>
              <a:effectLst/>
            </p:spPr>
            <p:txBody>
              <a:bodyPr/>
              <a:lstStyle/>
              <a:p>
                <a:pPr>
                  <a:defRPr/>
                </a:pPr>
                <a:endParaRPr lang="en-CA"/>
              </a:p>
            </p:txBody>
          </p:sp>
          <p:sp>
            <p:nvSpPr>
              <p:cNvPr id="1188924" name="Line 60"/>
              <p:cNvSpPr>
                <a:spLocks noChangeShapeType="1"/>
              </p:cNvSpPr>
              <p:nvPr/>
            </p:nvSpPr>
            <p:spPr bwMode="auto">
              <a:xfrm flipV="1">
                <a:off x="3216" y="2064"/>
                <a:ext cx="433" cy="960"/>
              </a:xfrm>
              <a:prstGeom prst="line">
                <a:avLst/>
              </a:prstGeom>
              <a:noFill/>
              <a:ln w="38100">
                <a:solidFill>
                  <a:schemeClr val="hlink"/>
                </a:solidFill>
                <a:round/>
                <a:headEnd/>
                <a:tailEnd/>
              </a:ln>
              <a:effectLst/>
            </p:spPr>
            <p:txBody>
              <a:bodyPr/>
              <a:lstStyle/>
              <a:p>
                <a:pPr>
                  <a:defRPr/>
                </a:pPr>
                <a:endParaRPr lang="en-CA"/>
              </a:p>
            </p:txBody>
          </p:sp>
          <p:sp>
            <p:nvSpPr>
              <p:cNvPr id="1188925" name="Line 61"/>
              <p:cNvSpPr>
                <a:spLocks noChangeShapeType="1"/>
              </p:cNvSpPr>
              <p:nvPr/>
            </p:nvSpPr>
            <p:spPr bwMode="auto">
              <a:xfrm flipV="1">
                <a:off x="3263" y="3456"/>
                <a:ext cx="433" cy="0"/>
              </a:xfrm>
              <a:prstGeom prst="line">
                <a:avLst/>
              </a:prstGeom>
              <a:noFill/>
              <a:ln w="38100">
                <a:solidFill>
                  <a:schemeClr val="hlink"/>
                </a:solidFill>
                <a:round/>
                <a:headEnd/>
                <a:tailEnd/>
              </a:ln>
              <a:effectLst/>
            </p:spPr>
            <p:txBody>
              <a:bodyPr/>
              <a:lstStyle/>
              <a:p>
                <a:pPr>
                  <a:defRPr/>
                </a:pPr>
                <a:endParaRPr lang="en-CA"/>
              </a:p>
            </p:txBody>
          </p:sp>
          <p:sp>
            <p:nvSpPr>
              <p:cNvPr id="1188926" name="Line 62"/>
              <p:cNvSpPr>
                <a:spLocks noChangeShapeType="1"/>
              </p:cNvSpPr>
              <p:nvPr/>
            </p:nvSpPr>
            <p:spPr bwMode="auto">
              <a:xfrm>
                <a:off x="3216" y="2016"/>
                <a:ext cx="480" cy="528"/>
              </a:xfrm>
              <a:prstGeom prst="line">
                <a:avLst/>
              </a:prstGeom>
              <a:noFill/>
              <a:ln w="38100">
                <a:solidFill>
                  <a:schemeClr val="hlink"/>
                </a:solidFill>
                <a:round/>
                <a:headEnd/>
                <a:tailEnd/>
              </a:ln>
              <a:effectLst/>
            </p:spPr>
            <p:txBody>
              <a:bodyPr/>
              <a:lstStyle/>
              <a:p>
                <a:pPr>
                  <a:defRPr/>
                </a:pPr>
                <a:endParaRPr lang="en-CA"/>
              </a:p>
            </p:txBody>
          </p:sp>
        </p:grpSp>
      </p:grpSp>
      <p:grpSp>
        <p:nvGrpSpPr>
          <p:cNvPr id="9" name="Group 122"/>
          <p:cNvGrpSpPr>
            <a:grpSpLocks/>
          </p:cNvGrpSpPr>
          <p:nvPr/>
        </p:nvGrpSpPr>
        <p:grpSpPr bwMode="auto">
          <a:xfrm>
            <a:off x="3124200" y="2286000"/>
            <a:ext cx="4652963" cy="1916113"/>
            <a:chOff x="1968" y="1440"/>
            <a:chExt cx="2931" cy="1207"/>
          </a:xfrm>
        </p:grpSpPr>
        <p:sp>
          <p:nvSpPr>
            <p:cNvPr id="23593" name="Text Box 10"/>
            <p:cNvSpPr txBox="1">
              <a:spLocks noChangeArrowheads="1"/>
            </p:cNvSpPr>
            <p:nvPr/>
          </p:nvSpPr>
          <p:spPr bwMode="auto">
            <a:xfrm>
              <a:off x="1968" y="2151"/>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latin typeface="Arial Rounded MT Bold" pitchFamily="34" charset="0"/>
                </a:rPr>
                <a:t>A network</a:t>
              </a:r>
            </a:p>
          </p:txBody>
        </p:sp>
        <p:sp>
          <p:nvSpPr>
            <p:cNvPr id="1188875" name="Line 11"/>
            <p:cNvSpPr>
              <a:spLocks noChangeShapeType="1"/>
            </p:cNvSpPr>
            <p:nvPr/>
          </p:nvSpPr>
          <p:spPr bwMode="auto">
            <a:xfrm>
              <a:off x="2500" y="2544"/>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nvGrpSpPr>
            <p:cNvPr id="45099" name="Group 63"/>
            <p:cNvGrpSpPr>
              <a:grpSpLocks/>
            </p:cNvGrpSpPr>
            <p:nvPr/>
          </p:nvGrpSpPr>
          <p:grpSpPr bwMode="auto">
            <a:xfrm>
              <a:off x="2785" y="1440"/>
              <a:ext cx="1247" cy="767"/>
              <a:chOff x="2641" y="576"/>
              <a:chExt cx="1247" cy="767"/>
            </a:xfrm>
          </p:grpSpPr>
          <p:sp>
            <p:nvSpPr>
              <p:cNvPr id="23596" name="Text Box 64"/>
              <p:cNvSpPr txBox="1">
                <a:spLocks noChangeArrowheads="1"/>
              </p:cNvSpPr>
              <p:nvPr/>
            </p:nvSpPr>
            <p:spPr bwMode="auto">
              <a:xfrm>
                <a:off x="2641" y="877"/>
                <a:ext cx="2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defRPr/>
                </a:pPr>
                <a:r>
                  <a:rPr lang="en-US" altLang="en-US" i="1">
                    <a:solidFill>
                      <a:schemeClr val="accent2"/>
                    </a:solidFill>
                  </a:rPr>
                  <a:t>s</a:t>
                </a:r>
              </a:p>
            </p:txBody>
          </p:sp>
          <p:grpSp>
            <p:nvGrpSpPr>
              <p:cNvPr id="45101" name="Group 65"/>
              <p:cNvGrpSpPr>
                <a:grpSpLocks/>
              </p:cNvGrpSpPr>
              <p:nvPr/>
            </p:nvGrpSpPr>
            <p:grpSpPr bwMode="auto">
              <a:xfrm>
                <a:off x="2770" y="576"/>
                <a:ext cx="1118" cy="767"/>
                <a:chOff x="2770" y="600"/>
                <a:chExt cx="1118" cy="767"/>
              </a:xfrm>
            </p:grpSpPr>
            <p:sp>
              <p:nvSpPr>
                <p:cNvPr id="1188930" name="Freeform 66"/>
                <p:cNvSpPr>
                  <a:spLocks/>
                </p:cNvSpPr>
                <p:nvPr/>
              </p:nvSpPr>
              <p:spPr bwMode="auto">
                <a:xfrm>
                  <a:off x="3136" y="646"/>
                  <a:ext cx="241" cy="463"/>
                </a:xfrm>
                <a:custGeom>
                  <a:avLst/>
                  <a:gdLst/>
                  <a:ahLst/>
                  <a:cxnLst>
                    <a:cxn ang="0">
                      <a:pos x="0" y="0"/>
                    </a:cxn>
                    <a:cxn ang="0">
                      <a:pos x="512" y="896"/>
                    </a:cxn>
                  </a:cxnLst>
                  <a:rect l="0" t="0" r="r" b="b"/>
                  <a:pathLst>
                    <a:path w="512" h="896">
                      <a:moveTo>
                        <a:pt x="0" y="0"/>
                      </a:moveTo>
                      <a:lnTo>
                        <a:pt x="512" y="896"/>
                      </a:lnTo>
                    </a:path>
                  </a:pathLst>
                </a:custGeom>
                <a:noFill/>
                <a:ln w="38100">
                  <a:solidFill>
                    <a:schemeClr val="accent2"/>
                  </a:solidFill>
                  <a:round/>
                  <a:headEnd/>
                  <a:tailEnd type="triangle" w="med" len="med"/>
                </a:ln>
                <a:effectLst/>
              </p:spPr>
              <p:txBody>
                <a:bodyPr/>
                <a:lstStyle/>
                <a:p>
                  <a:pPr>
                    <a:defRPr/>
                  </a:pPr>
                  <a:endParaRPr lang="en-CA"/>
                </a:p>
              </p:txBody>
            </p:sp>
            <p:sp>
              <p:nvSpPr>
                <p:cNvPr id="1188931" name="Freeform 67"/>
                <p:cNvSpPr>
                  <a:spLocks/>
                </p:cNvSpPr>
                <p:nvPr/>
              </p:nvSpPr>
              <p:spPr bwMode="auto">
                <a:xfrm>
                  <a:off x="3151" y="868"/>
                  <a:ext cx="218" cy="253"/>
                </a:xfrm>
                <a:custGeom>
                  <a:avLst/>
                  <a:gdLst/>
                  <a:ahLst/>
                  <a:cxnLst>
                    <a:cxn ang="0">
                      <a:pos x="0" y="0"/>
                    </a:cxn>
                    <a:cxn ang="0">
                      <a:pos x="464" y="464"/>
                    </a:cxn>
                    <a:cxn ang="0">
                      <a:pos x="456" y="488"/>
                    </a:cxn>
                  </a:cxnLst>
                  <a:rect l="0" t="0" r="r" b="b"/>
                  <a:pathLst>
                    <a:path w="464" h="488">
                      <a:moveTo>
                        <a:pt x="0" y="0"/>
                      </a:moveTo>
                      <a:lnTo>
                        <a:pt x="464" y="464"/>
                      </a:lnTo>
                      <a:lnTo>
                        <a:pt x="456" y="488"/>
                      </a:lnTo>
                    </a:path>
                  </a:pathLst>
                </a:custGeom>
                <a:noFill/>
                <a:ln w="38100">
                  <a:solidFill>
                    <a:schemeClr val="accent2"/>
                  </a:solidFill>
                  <a:round/>
                  <a:headEnd/>
                  <a:tailEnd type="triangle" w="med" len="med"/>
                </a:ln>
                <a:effectLst/>
              </p:spPr>
              <p:txBody>
                <a:bodyPr/>
                <a:lstStyle/>
                <a:p>
                  <a:pPr>
                    <a:defRPr/>
                  </a:pPr>
                  <a:endParaRPr lang="en-CA"/>
                </a:p>
              </p:txBody>
            </p:sp>
            <p:sp>
              <p:nvSpPr>
                <p:cNvPr id="1188932" name="Freeform 68"/>
                <p:cNvSpPr>
                  <a:spLocks/>
                </p:cNvSpPr>
                <p:nvPr/>
              </p:nvSpPr>
              <p:spPr bwMode="auto">
                <a:xfrm>
                  <a:off x="3144" y="633"/>
                  <a:ext cx="225" cy="472"/>
                </a:xfrm>
                <a:custGeom>
                  <a:avLst/>
                  <a:gdLst/>
                  <a:ahLst/>
                  <a:cxnLst>
                    <a:cxn ang="0">
                      <a:pos x="0" y="912"/>
                    </a:cxn>
                    <a:cxn ang="0">
                      <a:pos x="480" y="0"/>
                    </a:cxn>
                  </a:cxnLst>
                  <a:rect l="0" t="0" r="r" b="b"/>
                  <a:pathLst>
                    <a:path w="480" h="912">
                      <a:moveTo>
                        <a:pt x="0" y="912"/>
                      </a:moveTo>
                      <a:lnTo>
                        <a:pt x="480" y="0"/>
                      </a:lnTo>
                    </a:path>
                  </a:pathLst>
                </a:custGeom>
                <a:noFill/>
                <a:ln w="38100">
                  <a:solidFill>
                    <a:schemeClr val="accent2"/>
                  </a:solidFill>
                  <a:round/>
                  <a:headEnd/>
                  <a:tailEnd type="triangle" w="med" len="med"/>
                </a:ln>
                <a:effectLst/>
              </p:spPr>
              <p:txBody>
                <a:bodyPr/>
                <a:lstStyle/>
                <a:p>
                  <a:pPr>
                    <a:defRPr/>
                  </a:pPr>
                  <a:endParaRPr lang="en-CA"/>
                </a:p>
              </p:txBody>
            </p:sp>
            <p:sp>
              <p:nvSpPr>
                <p:cNvPr id="1188933" name="Line 69"/>
                <p:cNvSpPr>
                  <a:spLocks noChangeShapeType="1"/>
                </p:cNvSpPr>
                <p:nvPr/>
              </p:nvSpPr>
              <p:spPr bwMode="auto">
                <a:xfrm flipV="1">
                  <a:off x="3178" y="1344"/>
                  <a:ext cx="202" cy="0"/>
                </a:xfrm>
                <a:prstGeom prst="line">
                  <a:avLst/>
                </a:prstGeom>
                <a:noFill/>
                <a:ln w="38100">
                  <a:solidFill>
                    <a:schemeClr val="accent2"/>
                  </a:solidFill>
                  <a:round/>
                  <a:headEnd/>
                  <a:tailEnd type="triangle" w="med" len="med"/>
                </a:ln>
                <a:effectLst/>
              </p:spPr>
              <p:txBody>
                <a:bodyPr/>
                <a:lstStyle/>
                <a:p>
                  <a:pPr>
                    <a:defRPr/>
                  </a:pPr>
                  <a:endParaRPr lang="en-CA"/>
                </a:p>
              </p:txBody>
            </p:sp>
            <p:sp>
              <p:nvSpPr>
                <p:cNvPr id="1188934" name="Freeform 70"/>
                <p:cNvSpPr>
                  <a:spLocks/>
                </p:cNvSpPr>
                <p:nvPr/>
              </p:nvSpPr>
              <p:spPr bwMode="auto">
                <a:xfrm>
                  <a:off x="3155" y="633"/>
                  <a:ext cx="214" cy="224"/>
                </a:xfrm>
                <a:custGeom>
                  <a:avLst/>
                  <a:gdLst/>
                  <a:ahLst/>
                  <a:cxnLst>
                    <a:cxn ang="0">
                      <a:pos x="0" y="0"/>
                    </a:cxn>
                    <a:cxn ang="0">
                      <a:pos x="456" y="432"/>
                    </a:cxn>
                  </a:cxnLst>
                  <a:rect l="0" t="0" r="r" b="b"/>
                  <a:pathLst>
                    <a:path w="456" h="432">
                      <a:moveTo>
                        <a:pt x="0" y="0"/>
                      </a:moveTo>
                      <a:lnTo>
                        <a:pt x="456" y="432"/>
                      </a:lnTo>
                    </a:path>
                  </a:pathLst>
                </a:custGeom>
                <a:noFill/>
                <a:ln w="38100">
                  <a:solidFill>
                    <a:schemeClr val="accent2"/>
                  </a:solidFill>
                  <a:round/>
                  <a:headEnd/>
                  <a:tailEnd type="triangle" w="med" len="med"/>
                </a:ln>
                <a:effectLst/>
              </p:spPr>
              <p:txBody>
                <a:bodyPr/>
                <a:lstStyle/>
                <a:p>
                  <a:pPr>
                    <a:defRPr/>
                  </a:pPr>
                  <a:endParaRPr lang="en-CA"/>
                </a:p>
              </p:txBody>
            </p:sp>
            <p:sp>
              <p:nvSpPr>
                <p:cNvPr id="1188935" name="Freeform 71"/>
                <p:cNvSpPr>
                  <a:spLocks/>
                </p:cNvSpPr>
                <p:nvPr/>
              </p:nvSpPr>
              <p:spPr bwMode="auto">
                <a:xfrm>
                  <a:off x="3136" y="894"/>
                  <a:ext cx="252" cy="434"/>
                </a:xfrm>
                <a:custGeom>
                  <a:avLst/>
                  <a:gdLst/>
                  <a:ahLst/>
                  <a:cxnLst>
                    <a:cxn ang="0">
                      <a:pos x="0" y="0"/>
                    </a:cxn>
                    <a:cxn ang="0">
                      <a:pos x="536" y="840"/>
                    </a:cxn>
                  </a:cxnLst>
                  <a:rect l="0" t="0" r="r" b="b"/>
                  <a:pathLst>
                    <a:path w="536" h="840">
                      <a:moveTo>
                        <a:pt x="0" y="0"/>
                      </a:moveTo>
                      <a:lnTo>
                        <a:pt x="536" y="840"/>
                      </a:lnTo>
                    </a:path>
                  </a:pathLst>
                </a:custGeom>
                <a:noFill/>
                <a:ln w="38100">
                  <a:solidFill>
                    <a:schemeClr val="accent2"/>
                  </a:solidFill>
                  <a:round/>
                  <a:headEnd/>
                  <a:tailEnd type="triangle" w="med" len="med"/>
                </a:ln>
                <a:effectLst/>
              </p:spPr>
              <p:txBody>
                <a:bodyPr/>
                <a:lstStyle/>
                <a:p>
                  <a:pPr>
                    <a:defRPr/>
                  </a:pPr>
                  <a:endParaRPr lang="en-CA"/>
                </a:p>
              </p:txBody>
            </p:sp>
            <p:sp>
              <p:nvSpPr>
                <p:cNvPr id="1188936" name="Freeform 72"/>
                <p:cNvSpPr>
                  <a:spLocks/>
                </p:cNvSpPr>
                <p:nvPr/>
              </p:nvSpPr>
              <p:spPr bwMode="auto">
                <a:xfrm>
                  <a:off x="3178" y="646"/>
                  <a:ext cx="202" cy="698"/>
                </a:xfrm>
                <a:custGeom>
                  <a:avLst/>
                  <a:gdLst/>
                  <a:ahLst/>
                  <a:cxnLst>
                    <a:cxn ang="0">
                      <a:pos x="0" y="1352"/>
                    </a:cxn>
                    <a:cxn ang="0">
                      <a:pos x="432" y="0"/>
                    </a:cxn>
                  </a:cxnLst>
                  <a:rect l="0" t="0" r="r" b="b"/>
                  <a:pathLst>
                    <a:path w="432" h="1352">
                      <a:moveTo>
                        <a:pt x="0" y="1352"/>
                      </a:moveTo>
                      <a:lnTo>
                        <a:pt x="432" y="0"/>
                      </a:lnTo>
                    </a:path>
                  </a:pathLst>
                </a:custGeom>
                <a:noFill/>
                <a:ln w="38100">
                  <a:solidFill>
                    <a:schemeClr val="accent2"/>
                  </a:solidFill>
                  <a:round/>
                  <a:headEnd/>
                  <a:tailEnd type="triangle" w="med" len="med"/>
                </a:ln>
                <a:effectLst/>
              </p:spPr>
              <p:txBody>
                <a:bodyPr/>
                <a:lstStyle/>
                <a:p>
                  <a:pPr>
                    <a:defRPr/>
                  </a:pPr>
                  <a:endParaRPr lang="en-CA"/>
                </a:p>
              </p:txBody>
            </p:sp>
            <p:sp>
              <p:nvSpPr>
                <p:cNvPr id="23605" name="Text Box 73"/>
                <p:cNvSpPr txBox="1">
                  <a:spLocks noChangeArrowheads="1"/>
                </p:cNvSpPr>
                <p:nvPr/>
              </p:nvSpPr>
              <p:spPr bwMode="auto">
                <a:xfrm>
                  <a:off x="3710" y="877"/>
                  <a:ext cx="17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defRPr/>
                  </a:pPr>
                  <a:r>
                    <a:rPr lang="en-US" altLang="en-US" i="1">
                      <a:solidFill>
                        <a:schemeClr val="accent2"/>
                      </a:solidFill>
                    </a:rPr>
                    <a:t>t</a:t>
                  </a:r>
                </a:p>
              </p:txBody>
            </p:sp>
            <p:sp>
              <p:nvSpPr>
                <p:cNvPr id="1188938" name="Freeform 74"/>
                <p:cNvSpPr>
                  <a:spLocks/>
                </p:cNvSpPr>
                <p:nvPr/>
              </p:nvSpPr>
              <p:spPr bwMode="auto">
                <a:xfrm>
                  <a:off x="2823" y="985"/>
                  <a:ext cx="305" cy="348"/>
                </a:xfrm>
                <a:custGeom>
                  <a:avLst/>
                  <a:gdLst/>
                  <a:ahLst/>
                  <a:cxnLst>
                    <a:cxn ang="0">
                      <a:pos x="0" y="0"/>
                    </a:cxn>
                    <a:cxn ang="0">
                      <a:pos x="648" y="672"/>
                    </a:cxn>
                  </a:cxnLst>
                  <a:rect l="0" t="0" r="r" b="b"/>
                  <a:pathLst>
                    <a:path w="648" h="672">
                      <a:moveTo>
                        <a:pt x="0" y="0"/>
                      </a:moveTo>
                      <a:lnTo>
                        <a:pt x="648" y="672"/>
                      </a:lnTo>
                    </a:path>
                  </a:pathLst>
                </a:custGeom>
                <a:noFill/>
                <a:ln w="38100">
                  <a:solidFill>
                    <a:schemeClr val="accent2"/>
                  </a:solidFill>
                  <a:round/>
                  <a:headEnd/>
                  <a:tailEnd type="triangle" w="med" len="med"/>
                </a:ln>
                <a:effectLst/>
              </p:spPr>
              <p:txBody>
                <a:bodyPr/>
                <a:lstStyle/>
                <a:p>
                  <a:pPr>
                    <a:defRPr/>
                  </a:pPr>
                  <a:endParaRPr lang="en-CA"/>
                </a:p>
              </p:txBody>
            </p:sp>
            <p:sp>
              <p:nvSpPr>
                <p:cNvPr id="1188939" name="Freeform 75"/>
                <p:cNvSpPr>
                  <a:spLocks/>
                </p:cNvSpPr>
                <p:nvPr/>
              </p:nvSpPr>
              <p:spPr bwMode="auto">
                <a:xfrm>
                  <a:off x="2823" y="972"/>
                  <a:ext cx="294" cy="146"/>
                </a:xfrm>
                <a:custGeom>
                  <a:avLst/>
                  <a:gdLst/>
                  <a:ahLst/>
                  <a:cxnLst>
                    <a:cxn ang="0">
                      <a:pos x="0" y="0"/>
                    </a:cxn>
                    <a:cxn ang="0">
                      <a:pos x="624" y="280"/>
                    </a:cxn>
                  </a:cxnLst>
                  <a:rect l="0" t="0" r="r" b="b"/>
                  <a:pathLst>
                    <a:path w="624" h="280">
                      <a:moveTo>
                        <a:pt x="0" y="0"/>
                      </a:moveTo>
                      <a:lnTo>
                        <a:pt x="624" y="280"/>
                      </a:lnTo>
                    </a:path>
                  </a:pathLst>
                </a:custGeom>
                <a:noFill/>
                <a:ln w="38100">
                  <a:solidFill>
                    <a:schemeClr val="accent2"/>
                  </a:solidFill>
                  <a:round/>
                  <a:headEnd/>
                  <a:tailEnd type="triangle" w="med" len="med"/>
                </a:ln>
                <a:effectLst/>
              </p:spPr>
              <p:txBody>
                <a:bodyPr/>
                <a:lstStyle/>
                <a:p>
                  <a:pPr>
                    <a:defRPr/>
                  </a:pPr>
                  <a:endParaRPr lang="en-CA"/>
                </a:p>
              </p:txBody>
            </p:sp>
            <p:sp>
              <p:nvSpPr>
                <p:cNvPr id="1188940" name="Freeform 76"/>
                <p:cNvSpPr>
                  <a:spLocks/>
                </p:cNvSpPr>
                <p:nvPr/>
              </p:nvSpPr>
              <p:spPr bwMode="auto">
                <a:xfrm>
                  <a:off x="2823" y="877"/>
                  <a:ext cx="297" cy="82"/>
                </a:xfrm>
                <a:custGeom>
                  <a:avLst/>
                  <a:gdLst/>
                  <a:ahLst/>
                  <a:cxnLst>
                    <a:cxn ang="0">
                      <a:pos x="0" y="160"/>
                    </a:cxn>
                    <a:cxn ang="0">
                      <a:pos x="632" y="0"/>
                    </a:cxn>
                  </a:cxnLst>
                  <a:rect l="0" t="0" r="r" b="b"/>
                  <a:pathLst>
                    <a:path w="632" h="160">
                      <a:moveTo>
                        <a:pt x="0" y="160"/>
                      </a:moveTo>
                      <a:lnTo>
                        <a:pt x="632" y="0"/>
                      </a:lnTo>
                    </a:path>
                  </a:pathLst>
                </a:custGeom>
                <a:noFill/>
                <a:ln w="38100">
                  <a:solidFill>
                    <a:schemeClr val="accent2"/>
                  </a:solidFill>
                  <a:round/>
                  <a:headEnd/>
                  <a:tailEnd type="triangle" w="med" len="med"/>
                </a:ln>
                <a:effectLst/>
              </p:spPr>
              <p:txBody>
                <a:bodyPr/>
                <a:lstStyle/>
                <a:p>
                  <a:pPr>
                    <a:defRPr/>
                  </a:pPr>
                  <a:endParaRPr lang="en-CA"/>
                </a:p>
              </p:txBody>
            </p:sp>
            <p:sp>
              <p:nvSpPr>
                <p:cNvPr id="1188941" name="Freeform 77"/>
                <p:cNvSpPr>
                  <a:spLocks/>
                </p:cNvSpPr>
                <p:nvPr/>
              </p:nvSpPr>
              <p:spPr bwMode="auto">
                <a:xfrm>
                  <a:off x="2817" y="642"/>
                  <a:ext cx="300" cy="314"/>
                </a:xfrm>
                <a:custGeom>
                  <a:avLst/>
                  <a:gdLst/>
                  <a:ahLst/>
                  <a:cxnLst>
                    <a:cxn ang="0">
                      <a:pos x="0" y="608"/>
                    </a:cxn>
                    <a:cxn ang="0">
                      <a:pos x="640" y="0"/>
                    </a:cxn>
                  </a:cxnLst>
                  <a:rect l="0" t="0" r="r" b="b"/>
                  <a:pathLst>
                    <a:path w="640" h="608">
                      <a:moveTo>
                        <a:pt x="0" y="608"/>
                      </a:moveTo>
                      <a:lnTo>
                        <a:pt x="640" y="0"/>
                      </a:lnTo>
                    </a:path>
                  </a:pathLst>
                </a:custGeom>
                <a:noFill/>
                <a:ln w="38100">
                  <a:solidFill>
                    <a:schemeClr val="accent2"/>
                  </a:solidFill>
                  <a:round/>
                  <a:headEnd/>
                  <a:tailEnd type="triangle" w="med" len="med"/>
                </a:ln>
                <a:effectLst/>
              </p:spPr>
              <p:txBody>
                <a:bodyPr/>
                <a:lstStyle/>
                <a:p>
                  <a:pPr>
                    <a:defRPr/>
                  </a:pPr>
                  <a:endParaRPr lang="en-CA"/>
                </a:p>
              </p:txBody>
            </p:sp>
            <p:sp>
              <p:nvSpPr>
                <p:cNvPr id="1188942" name="Freeform 78"/>
                <p:cNvSpPr>
                  <a:spLocks/>
                </p:cNvSpPr>
                <p:nvPr/>
              </p:nvSpPr>
              <p:spPr bwMode="auto">
                <a:xfrm flipH="1">
                  <a:off x="3418" y="972"/>
                  <a:ext cx="304" cy="348"/>
                </a:xfrm>
                <a:custGeom>
                  <a:avLst/>
                  <a:gdLst/>
                  <a:ahLst/>
                  <a:cxnLst>
                    <a:cxn ang="0">
                      <a:pos x="0" y="0"/>
                    </a:cxn>
                    <a:cxn ang="0">
                      <a:pos x="648" y="672"/>
                    </a:cxn>
                  </a:cxnLst>
                  <a:rect l="0" t="0" r="r" b="b"/>
                  <a:pathLst>
                    <a:path w="648" h="672">
                      <a:moveTo>
                        <a:pt x="0" y="0"/>
                      </a:moveTo>
                      <a:lnTo>
                        <a:pt x="648" y="672"/>
                      </a:lnTo>
                    </a:path>
                  </a:pathLst>
                </a:custGeom>
                <a:noFill/>
                <a:ln w="38100">
                  <a:solidFill>
                    <a:schemeClr val="accent2"/>
                  </a:solidFill>
                  <a:round/>
                  <a:headEnd type="triangle" w="med" len="med"/>
                  <a:tailEnd type="none" w="med" len="med"/>
                </a:ln>
                <a:effectLst/>
              </p:spPr>
              <p:txBody>
                <a:bodyPr/>
                <a:lstStyle/>
                <a:p>
                  <a:pPr>
                    <a:defRPr/>
                  </a:pPr>
                  <a:endParaRPr lang="en-CA"/>
                </a:p>
              </p:txBody>
            </p:sp>
            <p:sp>
              <p:nvSpPr>
                <p:cNvPr id="1188943" name="Freeform 79"/>
                <p:cNvSpPr>
                  <a:spLocks/>
                </p:cNvSpPr>
                <p:nvPr/>
              </p:nvSpPr>
              <p:spPr bwMode="auto">
                <a:xfrm flipH="1">
                  <a:off x="3418" y="959"/>
                  <a:ext cx="293" cy="146"/>
                </a:xfrm>
                <a:custGeom>
                  <a:avLst/>
                  <a:gdLst/>
                  <a:ahLst/>
                  <a:cxnLst>
                    <a:cxn ang="0">
                      <a:pos x="0" y="0"/>
                    </a:cxn>
                    <a:cxn ang="0">
                      <a:pos x="624" y="280"/>
                    </a:cxn>
                  </a:cxnLst>
                  <a:rect l="0" t="0" r="r" b="b"/>
                  <a:pathLst>
                    <a:path w="624" h="280">
                      <a:moveTo>
                        <a:pt x="0" y="0"/>
                      </a:moveTo>
                      <a:lnTo>
                        <a:pt x="624" y="280"/>
                      </a:lnTo>
                    </a:path>
                  </a:pathLst>
                </a:custGeom>
                <a:noFill/>
                <a:ln w="38100">
                  <a:solidFill>
                    <a:schemeClr val="accent2"/>
                  </a:solidFill>
                  <a:round/>
                  <a:headEnd type="triangle" w="med" len="med"/>
                  <a:tailEnd type="none" w="med" len="med"/>
                </a:ln>
                <a:effectLst/>
              </p:spPr>
              <p:txBody>
                <a:bodyPr/>
                <a:lstStyle/>
                <a:p>
                  <a:pPr>
                    <a:defRPr/>
                  </a:pPr>
                  <a:endParaRPr lang="en-CA"/>
                </a:p>
              </p:txBody>
            </p:sp>
            <p:sp>
              <p:nvSpPr>
                <p:cNvPr id="1188944" name="Freeform 80"/>
                <p:cNvSpPr>
                  <a:spLocks/>
                </p:cNvSpPr>
                <p:nvPr/>
              </p:nvSpPr>
              <p:spPr bwMode="auto">
                <a:xfrm flipH="1">
                  <a:off x="3418" y="865"/>
                  <a:ext cx="297" cy="82"/>
                </a:xfrm>
                <a:custGeom>
                  <a:avLst/>
                  <a:gdLst/>
                  <a:ahLst/>
                  <a:cxnLst>
                    <a:cxn ang="0">
                      <a:pos x="0" y="160"/>
                    </a:cxn>
                    <a:cxn ang="0">
                      <a:pos x="632" y="0"/>
                    </a:cxn>
                  </a:cxnLst>
                  <a:rect l="0" t="0" r="r" b="b"/>
                  <a:pathLst>
                    <a:path w="632" h="160">
                      <a:moveTo>
                        <a:pt x="0" y="160"/>
                      </a:moveTo>
                      <a:lnTo>
                        <a:pt x="632" y="0"/>
                      </a:lnTo>
                    </a:path>
                  </a:pathLst>
                </a:custGeom>
                <a:noFill/>
                <a:ln w="38100">
                  <a:solidFill>
                    <a:schemeClr val="accent2"/>
                  </a:solidFill>
                  <a:round/>
                  <a:headEnd type="triangle" w="med" len="med"/>
                  <a:tailEnd type="none" w="med" len="med"/>
                </a:ln>
                <a:effectLst/>
              </p:spPr>
              <p:txBody>
                <a:bodyPr/>
                <a:lstStyle/>
                <a:p>
                  <a:pPr>
                    <a:defRPr/>
                  </a:pPr>
                  <a:endParaRPr lang="en-CA"/>
                </a:p>
              </p:txBody>
            </p:sp>
            <p:sp>
              <p:nvSpPr>
                <p:cNvPr id="1188945" name="Freeform 81"/>
                <p:cNvSpPr>
                  <a:spLocks/>
                </p:cNvSpPr>
                <p:nvPr/>
              </p:nvSpPr>
              <p:spPr bwMode="auto">
                <a:xfrm flipH="1">
                  <a:off x="3411" y="629"/>
                  <a:ext cx="300" cy="314"/>
                </a:xfrm>
                <a:custGeom>
                  <a:avLst/>
                  <a:gdLst/>
                  <a:ahLst/>
                  <a:cxnLst>
                    <a:cxn ang="0">
                      <a:pos x="0" y="608"/>
                    </a:cxn>
                    <a:cxn ang="0">
                      <a:pos x="640" y="0"/>
                    </a:cxn>
                  </a:cxnLst>
                  <a:rect l="0" t="0" r="r" b="b"/>
                  <a:pathLst>
                    <a:path w="640" h="608">
                      <a:moveTo>
                        <a:pt x="0" y="608"/>
                      </a:moveTo>
                      <a:lnTo>
                        <a:pt x="640" y="0"/>
                      </a:lnTo>
                    </a:path>
                  </a:pathLst>
                </a:custGeom>
                <a:noFill/>
                <a:ln w="38100">
                  <a:solidFill>
                    <a:schemeClr val="accent2"/>
                  </a:solidFill>
                  <a:round/>
                  <a:headEnd type="triangle" w="med" len="med"/>
                  <a:tailEnd type="none" w="med" len="med"/>
                </a:ln>
                <a:effectLst/>
              </p:spPr>
              <p:txBody>
                <a:bodyPr/>
                <a:lstStyle/>
                <a:p>
                  <a:pPr>
                    <a:defRPr/>
                  </a:pPr>
                  <a:endParaRPr lang="en-CA"/>
                </a:p>
              </p:txBody>
            </p:sp>
            <p:sp>
              <p:nvSpPr>
                <p:cNvPr id="1188946" name="Oval 82"/>
                <p:cNvSpPr>
                  <a:spLocks noChangeArrowheads="1"/>
                </p:cNvSpPr>
                <p:nvPr/>
              </p:nvSpPr>
              <p:spPr bwMode="auto">
                <a:xfrm>
                  <a:off x="3092" y="611"/>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47" name="Oval 83"/>
                <p:cNvSpPr>
                  <a:spLocks noChangeArrowheads="1"/>
                </p:cNvSpPr>
                <p:nvPr/>
              </p:nvSpPr>
              <p:spPr bwMode="auto">
                <a:xfrm>
                  <a:off x="3092" y="851"/>
                  <a:ext cx="54" cy="60"/>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48" name="Oval 84"/>
                <p:cNvSpPr>
                  <a:spLocks noChangeArrowheads="1"/>
                </p:cNvSpPr>
                <p:nvPr/>
              </p:nvSpPr>
              <p:spPr bwMode="auto">
                <a:xfrm>
                  <a:off x="3092" y="1078"/>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49" name="Oval 85"/>
                <p:cNvSpPr>
                  <a:spLocks noChangeArrowheads="1"/>
                </p:cNvSpPr>
                <p:nvPr/>
              </p:nvSpPr>
              <p:spPr bwMode="auto">
                <a:xfrm>
                  <a:off x="3102" y="1306"/>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0" name="Oval 86"/>
                <p:cNvSpPr>
                  <a:spLocks noChangeArrowheads="1"/>
                </p:cNvSpPr>
                <p:nvPr/>
              </p:nvSpPr>
              <p:spPr bwMode="auto">
                <a:xfrm>
                  <a:off x="3365" y="1306"/>
                  <a:ext cx="53"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1" name="Oval 87"/>
                <p:cNvSpPr>
                  <a:spLocks noChangeArrowheads="1"/>
                </p:cNvSpPr>
                <p:nvPr/>
              </p:nvSpPr>
              <p:spPr bwMode="auto">
                <a:xfrm>
                  <a:off x="3371" y="1086"/>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2" name="Oval 88"/>
                <p:cNvSpPr>
                  <a:spLocks noChangeArrowheads="1"/>
                </p:cNvSpPr>
                <p:nvPr/>
              </p:nvSpPr>
              <p:spPr bwMode="auto">
                <a:xfrm>
                  <a:off x="3358" y="820"/>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3" name="Oval 89"/>
                <p:cNvSpPr>
                  <a:spLocks noChangeArrowheads="1"/>
                </p:cNvSpPr>
                <p:nvPr/>
              </p:nvSpPr>
              <p:spPr bwMode="auto">
                <a:xfrm>
                  <a:off x="3351" y="600"/>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4" name="Oval 90"/>
                <p:cNvSpPr>
                  <a:spLocks noChangeArrowheads="1"/>
                </p:cNvSpPr>
                <p:nvPr/>
              </p:nvSpPr>
              <p:spPr bwMode="auto">
                <a:xfrm>
                  <a:off x="2770" y="965"/>
                  <a:ext cx="53" cy="60"/>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sp>
              <p:nvSpPr>
                <p:cNvPr id="1188955" name="Oval 91"/>
                <p:cNvSpPr>
                  <a:spLocks noChangeArrowheads="1"/>
                </p:cNvSpPr>
                <p:nvPr/>
              </p:nvSpPr>
              <p:spPr bwMode="auto">
                <a:xfrm>
                  <a:off x="3728" y="976"/>
                  <a:ext cx="54" cy="61"/>
                </a:xfrm>
                <a:prstGeom prst="ellipse">
                  <a:avLst/>
                </a:prstGeom>
                <a:solidFill>
                  <a:schemeClr val="accent2"/>
                </a:solidFill>
                <a:ln w="38100" cap="sq">
                  <a:noFill/>
                  <a:round/>
                  <a:headEnd/>
                  <a:tailEnd/>
                </a:ln>
                <a:effectLst/>
              </p:spPr>
              <p:txBody>
                <a:bodyPr lIns="274320" rIns="274320" anchor="ctr">
                  <a:spAutoFit/>
                </a:bodyPr>
                <a:lstStyle/>
                <a:p>
                  <a:pPr>
                    <a:defRPr/>
                  </a:pPr>
                  <a:endParaRPr lang="en-CA"/>
                </a:p>
              </p:txBody>
            </p:sp>
          </p:grpSp>
        </p:grpSp>
      </p:grpSp>
      <p:grpSp>
        <p:nvGrpSpPr>
          <p:cNvPr id="12" name="Group 121"/>
          <p:cNvGrpSpPr>
            <a:grpSpLocks/>
          </p:cNvGrpSpPr>
          <p:nvPr/>
        </p:nvGrpSpPr>
        <p:grpSpPr bwMode="auto">
          <a:xfrm>
            <a:off x="3119438" y="4419600"/>
            <a:ext cx="4652962" cy="1905000"/>
            <a:chOff x="1965" y="2784"/>
            <a:chExt cx="2931" cy="1200"/>
          </a:xfrm>
        </p:grpSpPr>
        <p:sp>
          <p:nvSpPr>
            <p:cNvPr id="1188878" name="Line 14"/>
            <p:cNvSpPr>
              <a:spLocks noChangeShapeType="1"/>
            </p:cNvSpPr>
            <p:nvPr/>
          </p:nvSpPr>
          <p:spPr bwMode="auto">
            <a:xfrm flipH="1">
              <a:off x="2401" y="3840"/>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23563" name="Text Box 15"/>
            <p:cNvSpPr txBox="1">
              <a:spLocks noChangeArrowheads="1"/>
            </p:cNvSpPr>
            <p:nvPr/>
          </p:nvSpPr>
          <p:spPr bwMode="auto">
            <a:xfrm>
              <a:off x="1965" y="3488"/>
              <a:ext cx="2931"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latin typeface="Arial Rounded MT Bold" pitchFamily="34" charset="0"/>
                </a:rPr>
                <a:t>Max Flow</a:t>
              </a:r>
            </a:p>
          </p:txBody>
        </p:sp>
        <p:grpSp>
          <p:nvGrpSpPr>
            <p:cNvPr id="45068" name="Group 92"/>
            <p:cNvGrpSpPr>
              <a:grpSpLocks/>
            </p:cNvGrpSpPr>
            <p:nvPr/>
          </p:nvGrpSpPr>
          <p:grpSpPr bwMode="auto">
            <a:xfrm>
              <a:off x="2736" y="2784"/>
              <a:ext cx="1276" cy="768"/>
              <a:chOff x="3207" y="1720"/>
              <a:chExt cx="2064" cy="1544"/>
            </a:xfrm>
          </p:grpSpPr>
          <p:grpSp>
            <p:nvGrpSpPr>
              <p:cNvPr id="45069" name="Group 93"/>
              <p:cNvGrpSpPr>
                <a:grpSpLocks/>
              </p:cNvGrpSpPr>
              <p:nvPr/>
            </p:nvGrpSpPr>
            <p:grpSpPr bwMode="auto">
              <a:xfrm>
                <a:off x="3414" y="1720"/>
                <a:ext cx="1666" cy="1544"/>
                <a:chOff x="1440" y="2544"/>
                <a:chExt cx="2112" cy="1448"/>
              </a:xfrm>
            </p:grpSpPr>
            <p:sp>
              <p:nvSpPr>
                <p:cNvPr id="1188958" name="Oval 94"/>
                <p:cNvSpPr>
                  <a:spLocks noChangeArrowheads="1"/>
                </p:cNvSpPr>
                <p:nvPr/>
              </p:nvSpPr>
              <p:spPr bwMode="auto">
                <a:xfrm>
                  <a:off x="3456" y="3168"/>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59" name="Oval 95"/>
                <p:cNvSpPr>
                  <a:spLocks noChangeArrowheads="1"/>
                </p:cNvSpPr>
                <p:nvPr/>
              </p:nvSpPr>
              <p:spPr bwMode="auto">
                <a:xfrm>
                  <a:off x="1440" y="3168"/>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0" name="Oval 96"/>
                <p:cNvSpPr>
                  <a:spLocks noChangeArrowheads="1"/>
                </p:cNvSpPr>
                <p:nvPr/>
              </p:nvSpPr>
              <p:spPr bwMode="auto">
                <a:xfrm>
                  <a:off x="2135" y="3489"/>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1" name="Oval 97"/>
                <p:cNvSpPr>
                  <a:spLocks noChangeArrowheads="1"/>
                </p:cNvSpPr>
                <p:nvPr/>
              </p:nvSpPr>
              <p:spPr bwMode="auto">
                <a:xfrm>
                  <a:off x="2184" y="3896"/>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2" name="Oval 98"/>
                <p:cNvSpPr>
                  <a:spLocks noChangeArrowheads="1"/>
                </p:cNvSpPr>
                <p:nvPr/>
              </p:nvSpPr>
              <p:spPr bwMode="auto">
                <a:xfrm>
                  <a:off x="2152" y="3025"/>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3" name="Oval 99"/>
                <p:cNvSpPr>
                  <a:spLocks noChangeArrowheads="1"/>
                </p:cNvSpPr>
                <p:nvPr/>
              </p:nvSpPr>
              <p:spPr bwMode="auto">
                <a:xfrm>
                  <a:off x="2152" y="2552"/>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4" name="Oval 100"/>
                <p:cNvSpPr>
                  <a:spLocks noChangeArrowheads="1"/>
                </p:cNvSpPr>
                <p:nvPr/>
              </p:nvSpPr>
              <p:spPr bwMode="auto">
                <a:xfrm>
                  <a:off x="2697" y="2544"/>
                  <a:ext cx="94"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5" name="Oval 101"/>
                <p:cNvSpPr>
                  <a:spLocks noChangeArrowheads="1"/>
                </p:cNvSpPr>
                <p:nvPr/>
              </p:nvSpPr>
              <p:spPr bwMode="auto">
                <a:xfrm>
                  <a:off x="2703" y="2976"/>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6" name="Oval 102"/>
                <p:cNvSpPr>
                  <a:spLocks noChangeArrowheads="1"/>
                </p:cNvSpPr>
                <p:nvPr/>
              </p:nvSpPr>
              <p:spPr bwMode="auto">
                <a:xfrm>
                  <a:off x="2711" y="3457"/>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sp>
              <p:nvSpPr>
                <p:cNvPr id="1188967" name="Oval 103"/>
                <p:cNvSpPr>
                  <a:spLocks noChangeArrowheads="1"/>
                </p:cNvSpPr>
                <p:nvPr/>
              </p:nvSpPr>
              <p:spPr bwMode="auto">
                <a:xfrm>
                  <a:off x="2728" y="3871"/>
                  <a:ext cx="96" cy="96"/>
                </a:xfrm>
                <a:prstGeom prst="ellipse">
                  <a:avLst/>
                </a:prstGeom>
                <a:solidFill>
                  <a:schemeClr val="accent2"/>
                </a:solidFill>
                <a:ln w="38100" algn="ctr">
                  <a:noFill/>
                  <a:round/>
                  <a:headEnd/>
                  <a:tailEnd/>
                </a:ln>
                <a:effectLst/>
              </p:spPr>
              <p:txBody>
                <a:bodyPr wrap="none" anchor="ctr">
                  <a:spAutoFit/>
                </a:bodyPr>
                <a:lstStyle/>
                <a:p>
                  <a:pPr>
                    <a:defRPr/>
                  </a:pPr>
                  <a:endParaRPr lang="en-CA"/>
                </a:p>
              </p:txBody>
            </p:sp>
          </p:grpSp>
          <p:sp>
            <p:nvSpPr>
              <p:cNvPr id="1188968" name="Freeform 104"/>
              <p:cNvSpPr>
                <a:spLocks/>
              </p:cNvSpPr>
              <p:nvPr/>
            </p:nvSpPr>
            <p:spPr bwMode="auto">
              <a:xfrm>
                <a:off x="4013" y="1770"/>
                <a:ext cx="404" cy="957"/>
              </a:xfrm>
              <a:custGeom>
                <a:avLst/>
                <a:gdLst/>
                <a:ahLst/>
                <a:cxnLst>
                  <a:cxn ang="0">
                    <a:pos x="0" y="0"/>
                  </a:cxn>
                  <a:cxn ang="0">
                    <a:pos x="512" y="896"/>
                  </a:cxn>
                </a:cxnLst>
                <a:rect l="0" t="0" r="r" b="b"/>
                <a:pathLst>
                  <a:path w="512" h="896">
                    <a:moveTo>
                      <a:pt x="0" y="0"/>
                    </a:moveTo>
                    <a:lnTo>
                      <a:pt x="512" y="896"/>
                    </a:lnTo>
                  </a:path>
                </a:pathLst>
              </a:custGeom>
              <a:noFill/>
              <a:ln w="38100">
                <a:solidFill>
                  <a:schemeClr val="accent2"/>
                </a:solidFill>
                <a:round/>
                <a:headEnd/>
                <a:tailEnd type="triangle" w="med" len="med"/>
              </a:ln>
              <a:effectLst/>
            </p:spPr>
            <p:txBody>
              <a:bodyPr/>
              <a:lstStyle/>
              <a:p>
                <a:pPr>
                  <a:defRPr/>
                </a:pPr>
                <a:endParaRPr lang="en-CA"/>
              </a:p>
            </p:txBody>
          </p:sp>
          <p:sp>
            <p:nvSpPr>
              <p:cNvPr id="1188969" name="Freeform 105"/>
              <p:cNvSpPr>
                <a:spLocks/>
              </p:cNvSpPr>
              <p:nvPr/>
            </p:nvSpPr>
            <p:spPr bwMode="auto">
              <a:xfrm>
                <a:off x="4038" y="2233"/>
                <a:ext cx="366" cy="519"/>
              </a:xfrm>
              <a:custGeom>
                <a:avLst/>
                <a:gdLst/>
                <a:ahLst/>
                <a:cxnLst>
                  <a:cxn ang="0">
                    <a:pos x="0" y="0"/>
                  </a:cxn>
                  <a:cxn ang="0">
                    <a:pos x="464" y="464"/>
                  </a:cxn>
                  <a:cxn ang="0">
                    <a:pos x="456" y="488"/>
                  </a:cxn>
                </a:cxnLst>
                <a:rect l="0" t="0" r="r" b="b"/>
                <a:pathLst>
                  <a:path w="464" h="488">
                    <a:moveTo>
                      <a:pt x="0" y="0"/>
                    </a:moveTo>
                    <a:lnTo>
                      <a:pt x="464" y="464"/>
                    </a:lnTo>
                    <a:lnTo>
                      <a:pt x="456" y="488"/>
                    </a:lnTo>
                  </a:path>
                </a:pathLst>
              </a:custGeom>
              <a:noFill/>
              <a:ln w="38100">
                <a:solidFill>
                  <a:schemeClr val="hlink"/>
                </a:solidFill>
                <a:round/>
                <a:headEnd/>
                <a:tailEnd type="triangle" w="med" len="med"/>
              </a:ln>
              <a:effectLst/>
            </p:spPr>
            <p:txBody>
              <a:bodyPr/>
              <a:lstStyle/>
              <a:p>
                <a:pPr>
                  <a:defRPr/>
                </a:pPr>
                <a:endParaRPr lang="en-CA"/>
              </a:p>
            </p:txBody>
          </p:sp>
          <p:sp>
            <p:nvSpPr>
              <p:cNvPr id="1188970" name="Freeform 106"/>
              <p:cNvSpPr>
                <a:spLocks/>
              </p:cNvSpPr>
              <p:nvPr/>
            </p:nvSpPr>
            <p:spPr bwMode="auto">
              <a:xfrm>
                <a:off x="4025" y="1746"/>
                <a:ext cx="379" cy="971"/>
              </a:xfrm>
              <a:custGeom>
                <a:avLst/>
                <a:gdLst/>
                <a:ahLst/>
                <a:cxnLst>
                  <a:cxn ang="0">
                    <a:pos x="0" y="912"/>
                  </a:cxn>
                  <a:cxn ang="0">
                    <a:pos x="480" y="0"/>
                  </a:cxn>
                </a:cxnLst>
                <a:rect l="0" t="0" r="r" b="b"/>
                <a:pathLst>
                  <a:path w="480" h="912">
                    <a:moveTo>
                      <a:pt x="0" y="912"/>
                    </a:moveTo>
                    <a:lnTo>
                      <a:pt x="480" y="0"/>
                    </a:lnTo>
                  </a:path>
                </a:pathLst>
              </a:custGeom>
              <a:noFill/>
              <a:ln w="38100">
                <a:solidFill>
                  <a:schemeClr val="hlink"/>
                </a:solidFill>
                <a:round/>
                <a:headEnd/>
                <a:tailEnd type="triangle" w="med" len="med"/>
              </a:ln>
              <a:effectLst/>
            </p:spPr>
            <p:txBody>
              <a:bodyPr/>
              <a:lstStyle/>
              <a:p>
                <a:pPr>
                  <a:defRPr/>
                </a:pPr>
                <a:endParaRPr lang="en-CA"/>
              </a:p>
            </p:txBody>
          </p:sp>
          <p:sp>
            <p:nvSpPr>
              <p:cNvPr id="1188971" name="Line 107"/>
              <p:cNvSpPr>
                <a:spLocks noChangeShapeType="1"/>
              </p:cNvSpPr>
              <p:nvPr/>
            </p:nvSpPr>
            <p:spPr bwMode="auto">
              <a:xfrm flipV="1">
                <a:off x="4082" y="3214"/>
                <a:ext cx="341" cy="0"/>
              </a:xfrm>
              <a:prstGeom prst="line">
                <a:avLst/>
              </a:prstGeom>
              <a:noFill/>
              <a:ln w="38100">
                <a:solidFill>
                  <a:schemeClr val="hlink"/>
                </a:solidFill>
                <a:round/>
                <a:headEnd/>
                <a:tailEnd type="triangle" w="med" len="med"/>
              </a:ln>
              <a:effectLst/>
            </p:spPr>
            <p:txBody>
              <a:bodyPr/>
              <a:lstStyle/>
              <a:p>
                <a:pPr>
                  <a:defRPr/>
                </a:pPr>
                <a:endParaRPr lang="en-CA"/>
              </a:p>
            </p:txBody>
          </p:sp>
          <p:sp>
            <p:nvSpPr>
              <p:cNvPr id="1188972" name="Freeform 108"/>
              <p:cNvSpPr>
                <a:spLocks/>
              </p:cNvSpPr>
              <p:nvPr/>
            </p:nvSpPr>
            <p:spPr bwMode="auto">
              <a:xfrm>
                <a:off x="4043" y="1746"/>
                <a:ext cx="361" cy="460"/>
              </a:xfrm>
              <a:custGeom>
                <a:avLst/>
                <a:gdLst/>
                <a:ahLst/>
                <a:cxnLst>
                  <a:cxn ang="0">
                    <a:pos x="0" y="0"/>
                  </a:cxn>
                  <a:cxn ang="0">
                    <a:pos x="456" y="432"/>
                  </a:cxn>
                </a:cxnLst>
                <a:rect l="0" t="0" r="r" b="b"/>
                <a:pathLst>
                  <a:path w="456" h="432">
                    <a:moveTo>
                      <a:pt x="0" y="0"/>
                    </a:moveTo>
                    <a:lnTo>
                      <a:pt x="456" y="432"/>
                    </a:lnTo>
                  </a:path>
                </a:pathLst>
              </a:custGeom>
              <a:noFill/>
              <a:ln w="38100">
                <a:solidFill>
                  <a:schemeClr val="hlink"/>
                </a:solidFill>
                <a:round/>
                <a:headEnd/>
                <a:tailEnd type="triangle" w="med" len="med"/>
              </a:ln>
              <a:effectLst/>
            </p:spPr>
            <p:txBody>
              <a:bodyPr/>
              <a:lstStyle/>
              <a:p>
                <a:pPr>
                  <a:defRPr/>
                </a:pPr>
                <a:endParaRPr lang="en-CA"/>
              </a:p>
            </p:txBody>
          </p:sp>
          <p:sp>
            <p:nvSpPr>
              <p:cNvPr id="1188973" name="Freeform 109"/>
              <p:cNvSpPr>
                <a:spLocks/>
              </p:cNvSpPr>
              <p:nvPr/>
            </p:nvSpPr>
            <p:spPr bwMode="auto">
              <a:xfrm>
                <a:off x="4013" y="2283"/>
                <a:ext cx="424" cy="897"/>
              </a:xfrm>
              <a:custGeom>
                <a:avLst/>
                <a:gdLst/>
                <a:ahLst/>
                <a:cxnLst>
                  <a:cxn ang="0">
                    <a:pos x="0" y="0"/>
                  </a:cxn>
                  <a:cxn ang="0">
                    <a:pos x="536" y="840"/>
                  </a:cxn>
                </a:cxnLst>
                <a:rect l="0" t="0" r="r" b="b"/>
                <a:pathLst>
                  <a:path w="536" h="840">
                    <a:moveTo>
                      <a:pt x="0" y="0"/>
                    </a:moveTo>
                    <a:lnTo>
                      <a:pt x="536" y="840"/>
                    </a:lnTo>
                  </a:path>
                </a:pathLst>
              </a:custGeom>
              <a:noFill/>
              <a:ln w="38100">
                <a:solidFill>
                  <a:schemeClr val="accent2"/>
                </a:solidFill>
                <a:round/>
                <a:headEnd/>
                <a:tailEnd type="triangle" w="med" len="med"/>
              </a:ln>
              <a:effectLst/>
            </p:spPr>
            <p:txBody>
              <a:bodyPr/>
              <a:lstStyle/>
              <a:p>
                <a:pPr>
                  <a:defRPr/>
                </a:pPr>
                <a:endParaRPr lang="en-CA"/>
              </a:p>
            </p:txBody>
          </p:sp>
          <p:sp>
            <p:nvSpPr>
              <p:cNvPr id="1188974" name="Freeform 110"/>
              <p:cNvSpPr>
                <a:spLocks/>
              </p:cNvSpPr>
              <p:nvPr/>
            </p:nvSpPr>
            <p:spPr bwMode="auto">
              <a:xfrm>
                <a:off x="4082" y="1770"/>
                <a:ext cx="341" cy="1443"/>
              </a:xfrm>
              <a:custGeom>
                <a:avLst/>
                <a:gdLst/>
                <a:ahLst/>
                <a:cxnLst>
                  <a:cxn ang="0">
                    <a:pos x="0" y="1352"/>
                  </a:cxn>
                  <a:cxn ang="0">
                    <a:pos x="432" y="0"/>
                  </a:cxn>
                </a:cxnLst>
                <a:rect l="0" t="0" r="r" b="b"/>
                <a:pathLst>
                  <a:path w="432" h="1352">
                    <a:moveTo>
                      <a:pt x="0" y="1352"/>
                    </a:moveTo>
                    <a:lnTo>
                      <a:pt x="432" y="0"/>
                    </a:lnTo>
                  </a:path>
                </a:pathLst>
              </a:custGeom>
              <a:noFill/>
              <a:ln w="38100">
                <a:solidFill>
                  <a:schemeClr val="accent2"/>
                </a:solidFill>
                <a:round/>
                <a:headEnd/>
                <a:tailEnd type="triangle" w="med" len="med"/>
              </a:ln>
              <a:effectLst/>
            </p:spPr>
            <p:txBody>
              <a:bodyPr/>
              <a:lstStyle/>
              <a:p>
                <a:pPr>
                  <a:defRPr/>
                </a:pPr>
                <a:endParaRPr lang="en-CA"/>
              </a:p>
            </p:txBody>
          </p:sp>
          <p:sp>
            <p:nvSpPr>
              <p:cNvPr id="23573" name="Text Box 111"/>
              <p:cNvSpPr txBox="1">
                <a:spLocks noChangeArrowheads="1"/>
              </p:cNvSpPr>
              <p:nvPr/>
            </p:nvSpPr>
            <p:spPr bwMode="auto">
              <a:xfrm>
                <a:off x="3207" y="2251"/>
                <a:ext cx="328" cy="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defRPr/>
                </a:pPr>
                <a:r>
                  <a:rPr lang="en-US" altLang="en-US" i="1">
                    <a:solidFill>
                      <a:schemeClr val="accent2"/>
                    </a:solidFill>
                  </a:rPr>
                  <a:t>s</a:t>
                </a:r>
              </a:p>
            </p:txBody>
          </p:sp>
          <p:sp>
            <p:nvSpPr>
              <p:cNvPr id="23574" name="Text Box 112"/>
              <p:cNvSpPr txBox="1">
                <a:spLocks noChangeArrowheads="1"/>
              </p:cNvSpPr>
              <p:nvPr/>
            </p:nvSpPr>
            <p:spPr bwMode="auto">
              <a:xfrm>
                <a:off x="4983" y="2251"/>
                <a:ext cx="288" cy="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defRPr/>
                </a:pPr>
                <a:r>
                  <a:rPr lang="en-US" altLang="en-US" i="1">
                    <a:solidFill>
                      <a:schemeClr val="accent2"/>
                    </a:solidFill>
                  </a:rPr>
                  <a:t>t</a:t>
                </a:r>
              </a:p>
            </p:txBody>
          </p:sp>
          <p:sp>
            <p:nvSpPr>
              <p:cNvPr id="1188977" name="Freeform 113"/>
              <p:cNvSpPr>
                <a:spLocks/>
              </p:cNvSpPr>
              <p:nvPr/>
            </p:nvSpPr>
            <p:spPr bwMode="auto">
              <a:xfrm>
                <a:off x="3488" y="2472"/>
                <a:ext cx="511" cy="716"/>
              </a:xfrm>
              <a:custGeom>
                <a:avLst/>
                <a:gdLst/>
                <a:ahLst/>
                <a:cxnLst>
                  <a:cxn ang="0">
                    <a:pos x="0" y="0"/>
                  </a:cxn>
                  <a:cxn ang="0">
                    <a:pos x="648" y="672"/>
                  </a:cxn>
                </a:cxnLst>
                <a:rect l="0" t="0" r="r" b="b"/>
                <a:pathLst>
                  <a:path w="648" h="672">
                    <a:moveTo>
                      <a:pt x="0" y="0"/>
                    </a:moveTo>
                    <a:lnTo>
                      <a:pt x="648" y="672"/>
                    </a:lnTo>
                  </a:path>
                </a:pathLst>
              </a:custGeom>
              <a:noFill/>
              <a:ln w="38100">
                <a:solidFill>
                  <a:schemeClr val="hlink"/>
                </a:solidFill>
                <a:round/>
                <a:headEnd/>
                <a:tailEnd type="triangle" w="med" len="med"/>
              </a:ln>
              <a:effectLst/>
            </p:spPr>
            <p:txBody>
              <a:bodyPr/>
              <a:lstStyle/>
              <a:p>
                <a:pPr>
                  <a:defRPr/>
                </a:pPr>
                <a:endParaRPr lang="en-CA"/>
              </a:p>
            </p:txBody>
          </p:sp>
          <p:sp>
            <p:nvSpPr>
              <p:cNvPr id="1188978" name="Freeform 114"/>
              <p:cNvSpPr>
                <a:spLocks/>
              </p:cNvSpPr>
              <p:nvPr/>
            </p:nvSpPr>
            <p:spPr bwMode="auto">
              <a:xfrm>
                <a:off x="3488" y="2446"/>
                <a:ext cx="493" cy="298"/>
              </a:xfrm>
              <a:custGeom>
                <a:avLst/>
                <a:gdLst/>
                <a:ahLst/>
                <a:cxnLst>
                  <a:cxn ang="0">
                    <a:pos x="0" y="0"/>
                  </a:cxn>
                  <a:cxn ang="0">
                    <a:pos x="624" y="280"/>
                  </a:cxn>
                </a:cxnLst>
                <a:rect l="0" t="0" r="r" b="b"/>
                <a:pathLst>
                  <a:path w="624" h="280">
                    <a:moveTo>
                      <a:pt x="0" y="0"/>
                    </a:moveTo>
                    <a:lnTo>
                      <a:pt x="624" y="280"/>
                    </a:lnTo>
                  </a:path>
                </a:pathLst>
              </a:custGeom>
              <a:noFill/>
              <a:ln w="38100">
                <a:solidFill>
                  <a:schemeClr val="hlink"/>
                </a:solidFill>
                <a:round/>
                <a:headEnd/>
                <a:tailEnd type="triangle" w="med" len="med"/>
              </a:ln>
              <a:effectLst/>
            </p:spPr>
            <p:txBody>
              <a:bodyPr/>
              <a:lstStyle/>
              <a:p>
                <a:pPr>
                  <a:defRPr/>
                </a:pPr>
                <a:endParaRPr lang="en-CA"/>
              </a:p>
            </p:txBody>
          </p:sp>
          <p:sp>
            <p:nvSpPr>
              <p:cNvPr id="1188979" name="Freeform 115"/>
              <p:cNvSpPr>
                <a:spLocks/>
              </p:cNvSpPr>
              <p:nvPr/>
            </p:nvSpPr>
            <p:spPr bwMode="auto">
              <a:xfrm>
                <a:off x="3488" y="2249"/>
                <a:ext cx="498" cy="171"/>
              </a:xfrm>
              <a:custGeom>
                <a:avLst/>
                <a:gdLst/>
                <a:ahLst/>
                <a:cxnLst>
                  <a:cxn ang="0">
                    <a:pos x="0" y="160"/>
                  </a:cxn>
                  <a:cxn ang="0">
                    <a:pos x="632" y="0"/>
                  </a:cxn>
                </a:cxnLst>
                <a:rect l="0" t="0" r="r" b="b"/>
                <a:pathLst>
                  <a:path w="632" h="160">
                    <a:moveTo>
                      <a:pt x="0" y="160"/>
                    </a:moveTo>
                    <a:lnTo>
                      <a:pt x="632" y="0"/>
                    </a:lnTo>
                  </a:path>
                </a:pathLst>
              </a:custGeom>
              <a:noFill/>
              <a:ln w="38100">
                <a:solidFill>
                  <a:schemeClr val="hlink"/>
                </a:solidFill>
                <a:round/>
                <a:headEnd/>
                <a:tailEnd type="triangle" w="med" len="med"/>
              </a:ln>
              <a:effectLst/>
            </p:spPr>
            <p:txBody>
              <a:bodyPr/>
              <a:lstStyle/>
              <a:p>
                <a:pPr>
                  <a:defRPr/>
                </a:pPr>
                <a:endParaRPr lang="en-CA"/>
              </a:p>
            </p:txBody>
          </p:sp>
          <p:sp>
            <p:nvSpPr>
              <p:cNvPr id="1188980" name="Freeform 116"/>
              <p:cNvSpPr>
                <a:spLocks/>
              </p:cNvSpPr>
              <p:nvPr/>
            </p:nvSpPr>
            <p:spPr bwMode="auto">
              <a:xfrm>
                <a:off x="3476" y="1762"/>
                <a:ext cx="506" cy="649"/>
              </a:xfrm>
              <a:custGeom>
                <a:avLst/>
                <a:gdLst/>
                <a:ahLst/>
                <a:cxnLst>
                  <a:cxn ang="0">
                    <a:pos x="0" y="608"/>
                  </a:cxn>
                  <a:cxn ang="0">
                    <a:pos x="640" y="0"/>
                  </a:cxn>
                </a:cxnLst>
                <a:rect l="0" t="0" r="r" b="b"/>
                <a:pathLst>
                  <a:path w="640" h="608">
                    <a:moveTo>
                      <a:pt x="0" y="608"/>
                    </a:moveTo>
                    <a:lnTo>
                      <a:pt x="640" y="0"/>
                    </a:lnTo>
                  </a:path>
                </a:pathLst>
              </a:custGeom>
              <a:noFill/>
              <a:ln w="38100">
                <a:solidFill>
                  <a:schemeClr val="hlink"/>
                </a:solidFill>
                <a:round/>
                <a:headEnd/>
                <a:tailEnd type="triangle" w="med" len="med"/>
              </a:ln>
              <a:effectLst/>
            </p:spPr>
            <p:txBody>
              <a:bodyPr/>
              <a:lstStyle/>
              <a:p>
                <a:pPr>
                  <a:defRPr/>
                </a:pPr>
                <a:endParaRPr lang="en-CA"/>
              </a:p>
            </p:txBody>
          </p:sp>
          <p:sp>
            <p:nvSpPr>
              <p:cNvPr id="1188981" name="Freeform 117"/>
              <p:cNvSpPr>
                <a:spLocks/>
              </p:cNvSpPr>
              <p:nvPr/>
            </p:nvSpPr>
            <p:spPr bwMode="auto">
              <a:xfrm flipH="1">
                <a:off x="4486" y="2446"/>
                <a:ext cx="511" cy="716"/>
              </a:xfrm>
              <a:custGeom>
                <a:avLst/>
                <a:gdLst/>
                <a:ahLst/>
                <a:cxnLst>
                  <a:cxn ang="0">
                    <a:pos x="0" y="0"/>
                  </a:cxn>
                  <a:cxn ang="0">
                    <a:pos x="648" y="672"/>
                  </a:cxn>
                </a:cxnLst>
                <a:rect l="0" t="0" r="r" b="b"/>
                <a:pathLst>
                  <a:path w="648" h="672">
                    <a:moveTo>
                      <a:pt x="0" y="0"/>
                    </a:moveTo>
                    <a:lnTo>
                      <a:pt x="648" y="672"/>
                    </a:lnTo>
                  </a:path>
                </a:pathLst>
              </a:custGeom>
              <a:noFill/>
              <a:ln w="38100">
                <a:solidFill>
                  <a:schemeClr val="hlink"/>
                </a:solidFill>
                <a:round/>
                <a:headEnd type="triangle" w="med" len="med"/>
                <a:tailEnd type="none" w="med" len="med"/>
              </a:ln>
              <a:effectLst/>
            </p:spPr>
            <p:txBody>
              <a:bodyPr/>
              <a:lstStyle/>
              <a:p>
                <a:pPr>
                  <a:defRPr/>
                </a:pPr>
                <a:endParaRPr lang="en-CA"/>
              </a:p>
            </p:txBody>
          </p:sp>
          <p:sp>
            <p:nvSpPr>
              <p:cNvPr id="1188982" name="Freeform 118"/>
              <p:cNvSpPr>
                <a:spLocks/>
              </p:cNvSpPr>
              <p:nvPr/>
            </p:nvSpPr>
            <p:spPr bwMode="auto">
              <a:xfrm flipH="1">
                <a:off x="4486" y="2420"/>
                <a:ext cx="492" cy="298"/>
              </a:xfrm>
              <a:custGeom>
                <a:avLst/>
                <a:gdLst/>
                <a:ahLst/>
                <a:cxnLst>
                  <a:cxn ang="0">
                    <a:pos x="0" y="0"/>
                  </a:cxn>
                  <a:cxn ang="0">
                    <a:pos x="624" y="280"/>
                  </a:cxn>
                </a:cxnLst>
                <a:rect l="0" t="0" r="r" b="b"/>
                <a:pathLst>
                  <a:path w="624" h="280">
                    <a:moveTo>
                      <a:pt x="0" y="0"/>
                    </a:moveTo>
                    <a:lnTo>
                      <a:pt x="624" y="280"/>
                    </a:lnTo>
                  </a:path>
                </a:pathLst>
              </a:custGeom>
              <a:noFill/>
              <a:ln w="38100">
                <a:solidFill>
                  <a:schemeClr val="hlink"/>
                </a:solidFill>
                <a:round/>
                <a:headEnd type="triangle" w="med" len="med"/>
                <a:tailEnd type="none" w="med" len="med"/>
              </a:ln>
              <a:effectLst/>
            </p:spPr>
            <p:txBody>
              <a:bodyPr/>
              <a:lstStyle/>
              <a:p>
                <a:pPr>
                  <a:defRPr/>
                </a:pPr>
                <a:endParaRPr lang="en-CA"/>
              </a:p>
            </p:txBody>
          </p:sp>
          <p:sp>
            <p:nvSpPr>
              <p:cNvPr id="1188983" name="Freeform 119"/>
              <p:cNvSpPr>
                <a:spLocks/>
              </p:cNvSpPr>
              <p:nvPr/>
            </p:nvSpPr>
            <p:spPr bwMode="auto">
              <a:xfrm flipH="1">
                <a:off x="4486" y="2223"/>
                <a:ext cx="498" cy="171"/>
              </a:xfrm>
              <a:custGeom>
                <a:avLst/>
                <a:gdLst/>
                <a:ahLst/>
                <a:cxnLst>
                  <a:cxn ang="0">
                    <a:pos x="0" y="160"/>
                  </a:cxn>
                  <a:cxn ang="0">
                    <a:pos x="632" y="0"/>
                  </a:cxn>
                </a:cxnLst>
                <a:rect l="0" t="0" r="r" b="b"/>
                <a:pathLst>
                  <a:path w="632" h="160">
                    <a:moveTo>
                      <a:pt x="0" y="160"/>
                    </a:moveTo>
                    <a:lnTo>
                      <a:pt x="632" y="0"/>
                    </a:lnTo>
                  </a:path>
                </a:pathLst>
              </a:custGeom>
              <a:noFill/>
              <a:ln w="38100">
                <a:solidFill>
                  <a:schemeClr val="hlink"/>
                </a:solidFill>
                <a:round/>
                <a:headEnd type="triangle" w="med" len="med"/>
                <a:tailEnd type="none" w="med" len="med"/>
              </a:ln>
              <a:effectLst/>
            </p:spPr>
            <p:txBody>
              <a:bodyPr/>
              <a:lstStyle/>
              <a:p>
                <a:pPr>
                  <a:defRPr/>
                </a:pPr>
                <a:endParaRPr lang="en-CA"/>
              </a:p>
            </p:txBody>
          </p:sp>
          <p:sp>
            <p:nvSpPr>
              <p:cNvPr id="1188984" name="Freeform 120"/>
              <p:cNvSpPr>
                <a:spLocks/>
              </p:cNvSpPr>
              <p:nvPr/>
            </p:nvSpPr>
            <p:spPr bwMode="auto">
              <a:xfrm flipH="1">
                <a:off x="4474" y="1736"/>
                <a:ext cx="505" cy="649"/>
              </a:xfrm>
              <a:custGeom>
                <a:avLst/>
                <a:gdLst/>
                <a:ahLst/>
                <a:cxnLst>
                  <a:cxn ang="0">
                    <a:pos x="0" y="608"/>
                  </a:cxn>
                  <a:cxn ang="0">
                    <a:pos x="640" y="0"/>
                  </a:cxn>
                </a:cxnLst>
                <a:rect l="0" t="0" r="r" b="b"/>
                <a:pathLst>
                  <a:path w="640" h="608">
                    <a:moveTo>
                      <a:pt x="0" y="608"/>
                    </a:moveTo>
                    <a:lnTo>
                      <a:pt x="640" y="0"/>
                    </a:lnTo>
                  </a:path>
                </a:pathLst>
              </a:custGeom>
              <a:noFill/>
              <a:ln w="38100">
                <a:solidFill>
                  <a:schemeClr val="hlink"/>
                </a:solidFill>
                <a:round/>
                <a:headEnd type="triangle" w="med" len="med"/>
                <a:tailEnd type="none" w="med" len="med"/>
              </a:ln>
              <a:effectLst/>
            </p:spPr>
            <p:txBody>
              <a:bodyPr/>
              <a:lstStyle/>
              <a:p>
                <a:pPr>
                  <a:defRPr/>
                </a:pPr>
                <a:endParaRPr lang="en-CA"/>
              </a:p>
            </p:txBody>
          </p:sp>
        </p:grpSp>
      </p:gr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3600">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1+#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1+#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642938" y="4921250"/>
            <a:ext cx="552608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lvl="1">
              <a:buFontTx/>
              <a:buChar char="•"/>
              <a:defRPr/>
            </a:pPr>
            <a:r>
              <a:rPr lang="en-US" altLang="en-US"/>
              <a:t>Learn that a new problem </a:t>
            </a:r>
            <a:br>
              <a:rPr lang="en-US" altLang="en-US"/>
            </a:br>
            <a:r>
              <a:rPr lang="en-US" altLang="en-US"/>
              <a:t>is likely hard, from knowing </a:t>
            </a:r>
            <a:br>
              <a:rPr lang="en-US" altLang="en-US"/>
            </a:br>
            <a:r>
              <a:rPr lang="en-US" altLang="en-US"/>
              <a:t>a known problem is likely hard.</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3600">
                <a:solidFill>
                  <a:schemeClr val="tx2"/>
                </a:solidFill>
                <a:effectLst>
                  <a:outerShdw blurRad="38100" dist="38100" dir="2700000" algn="tl">
                    <a:srgbClr val="000000"/>
                  </a:outerShdw>
                </a:effectLst>
              </a:rPr>
              <a:t>Reductions</a:t>
            </a:r>
          </a:p>
        </p:txBody>
      </p:sp>
      <p:sp>
        <p:nvSpPr>
          <p:cNvPr id="18" name="Rectangle 17"/>
          <p:cNvSpPr/>
          <p:nvPr/>
        </p:nvSpPr>
        <p:spPr>
          <a:xfrm>
            <a:off x="7924800" y="923925"/>
            <a:ext cx="1260475" cy="523875"/>
          </a:xfrm>
          <a:prstGeom prst="rect">
            <a:avLst/>
          </a:prstGeom>
        </p:spPr>
        <p:txBody>
          <a:bodyPr wrap="none">
            <a:spAutoFit/>
          </a:bodyPr>
          <a:lstStyle/>
          <a:p>
            <a:pPr>
              <a:defRPr/>
            </a:pPr>
            <a:r>
              <a:rPr lang="en-US" dirty="0">
                <a:solidFill>
                  <a:schemeClr val="tx2"/>
                </a:solidFill>
                <a:cs typeface="Times New Roman" pitchFamily="18" charset="0"/>
              </a:rPr>
              <a:t>Halting</a:t>
            </a:r>
            <a:endParaRPr lang="en-CA" dirty="0">
              <a:solidFill>
                <a:schemeClr val="tx2"/>
              </a:solidFill>
            </a:endParaRPr>
          </a:p>
        </p:txBody>
      </p:sp>
      <p:grpSp>
        <p:nvGrpSpPr>
          <p:cNvPr id="2" name="Group 5"/>
          <p:cNvGrpSpPr>
            <a:grpSpLocks/>
          </p:cNvGrpSpPr>
          <p:nvPr/>
        </p:nvGrpSpPr>
        <p:grpSpPr bwMode="auto">
          <a:xfrm>
            <a:off x="3810000" y="838200"/>
            <a:ext cx="5257800" cy="5918200"/>
            <a:chOff x="2400" y="528"/>
            <a:chExt cx="3312" cy="3728"/>
          </a:xfrm>
        </p:grpSpPr>
        <p:grpSp>
          <p:nvGrpSpPr>
            <p:cNvPr id="46086" name="Group 2"/>
            <p:cNvGrpSpPr>
              <a:grpSpLocks/>
            </p:cNvGrpSpPr>
            <p:nvPr/>
          </p:nvGrpSpPr>
          <p:grpSpPr bwMode="auto">
            <a:xfrm>
              <a:off x="2400" y="528"/>
              <a:ext cx="3312" cy="3728"/>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24591"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FF5050"/>
                    </a:solidFill>
                  </a:rPr>
                  <a:t>Computable</a:t>
                </a:r>
              </a:p>
            </p:txBody>
          </p:sp>
        </p:grpSp>
        <p:grpSp>
          <p:nvGrpSpPr>
            <p:cNvPr id="46087" name="Group 5"/>
            <p:cNvGrpSpPr>
              <a:grpSpLocks/>
            </p:cNvGrpSpPr>
            <p:nvPr/>
          </p:nvGrpSpPr>
          <p:grpSpPr bwMode="auto">
            <a:xfrm>
              <a:off x="2467" y="1153"/>
              <a:ext cx="3141" cy="3103"/>
              <a:chOff x="2467" y="1153"/>
              <a:chExt cx="3141" cy="3103"/>
            </a:xfrm>
          </p:grpSpPr>
          <p:grpSp>
            <p:nvGrpSpPr>
              <p:cNvPr id="46088" name="Group 6"/>
              <p:cNvGrpSpPr>
                <a:grpSpLocks/>
              </p:cNvGrpSpPr>
              <p:nvPr/>
            </p:nvGrpSpPr>
            <p:grpSpPr bwMode="auto">
              <a:xfrm>
                <a:off x="2467" y="1153"/>
                <a:ext cx="3141" cy="3079"/>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2458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Exp</a:t>
                  </a:r>
                </a:p>
              </p:txBody>
            </p:sp>
          </p:grpSp>
          <p:grpSp>
            <p:nvGrpSpPr>
              <p:cNvPr id="46089" name="Group 9"/>
              <p:cNvGrpSpPr>
                <a:grpSpLocks/>
              </p:cNvGrpSpPr>
              <p:nvPr/>
            </p:nvGrpSpPr>
            <p:grpSpPr bwMode="auto">
              <a:xfrm>
                <a:off x="3304" y="2753"/>
                <a:ext cx="1440" cy="1503"/>
                <a:chOff x="3304" y="2753"/>
                <a:chExt cx="1440" cy="1503"/>
              </a:xfrm>
            </p:grpSpPr>
            <p:sp>
              <p:nvSpPr>
                <p:cNvPr id="2458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2458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CC99FF"/>
                      </a:solidFill>
                    </a:rPr>
                    <a:t>Poly</a:t>
                  </a:r>
                </a:p>
              </p:txBody>
            </p:sp>
          </p:grpSp>
        </p:grpSp>
      </p:grpSp>
      <p:sp>
        <p:nvSpPr>
          <p:cNvPr id="16" name="Rectangle 15"/>
          <p:cNvSpPr/>
          <p:nvPr/>
        </p:nvSpPr>
        <p:spPr>
          <a:xfrm>
            <a:off x="4648200" y="4124325"/>
            <a:ext cx="643125" cy="523220"/>
          </a:xfrm>
          <a:prstGeom prst="rect">
            <a:avLst/>
          </a:prstGeom>
        </p:spPr>
        <p:txBody>
          <a:bodyPr wrap="none">
            <a:spAutoFit/>
          </a:bodyPr>
          <a:lstStyle/>
          <a:p>
            <a:pPr>
              <a:defRPr/>
            </a:pPr>
            <a:r>
              <a:rPr lang="en-US" dirty="0">
                <a:solidFill>
                  <a:schemeClr val="tx2"/>
                </a:solidFill>
                <a:cs typeface="Times New Roman" pitchFamily="18" charset="0"/>
              </a:rPr>
              <a:t>Sat</a:t>
            </a:r>
            <a:endParaRPr lang="en-CA"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1378"/>
                                        </p:tgtEl>
                                        <p:attrNameLst>
                                          <p:attrName>style.visibility</p:attrName>
                                        </p:attrNameLst>
                                      </p:cBhvr>
                                      <p:to>
                                        <p:strVal val="visible"/>
                                      </p:to>
                                    </p:set>
                                    <p:anim calcmode="lin" valueType="num">
                                      <p:cBhvr additive="base">
                                        <p:cTn id="7" dur="500" fill="hold"/>
                                        <p:tgtEl>
                                          <p:spTgt spid="101378"/>
                                        </p:tgtEl>
                                        <p:attrNameLst>
                                          <p:attrName>ppt_x</p:attrName>
                                        </p:attrNameLst>
                                      </p:cBhvr>
                                      <p:tavLst>
                                        <p:tav tm="0">
                                          <p:val>
                                            <p:strVal val="0-#ppt_w/2"/>
                                          </p:val>
                                        </p:tav>
                                        <p:tav tm="100000">
                                          <p:val>
                                            <p:strVal val="#ppt_x"/>
                                          </p:val>
                                        </p:tav>
                                      </p:tavLst>
                                    </p:anim>
                                    <p:anim calcmode="lin" valueType="num">
                                      <p:cBhvr additive="base">
                                        <p:cTn id="8" dur="500" fill="hold"/>
                                        <p:tgtEl>
                                          <p:spTgt spid="10137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8" grpId="0"/>
      <p:bldP spid="18" grpId="0"/>
      <p:bldP spid="1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3"/>
          <p:cNvSpPr txBox="1">
            <a:spLocks noChangeArrowheads="1"/>
          </p:cNvSpPr>
          <p:nvPr/>
        </p:nvSpPr>
        <p:spPr bwMode="auto">
          <a:xfrm>
            <a:off x="409575" y="1828800"/>
            <a:ext cx="3282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If there is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600068" name="Text Box 4"/>
          <p:cNvSpPr txBox="1">
            <a:spLocks noChangeArrowheads="1"/>
          </p:cNvSpPr>
          <p:nvPr/>
        </p:nvSpPr>
        <p:spPr bwMode="auto">
          <a:xfrm>
            <a:off x="512763" y="5638800"/>
            <a:ext cx="30162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then there is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25604" name="AutoShape 5"/>
          <p:cNvSpPr>
            <a:spLocks noChangeArrowheads="1"/>
          </p:cNvSpPr>
          <p:nvPr/>
        </p:nvSpPr>
        <p:spPr bwMode="auto">
          <a:xfrm>
            <a:off x="1687513" y="2689225"/>
            <a:ext cx="587375" cy="617538"/>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600070" name="Text Box 6"/>
          <p:cNvSpPr txBox="1">
            <a:spLocks noChangeArrowheads="1"/>
          </p:cNvSpPr>
          <p:nvPr/>
        </p:nvSpPr>
        <p:spPr bwMode="auto">
          <a:xfrm>
            <a:off x="5029200" y="3244850"/>
            <a:ext cx="3517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then there is not fast </a:t>
            </a:r>
            <a:br>
              <a:rPr lang="en-US" altLang="en-US"/>
            </a:br>
            <a:r>
              <a:rPr lang="en-US" altLang="en-US"/>
              <a:t>algorithm for </a:t>
            </a:r>
            <a:r>
              <a:rPr lang="en-US" altLang="en-US">
                <a:solidFill>
                  <a:schemeClr val="tx2"/>
                </a:solidFill>
              </a:rPr>
              <a:t>P</a:t>
            </a:r>
            <a:r>
              <a:rPr lang="en-US" altLang="en-US" baseline="-25000">
                <a:solidFill>
                  <a:schemeClr val="tx2"/>
                </a:solidFill>
              </a:rPr>
              <a:t>oracle</a:t>
            </a:r>
            <a:endParaRPr lang="en-US" altLang="en-US"/>
          </a:p>
        </p:txBody>
      </p:sp>
      <p:sp>
        <p:nvSpPr>
          <p:cNvPr id="25606" name="Text Box 7"/>
          <p:cNvSpPr txBox="1">
            <a:spLocks noChangeArrowheads="1"/>
          </p:cNvSpPr>
          <p:nvPr/>
        </p:nvSpPr>
        <p:spPr bwMode="auto">
          <a:xfrm>
            <a:off x="5018088" y="1785938"/>
            <a:ext cx="3390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If there is not an </a:t>
            </a:r>
            <a:br>
              <a:rPr lang="en-US" altLang="en-US"/>
            </a:br>
            <a:r>
              <a:rPr lang="en-US" altLang="en-US"/>
              <a:t>algorithm for </a:t>
            </a:r>
            <a:r>
              <a:rPr lang="en-US" altLang="en-US">
                <a:solidFill>
                  <a:schemeClr val="tx2"/>
                </a:solidFill>
              </a:rPr>
              <a:t>P</a:t>
            </a:r>
            <a:r>
              <a:rPr lang="en-US" altLang="en-US" baseline="-25000">
                <a:solidFill>
                  <a:schemeClr val="tx2"/>
                </a:solidFill>
              </a:rPr>
              <a:t>alg</a:t>
            </a:r>
            <a:endParaRPr lang="en-US" altLang="en-US"/>
          </a:p>
        </p:txBody>
      </p:sp>
      <p:sp>
        <p:nvSpPr>
          <p:cNvPr id="25607" name="AutoShape 8"/>
          <p:cNvSpPr>
            <a:spLocks noChangeArrowheads="1"/>
          </p:cNvSpPr>
          <p:nvPr/>
        </p:nvSpPr>
        <p:spPr bwMode="auto">
          <a:xfrm>
            <a:off x="6411913" y="2689225"/>
            <a:ext cx="587375" cy="617538"/>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25608" name="Text Box 9"/>
          <p:cNvSpPr txBox="1">
            <a:spLocks noChangeArrowheads="1"/>
          </p:cNvSpPr>
          <p:nvPr/>
        </p:nvSpPr>
        <p:spPr bwMode="auto">
          <a:xfrm>
            <a:off x="395288" y="4405313"/>
            <a:ext cx="3309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If there is an </a:t>
            </a:r>
            <a:br>
              <a:rPr lang="en-US" altLang="en-US"/>
            </a:br>
            <a:r>
              <a:rPr lang="en-US" altLang="en-US"/>
              <a:t>algorithm for </a:t>
            </a:r>
            <a:r>
              <a:rPr lang="en-US" altLang="en-US">
                <a:solidFill>
                  <a:schemeClr val="tx2"/>
                </a:solidFill>
              </a:rPr>
              <a:t>P</a:t>
            </a:r>
            <a:r>
              <a:rPr lang="en-US" altLang="en-US" baseline="-25000">
                <a:solidFill>
                  <a:schemeClr val="tx2"/>
                </a:solidFill>
              </a:rPr>
              <a:t>oracle</a:t>
            </a:r>
            <a:endParaRPr lang="en-US" altLang="en-US"/>
          </a:p>
        </p:txBody>
      </p:sp>
      <p:sp>
        <p:nvSpPr>
          <p:cNvPr id="25609" name="AutoShape 10"/>
          <p:cNvSpPr>
            <a:spLocks noChangeArrowheads="1"/>
          </p:cNvSpPr>
          <p:nvPr/>
        </p:nvSpPr>
        <p:spPr bwMode="auto">
          <a:xfrm>
            <a:off x="1687513" y="5265738"/>
            <a:ext cx="587375" cy="617537"/>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25610" name="Text Box 11"/>
          <p:cNvSpPr txBox="1">
            <a:spLocks noChangeArrowheads="1"/>
          </p:cNvSpPr>
          <p:nvPr/>
        </p:nvSpPr>
        <p:spPr bwMode="auto">
          <a:xfrm>
            <a:off x="5057775" y="4405313"/>
            <a:ext cx="33099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If there is not an </a:t>
            </a:r>
            <a:br>
              <a:rPr lang="en-US" altLang="en-US"/>
            </a:br>
            <a:r>
              <a:rPr lang="en-US" altLang="en-US"/>
              <a:t>algorithm for </a:t>
            </a:r>
            <a:r>
              <a:rPr lang="en-US" altLang="en-US">
                <a:solidFill>
                  <a:schemeClr val="tx2"/>
                </a:solidFill>
              </a:rPr>
              <a:t>P</a:t>
            </a:r>
            <a:r>
              <a:rPr lang="en-US" altLang="en-US" baseline="-25000">
                <a:solidFill>
                  <a:schemeClr val="tx2"/>
                </a:solidFill>
              </a:rPr>
              <a:t>oracle</a:t>
            </a:r>
            <a:endParaRPr lang="en-US" altLang="en-US"/>
          </a:p>
        </p:txBody>
      </p:sp>
      <p:sp>
        <p:nvSpPr>
          <p:cNvPr id="25611" name="AutoShape 12"/>
          <p:cNvSpPr>
            <a:spLocks noChangeArrowheads="1"/>
          </p:cNvSpPr>
          <p:nvPr/>
        </p:nvSpPr>
        <p:spPr bwMode="auto">
          <a:xfrm>
            <a:off x="6411913" y="5265738"/>
            <a:ext cx="587375" cy="617537"/>
          </a:xfrm>
          <a:prstGeom prst="downArrow">
            <a:avLst>
              <a:gd name="adj1" fmla="val 50000"/>
              <a:gd name="adj2" fmla="val 26284"/>
            </a:avLst>
          </a:prstGeom>
          <a:noFill/>
          <a:ln w="3810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600077" name="Text Box 13"/>
          <p:cNvSpPr txBox="1">
            <a:spLocks noChangeArrowheads="1"/>
          </p:cNvSpPr>
          <p:nvPr/>
        </p:nvSpPr>
        <p:spPr bwMode="auto">
          <a:xfrm>
            <a:off x="1600200" y="32004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600078" name="Text Box 14"/>
          <p:cNvSpPr txBox="1">
            <a:spLocks noChangeArrowheads="1"/>
          </p:cNvSpPr>
          <p:nvPr/>
        </p:nvSpPr>
        <p:spPr bwMode="auto">
          <a:xfrm>
            <a:off x="6324600" y="57150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600079" name="Line 15"/>
          <p:cNvSpPr>
            <a:spLocks noChangeShapeType="1"/>
          </p:cNvSpPr>
          <p:nvPr/>
        </p:nvSpPr>
        <p:spPr bwMode="auto">
          <a:xfrm>
            <a:off x="381000" y="4267200"/>
            <a:ext cx="8458200" cy="0"/>
          </a:xfrm>
          <a:prstGeom prst="line">
            <a:avLst/>
          </a:prstGeom>
          <a:noFill/>
          <a:ln w="38100" cap="sq">
            <a:solidFill>
              <a:schemeClr val="accent2"/>
            </a:solidFill>
            <a:round/>
            <a:headEnd/>
            <a:tailEnd/>
          </a:ln>
          <a:effectLst/>
        </p:spPr>
        <p:txBody>
          <a:bodyPr lIns="274320" rIns="274320">
            <a:spAutoFit/>
          </a:bodyPr>
          <a:lstStyle/>
          <a:p>
            <a:pPr>
              <a:defRPr/>
            </a:pPr>
            <a:endParaRPr lang="en-CA"/>
          </a:p>
        </p:txBody>
      </p:sp>
      <p:sp>
        <p:nvSpPr>
          <p:cNvPr id="600080" name="Line 16"/>
          <p:cNvSpPr>
            <a:spLocks noChangeShapeType="1"/>
          </p:cNvSpPr>
          <p:nvPr/>
        </p:nvSpPr>
        <p:spPr bwMode="auto">
          <a:xfrm>
            <a:off x="4191000" y="1371600"/>
            <a:ext cx="0" cy="5410200"/>
          </a:xfrm>
          <a:prstGeom prst="line">
            <a:avLst/>
          </a:prstGeom>
          <a:noFill/>
          <a:ln w="38100" cap="sq">
            <a:solidFill>
              <a:schemeClr val="accent2"/>
            </a:solidFill>
            <a:round/>
            <a:headEnd/>
            <a:tailEnd/>
          </a:ln>
          <a:effectLst/>
        </p:spPr>
        <p:txBody>
          <a:bodyPr lIns="274320" rIns="274320">
            <a:spAutoFit/>
          </a:bodyPr>
          <a:lstStyle/>
          <a:p>
            <a:pPr>
              <a:defRPr/>
            </a:pPr>
            <a:endParaRPr lang="en-CA"/>
          </a:p>
        </p:txBody>
      </p:sp>
      <p:sp>
        <p:nvSpPr>
          <p:cNvPr id="25616" name="Text Box 17"/>
          <p:cNvSpPr txBox="1">
            <a:spLocks noChangeArrowheads="1"/>
          </p:cNvSpPr>
          <p:nvPr/>
        </p:nvSpPr>
        <p:spPr bwMode="auto">
          <a:xfrm>
            <a:off x="450850" y="381000"/>
            <a:ext cx="79438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a:t>We give an algorithm for </a:t>
            </a:r>
            <a:r>
              <a:rPr lang="en-US" altLang="en-US" sz="3200">
                <a:solidFill>
                  <a:schemeClr val="tx2"/>
                </a:solidFill>
              </a:rPr>
              <a:t>P</a:t>
            </a:r>
            <a:r>
              <a:rPr lang="en-US" altLang="en-US" sz="3200" baseline="-25000">
                <a:solidFill>
                  <a:schemeClr val="tx2"/>
                </a:solidFill>
              </a:rPr>
              <a:t>alg</a:t>
            </a:r>
            <a:r>
              <a:rPr lang="en-US" altLang="en-US" sz="3200"/>
              <a:t> using a </a:t>
            </a:r>
            <a:br>
              <a:rPr lang="en-US" altLang="en-US" sz="3200"/>
            </a:br>
            <a:r>
              <a:rPr lang="en-US" altLang="en-US" sz="3200"/>
              <a:t>supposed algorithm for </a:t>
            </a:r>
            <a:r>
              <a:rPr lang="en-US" altLang="en-US" sz="3200">
                <a:solidFill>
                  <a:schemeClr val="tx2"/>
                </a:solidFill>
              </a:rPr>
              <a:t>P</a:t>
            </a:r>
            <a:r>
              <a:rPr lang="en-US" altLang="en-US" sz="3200" baseline="-25000">
                <a:solidFill>
                  <a:schemeClr val="tx2"/>
                </a:solidFill>
              </a:rPr>
              <a:t>oracle</a:t>
            </a:r>
            <a:r>
              <a:rPr lang="en-US" altLang="en-US" sz="3200"/>
              <a:t> as a subroutine.</a:t>
            </a:r>
          </a:p>
        </p:txBody>
      </p:sp>
      <p:sp>
        <p:nvSpPr>
          <p:cNvPr id="600082" name="Text Box 18"/>
          <p:cNvSpPr txBox="1">
            <a:spLocks noChangeArrowheads="1"/>
          </p:cNvSpPr>
          <p:nvPr/>
        </p:nvSpPr>
        <p:spPr bwMode="auto">
          <a:xfrm>
            <a:off x="1600200" y="58674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600083" name="Text Box 19"/>
          <p:cNvSpPr txBox="1">
            <a:spLocks noChangeArrowheads="1"/>
          </p:cNvSpPr>
          <p:nvPr/>
        </p:nvSpPr>
        <p:spPr bwMode="auto">
          <a:xfrm>
            <a:off x="6365875" y="3352800"/>
            <a:ext cx="796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600084" name="Text Box 20"/>
          <p:cNvSpPr txBox="1">
            <a:spLocks noChangeArrowheads="1"/>
          </p:cNvSpPr>
          <p:nvPr/>
        </p:nvSpPr>
        <p:spPr bwMode="auto">
          <a:xfrm>
            <a:off x="1828800" y="3200400"/>
            <a:ext cx="1295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600085" name="Text Box 21"/>
          <p:cNvSpPr txBox="1">
            <a:spLocks noChangeArrowheads="1"/>
          </p:cNvSpPr>
          <p:nvPr/>
        </p:nvSpPr>
        <p:spPr bwMode="auto">
          <a:xfrm>
            <a:off x="6553200" y="5700713"/>
            <a:ext cx="1295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hlink"/>
                </a:solidFill>
              </a:rPr>
              <a:t>??</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3600">
                <a:solidFill>
                  <a:schemeClr val="tx2"/>
                </a:solidFill>
                <a:effectLst>
                  <a:outerShdw blurRad="38100" dist="38100" dir="2700000" algn="tl">
                    <a:srgbClr val="000000"/>
                  </a:outerShdw>
                </a:effectLst>
              </a:rPr>
              <a:t>Reductions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00082"/>
                                        </p:tgtEl>
                                        <p:attrNameLst>
                                          <p:attrName>style.visibility</p:attrName>
                                        </p:attrNameLst>
                                      </p:cBhvr>
                                      <p:to>
                                        <p:strVal val="visible"/>
                                      </p:to>
                                    </p:set>
                                    <p:anim calcmode="lin" valueType="num">
                                      <p:cBhvr additive="base">
                                        <p:cTn id="7" dur="500" fill="hold"/>
                                        <p:tgtEl>
                                          <p:spTgt spid="600082"/>
                                        </p:tgtEl>
                                        <p:attrNameLst>
                                          <p:attrName>ppt_x</p:attrName>
                                        </p:attrNameLst>
                                      </p:cBhvr>
                                      <p:tavLst>
                                        <p:tav tm="0">
                                          <p:val>
                                            <p:strVal val="0-#ppt_w/2"/>
                                          </p:val>
                                        </p:tav>
                                        <p:tav tm="100000">
                                          <p:val>
                                            <p:strVal val="#ppt_x"/>
                                          </p:val>
                                        </p:tav>
                                      </p:tavLst>
                                    </p:anim>
                                    <p:anim calcmode="lin" valueType="num">
                                      <p:cBhvr additive="base">
                                        <p:cTn id="8" dur="500" fill="hold"/>
                                        <p:tgtEl>
                                          <p:spTgt spid="6000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0068"/>
                                        </p:tgtEl>
                                        <p:attrNameLst>
                                          <p:attrName>style.visibility</p:attrName>
                                        </p:attrNameLst>
                                      </p:cBhvr>
                                      <p:to>
                                        <p:strVal val="visible"/>
                                      </p:to>
                                    </p:set>
                                    <p:anim calcmode="lin" valueType="num">
                                      <p:cBhvr additive="base">
                                        <p:cTn id="13" dur="500" fill="hold"/>
                                        <p:tgtEl>
                                          <p:spTgt spid="600068"/>
                                        </p:tgtEl>
                                        <p:attrNameLst>
                                          <p:attrName>ppt_x</p:attrName>
                                        </p:attrNameLst>
                                      </p:cBhvr>
                                      <p:tavLst>
                                        <p:tav tm="0">
                                          <p:val>
                                            <p:strVal val="0-#ppt_w/2"/>
                                          </p:val>
                                        </p:tav>
                                        <p:tav tm="100000">
                                          <p:val>
                                            <p:strVal val="#ppt_x"/>
                                          </p:val>
                                        </p:tav>
                                      </p:tavLst>
                                    </p:anim>
                                    <p:anim calcmode="lin" valueType="num">
                                      <p:cBhvr additive="base">
                                        <p:cTn id="14" dur="500" fill="hold"/>
                                        <p:tgtEl>
                                          <p:spTgt spid="600068"/>
                                        </p:tgtEl>
                                        <p:attrNameLst>
                                          <p:attrName>ppt_y</p:attrName>
                                        </p:attrNameLst>
                                      </p:cBhvr>
                                      <p:tavLst>
                                        <p:tav tm="0">
                                          <p:val>
                                            <p:strVal val="#ppt_y"/>
                                          </p:val>
                                        </p:tav>
                                        <p:tav tm="100000">
                                          <p:val>
                                            <p:strVal val="#ppt_y"/>
                                          </p:val>
                                        </p:tav>
                                      </p:tavLst>
                                    </p:anim>
                                  </p:childTnLst>
                                </p:cTn>
                              </p:par>
                              <p:par>
                                <p:cTn id="15" presetID="1" presetClass="exit" presetSubtype="0" fill="hold" grpId="1" nodeType="withEffect">
                                  <p:stCondLst>
                                    <p:cond delay="0"/>
                                  </p:stCondLst>
                                  <p:childTnLst>
                                    <p:set>
                                      <p:cBhvr>
                                        <p:cTn id="16" dur="1" fill="hold">
                                          <p:stCondLst>
                                            <p:cond delay="0"/>
                                          </p:stCondLst>
                                        </p:cTn>
                                        <p:tgtEl>
                                          <p:spTgt spid="600082"/>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600083"/>
                                        </p:tgtEl>
                                        <p:attrNameLst>
                                          <p:attrName>style.visibility</p:attrName>
                                        </p:attrNameLst>
                                      </p:cBhvr>
                                      <p:to>
                                        <p:strVal val="visible"/>
                                      </p:to>
                                    </p:set>
                                    <p:anim calcmode="lin" valueType="num">
                                      <p:cBhvr additive="base">
                                        <p:cTn id="21" dur="500" fill="hold"/>
                                        <p:tgtEl>
                                          <p:spTgt spid="600083"/>
                                        </p:tgtEl>
                                        <p:attrNameLst>
                                          <p:attrName>ppt_x</p:attrName>
                                        </p:attrNameLst>
                                      </p:cBhvr>
                                      <p:tavLst>
                                        <p:tav tm="0">
                                          <p:val>
                                            <p:strVal val="1+#ppt_w/2"/>
                                          </p:val>
                                        </p:tav>
                                        <p:tav tm="100000">
                                          <p:val>
                                            <p:strVal val="#ppt_x"/>
                                          </p:val>
                                        </p:tav>
                                      </p:tavLst>
                                    </p:anim>
                                    <p:anim calcmode="lin" valueType="num">
                                      <p:cBhvr additive="base">
                                        <p:cTn id="22" dur="500" fill="hold"/>
                                        <p:tgtEl>
                                          <p:spTgt spid="60008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600070"/>
                                        </p:tgtEl>
                                        <p:attrNameLst>
                                          <p:attrName>style.visibility</p:attrName>
                                        </p:attrNameLst>
                                      </p:cBhvr>
                                      <p:to>
                                        <p:strVal val="visible"/>
                                      </p:to>
                                    </p:set>
                                    <p:anim calcmode="lin" valueType="num">
                                      <p:cBhvr additive="base">
                                        <p:cTn id="27" dur="500" fill="hold"/>
                                        <p:tgtEl>
                                          <p:spTgt spid="600070"/>
                                        </p:tgtEl>
                                        <p:attrNameLst>
                                          <p:attrName>ppt_x</p:attrName>
                                        </p:attrNameLst>
                                      </p:cBhvr>
                                      <p:tavLst>
                                        <p:tav tm="0">
                                          <p:val>
                                            <p:strVal val="1+#ppt_w/2"/>
                                          </p:val>
                                        </p:tav>
                                        <p:tav tm="100000">
                                          <p:val>
                                            <p:strVal val="#ppt_x"/>
                                          </p:val>
                                        </p:tav>
                                      </p:tavLst>
                                    </p:anim>
                                    <p:anim calcmode="lin" valueType="num">
                                      <p:cBhvr additive="base">
                                        <p:cTn id="28" dur="500" fill="hold"/>
                                        <p:tgtEl>
                                          <p:spTgt spid="600070"/>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60008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00077"/>
                                        </p:tgtEl>
                                        <p:attrNameLst>
                                          <p:attrName>style.visibility</p:attrName>
                                        </p:attrNameLst>
                                      </p:cBhvr>
                                      <p:to>
                                        <p:strVal val="visible"/>
                                      </p:to>
                                    </p:set>
                                    <p:anim calcmode="lin" valueType="num">
                                      <p:cBhvr additive="base">
                                        <p:cTn id="35" dur="500" fill="hold"/>
                                        <p:tgtEl>
                                          <p:spTgt spid="600077"/>
                                        </p:tgtEl>
                                        <p:attrNameLst>
                                          <p:attrName>ppt_x</p:attrName>
                                        </p:attrNameLst>
                                      </p:cBhvr>
                                      <p:tavLst>
                                        <p:tav tm="0">
                                          <p:val>
                                            <p:strVal val="0-#ppt_w/2"/>
                                          </p:val>
                                        </p:tav>
                                        <p:tav tm="100000">
                                          <p:val>
                                            <p:strVal val="#ppt_x"/>
                                          </p:val>
                                        </p:tav>
                                      </p:tavLst>
                                    </p:anim>
                                    <p:anim calcmode="lin" valueType="num">
                                      <p:cBhvr additive="base">
                                        <p:cTn id="36" dur="500" fill="hold"/>
                                        <p:tgtEl>
                                          <p:spTgt spid="600077"/>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00084"/>
                                        </p:tgtEl>
                                        <p:attrNameLst>
                                          <p:attrName>style.visibility</p:attrName>
                                        </p:attrNameLst>
                                      </p:cBhvr>
                                      <p:to>
                                        <p:strVal val="visible"/>
                                      </p:to>
                                    </p:set>
                                    <p:anim calcmode="lin" valueType="num">
                                      <p:cBhvr additive="base">
                                        <p:cTn id="41" dur="500" fill="hold"/>
                                        <p:tgtEl>
                                          <p:spTgt spid="600084"/>
                                        </p:tgtEl>
                                        <p:attrNameLst>
                                          <p:attrName>ppt_x</p:attrName>
                                        </p:attrNameLst>
                                      </p:cBhvr>
                                      <p:tavLst>
                                        <p:tav tm="0">
                                          <p:val>
                                            <p:strVal val="0-#ppt_w/2"/>
                                          </p:val>
                                        </p:tav>
                                        <p:tav tm="100000">
                                          <p:val>
                                            <p:strVal val="#ppt_x"/>
                                          </p:val>
                                        </p:tav>
                                      </p:tavLst>
                                    </p:anim>
                                    <p:anim calcmode="lin" valueType="num">
                                      <p:cBhvr additive="base">
                                        <p:cTn id="42" dur="500" fill="hold"/>
                                        <p:tgtEl>
                                          <p:spTgt spid="600084"/>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600078"/>
                                        </p:tgtEl>
                                        <p:attrNameLst>
                                          <p:attrName>style.visibility</p:attrName>
                                        </p:attrNameLst>
                                      </p:cBhvr>
                                      <p:to>
                                        <p:strVal val="visible"/>
                                      </p:to>
                                    </p:set>
                                    <p:anim calcmode="lin" valueType="num">
                                      <p:cBhvr additive="base">
                                        <p:cTn id="47" dur="500" fill="hold"/>
                                        <p:tgtEl>
                                          <p:spTgt spid="600078"/>
                                        </p:tgtEl>
                                        <p:attrNameLst>
                                          <p:attrName>ppt_x</p:attrName>
                                        </p:attrNameLst>
                                      </p:cBhvr>
                                      <p:tavLst>
                                        <p:tav tm="0">
                                          <p:val>
                                            <p:strVal val="1+#ppt_w/2"/>
                                          </p:val>
                                        </p:tav>
                                        <p:tav tm="100000">
                                          <p:val>
                                            <p:strVal val="#ppt_x"/>
                                          </p:val>
                                        </p:tav>
                                      </p:tavLst>
                                    </p:anim>
                                    <p:anim calcmode="lin" valueType="num">
                                      <p:cBhvr additive="base">
                                        <p:cTn id="48" dur="500" fill="hold"/>
                                        <p:tgtEl>
                                          <p:spTgt spid="600078"/>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600085"/>
                                        </p:tgtEl>
                                        <p:attrNameLst>
                                          <p:attrName>style.visibility</p:attrName>
                                        </p:attrNameLst>
                                      </p:cBhvr>
                                      <p:to>
                                        <p:strVal val="visible"/>
                                      </p:to>
                                    </p:set>
                                    <p:anim calcmode="lin" valueType="num">
                                      <p:cBhvr additive="base">
                                        <p:cTn id="53" dur="500" fill="hold"/>
                                        <p:tgtEl>
                                          <p:spTgt spid="600085"/>
                                        </p:tgtEl>
                                        <p:attrNameLst>
                                          <p:attrName>ppt_x</p:attrName>
                                        </p:attrNameLst>
                                      </p:cBhvr>
                                      <p:tavLst>
                                        <p:tav tm="0">
                                          <p:val>
                                            <p:strVal val="1+#ppt_w/2"/>
                                          </p:val>
                                        </p:tav>
                                        <p:tav tm="100000">
                                          <p:val>
                                            <p:strVal val="#ppt_x"/>
                                          </p:val>
                                        </p:tav>
                                      </p:tavLst>
                                    </p:anim>
                                    <p:anim calcmode="lin" valueType="num">
                                      <p:cBhvr additive="base">
                                        <p:cTn id="54" dur="500" fill="hold"/>
                                        <p:tgtEl>
                                          <p:spTgt spid="6000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8" grpId="0"/>
      <p:bldP spid="600070" grpId="0"/>
      <p:bldP spid="600077" grpId="0"/>
      <p:bldP spid="600078" grpId="0"/>
      <p:bldP spid="600082" grpId="0"/>
      <p:bldP spid="600082" grpId="1"/>
      <p:bldP spid="600083" grpId="0"/>
      <p:bldP spid="600083" grpId="1"/>
      <p:bldP spid="600084" grpId="0"/>
      <p:bldP spid="60008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1" name="Rectangle 3"/>
          <p:cNvSpPr>
            <a:spLocks noChangeArrowheads="1"/>
          </p:cNvSpPr>
          <p:nvPr/>
        </p:nvSpPr>
        <p:spPr bwMode="auto">
          <a:xfrm>
            <a:off x="1901825" y="5287963"/>
            <a:ext cx="4545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a:t>Notation:</a:t>
            </a:r>
            <a:r>
              <a:rPr lang="en-US" altLang="en-US" sz="3200">
                <a:solidFill>
                  <a:schemeClr val="tx2"/>
                </a:solidFill>
              </a:rPr>
              <a:t> P</a:t>
            </a:r>
            <a:r>
              <a:rPr lang="en-US" altLang="en-US" sz="3200" baseline="-25000">
                <a:solidFill>
                  <a:schemeClr val="tx2"/>
                </a:solidFill>
              </a:rPr>
              <a:t>alg</a:t>
            </a:r>
            <a:r>
              <a:rPr lang="en-US" altLang="en-US" sz="3200">
                <a:solidFill>
                  <a:srgbClr val="00FFCC"/>
                </a:solidFill>
              </a:rPr>
              <a:t> </a:t>
            </a:r>
            <a:r>
              <a:rPr lang="en-CA" altLang="en-US" sz="3200">
                <a:solidFill>
                  <a:srgbClr val="00FFCC"/>
                </a:solidFill>
              </a:rPr>
              <a:t>≤</a:t>
            </a:r>
            <a:r>
              <a:rPr lang="en-CA" altLang="en-US" sz="3200" baseline="-25000">
                <a:solidFill>
                  <a:srgbClr val="00FFCC"/>
                </a:solidFill>
              </a:rPr>
              <a:t>poly </a:t>
            </a:r>
            <a:r>
              <a:rPr lang="en-US" altLang="en-US" sz="3200">
                <a:solidFill>
                  <a:schemeClr val="tx2"/>
                </a:solidFill>
              </a:rPr>
              <a:t>P</a:t>
            </a:r>
            <a:r>
              <a:rPr lang="en-US" altLang="en-US" sz="3200" baseline="-25000">
                <a:solidFill>
                  <a:schemeClr val="tx2"/>
                </a:solidFill>
              </a:rPr>
              <a:t>oracle</a:t>
            </a:r>
            <a:endParaRPr lang="en-US" altLang="en-US" sz="3200">
              <a:solidFill>
                <a:srgbClr val="00FFCC"/>
              </a:solidFill>
            </a:endParaRPr>
          </a:p>
        </p:txBody>
      </p:sp>
      <p:sp>
        <p:nvSpPr>
          <p:cNvPr id="601092" name="Rectangle 4"/>
          <p:cNvSpPr>
            <a:spLocks noChangeArrowheads="1"/>
          </p:cNvSpPr>
          <p:nvPr/>
        </p:nvSpPr>
        <p:spPr bwMode="auto">
          <a:xfrm>
            <a:off x="1798638" y="2371725"/>
            <a:ext cx="583565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dirty="0" err="1">
                <a:solidFill>
                  <a:schemeClr val="tx2"/>
                </a:solidFill>
              </a:rPr>
              <a:t>P</a:t>
            </a:r>
            <a:r>
              <a:rPr lang="en-US" altLang="en-US" sz="3200" baseline="-25000" dirty="0" err="1">
                <a:solidFill>
                  <a:schemeClr val="tx2"/>
                </a:solidFill>
              </a:rPr>
              <a:t>alg</a:t>
            </a:r>
            <a:r>
              <a:rPr lang="en-US" altLang="en-US" sz="3200" dirty="0">
                <a:solidFill>
                  <a:srgbClr val="00FFCC"/>
                </a:solidFill>
              </a:rPr>
              <a:t> </a:t>
            </a:r>
            <a:r>
              <a:rPr lang="en-US" altLang="en-US" sz="3200" dirty="0"/>
              <a:t>is “at least as easy as”</a:t>
            </a:r>
            <a:r>
              <a:rPr lang="en-US" altLang="en-US" sz="3200" dirty="0">
                <a:solidFill>
                  <a:schemeClr val="accent2"/>
                </a:solidFill>
              </a:rPr>
              <a:t> </a:t>
            </a:r>
            <a:r>
              <a:rPr lang="en-US" altLang="en-US" sz="3200" dirty="0" err="1">
                <a:solidFill>
                  <a:schemeClr val="tx2"/>
                </a:solidFill>
              </a:rPr>
              <a:t>P</a:t>
            </a:r>
            <a:r>
              <a:rPr lang="en-US" altLang="en-US" sz="3200" baseline="-25000" dirty="0" err="1">
                <a:solidFill>
                  <a:schemeClr val="tx2"/>
                </a:solidFill>
              </a:rPr>
              <a:t>oracle</a:t>
            </a:r>
            <a:endParaRPr lang="en-US" altLang="en-US" sz="3200" baseline="-25000" dirty="0">
              <a:solidFill>
                <a:schemeClr val="tx2"/>
              </a:solidFill>
            </a:endParaRPr>
          </a:p>
          <a:p>
            <a:pPr>
              <a:defRPr/>
            </a:pPr>
            <a:r>
              <a:rPr lang="en-US" altLang="en-US" sz="3200" dirty="0"/>
              <a:t>    </a:t>
            </a:r>
            <a:r>
              <a:rPr lang="en-US" altLang="en-US" dirty="0"/>
              <a:t>(Modulo polynomial terms.)</a:t>
            </a:r>
          </a:p>
        </p:txBody>
      </p:sp>
      <p:sp>
        <p:nvSpPr>
          <p:cNvPr id="601093" name="Rectangle 5"/>
          <p:cNvSpPr>
            <a:spLocks noChangeArrowheads="1"/>
          </p:cNvSpPr>
          <p:nvPr/>
        </p:nvSpPr>
        <p:spPr bwMode="auto">
          <a:xfrm>
            <a:off x="1798638" y="3535363"/>
            <a:ext cx="57927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dirty="0" err="1">
                <a:solidFill>
                  <a:schemeClr val="tx2"/>
                </a:solidFill>
              </a:rPr>
              <a:t>P</a:t>
            </a:r>
            <a:r>
              <a:rPr lang="en-US" altLang="en-US" sz="3200" baseline="-25000" dirty="0" err="1">
                <a:solidFill>
                  <a:schemeClr val="tx2"/>
                </a:solidFill>
              </a:rPr>
              <a:t>oracle</a:t>
            </a:r>
            <a:r>
              <a:rPr lang="en-US" altLang="en-US" sz="3200" dirty="0">
                <a:solidFill>
                  <a:srgbClr val="00FFCC"/>
                </a:solidFill>
              </a:rPr>
              <a:t> </a:t>
            </a:r>
            <a:r>
              <a:rPr lang="en-US" altLang="en-US" sz="3200" dirty="0"/>
              <a:t>is “at least as hard as”</a:t>
            </a:r>
            <a:r>
              <a:rPr lang="en-US" altLang="en-US" sz="3200" dirty="0">
                <a:solidFill>
                  <a:schemeClr val="accent2"/>
                </a:solidFill>
              </a:rPr>
              <a:t> </a:t>
            </a:r>
            <a:r>
              <a:rPr lang="en-US" altLang="en-US" sz="3200" dirty="0" err="1">
                <a:solidFill>
                  <a:schemeClr val="tx2"/>
                </a:solidFill>
              </a:rPr>
              <a:t>P</a:t>
            </a:r>
            <a:r>
              <a:rPr lang="en-US" altLang="en-US" baseline="-25000" dirty="0" err="1">
                <a:solidFill>
                  <a:schemeClr val="tx2"/>
                </a:solidFill>
              </a:rPr>
              <a:t>alg</a:t>
            </a:r>
            <a:endParaRPr lang="en-US" altLang="en-US" baseline="-25000" dirty="0">
              <a:solidFill>
                <a:schemeClr val="tx2"/>
              </a:solidFill>
            </a:endParaRPr>
          </a:p>
          <a:p>
            <a:pPr>
              <a:defRPr/>
            </a:pPr>
            <a:r>
              <a:rPr lang="en-US" altLang="en-US" dirty="0"/>
              <a:t> (Modulo polynomial terms.)</a:t>
            </a:r>
          </a:p>
        </p:txBody>
      </p:sp>
      <p:sp>
        <p:nvSpPr>
          <p:cNvPr id="601094" name="Text Box 6"/>
          <p:cNvSpPr txBox="1">
            <a:spLocks noChangeArrowheads="1"/>
          </p:cNvSpPr>
          <p:nvPr/>
        </p:nvSpPr>
        <p:spPr bwMode="auto">
          <a:xfrm>
            <a:off x="838200" y="1905000"/>
            <a:ext cx="24034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Conclusions:</a:t>
            </a:r>
          </a:p>
        </p:txBody>
      </p:sp>
      <p:sp>
        <p:nvSpPr>
          <p:cNvPr id="196614" name="Text Box 8"/>
          <p:cNvSpPr txBox="1">
            <a:spLocks noChangeArrowheads="1"/>
          </p:cNvSpPr>
          <p:nvPr/>
        </p:nvSpPr>
        <p:spPr bwMode="auto">
          <a:xfrm>
            <a:off x="450850" y="381000"/>
            <a:ext cx="79438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3200"/>
              <a:t>We give an algorithm for </a:t>
            </a:r>
            <a:r>
              <a:rPr lang="en-US" altLang="en-US" sz="3200">
                <a:solidFill>
                  <a:schemeClr val="tx2"/>
                </a:solidFill>
              </a:rPr>
              <a:t>P</a:t>
            </a:r>
            <a:r>
              <a:rPr lang="en-US" altLang="en-US" sz="3200" baseline="-25000">
                <a:solidFill>
                  <a:schemeClr val="tx2"/>
                </a:solidFill>
              </a:rPr>
              <a:t>alg</a:t>
            </a:r>
            <a:r>
              <a:rPr lang="en-US" altLang="en-US" sz="3200"/>
              <a:t> using a </a:t>
            </a:r>
            <a:br>
              <a:rPr lang="en-US" altLang="en-US" sz="3200"/>
            </a:br>
            <a:r>
              <a:rPr lang="en-US" altLang="en-US" sz="3200"/>
              <a:t>supposed algorithm for </a:t>
            </a:r>
            <a:r>
              <a:rPr lang="en-US" altLang="en-US" sz="3200">
                <a:solidFill>
                  <a:schemeClr val="tx2"/>
                </a:solidFill>
              </a:rPr>
              <a:t>P</a:t>
            </a:r>
            <a:r>
              <a:rPr lang="en-US" altLang="en-US" sz="3200" baseline="-25000">
                <a:solidFill>
                  <a:schemeClr val="tx2"/>
                </a:solidFill>
              </a:rPr>
              <a:t>oracle</a:t>
            </a:r>
            <a:r>
              <a:rPr lang="en-US" altLang="en-US" sz="3200"/>
              <a:t> as a subroutine.</a:t>
            </a:r>
          </a:p>
        </p:txBody>
      </p:sp>
      <p:sp>
        <p:nvSpPr>
          <p:cNvPr id="596994" name="Rectangle 2"/>
          <p:cNvSpPr>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3600" dirty="0">
                <a:solidFill>
                  <a:schemeClr val="tx2"/>
                </a:solidFill>
                <a:effectLst>
                  <a:outerShdw blurRad="38100" dist="38100" dir="2700000" algn="tl">
                    <a:srgbClr val="000000"/>
                  </a:outerShdw>
                </a:effectLst>
              </a:rPr>
              <a:t>Reductions</a:t>
            </a:r>
          </a:p>
        </p:txBody>
      </p:sp>
      <p:grpSp>
        <p:nvGrpSpPr>
          <p:cNvPr id="7" name="Group 6"/>
          <p:cNvGrpSpPr>
            <a:grpSpLocks/>
          </p:cNvGrpSpPr>
          <p:nvPr/>
        </p:nvGrpSpPr>
        <p:grpSpPr bwMode="auto">
          <a:xfrm>
            <a:off x="2063750" y="152400"/>
            <a:ext cx="3346450" cy="5857875"/>
            <a:chOff x="2064321" y="152400"/>
            <a:chExt cx="3345879" cy="5857220"/>
          </a:xfrm>
        </p:grpSpPr>
        <p:sp>
          <p:nvSpPr>
            <p:cNvPr id="196617" name="Rectangle 1"/>
            <p:cNvSpPr>
              <a:spLocks noChangeArrowheads="1"/>
            </p:cNvSpPr>
            <p:nvPr/>
          </p:nvSpPr>
          <p:spPr bwMode="auto">
            <a:xfrm>
              <a:off x="2210346" y="152400"/>
              <a:ext cx="912657" cy="523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CA" altLang="en-US">
                  <a:solidFill>
                    <a:srgbClr val="00FFCC"/>
                  </a:solidFill>
                </a:rPr>
                <a:t>poly </a:t>
              </a:r>
              <a:endParaRPr lang="en-CA" altLang="en-US"/>
            </a:p>
          </p:txBody>
        </p:sp>
        <p:grpSp>
          <p:nvGrpSpPr>
            <p:cNvPr id="48138" name="Group 5"/>
            <p:cNvGrpSpPr>
              <a:grpSpLocks/>
            </p:cNvGrpSpPr>
            <p:nvPr/>
          </p:nvGrpSpPr>
          <p:grpSpPr bwMode="auto">
            <a:xfrm>
              <a:off x="2064321" y="152400"/>
              <a:ext cx="3345879" cy="5857220"/>
              <a:chOff x="2064321" y="152400"/>
              <a:chExt cx="3345879" cy="5857220"/>
            </a:xfrm>
          </p:grpSpPr>
          <p:sp>
            <p:nvSpPr>
              <p:cNvPr id="3" name="Oval 2"/>
              <p:cNvSpPr/>
              <p:nvPr/>
            </p:nvSpPr>
            <p:spPr bwMode="auto">
              <a:xfrm>
                <a:off x="2064321" y="152400"/>
                <a:ext cx="1007891" cy="523816"/>
              </a:xfrm>
              <a:prstGeom prst="ellips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p>
            </p:txBody>
          </p:sp>
          <p:sp>
            <p:nvSpPr>
              <p:cNvPr id="10" name="Oval 9"/>
              <p:cNvSpPr/>
              <p:nvPr/>
            </p:nvSpPr>
            <p:spPr bwMode="auto">
              <a:xfrm>
                <a:off x="4402310" y="5485804"/>
                <a:ext cx="1007890" cy="523816"/>
              </a:xfrm>
              <a:prstGeom prst="ellips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a:defRPr/>
                </a:pPr>
                <a:endParaRPr lang="en-CA"/>
              </a:p>
            </p:txBody>
          </p:sp>
          <p:cxnSp>
            <p:nvCxnSpPr>
              <p:cNvPr id="48141" name="Straight Connector 4"/>
              <p:cNvCxnSpPr>
                <a:cxnSpLocks noChangeShapeType="1"/>
                <a:stCxn id="3" idx="4"/>
              </p:cNvCxnSpPr>
              <p:nvPr/>
            </p:nvCxnSpPr>
            <p:spPr bwMode="auto">
              <a:xfrm>
                <a:off x="2568353" y="675620"/>
                <a:ext cx="2148110" cy="490473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01094"/>
                                        </p:tgtEl>
                                        <p:attrNameLst>
                                          <p:attrName>style.visibility</p:attrName>
                                        </p:attrNameLst>
                                      </p:cBhvr>
                                      <p:to>
                                        <p:strVal val="visible"/>
                                      </p:to>
                                    </p:set>
                                    <p:anim calcmode="lin" valueType="num">
                                      <p:cBhvr additive="base">
                                        <p:cTn id="7" dur="500" fill="hold"/>
                                        <p:tgtEl>
                                          <p:spTgt spid="601094"/>
                                        </p:tgtEl>
                                        <p:attrNameLst>
                                          <p:attrName>ppt_x</p:attrName>
                                        </p:attrNameLst>
                                      </p:cBhvr>
                                      <p:tavLst>
                                        <p:tav tm="0">
                                          <p:val>
                                            <p:strVal val="#ppt_x"/>
                                          </p:val>
                                        </p:tav>
                                        <p:tav tm="100000">
                                          <p:val>
                                            <p:strVal val="#ppt_x"/>
                                          </p:val>
                                        </p:tav>
                                      </p:tavLst>
                                    </p:anim>
                                    <p:anim calcmode="lin" valueType="num">
                                      <p:cBhvr additive="base">
                                        <p:cTn id="8" dur="500" fill="hold"/>
                                        <p:tgtEl>
                                          <p:spTgt spid="60109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01092"/>
                                        </p:tgtEl>
                                        <p:attrNameLst>
                                          <p:attrName>style.visibility</p:attrName>
                                        </p:attrNameLst>
                                      </p:cBhvr>
                                      <p:to>
                                        <p:strVal val="visible"/>
                                      </p:to>
                                    </p:set>
                                    <p:anim calcmode="lin" valueType="num">
                                      <p:cBhvr additive="base">
                                        <p:cTn id="13" dur="500" fill="hold"/>
                                        <p:tgtEl>
                                          <p:spTgt spid="601092"/>
                                        </p:tgtEl>
                                        <p:attrNameLst>
                                          <p:attrName>ppt_x</p:attrName>
                                        </p:attrNameLst>
                                      </p:cBhvr>
                                      <p:tavLst>
                                        <p:tav tm="0">
                                          <p:val>
                                            <p:strVal val="#ppt_x"/>
                                          </p:val>
                                        </p:tav>
                                        <p:tav tm="100000">
                                          <p:val>
                                            <p:strVal val="#ppt_x"/>
                                          </p:val>
                                        </p:tav>
                                      </p:tavLst>
                                    </p:anim>
                                    <p:anim calcmode="lin" valueType="num">
                                      <p:cBhvr additive="base">
                                        <p:cTn id="14" dur="500" fill="hold"/>
                                        <p:tgtEl>
                                          <p:spTgt spid="60109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01093"/>
                                        </p:tgtEl>
                                        <p:attrNameLst>
                                          <p:attrName>style.visibility</p:attrName>
                                        </p:attrNameLst>
                                      </p:cBhvr>
                                      <p:to>
                                        <p:strVal val="visible"/>
                                      </p:to>
                                    </p:set>
                                    <p:anim calcmode="lin" valueType="num">
                                      <p:cBhvr additive="base">
                                        <p:cTn id="19" dur="500" fill="hold"/>
                                        <p:tgtEl>
                                          <p:spTgt spid="601093"/>
                                        </p:tgtEl>
                                        <p:attrNameLst>
                                          <p:attrName>ppt_x</p:attrName>
                                        </p:attrNameLst>
                                      </p:cBhvr>
                                      <p:tavLst>
                                        <p:tav tm="0">
                                          <p:val>
                                            <p:strVal val="#ppt_x"/>
                                          </p:val>
                                        </p:tav>
                                        <p:tav tm="100000">
                                          <p:val>
                                            <p:strVal val="#ppt_x"/>
                                          </p:val>
                                        </p:tav>
                                      </p:tavLst>
                                    </p:anim>
                                    <p:anim calcmode="lin" valueType="num">
                                      <p:cBhvr additive="base">
                                        <p:cTn id="20" dur="500" fill="hold"/>
                                        <p:tgtEl>
                                          <p:spTgt spid="60109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01091"/>
                                        </p:tgtEl>
                                        <p:attrNameLst>
                                          <p:attrName>style.visibility</p:attrName>
                                        </p:attrNameLst>
                                      </p:cBhvr>
                                      <p:to>
                                        <p:strVal val="visible"/>
                                      </p:to>
                                    </p:set>
                                    <p:anim calcmode="lin" valueType="num">
                                      <p:cBhvr additive="base">
                                        <p:cTn id="25" dur="500" fill="hold"/>
                                        <p:tgtEl>
                                          <p:spTgt spid="601091"/>
                                        </p:tgtEl>
                                        <p:attrNameLst>
                                          <p:attrName>ppt_x</p:attrName>
                                        </p:attrNameLst>
                                      </p:cBhvr>
                                      <p:tavLst>
                                        <p:tav tm="0">
                                          <p:val>
                                            <p:strVal val="#ppt_x"/>
                                          </p:val>
                                        </p:tav>
                                        <p:tav tm="100000">
                                          <p:val>
                                            <p:strVal val="#ppt_x"/>
                                          </p:val>
                                        </p:tav>
                                      </p:tavLst>
                                    </p:anim>
                                    <p:anim calcmode="lin" valueType="num">
                                      <p:cBhvr additive="base">
                                        <p:cTn id="26" dur="500" fill="hold"/>
                                        <p:tgtEl>
                                          <p:spTgt spid="60109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1" grpId="0"/>
      <p:bldP spid="601092" grpId="0"/>
      <p:bldP spid="601093" grpId="0"/>
      <p:bldP spid="601094"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rrowheads="1"/>
          </p:cNvSpPr>
          <p:nvPr/>
        </p:nvSpPr>
        <p:spPr bwMode="auto">
          <a:xfrm>
            <a:off x="4595813" y="838200"/>
            <a:ext cx="4548187" cy="207486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This is a </a:t>
            </a:r>
            <a:r>
              <a:rPr lang="en-US" dirty="0">
                <a:solidFill>
                  <a:schemeClr val="tx2"/>
                </a:solidFill>
                <a:effectLst>
                  <a:outerShdw blurRad="38100" dist="38100" dir="2700000" algn="tl">
                    <a:srgbClr val="000000"/>
                  </a:outerShdw>
                </a:effectLst>
              </a:rPr>
              <a:t>circuit</a:t>
            </a:r>
            <a:r>
              <a:rPr lang="en-US" dirty="0">
                <a:effectLst>
                  <a:outerShdw blurRad="38100" dist="38100" dir="2700000" algn="tl">
                    <a:srgbClr val="000000"/>
                  </a:outerShdw>
                </a:effectLst>
              </a:rPr>
              <a:t> with </a:t>
            </a:r>
          </a:p>
          <a:p>
            <a:pPr>
              <a:spcBef>
                <a:spcPct val="20000"/>
              </a:spcBef>
              <a:defRPr/>
            </a:pPr>
            <a:r>
              <a:rPr lang="en-US" dirty="0">
                <a:effectLst>
                  <a:outerShdw blurRad="38100" dist="38100" dir="2700000" algn="tl">
                    <a:srgbClr val="000000"/>
                  </a:outerShdw>
                </a:effectLst>
              </a:rPr>
              <a:t>AND/OR/NOT gates</a:t>
            </a:r>
          </a:p>
          <a:p>
            <a:pPr>
              <a:spcBef>
                <a:spcPct val="20000"/>
              </a:spcBef>
              <a:defRPr/>
            </a:pPr>
            <a:r>
              <a:rPr lang="en-US" dirty="0">
                <a:effectLst>
                  <a:outerShdw blurRad="38100" dist="38100" dir="2700000" algn="tl">
                    <a:srgbClr val="000000"/>
                  </a:outerShdw>
                </a:effectLst>
              </a:rPr>
              <a:t>with n input variables/wires</a:t>
            </a:r>
          </a:p>
          <a:p>
            <a:pPr>
              <a:spcBef>
                <a:spcPct val="20000"/>
              </a:spcBef>
              <a:defRPr/>
            </a:pPr>
            <a:r>
              <a:rPr lang="en-US" dirty="0">
                <a:effectLst>
                  <a:outerShdw blurRad="38100" dist="38100" dir="2700000" algn="tl">
                    <a:srgbClr val="000000"/>
                  </a:outerShdw>
                </a:effectLst>
              </a:rPr>
              <a:t>and one output wire. </a:t>
            </a:r>
          </a:p>
        </p:txBody>
      </p:sp>
      <p:sp>
        <p:nvSpPr>
          <p:cNvPr id="25" name="Rectangle 24"/>
          <p:cNvSpPr>
            <a:spLocks noChangeArrowheads="1"/>
          </p:cNvSpPr>
          <p:nvPr/>
        </p:nvSpPr>
        <p:spPr bwMode="auto">
          <a:xfrm>
            <a:off x="4724400" y="3048000"/>
            <a:ext cx="4748213" cy="147161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This is an </a:t>
            </a:r>
            <a:r>
              <a:rPr lang="en-US" dirty="0">
                <a:solidFill>
                  <a:schemeClr val="tx2"/>
                </a:solidFill>
                <a:effectLst>
                  <a:outerShdw blurRad="38100" dist="38100" dir="2700000" algn="tl">
                    <a:srgbClr val="000000"/>
                  </a:outerShdw>
                </a:effectLst>
              </a:rPr>
              <a:t>assignment</a:t>
            </a:r>
            <a:r>
              <a:rPr lang="en-US" dirty="0">
                <a:effectLst>
                  <a:outerShdw blurRad="38100" dist="38100" dir="2700000" algn="tl">
                    <a:srgbClr val="000000"/>
                  </a:outerShdw>
                </a:effectLst>
              </a:rPr>
              <a:t> giving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true/false, yes/no, 0/1</a:t>
            </a:r>
          </a:p>
          <a:p>
            <a:pPr>
              <a:spcBef>
                <a:spcPct val="20000"/>
              </a:spcBef>
              <a:defRPr/>
            </a:pPr>
            <a:r>
              <a:rPr lang="en-US" dirty="0">
                <a:effectLst>
                  <a:outerShdw blurRad="38100" dist="38100" dir="2700000" algn="tl">
                    <a:srgbClr val="000000"/>
                  </a:outerShdw>
                </a:effectLst>
              </a:rPr>
              <a:t>to each input variable.</a:t>
            </a:r>
          </a:p>
        </p:txBody>
      </p:sp>
      <p:sp>
        <p:nvSpPr>
          <p:cNvPr id="26" name="Rectangle 25"/>
          <p:cNvSpPr>
            <a:spLocks noChangeArrowheads="1"/>
          </p:cNvSpPr>
          <p:nvPr/>
        </p:nvSpPr>
        <p:spPr bwMode="auto">
          <a:xfrm>
            <a:off x="4786313" y="4648200"/>
            <a:ext cx="4073525" cy="954088"/>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These values percolate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down to the output wire.</a:t>
            </a:r>
          </a:p>
        </p:txBody>
      </p:sp>
      <p:grpSp>
        <p:nvGrpSpPr>
          <p:cNvPr id="39" name="Group 33"/>
          <p:cNvGrpSpPr>
            <a:grpSpLocks/>
          </p:cNvGrpSpPr>
          <p:nvPr/>
        </p:nvGrpSpPr>
        <p:grpSpPr bwMode="auto">
          <a:xfrm>
            <a:off x="609600" y="1066800"/>
            <a:ext cx="4210050" cy="533400"/>
            <a:chOff x="384" y="672"/>
            <a:chExt cx="2652" cy="336"/>
          </a:xfrm>
        </p:grpSpPr>
        <p:grpSp>
          <p:nvGrpSpPr>
            <p:cNvPr id="49188" name="Group 32"/>
            <p:cNvGrpSpPr>
              <a:grpSpLocks/>
            </p:cNvGrpSpPr>
            <p:nvPr/>
          </p:nvGrpSpPr>
          <p:grpSpPr bwMode="auto">
            <a:xfrm>
              <a:off x="384" y="672"/>
              <a:ext cx="2439" cy="336"/>
              <a:chOff x="384" y="672"/>
              <a:chExt cx="2439" cy="336"/>
            </a:xfrm>
          </p:grpSpPr>
          <p:sp>
            <p:nvSpPr>
              <p:cNvPr id="197673" name="Text Box 25"/>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 F</a:t>
                </a:r>
              </a:p>
            </p:txBody>
          </p:sp>
          <p:sp>
            <p:nvSpPr>
              <p:cNvPr id="197674" name="Text Box 26"/>
              <p:cNvSpPr txBox="1">
                <a:spLocks noChangeArrowheads="1"/>
              </p:cNvSpPr>
              <p:nvPr/>
            </p:nvSpPr>
            <p:spPr bwMode="auto">
              <a:xfrm>
                <a:off x="1392" y="67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T</a:t>
                </a:r>
              </a:p>
            </p:txBody>
          </p:sp>
          <p:sp>
            <p:nvSpPr>
              <p:cNvPr id="197675" name="Text Box 27"/>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F</a:t>
                </a:r>
              </a:p>
            </p:txBody>
          </p:sp>
        </p:grpSp>
        <p:grpSp>
          <p:nvGrpSpPr>
            <p:cNvPr id="49189" name="Group 31"/>
            <p:cNvGrpSpPr>
              <a:grpSpLocks/>
            </p:cNvGrpSpPr>
            <p:nvPr/>
          </p:nvGrpSpPr>
          <p:grpSpPr bwMode="auto">
            <a:xfrm>
              <a:off x="480" y="681"/>
              <a:ext cx="2556" cy="327"/>
              <a:chOff x="480" y="681"/>
              <a:chExt cx="2556" cy="327"/>
            </a:xfrm>
          </p:grpSpPr>
          <p:sp>
            <p:nvSpPr>
              <p:cNvPr id="197670" name="Rectangle 28"/>
              <p:cNvSpPr>
                <a:spLocks noChangeArrowheads="1"/>
              </p:cNvSpPr>
              <p:nvPr/>
            </p:nvSpPr>
            <p:spPr bwMode="auto">
              <a:xfrm>
                <a:off x="486" y="681"/>
                <a:ext cx="2206"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7671" name="Rectangle 29"/>
              <p:cNvSpPr>
                <a:spLocks noChangeArrowheads="1"/>
              </p:cNvSpPr>
              <p:nvPr/>
            </p:nvSpPr>
            <p:spPr bwMode="auto">
              <a:xfrm>
                <a:off x="486" y="681"/>
                <a:ext cx="228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7672" name="Rectangle 30"/>
              <p:cNvSpPr>
                <a:spLocks noChangeArrowheads="1"/>
              </p:cNvSpPr>
              <p:nvPr/>
            </p:nvSpPr>
            <p:spPr bwMode="auto">
              <a:xfrm flipH="1">
                <a:off x="480" y="720"/>
                <a:ext cx="2556" cy="279"/>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grpSp>
      </p:grpSp>
      <p:grpSp>
        <p:nvGrpSpPr>
          <p:cNvPr id="3" name="Group 2"/>
          <p:cNvGrpSpPr>
            <a:grpSpLocks/>
          </p:cNvGrpSpPr>
          <p:nvPr/>
        </p:nvGrpSpPr>
        <p:grpSpPr bwMode="auto">
          <a:xfrm>
            <a:off x="300038" y="1219200"/>
            <a:ext cx="4495800" cy="5570538"/>
            <a:chOff x="300037" y="1219200"/>
            <a:chExt cx="4495800" cy="5570538"/>
          </a:xfrm>
        </p:grpSpPr>
        <p:sp>
          <p:nvSpPr>
            <p:cNvPr id="197647" name="Text Box 2"/>
            <p:cNvSpPr txBox="1">
              <a:spLocks noChangeArrowheads="1"/>
            </p:cNvSpPr>
            <p:nvPr/>
          </p:nvSpPr>
          <p:spPr bwMode="auto">
            <a:xfrm>
              <a:off x="373697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3</a:t>
              </a:r>
              <a:endParaRPr lang="en-US" altLang="en-US" sz="4400">
                <a:latin typeface="Arial Rounded MT Bold" pitchFamily="34" charset="0"/>
              </a:endParaRPr>
            </a:p>
          </p:txBody>
        </p:sp>
        <p:sp>
          <p:nvSpPr>
            <p:cNvPr id="197648" name="Text Box 3"/>
            <p:cNvSpPr txBox="1">
              <a:spLocks noChangeArrowheads="1"/>
            </p:cNvSpPr>
            <p:nvPr/>
          </p:nvSpPr>
          <p:spPr bwMode="auto">
            <a:xfrm>
              <a:off x="2197099"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2</a:t>
              </a:r>
              <a:endParaRPr lang="en-US" altLang="en-US" sz="4400">
                <a:latin typeface="Arial Rounded MT Bold" pitchFamily="34" charset="0"/>
              </a:endParaRPr>
            </a:p>
          </p:txBody>
        </p:sp>
        <p:sp>
          <p:nvSpPr>
            <p:cNvPr id="197649" name="Text Box 4"/>
            <p:cNvSpPr txBox="1">
              <a:spLocks noChangeArrowheads="1"/>
            </p:cNvSpPr>
            <p:nvPr/>
          </p:nvSpPr>
          <p:spPr bwMode="auto">
            <a:xfrm>
              <a:off x="70802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1</a:t>
              </a:r>
              <a:endParaRPr lang="en-US" altLang="en-US" sz="4400">
                <a:latin typeface="Arial Rounded MT Bold" pitchFamily="34" charset="0"/>
              </a:endParaRPr>
            </a:p>
          </p:txBody>
        </p:sp>
        <p:sp>
          <p:nvSpPr>
            <p:cNvPr id="197650" name="AutoShape 6"/>
            <p:cNvSpPr>
              <a:spLocks noChangeArrowheads="1"/>
            </p:cNvSpPr>
            <p:nvPr/>
          </p:nvSpPr>
          <p:spPr bwMode="auto">
            <a:xfrm rot="5400000" flipV="1">
              <a:off x="1086643" y="4058444"/>
              <a:ext cx="1016000" cy="82391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7651" name="AutoShape 7"/>
            <p:cNvSpPr>
              <a:spLocks noChangeArrowheads="1"/>
            </p:cNvSpPr>
            <p:nvPr/>
          </p:nvSpPr>
          <p:spPr bwMode="auto">
            <a:xfrm rot="5400000" flipV="1">
              <a:off x="3835400" y="268287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7652" name="AutoShape 8"/>
            <p:cNvSpPr>
              <a:spLocks noChangeArrowheads="1"/>
            </p:cNvSpPr>
            <p:nvPr/>
          </p:nvSpPr>
          <p:spPr bwMode="auto">
            <a:xfrm rot="5400000" flipV="1">
              <a:off x="2003425"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sp>
          <p:nvSpPr>
            <p:cNvPr id="197653" name="AutoShape 9"/>
            <p:cNvSpPr>
              <a:spLocks noChangeArrowheads="1"/>
            </p:cNvSpPr>
            <p:nvPr/>
          </p:nvSpPr>
          <p:spPr bwMode="auto">
            <a:xfrm rot="5400000" flipV="1">
              <a:off x="336550"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cxnSp>
          <p:nvCxnSpPr>
            <p:cNvPr id="49174" name="AutoShape 10"/>
            <p:cNvCxnSpPr>
              <a:cxnSpLocks noChangeShapeType="1"/>
              <a:stCxn id="197649" idx="2"/>
              <a:endCxn id="197653" idx="1"/>
            </p:cNvCxnSpPr>
            <p:nvPr/>
          </p:nvCxnSpPr>
          <p:spPr bwMode="auto">
            <a:xfrm flipH="1">
              <a:off x="842962" y="1981200"/>
              <a:ext cx="395288"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75" name="AutoShape 11"/>
            <p:cNvCxnSpPr>
              <a:cxnSpLocks noChangeShapeType="1"/>
              <a:stCxn id="197648" idx="2"/>
              <a:endCxn id="197653" idx="1"/>
            </p:cNvCxnSpPr>
            <p:nvPr/>
          </p:nvCxnSpPr>
          <p:spPr bwMode="auto">
            <a:xfrm flipH="1">
              <a:off x="842962" y="1981200"/>
              <a:ext cx="1884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76" name="AutoShape 12"/>
            <p:cNvCxnSpPr>
              <a:cxnSpLocks noChangeShapeType="1"/>
              <a:stCxn id="197649" idx="2"/>
              <a:endCxn id="197652" idx="1"/>
            </p:cNvCxnSpPr>
            <p:nvPr/>
          </p:nvCxnSpPr>
          <p:spPr bwMode="auto">
            <a:xfrm>
              <a:off x="1238250" y="1981200"/>
              <a:ext cx="12715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77" name="AutoShape 13"/>
            <p:cNvCxnSpPr>
              <a:cxnSpLocks noChangeShapeType="1"/>
              <a:stCxn id="197647" idx="2"/>
              <a:endCxn id="197652" idx="1"/>
            </p:cNvCxnSpPr>
            <p:nvPr/>
          </p:nvCxnSpPr>
          <p:spPr bwMode="auto">
            <a:xfrm flipH="1">
              <a:off x="2509837" y="1981200"/>
              <a:ext cx="1757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78" name="AutoShape 14"/>
            <p:cNvCxnSpPr>
              <a:cxnSpLocks noChangeShapeType="1"/>
              <a:stCxn id="197647" idx="2"/>
              <a:endCxn id="197651" idx="1"/>
            </p:cNvCxnSpPr>
            <p:nvPr/>
          </p:nvCxnSpPr>
          <p:spPr bwMode="auto">
            <a:xfrm>
              <a:off x="4267200" y="1981200"/>
              <a:ext cx="74612"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79" name="AutoShape 15"/>
            <p:cNvCxnSpPr>
              <a:cxnSpLocks noChangeShapeType="1"/>
              <a:stCxn id="197648" idx="2"/>
              <a:endCxn id="197651" idx="1"/>
            </p:cNvCxnSpPr>
            <p:nvPr/>
          </p:nvCxnSpPr>
          <p:spPr bwMode="auto">
            <a:xfrm>
              <a:off x="2727325" y="1981200"/>
              <a:ext cx="16144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7660" name="AutoShape 16"/>
            <p:cNvSpPr>
              <a:spLocks noChangeArrowheads="1"/>
            </p:cNvSpPr>
            <p:nvPr/>
          </p:nvSpPr>
          <p:spPr bwMode="auto">
            <a:xfrm rot="5400000" flipV="1">
              <a:off x="1936749" y="5580063"/>
              <a:ext cx="1016000" cy="81915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cxnSp>
          <p:nvCxnSpPr>
            <p:cNvPr id="49181" name="AutoShape 17"/>
            <p:cNvCxnSpPr>
              <a:cxnSpLocks noChangeShapeType="1"/>
              <a:stCxn id="197653" idx="3"/>
              <a:endCxn id="197650" idx="1"/>
            </p:cNvCxnSpPr>
            <p:nvPr/>
          </p:nvCxnSpPr>
          <p:spPr bwMode="auto">
            <a:xfrm>
              <a:off x="842962" y="3602038"/>
              <a:ext cx="750888"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82" name="AutoShape 18"/>
            <p:cNvCxnSpPr>
              <a:cxnSpLocks noChangeShapeType="1"/>
              <a:stCxn id="197652" idx="3"/>
              <a:endCxn id="197650" idx="1"/>
            </p:cNvCxnSpPr>
            <p:nvPr/>
          </p:nvCxnSpPr>
          <p:spPr bwMode="auto">
            <a:xfrm flipH="1">
              <a:off x="1593850" y="3602038"/>
              <a:ext cx="915987"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83" name="AutoShape 19"/>
            <p:cNvCxnSpPr>
              <a:cxnSpLocks noChangeShapeType="1"/>
            </p:cNvCxnSpPr>
            <p:nvPr/>
          </p:nvCxnSpPr>
          <p:spPr bwMode="auto">
            <a:xfrm flipH="1">
              <a:off x="2443162" y="4946650"/>
              <a:ext cx="1065213" cy="5080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84" name="AutoShape 20"/>
            <p:cNvCxnSpPr>
              <a:cxnSpLocks noChangeShapeType="1"/>
              <a:stCxn id="197650" idx="3"/>
              <a:endCxn id="197660" idx="1"/>
            </p:cNvCxnSpPr>
            <p:nvPr/>
          </p:nvCxnSpPr>
          <p:spPr bwMode="auto">
            <a:xfrm>
              <a:off x="1593850" y="4997450"/>
              <a:ext cx="849312" cy="4651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7665" name="AutoShape 21"/>
            <p:cNvSpPr>
              <a:spLocks noChangeArrowheads="1"/>
            </p:cNvSpPr>
            <p:nvPr/>
          </p:nvSpPr>
          <p:spPr bwMode="auto">
            <a:xfrm rot="5400000" flipV="1">
              <a:off x="3001962" y="3892550"/>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NOT</a:t>
              </a:r>
            </a:p>
          </p:txBody>
        </p:sp>
        <p:cxnSp>
          <p:nvCxnSpPr>
            <p:cNvPr id="49186" name="AutoShape 22"/>
            <p:cNvCxnSpPr>
              <a:cxnSpLocks noChangeShapeType="1"/>
            </p:cNvCxnSpPr>
            <p:nvPr/>
          </p:nvCxnSpPr>
          <p:spPr bwMode="auto">
            <a:xfrm flipH="1">
              <a:off x="3576637" y="3590925"/>
              <a:ext cx="892175" cy="2952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49187" name="AutoShape 23"/>
            <p:cNvCxnSpPr>
              <a:cxnSpLocks noChangeShapeType="1"/>
              <a:stCxn id="197660" idx="3"/>
            </p:cNvCxnSpPr>
            <p:nvPr/>
          </p:nvCxnSpPr>
          <p:spPr bwMode="auto">
            <a:xfrm>
              <a:off x="2443162" y="6515100"/>
              <a:ext cx="0" cy="2746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57" name="Group 24"/>
          <p:cNvGrpSpPr>
            <a:grpSpLocks/>
          </p:cNvGrpSpPr>
          <p:nvPr/>
        </p:nvGrpSpPr>
        <p:grpSpPr bwMode="auto">
          <a:xfrm>
            <a:off x="563563" y="3595688"/>
            <a:ext cx="4541837" cy="3324225"/>
            <a:chOff x="310" y="2265"/>
            <a:chExt cx="2861" cy="2094"/>
          </a:xfrm>
        </p:grpSpPr>
        <p:sp>
          <p:nvSpPr>
            <p:cNvPr id="197641" name="Text Box 25"/>
            <p:cNvSpPr txBox="1">
              <a:spLocks noChangeArrowheads="1"/>
            </p:cNvSpPr>
            <p:nvPr/>
          </p:nvSpPr>
          <p:spPr bwMode="auto">
            <a:xfrm>
              <a:off x="310"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7642" name="Text Box 26"/>
            <p:cNvSpPr txBox="1">
              <a:spLocks noChangeArrowheads="1"/>
            </p:cNvSpPr>
            <p:nvPr/>
          </p:nvSpPr>
          <p:spPr bwMode="auto">
            <a:xfrm>
              <a:off x="1248"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7643" name="Text Box 27"/>
            <p:cNvSpPr txBox="1">
              <a:spLocks noChangeArrowheads="1"/>
            </p:cNvSpPr>
            <p:nvPr/>
          </p:nvSpPr>
          <p:spPr bwMode="auto">
            <a:xfrm>
              <a:off x="1392" y="403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7644" name="Text Box 28"/>
            <p:cNvSpPr txBox="1">
              <a:spLocks noChangeArrowheads="1"/>
            </p:cNvSpPr>
            <p:nvPr/>
          </p:nvSpPr>
          <p:spPr bwMode="auto">
            <a:xfrm>
              <a:off x="838" y="31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7645" name="Text Box 29"/>
            <p:cNvSpPr txBox="1">
              <a:spLocks noChangeArrowheads="1"/>
            </p:cNvSpPr>
            <p:nvPr/>
          </p:nvSpPr>
          <p:spPr bwMode="auto">
            <a:xfrm>
              <a:off x="1776" y="31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7646" name="Text Box 30"/>
            <p:cNvSpPr txBox="1">
              <a:spLocks noChangeArrowheads="1"/>
            </p:cNvSpPr>
            <p:nvPr/>
          </p:nvSpPr>
          <p:spPr bwMode="auto">
            <a:xfrm>
              <a:off x="2688" y="2265"/>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T</a:t>
              </a:r>
            </a:p>
          </p:txBody>
        </p:sp>
      </p:gr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The Circuit Satisfiablity Problem</a:t>
            </a:r>
            <a:endParaRPr lang="en-US" kern="0"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 calcmode="lin" valueType="num">
                                      <p:cBhvr additive="base">
                                        <p:cTn id="21" dur="500" fill="hold"/>
                                        <p:tgtEl>
                                          <p:spTgt spid="25"/>
                                        </p:tgtEl>
                                        <p:attrNameLst>
                                          <p:attrName>ppt_x</p:attrName>
                                        </p:attrNameLst>
                                      </p:cBhvr>
                                      <p:tavLst>
                                        <p:tav tm="0">
                                          <p:val>
                                            <p:strVal val="#ppt_x"/>
                                          </p:val>
                                        </p:tav>
                                        <p:tav tm="100000">
                                          <p:val>
                                            <p:strVal val="#ppt_x"/>
                                          </p:val>
                                        </p:tav>
                                      </p:tavLst>
                                    </p:anim>
                                    <p:anim calcmode="lin" valueType="num">
                                      <p:cBhvr additive="base">
                                        <p:cTn id="22"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ppt_x"/>
                                          </p:val>
                                        </p:tav>
                                        <p:tav tm="100000">
                                          <p:val>
                                            <p:strVal val="#ppt_x"/>
                                          </p:val>
                                        </p:tav>
                                      </p:tavLst>
                                    </p:anim>
                                    <p:anim calcmode="lin" valueType="num">
                                      <p:cBhvr additive="base">
                                        <p:cTn id="28" dur="500" fill="hold"/>
                                        <p:tgtEl>
                                          <p:spTgt spid="5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ppt_x"/>
                                          </p:val>
                                        </p:tav>
                                        <p:tav tm="100000">
                                          <p:val>
                                            <p:strVal val="#ppt_x"/>
                                          </p:val>
                                        </p:tav>
                                      </p:tavLst>
                                    </p:anim>
                                    <p:anim calcmode="lin" valueType="num">
                                      <p:cBhvr additive="base">
                                        <p:cTn id="32"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rrowheads="1"/>
          </p:cNvSpPr>
          <p:nvPr/>
        </p:nvSpPr>
        <p:spPr bwMode="auto">
          <a:xfrm>
            <a:off x="4595813" y="838200"/>
            <a:ext cx="4548187" cy="207486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This is a </a:t>
            </a:r>
            <a:r>
              <a:rPr lang="en-US" dirty="0">
                <a:solidFill>
                  <a:schemeClr val="tx2"/>
                </a:solidFill>
                <a:effectLst>
                  <a:outerShdw blurRad="38100" dist="38100" dir="2700000" algn="tl">
                    <a:srgbClr val="000000"/>
                  </a:outerShdw>
                </a:effectLst>
              </a:rPr>
              <a:t>circuit</a:t>
            </a:r>
            <a:r>
              <a:rPr lang="en-US" dirty="0">
                <a:effectLst>
                  <a:outerShdw blurRad="38100" dist="38100" dir="2700000" algn="tl">
                    <a:srgbClr val="000000"/>
                  </a:outerShdw>
                </a:effectLst>
              </a:rPr>
              <a:t> with </a:t>
            </a:r>
          </a:p>
          <a:p>
            <a:pPr>
              <a:spcBef>
                <a:spcPct val="20000"/>
              </a:spcBef>
              <a:defRPr/>
            </a:pPr>
            <a:r>
              <a:rPr lang="en-US" dirty="0">
                <a:effectLst>
                  <a:outerShdw blurRad="38100" dist="38100" dir="2700000" algn="tl">
                    <a:srgbClr val="000000"/>
                  </a:outerShdw>
                </a:effectLst>
              </a:rPr>
              <a:t>AND/OR/NOT gates</a:t>
            </a:r>
          </a:p>
          <a:p>
            <a:pPr>
              <a:spcBef>
                <a:spcPct val="20000"/>
              </a:spcBef>
              <a:defRPr/>
            </a:pPr>
            <a:r>
              <a:rPr lang="en-US" dirty="0">
                <a:effectLst>
                  <a:outerShdw blurRad="38100" dist="38100" dir="2700000" algn="tl">
                    <a:srgbClr val="000000"/>
                  </a:outerShdw>
                </a:effectLst>
              </a:rPr>
              <a:t>with n input variables/wires</a:t>
            </a:r>
          </a:p>
          <a:p>
            <a:pPr>
              <a:spcBef>
                <a:spcPct val="20000"/>
              </a:spcBef>
              <a:defRPr/>
            </a:pPr>
            <a:r>
              <a:rPr lang="en-US" dirty="0">
                <a:effectLst>
                  <a:outerShdw blurRad="38100" dist="38100" dir="2700000" algn="tl">
                    <a:srgbClr val="000000"/>
                  </a:outerShdw>
                </a:effectLst>
              </a:rPr>
              <a:t>and one output wire. </a:t>
            </a:r>
          </a:p>
        </p:txBody>
      </p:sp>
      <p:sp>
        <p:nvSpPr>
          <p:cNvPr id="25" name="Rectangle 24"/>
          <p:cNvSpPr>
            <a:spLocks noChangeArrowheads="1"/>
          </p:cNvSpPr>
          <p:nvPr/>
        </p:nvSpPr>
        <p:spPr bwMode="auto">
          <a:xfrm>
            <a:off x="4724400" y="3048000"/>
            <a:ext cx="4748213" cy="147161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This is an </a:t>
            </a:r>
            <a:r>
              <a:rPr lang="en-US" dirty="0">
                <a:solidFill>
                  <a:schemeClr val="tx2"/>
                </a:solidFill>
                <a:effectLst>
                  <a:outerShdw blurRad="38100" dist="38100" dir="2700000" algn="tl">
                    <a:srgbClr val="000000"/>
                  </a:outerShdw>
                </a:effectLst>
              </a:rPr>
              <a:t>assignment</a:t>
            </a:r>
            <a:r>
              <a:rPr lang="en-US" dirty="0">
                <a:effectLst>
                  <a:outerShdw blurRad="38100" dist="38100" dir="2700000" algn="tl">
                    <a:srgbClr val="000000"/>
                  </a:outerShdw>
                </a:effectLst>
              </a:rPr>
              <a:t> giving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true/false, yes/no, 0/1</a:t>
            </a:r>
          </a:p>
          <a:p>
            <a:pPr>
              <a:spcBef>
                <a:spcPct val="20000"/>
              </a:spcBef>
              <a:defRPr/>
            </a:pPr>
            <a:r>
              <a:rPr lang="en-US" dirty="0">
                <a:effectLst>
                  <a:outerShdw blurRad="38100" dist="38100" dir="2700000" algn="tl">
                    <a:srgbClr val="000000"/>
                  </a:outerShdw>
                </a:effectLst>
              </a:rPr>
              <a:t>to each input variable.</a:t>
            </a:r>
          </a:p>
        </p:txBody>
      </p:sp>
      <p:sp>
        <p:nvSpPr>
          <p:cNvPr id="26" name="Rectangle 25"/>
          <p:cNvSpPr>
            <a:spLocks noChangeArrowheads="1"/>
          </p:cNvSpPr>
          <p:nvPr/>
        </p:nvSpPr>
        <p:spPr bwMode="auto">
          <a:xfrm>
            <a:off x="4786313" y="4648200"/>
            <a:ext cx="4073525" cy="954088"/>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These values percolate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down to the output wire.</a:t>
            </a:r>
          </a:p>
        </p:txBody>
      </p:sp>
      <p:grpSp>
        <p:nvGrpSpPr>
          <p:cNvPr id="50181" name="Group 2"/>
          <p:cNvGrpSpPr>
            <a:grpSpLocks/>
          </p:cNvGrpSpPr>
          <p:nvPr/>
        </p:nvGrpSpPr>
        <p:grpSpPr bwMode="auto">
          <a:xfrm>
            <a:off x="300038" y="1219200"/>
            <a:ext cx="4495800" cy="5570538"/>
            <a:chOff x="300037" y="1219200"/>
            <a:chExt cx="4495800" cy="5570538"/>
          </a:xfrm>
        </p:grpSpPr>
        <p:sp>
          <p:nvSpPr>
            <p:cNvPr id="198682" name="Text Box 2"/>
            <p:cNvSpPr txBox="1">
              <a:spLocks noChangeArrowheads="1"/>
            </p:cNvSpPr>
            <p:nvPr/>
          </p:nvSpPr>
          <p:spPr bwMode="auto">
            <a:xfrm>
              <a:off x="373697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3</a:t>
              </a:r>
              <a:endParaRPr lang="en-US" altLang="en-US" sz="4400">
                <a:latin typeface="Arial Rounded MT Bold" pitchFamily="34" charset="0"/>
              </a:endParaRPr>
            </a:p>
          </p:txBody>
        </p:sp>
        <p:sp>
          <p:nvSpPr>
            <p:cNvPr id="198683" name="Text Box 3"/>
            <p:cNvSpPr txBox="1">
              <a:spLocks noChangeArrowheads="1"/>
            </p:cNvSpPr>
            <p:nvPr/>
          </p:nvSpPr>
          <p:spPr bwMode="auto">
            <a:xfrm>
              <a:off x="2197099"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2</a:t>
              </a:r>
              <a:endParaRPr lang="en-US" altLang="en-US" sz="4400">
                <a:latin typeface="Arial Rounded MT Bold" pitchFamily="34" charset="0"/>
              </a:endParaRPr>
            </a:p>
          </p:txBody>
        </p:sp>
        <p:sp>
          <p:nvSpPr>
            <p:cNvPr id="198684" name="Text Box 4"/>
            <p:cNvSpPr txBox="1">
              <a:spLocks noChangeArrowheads="1"/>
            </p:cNvSpPr>
            <p:nvPr/>
          </p:nvSpPr>
          <p:spPr bwMode="auto">
            <a:xfrm>
              <a:off x="70802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1</a:t>
              </a:r>
              <a:endParaRPr lang="en-US" altLang="en-US" sz="4400">
                <a:latin typeface="Arial Rounded MT Bold" pitchFamily="34" charset="0"/>
              </a:endParaRPr>
            </a:p>
          </p:txBody>
        </p:sp>
        <p:sp>
          <p:nvSpPr>
            <p:cNvPr id="198685" name="AutoShape 6"/>
            <p:cNvSpPr>
              <a:spLocks noChangeArrowheads="1"/>
            </p:cNvSpPr>
            <p:nvPr/>
          </p:nvSpPr>
          <p:spPr bwMode="auto">
            <a:xfrm rot="5400000" flipV="1">
              <a:off x="1086643" y="4058444"/>
              <a:ext cx="1016000" cy="82391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8686" name="AutoShape 7"/>
            <p:cNvSpPr>
              <a:spLocks noChangeArrowheads="1"/>
            </p:cNvSpPr>
            <p:nvPr/>
          </p:nvSpPr>
          <p:spPr bwMode="auto">
            <a:xfrm rot="5400000" flipV="1">
              <a:off x="3835400" y="268287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8687" name="AutoShape 8"/>
            <p:cNvSpPr>
              <a:spLocks noChangeArrowheads="1"/>
            </p:cNvSpPr>
            <p:nvPr/>
          </p:nvSpPr>
          <p:spPr bwMode="auto">
            <a:xfrm rot="5400000" flipV="1">
              <a:off x="2003425"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sp>
          <p:nvSpPr>
            <p:cNvPr id="198688" name="AutoShape 9"/>
            <p:cNvSpPr>
              <a:spLocks noChangeArrowheads="1"/>
            </p:cNvSpPr>
            <p:nvPr/>
          </p:nvSpPr>
          <p:spPr bwMode="auto">
            <a:xfrm rot="5400000" flipV="1">
              <a:off x="336550"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cxnSp>
          <p:nvCxnSpPr>
            <p:cNvPr id="50209" name="AutoShape 10"/>
            <p:cNvCxnSpPr>
              <a:cxnSpLocks noChangeShapeType="1"/>
              <a:stCxn id="198684" idx="2"/>
              <a:endCxn id="198688" idx="1"/>
            </p:cNvCxnSpPr>
            <p:nvPr/>
          </p:nvCxnSpPr>
          <p:spPr bwMode="auto">
            <a:xfrm flipH="1">
              <a:off x="842962" y="1981200"/>
              <a:ext cx="395288"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0" name="AutoShape 11"/>
            <p:cNvCxnSpPr>
              <a:cxnSpLocks noChangeShapeType="1"/>
              <a:stCxn id="198683" idx="2"/>
              <a:endCxn id="198688" idx="1"/>
            </p:cNvCxnSpPr>
            <p:nvPr/>
          </p:nvCxnSpPr>
          <p:spPr bwMode="auto">
            <a:xfrm flipH="1">
              <a:off x="842962" y="1981200"/>
              <a:ext cx="1884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1" name="AutoShape 12"/>
            <p:cNvCxnSpPr>
              <a:cxnSpLocks noChangeShapeType="1"/>
              <a:stCxn id="198684" idx="2"/>
              <a:endCxn id="198687" idx="1"/>
            </p:cNvCxnSpPr>
            <p:nvPr/>
          </p:nvCxnSpPr>
          <p:spPr bwMode="auto">
            <a:xfrm>
              <a:off x="1238250" y="1981200"/>
              <a:ext cx="12715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2" name="AutoShape 13"/>
            <p:cNvCxnSpPr>
              <a:cxnSpLocks noChangeShapeType="1"/>
              <a:stCxn id="198682" idx="2"/>
              <a:endCxn id="198687" idx="1"/>
            </p:cNvCxnSpPr>
            <p:nvPr/>
          </p:nvCxnSpPr>
          <p:spPr bwMode="auto">
            <a:xfrm flipH="1">
              <a:off x="2509837" y="1981200"/>
              <a:ext cx="1757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3" name="AutoShape 14"/>
            <p:cNvCxnSpPr>
              <a:cxnSpLocks noChangeShapeType="1"/>
              <a:stCxn id="198682" idx="2"/>
              <a:endCxn id="198686" idx="1"/>
            </p:cNvCxnSpPr>
            <p:nvPr/>
          </p:nvCxnSpPr>
          <p:spPr bwMode="auto">
            <a:xfrm>
              <a:off x="4267200" y="1981200"/>
              <a:ext cx="74612"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4" name="AutoShape 15"/>
            <p:cNvCxnSpPr>
              <a:cxnSpLocks noChangeShapeType="1"/>
              <a:stCxn id="198683" idx="2"/>
              <a:endCxn id="198686" idx="1"/>
            </p:cNvCxnSpPr>
            <p:nvPr/>
          </p:nvCxnSpPr>
          <p:spPr bwMode="auto">
            <a:xfrm>
              <a:off x="2727325" y="1981200"/>
              <a:ext cx="16144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8695" name="AutoShape 16"/>
            <p:cNvSpPr>
              <a:spLocks noChangeArrowheads="1"/>
            </p:cNvSpPr>
            <p:nvPr/>
          </p:nvSpPr>
          <p:spPr bwMode="auto">
            <a:xfrm rot="5400000" flipV="1">
              <a:off x="1936749" y="5580063"/>
              <a:ext cx="1016000" cy="81915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cxnSp>
          <p:nvCxnSpPr>
            <p:cNvPr id="50216" name="AutoShape 17"/>
            <p:cNvCxnSpPr>
              <a:cxnSpLocks noChangeShapeType="1"/>
              <a:stCxn id="198688" idx="3"/>
              <a:endCxn id="198685" idx="1"/>
            </p:cNvCxnSpPr>
            <p:nvPr/>
          </p:nvCxnSpPr>
          <p:spPr bwMode="auto">
            <a:xfrm>
              <a:off x="842962" y="3602038"/>
              <a:ext cx="750888"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7" name="AutoShape 18"/>
            <p:cNvCxnSpPr>
              <a:cxnSpLocks noChangeShapeType="1"/>
              <a:stCxn id="198687" idx="3"/>
              <a:endCxn id="198685" idx="1"/>
            </p:cNvCxnSpPr>
            <p:nvPr/>
          </p:nvCxnSpPr>
          <p:spPr bwMode="auto">
            <a:xfrm flipH="1">
              <a:off x="1593850" y="3602038"/>
              <a:ext cx="915987"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8" name="AutoShape 19"/>
            <p:cNvCxnSpPr>
              <a:cxnSpLocks noChangeShapeType="1"/>
            </p:cNvCxnSpPr>
            <p:nvPr/>
          </p:nvCxnSpPr>
          <p:spPr bwMode="auto">
            <a:xfrm flipH="1">
              <a:off x="2443162" y="4946650"/>
              <a:ext cx="1065213" cy="5080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19" name="AutoShape 20"/>
            <p:cNvCxnSpPr>
              <a:cxnSpLocks noChangeShapeType="1"/>
              <a:stCxn id="198685" idx="3"/>
              <a:endCxn id="198695" idx="1"/>
            </p:cNvCxnSpPr>
            <p:nvPr/>
          </p:nvCxnSpPr>
          <p:spPr bwMode="auto">
            <a:xfrm>
              <a:off x="1593850" y="4997450"/>
              <a:ext cx="849312" cy="4651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8700" name="AutoShape 21"/>
            <p:cNvSpPr>
              <a:spLocks noChangeArrowheads="1"/>
            </p:cNvSpPr>
            <p:nvPr/>
          </p:nvSpPr>
          <p:spPr bwMode="auto">
            <a:xfrm rot="5400000" flipV="1">
              <a:off x="3001962" y="3892550"/>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NOT</a:t>
              </a:r>
            </a:p>
          </p:txBody>
        </p:sp>
        <p:cxnSp>
          <p:nvCxnSpPr>
            <p:cNvPr id="50221" name="AutoShape 22"/>
            <p:cNvCxnSpPr>
              <a:cxnSpLocks noChangeShapeType="1"/>
            </p:cNvCxnSpPr>
            <p:nvPr/>
          </p:nvCxnSpPr>
          <p:spPr bwMode="auto">
            <a:xfrm flipH="1">
              <a:off x="3576637" y="3590925"/>
              <a:ext cx="892175" cy="2952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0222" name="AutoShape 23"/>
            <p:cNvCxnSpPr>
              <a:cxnSpLocks noChangeShapeType="1"/>
              <a:stCxn id="198695" idx="3"/>
            </p:cNvCxnSpPr>
            <p:nvPr/>
          </p:nvCxnSpPr>
          <p:spPr bwMode="auto">
            <a:xfrm>
              <a:off x="2443162" y="6515100"/>
              <a:ext cx="0" cy="2746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The Circuit Satisfiablity Problem</a:t>
            </a:r>
            <a:endParaRPr lang="en-US" kern="0" dirty="0">
              <a:latin typeface="Times New Roman" panose="02020603050405020304" pitchFamily="18" charset="0"/>
              <a:cs typeface="Times New Roman" panose="02020603050405020304" pitchFamily="18" charset="0"/>
            </a:endParaRPr>
          </a:p>
        </p:txBody>
      </p:sp>
      <p:sp>
        <p:nvSpPr>
          <p:cNvPr id="44" name="Rectangle 43"/>
          <p:cNvSpPr>
            <a:spLocks noChangeArrowheads="1"/>
          </p:cNvSpPr>
          <p:nvPr/>
        </p:nvSpPr>
        <p:spPr bwMode="auto">
          <a:xfrm>
            <a:off x="4459288" y="5791200"/>
            <a:ext cx="4533900" cy="954088"/>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The assignment satisfies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the circuit if the output is </a:t>
            </a:r>
            <a:r>
              <a:rPr lang="en-US" dirty="0">
                <a:solidFill>
                  <a:srgbClr val="66FF33"/>
                </a:solidFill>
                <a:effectLst>
                  <a:outerShdw blurRad="38100" dist="38100" dir="2700000" algn="tl">
                    <a:srgbClr val="000000"/>
                  </a:outerShdw>
                </a:effectLst>
              </a:rPr>
              <a:t>T</a:t>
            </a:r>
            <a:r>
              <a:rPr lang="en-US" dirty="0">
                <a:effectLst>
                  <a:outerShdw blurRad="38100" dist="38100" dir="2700000" algn="tl">
                    <a:srgbClr val="000000"/>
                  </a:outerShdw>
                </a:effectLst>
              </a:rPr>
              <a:t>.</a:t>
            </a:r>
          </a:p>
        </p:txBody>
      </p:sp>
      <p:grpSp>
        <p:nvGrpSpPr>
          <p:cNvPr id="45" name="Group 46"/>
          <p:cNvGrpSpPr>
            <a:grpSpLocks/>
          </p:cNvGrpSpPr>
          <p:nvPr/>
        </p:nvGrpSpPr>
        <p:grpSpPr bwMode="auto">
          <a:xfrm>
            <a:off x="666750" y="1066800"/>
            <a:ext cx="4210050" cy="585788"/>
            <a:chOff x="384" y="672"/>
            <a:chExt cx="2652" cy="369"/>
          </a:xfrm>
        </p:grpSpPr>
        <p:grpSp>
          <p:nvGrpSpPr>
            <p:cNvPr id="50194" name="Group 47"/>
            <p:cNvGrpSpPr>
              <a:grpSpLocks/>
            </p:cNvGrpSpPr>
            <p:nvPr/>
          </p:nvGrpSpPr>
          <p:grpSpPr bwMode="auto">
            <a:xfrm>
              <a:off x="384" y="672"/>
              <a:ext cx="2439" cy="336"/>
              <a:chOff x="384" y="672"/>
              <a:chExt cx="2439" cy="336"/>
            </a:xfrm>
          </p:grpSpPr>
          <p:sp>
            <p:nvSpPr>
              <p:cNvPr id="198679" name="Text Box 48"/>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 F</a:t>
                </a:r>
              </a:p>
            </p:txBody>
          </p:sp>
          <p:sp>
            <p:nvSpPr>
              <p:cNvPr id="198680" name="Text Box 49"/>
              <p:cNvSpPr txBox="1">
                <a:spLocks noChangeArrowheads="1"/>
              </p:cNvSpPr>
              <p:nvPr/>
            </p:nvSpPr>
            <p:spPr bwMode="auto">
              <a:xfrm>
                <a:off x="1392" y="67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F</a:t>
                </a:r>
              </a:p>
            </p:txBody>
          </p:sp>
          <p:sp>
            <p:nvSpPr>
              <p:cNvPr id="198681" name="Text Box 50"/>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F</a:t>
                </a:r>
              </a:p>
            </p:txBody>
          </p:sp>
        </p:grpSp>
        <p:grpSp>
          <p:nvGrpSpPr>
            <p:cNvPr id="50195" name="Group 51"/>
            <p:cNvGrpSpPr>
              <a:grpSpLocks/>
            </p:cNvGrpSpPr>
            <p:nvPr/>
          </p:nvGrpSpPr>
          <p:grpSpPr bwMode="auto">
            <a:xfrm>
              <a:off x="480" y="677"/>
              <a:ext cx="2556" cy="364"/>
              <a:chOff x="480" y="677"/>
              <a:chExt cx="2556" cy="364"/>
            </a:xfrm>
          </p:grpSpPr>
          <p:sp>
            <p:nvSpPr>
              <p:cNvPr id="198676" name="Rectangle 55"/>
              <p:cNvSpPr>
                <a:spLocks noChangeArrowheads="1"/>
              </p:cNvSpPr>
              <p:nvPr/>
            </p:nvSpPr>
            <p:spPr bwMode="auto">
              <a:xfrm>
                <a:off x="1416" y="677"/>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8677" name="Rectangle 56"/>
              <p:cNvSpPr>
                <a:spLocks noChangeArrowheads="1"/>
              </p:cNvSpPr>
              <p:nvPr/>
            </p:nvSpPr>
            <p:spPr bwMode="auto">
              <a:xfrm>
                <a:off x="1455" y="681"/>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8678" name="Rectangle 57"/>
              <p:cNvSpPr>
                <a:spLocks noChangeArrowheads="1"/>
              </p:cNvSpPr>
              <p:nvPr/>
            </p:nvSpPr>
            <p:spPr bwMode="auto">
              <a:xfrm flipH="1">
                <a:off x="480" y="678"/>
                <a:ext cx="2556"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grpSp>
      </p:grpSp>
      <p:grpSp>
        <p:nvGrpSpPr>
          <p:cNvPr id="58" name="Group 66"/>
          <p:cNvGrpSpPr>
            <a:grpSpLocks/>
          </p:cNvGrpSpPr>
          <p:nvPr/>
        </p:nvGrpSpPr>
        <p:grpSpPr bwMode="auto">
          <a:xfrm>
            <a:off x="492125" y="3527425"/>
            <a:ext cx="4522788" cy="3330575"/>
            <a:chOff x="310" y="2222"/>
            <a:chExt cx="2849" cy="2098"/>
          </a:xfrm>
        </p:grpSpPr>
        <p:grpSp>
          <p:nvGrpSpPr>
            <p:cNvPr id="50186" name="Group 58"/>
            <p:cNvGrpSpPr>
              <a:grpSpLocks/>
            </p:cNvGrpSpPr>
            <p:nvPr/>
          </p:nvGrpSpPr>
          <p:grpSpPr bwMode="auto">
            <a:xfrm>
              <a:off x="310" y="2222"/>
              <a:ext cx="2849" cy="2094"/>
              <a:chOff x="310" y="2265"/>
              <a:chExt cx="2849" cy="2094"/>
            </a:xfrm>
          </p:grpSpPr>
          <p:sp>
            <p:nvSpPr>
              <p:cNvPr id="198668" name="Text Box 59"/>
              <p:cNvSpPr txBox="1">
                <a:spLocks noChangeArrowheads="1"/>
              </p:cNvSpPr>
              <p:nvPr/>
            </p:nvSpPr>
            <p:spPr bwMode="auto">
              <a:xfrm>
                <a:off x="310"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8669" name="Text Box 60"/>
              <p:cNvSpPr txBox="1">
                <a:spLocks noChangeArrowheads="1"/>
              </p:cNvSpPr>
              <p:nvPr/>
            </p:nvSpPr>
            <p:spPr bwMode="auto">
              <a:xfrm>
                <a:off x="1248"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8670" name="Text Box 61"/>
              <p:cNvSpPr txBox="1">
                <a:spLocks noChangeArrowheads="1"/>
              </p:cNvSpPr>
              <p:nvPr/>
            </p:nvSpPr>
            <p:spPr bwMode="auto">
              <a:xfrm>
                <a:off x="1392" y="403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T</a:t>
                </a:r>
              </a:p>
            </p:txBody>
          </p:sp>
          <p:sp>
            <p:nvSpPr>
              <p:cNvPr id="198671" name="Text Box 62"/>
              <p:cNvSpPr txBox="1">
                <a:spLocks noChangeArrowheads="1"/>
              </p:cNvSpPr>
              <p:nvPr/>
            </p:nvSpPr>
            <p:spPr bwMode="auto">
              <a:xfrm>
                <a:off x="838" y="31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8672" name="Text Box 63"/>
              <p:cNvSpPr txBox="1">
                <a:spLocks noChangeArrowheads="1"/>
              </p:cNvSpPr>
              <p:nvPr/>
            </p:nvSpPr>
            <p:spPr bwMode="auto">
              <a:xfrm>
                <a:off x="1776" y="3177"/>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T</a:t>
                </a:r>
              </a:p>
            </p:txBody>
          </p:sp>
          <p:sp>
            <p:nvSpPr>
              <p:cNvPr id="198673" name="Text Box 64"/>
              <p:cNvSpPr txBox="1">
                <a:spLocks noChangeArrowheads="1"/>
              </p:cNvSpPr>
              <p:nvPr/>
            </p:nvSpPr>
            <p:spPr bwMode="auto">
              <a:xfrm>
                <a:off x="2688"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grpSp>
        <p:sp>
          <p:nvSpPr>
            <p:cNvPr id="198667" name="Oval 65"/>
            <p:cNvSpPr>
              <a:spLocks noChangeArrowheads="1"/>
            </p:cNvSpPr>
            <p:nvPr/>
          </p:nvSpPr>
          <p:spPr bwMode="auto">
            <a:xfrm>
              <a:off x="1440" y="4032"/>
              <a:ext cx="432" cy="288"/>
            </a:xfrm>
            <a:prstGeom prst="ellipse">
              <a:avLst/>
            </a:prstGeom>
            <a:noFill/>
            <a:ln w="50800" cap="sq">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ppt_x"/>
                                          </p:val>
                                        </p:tav>
                                        <p:tav tm="100000">
                                          <p:val>
                                            <p:strVal val="#ppt_x"/>
                                          </p:val>
                                        </p:tav>
                                      </p:tavLst>
                                    </p:anim>
                                    <p:anim calcmode="lin" valueType="num">
                                      <p:cBhvr additive="base">
                                        <p:cTn id="20"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300038" y="1219200"/>
            <a:ext cx="4495800" cy="5570538"/>
            <a:chOff x="300037" y="1219200"/>
            <a:chExt cx="4495800" cy="5570538"/>
          </a:xfrm>
        </p:grpSpPr>
        <p:sp>
          <p:nvSpPr>
            <p:cNvPr id="199707" name="Text Box 2"/>
            <p:cNvSpPr txBox="1">
              <a:spLocks noChangeArrowheads="1"/>
            </p:cNvSpPr>
            <p:nvPr/>
          </p:nvSpPr>
          <p:spPr bwMode="auto">
            <a:xfrm>
              <a:off x="373697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3</a:t>
              </a:r>
              <a:endParaRPr lang="en-US" altLang="en-US" sz="4400">
                <a:latin typeface="Arial Rounded MT Bold" pitchFamily="34" charset="0"/>
              </a:endParaRPr>
            </a:p>
          </p:txBody>
        </p:sp>
        <p:sp>
          <p:nvSpPr>
            <p:cNvPr id="199708" name="Text Box 3"/>
            <p:cNvSpPr txBox="1">
              <a:spLocks noChangeArrowheads="1"/>
            </p:cNvSpPr>
            <p:nvPr/>
          </p:nvSpPr>
          <p:spPr bwMode="auto">
            <a:xfrm>
              <a:off x="2197099"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2</a:t>
              </a:r>
              <a:endParaRPr lang="en-US" altLang="en-US" sz="4400">
                <a:latin typeface="Arial Rounded MT Bold" pitchFamily="34" charset="0"/>
              </a:endParaRPr>
            </a:p>
          </p:txBody>
        </p:sp>
        <p:sp>
          <p:nvSpPr>
            <p:cNvPr id="199709" name="Text Box 4"/>
            <p:cNvSpPr txBox="1">
              <a:spLocks noChangeArrowheads="1"/>
            </p:cNvSpPr>
            <p:nvPr/>
          </p:nvSpPr>
          <p:spPr bwMode="auto">
            <a:xfrm>
              <a:off x="708024" y="1219200"/>
              <a:ext cx="10588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4400">
                  <a:solidFill>
                    <a:schemeClr val="tx2"/>
                  </a:solidFill>
                  <a:latin typeface="Arial Rounded MT Bold" pitchFamily="34" charset="0"/>
                </a:rPr>
                <a:t>x</a:t>
              </a:r>
              <a:r>
                <a:rPr lang="en-US" altLang="en-US" sz="4400" baseline="-25000">
                  <a:solidFill>
                    <a:schemeClr val="tx2"/>
                  </a:solidFill>
                  <a:latin typeface="Arial Rounded MT Bold" pitchFamily="34" charset="0"/>
                </a:rPr>
                <a:t>1</a:t>
              </a:r>
              <a:endParaRPr lang="en-US" altLang="en-US" sz="4400">
                <a:latin typeface="Arial Rounded MT Bold" pitchFamily="34" charset="0"/>
              </a:endParaRPr>
            </a:p>
          </p:txBody>
        </p:sp>
        <p:sp>
          <p:nvSpPr>
            <p:cNvPr id="199710" name="AutoShape 6"/>
            <p:cNvSpPr>
              <a:spLocks noChangeArrowheads="1"/>
            </p:cNvSpPr>
            <p:nvPr/>
          </p:nvSpPr>
          <p:spPr bwMode="auto">
            <a:xfrm rot="5400000" flipV="1">
              <a:off x="1086643" y="4058444"/>
              <a:ext cx="1016000" cy="82391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9711" name="AutoShape 7"/>
            <p:cNvSpPr>
              <a:spLocks noChangeArrowheads="1"/>
            </p:cNvSpPr>
            <p:nvPr/>
          </p:nvSpPr>
          <p:spPr bwMode="auto">
            <a:xfrm rot="5400000" flipV="1">
              <a:off x="3835400" y="2682875"/>
              <a:ext cx="1016000" cy="7842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sp>
          <p:nvSpPr>
            <p:cNvPr id="199712" name="AutoShape 8"/>
            <p:cNvSpPr>
              <a:spLocks noChangeArrowheads="1"/>
            </p:cNvSpPr>
            <p:nvPr/>
          </p:nvSpPr>
          <p:spPr bwMode="auto">
            <a:xfrm rot="5400000" flipV="1">
              <a:off x="2003425"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sp>
          <p:nvSpPr>
            <p:cNvPr id="199713" name="AutoShape 9"/>
            <p:cNvSpPr>
              <a:spLocks noChangeArrowheads="1"/>
            </p:cNvSpPr>
            <p:nvPr/>
          </p:nvSpPr>
          <p:spPr bwMode="auto">
            <a:xfrm rot="5400000" flipV="1">
              <a:off x="336550" y="2530475"/>
              <a:ext cx="1016000" cy="108902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AND</a:t>
              </a:r>
            </a:p>
          </p:txBody>
        </p:sp>
        <p:cxnSp>
          <p:nvCxnSpPr>
            <p:cNvPr id="51234" name="AutoShape 10"/>
            <p:cNvCxnSpPr>
              <a:cxnSpLocks noChangeShapeType="1"/>
              <a:stCxn id="199709" idx="2"/>
              <a:endCxn id="199713" idx="1"/>
            </p:cNvCxnSpPr>
            <p:nvPr/>
          </p:nvCxnSpPr>
          <p:spPr bwMode="auto">
            <a:xfrm flipH="1">
              <a:off x="842962" y="1981200"/>
              <a:ext cx="395288"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35" name="AutoShape 11"/>
            <p:cNvCxnSpPr>
              <a:cxnSpLocks noChangeShapeType="1"/>
              <a:stCxn id="199708" idx="2"/>
              <a:endCxn id="199713" idx="1"/>
            </p:cNvCxnSpPr>
            <p:nvPr/>
          </p:nvCxnSpPr>
          <p:spPr bwMode="auto">
            <a:xfrm flipH="1">
              <a:off x="842962" y="1981200"/>
              <a:ext cx="1884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36" name="AutoShape 12"/>
            <p:cNvCxnSpPr>
              <a:cxnSpLocks noChangeShapeType="1"/>
              <a:stCxn id="199709" idx="2"/>
              <a:endCxn id="199712" idx="1"/>
            </p:cNvCxnSpPr>
            <p:nvPr/>
          </p:nvCxnSpPr>
          <p:spPr bwMode="auto">
            <a:xfrm>
              <a:off x="1238250" y="1981200"/>
              <a:ext cx="12715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37" name="AutoShape 13"/>
            <p:cNvCxnSpPr>
              <a:cxnSpLocks noChangeShapeType="1"/>
              <a:stCxn id="199707" idx="2"/>
              <a:endCxn id="199712" idx="1"/>
            </p:cNvCxnSpPr>
            <p:nvPr/>
          </p:nvCxnSpPr>
          <p:spPr bwMode="auto">
            <a:xfrm flipH="1">
              <a:off x="2509837" y="1981200"/>
              <a:ext cx="1757363"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38" name="AutoShape 14"/>
            <p:cNvCxnSpPr>
              <a:cxnSpLocks noChangeShapeType="1"/>
              <a:stCxn id="199707" idx="2"/>
              <a:endCxn id="199711" idx="1"/>
            </p:cNvCxnSpPr>
            <p:nvPr/>
          </p:nvCxnSpPr>
          <p:spPr bwMode="auto">
            <a:xfrm>
              <a:off x="4267200" y="1981200"/>
              <a:ext cx="74612"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39" name="AutoShape 15"/>
            <p:cNvCxnSpPr>
              <a:cxnSpLocks noChangeShapeType="1"/>
              <a:stCxn id="199708" idx="2"/>
              <a:endCxn id="199711" idx="1"/>
            </p:cNvCxnSpPr>
            <p:nvPr/>
          </p:nvCxnSpPr>
          <p:spPr bwMode="auto">
            <a:xfrm>
              <a:off x="2727325" y="1981200"/>
              <a:ext cx="1614487" cy="5667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9720" name="AutoShape 16"/>
            <p:cNvSpPr>
              <a:spLocks noChangeArrowheads="1"/>
            </p:cNvSpPr>
            <p:nvPr/>
          </p:nvSpPr>
          <p:spPr bwMode="auto">
            <a:xfrm rot="5400000" flipV="1">
              <a:off x="1936749" y="5580063"/>
              <a:ext cx="1016000" cy="81915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OR</a:t>
              </a:r>
            </a:p>
          </p:txBody>
        </p:sp>
        <p:cxnSp>
          <p:nvCxnSpPr>
            <p:cNvPr id="51241" name="AutoShape 17"/>
            <p:cNvCxnSpPr>
              <a:cxnSpLocks noChangeShapeType="1"/>
              <a:stCxn id="199713" idx="3"/>
              <a:endCxn id="199710" idx="1"/>
            </p:cNvCxnSpPr>
            <p:nvPr/>
          </p:nvCxnSpPr>
          <p:spPr bwMode="auto">
            <a:xfrm>
              <a:off x="842962" y="3602038"/>
              <a:ext cx="750888"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42" name="AutoShape 18"/>
            <p:cNvCxnSpPr>
              <a:cxnSpLocks noChangeShapeType="1"/>
              <a:stCxn id="199712" idx="3"/>
              <a:endCxn id="199710" idx="1"/>
            </p:cNvCxnSpPr>
            <p:nvPr/>
          </p:nvCxnSpPr>
          <p:spPr bwMode="auto">
            <a:xfrm flipH="1">
              <a:off x="1593850" y="3602038"/>
              <a:ext cx="915987" cy="3429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43" name="AutoShape 19"/>
            <p:cNvCxnSpPr>
              <a:cxnSpLocks noChangeShapeType="1"/>
            </p:cNvCxnSpPr>
            <p:nvPr/>
          </p:nvCxnSpPr>
          <p:spPr bwMode="auto">
            <a:xfrm flipH="1">
              <a:off x="2443162" y="4946650"/>
              <a:ext cx="1065213" cy="5080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44" name="AutoShape 20"/>
            <p:cNvCxnSpPr>
              <a:cxnSpLocks noChangeShapeType="1"/>
              <a:stCxn id="199710" idx="3"/>
              <a:endCxn id="199720" idx="1"/>
            </p:cNvCxnSpPr>
            <p:nvPr/>
          </p:nvCxnSpPr>
          <p:spPr bwMode="auto">
            <a:xfrm>
              <a:off x="1593850" y="4997450"/>
              <a:ext cx="849312" cy="4651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9725" name="AutoShape 21"/>
            <p:cNvSpPr>
              <a:spLocks noChangeArrowheads="1"/>
            </p:cNvSpPr>
            <p:nvPr/>
          </p:nvSpPr>
          <p:spPr bwMode="auto">
            <a:xfrm rot="5400000" flipV="1">
              <a:off x="3001962" y="3892550"/>
              <a:ext cx="1016000" cy="106997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latin typeface="Arial Rounded MT Bold" pitchFamily="34" charset="0"/>
                </a:rPr>
                <a:t>NOT</a:t>
              </a:r>
            </a:p>
          </p:txBody>
        </p:sp>
        <p:cxnSp>
          <p:nvCxnSpPr>
            <p:cNvPr id="51246" name="AutoShape 22"/>
            <p:cNvCxnSpPr>
              <a:cxnSpLocks noChangeShapeType="1"/>
            </p:cNvCxnSpPr>
            <p:nvPr/>
          </p:nvCxnSpPr>
          <p:spPr bwMode="auto">
            <a:xfrm flipH="1">
              <a:off x="3576637" y="3590925"/>
              <a:ext cx="892175" cy="2952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51247" name="AutoShape 23"/>
            <p:cNvCxnSpPr>
              <a:cxnSpLocks noChangeShapeType="1"/>
              <a:stCxn id="199720" idx="3"/>
            </p:cNvCxnSpPr>
            <p:nvPr/>
          </p:nvCxnSpPr>
          <p:spPr bwMode="auto">
            <a:xfrm>
              <a:off x="2443162" y="6515100"/>
              <a:ext cx="0" cy="27463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The Circuit Satisfiablity Problem</a:t>
            </a:r>
            <a:endParaRPr lang="en-US" kern="0" dirty="0">
              <a:latin typeface="Times New Roman" panose="02020603050405020304" pitchFamily="18" charset="0"/>
              <a:cs typeface="Times New Roman" panose="02020603050405020304" pitchFamily="18" charset="0"/>
            </a:endParaRPr>
          </a:p>
        </p:txBody>
      </p:sp>
      <p:grpSp>
        <p:nvGrpSpPr>
          <p:cNvPr id="51204" name="Group 46"/>
          <p:cNvGrpSpPr>
            <a:grpSpLocks/>
          </p:cNvGrpSpPr>
          <p:nvPr/>
        </p:nvGrpSpPr>
        <p:grpSpPr bwMode="auto">
          <a:xfrm>
            <a:off x="666750" y="1066800"/>
            <a:ext cx="4210050" cy="585788"/>
            <a:chOff x="384" y="672"/>
            <a:chExt cx="2652" cy="369"/>
          </a:xfrm>
        </p:grpSpPr>
        <p:grpSp>
          <p:nvGrpSpPr>
            <p:cNvPr id="51219" name="Group 47"/>
            <p:cNvGrpSpPr>
              <a:grpSpLocks/>
            </p:cNvGrpSpPr>
            <p:nvPr/>
          </p:nvGrpSpPr>
          <p:grpSpPr bwMode="auto">
            <a:xfrm>
              <a:off x="384" y="672"/>
              <a:ext cx="2439" cy="336"/>
              <a:chOff x="384" y="672"/>
              <a:chExt cx="2439" cy="336"/>
            </a:xfrm>
          </p:grpSpPr>
          <p:sp>
            <p:nvSpPr>
              <p:cNvPr id="199704" name="Text Box 48"/>
              <p:cNvSpPr txBox="1">
                <a:spLocks noChangeArrowheads="1"/>
              </p:cNvSpPr>
              <p:nvPr/>
            </p:nvSpPr>
            <p:spPr bwMode="auto">
              <a:xfrm>
                <a:off x="384" y="672"/>
                <a:ext cx="5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 F</a:t>
                </a:r>
              </a:p>
            </p:txBody>
          </p:sp>
          <p:sp>
            <p:nvSpPr>
              <p:cNvPr id="199705" name="Text Box 49"/>
              <p:cNvSpPr txBox="1">
                <a:spLocks noChangeArrowheads="1"/>
              </p:cNvSpPr>
              <p:nvPr/>
            </p:nvSpPr>
            <p:spPr bwMode="auto">
              <a:xfrm>
                <a:off x="1392" y="672"/>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F</a:t>
                </a:r>
              </a:p>
            </p:txBody>
          </p:sp>
          <p:sp>
            <p:nvSpPr>
              <p:cNvPr id="199706" name="Text Box 50"/>
              <p:cNvSpPr txBox="1">
                <a:spLocks noChangeArrowheads="1"/>
              </p:cNvSpPr>
              <p:nvPr/>
            </p:nvSpPr>
            <p:spPr bwMode="auto">
              <a:xfrm>
                <a:off x="2352" y="681"/>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hlink"/>
                    </a:solidFill>
                  </a:rPr>
                  <a:t>F</a:t>
                </a:r>
              </a:p>
            </p:txBody>
          </p:sp>
        </p:grpSp>
        <p:grpSp>
          <p:nvGrpSpPr>
            <p:cNvPr id="51220" name="Group 51"/>
            <p:cNvGrpSpPr>
              <a:grpSpLocks/>
            </p:cNvGrpSpPr>
            <p:nvPr/>
          </p:nvGrpSpPr>
          <p:grpSpPr bwMode="auto">
            <a:xfrm>
              <a:off x="480" y="677"/>
              <a:ext cx="2556" cy="364"/>
              <a:chOff x="480" y="677"/>
              <a:chExt cx="2556" cy="364"/>
            </a:xfrm>
          </p:grpSpPr>
          <p:sp>
            <p:nvSpPr>
              <p:cNvPr id="199701" name="Rectangle 55"/>
              <p:cNvSpPr>
                <a:spLocks noChangeArrowheads="1"/>
              </p:cNvSpPr>
              <p:nvPr/>
            </p:nvSpPr>
            <p:spPr bwMode="auto">
              <a:xfrm>
                <a:off x="1416" y="677"/>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9702" name="Rectangle 56"/>
              <p:cNvSpPr>
                <a:spLocks noChangeArrowheads="1"/>
              </p:cNvSpPr>
              <p:nvPr/>
            </p:nvSpPr>
            <p:spPr bwMode="auto">
              <a:xfrm>
                <a:off x="1455" y="681"/>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sp>
            <p:nvSpPr>
              <p:cNvPr id="199703" name="Rectangle 57"/>
              <p:cNvSpPr>
                <a:spLocks noChangeArrowheads="1"/>
              </p:cNvSpPr>
              <p:nvPr/>
            </p:nvSpPr>
            <p:spPr bwMode="auto">
              <a:xfrm flipH="1">
                <a:off x="480" y="678"/>
                <a:ext cx="2556" cy="363"/>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US" altLang="en-US"/>
              </a:p>
            </p:txBody>
          </p:sp>
        </p:grpSp>
      </p:grpSp>
      <p:grpSp>
        <p:nvGrpSpPr>
          <p:cNvPr id="51205" name="Group 66"/>
          <p:cNvGrpSpPr>
            <a:grpSpLocks/>
          </p:cNvGrpSpPr>
          <p:nvPr/>
        </p:nvGrpSpPr>
        <p:grpSpPr bwMode="auto">
          <a:xfrm>
            <a:off x="492125" y="3527425"/>
            <a:ext cx="4522788" cy="3330575"/>
            <a:chOff x="310" y="2222"/>
            <a:chExt cx="2849" cy="2098"/>
          </a:xfrm>
        </p:grpSpPr>
        <p:grpSp>
          <p:nvGrpSpPr>
            <p:cNvPr id="51211" name="Group 58"/>
            <p:cNvGrpSpPr>
              <a:grpSpLocks/>
            </p:cNvGrpSpPr>
            <p:nvPr/>
          </p:nvGrpSpPr>
          <p:grpSpPr bwMode="auto">
            <a:xfrm>
              <a:off x="310" y="2222"/>
              <a:ext cx="2849" cy="2094"/>
              <a:chOff x="310" y="2265"/>
              <a:chExt cx="2849" cy="2094"/>
            </a:xfrm>
          </p:grpSpPr>
          <p:sp>
            <p:nvSpPr>
              <p:cNvPr id="199693" name="Text Box 59"/>
              <p:cNvSpPr txBox="1">
                <a:spLocks noChangeArrowheads="1"/>
              </p:cNvSpPr>
              <p:nvPr/>
            </p:nvSpPr>
            <p:spPr bwMode="auto">
              <a:xfrm>
                <a:off x="310"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9694" name="Text Box 60"/>
              <p:cNvSpPr txBox="1">
                <a:spLocks noChangeArrowheads="1"/>
              </p:cNvSpPr>
              <p:nvPr/>
            </p:nvSpPr>
            <p:spPr bwMode="auto">
              <a:xfrm>
                <a:off x="1248"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9695" name="Text Box 61"/>
              <p:cNvSpPr txBox="1">
                <a:spLocks noChangeArrowheads="1"/>
              </p:cNvSpPr>
              <p:nvPr/>
            </p:nvSpPr>
            <p:spPr bwMode="auto">
              <a:xfrm>
                <a:off x="1392" y="4032"/>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T</a:t>
                </a:r>
              </a:p>
            </p:txBody>
          </p:sp>
          <p:sp>
            <p:nvSpPr>
              <p:cNvPr id="199696" name="Text Box 62"/>
              <p:cNvSpPr txBox="1">
                <a:spLocks noChangeArrowheads="1"/>
              </p:cNvSpPr>
              <p:nvPr/>
            </p:nvSpPr>
            <p:spPr bwMode="auto">
              <a:xfrm>
                <a:off x="838" y="3177"/>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sp>
            <p:nvSpPr>
              <p:cNvPr id="199697" name="Text Box 63"/>
              <p:cNvSpPr txBox="1">
                <a:spLocks noChangeArrowheads="1"/>
              </p:cNvSpPr>
              <p:nvPr/>
            </p:nvSpPr>
            <p:spPr bwMode="auto">
              <a:xfrm>
                <a:off x="1776" y="3177"/>
                <a:ext cx="48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T</a:t>
                </a:r>
              </a:p>
            </p:txBody>
          </p:sp>
          <p:sp>
            <p:nvSpPr>
              <p:cNvPr id="199698" name="Text Box 64"/>
              <p:cNvSpPr txBox="1">
                <a:spLocks noChangeArrowheads="1"/>
              </p:cNvSpPr>
              <p:nvPr/>
            </p:nvSpPr>
            <p:spPr bwMode="auto">
              <a:xfrm>
                <a:off x="2688" y="2265"/>
                <a:ext cx="47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rgbClr val="66FF33"/>
                    </a:solidFill>
                  </a:rPr>
                  <a:t>F</a:t>
                </a:r>
              </a:p>
            </p:txBody>
          </p:sp>
        </p:grpSp>
        <p:sp>
          <p:nvSpPr>
            <p:cNvPr id="199692" name="Oval 65"/>
            <p:cNvSpPr>
              <a:spLocks noChangeArrowheads="1"/>
            </p:cNvSpPr>
            <p:nvPr/>
          </p:nvSpPr>
          <p:spPr bwMode="auto">
            <a:xfrm>
              <a:off x="1440" y="4032"/>
              <a:ext cx="432" cy="288"/>
            </a:xfrm>
            <a:prstGeom prst="ellipse">
              <a:avLst/>
            </a:prstGeom>
            <a:noFill/>
            <a:ln w="50800" cap="sq">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a:p>
          </p:txBody>
        </p:sp>
      </p:grpSp>
      <p:sp>
        <p:nvSpPr>
          <p:cNvPr id="68" name="Rectangle 23"/>
          <p:cNvSpPr>
            <a:spLocks noChangeArrowheads="1"/>
          </p:cNvSpPr>
          <p:nvPr/>
        </p:nvSpPr>
        <p:spPr bwMode="auto">
          <a:xfrm>
            <a:off x="5367338" y="593725"/>
            <a:ext cx="4010025" cy="1814513"/>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Given a circuit, </a:t>
            </a:r>
            <a:br>
              <a:rPr lang="en-US" dirty="0">
                <a:effectLst>
                  <a:outerShdw blurRad="38100" dist="38100" dir="2700000" algn="tl">
                    <a:srgbClr val="000000"/>
                  </a:outerShdw>
                </a:effectLst>
              </a:rPr>
            </a:br>
            <a:r>
              <a:rPr lang="en-US" dirty="0"/>
              <a:t>what is a fast algorithm </a:t>
            </a:r>
            <a:br>
              <a:rPr lang="en-US" dirty="0"/>
            </a:br>
            <a:r>
              <a:rPr lang="en-US" dirty="0"/>
              <a:t>to find </a:t>
            </a:r>
            <a:r>
              <a:rPr lang="en-US" dirty="0">
                <a:effectLst>
                  <a:outerShdw blurRad="38100" dist="38100" dir="2700000" algn="tl">
                    <a:srgbClr val="000000"/>
                  </a:outerShdw>
                </a:effectLst>
              </a:rPr>
              <a:t>a satisfying</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assignment?</a:t>
            </a:r>
          </a:p>
        </p:txBody>
      </p:sp>
      <p:sp>
        <p:nvSpPr>
          <p:cNvPr id="48" name="Rectangle 23"/>
          <p:cNvSpPr>
            <a:spLocks noChangeArrowheads="1"/>
          </p:cNvSpPr>
          <p:nvPr/>
        </p:nvSpPr>
        <p:spPr bwMode="auto">
          <a:xfrm>
            <a:off x="5105400" y="2246313"/>
            <a:ext cx="4202113" cy="954087"/>
          </a:xfrm>
          <a:prstGeom prst="rect">
            <a:avLst/>
          </a:prstGeom>
          <a:noFill/>
          <a:ln w="57150" cap="sq">
            <a:noFill/>
            <a:miter lim="800000"/>
            <a:headEnd/>
            <a:tailEnd/>
          </a:ln>
          <a:effectLst/>
        </p:spPr>
        <p:txBody>
          <a:bodyPr wrap="none" lIns="274320" rIns="274320">
            <a:spAutoFit/>
          </a:bodyPr>
          <a:lstStyle/>
          <a:p>
            <a:pPr>
              <a:spcBef>
                <a:spcPct val="20000"/>
              </a:spcBef>
              <a:defRPr/>
            </a:pPr>
            <a:r>
              <a:rPr lang="en-US" dirty="0">
                <a:effectLst>
                  <a:outerShdw blurRad="38100" dist="38100" dir="2700000" algn="tl">
                    <a:srgbClr val="000000"/>
                  </a:outerShdw>
                </a:effectLst>
              </a:rPr>
              <a:t>Or even to know whether</a:t>
            </a:r>
            <a:br>
              <a:rPr lang="en-US" dirty="0">
                <a:effectLst>
                  <a:outerShdw blurRad="38100" dist="38100" dir="2700000" algn="tl">
                    <a:srgbClr val="000000"/>
                  </a:outerShdw>
                </a:effectLst>
              </a:rPr>
            </a:br>
            <a:r>
              <a:rPr lang="en-US" dirty="0">
                <a:effectLst>
                  <a:outerShdw blurRad="38100" dist="38100" dir="2700000" algn="tl">
                    <a:srgbClr val="000000"/>
                  </a:outerShdw>
                </a:effectLst>
              </a:rPr>
              <a:t>such an assignment </a:t>
            </a:r>
          </a:p>
        </p:txBody>
      </p:sp>
      <p:sp>
        <p:nvSpPr>
          <p:cNvPr id="49" name="Rectangle 36"/>
          <p:cNvSpPr txBox="1">
            <a:spLocks noChangeArrowheads="1"/>
          </p:cNvSpPr>
          <p:nvPr/>
        </p:nvSpPr>
        <p:spPr bwMode="auto">
          <a:xfrm>
            <a:off x="5791200" y="3268663"/>
            <a:ext cx="2895600" cy="1379537"/>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0" indent="0">
              <a:defRPr/>
            </a:pPr>
            <a:r>
              <a:rPr lang="en-US" sz="2800" kern="0"/>
              <a:t>Try all possible</a:t>
            </a:r>
            <a:br>
              <a:rPr lang="en-US" sz="2800" kern="0"/>
            </a:br>
            <a:r>
              <a:rPr lang="en-US" sz="2800" kern="0"/>
              <a:t>assignments</a:t>
            </a:r>
            <a:r>
              <a:rPr lang="en-US" sz="3600" kern="0"/>
              <a:t> </a:t>
            </a:r>
          </a:p>
        </p:txBody>
      </p:sp>
      <p:sp>
        <p:nvSpPr>
          <p:cNvPr id="50" name="Text Box 37"/>
          <p:cNvSpPr txBox="1">
            <a:spLocks noChangeArrowheads="1"/>
          </p:cNvSpPr>
          <p:nvPr/>
        </p:nvSpPr>
        <p:spPr bwMode="auto">
          <a:xfrm>
            <a:off x="4292600" y="4572000"/>
            <a:ext cx="59182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Too many to try. </a:t>
            </a:r>
            <a:br>
              <a:rPr lang="en-US" altLang="en-US"/>
            </a:br>
            <a:r>
              <a:rPr lang="en-US" altLang="en-US"/>
              <a:t>50 input wires has more </a:t>
            </a:r>
            <a:br>
              <a:rPr lang="en-US" altLang="en-US"/>
            </a:br>
            <a:r>
              <a:rPr lang="en-US" altLang="en-US"/>
              <a:t>assignments than </a:t>
            </a:r>
            <a:br>
              <a:rPr lang="en-US" altLang="en-US"/>
            </a:br>
            <a:r>
              <a:rPr lang="en-US" altLang="en-US"/>
              <a:t>the number of atoms</a:t>
            </a:r>
          </a:p>
        </p:txBody>
      </p:sp>
      <p:sp>
        <p:nvSpPr>
          <p:cNvPr id="57" name="Text Box 38"/>
          <p:cNvSpPr txBox="1">
            <a:spLocks noChangeArrowheads="1"/>
          </p:cNvSpPr>
          <p:nvPr/>
        </p:nvSpPr>
        <p:spPr bwMode="auto">
          <a:xfrm>
            <a:off x="3733800" y="6262688"/>
            <a:ext cx="5918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We know no faster algorithm!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9">
                                            <p:txEl>
                                              <p:pRg st="0" end="0"/>
                                            </p:txEl>
                                          </p:spTgt>
                                        </p:tgtEl>
                                        <p:attrNameLst>
                                          <p:attrName>style.visibility</p:attrName>
                                        </p:attrNameLst>
                                      </p:cBhvr>
                                      <p:to>
                                        <p:strVal val="visible"/>
                                      </p:to>
                                    </p:set>
                                    <p:anim calcmode="lin" valueType="num">
                                      <p:cBhvr additive="base">
                                        <p:cTn id="19"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0"/>
                                        </p:tgtEl>
                                        <p:attrNameLst>
                                          <p:attrName>style.visibility</p:attrName>
                                        </p:attrNameLst>
                                      </p:cBhvr>
                                      <p:to>
                                        <p:strVal val="visible"/>
                                      </p:to>
                                    </p:set>
                                    <p:anim calcmode="lin" valueType="num">
                                      <p:cBhvr additive="base">
                                        <p:cTn id="25" dur="500" fill="hold"/>
                                        <p:tgtEl>
                                          <p:spTgt spid="50"/>
                                        </p:tgtEl>
                                        <p:attrNameLst>
                                          <p:attrName>ppt_x</p:attrName>
                                        </p:attrNameLst>
                                      </p:cBhvr>
                                      <p:tavLst>
                                        <p:tav tm="0">
                                          <p:val>
                                            <p:strVal val="#ppt_x"/>
                                          </p:val>
                                        </p:tav>
                                        <p:tav tm="100000">
                                          <p:val>
                                            <p:strVal val="#ppt_x"/>
                                          </p:val>
                                        </p:tav>
                                      </p:tavLst>
                                    </p:anim>
                                    <p:anim calcmode="lin" valueType="num">
                                      <p:cBhvr additive="base">
                                        <p:cTn id="26" dur="500" fill="hold"/>
                                        <p:tgtEl>
                                          <p:spTgt spid="50"/>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additive="base">
                                        <p:cTn id="31" dur="500" fill="hold"/>
                                        <p:tgtEl>
                                          <p:spTgt spid="57"/>
                                        </p:tgtEl>
                                        <p:attrNameLst>
                                          <p:attrName>ppt_x</p:attrName>
                                        </p:attrNameLst>
                                      </p:cBhvr>
                                      <p:tavLst>
                                        <p:tav tm="0">
                                          <p:val>
                                            <p:strVal val="#ppt_x"/>
                                          </p:val>
                                        </p:tav>
                                        <p:tav tm="100000">
                                          <p:val>
                                            <p:strVal val="#ppt_x"/>
                                          </p:val>
                                        </p:tav>
                                      </p:tavLst>
                                    </p:anim>
                                    <p:anim calcmode="lin" valueType="num">
                                      <p:cBhvr additive="base">
                                        <p:cTn id="32"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48" grpId="0"/>
      <p:bldP spid="49" grpId="0" build="p" autoUpdateAnimBg="0"/>
      <p:bldP spid="50" grpId="0" autoUpdateAnimBg="0"/>
      <p:bldP spid="57"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5" name="Group 14"/>
          <p:cNvGrpSpPr/>
          <p:nvPr/>
        </p:nvGrpSpPr>
        <p:grpSpPr>
          <a:xfrm>
            <a:off x="3251200" y="1651001"/>
            <a:ext cx="2159000" cy="939799"/>
            <a:chOff x="3251200" y="1651001"/>
            <a:chExt cx="2159000" cy="939799"/>
          </a:xfrm>
        </p:grpSpPr>
        <p:sp>
          <p:nvSpPr>
            <p:cNvPr id="13" name="Rectangle 12"/>
            <p:cNvSpPr/>
            <p:nvPr/>
          </p:nvSpPr>
          <p:spPr>
            <a:xfrm>
              <a:off x="3429000" y="2129135"/>
              <a:ext cx="19812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or of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literals</a:t>
              </a:r>
              <a:endParaRPr kumimoji="0" 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endParaRPr>
            </a:p>
          </p:txBody>
        </p:sp>
        <p:sp>
          <p:nvSpPr>
            <p:cNvPr id="14" name="Oval 13"/>
            <p:cNvSpPr/>
            <p:nvPr/>
          </p:nvSpPr>
          <p:spPr bwMode="auto">
            <a:xfrm>
              <a:off x="3251200" y="1651001"/>
              <a:ext cx="838200" cy="497682"/>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3787633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Text Box 2"/>
          <p:cNvSpPr txBox="1">
            <a:spLocks noChangeArrowheads="1"/>
          </p:cNvSpPr>
          <p:nvPr/>
        </p:nvSpPr>
        <p:spPr bwMode="auto">
          <a:xfrm>
            <a:off x="152400" y="990600"/>
            <a:ext cx="9144000" cy="403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buFontTx/>
              <a:buChar char="•"/>
              <a:defRPr/>
            </a:pPr>
            <a:r>
              <a:rPr lang="en-US" altLang="en-US" sz="3200">
                <a:solidFill>
                  <a:schemeClr val="accent1"/>
                </a:solidFill>
              </a:rPr>
              <a:t>Instances:</a:t>
            </a:r>
            <a:r>
              <a:rPr lang="en-US" altLang="en-US" sz="3200"/>
              <a:t> A circuit </a:t>
            </a:r>
            <a:r>
              <a:rPr lang="en-US" altLang="en-US" sz="3200">
                <a:solidFill>
                  <a:schemeClr val="accent2"/>
                </a:solidFill>
              </a:rPr>
              <a:t>I</a:t>
            </a:r>
            <a:r>
              <a:rPr lang="en-US" altLang="en-US" sz="3200" baseline="-25000">
                <a:solidFill>
                  <a:schemeClr val="accent2"/>
                </a:solidFill>
              </a:rPr>
              <a:t>circui</a:t>
            </a:r>
            <a:r>
              <a:rPr lang="en-US" altLang="en-US" sz="3200" baseline="-25000">
                <a:solidFill>
                  <a:srgbClr val="00FFFF"/>
                </a:solidFill>
              </a:rPr>
              <a:t>t</a:t>
            </a:r>
            <a:r>
              <a:rPr lang="en-US" altLang="en-US" sz="3200"/>
              <a:t>.</a:t>
            </a:r>
          </a:p>
          <a:p>
            <a:pPr>
              <a:buFontTx/>
              <a:buChar char="•"/>
              <a:defRPr/>
            </a:pPr>
            <a:r>
              <a:rPr lang="en-US" altLang="en-US" sz="3200">
                <a:solidFill>
                  <a:schemeClr val="accent1"/>
                </a:solidFill>
              </a:rPr>
              <a:t>Solution:</a:t>
            </a:r>
            <a:r>
              <a:rPr lang="en-US" altLang="en-US" sz="3200"/>
              <a:t> An assignment </a:t>
            </a:r>
            <a:r>
              <a:rPr lang="en-US" altLang="en-US" sz="3200">
                <a:solidFill>
                  <a:schemeClr val="accent2"/>
                </a:solidFill>
              </a:rPr>
              <a:t>S</a:t>
            </a:r>
            <a:r>
              <a:rPr lang="en-US" altLang="en-US" sz="3200" baseline="-25000">
                <a:solidFill>
                  <a:schemeClr val="accent2"/>
                </a:solidFill>
              </a:rPr>
              <a:t>circuit</a:t>
            </a:r>
            <a:r>
              <a:rPr lang="en-US" altLang="en-US" sz="3200"/>
              <a:t> </a:t>
            </a:r>
          </a:p>
          <a:p>
            <a:pPr>
              <a:buFontTx/>
              <a:buChar char="•"/>
              <a:defRPr/>
            </a:pPr>
            <a:r>
              <a:rPr lang="en-US" altLang="en-US" sz="3200">
                <a:solidFill>
                  <a:schemeClr val="accent1"/>
                </a:solidFill>
              </a:rPr>
              <a:t>Valid:</a:t>
            </a:r>
            <a:r>
              <a:rPr lang="en-US" altLang="en-US" sz="3200">
                <a:solidFill>
                  <a:srgbClr val="00FFCC"/>
                </a:solidFill>
              </a:rPr>
              <a:t> </a:t>
            </a:r>
            <a:r>
              <a:rPr lang="en-US" altLang="en-US" sz="3200">
                <a:solidFill>
                  <a:schemeClr val="accent2"/>
                </a:solidFill>
              </a:rPr>
              <a:t>S</a:t>
            </a:r>
            <a:r>
              <a:rPr lang="en-US" altLang="en-US" sz="3200" baseline="-25000">
                <a:solidFill>
                  <a:schemeClr val="accent2"/>
                </a:solidFill>
              </a:rPr>
              <a:t>circuit</a:t>
            </a:r>
            <a:r>
              <a:rPr lang="en-US" altLang="en-US" sz="3200">
                <a:solidFill>
                  <a:schemeClr val="accent2"/>
                </a:solidFill>
              </a:rPr>
              <a:t> </a:t>
            </a:r>
            <a:r>
              <a:rPr lang="en-US" altLang="en-US" sz="3200"/>
              <a:t>is a valid solution for instance </a:t>
            </a:r>
            <a:r>
              <a:rPr lang="en-US" altLang="en-US" sz="3200">
                <a:solidFill>
                  <a:schemeClr val="accent2"/>
                </a:solidFill>
              </a:rPr>
              <a:t>I</a:t>
            </a:r>
            <a:r>
              <a:rPr lang="en-US" altLang="en-US" sz="3200" baseline="-25000">
                <a:solidFill>
                  <a:schemeClr val="accent2"/>
                </a:solidFill>
              </a:rPr>
              <a:t>circuit</a:t>
            </a:r>
            <a:r>
              <a:rPr lang="en-US" altLang="en-US" sz="3200">
                <a:solidFill>
                  <a:schemeClr val="accent2"/>
                </a:solidFill>
              </a:rPr>
              <a:t> </a:t>
            </a:r>
            <a:br>
              <a:rPr lang="en-US" altLang="en-US" sz="3200"/>
            </a:br>
            <a:r>
              <a:rPr lang="en-US" altLang="en-US" sz="3200"/>
              <a:t>             if it satisfies it, i.e. </a:t>
            </a:r>
            <a:r>
              <a:rPr lang="en-US" altLang="en-US" sz="3200">
                <a:solidFill>
                  <a:schemeClr val="accent2"/>
                </a:solidFill>
              </a:rPr>
              <a:t>I</a:t>
            </a:r>
            <a:r>
              <a:rPr lang="en-US" altLang="en-US" sz="3200" baseline="-25000">
                <a:solidFill>
                  <a:schemeClr val="accent2"/>
                </a:solidFill>
              </a:rPr>
              <a:t>circuit</a:t>
            </a:r>
            <a:r>
              <a:rPr lang="en-US" altLang="en-US" sz="3200">
                <a:solidFill>
                  <a:schemeClr val="accent2"/>
                </a:solidFill>
              </a:rPr>
              <a:t>(S</a:t>
            </a:r>
            <a:r>
              <a:rPr lang="en-US" altLang="en-US" sz="3200" baseline="-25000">
                <a:solidFill>
                  <a:schemeClr val="accent2"/>
                </a:solidFill>
              </a:rPr>
              <a:t>circuit</a:t>
            </a:r>
            <a:r>
              <a:rPr lang="en-US" altLang="en-US" sz="3200">
                <a:solidFill>
                  <a:schemeClr val="accent2"/>
                </a:solidFill>
              </a:rPr>
              <a:t>) = T  </a:t>
            </a:r>
          </a:p>
          <a:p>
            <a:pPr>
              <a:buFontTx/>
              <a:buChar char="•"/>
              <a:defRPr/>
            </a:pPr>
            <a:r>
              <a:rPr lang="en-US" altLang="en-US" sz="3200"/>
              <a:t>There is a poly-time alg </a:t>
            </a:r>
            <a:r>
              <a:rPr lang="en-US" altLang="en-US" sz="3200">
                <a:solidFill>
                  <a:schemeClr val="accent2"/>
                </a:solidFill>
              </a:rPr>
              <a:t>Valid</a:t>
            </a:r>
            <a:r>
              <a:rPr lang="en-US" altLang="en-US" sz="3200" baseline="-25000">
                <a:solidFill>
                  <a:schemeClr val="accent2"/>
                </a:solidFill>
              </a:rPr>
              <a:t>circuit</a:t>
            </a:r>
            <a:r>
              <a:rPr lang="en-US" altLang="en-US" sz="3200">
                <a:solidFill>
                  <a:schemeClr val="accent2"/>
                </a:solidFill>
              </a:rPr>
              <a:t>(I</a:t>
            </a:r>
            <a:r>
              <a:rPr lang="en-US" altLang="en-US" sz="3200" baseline="-25000">
                <a:solidFill>
                  <a:schemeClr val="accent2"/>
                </a:solidFill>
              </a:rPr>
              <a:t>circuit</a:t>
            </a:r>
            <a:r>
              <a:rPr lang="en-US" altLang="en-US" sz="3200">
                <a:solidFill>
                  <a:schemeClr val="accent2"/>
                </a:solidFill>
              </a:rPr>
              <a:t>,S</a:t>
            </a:r>
            <a:r>
              <a:rPr lang="en-US" altLang="en-US" sz="3200" baseline="-25000">
                <a:solidFill>
                  <a:schemeClr val="accent2"/>
                </a:solidFill>
              </a:rPr>
              <a:t>circuit</a:t>
            </a:r>
            <a:r>
              <a:rPr lang="en-US" altLang="en-US" sz="3200">
                <a:solidFill>
                  <a:schemeClr val="accent2"/>
                </a:solidFill>
              </a:rPr>
              <a:t>)</a:t>
            </a:r>
            <a:r>
              <a:rPr lang="en-US" altLang="en-US" sz="3200"/>
              <a:t> to test </a:t>
            </a:r>
            <a:br>
              <a:rPr lang="en-US" altLang="en-US" sz="3200"/>
            </a:br>
            <a:r>
              <a:rPr lang="en-US" altLang="en-US" sz="3200"/>
              <a:t>  whether or not </a:t>
            </a:r>
            <a:r>
              <a:rPr lang="en-US" altLang="en-US" sz="3200">
                <a:solidFill>
                  <a:schemeClr val="accent2"/>
                </a:solidFill>
              </a:rPr>
              <a:t>S</a:t>
            </a:r>
            <a:r>
              <a:rPr lang="en-US" altLang="en-US" sz="3200" baseline="-25000">
                <a:solidFill>
                  <a:schemeClr val="accent2"/>
                </a:solidFill>
              </a:rPr>
              <a:t>circuit</a:t>
            </a:r>
            <a:r>
              <a:rPr lang="en-US" altLang="en-US" sz="3200"/>
              <a:t> is a valid solution for </a:t>
            </a:r>
            <a:r>
              <a:rPr lang="en-US" altLang="en-US" sz="3200">
                <a:solidFill>
                  <a:schemeClr val="accent2"/>
                </a:solidFill>
              </a:rPr>
              <a:t>I</a:t>
            </a:r>
            <a:r>
              <a:rPr lang="en-US" altLang="en-US" sz="3200" baseline="-25000">
                <a:solidFill>
                  <a:schemeClr val="accent2"/>
                </a:solidFill>
              </a:rPr>
              <a:t>circui</a:t>
            </a:r>
            <a:r>
              <a:rPr lang="en-US" altLang="en-US" sz="3200" baseline="-25000">
                <a:solidFill>
                  <a:srgbClr val="00FFFF"/>
                </a:solidFill>
              </a:rPr>
              <a:t>t</a:t>
            </a:r>
            <a:r>
              <a:rPr lang="en-US" altLang="en-US" sz="3200"/>
              <a:t>.</a:t>
            </a:r>
          </a:p>
          <a:p>
            <a:pPr>
              <a:buFontTx/>
              <a:buChar char="•"/>
              <a:defRPr/>
            </a:pPr>
            <a:r>
              <a:rPr lang="en-US" altLang="en-US" sz="3200">
                <a:solidFill>
                  <a:schemeClr val="accent1"/>
                </a:solidFill>
              </a:rPr>
              <a:t>Goal:</a:t>
            </a:r>
            <a:r>
              <a:rPr lang="en-US" altLang="en-US" sz="3200"/>
              <a:t> Given </a:t>
            </a:r>
            <a:r>
              <a:rPr lang="en-US" altLang="en-US" sz="3200">
                <a:solidFill>
                  <a:schemeClr val="accent2"/>
                </a:solidFill>
              </a:rPr>
              <a:t>I</a:t>
            </a:r>
            <a:r>
              <a:rPr lang="en-US" altLang="en-US" sz="3200" baseline="-25000">
                <a:solidFill>
                  <a:schemeClr val="accent2"/>
                </a:solidFill>
              </a:rPr>
              <a:t>circuit</a:t>
            </a:r>
            <a:r>
              <a:rPr lang="en-US" altLang="en-US" sz="3200"/>
              <a:t>, find a valid solution </a:t>
            </a:r>
            <a:r>
              <a:rPr lang="en-US" altLang="en-US" sz="3200">
                <a:solidFill>
                  <a:schemeClr val="accent2"/>
                </a:solidFill>
              </a:rPr>
              <a:t>S</a:t>
            </a:r>
            <a:r>
              <a:rPr lang="en-US" altLang="en-US" sz="3200" baseline="-25000">
                <a:solidFill>
                  <a:schemeClr val="accent2"/>
                </a:solidFill>
              </a:rPr>
              <a:t>circuit</a:t>
            </a:r>
            <a:r>
              <a:rPr lang="en-US" altLang="en-US" sz="3200"/>
              <a:t>.</a:t>
            </a:r>
            <a:br>
              <a:rPr lang="en-US" altLang="en-US" sz="3200"/>
            </a:br>
            <a:r>
              <a:rPr lang="en-US" altLang="en-US" sz="3200"/>
              <a:t>            Or determine if such a solution exists.</a:t>
            </a:r>
          </a:p>
        </p:txBody>
      </p:sp>
      <p:sp>
        <p:nvSpPr>
          <p:cNvPr id="9"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The Circuit Satisfiablity Problem</a:t>
            </a:r>
            <a:endParaRPr lang="en-US" kern="0" dirty="0">
              <a:latin typeface="Times New Roman" panose="02020603050405020304" pitchFamily="18" charset="0"/>
              <a:cs typeface="Times New Roman" panose="02020603050405020304" pitchFamily="18" charset="0"/>
            </a:endParaRPr>
          </a:p>
        </p:txBody>
      </p:sp>
      <p:graphicFrame>
        <p:nvGraphicFramePr>
          <p:cNvPr id="52228" name="Object 2"/>
          <p:cNvGraphicFramePr>
            <a:graphicFrameLocks noChangeAspect="1"/>
          </p:cNvGraphicFramePr>
          <p:nvPr/>
        </p:nvGraphicFramePr>
        <p:xfrm>
          <a:off x="7772400" y="266700"/>
          <a:ext cx="1112838" cy="1752600"/>
        </p:xfrm>
        <a:graphic>
          <a:graphicData uri="http://schemas.openxmlformats.org/presentationml/2006/ole">
            <mc:AlternateContent xmlns:mc="http://schemas.openxmlformats.org/markup-compatibility/2006">
              <mc:Choice xmlns:v="urn:schemas-microsoft-com:vml" Requires="v">
                <p:oleObj spid="_x0000_s52253"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2400" y="2667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Text Box 6"/>
          <p:cNvSpPr txBox="1">
            <a:spLocks noChangeArrowheads="1"/>
          </p:cNvSpPr>
          <p:nvPr/>
        </p:nvSpPr>
        <p:spPr bwMode="auto">
          <a:xfrm>
            <a:off x="654050" y="5646738"/>
            <a:ext cx="74993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a:t>P</a:t>
            </a:r>
            <a:r>
              <a:rPr lang="en-US" altLang="en-US" sz="2400" baseline="-25000"/>
              <a:t>circuit </a:t>
            </a:r>
            <a:r>
              <a:rPr lang="en-US" altLang="en-US" sz="2400"/>
              <a:t>= {</a:t>
            </a:r>
            <a:r>
              <a:rPr lang="en-US" altLang="en-US" sz="2400">
                <a:sym typeface="Symbol" pitchFamily="18" charset="2"/>
              </a:rPr>
              <a:t> </a:t>
            </a:r>
            <a:r>
              <a:rPr lang="en-US" altLang="en-US" sz="2400"/>
              <a:t>I</a:t>
            </a:r>
            <a:r>
              <a:rPr lang="en-US" altLang="en-US" sz="2400" baseline="-25000"/>
              <a:t>circuit</a:t>
            </a:r>
            <a:r>
              <a:rPr lang="en-US" altLang="en-US" sz="2400"/>
              <a:t> | Circuit is satsisfiable</a:t>
            </a:r>
            <a:r>
              <a:rPr lang="en-US" altLang="en-US" sz="2400" baseline="-25000"/>
              <a:t>  </a:t>
            </a:r>
          </a:p>
          <a:p>
            <a:pPr>
              <a:defRPr/>
            </a:pPr>
            <a:r>
              <a:rPr lang="en-US" altLang="en-US" sz="2400" baseline="-25000"/>
              <a:t> </a:t>
            </a:r>
            <a:r>
              <a:rPr lang="en-US" altLang="en-US" sz="2400"/>
              <a:t>                           i.e. </a:t>
            </a:r>
            <a:r>
              <a:rPr lang="en-US" altLang="en-US" sz="2400">
                <a:sym typeface="Symbol" pitchFamily="18" charset="2"/>
              </a:rPr>
              <a:t></a:t>
            </a:r>
            <a:r>
              <a:rPr lang="en-US" altLang="en-US" sz="2400"/>
              <a:t>S</a:t>
            </a:r>
            <a:r>
              <a:rPr lang="en-US" altLang="en-US" sz="2400" baseline="-25000"/>
              <a:t>circuit</a:t>
            </a:r>
            <a:r>
              <a:rPr lang="en-US" altLang="en-US" sz="2400"/>
              <a:t>, valid</a:t>
            </a:r>
            <a:r>
              <a:rPr lang="en-US" altLang="en-US" sz="2400" baseline="-25000"/>
              <a:t>circuit</a:t>
            </a:r>
            <a:r>
              <a:rPr lang="en-US" altLang="en-US" sz="2400"/>
              <a:t>(I</a:t>
            </a:r>
            <a:r>
              <a:rPr lang="en-US" altLang="en-US" sz="2400" baseline="-25000"/>
              <a:t>circuit</a:t>
            </a:r>
            <a:r>
              <a:rPr lang="en-US" altLang="en-US" sz="2400"/>
              <a:t>,S</a:t>
            </a:r>
            <a:r>
              <a:rPr lang="en-US" altLang="en-US" sz="2400" baseline="-25000"/>
              <a:t>circuit</a:t>
            </a:r>
            <a:r>
              <a:rPr lang="en-US" altLang="en-US" sz="2400"/>
              <a:t>) }</a:t>
            </a:r>
            <a:endParaRPr lang="en-US" altLang="en-US" sz="240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7970">
                                            <p:txEl>
                                              <p:pRg st="0" end="0"/>
                                            </p:txEl>
                                          </p:spTgt>
                                        </p:tgtEl>
                                        <p:attrNameLst>
                                          <p:attrName>style.visibility</p:attrName>
                                        </p:attrNameLst>
                                      </p:cBhvr>
                                      <p:to>
                                        <p:strVal val="visible"/>
                                      </p:to>
                                    </p:set>
                                    <p:anim calcmode="lin" valueType="num">
                                      <p:cBhvr additive="base">
                                        <p:cTn id="7" dur="500" fill="hold"/>
                                        <p:tgtEl>
                                          <p:spTgt spid="46797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679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7970">
                                            <p:txEl>
                                              <p:pRg st="1" end="1"/>
                                            </p:txEl>
                                          </p:spTgt>
                                        </p:tgtEl>
                                        <p:attrNameLst>
                                          <p:attrName>style.visibility</p:attrName>
                                        </p:attrNameLst>
                                      </p:cBhvr>
                                      <p:to>
                                        <p:strVal val="visible"/>
                                      </p:to>
                                    </p:set>
                                    <p:anim calcmode="lin" valueType="num">
                                      <p:cBhvr additive="base">
                                        <p:cTn id="13" dur="500" fill="hold"/>
                                        <p:tgtEl>
                                          <p:spTgt spid="46797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79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67970">
                                            <p:txEl>
                                              <p:pRg st="2" end="2"/>
                                            </p:txEl>
                                          </p:spTgt>
                                        </p:tgtEl>
                                        <p:attrNameLst>
                                          <p:attrName>style.visibility</p:attrName>
                                        </p:attrNameLst>
                                      </p:cBhvr>
                                      <p:to>
                                        <p:strVal val="visible"/>
                                      </p:to>
                                    </p:set>
                                    <p:anim calcmode="lin" valueType="num">
                                      <p:cBhvr additive="base">
                                        <p:cTn id="19" dur="500" fill="hold"/>
                                        <p:tgtEl>
                                          <p:spTgt spid="46797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79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7970">
                                            <p:txEl>
                                              <p:pRg st="3" end="3"/>
                                            </p:txEl>
                                          </p:spTgt>
                                        </p:tgtEl>
                                        <p:attrNameLst>
                                          <p:attrName>style.visibility</p:attrName>
                                        </p:attrNameLst>
                                      </p:cBhvr>
                                      <p:to>
                                        <p:strVal val="visible"/>
                                      </p:to>
                                    </p:set>
                                    <p:anim calcmode="lin" valueType="num">
                                      <p:cBhvr additive="base">
                                        <p:cTn id="25" dur="500" fill="hold"/>
                                        <p:tgtEl>
                                          <p:spTgt spid="46797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679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67970">
                                            <p:txEl>
                                              <p:pRg st="4" end="4"/>
                                            </p:txEl>
                                          </p:spTgt>
                                        </p:tgtEl>
                                        <p:attrNameLst>
                                          <p:attrName>style.visibility</p:attrName>
                                        </p:attrNameLst>
                                      </p:cBhvr>
                                      <p:to>
                                        <p:strVal val="visible"/>
                                      </p:to>
                                    </p:set>
                                    <p:anim calcmode="lin" valueType="num">
                                      <p:cBhvr additive="base">
                                        <p:cTn id="31" dur="500" fill="hold"/>
                                        <p:tgtEl>
                                          <p:spTgt spid="46797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6797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970" grpId="0" build="p" bldLvl="2" autoUpdateAnimBg="0"/>
      <p:bldP spid="8"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Text Box 2"/>
          <p:cNvSpPr txBox="1">
            <a:spLocks noChangeArrowheads="1"/>
          </p:cNvSpPr>
          <p:nvPr/>
        </p:nvSpPr>
        <p:spPr bwMode="auto">
          <a:xfrm>
            <a:off x="0" y="914400"/>
            <a:ext cx="9601200"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buFontTx/>
              <a:buChar char="•"/>
              <a:defRPr/>
            </a:pPr>
            <a:r>
              <a:rPr lang="en-US" altLang="en-US" sz="3200">
                <a:solidFill>
                  <a:schemeClr val="accent1"/>
                </a:solidFill>
              </a:rPr>
              <a:t>Instances:</a:t>
            </a:r>
            <a:r>
              <a:rPr lang="en-US" altLang="en-US" sz="3200"/>
              <a:t> Requirements </a:t>
            </a:r>
            <a:r>
              <a:rPr lang="en-US" altLang="en-US" sz="3200">
                <a:solidFill>
                  <a:schemeClr val="accent2"/>
                </a:solidFill>
              </a:rPr>
              <a:t>I</a:t>
            </a:r>
            <a:r>
              <a:rPr lang="en-US" altLang="en-US" sz="3200" baseline="-25000">
                <a:solidFill>
                  <a:schemeClr val="accent2"/>
                </a:solidFill>
              </a:rPr>
              <a:t>plane</a:t>
            </a:r>
            <a:r>
              <a:rPr lang="en-US" altLang="en-US" sz="3200">
                <a:solidFill>
                  <a:schemeClr val="accent2"/>
                </a:solidFill>
              </a:rPr>
              <a:t> </a:t>
            </a:r>
            <a:r>
              <a:rPr lang="en-US" altLang="en-US" sz="3200"/>
              <a:t>of the plane</a:t>
            </a:r>
            <a:br>
              <a:rPr lang="en-US" altLang="en-US" sz="3200"/>
            </a:br>
            <a:r>
              <a:rPr lang="en-US" altLang="en-US" sz="3200"/>
              <a:t>     i.e. cost, efficiency, safety, speed, weight. …</a:t>
            </a:r>
          </a:p>
          <a:p>
            <a:pPr>
              <a:buFontTx/>
              <a:buChar char="•"/>
              <a:defRPr/>
            </a:pPr>
            <a:r>
              <a:rPr lang="en-US" altLang="en-US" sz="3200">
                <a:solidFill>
                  <a:schemeClr val="accent1"/>
                </a:solidFill>
              </a:rPr>
              <a:t>Solution:</a:t>
            </a:r>
            <a:r>
              <a:rPr lang="en-US" altLang="en-US" sz="3200"/>
              <a:t> A description </a:t>
            </a:r>
            <a:r>
              <a:rPr lang="en-US" altLang="en-US" sz="3200">
                <a:solidFill>
                  <a:schemeClr val="accent2"/>
                </a:solidFill>
              </a:rPr>
              <a:t>S</a:t>
            </a:r>
            <a:r>
              <a:rPr lang="en-US" altLang="en-US" sz="3200" baseline="-25000">
                <a:solidFill>
                  <a:schemeClr val="accent2"/>
                </a:solidFill>
              </a:rPr>
              <a:t>plane</a:t>
            </a:r>
            <a:r>
              <a:rPr lang="en-US" altLang="en-US" sz="3200">
                <a:solidFill>
                  <a:schemeClr val="accent2"/>
                </a:solidFill>
              </a:rPr>
              <a:t> </a:t>
            </a:r>
            <a:r>
              <a:rPr lang="en-US" altLang="en-US" sz="3200"/>
              <a:t>of how to make the wing.  </a:t>
            </a:r>
          </a:p>
          <a:p>
            <a:pPr>
              <a:buFontTx/>
              <a:buChar char="•"/>
              <a:defRPr/>
            </a:pPr>
            <a:r>
              <a:rPr lang="en-US" altLang="en-US" sz="3200">
                <a:solidFill>
                  <a:schemeClr val="accent1"/>
                </a:solidFill>
              </a:rPr>
              <a:t>Valid:</a:t>
            </a:r>
            <a:r>
              <a:rPr lang="en-US" altLang="en-US" sz="3200">
                <a:solidFill>
                  <a:srgbClr val="00FFCC"/>
                </a:solidFill>
              </a:rPr>
              <a:t> </a:t>
            </a:r>
            <a:r>
              <a:rPr lang="en-US" altLang="en-US" sz="3200"/>
              <a:t>Given an instance </a:t>
            </a:r>
            <a:r>
              <a:rPr lang="en-US" altLang="en-US" sz="3200">
                <a:solidFill>
                  <a:schemeClr val="accent2"/>
                </a:solidFill>
              </a:rPr>
              <a:t>I</a:t>
            </a:r>
            <a:r>
              <a:rPr lang="en-US" altLang="en-US" sz="3200" baseline="-25000">
                <a:solidFill>
                  <a:schemeClr val="accent2"/>
                </a:solidFill>
              </a:rPr>
              <a:t>plane</a:t>
            </a:r>
            <a:r>
              <a:rPr lang="en-US" altLang="en-US" sz="3200">
                <a:solidFill>
                  <a:schemeClr val="accent2"/>
                </a:solidFill>
              </a:rPr>
              <a:t> </a:t>
            </a:r>
            <a:r>
              <a:rPr lang="en-US" altLang="en-US" sz="3200"/>
              <a:t>and a solution </a:t>
            </a:r>
            <a:r>
              <a:rPr lang="en-US" altLang="en-US" sz="3200">
                <a:solidFill>
                  <a:schemeClr val="accent2"/>
                </a:solidFill>
              </a:rPr>
              <a:t>S</a:t>
            </a:r>
            <a:r>
              <a:rPr lang="en-US" altLang="en-US" sz="3200" baseline="-25000">
                <a:solidFill>
                  <a:schemeClr val="accent2"/>
                </a:solidFill>
              </a:rPr>
              <a:t>plane</a:t>
            </a:r>
            <a:r>
              <a:rPr lang="en-US" altLang="en-US" sz="3200">
                <a:solidFill>
                  <a:schemeClr val="accent2"/>
                </a:solidFill>
              </a:rPr>
              <a:t>,</a:t>
            </a:r>
            <a:br>
              <a:rPr lang="en-US" altLang="en-US" sz="3200">
                <a:solidFill>
                  <a:srgbClr val="00FFCC"/>
                </a:solidFill>
              </a:rPr>
            </a:br>
            <a:r>
              <a:rPr lang="en-US" altLang="en-US" sz="3200">
                <a:solidFill>
                  <a:srgbClr val="00FFCC"/>
                </a:solidFill>
              </a:rPr>
              <a:t>  </a:t>
            </a:r>
            <a:r>
              <a:rPr lang="en-US" altLang="en-US" sz="3200"/>
              <a:t>there is a poly-time alg </a:t>
            </a:r>
            <a:r>
              <a:rPr lang="en-US" altLang="en-US" sz="3200">
                <a:solidFill>
                  <a:schemeClr val="accent2"/>
                </a:solidFill>
              </a:rPr>
              <a:t>Valid</a:t>
            </a:r>
            <a:r>
              <a:rPr lang="en-US" altLang="en-US" sz="3200" baseline="-25000">
                <a:solidFill>
                  <a:schemeClr val="accent2"/>
                </a:solidFill>
              </a:rPr>
              <a:t>plane</a:t>
            </a:r>
            <a:r>
              <a:rPr lang="en-US" altLang="en-US" sz="3200">
                <a:solidFill>
                  <a:schemeClr val="accent2"/>
                </a:solidFill>
              </a:rPr>
              <a:t>(I</a:t>
            </a:r>
            <a:r>
              <a:rPr lang="en-US" altLang="en-US" sz="3200" baseline="-25000">
                <a:solidFill>
                  <a:schemeClr val="accent2"/>
                </a:solidFill>
              </a:rPr>
              <a:t>plane</a:t>
            </a:r>
            <a:r>
              <a:rPr lang="en-US" altLang="en-US" sz="3200">
                <a:solidFill>
                  <a:schemeClr val="accent2"/>
                </a:solidFill>
              </a:rPr>
              <a:t>,S</a:t>
            </a:r>
            <a:r>
              <a:rPr lang="en-US" altLang="en-US" sz="3200" baseline="-25000">
                <a:solidFill>
                  <a:schemeClr val="accent2"/>
                </a:solidFill>
              </a:rPr>
              <a:t>plane</a:t>
            </a:r>
            <a:r>
              <a:rPr lang="en-US" altLang="en-US" sz="3200">
                <a:solidFill>
                  <a:schemeClr val="accent2"/>
                </a:solidFill>
              </a:rPr>
              <a:t>) </a:t>
            </a:r>
            <a:r>
              <a:rPr lang="en-US" altLang="en-US" sz="3200"/>
              <a:t>to test </a:t>
            </a:r>
            <a:br>
              <a:rPr lang="en-US" altLang="en-US" sz="3200"/>
            </a:br>
            <a:r>
              <a:rPr lang="en-US" altLang="en-US" sz="3200"/>
              <a:t>  whether or not </a:t>
            </a:r>
            <a:r>
              <a:rPr lang="en-US" altLang="en-US" sz="3200">
                <a:solidFill>
                  <a:schemeClr val="accent2"/>
                </a:solidFill>
              </a:rPr>
              <a:t>S</a:t>
            </a:r>
            <a:r>
              <a:rPr lang="en-US" altLang="en-US" sz="3200" baseline="-25000">
                <a:solidFill>
                  <a:schemeClr val="accent2"/>
                </a:solidFill>
              </a:rPr>
              <a:t>plane</a:t>
            </a:r>
            <a:r>
              <a:rPr lang="en-US" altLang="en-US" sz="3200">
                <a:solidFill>
                  <a:schemeClr val="accent2"/>
                </a:solidFill>
              </a:rPr>
              <a:t> </a:t>
            </a:r>
            <a:r>
              <a:rPr lang="en-US" altLang="en-US" sz="3200"/>
              <a:t>is a valid solution for </a:t>
            </a:r>
            <a:r>
              <a:rPr lang="en-US" altLang="en-US" sz="3200">
                <a:solidFill>
                  <a:schemeClr val="accent2"/>
                </a:solidFill>
              </a:rPr>
              <a:t>I</a:t>
            </a:r>
            <a:r>
              <a:rPr lang="en-US" altLang="en-US" sz="3200" baseline="-25000">
                <a:solidFill>
                  <a:schemeClr val="accent2"/>
                </a:solidFill>
              </a:rPr>
              <a:t>plane</a:t>
            </a:r>
            <a:r>
              <a:rPr lang="en-US" altLang="en-US" sz="3200"/>
              <a:t>.</a:t>
            </a:r>
          </a:p>
          <a:p>
            <a:pPr>
              <a:buFontTx/>
              <a:buChar char="•"/>
              <a:defRPr/>
            </a:pPr>
            <a:r>
              <a:rPr lang="en-US" altLang="en-US" sz="3200">
                <a:solidFill>
                  <a:schemeClr val="accent1"/>
                </a:solidFill>
              </a:rPr>
              <a:t>Goal:</a:t>
            </a:r>
            <a:r>
              <a:rPr lang="en-US" altLang="en-US" sz="3200"/>
              <a:t> Given </a:t>
            </a:r>
            <a:r>
              <a:rPr lang="en-US" altLang="en-US" sz="3200">
                <a:solidFill>
                  <a:schemeClr val="accent2"/>
                </a:solidFill>
              </a:rPr>
              <a:t>I</a:t>
            </a:r>
            <a:r>
              <a:rPr lang="en-US" altLang="en-US" sz="3200" baseline="-25000">
                <a:solidFill>
                  <a:schemeClr val="accent2"/>
                </a:solidFill>
              </a:rPr>
              <a:t>plane</a:t>
            </a:r>
            <a:r>
              <a:rPr lang="en-US" altLang="en-US" sz="3200"/>
              <a:t>, find a valid solution </a:t>
            </a:r>
            <a:r>
              <a:rPr lang="en-US" altLang="en-US" sz="3200">
                <a:solidFill>
                  <a:schemeClr val="accent2"/>
                </a:solidFill>
              </a:rPr>
              <a:t>S</a:t>
            </a:r>
            <a:r>
              <a:rPr lang="en-US" altLang="en-US" sz="3200" baseline="-25000">
                <a:solidFill>
                  <a:schemeClr val="accent2"/>
                </a:solidFill>
              </a:rPr>
              <a:t>plane</a:t>
            </a:r>
            <a:r>
              <a:rPr lang="en-US" altLang="en-US" sz="3200"/>
              <a:t>.</a:t>
            </a:r>
            <a:br>
              <a:rPr lang="en-US" altLang="en-US" sz="3200"/>
            </a:br>
            <a:r>
              <a:rPr lang="en-US" altLang="en-US" sz="3200"/>
              <a:t>            Or determine if such a solution exists.</a:t>
            </a:r>
          </a:p>
          <a:p>
            <a:pPr>
              <a:buFontTx/>
              <a:buChar char="•"/>
              <a:defRPr/>
            </a:pPr>
            <a:endParaRPr lang="en-US" altLang="en-US" sz="3200"/>
          </a:p>
        </p:txBody>
      </p:sp>
      <p:pic>
        <p:nvPicPr>
          <p:cNvPr id="53251" name="Picture 3" descr="j038257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5200" y="236538"/>
            <a:ext cx="1506538"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2" name="Rectangle 4"/>
          <p:cNvSpPr>
            <a:spLocks noChangeArrowheads="1"/>
          </p:cNvSpPr>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4000">
                <a:solidFill>
                  <a:schemeClr val="tx2"/>
                </a:solidFill>
              </a:rPr>
              <a:t>Design an Airplane</a:t>
            </a:r>
          </a:p>
        </p:txBody>
      </p:sp>
      <p:grpSp>
        <p:nvGrpSpPr>
          <p:cNvPr id="2" name="Group 7"/>
          <p:cNvGrpSpPr>
            <a:grpSpLocks/>
          </p:cNvGrpSpPr>
          <p:nvPr/>
        </p:nvGrpSpPr>
        <p:grpSpPr bwMode="auto">
          <a:xfrm>
            <a:off x="4343400" y="3429000"/>
            <a:ext cx="4813300" cy="3352800"/>
            <a:chOff x="4343023" y="3200400"/>
            <a:chExt cx="4814138" cy="3352800"/>
          </a:xfrm>
        </p:grpSpPr>
        <p:sp>
          <p:nvSpPr>
            <p:cNvPr id="201735" name="Rectangle 4"/>
            <p:cNvSpPr>
              <a:spLocks noChangeArrowheads="1"/>
            </p:cNvSpPr>
            <p:nvPr/>
          </p:nvSpPr>
          <p:spPr bwMode="auto">
            <a:xfrm>
              <a:off x="4343023" y="6029325"/>
              <a:ext cx="48141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t>Can be computed by a circuit </a:t>
              </a:r>
              <a:r>
                <a:rPr lang="en-US" altLang="en-US">
                  <a:solidFill>
                    <a:schemeClr val="tx2"/>
                  </a:solidFill>
                </a:rPr>
                <a:t>C.</a:t>
              </a:r>
              <a:endParaRPr lang="en-CA" altLang="en-US">
                <a:solidFill>
                  <a:schemeClr val="tx2"/>
                </a:solidFill>
              </a:endParaRPr>
            </a:p>
          </p:txBody>
        </p:sp>
        <p:cxnSp>
          <p:nvCxnSpPr>
            <p:cNvPr id="53256" name="Straight Arrow Connector 6"/>
            <p:cNvCxnSpPr>
              <a:cxnSpLocks noChangeShapeType="1"/>
            </p:cNvCxnSpPr>
            <p:nvPr/>
          </p:nvCxnSpPr>
          <p:spPr bwMode="auto">
            <a:xfrm flipH="1" flipV="1">
              <a:off x="4800303" y="3200400"/>
              <a:ext cx="1448098" cy="282958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0" name="Text Box 6"/>
          <p:cNvSpPr txBox="1">
            <a:spLocks noChangeArrowheads="1"/>
          </p:cNvSpPr>
          <p:nvPr/>
        </p:nvSpPr>
        <p:spPr bwMode="auto">
          <a:xfrm>
            <a:off x="654050" y="5181600"/>
            <a:ext cx="74993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t>P</a:t>
            </a:r>
            <a:r>
              <a:rPr lang="en-US" altLang="en-US" sz="2400" baseline="-25000" dirty="0" err="1"/>
              <a:t>plane</a:t>
            </a:r>
            <a:r>
              <a:rPr lang="en-US" altLang="en-US" sz="2400" baseline="-25000" dirty="0"/>
              <a:t> </a:t>
            </a:r>
            <a:r>
              <a:rPr lang="en-US" altLang="en-US" sz="2400" dirty="0"/>
              <a:t>= {</a:t>
            </a:r>
            <a:r>
              <a:rPr lang="en-US" altLang="en-US" sz="2400" dirty="0">
                <a:sym typeface="Symbol" pitchFamily="18" charset="2"/>
              </a:rPr>
              <a:t> </a:t>
            </a:r>
            <a:r>
              <a:rPr lang="en-US" altLang="en-US" sz="2400" dirty="0" err="1"/>
              <a:t>I</a:t>
            </a:r>
            <a:r>
              <a:rPr lang="en-US" altLang="en-US" sz="2400" baseline="-25000" dirty="0" err="1"/>
              <a:t>plane</a:t>
            </a:r>
            <a:r>
              <a:rPr lang="en-US" altLang="en-US" sz="2400" dirty="0"/>
              <a:t> | Plane is buildable</a:t>
            </a:r>
            <a:r>
              <a:rPr lang="en-US" altLang="en-US" sz="2400" baseline="-25000" dirty="0"/>
              <a:t>  </a:t>
            </a:r>
          </a:p>
          <a:p>
            <a:pPr>
              <a:defRPr/>
            </a:pPr>
            <a:r>
              <a:rPr lang="en-US" altLang="en-US" sz="2400" baseline="-25000" dirty="0"/>
              <a:t> </a:t>
            </a:r>
            <a:r>
              <a:rPr lang="en-US" altLang="en-US" sz="2400" dirty="0"/>
              <a:t>                           i.e. </a:t>
            </a:r>
            <a:r>
              <a:rPr lang="en-US" altLang="en-US" sz="2400" dirty="0">
                <a:sym typeface="Symbol" pitchFamily="18" charset="2"/>
              </a:rPr>
              <a:t></a:t>
            </a:r>
            <a:r>
              <a:rPr lang="en-US" altLang="en-US" sz="2400" dirty="0" err="1"/>
              <a:t>S</a:t>
            </a:r>
            <a:r>
              <a:rPr lang="en-US" altLang="en-US" sz="2400" baseline="-25000" dirty="0" err="1"/>
              <a:t>plane</a:t>
            </a:r>
            <a:r>
              <a:rPr lang="en-US" altLang="en-US" sz="2400" dirty="0"/>
              <a:t>, </a:t>
            </a:r>
            <a:r>
              <a:rPr lang="en-US" altLang="en-US" sz="2400" dirty="0" err="1"/>
              <a:t>valid</a:t>
            </a:r>
            <a:r>
              <a:rPr lang="en-US" altLang="en-US" sz="2400" baseline="-25000" dirty="0" err="1"/>
              <a:t>plane</a:t>
            </a:r>
            <a:r>
              <a:rPr lang="en-US" altLang="en-US" sz="2400" dirty="0"/>
              <a:t>(</a:t>
            </a:r>
            <a:r>
              <a:rPr lang="en-US" altLang="en-US" sz="2400" dirty="0" err="1"/>
              <a:t>I</a:t>
            </a:r>
            <a:r>
              <a:rPr lang="en-US" altLang="en-US" sz="2400" baseline="-25000" dirty="0" err="1"/>
              <a:t>plane</a:t>
            </a:r>
            <a:r>
              <a:rPr lang="en-US" altLang="en-US" sz="2400" dirty="0" err="1"/>
              <a:t>,S</a:t>
            </a:r>
            <a:r>
              <a:rPr lang="en-US" altLang="en-US" sz="2400" baseline="-25000" dirty="0" err="1"/>
              <a:t>plane</a:t>
            </a:r>
            <a:r>
              <a:rPr lang="en-US" altLang="en-US" sz="2400" dirty="0"/>
              <a:t>) }</a:t>
            </a:r>
            <a:endParaRPr lang="en-US" altLang="en-US" sz="2400" dirty="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7970">
                                            <p:txEl>
                                              <p:pRg st="0" end="0"/>
                                            </p:txEl>
                                          </p:spTgt>
                                        </p:tgtEl>
                                        <p:attrNameLst>
                                          <p:attrName>style.visibility</p:attrName>
                                        </p:attrNameLst>
                                      </p:cBhvr>
                                      <p:to>
                                        <p:strVal val="visible"/>
                                      </p:to>
                                    </p:set>
                                    <p:anim calcmode="lin" valueType="num">
                                      <p:cBhvr additive="base">
                                        <p:cTn id="7" dur="500" fill="hold"/>
                                        <p:tgtEl>
                                          <p:spTgt spid="46797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679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7970">
                                            <p:txEl>
                                              <p:pRg st="1" end="1"/>
                                            </p:txEl>
                                          </p:spTgt>
                                        </p:tgtEl>
                                        <p:attrNameLst>
                                          <p:attrName>style.visibility</p:attrName>
                                        </p:attrNameLst>
                                      </p:cBhvr>
                                      <p:to>
                                        <p:strVal val="visible"/>
                                      </p:to>
                                    </p:set>
                                    <p:anim calcmode="lin" valueType="num">
                                      <p:cBhvr additive="base">
                                        <p:cTn id="13" dur="500" fill="hold"/>
                                        <p:tgtEl>
                                          <p:spTgt spid="46797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79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67970">
                                            <p:txEl>
                                              <p:pRg st="2" end="2"/>
                                            </p:txEl>
                                          </p:spTgt>
                                        </p:tgtEl>
                                        <p:attrNameLst>
                                          <p:attrName>style.visibility</p:attrName>
                                        </p:attrNameLst>
                                      </p:cBhvr>
                                      <p:to>
                                        <p:strVal val="visible"/>
                                      </p:to>
                                    </p:set>
                                    <p:anim calcmode="lin" valueType="num">
                                      <p:cBhvr additive="base">
                                        <p:cTn id="19" dur="500" fill="hold"/>
                                        <p:tgtEl>
                                          <p:spTgt spid="46797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79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7970">
                                            <p:txEl>
                                              <p:pRg st="3" end="3"/>
                                            </p:txEl>
                                          </p:spTgt>
                                        </p:tgtEl>
                                        <p:attrNameLst>
                                          <p:attrName>style.visibility</p:attrName>
                                        </p:attrNameLst>
                                      </p:cBhvr>
                                      <p:to>
                                        <p:strVal val="visible"/>
                                      </p:to>
                                    </p:set>
                                    <p:anim calcmode="lin" valueType="num">
                                      <p:cBhvr additive="base">
                                        <p:cTn id="25" dur="500" fill="hold"/>
                                        <p:tgtEl>
                                          <p:spTgt spid="46797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679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970" grpId="0" build="p" bldLvl="2" autoUpdateAnimBg="0"/>
      <p:bldP spid="10"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cs typeface="Times New Roman" panose="02020603050405020304" pitchFamily="18" charset="0"/>
              </a:rPr>
              <a:t>Reductions for Undecidability</a:t>
            </a:r>
          </a:p>
        </p:txBody>
      </p:sp>
      <p:sp>
        <p:nvSpPr>
          <p:cNvPr id="55" name="AutoShape 38"/>
          <p:cNvSpPr>
            <a:spLocks noChangeArrowheads="1"/>
          </p:cNvSpPr>
          <p:nvPr/>
        </p:nvSpPr>
        <p:spPr bwMode="auto">
          <a:xfrm>
            <a:off x="1806575" y="3108325"/>
            <a:ext cx="5502275" cy="1400175"/>
          </a:xfrm>
          <a:prstGeom prst="wedgeRoundRectCallout">
            <a:avLst>
              <a:gd name="adj1" fmla="val -59176"/>
              <a:gd name="adj2" fmla="val 79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defRPr/>
            </a:pPr>
            <a:r>
              <a:rPr lang="en-US" altLang="en-US" sz="2400" dirty="0">
                <a:latin typeface="Times New Roman" panose="02020603050405020304" pitchFamily="18" charset="0"/>
                <a:cs typeface="Times New Roman" panose="02020603050405020304" pitchFamily="18" charset="0"/>
              </a:rPr>
              <a:t>Given an algorithm for </a:t>
            </a:r>
            <a:r>
              <a:rPr lang="en-US" altLang="en-US" sz="2400" dirty="0" err="1">
                <a:latin typeface="Times New Roman"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circuit</a:t>
            </a:r>
            <a:r>
              <a:rPr lang="en-US" altLang="en-US" sz="2400" dirty="0">
                <a:latin typeface="Times New Roman" pitchFamily="18" charset="0"/>
                <a:cs typeface="Times New Roman" panose="02020603050405020304" pitchFamily="18" charset="0"/>
              </a:rPr>
              <a:t>,</a:t>
            </a:r>
            <a:br>
              <a:rPr lang="en-US" altLang="en-US" sz="2400" dirty="0">
                <a:latin typeface="Times New Roman" pitchFamily="18" charset="0"/>
                <a:cs typeface="Times New Roman" panose="02020603050405020304" pitchFamily="18" charset="0"/>
              </a:rPr>
            </a:br>
            <a:r>
              <a:rPr lang="en-US" altLang="en-US" sz="2400" dirty="0">
                <a:latin typeface="Times New Roman" pitchFamily="18" charset="0"/>
                <a:cs typeface="Times New Roman" panose="02020603050405020304" pitchFamily="18" charset="0"/>
              </a:rPr>
              <a:t>I construct a working algorithm </a:t>
            </a:r>
            <a:br>
              <a:rPr lang="en-US" altLang="en-US" sz="2400" dirty="0">
                <a:latin typeface="Times New Roman" pitchFamily="18" charset="0"/>
                <a:cs typeface="Times New Roman" panose="02020603050405020304" pitchFamily="18" charset="0"/>
              </a:rPr>
            </a:br>
            <a:r>
              <a:rPr lang="en-US" altLang="en-US" sz="2400" dirty="0">
                <a:latin typeface="Times New Roman" pitchFamily="18" charset="0"/>
                <a:cs typeface="Times New Roman" panose="02020603050405020304" pitchFamily="18" charset="0"/>
              </a:rPr>
              <a:t>for </a:t>
            </a:r>
            <a:r>
              <a:rPr lang="en-US" altLang="en-US" sz="2400" dirty="0" err="1">
                <a:latin typeface="Times New Roman"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plane</a:t>
            </a:r>
            <a:r>
              <a:rPr lang="en-US" altLang="en-US" sz="2400" dirty="0">
                <a:latin typeface="Times New Roman" pitchFamily="18" charset="0"/>
                <a:cs typeface="Times New Roman" panose="02020603050405020304" pitchFamily="18" charset="0"/>
              </a:rPr>
              <a:t>.</a:t>
            </a:r>
          </a:p>
        </p:txBody>
      </p:sp>
      <p:sp>
        <p:nvSpPr>
          <p:cNvPr id="28" name="AutoShape 38"/>
          <p:cNvSpPr>
            <a:spLocks noChangeArrowheads="1"/>
          </p:cNvSpPr>
          <p:nvPr/>
        </p:nvSpPr>
        <p:spPr bwMode="auto">
          <a:xfrm>
            <a:off x="1835150" y="1792288"/>
            <a:ext cx="5502275" cy="557212"/>
          </a:xfrm>
          <a:prstGeom prst="wedgeRoundRectCallout">
            <a:avLst>
              <a:gd name="adj1" fmla="val -60602"/>
              <a:gd name="adj2" fmla="val 1277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defRPr/>
            </a:pPr>
            <a:r>
              <a:rPr lang="en-US" altLang="en-US" sz="2400" dirty="0">
                <a:latin typeface="Times New Roman" panose="02020603050405020304" pitchFamily="18" charset="0"/>
                <a:cs typeface="Times New Roman" panose="02020603050405020304" pitchFamily="18" charset="0"/>
              </a:rPr>
              <a:t>Proof </a:t>
            </a:r>
            <a:r>
              <a:rPr lang="en-US" altLang="en-US" sz="2400" dirty="0" err="1">
                <a:latin typeface="Times New Roman"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circuit</a:t>
            </a:r>
            <a:r>
              <a:rPr lang="en-US" altLang="en-US" sz="2400" dirty="0">
                <a:latin typeface="Times New Roman" pitchFamily="18" charset="0"/>
                <a:cs typeface="Times New Roman" panose="02020603050405020304" pitchFamily="18" charset="0"/>
              </a:rPr>
              <a:t> is likely not in poly-time.</a:t>
            </a:r>
          </a:p>
        </p:txBody>
      </p:sp>
      <p:sp>
        <p:nvSpPr>
          <p:cNvPr id="29" name="AutoShape 38"/>
          <p:cNvSpPr>
            <a:spLocks noChangeArrowheads="1"/>
          </p:cNvSpPr>
          <p:nvPr/>
        </p:nvSpPr>
        <p:spPr bwMode="auto">
          <a:xfrm>
            <a:off x="1835150" y="2446338"/>
            <a:ext cx="6840538" cy="557212"/>
          </a:xfrm>
          <a:prstGeom prst="wedgeRoundRectCallout">
            <a:avLst>
              <a:gd name="adj1" fmla="val -59366"/>
              <a:gd name="adj2" fmla="val 94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defRPr/>
            </a:pPr>
            <a:r>
              <a:rPr lang="en-US" altLang="en-US" sz="2400" dirty="0">
                <a:latin typeface="Times New Roman" panose="02020603050405020304" pitchFamily="18" charset="0"/>
                <a:cs typeface="Times New Roman" panose="02020603050405020304" pitchFamily="18" charset="0"/>
              </a:rPr>
              <a:t>By way of contradiction assume  it.</a:t>
            </a:r>
          </a:p>
        </p:txBody>
      </p:sp>
      <p:sp>
        <p:nvSpPr>
          <p:cNvPr id="30" name="AutoShape 38"/>
          <p:cNvSpPr>
            <a:spLocks noChangeArrowheads="1"/>
          </p:cNvSpPr>
          <p:nvPr/>
        </p:nvSpPr>
        <p:spPr bwMode="auto">
          <a:xfrm>
            <a:off x="1258888" y="4621213"/>
            <a:ext cx="7634287" cy="836612"/>
          </a:xfrm>
          <a:prstGeom prst="wedgeRoundRectCallout">
            <a:avLst>
              <a:gd name="adj1" fmla="val -50106"/>
              <a:gd name="adj2" fmla="val -7364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defRPr/>
            </a:pPr>
            <a:r>
              <a:rPr lang="en-US" altLang="en-US" sz="2400" dirty="0">
                <a:latin typeface="Times New Roman" panose="02020603050405020304" pitchFamily="18" charset="0"/>
                <a:cs typeface="Times New Roman" panose="02020603050405020304" pitchFamily="18" charset="0"/>
              </a:rPr>
              <a:t>Contradiction because </a:t>
            </a:r>
            <a:r>
              <a:rPr lang="en-US" altLang="en-US" sz="2400" dirty="0" err="1">
                <a:latin typeface="Times New Roman"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plane</a:t>
            </a:r>
            <a:r>
              <a:rPr lang="en-US" altLang="en-US" sz="2400" baseline="-25000" dirty="0">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likely </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does  not have a poly alg.</a:t>
            </a:r>
          </a:p>
        </p:txBody>
      </p:sp>
      <p:sp>
        <p:nvSpPr>
          <p:cNvPr id="31" name="AutoShape 38"/>
          <p:cNvSpPr>
            <a:spLocks noChangeArrowheads="1"/>
          </p:cNvSpPr>
          <p:nvPr/>
        </p:nvSpPr>
        <p:spPr bwMode="auto">
          <a:xfrm>
            <a:off x="1258888" y="5457825"/>
            <a:ext cx="7416800" cy="1400175"/>
          </a:xfrm>
          <a:prstGeom prst="wedgeRoundRectCallout">
            <a:avLst>
              <a:gd name="adj1" fmla="val -53542"/>
              <a:gd name="adj2" fmla="val -4520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defRPr/>
            </a:pPr>
            <a:r>
              <a:rPr lang="en-US" altLang="en-US" sz="2400" dirty="0">
                <a:latin typeface="Times New Roman" panose="02020603050405020304" pitchFamily="18" charset="0"/>
                <a:cs typeface="Times New Roman" panose="02020603050405020304" pitchFamily="18" charset="0"/>
              </a:rPr>
              <a:t>Contrapositive:</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I likely do not have a poly </a:t>
            </a:r>
            <a:r>
              <a:rPr lang="en-US" altLang="en-US" sz="2400" dirty="0" err="1">
                <a:latin typeface="Times New Roman" panose="02020603050405020304" pitchFamily="18" charset="0"/>
                <a:cs typeface="Times New Roman" panose="02020603050405020304" pitchFamily="18" charset="0"/>
              </a:rPr>
              <a:t>alg</a:t>
            </a:r>
            <a:r>
              <a:rPr lang="en-US" altLang="en-US" sz="2400" dirty="0">
                <a:latin typeface="Times New Roman" panose="02020603050405020304" pitchFamily="18" charset="0"/>
                <a:cs typeface="Times New Roman" panose="02020603050405020304" pitchFamily="18" charset="0"/>
              </a:rPr>
              <a:t> for </a:t>
            </a:r>
            <a:r>
              <a:rPr lang="en-US" altLang="en-US" sz="2400" dirty="0" err="1">
                <a:latin typeface="Times New Roman"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plane</a:t>
            </a:r>
            <a:r>
              <a:rPr lang="en-US" altLang="en-US" sz="2400" dirty="0">
                <a:latin typeface="Times New Roman" panose="02020603050405020304" pitchFamily="18" charset="0"/>
                <a:cs typeface="Times New Roman" panose="02020603050405020304" pitchFamily="18" charset="0"/>
              </a:rPr>
              <a:t>,</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hence I likely do not have one for </a:t>
            </a:r>
            <a:r>
              <a:rPr lang="en-US" altLang="en-US" sz="2400" dirty="0" err="1">
                <a:latin typeface="Times New Roman" panose="02020603050405020304" pitchFamily="18" charset="0"/>
                <a:cs typeface="Times New Roman" panose="02020603050405020304" pitchFamily="18" charset="0"/>
              </a:rPr>
              <a:t>P</a:t>
            </a:r>
            <a:r>
              <a:rPr lang="en-US" altLang="en-US" sz="2400" baseline="-25000" dirty="0" err="1">
                <a:latin typeface="Times New Roman" panose="02020603050405020304" pitchFamily="18" charset="0"/>
                <a:cs typeface="Times New Roman" panose="02020603050405020304" pitchFamily="18" charset="0"/>
              </a:rPr>
              <a:t>circuit</a:t>
            </a:r>
            <a:r>
              <a:rPr lang="en-US" altLang="en-US" sz="2400" dirty="0">
                <a:latin typeface="Times New Roman" pitchFamily="18" charset="0"/>
                <a:cs typeface="Times New Roman" panose="02020603050405020304" pitchFamily="18" charset="0"/>
              </a:rPr>
              <a:t>.</a:t>
            </a:r>
            <a:br>
              <a:rPr lang="en-US" altLang="en-US" sz="2400" dirty="0">
                <a:latin typeface="Times New Roman" pitchFamily="18" charset="0"/>
                <a:cs typeface="Times New Roman" panose="02020603050405020304" pitchFamily="18" charset="0"/>
              </a:rPr>
            </a:br>
            <a:endParaRPr lang="en-US" altLang="en-US" sz="2400" dirty="0">
              <a:latin typeface="Times New Roman" pitchFamily="18" charset="0"/>
              <a:cs typeface="Times New Roman" panose="02020603050405020304" pitchFamily="18" charset="0"/>
            </a:endParaRPr>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54285"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6"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7668"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7670"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33" name="Text Box 6"/>
          <p:cNvSpPr txBox="1">
            <a:spLocks noChangeArrowheads="1"/>
          </p:cNvSpPr>
          <p:nvPr/>
        </p:nvSpPr>
        <p:spPr bwMode="auto">
          <a:xfrm>
            <a:off x="4648200" y="601663"/>
            <a:ext cx="48625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 Circuit is </a:t>
            </a:r>
            <a:r>
              <a:rPr lang="en-US" altLang="en-US" sz="2400" dirty="0" err="1">
                <a:cs typeface="Times New Roman" panose="02020603050405020304" pitchFamily="18" charset="0"/>
              </a:rPr>
              <a:t>satsisfiable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p>
        </p:txBody>
      </p:sp>
      <p:sp>
        <p:nvSpPr>
          <p:cNvPr id="36" name="Text Box 6"/>
          <p:cNvSpPr txBox="1">
            <a:spLocks noChangeArrowheads="1"/>
          </p:cNvSpPr>
          <p:nvPr/>
        </p:nvSpPr>
        <p:spPr bwMode="auto">
          <a:xfrm>
            <a:off x="-31750" y="609600"/>
            <a:ext cx="46037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 Plane is buildable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p>
        </p:txBody>
      </p:sp>
      <p:sp>
        <p:nvSpPr>
          <p:cNvPr id="37" name="Rectangle 36"/>
          <p:cNvSpPr/>
          <p:nvPr/>
        </p:nvSpPr>
        <p:spPr>
          <a:xfrm>
            <a:off x="4191000" y="525463"/>
            <a:ext cx="493713" cy="769937"/>
          </a:xfrm>
          <a:prstGeom prst="rect">
            <a:avLst/>
          </a:prstGeom>
        </p:spPr>
        <p:txBody>
          <a:bodyPr wrap="none">
            <a:spAutoFit/>
          </a:bodyPr>
          <a:lstStyle/>
          <a:p>
            <a:pPr>
              <a:defRPr/>
            </a:pPr>
            <a:r>
              <a:rPr lang="en-US" altLang="en-US" sz="4400" dirty="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1+#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0-#ppt_w/2"/>
                                          </p:val>
                                        </p:tav>
                                        <p:tav tm="100000">
                                          <p:val>
                                            <p:strVal val="#ppt_x"/>
                                          </p:val>
                                        </p:tav>
                                      </p:tavLst>
                                    </p:anim>
                                    <p:anim calcmode="lin" valueType="num">
                                      <p:cBhvr additive="base">
                                        <p:cTn id="1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0-#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500" fill="hold"/>
                                        <p:tgtEl>
                                          <p:spTgt spid="26"/>
                                        </p:tgtEl>
                                        <p:attrNameLst>
                                          <p:attrName>ppt_x</p:attrName>
                                        </p:attrNameLst>
                                      </p:cBhvr>
                                      <p:tavLst>
                                        <p:tav tm="0">
                                          <p:val>
                                            <p:strVal val="0-#ppt_w/2"/>
                                          </p:val>
                                        </p:tav>
                                        <p:tav tm="100000">
                                          <p:val>
                                            <p:strVal val="#ppt_x"/>
                                          </p:val>
                                        </p:tav>
                                      </p:tavLst>
                                    </p:anim>
                                    <p:anim calcmode="lin" valueType="num">
                                      <p:cBhvr additive="base">
                                        <p:cTn id="2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0-#ppt_w/2"/>
                                          </p:val>
                                        </p:tav>
                                        <p:tav tm="100000">
                                          <p:val>
                                            <p:strVal val="#ppt_x"/>
                                          </p:val>
                                        </p:tav>
                                      </p:tavLst>
                                    </p:anim>
                                    <p:anim calcmode="lin" valueType="num">
                                      <p:cBhvr additive="base">
                                        <p:cTn id="2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fill="hold"/>
                                        <p:tgtEl>
                                          <p:spTgt spid="55"/>
                                        </p:tgtEl>
                                        <p:attrNameLst>
                                          <p:attrName>ppt_x</p:attrName>
                                        </p:attrNameLst>
                                      </p:cBhvr>
                                      <p:tavLst>
                                        <p:tav tm="0">
                                          <p:val>
                                            <p:strVal val="0-#ppt_w/2"/>
                                          </p:val>
                                        </p:tav>
                                        <p:tav tm="100000">
                                          <p:val>
                                            <p:strVal val="#ppt_x"/>
                                          </p:val>
                                        </p:tav>
                                      </p:tavLst>
                                    </p:anim>
                                    <p:anim calcmode="lin" valueType="num">
                                      <p:cBhvr additive="base">
                                        <p:cTn id="34"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0-#ppt_w/2"/>
                                          </p:val>
                                        </p:tav>
                                        <p:tav tm="100000">
                                          <p:val>
                                            <p:strVal val="#ppt_x"/>
                                          </p:val>
                                        </p:tav>
                                      </p:tavLst>
                                    </p:anim>
                                    <p:anim calcmode="lin" valueType="num">
                                      <p:cBhvr additive="base">
                                        <p:cTn id="40"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0-#ppt_w/2"/>
                                          </p:val>
                                        </p:tav>
                                        <p:tav tm="100000">
                                          <p:val>
                                            <p:strVal val="#ppt_x"/>
                                          </p:val>
                                        </p:tav>
                                      </p:tavLst>
                                    </p:anim>
                                    <p:anim calcmode="lin" valueType="num">
                                      <p:cBhvr additive="base">
                                        <p:cTn id="46"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P spid="28" grpId="0" animBg="1" autoUpdateAnimBg="0"/>
      <p:bldP spid="29" grpId="0" animBg="1" autoUpdateAnimBg="0"/>
      <p:bldP spid="30" grpId="0" animBg="1" autoUpdateAnimBg="0"/>
      <p:bldP spid="31" grpId="0" animBg="1" autoUpdateAnimBg="0"/>
      <p:bldP spid="33" grpId="0"/>
      <p:bldP spid="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rPr>
              <a:t>Reductions for Undecidability</a:t>
            </a:r>
          </a:p>
        </p:txBody>
      </p:sp>
      <p:grpSp>
        <p:nvGrpSpPr>
          <p:cNvPr id="55299" name="Group 5"/>
          <p:cNvGrpSpPr>
            <a:grpSpLocks/>
          </p:cNvGrpSpPr>
          <p:nvPr/>
        </p:nvGrpSpPr>
        <p:grpSpPr bwMode="auto">
          <a:xfrm>
            <a:off x="107950" y="2276475"/>
            <a:ext cx="1447800" cy="2133600"/>
            <a:chOff x="2013" y="2206"/>
            <a:chExt cx="679" cy="1010"/>
          </a:xfrm>
        </p:grpSpPr>
        <p:sp>
          <p:nvSpPr>
            <p:cNvPr id="2869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55320" name="Group 7"/>
            <p:cNvGrpSpPr>
              <a:grpSpLocks/>
            </p:cNvGrpSpPr>
            <p:nvPr/>
          </p:nvGrpSpPr>
          <p:grpSpPr bwMode="auto">
            <a:xfrm>
              <a:off x="2013" y="2206"/>
              <a:ext cx="339" cy="1010"/>
              <a:chOff x="240" y="2880"/>
              <a:chExt cx="339" cy="1010"/>
            </a:xfrm>
          </p:grpSpPr>
          <p:sp>
            <p:nvSpPr>
              <p:cNvPr id="28695"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0"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2"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4"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2870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sp>
        <p:nvSpPr>
          <p:cNvPr id="127" name="AutoShape 38"/>
          <p:cNvSpPr>
            <a:spLocks noChangeArrowheads="1"/>
          </p:cNvSpPr>
          <p:nvPr/>
        </p:nvSpPr>
        <p:spPr bwMode="auto">
          <a:xfrm>
            <a:off x="1331913" y="4941888"/>
            <a:ext cx="6173787" cy="1366837"/>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Consider the form of the instances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of each problem</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and which are </a:t>
            </a:r>
            <a:r>
              <a:rPr lang="en-US" altLang="en-US" sz="2400" i="1">
                <a:latin typeface="Times New Roman" pitchFamily="18" charset="0"/>
                <a:cs typeface="Times New Roman" pitchFamily="18" charset="0"/>
              </a:rPr>
              <a:t>yes</a:t>
            </a:r>
            <a:r>
              <a:rPr lang="en-US" altLang="en-US" sz="2400">
                <a:latin typeface="Times New Roman" pitchFamily="18" charset="0"/>
                <a:cs typeface="Times New Roman" pitchFamily="18" charset="0"/>
              </a:rPr>
              <a:t>-instances.</a:t>
            </a:r>
            <a:br>
              <a:rPr lang="en-US" altLang="en-US" sz="2400">
                <a:latin typeface="Times New Roman" pitchFamily="18" charset="0"/>
                <a:cs typeface="Times New Roman" pitchFamily="18" charset="0"/>
              </a:rPr>
            </a:br>
            <a:endParaRPr lang="en-US" altLang="en-US" sz="2400" i="1">
              <a:latin typeface="Times New Roman" pitchFamily="18" charset="0"/>
              <a:cs typeface="Times New Roman" pitchFamily="18" charset="0"/>
            </a:endParaRPr>
          </a:p>
        </p:txBody>
      </p:sp>
      <p:grpSp>
        <p:nvGrpSpPr>
          <p:cNvPr id="6" name="Group 5"/>
          <p:cNvGrpSpPr>
            <a:grpSpLocks/>
          </p:cNvGrpSpPr>
          <p:nvPr/>
        </p:nvGrpSpPr>
        <p:grpSpPr bwMode="auto">
          <a:xfrm>
            <a:off x="1295400" y="1693863"/>
            <a:ext cx="6172200" cy="2743200"/>
            <a:chOff x="1295400" y="1693863"/>
            <a:chExt cx="6172200" cy="2743200"/>
          </a:xfrm>
        </p:grpSpPr>
        <p:grpSp>
          <p:nvGrpSpPr>
            <p:cNvPr id="55305" name="Group 4"/>
            <p:cNvGrpSpPr>
              <a:grpSpLocks/>
            </p:cNvGrpSpPr>
            <p:nvPr/>
          </p:nvGrpSpPr>
          <p:grpSpPr bwMode="auto">
            <a:xfrm>
              <a:off x="5110288" y="1700556"/>
              <a:ext cx="2357312" cy="2736507"/>
              <a:chOff x="1349594" y="1700556"/>
              <a:chExt cx="2357312" cy="2736507"/>
            </a:xfrm>
          </p:grpSpPr>
          <p:sp>
            <p:nvSpPr>
              <p:cNvPr id="28691" name="Rectangle 19"/>
              <p:cNvSpPr>
                <a:spLocks noChangeArrowheads="1"/>
              </p:cNvSpPr>
              <p:nvPr/>
            </p:nvSpPr>
            <p:spPr bwMode="auto">
              <a:xfrm>
                <a:off x="1349469" y="1700213"/>
                <a:ext cx="1184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I</a:t>
                </a:r>
                <a:r>
                  <a:rPr lang="en-US" altLang="en-US" sz="2400" baseline="-25000" dirty="0" err="1">
                    <a:solidFill>
                      <a:schemeClr val="accent2"/>
                    </a:solidFill>
                    <a:cs typeface="Times New Roman" panose="02020603050405020304" pitchFamily="18" charset="0"/>
                  </a:rPr>
                  <a:t>circuit</a:t>
                </a:r>
                <a:endParaRPr lang="en-US" altLang="en-US" sz="2400" i="1" baseline="30000" dirty="0">
                  <a:solidFill>
                    <a:schemeClr val="accent2"/>
                  </a:solidFill>
                  <a:sym typeface="Wingdings" pitchFamily="2" charset="2"/>
                </a:endParaRPr>
              </a:p>
            </p:txBody>
          </p:sp>
          <p:sp>
            <p:nvSpPr>
              <p:cNvPr id="28692" name="Rectangle 146"/>
              <p:cNvSpPr>
                <a:spLocks noChangeArrowheads="1"/>
              </p:cNvSpPr>
              <p:nvPr/>
            </p:nvSpPr>
            <p:spPr bwMode="auto">
              <a:xfrm>
                <a:off x="1593944" y="2184400"/>
                <a:ext cx="2112962" cy="225266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8686" name="Oval 140"/>
              <p:cNvSpPr>
                <a:spLocks noChangeArrowheads="1"/>
              </p:cNvSpPr>
              <p:nvPr/>
            </p:nvSpPr>
            <p:spPr bwMode="auto">
              <a:xfrm>
                <a:off x="1952719" y="2581275"/>
                <a:ext cx="1435100" cy="1397000"/>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8687" name="Rectangle 19"/>
              <p:cNvSpPr>
                <a:spLocks noChangeArrowheads="1"/>
              </p:cNvSpPr>
              <p:nvPr/>
            </p:nvSpPr>
            <p:spPr bwMode="auto">
              <a:xfrm>
                <a:off x="2001931" y="3059113"/>
                <a:ext cx="1655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satisfiable</a:t>
                </a:r>
                <a:endParaRPr lang="en-US" altLang="en-US" sz="2000" i="1" baseline="30000" dirty="0">
                  <a:solidFill>
                    <a:schemeClr val="accent2"/>
                  </a:solidFill>
                  <a:sym typeface="Wingdings" pitchFamily="2" charset="2"/>
                </a:endParaRPr>
              </a:p>
            </p:txBody>
          </p:sp>
          <p:sp>
            <p:nvSpPr>
              <p:cNvPr id="28688" name="Rectangle 142"/>
              <p:cNvSpPr>
                <a:spLocks noChangeArrowheads="1"/>
              </p:cNvSpPr>
              <p:nvPr/>
            </p:nvSpPr>
            <p:spPr bwMode="auto">
              <a:xfrm>
                <a:off x="1687606" y="21748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P</a:t>
                </a:r>
                <a:r>
                  <a:rPr lang="en-US" altLang="en-US" sz="2400" baseline="-25000" dirty="0" err="1">
                    <a:solidFill>
                      <a:schemeClr val="accent2"/>
                    </a:solidFill>
                    <a:cs typeface="Times New Roman" panose="02020603050405020304" pitchFamily="18" charset="0"/>
                  </a:rPr>
                  <a:t>circuit</a:t>
                </a:r>
                <a:endParaRPr lang="en-CA" altLang="en-US" sz="2400" dirty="0">
                  <a:solidFill>
                    <a:schemeClr val="accent2"/>
                  </a:solidFill>
                </a:endParaRPr>
              </a:p>
            </p:txBody>
          </p:sp>
          <p:sp>
            <p:nvSpPr>
              <p:cNvPr id="28689" name="Rectangle 19"/>
              <p:cNvSpPr>
                <a:spLocks noChangeArrowheads="1"/>
              </p:cNvSpPr>
              <p:nvPr/>
            </p:nvSpPr>
            <p:spPr bwMode="auto">
              <a:xfrm>
                <a:off x="1868581" y="3995738"/>
                <a:ext cx="1655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unsatisfiable</a:t>
                </a:r>
                <a:endParaRPr lang="en-US" altLang="en-US" sz="2000" i="1" baseline="30000" dirty="0">
                  <a:solidFill>
                    <a:schemeClr val="accent2"/>
                  </a:solidFill>
                  <a:sym typeface="Wingdings" pitchFamily="2" charset="2"/>
                </a:endParaRPr>
              </a:p>
            </p:txBody>
          </p:sp>
        </p:grpSp>
        <p:grpSp>
          <p:nvGrpSpPr>
            <p:cNvPr id="55306" name="Group 3"/>
            <p:cNvGrpSpPr>
              <a:grpSpLocks/>
            </p:cNvGrpSpPr>
            <p:nvPr/>
          </p:nvGrpSpPr>
          <p:grpSpPr bwMode="auto">
            <a:xfrm>
              <a:off x="1295400" y="1693863"/>
              <a:ext cx="2357312" cy="2736507"/>
              <a:chOff x="5148388" y="1693863"/>
              <a:chExt cx="2357312" cy="2736507"/>
            </a:xfrm>
          </p:grpSpPr>
          <p:sp>
            <p:nvSpPr>
              <p:cNvPr id="28680" name="Rectangle 19"/>
              <p:cNvSpPr>
                <a:spLocks noChangeArrowheads="1"/>
              </p:cNvSpPr>
              <p:nvPr/>
            </p:nvSpPr>
            <p:spPr bwMode="auto">
              <a:xfrm>
                <a:off x="5148388" y="1693863"/>
                <a:ext cx="16557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I</a:t>
                </a:r>
                <a:r>
                  <a:rPr lang="en-US" altLang="en-US" sz="2400" baseline="-25000" dirty="0" err="1">
                    <a:solidFill>
                      <a:schemeClr val="accent2"/>
                    </a:solidFill>
                    <a:cs typeface="Times New Roman" panose="02020603050405020304" pitchFamily="18" charset="0"/>
                  </a:rPr>
                  <a:t>plane</a:t>
                </a:r>
                <a:endParaRPr lang="en-US" altLang="en-US" sz="2400" dirty="0">
                  <a:solidFill>
                    <a:schemeClr val="accent2"/>
                  </a:solidFill>
                  <a:sym typeface="Symbol" pitchFamily="18" charset="2"/>
                </a:endParaRPr>
              </a:p>
            </p:txBody>
          </p:sp>
          <p:sp>
            <p:nvSpPr>
              <p:cNvPr id="28681" name="Rectangle 135"/>
              <p:cNvSpPr>
                <a:spLocks noChangeArrowheads="1"/>
              </p:cNvSpPr>
              <p:nvPr/>
            </p:nvSpPr>
            <p:spPr bwMode="auto">
              <a:xfrm>
                <a:off x="5392863" y="2178050"/>
                <a:ext cx="2112963" cy="225266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8683" name="Oval 137"/>
              <p:cNvSpPr>
                <a:spLocks noChangeArrowheads="1"/>
              </p:cNvSpPr>
              <p:nvPr/>
            </p:nvSpPr>
            <p:spPr bwMode="auto">
              <a:xfrm>
                <a:off x="5770688" y="2574925"/>
                <a:ext cx="1433513" cy="1397000"/>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28684" name="Rectangle 19"/>
              <p:cNvSpPr>
                <a:spLocks noChangeArrowheads="1"/>
              </p:cNvSpPr>
              <p:nvPr/>
            </p:nvSpPr>
            <p:spPr bwMode="auto">
              <a:xfrm>
                <a:off x="5816726" y="3006725"/>
                <a:ext cx="1498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buildable</a:t>
                </a:r>
                <a:endParaRPr lang="en-US" altLang="en-US" sz="2000" i="1" baseline="-25000" dirty="0">
                  <a:solidFill>
                    <a:schemeClr val="accent2"/>
                  </a:solidFill>
                  <a:sym typeface="Wingdings" pitchFamily="2" charset="2"/>
                </a:endParaRPr>
              </a:p>
            </p:txBody>
          </p:sp>
          <p:sp>
            <p:nvSpPr>
              <p:cNvPr id="28685" name="Rectangle 139"/>
              <p:cNvSpPr>
                <a:spLocks noChangeArrowheads="1"/>
              </p:cNvSpPr>
              <p:nvPr/>
            </p:nvSpPr>
            <p:spPr bwMode="auto">
              <a:xfrm>
                <a:off x="5503988" y="216852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P</a:t>
                </a:r>
                <a:r>
                  <a:rPr lang="en-US" altLang="en-US" sz="2400" baseline="-25000" dirty="0" err="1">
                    <a:solidFill>
                      <a:schemeClr val="accent2"/>
                    </a:solidFill>
                    <a:cs typeface="Times New Roman" panose="02020603050405020304" pitchFamily="18" charset="0"/>
                  </a:rPr>
                  <a:t>plane</a:t>
                </a:r>
                <a:endParaRPr lang="en-CA" altLang="en-US" sz="2400" dirty="0">
                  <a:solidFill>
                    <a:schemeClr val="accent2"/>
                  </a:solidFill>
                </a:endParaRPr>
              </a:p>
            </p:txBody>
          </p:sp>
          <p:sp>
            <p:nvSpPr>
              <p:cNvPr id="28690" name="Rectangle 19"/>
              <p:cNvSpPr>
                <a:spLocks noChangeArrowheads="1"/>
              </p:cNvSpPr>
              <p:nvPr/>
            </p:nvSpPr>
            <p:spPr bwMode="auto">
              <a:xfrm>
                <a:off x="5777038" y="3989388"/>
                <a:ext cx="1498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unbuildable</a:t>
                </a:r>
                <a:endParaRPr lang="en-US" altLang="en-US" sz="2000" i="1" baseline="-25000" dirty="0">
                  <a:solidFill>
                    <a:schemeClr val="accent2"/>
                  </a:solidFill>
                  <a:sym typeface="Wingdings" pitchFamily="2" charset="2"/>
                </a:endParaRPr>
              </a:p>
            </p:txBody>
          </p:sp>
        </p:grpSp>
      </p:grpSp>
      <p:sp>
        <p:nvSpPr>
          <p:cNvPr id="44" name="Text Box 6"/>
          <p:cNvSpPr txBox="1">
            <a:spLocks noChangeArrowheads="1"/>
          </p:cNvSpPr>
          <p:nvPr/>
        </p:nvSpPr>
        <p:spPr bwMode="auto">
          <a:xfrm>
            <a:off x="4648200" y="601663"/>
            <a:ext cx="48625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 Circuit is </a:t>
            </a:r>
            <a:r>
              <a:rPr lang="en-US" altLang="en-US" sz="2400" dirty="0" err="1">
                <a:cs typeface="Times New Roman" panose="02020603050405020304" pitchFamily="18" charset="0"/>
              </a:rPr>
              <a:t>satsisfiable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p>
        </p:txBody>
      </p:sp>
      <p:sp>
        <p:nvSpPr>
          <p:cNvPr id="45" name="Text Box 6"/>
          <p:cNvSpPr txBox="1">
            <a:spLocks noChangeArrowheads="1"/>
          </p:cNvSpPr>
          <p:nvPr/>
        </p:nvSpPr>
        <p:spPr bwMode="auto">
          <a:xfrm>
            <a:off x="-31750" y="609600"/>
            <a:ext cx="46037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 Plane is buildable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p>
        </p:txBody>
      </p:sp>
      <p:sp>
        <p:nvSpPr>
          <p:cNvPr id="46" name="Rectangle 45"/>
          <p:cNvSpPr/>
          <p:nvPr/>
        </p:nvSpPr>
        <p:spPr>
          <a:xfrm>
            <a:off x="4191000" y="525463"/>
            <a:ext cx="493713" cy="769937"/>
          </a:xfrm>
          <a:prstGeom prst="rect">
            <a:avLst/>
          </a:prstGeom>
        </p:spPr>
        <p:txBody>
          <a:bodyPr wrap="none">
            <a:spAutoFit/>
          </a:bodyPr>
          <a:lstStyle/>
          <a:p>
            <a:pPr>
              <a:defRPr/>
            </a:pPr>
            <a:r>
              <a:rPr lang="en-US" altLang="en-US" sz="4400" dirty="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500" fill="hold"/>
                                        <p:tgtEl>
                                          <p:spTgt spid="127"/>
                                        </p:tgtEl>
                                        <p:attrNameLst>
                                          <p:attrName>ppt_x</p:attrName>
                                        </p:attrNameLst>
                                      </p:cBhvr>
                                      <p:tavLst>
                                        <p:tav tm="0">
                                          <p:val>
                                            <p:strVal val="#ppt_x"/>
                                          </p:val>
                                        </p:tav>
                                        <p:tav tm="100000">
                                          <p:val>
                                            <p:strVal val="#ppt_x"/>
                                          </p:val>
                                        </p:tav>
                                      </p:tavLst>
                                    </p:anim>
                                    <p:anim calcmode="lin" valueType="num">
                                      <p:cBhvr additive="base">
                                        <p:cTn id="12"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3"/>
          <p:cNvSpPr txBox="1">
            <a:spLocks noChangeArrowheads="1"/>
          </p:cNvSpPr>
          <p:nvPr/>
        </p:nvSpPr>
        <p:spPr bwMode="auto">
          <a:xfrm>
            <a:off x="2157413" y="115888"/>
            <a:ext cx="4849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a:solidFill>
                  <a:schemeClr val="tx2"/>
                </a:solidFill>
              </a:rPr>
              <a:t>Reductions for Undecidability</a:t>
            </a:r>
          </a:p>
        </p:txBody>
      </p:sp>
      <p:grpSp>
        <p:nvGrpSpPr>
          <p:cNvPr id="56323" name="Group 5"/>
          <p:cNvGrpSpPr>
            <a:grpSpLocks/>
          </p:cNvGrpSpPr>
          <p:nvPr/>
        </p:nvGrpSpPr>
        <p:grpSpPr bwMode="auto">
          <a:xfrm>
            <a:off x="107950" y="2276475"/>
            <a:ext cx="1447800" cy="2133600"/>
            <a:chOff x="2013" y="2206"/>
            <a:chExt cx="679" cy="1010"/>
          </a:xfrm>
        </p:grpSpPr>
        <p:sp>
          <p:nvSpPr>
            <p:cNvPr id="2869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grpSp>
          <p:nvGrpSpPr>
            <p:cNvPr id="56349" name="Group 7"/>
            <p:cNvGrpSpPr>
              <a:grpSpLocks/>
            </p:cNvGrpSpPr>
            <p:nvPr/>
          </p:nvGrpSpPr>
          <p:grpSpPr bwMode="auto">
            <a:xfrm>
              <a:off x="2013" y="2206"/>
              <a:ext cx="339" cy="1010"/>
              <a:chOff x="240" y="2880"/>
              <a:chExt cx="339" cy="1010"/>
            </a:xfrm>
          </p:grpSpPr>
          <p:sp>
            <p:nvSpPr>
              <p:cNvPr id="28695" name="Freeform 8"/>
              <p:cNvSpPr>
                <a:spLocks/>
              </p:cNvSpPr>
              <p:nvPr/>
            </p:nvSpPr>
            <p:spPr bwMode="auto">
              <a:xfrm flipH="1">
                <a:off x="361" y="2969"/>
                <a:ext cx="142" cy="192"/>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69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0" name="Freeform 13"/>
              <p:cNvSpPr>
                <a:spLocks/>
              </p:cNvSpPr>
              <p:nvPr/>
            </p:nvSpPr>
            <p:spPr bwMode="auto">
              <a:xfrm flipH="1">
                <a:off x="246" y="2891"/>
                <a:ext cx="272"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CA"/>
              </a:p>
            </p:txBody>
          </p:sp>
          <p:sp>
            <p:nvSpPr>
              <p:cNvPr id="28702" name="Oval 15"/>
              <p:cNvSpPr>
                <a:spLocks noChangeArrowheads="1"/>
              </p:cNvSpPr>
              <p:nvPr/>
            </p:nvSpPr>
            <p:spPr bwMode="auto">
              <a:xfrm rot="4286940" flipH="1">
                <a:off x="414" y="3027"/>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4" name="Oval 17"/>
              <p:cNvSpPr>
                <a:spLocks noChangeArrowheads="1"/>
              </p:cNvSpPr>
              <p:nvPr/>
            </p:nvSpPr>
            <p:spPr bwMode="auto">
              <a:xfrm rot="4286940" flipH="1">
                <a:off x="430" y="3028"/>
                <a:ext cx="56"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sp>
            <p:nvSpPr>
              <p:cNvPr id="2870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defRPr/>
                </a:pPr>
                <a:endParaRPr lang="en-US" altLang="en-US" sz="2400">
                  <a:latin typeface="Arial Rounded MT Bold" pitchFamily="34" charset="0"/>
                </a:endParaRPr>
              </a:p>
            </p:txBody>
          </p:sp>
          <p:sp>
            <p:nvSpPr>
              <p:cNvPr id="2870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defRPr/>
                </a:pPr>
                <a:endParaRPr lang="en-US" altLang="en-US">
                  <a:latin typeface="Times New Roman" pitchFamily="18" charset="0"/>
                </a:endParaRPr>
              </a:p>
            </p:txBody>
          </p:sp>
        </p:grpSp>
      </p:grpSp>
      <p:grpSp>
        <p:nvGrpSpPr>
          <p:cNvPr id="40" name="Group 39"/>
          <p:cNvGrpSpPr>
            <a:grpSpLocks/>
          </p:cNvGrpSpPr>
          <p:nvPr/>
        </p:nvGrpSpPr>
        <p:grpSpPr bwMode="auto">
          <a:xfrm>
            <a:off x="3105150" y="3089275"/>
            <a:ext cx="2962275" cy="1046163"/>
            <a:chOff x="3105714" y="3088727"/>
            <a:chExt cx="2961619" cy="1047290"/>
          </a:xfrm>
        </p:grpSpPr>
        <p:sp>
          <p:nvSpPr>
            <p:cNvPr id="41" name="Freeform 128"/>
            <p:cNvSpPr>
              <a:spLocks/>
            </p:cNvSpPr>
            <p:nvPr/>
          </p:nvSpPr>
          <p:spPr bwMode="auto">
            <a:xfrm>
              <a:off x="3180310" y="3088727"/>
              <a:ext cx="2887023" cy="130315"/>
            </a:xfrm>
            <a:custGeom>
              <a:avLst/>
              <a:gdLst>
                <a:gd name="T0" fmla="*/ 0 w 2886893"/>
                <a:gd name="T1" fmla="*/ 130943 h 130943"/>
                <a:gd name="T2" fmla="*/ 1554482 w 2886893"/>
                <a:gd name="T3" fmla="*/ 313 h 130943"/>
                <a:gd name="T4" fmla="*/ 2886893 w 2886893"/>
                <a:gd name="T5" fmla="*/ 91753 h 130943"/>
                <a:gd name="T6" fmla="*/ 0 60000 65536"/>
                <a:gd name="T7" fmla="*/ 0 60000 65536"/>
                <a:gd name="T8" fmla="*/ 0 60000 65536"/>
              </a:gdLst>
              <a:ahLst/>
              <a:cxnLst>
                <a:cxn ang="T6">
                  <a:pos x="T0" y="T1"/>
                </a:cxn>
                <a:cxn ang="T7">
                  <a:pos x="T2" y="T3"/>
                </a:cxn>
                <a:cxn ang="T8">
                  <a:pos x="T4" y="T5"/>
                </a:cxn>
              </a:cxnLst>
              <a:rect l="0" t="0" r="r" b="b"/>
              <a:pathLst>
                <a:path w="2886893" h="130943">
                  <a:moveTo>
                    <a:pt x="0" y="130943"/>
                  </a:moveTo>
                  <a:cubicBezTo>
                    <a:pt x="452846" y="106995"/>
                    <a:pt x="1073333" y="6845"/>
                    <a:pt x="1554482" y="313"/>
                  </a:cubicBezTo>
                  <a:cubicBezTo>
                    <a:pt x="2035631" y="-6219"/>
                    <a:pt x="2886893" y="91753"/>
                    <a:pt x="2886893" y="91753"/>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sp>
          <p:nvSpPr>
            <p:cNvPr id="42" name="Freeform 131"/>
            <p:cNvSpPr>
              <a:spLocks/>
            </p:cNvSpPr>
            <p:nvPr/>
          </p:nvSpPr>
          <p:spPr bwMode="auto">
            <a:xfrm>
              <a:off x="3105714" y="4005702"/>
              <a:ext cx="2887024" cy="130315"/>
            </a:xfrm>
            <a:custGeom>
              <a:avLst/>
              <a:gdLst>
                <a:gd name="T0" fmla="*/ 0 w 2886893"/>
                <a:gd name="T1" fmla="*/ 130943 h 130943"/>
                <a:gd name="T2" fmla="*/ 1554482 w 2886893"/>
                <a:gd name="T3" fmla="*/ 313 h 130943"/>
                <a:gd name="T4" fmla="*/ 2886893 w 2886893"/>
                <a:gd name="T5" fmla="*/ 91753 h 130943"/>
                <a:gd name="T6" fmla="*/ 0 60000 65536"/>
                <a:gd name="T7" fmla="*/ 0 60000 65536"/>
                <a:gd name="T8" fmla="*/ 0 60000 65536"/>
              </a:gdLst>
              <a:ahLst/>
              <a:cxnLst>
                <a:cxn ang="T6">
                  <a:pos x="T0" y="T1"/>
                </a:cxn>
                <a:cxn ang="T7">
                  <a:pos x="T2" y="T3"/>
                </a:cxn>
                <a:cxn ang="T8">
                  <a:pos x="T4" y="T5"/>
                </a:cxn>
              </a:cxnLst>
              <a:rect l="0" t="0" r="r" b="b"/>
              <a:pathLst>
                <a:path w="2886893" h="130943">
                  <a:moveTo>
                    <a:pt x="0" y="130943"/>
                  </a:moveTo>
                  <a:cubicBezTo>
                    <a:pt x="452846" y="106995"/>
                    <a:pt x="1073333" y="6845"/>
                    <a:pt x="1554482" y="313"/>
                  </a:cubicBezTo>
                  <a:cubicBezTo>
                    <a:pt x="2035631" y="-6219"/>
                    <a:pt x="2886893" y="91753"/>
                    <a:pt x="2886893" y="91753"/>
                  </a:cubicBezTo>
                </a:path>
              </a:pathLst>
            </a:custGeom>
            <a:noFill/>
            <a:ln w="25400" cap="sq" cmpd="sng" algn="ctr">
              <a:solidFill>
                <a:srgbClr val="FF00FF"/>
              </a:solidFill>
              <a:prstDash val="solid"/>
              <a:round/>
              <a:headEnd type="none" w="sm" len="sm"/>
              <a:tailEnd type="stealth" w="lg" len="lg"/>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a:defRPr/>
              </a:pPr>
              <a:endParaRPr lang="en-CA"/>
            </a:p>
          </p:txBody>
        </p:sp>
      </p:grpSp>
      <p:sp>
        <p:nvSpPr>
          <p:cNvPr id="43" name="AutoShape 38"/>
          <p:cNvSpPr>
            <a:spLocks noChangeArrowheads="1"/>
          </p:cNvSpPr>
          <p:nvPr/>
        </p:nvSpPr>
        <p:spPr bwMode="auto">
          <a:xfrm>
            <a:off x="1331913" y="4668838"/>
            <a:ext cx="6169025" cy="1116012"/>
          </a:xfrm>
          <a:prstGeom prst="wedgeRoundRectCallout">
            <a:avLst>
              <a:gd name="adj1" fmla="val -56856"/>
              <a:gd name="adj2" fmla="val -310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defRPr/>
            </a:pPr>
            <a:r>
              <a:rPr lang="en-US" altLang="en-US" sz="2400">
                <a:latin typeface="Times New Roman" pitchFamily="18" charset="0"/>
                <a:cs typeface="Times New Roman" pitchFamily="18" charset="0"/>
              </a:rPr>
              <a:t>To ensure </a:t>
            </a:r>
            <a:r>
              <a:rPr lang="en-US" altLang="en-US" sz="2400" i="1">
                <a:solidFill>
                  <a:schemeClr val="accent2"/>
                </a:solidFill>
                <a:latin typeface="Times New Roman" pitchFamily="18" charset="0"/>
                <a:cs typeface="Times New Roman" pitchFamily="18" charset="0"/>
              </a:rPr>
              <a:t>Alg</a:t>
            </a:r>
            <a:r>
              <a:rPr lang="en-US" altLang="en-US" sz="2400" i="1" baseline="-25000">
                <a:solidFill>
                  <a:srgbClr val="FFC000"/>
                </a:solidFill>
                <a:latin typeface="Times New Roman" pitchFamily="18" charset="0"/>
                <a:cs typeface="Times New Roman" pitchFamily="18" charset="0"/>
              </a:rPr>
              <a:t>alg</a:t>
            </a:r>
            <a:r>
              <a:rPr lang="en-US" altLang="en-US" sz="2400">
                <a:latin typeface="Times New Roman" pitchFamily="18" charset="0"/>
                <a:cs typeface="Times New Roman" pitchFamily="18" charset="0"/>
              </a:rPr>
              <a:t> works,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i="1" baseline="-25000">
                <a:solidFill>
                  <a:srgbClr val="FFC000"/>
                </a:solidFill>
                <a:latin typeface="Times New Roman" pitchFamily="18" charset="0"/>
                <a:cs typeface="Times New Roman" pitchFamily="18" charset="0"/>
              </a:rPr>
              <a:t>oracle</a:t>
            </a:r>
            <a:r>
              <a:rPr lang="en-US" altLang="en-US" sz="2400" i="1" baseline="-25000">
                <a:solidFill>
                  <a:srgbClr val="FFC000"/>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sym typeface="Wingdings" pitchFamily="2" charset="2"/>
              </a:rPr>
              <a:t>=</a:t>
            </a:r>
            <a:r>
              <a:rPr lang="en-US" altLang="en-US" sz="2400">
                <a:solidFill>
                  <a:schemeClr val="accent2"/>
                </a:solidFill>
                <a:latin typeface="Times New Roman" pitchFamily="18" charset="0"/>
                <a:cs typeface="Times New Roman" pitchFamily="18" charset="0"/>
                <a:sym typeface="Wingdings" pitchFamily="2" charset="2"/>
              </a:rPr>
              <a:t> </a:t>
            </a:r>
            <a:r>
              <a:rPr lang="en-US" altLang="en-US" sz="2400">
                <a:solidFill>
                  <a:srgbClr val="FF33CC"/>
                </a:solidFill>
                <a:latin typeface="Times New Roman" pitchFamily="18" charset="0"/>
                <a:cs typeface="Times New Roman" pitchFamily="18" charset="0"/>
                <a:sym typeface="Wingdings" pitchFamily="2" charset="2"/>
              </a:rPr>
              <a:t>InstanceMap</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a:solidFill>
                  <a:schemeClr val="accent2"/>
                </a:solidFill>
                <a:latin typeface="Times New Roman" pitchFamily="18" charset="0"/>
                <a:cs typeface="Times New Roman" pitchFamily="18" charset="0"/>
                <a:sym typeface="Wingdings" pitchFamily="2" charset="2"/>
              </a:rPr>
              <a:t>I</a:t>
            </a:r>
            <a:r>
              <a:rPr lang="en-US" altLang="en-US" sz="2400" baseline="-25000">
                <a:solidFill>
                  <a:schemeClr val="accent2"/>
                </a:solidFill>
                <a:latin typeface="Times New Roman" pitchFamily="18" charset="0"/>
                <a:cs typeface="Times New Roman" pitchFamily="18" charset="0"/>
                <a:sym typeface="Wingdings" pitchFamily="2" charset="2"/>
              </a:rPr>
              <a:t>alg</a:t>
            </a:r>
            <a:r>
              <a:rPr lang="en-US" altLang="en-US" sz="2400" i="1">
                <a:solidFill>
                  <a:srgbClr val="FF33CC"/>
                </a:solidFill>
                <a:latin typeface="Times New Roman" pitchFamily="18" charset="0"/>
                <a:cs typeface="Times New Roman" pitchFamily="18" charset="0"/>
                <a:sym typeface="Wingdings" pitchFamily="2" charset="2"/>
              </a:rPr>
              <a:t>)</a:t>
            </a:r>
            <a:r>
              <a:rPr lang="en-US" altLang="en-US" sz="2400" i="1" baseline="30000">
                <a:solidFill>
                  <a:srgbClr val="FF33CC"/>
                </a:solidFill>
                <a:latin typeface="Times New Roman" pitchFamily="18" charset="0"/>
                <a:cs typeface="Times New Roman" pitchFamily="18" charset="0"/>
                <a:sym typeface="Wingdings" pitchFamily="2" charset="2"/>
              </a:rPr>
              <a:t> </a:t>
            </a:r>
            <a:r>
              <a:rPr lang="en-US" altLang="en-US" sz="2400">
                <a:latin typeface="Times New Roman" pitchFamily="18" charset="0"/>
                <a:cs typeface="Times New Roman" pitchFamily="18" charset="0"/>
              </a:rPr>
              <a:t>must</a:t>
            </a:r>
            <a:endParaRPr lang="en-US" altLang="en-US" sz="2400" i="1">
              <a:latin typeface="Times New Roman" pitchFamily="18" charset="0"/>
              <a:cs typeface="Times New Roman" pitchFamily="18" charset="0"/>
            </a:endParaRPr>
          </a:p>
        </p:txBody>
      </p:sp>
      <p:sp>
        <p:nvSpPr>
          <p:cNvPr id="44" name="Rectangle 43"/>
          <p:cNvSpPr>
            <a:spLocks noChangeArrowheads="1"/>
          </p:cNvSpPr>
          <p:nvPr/>
        </p:nvSpPr>
        <p:spPr bwMode="auto">
          <a:xfrm>
            <a:off x="3581400" y="2590800"/>
            <a:ext cx="19065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a:solidFill>
                  <a:srgbClr val="FF33CC"/>
                </a:solidFill>
                <a:sym typeface="Wingdings" pitchFamily="2" charset="2"/>
              </a:rPr>
              <a:t>InstanceMap</a:t>
            </a:r>
            <a:endParaRPr lang="en-US" altLang="en-US" sz="2000" i="1" baseline="30000">
              <a:solidFill>
                <a:srgbClr val="FF33CC"/>
              </a:solidFill>
              <a:sym typeface="Wingdings" pitchFamily="2" charset="2"/>
            </a:endParaRPr>
          </a:p>
        </p:txBody>
      </p:sp>
      <p:sp>
        <p:nvSpPr>
          <p:cNvPr id="45" name="Rectangle 44"/>
          <p:cNvSpPr>
            <a:spLocks noChangeArrowheads="1"/>
          </p:cNvSpPr>
          <p:nvPr/>
        </p:nvSpPr>
        <p:spPr bwMode="auto">
          <a:xfrm>
            <a:off x="1539875" y="5343525"/>
            <a:ext cx="8137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r>
              <a:rPr lang="en-US" altLang="en-US" sz="2400">
                <a:cs typeface="Times New Roman" pitchFamily="18" charset="0"/>
              </a:rPr>
              <a:t>map yes instances to yes instances and no to no.</a:t>
            </a:r>
          </a:p>
        </p:txBody>
      </p:sp>
      <p:grpSp>
        <p:nvGrpSpPr>
          <p:cNvPr id="56328" name="Group 45"/>
          <p:cNvGrpSpPr>
            <a:grpSpLocks/>
          </p:cNvGrpSpPr>
          <p:nvPr/>
        </p:nvGrpSpPr>
        <p:grpSpPr bwMode="auto">
          <a:xfrm>
            <a:off x="1295400" y="1693863"/>
            <a:ext cx="6172200" cy="2743200"/>
            <a:chOff x="1295400" y="1693863"/>
            <a:chExt cx="6172200" cy="2743200"/>
          </a:xfrm>
        </p:grpSpPr>
        <p:grpSp>
          <p:nvGrpSpPr>
            <p:cNvPr id="56332" name="Group 46"/>
            <p:cNvGrpSpPr>
              <a:grpSpLocks/>
            </p:cNvGrpSpPr>
            <p:nvPr/>
          </p:nvGrpSpPr>
          <p:grpSpPr bwMode="auto">
            <a:xfrm>
              <a:off x="5110288" y="1700556"/>
              <a:ext cx="2357312" cy="2736507"/>
              <a:chOff x="1349594" y="1700556"/>
              <a:chExt cx="2357312" cy="2736507"/>
            </a:xfrm>
          </p:grpSpPr>
          <p:sp>
            <p:nvSpPr>
              <p:cNvPr id="55" name="Rectangle 19"/>
              <p:cNvSpPr>
                <a:spLocks noChangeArrowheads="1"/>
              </p:cNvSpPr>
              <p:nvPr/>
            </p:nvSpPr>
            <p:spPr bwMode="auto">
              <a:xfrm>
                <a:off x="1349469" y="1700213"/>
                <a:ext cx="1184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I</a:t>
                </a:r>
                <a:r>
                  <a:rPr lang="en-US" altLang="en-US" sz="2400" baseline="-25000" dirty="0" err="1">
                    <a:solidFill>
                      <a:schemeClr val="accent2"/>
                    </a:solidFill>
                    <a:cs typeface="Times New Roman" panose="02020603050405020304" pitchFamily="18" charset="0"/>
                  </a:rPr>
                  <a:t>circuit</a:t>
                </a:r>
                <a:endParaRPr lang="en-US" altLang="en-US" sz="2400" i="1" baseline="30000" dirty="0">
                  <a:solidFill>
                    <a:schemeClr val="accent2"/>
                  </a:solidFill>
                  <a:sym typeface="Wingdings" pitchFamily="2" charset="2"/>
                </a:endParaRPr>
              </a:p>
            </p:txBody>
          </p:sp>
          <p:sp>
            <p:nvSpPr>
              <p:cNvPr id="56" name="Rectangle 146"/>
              <p:cNvSpPr>
                <a:spLocks noChangeArrowheads="1"/>
              </p:cNvSpPr>
              <p:nvPr/>
            </p:nvSpPr>
            <p:spPr bwMode="auto">
              <a:xfrm>
                <a:off x="1593944" y="2184400"/>
                <a:ext cx="2112962" cy="225266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57" name="Oval 140"/>
              <p:cNvSpPr>
                <a:spLocks noChangeArrowheads="1"/>
              </p:cNvSpPr>
              <p:nvPr/>
            </p:nvSpPr>
            <p:spPr bwMode="auto">
              <a:xfrm>
                <a:off x="1952719" y="2581275"/>
                <a:ext cx="1435100" cy="1397000"/>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58" name="Rectangle 19"/>
              <p:cNvSpPr>
                <a:spLocks noChangeArrowheads="1"/>
              </p:cNvSpPr>
              <p:nvPr/>
            </p:nvSpPr>
            <p:spPr bwMode="auto">
              <a:xfrm>
                <a:off x="2001931" y="3059113"/>
                <a:ext cx="1655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satisfiable</a:t>
                </a:r>
                <a:endParaRPr lang="en-US" altLang="en-US" sz="2000" i="1" baseline="30000" dirty="0">
                  <a:solidFill>
                    <a:schemeClr val="accent2"/>
                  </a:solidFill>
                  <a:sym typeface="Wingdings" pitchFamily="2" charset="2"/>
                </a:endParaRPr>
              </a:p>
            </p:txBody>
          </p:sp>
          <p:sp>
            <p:nvSpPr>
              <p:cNvPr id="59" name="Rectangle 142"/>
              <p:cNvSpPr>
                <a:spLocks noChangeArrowheads="1"/>
              </p:cNvSpPr>
              <p:nvPr/>
            </p:nvSpPr>
            <p:spPr bwMode="auto">
              <a:xfrm>
                <a:off x="1687606" y="217487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P</a:t>
                </a:r>
                <a:r>
                  <a:rPr lang="en-US" altLang="en-US" sz="2400" baseline="-25000" dirty="0" err="1">
                    <a:solidFill>
                      <a:schemeClr val="accent2"/>
                    </a:solidFill>
                    <a:cs typeface="Times New Roman" panose="02020603050405020304" pitchFamily="18" charset="0"/>
                  </a:rPr>
                  <a:t>circuit</a:t>
                </a:r>
                <a:endParaRPr lang="en-CA" altLang="en-US" sz="2400" dirty="0">
                  <a:solidFill>
                    <a:schemeClr val="accent2"/>
                  </a:solidFill>
                </a:endParaRPr>
              </a:p>
            </p:txBody>
          </p:sp>
          <p:sp>
            <p:nvSpPr>
              <p:cNvPr id="60" name="Rectangle 19"/>
              <p:cNvSpPr>
                <a:spLocks noChangeArrowheads="1"/>
              </p:cNvSpPr>
              <p:nvPr/>
            </p:nvSpPr>
            <p:spPr bwMode="auto">
              <a:xfrm>
                <a:off x="1868581" y="3995738"/>
                <a:ext cx="1655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unsatisfiable</a:t>
                </a:r>
                <a:endParaRPr lang="en-US" altLang="en-US" sz="2000" i="1" baseline="30000" dirty="0">
                  <a:solidFill>
                    <a:schemeClr val="accent2"/>
                  </a:solidFill>
                  <a:sym typeface="Wingdings" pitchFamily="2" charset="2"/>
                </a:endParaRPr>
              </a:p>
            </p:txBody>
          </p:sp>
        </p:grpSp>
        <p:grpSp>
          <p:nvGrpSpPr>
            <p:cNvPr id="56333" name="Group 47"/>
            <p:cNvGrpSpPr>
              <a:grpSpLocks/>
            </p:cNvGrpSpPr>
            <p:nvPr/>
          </p:nvGrpSpPr>
          <p:grpSpPr bwMode="auto">
            <a:xfrm>
              <a:off x="1295400" y="1693863"/>
              <a:ext cx="2357312" cy="2736507"/>
              <a:chOff x="5148388" y="1693863"/>
              <a:chExt cx="2357312" cy="2736507"/>
            </a:xfrm>
          </p:grpSpPr>
          <p:sp>
            <p:nvSpPr>
              <p:cNvPr id="49" name="Rectangle 19"/>
              <p:cNvSpPr>
                <a:spLocks noChangeArrowheads="1"/>
              </p:cNvSpPr>
              <p:nvPr/>
            </p:nvSpPr>
            <p:spPr bwMode="auto">
              <a:xfrm>
                <a:off x="5148388" y="1693863"/>
                <a:ext cx="16557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I</a:t>
                </a:r>
                <a:r>
                  <a:rPr lang="en-US" altLang="en-US" sz="2400" baseline="-25000" dirty="0" err="1">
                    <a:solidFill>
                      <a:schemeClr val="accent2"/>
                    </a:solidFill>
                    <a:cs typeface="Times New Roman" panose="02020603050405020304" pitchFamily="18" charset="0"/>
                  </a:rPr>
                  <a:t>plane</a:t>
                </a:r>
                <a:endParaRPr lang="en-US" altLang="en-US" sz="2400" dirty="0">
                  <a:solidFill>
                    <a:schemeClr val="accent2"/>
                  </a:solidFill>
                  <a:sym typeface="Symbol" pitchFamily="18" charset="2"/>
                </a:endParaRPr>
              </a:p>
            </p:txBody>
          </p:sp>
          <p:sp>
            <p:nvSpPr>
              <p:cNvPr id="50" name="Rectangle 135"/>
              <p:cNvSpPr>
                <a:spLocks noChangeArrowheads="1"/>
              </p:cNvSpPr>
              <p:nvPr/>
            </p:nvSpPr>
            <p:spPr bwMode="auto">
              <a:xfrm>
                <a:off x="5392863" y="2178050"/>
                <a:ext cx="2112963" cy="2252663"/>
              </a:xfrm>
              <a:prstGeom prst="rect">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51" name="Oval 137"/>
              <p:cNvSpPr>
                <a:spLocks noChangeArrowheads="1"/>
              </p:cNvSpPr>
              <p:nvPr/>
            </p:nvSpPr>
            <p:spPr bwMode="auto">
              <a:xfrm>
                <a:off x="5770688" y="2574925"/>
                <a:ext cx="1433513" cy="1397000"/>
              </a:xfrm>
              <a:prstGeom prst="ellipse">
                <a:avLst/>
              </a:prstGeom>
              <a:noFill/>
              <a:ln w="381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endParaRPr lang="en-CA" altLang="en-US" sz="2400">
                  <a:latin typeface="Arial Rounded MT Bold" pitchFamily="34" charset="0"/>
                </a:endParaRPr>
              </a:p>
            </p:txBody>
          </p:sp>
          <p:sp>
            <p:nvSpPr>
              <p:cNvPr id="52" name="Rectangle 19"/>
              <p:cNvSpPr>
                <a:spLocks noChangeArrowheads="1"/>
              </p:cNvSpPr>
              <p:nvPr/>
            </p:nvSpPr>
            <p:spPr bwMode="auto">
              <a:xfrm>
                <a:off x="5816726" y="3006725"/>
                <a:ext cx="1498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buildable</a:t>
                </a:r>
                <a:endParaRPr lang="en-US" altLang="en-US" sz="2000" i="1" baseline="-25000" dirty="0">
                  <a:solidFill>
                    <a:schemeClr val="accent2"/>
                  </a:solidFill>
                  <a:sym typeface="Wingdings" pitchFamily="2" charset="2"/>
                </a:endParaRPr>
              </a:p>
            </p:txBody>
          </p:sp>
          <p:sp>
            <p:nvSpPr>
              <p:cNvPr id="53" name="Rectangle 139"/>
              <p:cNvSpPr>
                <a:spLocks noChangeArrowheads="1"/>
              </p:cNvSpPr>
              <p:nvPr/>
            </p:nvSpPr>
            <p:spPr bwMode="auto">
              <a:xfrm>
                <a:off x="5503988" y="2168525"/>
                <a:ext cx="1019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err="1">
                    <a:solidFill>
                      <a:schemeClr val="accent2"/>
                    </a:solidFill>
                    <a:cs typeface="Times New Roman" panose="02020603050405020304" pitchFamily="18" charset="0"/>
                  </a:rPr>
                  <a:t>P</a:t>
                </a:r>
                <a:r>
                  <a:rPr lang="en-US" altLang="en-US" sz="2400" baseline="-25000" dirty="0" err="1">
                    <a:solidFill>
                      <a:schemeClr val="accent2"/>
                    </a:solidFill>
                    <a:cs typeface="Times New Roman" panose="02020603050405020304" pitchFamily="18" charset="0"/>
                  </a:rPr>
                  <a:t>plane</a:t>
                </a:r>
                <a:endParaRPr lang="en-CA" altLang="en-US" sz="2400" dirty="0">
                  <a:solidFill>
                    <a:schemeClr val="accent2"/>
                  </a:solidFill>
                </a:endParaRPr>
              </a:p>
            </p:txBody>
          </p:sp>
          <p:sp>
            <p:nvSpPr>
              <p:cNvPr id="54" name="Rectangle 19"/>
              <p:cNvSpPr>
                <a:spLocks noChangeArrowheads="1"/>
              </p:cNvSpPr>
              <p:nvPr/>
            </p:nvSpPr>
            <p:spPr bwMode="auto">
              <a:xfrm>
                <a:off x="5777038" y="3989388"/>
                <a:ext cx="1498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000" dirty="0" err="1">
                    <a:solidFill>
                      <a:schemeClr val="accent2"/>
                    </a:solidFill>
                    <a:cs typeface="Times New Roman" panose="02020603050405020304" pitchFamily="18" charset="0"/>
                  </a:rPr>
                  <a:t>I</a:t>
                </a:r>
                <a:r>
                  <a:rPr lang="en-US" altLang="en-US" sz="2000" baseline="-25000" dirty="0" err="1">
                    <a:solidFill>
                      <a:schemeClr val="accent2"/>
                    </a:solidFill>
                    <a:cs typeface="Times New Roman" panose="02020603050405020304" pitchFamily="18" charset="0"/>
                  </a:rPr>
                  <a:t>unbuildable</a:t>
                </a:r>
                <a:endParaRPr lang="en-US" altLang="en-US" sz="2000" i="1" baseline="-25000" dirty="0">
                  <a:solidFill>
                    <a:schemeClr val="accent2"/>
                  </a:solidFill>
                  <a:sym typeface="Wingdings" pitchFamily="2" charset="2"/>
                </a:endParaRPr>
              </a:p>
            </p:txBody>
          </p:sp>
        </p:grpSp>
      </p:grpSp>
      <p:sp>
        <p:nvSpPr>
          <p:cNvPr id="61" name="Text Box 6"/>
          <p:cNvSpPr txBox="1">
            <a:spLocks noChangeArrowheads="1"/>
          </p:cNvSpPr>
          <p:nvPr/>
        </p:nvSpPr>
        <p:spPr bwMode="auto">
          <a:xfrm>
            <a:off x="4648200" y="601663"/>
            <a:ext cx="48625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 Circuit is </a:t>
            </a:r>
            <a:r>
              <a:rPr lang="en-US" altLang="en-US" sz="2400" dirty="0" err="1">
                <a:cs typeface="Times New Roman" panose="02020603050405020304" pitchFamily="18" charset="0"/>
              </a:rPr>
              <a:t>satsisfiable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circuit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circuit</a:t>
            </a:r>
            <a:r>
              <a:rPr lang="en-US" altLang="en-US" sz="2400" dirty="0">
                <a:cs typeface="Times New Roman" panose="02020603050405020304" pitchFamily="18" charset="0"/>
              </a:rPr>
              <a:t>) }</a:t>
            </a:r>
          </a:p>
        </p:txBody>
      </p:sp>
      <p:sp>
        <p:nvSpPr>
          <p:cNvPr id="62" name="Text Box 6"/>
          <p:cNvSpPr txBox="1">
            <a:spLocks noChangeArrowheads="1"/>
          </p:cNvSpPr>
          <p:nvPr/>
        </p:nvSpPr>
        <p:spPr bwMode="auto">
          <a:xfrm>
            <a:off x="-31750" y="609600"/>
            <a:ext cx="46037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defRPr/>
            </a:pPr>
            <a:r>
              <a:rPr lang="en-US" altLang="en-US" sz="2400" dirty="0">
                <a:cs typeface="Times New Roman" panose="02020603050405020304" pitchFamily="18" charset="0"/>
              </a:rPr>
              <a:t>{</a:t>
            </a:r>
            <a:r>
              <a:rPr lang="en-US" altLang="en-US" sz="2400" dirty="0">
                <a:cs typeface="Times New Roman" panose="02020603050405020304" pitchFamily="18" charset="0"/>
                <a:sym typeface="Symbol" pitchFamily="18" charset="2"/>
              </a:rPr>
              <a:t> </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 Plane is buildable</a:t>
            </a:r>
            <a:r>
              <a:rPr lang="en-US" altLang="en-US" sz="2400" baseline="-25000" dirty="0">
                <a:cs typeface="Times New Roman" panose="02020603050405020304" pitchFamily="18" charset="0"/>
              </a:rPr>
              <a:t>  </a:t>
            </a:r>
          </a:p>
          <a:p>
            <a:pPr>
              <a:defRPr/>
            </a:pPr>
            <a:r>
              <a:rPr lang="en-US" altLang="en-US" sz="2400" baseline="-25000" dirty="0">
                <a:cs typeface="Times New Roman" panose="02020603050405020304" pitchFamily="18" charset="0"/>
              </a:rPr>
              <a:t> </a:t>
            </a:r>
            <a:r>
              <a:rPr lang="en-US" altLang="en-US" sz="2400" dirty="0">
                <a:cs typeface="Times New Roman" panose="02020603050405020304" pitchFamily="18" charset="0"/>
              </a:rPr>
              <a:t> </a:t>
            </a:r>
            <a:r>
              <a:rPr lang="en-US" altLang="en-US" sz="2400" dirty="0">
                <a:cs typeface="Times New Roman" panose="02020603050405020304" pitchFamily="18" charset="0"/>
                <a:sym typeface="Symbol" pitchFamily="18" charset="2"/>
              </a:rPr>
              <a:t></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r>
              <a:rPr lang="en-US" altLang="en-US" sz="2400" dirty="0" err="1">
                <a:cs typeface="Times New Roman" panose="02020603050405020304" pitchFamily="18" charset="0"/>
              </a:rPr>
              <a:t>valid</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a:t>
            </a:r>
            <a:r>
              <a:rPr lang="en-US" altLang="en-US" sz="2400" dirty="0" err="1">
                <a:cs typeface="Times New Roman" panose="02020603050405020304" pitchFamily="18" charset="0"/>
              </a:rPr>
              <a:t>I</a:t>
            </a:r>
            <a:r>
              <a:rPr lang="en-US" altLang="en-US" sz="2400" baseline="-25000" dirty="0" err="1">
                <a:cs typeface="Times New Roman" panose="02020603050405020304" pitchFamily="18" charset="0"/>
              </a:rPr>
              <a:t>plane</a:t>
            </a:r>
            <a:r>
              <a:rPr lang="en-US" altLang="en-US" sz="2400" dirty="0" err="1">
                <a:cs typeface="Times New Roman" panose="02020603050405020304" pitchFamily="18" charset="0"/>
              </a:rPr>
              <a:t>,S</a:t>
            </a:r>
            <a:r>
              <a:rPr lang="en-US" altLang="en-US" sz="2400" baseline="-25000" dirty="0" err="1">
                <a:cs typeface="Times New Roman" panose="02020603050405020304" pitchFamily="18" charset="0"/>
              </a:rPr>
              <a:t>plane</a:t>
            </a:r>
            <a:r>
              <a:rPr lang="en-US" altLang="en-US" sz="2400" dirty="0">
                <a:cs typeface="Times New Roman" panose="02020603050405020304" pitchFamily="18" charset="0"/>
              </a:rPr>
              <a:t>) }</a:t>
            </a:r>
          </a:p>
        </p:txBody>
      </p:sp>
      <p:sp>
        <p:nvSpPr>
          <p:cNvPr id="63" name="Rectangle 62"/>
          <p:cNvSpPr/>
          <p:nvPr/>
        </p:nvSpPr>
        <p:spPr>
          <a:xfrm>
            <a:off x="4191000" y="525463"/>
            <a:ext cx="493713" cy="769937"/>
          </a:xfrm>
          <a:prstGeom prst="rect">
            <a:avLst/>
          </a:prstGeom>
        </p:spPr>
        <p:txBody>
          <a:bodyPr wrap="none">
            <a:spAutoFit/>
          </a:bodyPr>
          <a:lstStyle/>
          <a:p>
            <a:pPr>
              <a:defRPr/>
            </a:pPr>
            <a:r>
              <a:rPr lang="en-US" altLang="en-US" sz="4400" dirty="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500" fill="hold"/>
                                        <p:tgtEl>
                                          <p:spTgt spid="40"/>
                                        </p:tgtEl>
                                        <p:attrNameLst>
                                          <p:attrName>ppt_x</p:attrName>
                                        </p:attrNameLst>
                                      </p:cBhvr>
                                      <p:tavLst>
                                        <p:tav tm="0">
                                          <p:val>
                                            <p:strVal val="0-#ppt_w/2"/>
                                          </p:val>
                                        </p:tav>
                                        <p:tav tm="100000">
                                          <p:val>
                                            <p:strVal val="#ppt_x"/>
                                          </p:val>
                                        </p:tav>
                                      </p:tavLst>
                                    </p:anim>
                                    <p:anim calcmode="lin" valueType="num">
                                      <p:cBhvr additive="base">
                                        <p:cTn id="18" dur="500" fill="hold"/>
                                        <p:tgtEl>
                                          <p:spTgt spid="40"/>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anim calcmode="lin" valueType="num">
                                      <p:cBhvr additive="base">
                                        <p:cTn id="21" dur="500" fill="hold"/>
                                        <p:tgtEl>
                                          <p:spTgt spid="45"/>
                                        </p:tgtEl>
                                        <p:attrNameLst>
                                          <p:attrName>ppt_x</p:attrName>
                                        </p:attrNameLst>
                                      </p:cBhvr>
                                      <p:tavLst>
                                        <p:tav tm="0">
                                          <p:val>
                                            <p:strVal val="0-#ppt_w/2"/>
                                          </p:val>
                                        </p:tav>
                                        <p:tav tm="100000">
                                          <p:val>
                                            <p:strVal val="#ppt_x"/>
                                          </p:val>
                                        </p:tav>
                                      </p:tavLst>
                                    </p:anim>
                                    <p:anim calcmode="lin" valueType="num">
                                      <p:cBhvr additive="base">
                                        <p:cTn id="22"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p:bldP spid="45"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sp>
        <p:nvSpPr>
          <p:cNvPr id="470019" name="Text Box 3"/>
          <p:cNvSpPr txBox="1">
            <a:spLocks noChangeArrowheads="1"/>
          </p:cNvSpPr>
          <p:nvPr/>
        </p:nvSpPr>
        <p:spPr bwMode="auto">
          <a:xfrm>
            <a:off x="4389438" y="2971800"/>
            <a:ext cx="1173162" cy="2255838"/>
          </a:xfrm>
          <a:prstGeom prst="rect">
            <a:avLst/>
          </a:prstGeom>
          <a:noFill/>
          <a:ln w="9525">
            <a:noFill/>
            <a:miter lim="800000"/>
            <a:headEnd/>
            <a:tailEnd/>
          </a:ln>
          <a:effectLst/>
        </p:spPr>
        <p:txBody>
          <a:bodyPr wrap="none">
            <a:spAutoFit/>
          </a:bodyPr>
          <a:lstStyle/>
          <a:p>
            <a:pPr eaLnBrk="1" hangingPunct="1">
              <a:spcBef>
                <a:spcPct val="50000"/>
              </a:spcBef>
              <a:defRPr/>
            </a:pPr>
            <a:r>
              <a:rPr lang="en-US" sz="14200" b="1">
                <a:solidFill>
                  <a:schemeClr val="tx2"/>
                </a:solidFill>
                <a:cs typeface="Times New Roman" pitchFamily="18" charset="0"/>
              </a:rPr>
              <a:t>≤</a:t>
            </a:r>
          </a:p>
        </p:txBody>
      </p:sp>
      <p:grpSp>
        <p:nvGrpSpPr>
          <p:cNvPr id="57348" name="Group 4"/>
          <p:cNvGrpSpPr>
            <a:grpSpLocks/>
          </p:cNvGrpSpPr>
          <p:nvPr/>
        </p:nvGrpSpPr>
        <p:grpSpPr bwMode="auto">
          <a:xfrm>
            <a:off x="6581775" y="2684463"/>
            <a:ext cx="1800225" cy="3779837"/>
            <a:chOff x="4194" y="1993"/>
            <a:chExt cx="1422" cy="2557"/>
          </a:xfrm>
        </p:grpSpPr>
        <p:pic>
          <p:nvPicPr>
            <p:cNvPr id="57355" name="Picture 5"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70022" name="Text Box 6"/>
            <p:cNvSpPr txBox="1">
              <a:spLocks noChangeArrowheads="1"/>
            </p:cNvSpPr>
            <p:nvPr/>
          </p:nvSpPr>
          <p:spPr bwMode="auto">
            <a:xfrm>
              <a:off x="4194" y="3612"/>
              <a:ext cx="1422" cy="938"/>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Circuit Sat</a:t>
              </a:r>
              <a:br>
                <a:rPr lang="en-US">
                  <a:latin typeface="Arial Rounded MT Bold" pitchFamily="34" charset="0"/>
                </a:rPr>
              </a:br>
              <a:r>
                <a:rPr lang="en-US">
                  <a:latin typeface="Arial Rounded MT Bold" pitchFamily="34" charset="0"/>
                </a:rPr>
                <a:t>Oracle</a:t>
              </a:r>
              <a:r>
                <a:rPr lang="en-US">
                  <a:solidFill>
                    <a:schemeClr val="tx2"/>
                  </a:solidFill>
                  <a:latin typeface="Arial Rounded MT Bold" pitchFamily="34" charset="0"/>
                </a:rPr>
                <a:t> </a:t>
              </a:r>
            </a:p>
          </p:txBody>
        </p:sp>
      </p:grpSp>
      <p:grpSp>
        <p:nvGrpSpPr>
          <p:cNvPr id="57349" name="Group 7"/>
          <p:cNvGrpSpPr>
            <a:grpSpLocks/>
          </p:cNvGrpSpPr>
          <p:nvPr/>
        </p:nvGrpSpPr>
        <p:grpSpPr bwMode="auto">
          <a:xfrm>
            <a:off x="1628775" y="2727325"/>
            <a:ext cx="1800225" cy="3521075"/>
            <a:chOff x="4194" y="1993"/>
            <a:chExt cx="1422" cy="2665"/>
          </a:xfrm>
        </p:grpSpPr>
        <p:pic>
          <p:nvPicPr>
            <p:cNvPr id="57353" name="Picture 8"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70025" name="Text Box 9"/>
            <p:cNvSpPr txBox="1">
              <a:spLocks noChangeArrowheads="1"/>
            </p:cNvSpPr>
            <p:nvPr/>
          </p:nvSpPr>
          <p:spPr bwMode="auto">
            <a:xfrm>
              <a:off x="4194" y="3609"/>
              <a:ext cx="1422" cy="1049"/>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Plane</a:t>
              </a:r>
              <a:br>
                <a:rPr lang="en-US">
                  <a:latin typeface="Arial Rounded MT Bold" pitchFamily="34" charset="0"/>
                </a:rPr>
              </a:br>
              <a:r>
                <a:rPr lang="en-US">
                  <a:latin typeface="Arial Rounded MT Bold" pitchFamily="34" charset="0"/>
                </a:rPr>
                <a:t>Design</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sp>
        <p:nvSpPr>
          <p:cNvPr id="470026" name="Text Box 10"/>
          <p:cNvSpPr txBox="1">
            <a:spLocks noChangeArrowheads="1"/>
          </p:cNvSpPr>
          <p:nvPr/>
        </p:nvSpPr>
        <p:spPr bwMode="auto">
          <a:xfrm>
            <a:off x="4953000" y="11430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hlink"/>
                </a:solidFill>
                <a:latin typeface="Arial Rounded MT Bold" pitchFamily="34" charset="0"/>
              </a:rPr>
              <a:t>Have an alg</a:t>
            </a:r>
            <a:br>
              <a:rPr lang="en-US">
                <a:solidFill>
                  <a:schemeClr val="hlink"/>
                </a:solidFill>
                <a:latin typeface="Arial Rounded MT Bold" pitchFamily="34" charset="0"/>
              </a:rPr>
            </a:br>
            <a:r>
              <a:rPr lang="en-US">
                <a:solidFill>
                  <a:schemeClr val="hlink"/>
                </a:solidFill>
                <a:latin typeface="Arial Rounded MT Bold" pitchFamily="34" charset="0"/>
              </a:rPr>
              <a:t>for subroutine</a:t>
            </a:r>
          </a:p>
        </p:txBody>
      </p:sp>
      <p:sp>
        <p:nvSpPr>
          <p:cNvPr id="470027" name="Text Box 11"/>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sp>
        <p:nvSpPr>
          <p:cNvPr id="470028" name="Text Box 12"/>
          <p:cNvSpPr txBox="1">
            <a:spLocks noChangeArrowheads="1"/>
          </p:cNvSpPr>
          <p:nvPr/>
        </p:nvSpPr>
        <p:spPr bwMode="auto">
          <a:xfrm>
            <a:off x="76200" y="1346200"/>
            <a:ext cx="5105400" cy="787400"/>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hlink"/>
                </a:solidFill>
                <a:latin typeface="Arial Rounded MT Bold" pitchFamily="34" charset="0"/>
              </a:rPr>
              <a:t>Design an alg.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470028"/>
                                        </p:tgtEl>
                                        <p:attrNameLst>
                                          <p:attrName>style.visibility</p:attrName>
                                        </p:attrNameLst>
                                      </p:cBhvr>
                                      <p:to>
                                        <p:strVal val="visible"/>
                                      </p:to>
                                    </p:set>
                                    <p:anim calcmode="lin" valueType="num">
                                      <p:cBhvr additive="base">
                                        <p:cTn id="7" dur="500" fill="hold"/>
                                        <p:tgtEl>
                                          <p:spTgt spid="470028"/>
                                        </p:tgtEl>
                                        <p:attrNameLst>
                                          <p:attrName>ppt_x</p:attrName>
                                        </p:attrNameLst>
                                      </p:cBhvr>
                                      <p:tavLst>
                                        <p:tav tm="0">
                                          <p:val>
                                            <p:strVal val="#ppt_x"/>
                                          </p:val>
                                        </p:tav>
                                        <p:tav tm="100000">
                                          <p:val>
                                            <p:strVal val="#ppt_x"/>
                                          </p:val>
                                        </p:tav>
                                      </p:tavLst>
                                    </p:anim>
                                    <p:anim calcmode="lin" valueType="num">
                                      <p:cBhvr additive="base">
                                        <p:cTn id="8" dur="500" fill="hold"/>
                                        <p:tgtEl>
                                          <p:spTgt spid="47002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70026"/>
                                        </p:tgtEl>
                                        <p:attrNameLst>
                                          <p:attrName>style.visibility</p:attrName>
                                        </p:attrNameLst>
                                      </p:cBhvr>
                                      <p:to>
                                        <p:strVal val="visible"/>
                                      </p:to>
                                    </p:set>
                                    <p:anim calcmode="lin" valueType="num">
                                      <p:cBhvr additive="base">
                                        <p:cTn id="11" dur="500" fill="hold"/>
                                        <p:tgtEl>
                                          <p:spTgt spid="470026"/>
                                        </p:tgtEl>
                                        <p:attrNameLst>
                                          <p:attrName>ppt_x</p:attrName>
                                        </p:attrNameLst>
                                      </p:cBhvr>
                                      <p:tavLst>
                                        <p:tav tm="0">
                                          <p:val>
                                            <p:strVal val="#ppt_x"/>
                                          </p:val>
                                        </p:tav>
                                        <p:tav tm="100000">
                                          <p:val>
                                            <p:strVal val="#ppt_x"/>
                                          </p:val>
                                        </p:tav>
                                      </p:tavLst>
                                    </p:anim>
                                    <p:anim calcmode="lin" valueType="num">
                                      <p:cBhvr additive="base">
                                        <p:cTn id="12" dur="500" fill="hold"/>
                                        <p:tgtEl>
                                          <p:spTgt spid="47002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470019"/>
                                        </p:tgtEl>
                                        <p:attrNameLst>
                                          <p:attrName>style.visibility</p:attrName>
                                        </p:attrNameLst>
                                      </p:cBhvr>
                                      <p:to>
                                        <p:strVal val="visible"/>
                                      </p:to>
                                    </p:set>
                                    <p:anim calcmode="lin" valueType="num">
                                      <p:cBhvr additive="base">
                                        <p:cTn id="15" dur="500" fill="hold"/>
                                        <p:tgtEl>
                                          <p:spTgt spid="470019"/>
                                        </p:tgtEl>
                                        <p:attrNameLst>
                                          <p:attrName>ppt_x</p:attrName>
                                        </p:attrNameLst>
                                      </p:cBhvr>
                                      <p:tavLst>
                                        <p:tav tm="0">
                                          <p:val>
                                            <p:strVal val="#ppt_x"/>
                                          </p:val>
                                        </p:tav>
                                        <p:tav tm="100000">
                                          <p:val>
                                            <p:strVal val="#ppt_x"/>
                                          </p:val>
                                        </p:tav>
                                      </p:tavLst>
                                    </p:anim>
                                    <p:anim calcmode="lin" valueType="num">
                                      <p:cBhvr additive="base">
                                        <p:cTn id="16" dur="500" fill="hold"/>
                                        <p:tgtEl>
                                          <p:spTgt spid="47001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470027"/>
                                        </p:tgtEl>
                                        <p:attrNameLst>
                                          <p:attrName>style.visibility</p:attrName>
                                        </p:attrNameLst>
                                      </p:cBhvr>
                                      <p:to>
                                        <p:strVal val="visible"/>
                                      </p:to>
                                    </p:set>
                                    <p:anim calcmode="lin" valueType="num">
                                      <p:cBhvr additive="base">
                                        <p:cTn id="19" dur="500" fill="hold"/>
                                        <p:tgtEl>
                                          <p:spTgt spid="470027"/>
                                        </p:tgtEl>
                                        <p:attrNameLst>
                                          <p:attrName>ppt_x</p:attrName>
                                        </p:attrNameLst>
                                      </p:cBhvr>
                                      <p:tavLst>
                                        <p:tav tm="0">
                                          <p:val>
                                            <p:strVal val="#ppt_x"/>
                                          </p:val>
                                        </p:tav>
                                        <p:tav tm="100000">
                                          <p:val>
                                            <p:strVal val="#ppt_x"/>
                                          </p:val>
                                        </p:tav>
                                      </p:tavLst>
                                    </p:anim>
                                    <p:anim calcmode="lin" valueType="num">
                                      <p:cBhvr additive="base">
                                        <p:cTn id="20" dur="500" fill="hold"/>
                                        <p:tgtEl>
                                          <p:spTgt spid="4700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019" grpId="0"/>
      <p:bldP spid="470026" grpId="0"/>
      <p:bldP spid="470027" grpId="0"/>
      <p:bldP spid="470028"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Text Box 2"/>
          <p:cNvSpPr txBox="1">
            <a:spLocks noChangeArrowheads="1"/>
          </p:cNvSpPr>
          <p:nvPr/>
        </p:nvSpPr>
        <p:spPr bwMode="auto">
          <a:xfrm>
            <a:off x="1082675" y="31750"/>
            <a:ext cx="6969125" cy="641350"/>
          </a:xfrm>
          <a:prstGeom prst="rect">
            <a:avLst/>
          </a:prstGeom>
          <a:noFill/>
          <a:ln w="12700" cap="sq">
            <a:noFill/>
            <a:miter lim="800000"/>
            <a:headEnd type="none" w="sm" len="sm"/>
            <a:tailEnd type="none" w="sm" len="sm"/>
          </a:ln>
          <a:effectLst/>
        </p:spPr>
        <p:txBody>
          <a:bodyPr wrap="none" lIns="274320" rIns="274320">
            <a:spAutoFit/>
          </a:bodyPr>
          <a:lstStyle/>
          <a:p>
            <a:pPr>
              <a:defRPr/>
            </a:pPr>
            <a:r>
              <a:rPr lang="en-US">
                <a:solidFill>
                  <a:schemeClr val="tx2"/>
                </a:solidFill>
                <a:latin typeface="Arial Rounded MT Bold" pitchFamily="34" charset="0"/>
              </a:rPr>
              <a:t>Algorithms Inter-Changeable</a:t>
            </a:r>
          </a:p>
        </p:txBody>
      </p:sp>
      <p:grpSp>
        <p:nvGrpSpPr>
          <p:cNvPr id="2" name="Group 3"/>
          <p:cNvGrpSpPr>
            <a:grpSpLocks/>
          </p:cNvGrpSpPr>
          <p:nvPr/>
        </p:nvGrpSpPr>
        <p:grpSpPr bwMode="auto">
          <a:xfrm>
            <a:off x="-276225" y="984250"/>
            <a:ext cx="4543425" cy="2286000"/>
            <a:chOff x="-174" y="620"/>
            <a:chExt cx="2862" cy="1440"/>
          </a:xfrm>
        </p:grpSpPr>
        <p:sp>
          <p:nvSpPr>
            <p:cNvPr id="471044" name="Text Box 4"/>
            <p:cNvSpPr txBox="1">
              <a:spLocks noChangeArrowheads="1"/>
            </p:cNvSpPr>
            <p:nvPr/>
          </p:nvSpPr>
          <p:spPr bwMode="auto">
            <a:xfrm>
              <a:off x="-174" y="620"/>
              <a:ext cx="2862" cy="327"/>
            </a:xfrm>
            <a:prstGeom prst="rect">
              <a:avLst/>
            </a:prstGeom>
            <a:noFill/>
            <a:ln w="12700" cap="sq">
              <a:noFill/>
              <a:miter lim="800000"/>
              <a:headEnd type="none" w="sm" len="sm"/>
              <a:tailEnd type="none" w="sm" len="sm"/>
            </a:ln>
            <a:effectLst/>
          </p:spPr>
          <p:txBody>
            <a:bodyPr lIns="274320" rIns="274320">
              <a:spAutoFit/>
            </a:bodyPr>
            <a:lstStyle/>
            <a:p>
              <a:pPr>
                <a:defRPr/>
              </a:pPr>
              <a:r>
                <a:rPr lang="en-US">
                  <a:latin typeface="Arial Rounded MT Bold" pitchFamily="34" charset="0"/>
                </a:rPr>
                <a:t>Plane Requirements </a:t>
              </a:r>
              <a:r>
                <a:rPr lang="en-US">
                  <a:solidFill>
                    <a:schemeClr val="accent2"/>
                  </a:solidFill>
                  <a:latin typeface="Arial Rounded MT Bold" pitchFamily="34" charset="0"/>
                </a:rPr>
                <a:t>I</a:t>
              </a:r>
              <a:endParaRPr lang="en-US" sz="3200">
                <a:solidFill>
                  <a:schemeClr val="accent2"/>
                </a:solidFill>
              </a:endParaRPr>
            </a:p>
          </p:txBody>
        </p:sp>
        <p:sp>
          <p:nvSpPr>
            <p:cNvPr id="471045" name="Freeform 5"/>
            <p:cNvSpPr>
              <a:spLocks/>
            </p:cNvSpPr>
            <p:nvPr/>
          </p:nvSpPr>
          <p:spPr bwMode="auto">
            <a:xfrm>
              <a:off x="450" y="12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8372" name="Group 6"/>
          <p:cNvGrpSpPr>
            <a:grpSpLocks/>
          </p:cNvGrpSpPr>
          <p:nvPr/>
        </p:nvGrpSpPr>
        <p:grpSpPr bwMode="auto">
          <a:xfrm>
            <a:off x="6581775" y="2684463"/>
            <a:ext cx="1800225" cy="3779837"/>
            <a:chOff x="4194" y="1993"/>
            <a:chExt cx="1422" cy="2557"/>
          </a:xfrm>
        </p:grpSpPr>
        <p:pic>
          <p:nvPicPr>
            <p:cNvPr id="58387" name="Picture 7"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71048" name="Text Box 8"/>
            <p:cNvSpPr txBox="1">
              <a:spLocks noChangeArrowheads="1"/>
            </p:cNvSpPr>
            <p:nvPr/>
          </p:nvSpPr>
          <p:spPr bwMode="auto">
            <a:xfrm>
              <a:off x="4194" y="3612"/>
              <a:ext cx="1422" cy="938"/>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Circuit</a:t>
              </a:r>
              <a:br>
                <a:rPr lang="en-US">
                  <a:latin typeface="Arial Rounded MT Bold" pitchFamily="34" charset="0"/>
                </a:rPr>
              </a:br>
              <a:r>
                <a:rPr lang="en-US">
                  <a:latin typeface="Arial Rounded MT Bold" pitchFamily="34" charset="0"/>
                </a:rPr>
                <a:t>Sat</a:t>
              </a:r>
              <a:r>
                <a:rPr lang="en-US">
                  <a:solidFill>
                    <a:schemeClr val="tx2"/>
                  </a:solidFill>
                  <a:latin typeface="Arial Rounded MT Bold" pitchFamily="34" charset="0"/>
                </a:rPr>
                <a:t> </a:t>
              </a:r>
              <a:r>
                <a:rPr lang="en-US">
                  <a:latin typeface="Arial Rounded MT Bold" pitchFamily="34" charset="0"/>
                </a:rPr>
                <a:t>Oracle</a:t>
              </a:r>
              <a:r>
                <a:rPr lang="en-US">
                  <a:solidFill>
                    <a:schemeClr val="tx2"/>
                  </a:solidFill>
                  <a:latin typeface="Arial Rounded MT Bold" pitchFamily="34" charset="0"/>
                </a:rPr>
                <a:t> </a:t>
              </a:r>
            </a:p>
          </p:txBody>
        </p:sp>
      </p:grpSp>
      <p:grpSp>
        <p:nvGrpSpPr>
          <p:cNvPr id="58373" name="Group 9"/>
          <p:cNvGrpSpPr>
            <a:grpSpLocks/>
          </p:cNvGrpSpPr>
          <p:nvPr/>
        </p:nvGrpSpPr>
        <p:grpSpPr bwMode="auto">
          <a:xfrm>
            <a:off x="1628775" y="2743200"/>
            <a:ext cx="1800225" cy="3521075"/>
            <a:chOff x="4194" y="1993"/>
            <a:chExt cx="1422" cy="2665"/>
          </a:xfrm>
        </p:grpSpPr>
        <p:pic>
          <p:nvPicPr>
            <p:cNvPr id="58385" name="Picture 10"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71051" name="Text Box 11"/>
            <p:cNvSpPr txBox="1">
              <a:spLocks noChangeArrowheads="1"/>
            </p:cNvSpPr>
            <p:nvPr/>
          </p:nvSpPr>
          <p:spPr bwMode="auto">
            <a:xfrm>
              <a:off x="4194" y="3609"/>
              <a:ext cx="1422" cy="1049"/>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a:latin typeface="Arial Rounded MT Bold" pitchFamily="34" charset="0"/>
                </a:rPr>
                <a:t>Design</a:t>
              </a:r>
              <a:br>
                <a:rPr lang="en-US">
                  <a:latin typeface="Arial Rounded MT Bold" pitchFamily="34" charset="0"/>
                </a:rPr>
              </a:br>
              <a:r>
                <a:rPr lang="en-US">
                  <a:latin typeface="Arial Rounded MT Bold" pitchFamily="34" charset="0"/>
                </a:rPr>
                <a:t>Plane</a:t>
              </a:r>
              <a:r>
                <a:rPr lang="en-US">
                  <a:solidFill>
                    <a:schemeClr val="tx2"/>
                  </a:solidFill>
                  <a:latin typeface="Arial Rounded MT Bold" pitchFamily="34" charset="0"/>
                </a:rPr>
                <a:t> </a:t>
              </a:r>
              <a:br>
                <a:rPr lang="en-US" sz="2400">
                  <a:solidFill>
                    <a:schemeClr val="tx2"/>
                  </a:solidFill>
                  <a:latin typeface="Arial Rounded MT Bold" pitchFamily="34" charset="0"/>
                </a:rPr>
              </a:br>
              <a:r>
                <a:rPr lang="en-US">
                  <a:latin typeface="Arial Rounded MT Bold" pitchFamily="34" charset="0"/>
                </a:rPr>
                <a:t>Oracle</a:t>
              </a:r>
            </a:p>
          </p:txBody>
        </p:sp>
      </p:grpSp>
      <p:grpSp>
        <p:nvGrpSpPr>
          <p:cNvPr id="5" name="Group 12"/>
          <p:cNvGrpSpPr>
            <a:grpSpLocks/>
          </p:cNvGrpSpPr>
          <p:nvPr/>
        </p:nvGrpSpPr>
        <p:grpSpPr bwMode="auto">
          <a:xfrm>
            <a:off x="228600" y="1422400"/>
            <a:ext cx="5105400" cy="1397000"/>
            <a:chOff x="336" y="992"/>
            <a:chExt cx="3216" cy="880"/>
          </a:xfrm>
        </p:grpSpPr>
        <p:sp>
          <p:nvSpPr>
            <p:cNvPr id="471053" name="Freeform 13"/>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471054" name="Text Box 14"/>
            <p:cNvSpPr txBox="1">
              <a:spLocks noChangeArrowheads="1"/>
            </p:cNvSpPr>
            <p:nvPr/>
          </p:nvSpPr>
          <p:spPr bwMode="auto">
            <a:xfrm>
              <a:off x="336" y="992"/>
              <a:ext cx="3216" cy="496"/>
            </a:xfrm>
            <a:prstGeom prst="rect">
              <a:avLst/>
            </a:prstGeom>
            <a:noFill/>
            <a:ln w="12700" cap="sq">
              <a:noFill/>
              <a:miter lim="800000"/>
              <a:headEnd type="none" w="sm" len="sm"/>
              <a:tailEnd type="none" w="sm" len="sm"/>
            </a:ln>
            <a:effectLst/>
          </p:spPr>
          <p:txBody>
            <a:bodyPr lIns="274320" rIns="274320"/>
            <a:lstStyle/>
            <a:p>
              <a:pPr>
                <a:defRPr/>
              </a:pPr>
              <a:r>
                <a:rPr lang="en-US">
                  <a:latin typeface="Arial Rounded MT Bold" pitchFamily="34" charset="0"/>
                </a:rPr>
                <a:t>Plane Description</a:t>
              </a:r>
              <a:r>
                <a:rPr lang="en-US">
                  <a:solidFill>
                    <a:schemeClr val="accent2"/>
                  </a:solidFill>
                  <a:latin typeface="Arial Rounded MT Bold" pitchFamily="34" charset="0"/>
                </a:rPr>
                <a:t> S</a:t>
              </a:r>
            </a:p>
          </p:txBody>
        </p:sp>
      </p:grpSp>
      <p:sp>
        <p:nvSpPr>
          <p:cNvPr id="471055" name="Text Box 15"/>
          <p:cNvSpPr txBox="1">
            <a:spLocks noChangeArrowheads="1"/>
          </p:cNvSpPr>
          <p:nvPr/>
        </p:nvSpPr>
        <p:spPr bwMode="auto">
          <a:xfrm>
            <a:off x="2878138" y="6162675"/>
            <a:ext cx="3652837" cy="519113"/>
          </a:xfrm>
          <a:prstGeom prst="rect">
            <a:avLst/>
          </a:prstGeom>
          <a:noFill/>
          <a:ln w="38100" cap="sq">
            <a:noFill/>
            <a:miter lim="800000"/>
            <a:headEnd/>
            <a:tailEnd/>
          </a:ln>
          <a:effectLst/>
        </p:spPr>
        <p:txBody>
          <a:bodyPr wrap="none" lIns="274320" rIns="274320">
            <a:spAutoFit/>
          </a:bodyPr>
          <a:lstStyle/>
          <a:p>
            <a:pPr>
              <a:defRPr/>
            </a:pPr>
            <a:r>
              <a:rPr lang="en-US" b="1"/>
              <a:t>Proof by Reductions</a:t>
            </a:r>
          </a:p>
        </p:txBody>
      </p:sp>
      <p:grpSp>
        <p:nvGrpSpPr>
          <p:cNvPr id="6" name="Group 16"/>
          <p:cNvGrpSpPr>
            <a:grpSpLocks/>
          </p:cNvGrpSpPr>
          <p:nvPr/>
        </p:nvGrpSpPr>
        <p:grpSpPr bwMode="auto">
          <a:xfrm>
            <a:off x="2724150" y="2413000"/>
            <a:ext cx="4652963" cy="993775"/>
            <a:chOff x="1716" y="1520"/>
            <a:chExt cx="2931" cy="626"/>
          </a:xfrm>
        </p:grpSpPr>
        <p:sp>
          <p:nvSpPr>
            <p:cNvPr id="471057" name="Text Box 17"/>
            <p:cNvSpPr txBox="1">
              <a:spLocks noChangeArrowheads="1"/>
            </p:cNvSpPr>
            <p:nvPr/>
          </p:nvSpPr>
          <p:spPr bwMode="auto">
            <a:xfrm>
              <a:off x="1716" y="1520"/>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a:solidFill>
                    <a:schemeClr val="tx2"/>
                  </a:solidFill>
                  <a:latin typeface="Arial Rounded MT Bold" pitchFamily="34" charset="0"/>
                </a:rPr>
                <a:t>C  computes</a:t>
              </a:r>
              <a:br>
                <a:rPr lang="en-US">
                  <a:solidFill>
                    <a:schemeClr val="tx2"/>
                  </a:solidFill>
                  <a:latin typeface="Arial Rounded MT Bold" pitchFamily="34" charset="0"/>
                </a:rPr>
              </a:br>
              <a:r>
                <a:rPr lang="en-US">
                  <a:solidFill>
                    <a:schemeClr val="tx2"/>
                  </a:solidFill>
                  <a:latin typeface="Arial Rounded MT Bold" pitchFamily="34" charset="0"/>
                </a:rPr>
                <a:t> Valid(I,?)</a:t>
              </a:r>
            </a:p>
          </p:txBody>
        </p:sp>
        <p:sp>
          <p:nvSpPr>
            <p:cNvPr id="471058" name="Line 18"/>
            <p:cNvSpPr>
              <a:spLocks noChangeShapeType="1"/>
            </p:cNvSpPr>
            <p:nvPr/>
          </p:nvSpPr>
          <p:spPr bwMode="auto">
            <a:xfrm>
              <a:off x="2248" y="2144"/>
              <a:ext cx="1872" cy="2"/>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lgn="ctr">
                <a:defRPr/>
              </a:pPr>
              <a:endParaRPr lang="en-CA"/>
            </a:p>
          </p:txBody>
        </p:sp>
      </p:grpSp>
      <p:grpSp>
        <p:nvGrpSpPr>
          <p:cNvPr id="7" name="Group 19"/>
          <p:cNvGrpSpPr>
            <a:grpSpLocks/>
          </p:cNvGrpSpPr>
          <p:nvPr/>
        </p:nvGrpSpPr>
        <p:grpSpPr bwMode="auto">
          <a:xfrm>
            <a:off x="2876550" y="3784600"/>
            <a:ext cx="4652963" cy="787400"/>
            <a:chOff x="1812" y="2928"/>
            <a:chExt cx="2931" cy="496"/>
          </a:xfrm>
        </p:grpSpPr>
        <p:sp>
          <p:nvSpPr>
            <p:cNvPr id="471060" name="Line 20"/>
            <p:cNvSpPr>
              <a:spLocks noChangeShapeType="1"/>
            </p:cNvSpPr>
            <p:nvPr/>
          </p:nvSpPr>
          <p:spPr bwMode="auto">
            <a:xfrm flipH="1">
              <a:off x="2248" y="3312"/>
              <a:ext cx="1872" cy="0"/>
            </a:xfrm>
            <a:prstGeom prst="line">
              <a:avLst/>
            </a:prstGeom>
            <a:noFill/>
            <a:ln w="57150" cap="sq">
              <a:solidFill>
                <a:schemeClr val="tx2"/>
              </a:solidFill>
              <a:round/>
              <a:headEnd/>
              <a:tailEnd type="arrow" w="med" len="med"/>
            </a:ln>
            <a:effectLst/>
          </p:spPr>
          <p:txBody>
            <a:bodyPr lIns="274320" rIns="274320" anchor="ctr">
              <a:spAutoFit/>
            </a:bodyPr>
            <a:lstStyle/>
            <a:p>
              <a:pPr algn="ctr">
                <a:defRPr/>
              </a:pPr>
              <a:endParaRPr lang="en-CA"/>
            </a:p>
          </p:txBody>
        </p:sp>
        <p:sp>
          <p:nvSpPr>
            <p:cNvPr id="471061" name="Text Box 21"/>
            <p:cNvSpPr txBox="1">
              <a:spLocks noChangeArrowheads="1"/>
            </p:cNvSpPr>
            <p:nvPr/>
          </p:nvSpPr>
          <p:spPr bwMode="auto">
            <a:xfrm>
              <a:off x="1812" y="2928"/>
              <a:ext cx="2931" cy="496"/>
            </a:xfrm>
            <a:prstGeom prst="rect">
              <a:avLst/>
            </a:prstGeom>
            <a:noFill/>
            <a:ln w="12700" cap="sq">
              <a:noFill/>
              <a:miter lim="800000"/>
              <a:headEnd type="none" w="sm" len="sm"/>
              <a:tailEnd type="none" w="sm" len="sm"/>
            </a:ln>
            <a:effectLst/>
          </p:spPr>
          <p:txBody>
            <a:bodyPr lIns="274320" rIns="274320"/>
            <a:lstStyle/>
            <a:p>
              <a:pPr algn="ctr">
                <a:defRPr/>
              </a:pPr>
              <a:r>
                <a:rPr lang="en-US">
                  <a:solidFill>
                    <a:schemeClr val="tx2"/>
                  </a:solidFill>
                  <a:latin typeface="Arial Rounded MT Bold" pitchFamily="34" charset="0"/>
                </a:rPr>
                <a:t>S</a:t>
              </a:r>
            </a:p>
          </p:txBody>
        </p:sp>
      </p:grpSp>
      <p:sp>
        <p:nvSpPr>
          <p:cNvPr id="471062" name="Text Box 22"/>
          <p:cNvSpPr txBox="1">
            <a:spLocks noChangeArrowheads="1"/>
          </p:cNvSpPr>
          <p:nvPr/>
        </p:nvSpPr>
        <p:spPr bwMode="auto">
          <a:xfrm>
            <a:off x="4635500" y="4514850"/>
            <a:ext cx="685800" cy="1189038"/>
          </a:xfrm>
          <a:prstGeom prst="rect">
            <a:avLst/>
          </a:prstGeom>
          <a:noFill/>
          <a:ln w="9525">
            <a:noFill/>
            <a:miter lim="800000"/>
            <a:headEnd/>
            <a:tailEnd/>
          </a:ln>
          <a:effectLst/>
        </p:spPr>
        <p:txBody>
          <a:bodyPr wrap="none">
            <a:spAutoFit/>
          </a:bodyPr>
          <a:lstStyle/>
          <a:p>
            <a:pPr eaLnBrk="1" hangingPunct="1">
              <a:spcBef>
                <a:spcPct val="50000"/>
              </a:spcBef>
              <a:defRPr/>
            </a:pPr>
            <a:r>
              <a:rPr lang="en-US" sz="7200" b="1">
                <a:solidFill>
                  <a:schemeClr val="tx2"/>
                </a:solidFill>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9"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71062"/>
                                        </p:tgtEl>
                                        <p:attrNameLst>
                                          <p:attrName>style.visibility</p:attrName>
                                        </p:attrNameLst>
                                      </p:cBhvr>
                                      <p:to>
                                        <p:strVal val="visible"/>
                                      </p:to>
                                    </p:set>
                                    <p:anim calcmode="lin" valueType="num">
                                      <p:cBhvr>
                                        <p:cTn id="31" dur="1000" fill="hold"/>
                                        <p:tgtEl>
                                          <p:spTgt spid="471062"/>
                                        </p:tgtEl>
                                        <p:attrNameLst>
                                          <p:attrName>ppt_w</p:attrName>
                                        </p:attrNameLst>
                                      </p:cBhvr>
                                      <p:tavLst>
                                        <p:tav tm="0">
                                          <p:val>
                                            <p:fltVal val="0"/>
                                          </p:val>
                                        </p:tav>
                                        <p:tav tm="100000">
                                          <p:val>
                                            <p:strVal val="#ppt_w"/>
                                          </p:val>
                                        </p:tav>
                                      </p:tavLst>
                                    </p:anim>
                                    <p:anim calcmode="lin" valueType="num">
                                      <p:cBhvr>
                                        <p:cTn id="32" dur="1000" fill="hold"/>
                                        <p:tgtEl>
                                          <p:spTgt spid="471062"/>
                                        </p:tgtEl>
                                        <p:attrNameLst>
                                          <p:attrName>ppt_h</p:attrName>
                                        </p:attrNameLst>
                                      </p:cBhvr>
                                      <p:tavLst>
                                        <p:tav tm="0">
                                          <p:val>
                                            <p:fltVal val="0"/>
                                          </p:val>
                                        </p:tav>
                                        <p:tav tm="100000">
                                          <p:val>
                                            <p:strVal val="#ppt_h"/>
                                          </p:val>
                                        </p:tav>
                                      </p:tavLst>
                                    </p:anim>
                                    <p:anim calcmode="lin" valueType="num">
                                      <p:cBhvr>
                                        <p:cTn id="33" dur="1000" fill="hold"/>
                                        <p:tgtEl>
                                          <p:spTgt spid="47106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7106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2"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Oval 2"/>
          <p:cNvSpPr>
            <a:spLocks noChangeArrowheads="1"/>
          </p:cNvSpPr>
          <p:nvPr/>
        </p:nvSpPr>
        <p:spPr bwMode="auto">
          <a:xfrm>
            <a:off x="228600" y="3162300"/>
            <a:ext cx="914400" cy="914400"/>
          </a:xfrm>
          <a:prstGeom prst="ellipse">
            <a:avLst/>
          </a:prstGeom>
          <a:solidFill>
            <a:schemeClr val="hlink"/>
          </a:solidFill>
          <a:ln w="9525">
            <a:solidFill>
              <a:schemeClr val="tx1"/>
            </a:solidFill>
            <a:round/>
            <a:headEnd/>
            <a:tailEnd/>
          </a:ln>
          <a:effectLst/>
        </p:spPr>
        <p:txBody>
          <a:bodyPr wrap="none" lIns="91433" tIns="45717" rIns="91433" bIns="45717" anchor="ctr"/>
          <a:lstStyle/>
          <a:p>
            <a:pPr>
              <a:defRPr/>
            </a:pPr>
            <a:endParaRPr lang="en-US" sz="2400" b="1">
              <a:latin typeface="Arial Rounded MT Bold" pitchFamily="34" charset="0"/>
            </a:endParaRPr>
          </a:p>
        </p:txBody>
      </p:sp>
      <p:grpSp>
        <p:nvGrpSpPr>
          <p:cNvPr id="59395" name="Group 4"/>
          <p:cNvGrpSpPr>
            <a:grpSpLocks/>
          </p:cNvGrpSpPr>
          <p:nvPr/>
        </p:nvGrpSpPr>
        <p:grpSpPr bwMode="auto">
          <a:xfrm rot="6147626">
            <a:off x="-304800" y="1943100"/>
            <a:ext cx="2730500" cy="311150"/>
            <a:chOff x="240" y="1691"/>
            <a:chExt cx="1720" cy="196"/>
          </a:xfrm>
        </p:grpSpPr>
        <p:grpSp>
          <p:nvGrpSpPr>
            <p:cNvPr id="59408" name="Group 5"/>
            <p:cNvGrpSpPr>
              <a:grpSpLocks/>
            </p:cNvGrpSpPr>
            <p:nvPr/>
          </p:nvGrpSpPr>
          <p:grpSpPr bwMode="auto">
            <a:xfrm>
              <a:off x="1538" y="1691"/>
              <a:ext cx="422" cy="196"/>
              <a:chOff x="1538" y="1691"/>
              <a:chExt cx="422" cy="196"/>
            </a:xfrm>
          </p:grpSpPr>
          <p:grpSp>
            <p:nvGrpSpPr>
              <p:cNvPr id="59435" name="Group 6"/>
              <p:cNvGrpSpPr>
                <a:grpSpLocks/>
              </p:cNvGrpSpPr>
              <p:nvPr/>
            </p:nvGrpSpPr>
            <p:grpSpPr bwMode="auto">
              <a:xfrm>
                <a:off x="1538" y="1691"/>
                <a:ext cx="418" cy="196"/>
                <a:chOff x="1538" y="1691"/>
                <a:chExt cx="418" cy="196"/>
              </a:xfrm>
            </p:grpSpPr>
            <p:grpSp>
              <p:nvGrpSpPr>
                <p:cNvPr id="59439" name="Group 7"/>
                <p:cNvGrpSpPr>
                  <a:grpSpLocks/>
                </p:cNvGrpSpPr>
                <p:nvPr/>
              </p:nvGrpSpPr>
              <p:grpSpPr bwMode="auto">
                <a:xfrm>
                  <a:off x="1538" y="1691"/>
                  <a:ext cx="418" cy="196"/>
                  <a:chOff x="1538" y="1691"/>
                  <a:chExt cx="418" cy="196"/>
                </a:xfrm>
              </p:grpSpPr>
              <p:sp>
                <p:nvSpPr>
                  <p:cNvPr id="262152" name="Freeform 8"/>
                  <p:cNvSpPr>
                    <a:spLocks/>
                  </p:cNvSpPr>
                  <p:nvPr/>
                </p:nvSpPr>
                <p:spPr bwMode="auto">
                  <a:xfrm>
                    <a:off x="1525" y="1726"/>
                    <a:ext cx="418"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262153" name="Freeform 9"/>
                  <p:cNvSpPr>
                    <a:spLocks/>
                  </p:cNvSpPr>
                  <p:nvPr/>
                </p:nvSpPr>
                <p:spPr bwMode="auto">
                  <a:xfrm>
                    <a:off x="1529" y="1834"/>
                    <a:ext cx="266" cy="82"/>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59440" name="Group 10"/>
                <p:cNvGrpSpPr>
                  <a:grpSpLocks/>
                </p:cNvGrpSpPr>
                <p:nvPr/>
              </p:nvGrpSpPr>
              <p:grpSpPr bwMode="auto">
                <a:xfrm>
                  <a:off x="1589" y="1709"/>
                  <a:ext cx="353" cy="169"/>
                  <a:chOff x="1589" y="1709"/>
                  <a:chExt cx="353" cy="169"/>
                </a:xfrm>
              </p:grpSpPr>
              <p:sp>
                <p:nvSpPr>
                  <p:cNvPr id="262155" name="Freeform 11"/>
                  <p:cNvSpPr>
                    <a:spLocks/>
                  </p:cNvSpPr>
                  <p:nvPr/>
                </p:nvSpPr>
                <p:spPr bwMode="auto">
                  <a:xfrm>
                    <a:off x="1621" y="1835"/>
                    <a:ext cx="142" cy="21"/>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262156" name="Freeform 12"/>
                  <p:cNvSpPr>
                    <a:spLocks/>
                  </p:cNvSpPr>
                  <p:nvPr/>
                </p:nvSpPr>
                <p:spPr bwMode="auto">
                  <a:xfrm>
                    <a:off x="1685" y="1831"/>
                    <a:ext cx="122"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262157" name="Freeform 13"/>
                  <p:cNvSpPr>
                    <a:spLocks/>
                  </p:cNvSpPr>
                  <p:nvPr/>
                </p:nvSpPr>
                <p:spPr bwMode="auto">
                  <a:xfrm>
                    <a:off x="1569" y="1816"/>
                    <a:ext cx="180" cy="21"/>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262158" name="Freeform 14"/>
                  <p:cNvSpPr>
                    <a:spLocks/>
                  </p:cNvSpPr>
                  <p:nvPr/>
                </p:nvSpPr>
                <p:spPr bwMode="auto">
                  <a:xfrm>
                    <a:off x="1676" y="1793"/>
                    <a:ext cx="147" cy="62"/>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262159" name="Freeform 15"/>
                  <p:cNvSpPr>
                    <a:spLocks/>
                  </p:cNvSpPr>
                  <p:nvPr/>
                </p:nvSpPr>
                <p:spPr bwMode="auto">
                  <a:xfrm>
                    <a:off x="1631" y="1776"/>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262160" name="Freeform 16"/>
                  <p:cNvSpPr>
                    <a:spLocks/>
                  </p:cNvSpPr>
                  <p:nvPr/>
                </p:nvSpPr>
                <p:spPr bwMode="auto">
                  <a:xfrm>
                    <a:off x="1655" y="1784"/>
                    <a:ext cx="239" cy="109"/>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262161" name="Freeform 17"/>
                  <p:cNvSpPr>
                    <a:spLocks/>
                  </p:cNvSpPr>
                  <p:nvPr/>
                </p:nvSpPr>
                <p:spPr bwMode="auto">
                  <a:xfrm>
                    <a:off x="1592" y="1829"/>
                    <a:ext cx="160"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262162" name="Freeform 18"/>
                  <p:cNvSpPr>
                    <a:spLocks/>
                  </p:cNvSpPr>
                  <p:nvPr/>
                </p:nvSpPr>
                <p:spPr bwMode="auto">
                  <a:xfrm>
                    <a:off x="1653" y="1861"/>
                    <a:ext cx="133"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262163" name="Freeform 19"/>
                  <p:cNvSpPr>
                    <a:spLocks/>
                  </p:cNvSpPr>
                  <p:nvPr/>
                </p:nvSpPr>
                <p:spPr bwMode="auto">
                  <a:xfrm>
                    <a:off x="1588" y="1863"/>
                    <a:ext cx="193"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262164" name="Freeform 20"/>
                  <p:cNvSpPr>
                    <a:spLocks/>
                  </p:cNvSpPr>
                  <p:nvPr/>
                </p:nvSpPr>
                <p:spPr bwMode="auto">
                  <a:xfrm>
                    <a:off x="1689" y="1855"/>
                    <a:ext cx="223" cy="34"/>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262165" name="Freeform 21"/>
                  <p:cNvSpPr>
                    <a:spLocks/>
                  </p:cNvSpPr>
                  <p:nvPr/>
                </p:nvSpPr>
                <p:spPr bwMode="auto">
                  <a:xfrm>
                    <a:off x="1626" y="1877"/>
                    <a:ext cx="211" cy="25"/>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262166" name="Freeform 22"/>
                  <p:cNvSpPr>
                    <a:spLocks/>
                  </p:cNvSpPr>
                  <p:nvPr/>
                </p:nvSpPr>
                <p:spPr bwMode="auto">
                  <a:xfrm>
                    <a:off x="1675" y="1889"/>
                    <a:ext cx="70"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262167" name="Freeform 23"/>
                  <p:cNvSpPr>
                    <a:spLocks/>
                  </p:cNvSpPr>
                  <p:nvPr/>
                </p:nvSpPr>
                <p:spPr bwMode="auto">
                  <a:xfrm>
                    <a:off x="1570" y="1867"/>
                    <a:ext cx="234" cy="36"/>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262168" name="Freeform 24"/>
                  <p:cNvSpPr>
                    <a:spLocks/>
                  </p:cNvSpPr>
                  <p:nvPr/>
                </p:nvSpPr>
                <p:spPr bwMode="auto">
                  <a:xfrm>
                    <a:off x="1654" y="1887"/>
                    <a:ext cx="216"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262169" name="Freeform 25"/>
                  <p:cNvSpPr>
                    <a:spLocks/>
                  </p:cNvSpPr>
                  <p:nvPr/>
                </p:nvSpPr>
                <p:spPr bwMode="auto">
                  <a:xfrm>
                    <a:off x="1706" y="1906"/>
                    <a:ext cx="72" cy="23"/>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262170" name="Freeform 26"/>
                  <p:cNvSpPr>
                    <a:spLocks/>
                  </p:cNvSpPr>
                  <p:nvPr/>
                </p:nvSpPr>
                <p:spPr bwMode="auto">
                  <a:xfrm>
                    <a:off x="1609" y="1753"/>
                    <a:ext cx="238" cy="98"/>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262171" name="Freeform 27"/>
                  <p:cNvSpPr>
                    <a:spLocks/>
                  </p:cNvSpPr>
                  <p:nvPr/>
                </p:nvSpPr>
                <p:spPr bwMode="auto">
                  <a:xfrm>
                    <a:off x="1692" y="1749"/>
                    <a:ext cx="227" cy="132"/>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59436" name="Group 28"/>
              <p:cNvGrpSpPr>
                <a:grpSpLocks/>
              </p:cNvGrpSpPr>
              <p:nvPr/>
            </p:nvGrpSpPr>
            <p:grpSpPr bwMode="auto">
              <a:xfrm>
                <a:off x="1759" y="1754"/>
                <a:ext cx="201" cy="104"/>
                <a:chOff x="1759" y="1754"/>
                <a:chExt cx="201" cy="104"/>
              </a:xfrm>
            </p:grpSpPr>
            <p:sp>
              <p:nvSpPr>
                <p:cNvPr id="262173" name="Freeform 29"/>
                <p:cNvSpPr>
                  <a:spLocks/>
                </p:cNvSpPr>
                <p:nvPr/>
              </p:nvSpPr>
              <p:spPr bwMode="auto">
                <a:xfrm>
                  <a:off x="1733" y="1793"/>
                  <a:ext cx="201" cy="104"/>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262174" name="Freeform 30"/>
                <p:cNvSpPr>
                  <a:spLocks/>
                </p:cNvSpPr>
                <p:nvPr/>
              </p:nvSpPr>
              <p:spPr bwMode="auto">
                <a:xfrm>
                  <a:off x="1763" y="1869"/>
                  <a:ext cx="110" cy="29"/>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59409" name="Group 31"/>
            <p:cNvGrpSpPr>
              <a:grpSpLocks/>
            </p:cNvGrpSpPr>
            <p:nvPr/>
          </p:nvGrpSpPr>
          <p:grpSpPr bwMode="auto">
            <a:xfrm>
              <a:off x="240" y="1714"/>
              <a:ext cx="1151" cy="149"/>
              <a:chOff x="240" y="1714"/>
              <a:chExt cx="1151" cy="149"/>
            </a:xfrm>
          </p:grpSpPr>
          <p:sp>
            <p:nvSpPr>
              <p:cNvPr id="262176" name="Freeform 32"/>
              <p:cNvSpPr>
                <a:spLocks/>
              </p:cNvSpPr>
              <p:nvPr/>
            </p:nvSpPr>
            <p:spPr bwMode="auto">
              <a:xfrm>
                <a:off x="225" y="1750"/>
                <a:ext cx="1149" cy="149"/>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262177" name="Freeform 33"/>
              <p:cNvSpPr>
                <a:spLocks/>
              </p:cNvSpPr>
              <p:nvPr/>
            </p:nvSpPr>
            <p:spPr bwMode="auto">
              <a:xfrm>
                <a:off x="248" y="1804"/>
                <a:ext cx="1126" cy="68"/>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262178" name="Freeform 34"/>
              <p:cNvSpPr>
                <a:spLocks/>
              </p:cNvSpPr>
              <p:nvPr/>
            </p:nvSpPr>
            <p:spPr bwMode="auto">
              <a:xfrm>
                <a:off x="1041" y="1753"/>
                <a:ext cx="316" cy="27"/>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59410" name="Group 35"/>
            <p:cNvGrpSpPr>
              <a:grpSpLocks/>
            </p:cNvGrpSpPr>
            <p:nvPr/>
          </p:nvGrpSpPr>
          <p:grpSpPr bwMode="auto">
            <a:xfrm>
              <a:off x="1388" y="1737"/>
              <a:ext cx="156" cy="104"/>
              <a:chOff x="1388" y="1737"/>
              <a:chExt cx="156" cy="104"/>
            </a:xfrm>
          </p:grpSpPr>
          <p:grpSp>
            <p:nvGrpSpPr>
              <p:cNvPr id="59411" name="Group 36"/>
              <p:cNvGrpSpPr>
                <a:grpSpLocks/>
              </p:cNvGrpSpPr>
              <p:nvPr/>
            </p:nvGrpSpPr>
            <p:grpSpPr bwMode="auto">
              <a:xfrm>
                <a:off x="1388" y="1737"/>
                <a:ext cx="156" cy="104"/>
                <a:chOff x="1388" y="1737"/>
                <a:chExt cx="156" cy="104"/>
              </a:xfrm>
            </p:grpSpPr>
            <p:grpSp>
              <p:nvGrpSpPr>
                <p:cNvPr id="59416" name="Group 37"/>
                <p:cNvGrpSpPr>
                  <a:grpSpLocks/>
                </p:cNvGrpSpPr>
                <p:nvPr/>
              </p:nvGrpSpPr>
              <p:grpSpPr bwMode="auto">
                <a:xfrm>
                  <a:off x="1504" y="1741"/>
                  <a:ext cx="11" cy="97"/>
                  <a:chOff x="1504" y="1741"/>
                  <a:chExt cx="11" cy="97"/>
                </a:xfrm>
              </p:grpSpPr>
              <p:sp>
                <p:nvSpPr>
                  <p:cNvPr id="262182" name="Freeform 38"/>
                  <p:cNvSpPr>
                    <a:spLocks/>
                  </p:cNvSpPr>
                  <p:nvPr/>
                </p:nvSpPr>
                <p:spPr bwMode="auto">
                  <a:xfrm>
                    <a:off x="1482" y="1780"/>
                    <a:ext cx="10"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62183" name="Rectangle 39"/>
                  <p:cNvSpPr>
                    <a:spLocks noChangeArrowheads="1"/>
                  </p:cNvSpPr>
                  <p:nvPr/>
                </p:nvSpPr>
                <p:spPr bwMode="auto">
                  <a:xfrm>
                    <a:off x="1480" y="1773"/>
                    <a:ext cx="11" cy="18"/>
                  </a:xfrm>
                  <a:prstGeom prst="rect">
                    <a:avLst/>
                  </a:prstGeom>
                  <a:solidFill>
                    <a:srgbClr val="00C0C0"/>
                  </a:solidFill>
                  <a:ln w="9525">
                    <a:noFill/>
                    <a:miter lim="800000"/>
                    <a:headEnd/>
                    <a:tailEnd/>
                  </a:ln>
                </p:spPr>
                <p:txBody>
                  <a:bodyPr/>
                  <a:lstStyle/>
                  <a:p>
                    <a:pPr>
                      <a:defRPr/>
                    </a:pPr>
                    <a:endParaRPr lang="en-CA"/>
                  </a:p>
                </p:txBody>
              </p:sp>
              <p:sp>
                <p:nvSpPr>
                  <p:cNvPr id="262184" name="Rectangle 40"/>
                  <p:cNvSpPr>
                    <a:spLocks noChangeArrowheads="1"/>
                  </p:cNvSpPr>
                  <p:nvPr/>
                </p:nvSpPr>
                <p:spPr bwMode="auto">
                  <a:xfrm>
                    <a:off x="1484" y="1837"/>
                    <a:ext cx="11" cy="22"/>
                  </a:xfrm>
                  <a:prstGeom prst="rect">
                    <a:avLst/>
                  </a:prstGeom>
                  <a:solidFill>
                    <a:srgbClr val="006060"/>
                  </a:solidFill>
                  <a:ln w="9525">
                    <a:noFill/>
                    <a:miter lim="800000"/>
                    <a:headEnd/>
                    <a:tailEnd/>
                  </a:ln>
                </p:spPr>
                <p:txBody>
                  <a:bodyPr/>
                  <a:lstStyle/>
                  <a:p>
                    <a:pPr>
                      <a:defRPr/>
                    </a:pPr>
                    <a:endParaRPr lang="en-CA"/>
                  </a:p>
                </p:txBody>
              </p:sp>
            </p:grpSp>
            <p:grpSp>
              <p:nvGrpSpPr>
                <p:cNvPr id="59417" name="Group 41"/>
                <p:cNvGrpSpPr>
                  <a:grpSpLocks/>
                </p:cNvGrpSpPr>
                <p:nvPr/>
              </p:nvGrpSpPr>
              <p:grpSpPr bwMode="auto">
                <a:xfrm>
                  <a:off x="1417" y="1740"/>
                  <a:ext cx="12" cy="97"/>
                  <a:chOff x="1417" y="1740"/>
                  <a:chExt cx="12" cy="97"/>
                </a:xfrm>
              </p:grpSpPr>
              <p:sp>
                <p:nvSpPr>
                  <p:cNvPr id="262186" name="Freeform 42"/>
                  <p:cNvSpPr>
                    <a:spLocks/>
                  </p:cNvSpPr>
                  <p:nvPr/>
                </p:nvSpPr>
                <p:spPr bwMode="auto">
                  <a:xfrm>
                    <a:off x="1407" y="1773"/>
                    <a:ext cx="9"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62187" name="Rectangle 43"/>
                  <p:cNvSpPr>
                    <a:spLocks noChangeArrowheads="1"/>
                  </p:cNvSpPr>
                  <p:nvPr/>
                </p:nvSpPr>
                <p:spPr bwMode="auto">
                  <a:xfrm>
                    <a:off x="1407" y="1780"/>
                    <a:ext cx="11" cy="17"/>
                  </a:xfrm>
                  <a:prstGeom prst="rect">
                    <a:avLst/>
                  </a:prstGeom>
                  <a:solidFill>
                    <a:srgbClr val="00C0C0"/>
                  </a:solidFill>
                  <a:ln w="9525">
                    <a:noFill/>
                    <a:miter lim="800000"/>
                    <a:headEnd/>
                    <a:tailEnd/>
                  </a:ln>
                </p:spPr>
                <p:txBody>
                  <a:bodyPr/>
                  <a:lstStyle/>
                  <a:p>
                    <a:pPr>
                      <a:defRPr/>
                    </a:pPr>
                    <a:endParaRPr lang="en-CA"/>
                  </a:p>
                </p:txBody>
              </p:sp>
              <p:sp>
                <p:nvSpPr>
                  <p:cNvPr id="262188" name="Rectangle 44"/>
                  <p:cNvSpPr>
                    <a:spLocks noChangeArrowheads="1"/>
                  </p:cNvSpPr>
                  <p:nvPr/>
                </p:nvSpPr>
                <p:spPr bwMode="auto">
                  <a:xfrm>
                    <a:off x="1403" y="1829"/>
                    <a:ext cx="10" cy="22"/>
                  </a:xfrm>
                  <a:prstGeom prst="rect">
                    <a:avLst/>
                  </a:prstGeom>
                  <a:solidFill>
                    <a:srgbClr val="006060"/>
                  </a:solidFill>
                  <a:ln w="9525">
                    <a:noFill/>
                    <a:miter lim="800000"/>
                    <a:headEnd/>
                    <a:tailEnd/>
                  </a:ln>
                </p:spPr>
                <p:txBody>
                  <a:bodyPr/>
                  <a:lstStyle/>
                  <a:p>
                    <a:pPr>
                      <a:defRPr/>
                    </a:pPr>
                    <a:endParaRPr lang="en-CA"/>
                  </a:p>
                </p:txBody>
              </p:sp>
            </p:grpSp>
            <p:grpSp>
              <p:nvGrpSpPr>
                <p:cNvPr id="59418" name="Group 45"/>
                <p:cNvGrpSpPr>
                  <a:grpSpLocks/>
                </p:cNvGrpSpPr>
                <p:nvPr/>
              </p:nvGrpSpPr>
              <p:grpSpPr bwMode="auto">
                <a:xfrm>
                  <a:off x="1388" y="1737"/>
                  <a:ext cx="156" cy="104"/>
                  <a:chOff x="1388" y="1737"/>
                  <a:chExt cx="156" cy="104"/>
                </a:xfrm>
              </p:grpSpPr>
              <p:sp>
                <p:nvSpPr>
                  <p:cNvPr id="262190" name="Rectangle 46"/>
                  <p:cNvSpPr>
                    <a:spLocks noChangeArrowheads="1"/>
                  </p:cNvSpPr>
                  <p:nvPr/>
                </p:nvSpPr>
                <p:spPr bwMode="auto">
                  <a:xfrm>
                    <a:off x="1378" y="1749"/>
                    <a:ext cx="30" cy="104"/>
                  </a:xfrm>
                  <a:prstGeom prst="rect">
                    <a:avLst/>
                  </a:prstGeom>
                  <a:solidFill>
                    <a:srgbClr val="40FFFF"/>
                  </a:solidFill>
                  <a:ln w="9525">
                    <a:noFill/>
                    <a:miter lim="800000"/>
                    <a:headEnd/>
                    <a:tailEnd/>
                  </a:ln>
                </p:spPr>
                <p:txBody>
                  <a:bodyPr/>
                  <a:lstStyle/>
                  <a:p>
                    <a:pPr>
                      <a:defRPr/>
                    </a:pPr>
                    <a:endParaRPr lang="en-CA"/>
                  </a:p>
                </p:txBody>
              </p:sp>
              <p:sp>
                <p:nvSpPr>
                  <p:cNvPr id="262191" name="Rectangle 47"/>
                  <p:cNvSpPr>
                    <a:spLocks noChangeArrowheads="1"/>
                  </p:cNvSpPr>
                  <p:nvPr/>
                </p:nvSpPr>
                <p:spPr bwMode="auto">
                  <a:xfrm>
                    <a:off x="1415" y="1752"/>
                    <a:ext cx="79" cy="104"/>
                  </a:xfrm>
                  <a:prstGeom prst="rect">
                    <a:avLst/>
                  </a:prstGeom>
                  <a:solidFill>
                    <a:srgbClr val="40FFFF"/>
                  </a:solidFill>
                  <a:ln w="9525">
                    <a:noFill/>
                    <a:miter lim="800000"/>
                    <a:headEnd/>
                    <a:tailEnd/>
                  </a:ln>
                </p:spPr>
                <p:txBody>
                  <a:bodyPr/>
                  <a:lstStyle/>
                  <a:p>
                    <a:pPr>
                      <a:defRPr/>
                    </a:pPr>
                    <a:endParaRPr lang="en-CA"/>
                  </a:p>
                </p:txBody>
              </p:sp>
              <p:sp>
                <p:nvSpPr>
                  <p:cNvPr id="262192" name="Rectangle 48"/>
                  <p:cNvSpPr>
                    <a:spLocks noChangeArrowheads="1"/>
                  </p:cNvSpPr>
                  <p:nvPr/>
                </p:nvSpPr>
                <p:spPr bwMode="auto">
                  <a:xfrm>
                    <a:off x="1506" y="1744"/>
                    <a:ext cx="30" cy="104"/>
                  </a:xfrm>
                  <a:prstGeom prst="rect">
                    <a:avLst/>
                  </a:prstGeom>
                  <a:solidFill>
                    <a:srgbClr val="40FFFF"/>
                  </a:solidFill>
                  <a:ln w="9525">
                    <a:noFill/>
                    <a:miter lim="800000"/>
                    <a:headEnd/>
                    <a:tailEnd/>
                  </a:ln>
                </p:spPr>
                <p:txBody>
                  <a:bodyPr/>
                  <a:lstStyle/>
                  <a:p>
                    <a:pPr>
                      <a:defRPr/>
                    </a:pPr>
                    <a:endParaRPr lang="en-CA"/>
                  </a:p>
                </p:txBody>
              </p:sp>
            </p:grpSp>
            <p:grpSp>
              <p:nvGrpSpPr>
                <p:cNvPr id="59419" name="Group 49"/>
                <p:cNvGrpSpPr>
                  <a:grpSpLocks/>
                </p:cNvGrpSpPr>
                <p:nvPr/>
              </p:nvGrpSpPr>
              <p:grpSpPr bwMode="auto">
                <a:xfrm>
                  <a:off x="1392" y="1746"/>
                  <a:ext cx="149" cy="13"/>
                  <a:chOff x="1392" y="1746"/>
                  <a:chExt cx="149" cy="13"/>
                </a:xfrm>
              </p:grpSpPr>
              <p:sp>
                <p:nvSpPr>
                  <p:cNvPr id="262194" name="Rectangle 50"/>
                  <p:cNvSpPr>
                    <a:spLocks noChangeArrowheads="1"/>
                  </p:cNvSpPr>
                  <p:nvPr/>
                </p:nvSpPr>
                <p:spPr bwMode="auto">
                  <a:xfrm>
                    <a:off x="1373" y="1797"/>
                    <a:ext cx="23" cy="11"/>
                  </a:xfrm>
                  <a:prstGeom prst="rect">
                    <a:avLst/>
                  </a:prstGeom>
                  <a:solidFill>
                    <a:srgbClr val="C0FFFF"/>
                  </a:solidFill>
                  <a:ln w="9525">
                    <a:noFill/>
                    <a:miter lim="800000"/>
                    <a:headEnd/>
                    <a:tailEnd/>
                  </a:ln>
                </p:spPr>
                <p:txBody>
                  <a:bodyPr/>
                  <a:lstStyle/>
                  <a:p>
                    <a:pPr>
                      <a:defRPr/>
                    </a:pPr>
                    <a:endParaRPr lang="en-CA"/>
                  </a:p>
                </p:txBody>
              </p:sp>
              <p:sp>
                <p:nvSpPr>
                  <p:cNvPr id="262195" name="Rectangle 51"/>
                  <p:cNvSpPr>
                    <a:spLocks noChangeArrowheads="1"/>
                  </p:cNvSpPr>
                  <p:nvPr/>
                </p:nvSpPr>
                <p:spPr bwMode="auto">
                  <a:xfrm>
                    <a:off x="1497" y="1792"/>
                    <a:ext cx="24" cy="11"/>
                  </a:xfrm>
                  <a:prstGeom prst="rect">
                    <a:avLst/>
                  </a:prstGeom>
                  <a:solidFill>
                    <a:srgbClr val="C0FFFF"/>
                  </a:solidFill>
                  <a:ln w="9525">
                    <a:noFill/>
                    <a:miter lim="800000"/>
                    <a:headEnd/>
                    <a:tailEnd/>
                  </a:ln>
                </p:spPr>
                <p:txBody>
                  <a:bodyPr/>
                  <a:lstStyle/>
                  <a:p>
                    <a:pPr>
                      <a:defRPr/>
                    </a:pPr>
                    <a:endParaRPr lang="en-CA"/>
                  </a:p>
                </p:txBody>
              </p:sp>
              <p:sp>
                <p:nvSpPr>
                  <p:cNvPr id="262196" name="Rectangle 52"/>
                  <p:cNvSpPr>
                    <a:spLocks noChangeArrowheads="1"/>
                  </p:cNvSpPr>
                  <p:nvPr/>
                </p:nvSpPr>
                <p:spPr bwMode="auto">
                  <a:xfrm>
                    <a:off x="1409" y="1777"/>
                    <a:ext cx="72" cy="10"/>
                  </a:xfrm>
                  <a:prstGeom prst="rect">
                    <a:avLst/>
                  </a:prstGeom>
                  <a:solidFill>
                    <a:srgbClr val="C0FFFF"/>
                  </a:solidFill>
                  <a:ln w="9525">
                    <a:noFill/>
                    <a:miter lim="800000"/>
                    <a:headEnd/>
                    <a:tailEnd/>
                  </a:ln>
                </p:spPr>
                <p:txBody>
                  <a:bodyPr/>
                  <a:lstStyle/>
                  <a:p>
                    <a:pPr>
                      <a:defRPr/>
                    </a:pPr>
                    <a:endParaRPr lang="en-CA"/>
                  </a:p>
                </p:txBody>
              </p:sp>
            </p:grpSp>
          </p:grpSp>
          <p:grpSp>
            <p:nvGrpSpPr>
              <p:cNvPr id="59412" name="Group 53"/>
              <p:cNvGrpSpPr>
                <a:grpSpLocks/>
              </p:cNvGrpSpPr>
              <p:nvPr/>
            </p:nvGrpSpPr>
            <p:grpSpPr bwMode="auto">
              <a:xfrm>
                <a:off x="1390" y="1802"/>
                <a:ext cx="152" cy="37"/>
                <a:chOff x="1390" y="1802"/>
                <a:chExt cx="152" cy="37"/>
              </a:xfrm>
            </p:grpSpPr>
            <p:sp>
              <p:nvSpPr>
                <p:cNvPr id="262198" name="Freeform 54"/>
                <p:cNvSpPr>
                  <a:spLocks/>
                </p:cNvSpPr>
                <p:nvPr/>
              </p:nvSpPr>
              <p:spPr bwMode="auto">
                <a:xfrm>
                  <a:off x="1378" y="1830"/>
                  <a:ext cx="26" cy="34"/>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262199" name="Freeform 55"/>
                <p:cNvSpPr>
                  <a:spLocks/>
                </p:cNvSpPr>
                <p:nvPr/>
              </p:nvSpPr>
              <p:spPr bwMode="auto">
                <a:xfrm>
                  <a:off x="1418" y="1844"/>
                  <a:ext cx="76"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262200" name="Freeform 56"/>
                <p:cNvSpPr>
                  <a:spLocks/>
                </p:cNvSpPr>
                <p:nvPr/>
              </p:nvSpPr>
              <p:spPr bwMode="auto">
                <a:xfrm>
                  <a:off x="1505" y="1828"/>
                  <a:ext cx="26" cy="34"/>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262201" name="Oval 57"/>
          <p:cNvSpPr>
            <a:spLocks noChangeArrowheads="1"/>
          </p:cNvSpPr>
          <p:nvPr/>
        </p:nvSpPr>
        <p:spPr bwMode="auto">
          <a:xfrm>
            <a:off x="1676400" y="4610100"/>
            <a:ext cx="914400" cy="914400"/>
          </a:xfrm>
          <a:prstGeom prst="ellipse">
            <a:avLst/>
          </a:prstGeom>
          <a:solidFill>
            <a:srgbClr val="00FFFF"/>
          </a:solidFill>
          <a:ln w="9525">
            <a:solidFill>
              <a:schemeClr val="tx1"/>
            </a:solid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262202" name="Oval 58"/>
          <p:cNvSpPr>
            <a:spLocks noChangeArrowheads="1"/>
          </p:cNvSpPr>
          <p:nvPr/>
        </p:nvSpPr>
        <p:spPr bwMode="auto">
          <a:xfrm>
            <a:off x="2895600" y="3009900"/>
            <a:ext cx="914400" cy="914400"/>
          </a:xfrm>
          <a:prstGeom prst="ellipse">
            <a:avLst/>
          </a:prstGeom>
          <a:solidFill>
            <a:schemeClr val="hlink"/>
          </a:solidFill>
          <a:ln w="9525">
            <a:solidFill>
              <a:schemeClr val="tx1"/>
            </a:solidFill>
            <a:round/>
            <a:headEnd/>
            <a:tailEnd/>
          </a:ln>
          <a:effectLst/>
        </p:spPr>
        <p:txBody>
          <a:bodyPr wrap="none" anchor="ctr"/>
          <a:lstStyle/>
          <a:p>
            <a:pPr eaLnBrk="1" hangingPunct="1">
              <a:spcBef>
                <a:spcPct val="50000"/>
              </a:spcBef>
              <a:defRPr/>
            </a:pPr>
            <a:endParaRPr lang="en-US" sz="3000"/>
          </a:p>
        </p:txBody>
      </p:sp>
      <p:sp>
        <p:nvSpPr>
          <p:cNvPr id="262203" name="Oval 59"/>
          <p:cNvSpPr>
            <a:spLocks noChangeArrowheads="1"/>
          </p:cNvSpPr>
          <p:nvPr/>
        </p:nvSpPr>
        <p:spPr bwMode="auto">
          <a:xfrm>
            <a:off x="1524000" y="1714500"/>
            <a:ext cx="914400" cy="914400"/>
          </a:xfrm>
          <a:prstGeom prst="ellipse">
            <a:avLst/>
          </a:prstGeom>
          <a:solidFill>
            <a:srgbClr val="008000"/>
          </a:solidFill>
          <a:ln w="9525">
            <a:solidFill>
              <a:schemeClr val="tx1"/>
            </a:solidFill>
            <a:round/>
            <a:headEnd/>
            <a:tailEnd/>
          </a:ln>
          <a:effectLst/>
        </p:spPr>
        <p:txBody>
          <a:bodyPr wrap="none" anchor="ctr"/>
          <a:lstStyle/>
          <a:p>
            <a:pPr eaLnBrk="1" hangingPunct="1">
              <a:spcBef>
                <a:spcPct val="50000"/>
              </a:spcBef>
              <a:defRPr/>
            </a:pPr>
            <a:endParaRPr lang="en-US" sz="3000"/>
          </a:p>
        </p:txBody>
      </p:sp>
      <p:cxnSp>
        <p:nvCxnSpPr>
          <p:cNvPr id="59399" name="AutoShape 60"/>
          <p:cNvCxnSpPr>
            <a:cxnSpLocks noChangeShapeType="1"/>
            <a:stCxn id="262203" idx="3"/>
            <a:endCxn id="262146" idx="7"/>
          </p:cNvCxnSpPr>
          <p:nvPr/>
        </p:nvCxnSpPr>
        <p:spPr bwMode="auto">
          <a:xfrm flipH="1">
            <a:off x="1009650" y="2495550"/>
            <a:ext cx="647700" cy="8001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9400" name="AutoShape 61"/>
          <p:cNvCxnSpPr>
            <a:cxnSpLocks noChangeShapeType="1"/>
            <a:stCxn id="262203" idx="5"/>
            <a:endCxn id="262202" idx="1"/>
          </p:cNvCxnSpPr>
          <p:nvPr/>
        </p:nvCxnSpPr>
        <p:spPr bwMode="auto">
          <a:xfrm>
            <a:off x="2305050" y="2495550"/>
            <a:ext cx="723900" cy="6477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9401" name="AutoShape 62"/>
          <p:cNvCxnSpPr>
            <a:cxnSpLocks noChangeShapeType="1"/>
            <a:stCxn id="262146" idx="5"/>
            <a:endCxn id="262201" idx="1"/>
          </p:cNvCxnSpPr>
          <p:nvPr/>
        </p:nvCxnSpPr>
        <p:spPr bwMode="auto">
          <a:xfrm>
            <a:off x="1009650" y="3943350"/>
            <a:ext cx="800100" cy="8001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9402" name="AutoShape 63"/>
          <p:cNvCxnSpPr>
            <a:cxnSpLocks noChangeShapeType="1"/>
            <a:stCxn id="262202" idx="3"/>
            <a:endCxn id="262201" idx="7"/>
          </p:cNvCxnSpPr>
          <p:nvPr/>
        </p:nvCxnSpPr>
        <p:spPr bwMode="auto">
          <a:xfrm flipH="1">
            <a:off x="2457450" y="3790950"/>
            <a:ext cx="571500" cy="9525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62208" name="Text Box 64"/>
          <p:cNvSpPr txBox="1">
            <a:spLocks noChangeArrowheads="1"/>
          </p:cNvSpPr>
          <p:nvPr/>
        </p:nvSpPr>
        <p:spPr bwMode="auto">
          <a:xfrm>
            <a:off x="4135438" y="2298700"/>
            <a:ext cx="1174750" cy="2255838"/>
          </a:xfrm>
          <a:prstGeom prst="rect">
            <a:avLst/>
          </a:prstGeom>
          <a:noFill/>
          <a:ln w="9525">
            <a:noFill/>
            <a:miter lim="800000"/>
            <a:headEnd/>
            <a:tailEnd/>
          </a:ln>
          <a:effectLst/>
        </p:spPr>
        <p:txBody>
          <a:bodyPr wrap="none" lIns="91433" tIns="45717" rIns="91433" bIns="45717" anchor="ctr">
            <a:spAutoFit/>
          </a:bodyPr>
          <a:lstStyle/>
          <a:p>
            <a:pPr>
              <a:defRPr/>
            </a:pPr>
            <a:r>
              <a:rPr lang="en-US" sz="14200" b="1">
                <a:solidFill>
                  <a:schemeClr val="tx2"/>
                </a:solidFill>
                <a:latin typeface="Symbol" pitchFamily="18" charset="2"/>
              </a:rPr>
              <a:t>»</a:t>
            </a:r>
          </a:p>
        </p:txBody>
      </p:sp>
      <p:graphicFrame>
        <p:nvGraphicFramePr>
          <p:cNvPr id="59404" name="Object 2"/>
          <p:cNvGraphicFramePr>
            <a:graphicFrameLocks noChangeAspect="1"/>
          </p:cNvGraphicFramePr>
          <p:nvPr/>
        </p:nvGraphicFramePr>
        <p:xfrm>
          <a:off x="5562600" y="688975"/>
          <a:ext cx="3171825" cy="4999038"/>
        </p:xfrm>
        <a:graphic>
          <a:graphicData uri="http://schemas.openxmlformats.org/presentationml/2006/ole">
            <mc:AlternateContent xmlns:mc="http://schemas.openxmlformats.org/markup-compatibility/2006">
              <mc:Choice xmlns:v="urn:schemas-microsoft-com:vml" Requires="v">
                <p:oleObj spid="_x0000_s59483"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688975"/>
                        <a:ext cx="3171825" cy="4999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59405" name="AutoShape 66"/>
          <p:cNvCxnSpPr>
            <a:cxnSpLocks noChangeShapeType="1"/>
            <a:stCxn id="262203" idx="4"/>
            <a:endCxn id="262201" idx="0"/>
          </p:cNvCxnSpPr>
          <p:nvPr/>
        </p:nvCxnSpPr>
        <p:spPr bwMode="auto">
          <a:xfrm>
            <a:off x="1981200" y="2628900"/>
            <a:ext cx="152400" cy="19812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62214" name="Rectangle 70"/>
          <p:cNvSpPr>
            <a:spLocks noChangeArrowheads="1"/>
          </p:cNvSpPr>
          <p:nvPr/>
        </p:nvSpPr>
        <p:spPr bwMode="auto">
          <a:xfrm>
            <a:off x="0" y="5715000"/>
            <a:ext cx="9144000" cy="1752600"/>
          </a:xfrm>
          <a:prstGeom prst="rect">
            <a:avLst/>
          </a:prstGeom>
          <a:noFill/>
          <a:ln w="9525">
            <a:noFill/>
            <a:miter lim="800000"/>
            <a:headEnd/>
            <a:tailEnd/>
          </a:ln>
          <a:effectLst/>
        </p:spPr>
        <p:txBody>
          <a:bodyPr/>
          <a:lstStyle/>
          <a:p>
            <a:pPr algn="ctr">
              <a:spcBef>
                <a:spcPct val="20000"/>
              </a:spcBef>
              <a:tabLst>
                <a:tab pos="858838" algn="l"/>
              </a:tabLst>
              <a:defRPr/>
            </a:pPr>
            <a:r>
              <a:rPr lang="en-US" sz="3200" dirty="0">
                <a:effectLst>
                  <a:outerShdw blurRad="38100" dist="38100" dir="2700000" algn="tl">
                    <a:srgbClr val="000000"/>
                  </a:outerShdw>
                </a:effectLst>
              </a:rPr>
              <a:t>Two problems that are cosmetically different, but substantially the same</a:t>
            </a:r>
          </a:p>
        </p:txBody>
      </p:sp>
      <p:sp>
        <p:nvSpPr>
          <p:cNvPr id="72" name="Rectangle 21"/>
          <p:cNvSpPr>
            <a:spLocks noChangeArrowheads="1"/>
          </p:cNvSpPr>
          <p:nvPr/>
        </p:nvSpPr>
        <p:spPr bwMode="auto">
          <a:xfrm>
            <a:off x="2438400" y="-36513"/>
            <a:ext cx="5124450" cy="646113"/>
          </a:xfrm>
          <a:prstGeom prst="rect">
            <a:avLst/>
          </a:prstGeom>
          <a:noFill/>
          <a:ln w="38100" cap="sq">
            <a:noFill/>
            <a:miter lim="800000"/>
            <a:headEnd/>
            <a:tailEnd/>
          </a:ln>
          <a:effectLst/>
        </p:spPr>
        <p:txBody>
          <a:bodyPr wrap="none" lIns="274320" rIns="274320">
            <a:spAutoFit/>
          </a:bodyPr>
          <a:lstStyle/>
          <a:p>
            <a:pPr>
              <a:defRPr/>
            </a:pPr>
            <a:r>
              <a:rPr lang="en-US" sz="3600" dirty="0">
                <a:solidFill>
                  <a:schemeClr val="tx2"/>
                </a:solidFill>
              </a:rPr>
              <a:t>Circuit</a:t>
            </a:r>
            <a:r>
              <a:rPr lang="en-US" sz="3600" dirty="0">
                <a:solidFill>
                  <a:srgbClr val="00FFCC"/>
                </a:solidFill>
              </a:rPr>
              <a:t> ≤</a:t>
            </a:r>
            <a:r>
              <a:rPr lang="en-CA" sz="3600" baseline="-25000" dirty="0">
                <a:solidFill>
                  <a:srgbClr val="00FFCC"/>
                </a:solidFill>
              </a:rPr>
              <a:t>poly</a:t>
            </a:r>
            <a:r>
              <a:rPr lang="en-CA" sz="3600" dirty="0">
                <a:solidFill>
                  <a:srgbClr val="00FFCC"/>
                </a:solidFill>
              </a:rPr>
              <a:t> </a:t>
            </a:r>
            <a:r>
              <a:rPr lang="en-US" sz="3600" dirty="0">
                <a:solidFill>
                  <a:schemeClr val="tx2"/>
                </a:solidFill>
              </a:rPr>
              <a:t>3-</a:t>
            </a:r>
            <a:r>
              <a:rPr lang="en-US" sz="3600" dirty="0" err="1">
                <a:solidFill>
                  <a:schemeClr val="tx2"/>
                </a:solidFill>
              </a:rPr>
              <a:t>Colouring</a:t>
            </a:r>
            <a:endParaRPr lang="en-US" sz="3600" baseline="30000" dirty="0">
              <a:solidFill>
                <a:srgbClr val="00FFCC"/>
              </a:solidFill>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7216775" y="2743200"/>
            <a:ext cx="1800225" cy="3959225"/>
            <a:chOff x="4194" y="1993"/>
            <a:chExt cx="1422" cy="2678"/>
          </a:xfrm>
        </p:grpSpPr>
        <p:pic>
          <p:nvPicPr>
            <p:cNvPr id="60435"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16772"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solidFill>
                    <a:schemeClr val="tx2"/>
                  </a:solidFill>
                  <a:latin typeface="Arial Rounded MT Bold" pitchFamily="34" charset="0"/>
                </a:rPr>
                <a:t>GIVEN: </a:t>
              </a:r>
              <a:r>
                <a:rPr lang="en-US" sz="2400">
                  <a:latin typeface="Arial Rounded MT Bold" pitchFamily="34" charset="0"/>
                </a:rPr>
                <a:t>Alg for </a:t>
              </a:r>
              <a:br>
                <a:rPr lang="en-US" sz="2400">
                  <a:latin typeface="Arial Rounded MT Bold" pitchFamily="34" charset="0"/>
                </a:rPr>
              </a:br>
              <a:r>
                <a:rPr lang="en-US" sz="2400">
                  <a:latin typeface="Arial Rounded MT Bold" pitchFamily="34" charset="0"/>
                </a:rPr>
                <a:t>3-colour</a:t>
              </a:r>
              <a:br>
                <a:rPr lang="en-US" sz="2400">
                  <a:latin typeface="Arial Rounded MT Bold" pitchFamily="34" charset="0"/>
                </a:rPr>
              </a:br>
              <a:r>
                <a:rPr lang="en-US" sz="2400">
                  <a:latin typeface="Arial Rounded MT Bold" pitchFamily="34" charset="0"/>
                </a:rPr>
                <a:t>problem</a:t>
              </a:r>
            </a:p>
          </p:txBody>
        </p:sp>
      </p:grpSp>
      <p:grpSp>
        <p:nvGrpSpPr>
          <p:cNvPr id="60419" name="Group 5"/>
          <p:cNvGrpSpPr>
            <a:grpSpLocks/>
          </p:cNvGrpSpPr>
          <p:nvPr/>
        </p:nvGrpSpPr>
        <p:grpSpPr bwMode="auto">
          <a:xfrm>
            <a:off x="1905000" y="2819400"/>
            <a:ext cx="1800225" cy="3700463"/>
            <a:chOff x="4194" y="1993"/>
            <a:chExt cx="1422" cy="2801"/>
          </a:xfrm>
        </p:grpSpPr>
        <p:pic>
          <p:nvPicPr>
            <p:cNvPr id="60433" name="Picture 6"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16775"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solidFill>
                    <a:schemeClr val="tx2"/>
                  </a:solidFill>
                  <a:latin typeface="Arial Rounded MT Bold" pitchFamily="34" charset="0"/>
                </a:rPr>
                <a:t>BUILD:</a:t>
              </a:r>
              <a:br>
                <a:rPr lang="en-US" sz="2400">
                  <a:solidFill>
                    <a:schemeClr val="tx2"/>
                  </a:solidFill>
                  <a:latin typeface="Arial Rounded MT Bold" pitchFamily="34" charset="0"/>
                </a:rPr>
              </a:br>
              <a:r>
                <a:rPr lang="en-US" sz="2400">
                  <a:solidFill>
                    <a:schemeClr val="tx2"/>
                  </a:solidFill>
                  <a:latin typeface="Arial Rounded MT Bold" pitchFamily="34" charset="0"/>
                </a:rPr>
                <a:t> </a:t>
              </a:r>
              <a:r>
                <a:rPr lang="en-US" sz="2400">
                  <a:latin typeface="Arial Rounded MT Bold" pitchFamily="34" charset="0"/>
                </a:rPr>
                <a:t>Alg for circuit problem</a:t>
              </a:r>
            </a:p>
          </p:txBody>
        </p:sp>
      </p:grpSp>
      <p:grpSp>
        <p:nvGrpSpPr>
          <p:cNvPr id="4" name="Group 8"/>
          <p:cNvGrpSpPr>
            <a:grpSpLocks/>
          </p:cNvGrpSpPr>
          <p:nvPr/>
        </p:nvGrpSpPr>
        <p:grpSpPr bwMode="auto">
          <a:xfrm>
            <a:off x="0" y="1143000"/>
            <a:ext cx="3429000" cy="2286000"/>
            <a:chOff x="0" y="720"/>
            <a:chExt cx="2160" cy="1440"/>
          </a:xfrm>
        </p:grpSpPr>
        <p:sp>
          <p:nvSpPr>
            <p:cNvPr id="416777" name="Text Box 9"/>
            <p:cNvSpPr txBox="1">
              <a:spLocks noChangeArrowheads="1"/>
            </p:cNvSpPr>
            <p:nvPr/>
          </p:nvSpPr>
          <p:spPr bwMode="auto">
            <a:xfrm>
              <a:off x="0" y="720"/>
              <a:ext cx="2160" cy="596"/>
            </a:xfrm>
            <a:prstGeom prst="rect">
              <a:avLst/>
            </a:prstGeom>
            <a:noFill/>
            <a:ln w="12700" cap="sq">
              <a:noFill/>
              <a:miter lim="800000"/>
              <a:headEnd type="none" w="sm" len="sm"/>
              <a:tailEnd type="none" w="sm" len="sm"/>
            </a:ln>
            <a:effectLst/>
          </p:spPr>
          <p:txBody>
            <a:bodyPr lIns="274320" rIns="274320">
              <a:spAutoFit/>
            </a:bodyPr>
            <a:lstStyle/>
            <a:p>
              <a:pPr>
                <a:defRPr/>
              </a:pPr>
              <a:br>
                <a:rPr lang="en-US">
                  <a:latin typeface="Arial Rounded MT Bold" pitchFamily="34" charset="0"/>
                </a:rPr>
              </a:br>
              <a:r>
                <a:rPr lang="en-US">
                  <a:latin typeface="Arial Rounded MT Bold" pitchFamily="34" charset="0"/>
                </a:rPr>
                <a:t>      C</a:t>
              </a:r>
            </a:p>
          </p:txBody>
        </p:sp>
        <p:sp>
          <p:nvSpPr>
            <p:cNvPr id="416778"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124200" y="1676400"/>
            <a:ext cx="4652963" cy="2590800"/>
            <a:chOff x="1968" y="1056"/>
            <a:chExt cx="2931" cy="1632"/>
          </a:xfrm>
        </p:grpSpPr>
        <p:sp>
          <p:nvSpPr>
            <p:cNvPr id="416780" name="Text Box 12"/>
            <p:cNvSpPr txBox="1">
              <a:spLocks noChangeArrowheads="1"/>
            </p:cNvSpPr>
            <p:nvPr/>
          </p:nvSpPr>
          <p:spPr bwMode="auto">
            <a:xfrm>
              <a:off x="1968" y="1056"/>
              <a:ext cx="2931" cy="1517"/>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tx2"/>
                  </a:solidFill>
                  <a:latin typeface="Arial Rounded MT Bold" pitchFamily="34" charset="0"/>
                </a:rPr>
                <a:t>Graph composed of gadgets that mimic the gates in C</a:t>
              </a:r>
            </a:p>
          </p:txBody>
        </p:sp>
        <p:sp>
          <p:nvSpPr>
            <p:cNvPr id="416781" name="Line 13"/>
            <p:cNvSpPr>
              <a:spLocks noChangeShapeType="1"/>
            </p:cNvSpPr>
            <p:nvPr/>
          </p:nvSpPr>
          <p:spPr bwMode="auto">
            <a:xfrm>
              <a:off x="2500" y="26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grpSp>
        <p:nvGrpSpPr>
          <p:cNvPr id="6" name="Group 14"/>
          <p:cNvGrpSpPr>
            <a:grpSpLocks/>
          </p:cNvGrpSpPr>
          <p:nvPr/>
        </p:nvGrpSpPr>
        <p:grpSpPr bwMode="auto">
          <a:xfrm>
            <a:off x="3968750" y="5181600"/>
            <a:ext cx="2971800" cy="963613"/>
            <a:chOff x="2500" y="3264"/>
            <a:chExt cx="1872" cy="607"/>
          </a:xfrm>
        </p:grpSpPr>
        <p:sp>
          <p:nvSpPr>
            <p:cNvPr id="416783" name="Line 15"/>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416784" name="Text Box 16"/>
            <p:cNvSpPr txBox="1">
              <a:spLocks noChangeArrowheads="1"/>
            </p:cNvSpPr>
            <p:nvPr/>
          </p:nvSpPr>
          <p:spPr bwMode="auto">
            <a:xfrm>
              <a:off x="2784" y="3275"/>
              <a:ext cx="1336" cy="596"/>
            </a:xfrm>
            <a:prstGeom prst="rect">
              <a:avLst/>
            </a:prstGeom>
            <a:noFill/>
            <a:ln w="9525">
              <a:noFill/>
              <a:miter lim="800000"/>
              <a:headEnd/>
              <a:tailEnd/>
            </a:ln>
            <a:effectLst/>
          </p:spPr>
          <p:txBody>
            <a:bodyPr wrap="none">
              <a:spAutoFit/>
            </a:bodyPr>
            <a:lstStyle/>
            <a:p>
              <a:pPr eaLnBrk="1" hangingPunct="1">
                <a:spcBef>
                  <a:spcPct val="50000"/>
                </a:spcBef>
                <a:defRPr/>
              </a:pPr>
              <a:r>
                <a:rPr lang="en-US" b="1">
                  <a:solidFill>
                    <a:schemeClr val="accent2"/>
                  </a:solidFill>
                  <a:latin typeface="Arial Rounded MT Bold" pitchFamily="34" charset="0"/>
                </a:rPr>
                <a:t>colourable </a:t>
              </a:r>
              <a:br>
                <a:rPr lang="en-US" b="1">
                  <a:solidFill>
                    <a:schemeClr val="accent2"/>
                  </a:solidFill>
                  <a:latin typeface="Arial Rounded MT Bold" pitchFamily="34" charset="0"/>
                </a:rPr>
              </a:br>
              <a:r>
                <a:rPr lang="en-US" b="1">
                  <a:solidFill>
                    <a:schemeClr val="accent2"/>
                  </a:solidFill>
                  <a:latin typeface="Arial Rounded MT Bold" pitchFamily="34" charset="0"/>
                </a:rPr>
                <a:t>or not</a:t>
              </a:r>
            </a:p>
          </p:txBody>
        </p:sp>
      </p:grpSp>
      <p:grpSp>
        <p:nvGrpSpPr>
          <p:cNvPr id="7" name="Group 17"/>
          <p:cNvGrpSpPr>
            <a:grpSpLocks/>
          </p:cNvGrpSpPr>
          <p:nvPr/>
        </p:nvGrpSpPr>
        <p:grpSpPr bwMode="auto">
          <a:xfrm>
            <a:off x="1143000" y="1524000"/>
            <a:ext cx="2438400" cy="1447800"/>
            <a:chOff x="720" y="960"/>
            <a:chExt cx="1536" cy="912"/>
          </a:xfrm>
        </p:grpSpPr>
        <p:sp>
          <p:nvSpPr>
            <p:cNvPr id="416786" name="Freeform 18"/>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416787" name="Text Box 19"/>
            <p:cNvSpPr txBox="1">
              <a:spLocks noChangeArrowheads="1"/>
            </p:cNvSpPr>
            <p:nvPr/>
          </p:nvSpPr>
          <p:spPr bwMode="auto">
            <a:xfrm>
              <a:off x="720" y="960"/>
              <a:ext cx="1536" cy="596"/>
            </a:xfrm>
            <a:prstGeom prst="rect">
              <a:avLst/>
            </a:prstGeom>
            <a:noFill/>
            <a:ln w="9525">
              <a:noFill/>
              <a:miter lim="800000"/>
              <a:headEnd/>
              <a:tailEnd/>
            </a:ln>
            <a:effectLst/>
          </p:spPr>
          <p:txBody>
            <a:bodyPr>
              <a:spAutoFit/>
            </a:bodyPr>
            <a:lstStyle/>
            <a:p>
              <a:pPr eaLnBrk="1" hangingPunct="1">
                <a:spcBef>
                  <a:spcPct val="50000"/>
                </a:spcBef>
                <a:defRPr/>
              </a:pPr>
              <a:r>
                <a:rPr lang="en-US" b="1">
                  <a:solidFill>
                    <a:schemeClr val="accent2"/>
                  </a:solidFill>
                  <a:latin typeface="Arial Rounded MT Bold" pitchFamily="34" charset="0"/>
                </a:rPr>
                <a:t>satisfiable </a:t>
              </a:r>
              <a:br>
                <a:rPr lang="en-US" b="1">
                  <a:solidFill>
                    <a:schemeClr val="accent2"/>
                  </a:solidFill>
                  <a:latin typeface="Arial Rounded MT Bold" pitchFamily="34" charset="0"/>
                </a:rPr>
              </a:br>
              <a:r>
                <a:rPr lang="en-US" b="1">
                  <a:solidFill>
                    <a:schemeClr val="accent2"/>
                  </a:solidFill>
                  <a:latin typeface="Arial Rounded MT Bold" pitchFamily="34" charset="0"/>
                </a:rPr>
                <a:t>or not</a:t>
              </a:r>
            </a:p>
          </p:txBody>
        </p:sp>
      </p:grpSp>
      <p:sp>
        <p:nvSpPr>
          <p:cNvPr id="416789" name="Rectangle 21"/>
          <p:cNvSpPr>
            <a:spLocks noChangeArrowheads="1"/>
          </p:cNvSpPr>
          <p:nvPr/>
        </p:nvSpPr>
        <p:spPr bwMode="auto">
          <a:xfrm>
            <a:off x="2438400" y="-36513"/>
            <a:ext cx="5124450" cy="646113"/>
          </a:xfrm>
          <a:prstGeom prst="rect">
            <a:avLst/>
          </a:prstGeom>
          <a:noFill/>
          <a:ln w="38100" cap="sq">
            <a:noFill/>
            <a:miter lim="800000"/>
            <a:headEnd/>
            <a:tailEnd/>
          </a:ln>
          <a:effectLst/>
        </p:spPr>
        <p:txBody>
          <a:bodyPr wrap="none" lIns="274320" rIns="274320">
            <a:spAutoFit/>
          </a:bodyPr>
          <a:lstStyle/>
          <a:p>
            <a:pPr>
              <a:defRPr/>
            </a:pPr>
            <a:r>
              <a:rPr lang="en-US" sz="3600" dirty="0">
                <a:solidFill>
                  <a:schemeClr val="tx2"/>
                </a:solidFill>
              </a:rPr>
              <a:t>Circuit</a:t>
            </a:r>
            <a:r>
              <a:rPr lang="en-US" sz="3600" dirty="0">
                <a:solidFill>
                  <a:srgbClr val="00FFCC"/>
                </a:solidFill>
              </a:rPr>
              <a:t> ≤</a:t>
            </a:r>
            <a:r>
              <a:rPr lang="en-CA" sz="3600" baseline="-25000" dirty="0">
                <a:solidFill>
                  <a:srgbClr val="00FFCC"/>
                </a:solidFill>
              </a:rPr>
              <a:t>poly</a:t>
            </a:r>
            <a:r>
              <a:rPr lang="en-CA" sz="3600" dirty="0">
                <a:solidFill>
                  <a:srgbClr val="00FFCC"/>
                </a:solidFill>
              </a:rPr>
              <a:t> </a:t>
            </a:r>
            <a:r>
              <a:rPr lang="en-US" sz="3600" dirty="0">
                <a:solidFill>
                  <a:schemeClr val="tx2"/>
                </a:solidFill>
              </a:rPr>
              <a:t>3-</a:t>
            </a:r>
            <a:r>
              <a:rPr lang="en-US" sz="3600" dirty="0" err="1">
                <a:solidFill>
                  <a:schemeClr val="tx2"/>
                </a:solidFill>
              </a:rPr>
              <a:t>Colouring</a:t>
            </a:r>
            <a:endParaRPr lang="en-US" sz="3600" baseline="30000" dirty="0">
              <a:solidFill>
                <a:srgbClr val="00FFCC"/>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1+#ppt_w/2"/>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Text Box 2"/>
          <p:cNvSpPr txBox="1">
            <a:spLocks noChangeArrowheads="1"/>
          </p:cNvSpPr>
          <p:nvPr/>
        </p:nvSpPr>
        <p:spPr bwMode="auto">
          <a:xfrm>
            <a:off x="411163" y="828675"/>
            <a:ext cx="3605212" cy="3081338"/>
          </a:xfrm>
          <a:prstGeom prst="rect">
            <a:avLst/>
          </a:prstGeom>
          <a:noFill/>
          <a:ln w="38100" cap="sq">
            <a:noFill/>
            <a:miter lim="800000"/>
            <a:headEnd/>
            <a:tailEnd/>
          </a:ln>
          <a:effectLst/>
        </p:spPr>
        <p:txBody>
          <a:bodyPr wrap="none" lIns="274320" rIns="274320">
            <a:spAutoFit/>
          </a:bodyPr>
          <a:lstStyle/>
          <a:p>
            <a:pPr>
              <a:defRPr/>
            </a:pPr>
            <a:r>
              <a:rPr lang="en-US"/>
              <a:t>Circuit Problem:</a:t>
            </a:r>
          </a:p>
          <a:p>
            <a:pPr>
              <a:buFontTx/>
              <a:buChar char="•"/>
              <a:defRPr/>
            </a:pPr>
            <a:r>
              <a:rPr lang="en-US"/>
              <a:t>instance = circuit </a:t>
            </a:r>
            <a:br>
              <a:rPr lang="en-US"/>
            </a:br>
            <a:r>
              <a:rPr lang="en-US"/>
              <a:t>                   of gates</a:t>
            </a:r>
          </a:p>
          <a:p>
            <a:pPr>
              <a:buFontTx/>
              <a:buChar char="•"/>
              <a:defRPr/>
            </a:pPr>
            <a:r>
              <a:rPr lang="en-US"/>
              <a:t>solution = true/false </a:t>
            </a:r>
            <a:br>
              <a:rPr lang="en-US"/>
            </a:br>
            <a:r>
              <a:rPr lang="en-US"/>
              <a:t>     to each variable</a:t>
            </a:r>
          </a:p>
          <a:p>
            <a:pPr>
              <a:buFontTx/>
              <a:buChar char="•"/>
              <a:defRPr/>
            </a:pPr>
            <a:r>
              <a:rPr lang="en-US"/>
              <a:t>true/false </a:t>
            </a:r>
            <a:br>
              <a:rPr lang="en-US"/>
            </a:br>
            <a:r>
              <a:rPr lang="en-US"/>
              <a:t>     to internal wires</a:t>
            </a:r>
          </a:p>
        </p:txBody>
      </p:sp>
      <p:sp>
        <p:nvSpPr>
          <p:cNvPr id="417795" name="Text Box 3"/>
          <p:cNvSpPr txBox="1">
            <a:spLocks noChangeArrowheads="1"/>
          </p:cNvSpPr>
          <p:nvPr/>
        </p:nvSpPr>
        <p:spPr bwMode="auto">
          <a:xfrm>
            <a:off x="4754563" y="801688"/>
            <a:ext cx="4246562" cy="2227262"/>
          </a:xfrm>
          <a:prstGeom prst="rect">
            <a:avLst/>
          </a:prstGeom>
          <a:noFill/>
          <a:ln w="38100" cap="sq">
            <a:noFill/>
            <a:miter lim="800000"/>
            <a:headEnd/>
            <a:tailEnd/>
          </a:ln>
          <a:effectLst/>
        </p:spPr>
        <p:txBody>
          <a:bodyPr wrap="none" lIns="274320" rIns="274320">
            <a:spAutoFit/>
          </a:bodyPr>
          <a:lstStyle/>
          <a:p>
            <a:pPr>
              <a:defRPr/>
            </a:pPr>
            <a:r>
              <a:rPr lang="en-US"/>
              <a:t>3-Colouring</a:t>
            </a:r>
          </a:p>
          <a:p>
            <a:pPr>
              <a:buFontTx/>
              <a:buChar char="•"/>
              <a:defRPr/>
            </a:pPr>
            <a:r>
              <a:rPr lang="en-US"/>
              <a:t>instance = graph</a:t>
            </a:r>
            <a:br>
              <a:rPr lang="en-US"/>
            </a:br>
            <a:endParaRPr lang="en-US"/>
          </a:p>
          <a:p>
            <a:pPr>
              <a:buFontTx/>
              <a:buChar char="•"/>
              <a:defRPr/>
            </a:pPr>
            <a:r>
              <a:rPr lang="en-US"/>
              <a:t>solution = green/red/blue</a:t>
            </a:r>
            <a:br>
              <a:rPr lang="en-US"/>
            </a:br>
            <a:r>
              <a:rPr lang="en-US"/>
              <a:t>    to each node.</a:t>
            </a:r>
          </a:p>
        </p:txBody>
      </p:sp>
      <p:grpSp>
        <p:nvGrpSpPr>
          <p:cNvPr id="61444" name="Group 4"/>
          <p:cNvGrpSpPr>
            <a:grpSpLocks/>
          </p:cNvGrpSpPr>
          <p:nvPr/>
        </p:nvGrpSpPr>
        <p:grpSpPr bwMode="auto">
          <a:xfrm>
            <a:off x="1470025" y="4038600"/>
            <a:ext cx="1501775" cy="309563"/>
            <a:chOff x="952" y="2637"/>
            <a:chExt cx="946" cy="195"/>
          </a:xfrm>
        </p:grpSpPr>
        <p:sp>
          <p:nvSpPr>
            <p:cNvPr id="417797" name="Text Box 5"/>
            <p:cNvSpPr txBox="1">
              <a:spLocks noChangeAspect="1" noChangeArrowheads="1"/>
            </p:cNvSpPr>
            <p:nvPr/>
          </p:nvSpPr>
          <p:spPr bwMode="auto">
            <a:xfrm>
              <a:off x="952" y="2637"/>
              <a:ext cx="436" cy="192"/>
            </a:xfrm>
            <a:prstGeom prst="rect">
              <a:avLst/>
            </a:prstGeom>
            <a:noFill/>
            <a:ln w="57150" cap="sq">
              <a:noFill/>
              <a:miter lim="800000"/>
              <a:headEnd/>
              <a:tailEnd/>
            </a:ln>
            <a:effectLst/>
          </p:spPr>
          <p:txBody>
            <a:bodyPr wrap="none" lIns="274320" rIns="274320">
              <a:spAutoFit/>
            </a:bodyPr>
            <a:lstStyle/>
            <a:p>
              <a:pPr>
                <a:defRPr/>
              </a:pPr>
              <a:r>
                <a:rPr lang="en-US" sz="1400">
                  <a:solidFill>
                    <a:schemeClr val="hlink"/>
                  </a:solidFill>
                </a:rPr>
                <a:t> F</a:t>
              </a:r>
            </a:p>
          </p:txBody>
        </p:sp>
        <p:sp>
          <p:nvSpPr>
            <p:cNvPr id="417798" name="Text Box 6"/>
            <p:cNvSpPr txBox="1">
              <a:spLocks noChangeAspect="1" noChangeArrowheads="1"/>
            </p:cNvSpPr>
            <p:nvPr/>
          </p:nvSpPr>
          <p:spPr bwMode="auto">
            <a:xfrm>
              <a:off x="1074" y="2640"/>
              <a:ext cx="414" cy="192"/>
            </a:xfrm>
            <a:prstGeom prst="rect">
              <a:avLst/>
            </a:prstGeom>
            <a:noFill/>
            <a:ln w="57150" cap="sq">
              <a:noFill/>
              <a:miter lim="800000"/>
              <a:headEnd/>
              <a:tailEnd/>
            </a:ln>
            <a:effectLst/>
          </p:spPr>
          <p:txBody>
            <a:bodyPr wrap="none" lIns="274320" rIns="274320">
              <a:spAutoFit/>
            </a:bodyPr>
            <a:lstStyle/>
            <a:p>
              <a:pPr>
                <a:defRPr/>
              </a:pPr>
              <a:r>
                <a:rPr lang="en-US" sz="1400">
                  <a:solidFill>
                    <a:srgbClr val="009900"/>
                  </a:solidFill>
                </a:rPr>
                <a:t>T</a:t>
              </a:r>
            </a:p>
          </p:txBody>
        </p:sp>
        <p:sp>
          <p:nvSpPr>
            <p:cNvPr id="417799" name="Text Box 7"/>
            <p:cNvSpPr txBox="1">
              <a:spLocks noChangeAspect="1" noChangeArrowheads="1"/>
            </p:cNvSpPr>
            <p:nvPr/>
          </p:nvSpPr>
          <p:spPr bwMode="auto">
            <a:xfrm>
              <a:off x="1458" y="2640"/>
              <a:ext cx="414" cy="192"/>
            </a:xfrm>
            <a:prstGeom prst="rect">
              <a:avLst/>
            </a:prstGeom>
            <a:noFill/>
            <a:ln w="57150" cap="sq">
              <a:noFill/>
              <a:miter lim="800000"/>
              <a:headEnd/>
              <a:tailEnd/>
            </a:ln>
            <a:effectLst/>
          </p:spPr>
          <p:txBody>
            <a:bodyPr wrap="none" lIns="274320" rIns="274320">
              <a:spAutoFit/>
            </a:bodyPr>
            <a:lstStyle/>
            <a:p>
              <a:pPr>
                <a:defRPr/>
              </a:pPr>
              <a:r>
                <a:rPr lang="en-US" sz="1400">
                  <a:solidFill>
                    <a:srgbClr val="009900"/>
                  </a:solidFill>
                </a:rPr>
                <a:t>T</a:t>
              </a:r>
            </a:p>
          </p:txBody>
        </p:sp>
        <p:sp>
          <p:nvSpPr>
            <p:cNvPr id="417800" name="Rectangle 8"/>
            <p:cNvSpPr>
              <a:spLocks noChangeArrowheads="1"/>
            </p:cNvSpPr>
            <p:nvPr/>
          </p:nvSpPr>
          <p:spPr bwMode="auto">
            <a:xfrm>
              <a:off x="1008" y="2643"/>
              <a:ext cx="890" cy="189"/>
            </a:xfrm>
            <a:prstGeom prst="rect">
              <a:avLst/>
            </a:prstGeom>
            <a:noFill/>
            <a:ln w="38100" cap="sq">
              <a:solidFill>
                <a:schemeClr val="hlink"/>
              </a:solidFill>
              <a:miter lim="800000"/>
              <a:headEnd/>
              <a:tailEnd/>
            </a:ln>
            <a:effectLst/>
          </p:spPr>
          <p:txBody>
            <a:bodyPr wrap="none" lIns="274320" rIns="274320" anchor="ctr">
              <a:spAutoFit/>
            </a:bodyPr>
            <a:lstStyle/>
            <a:p>
              <a:pPr>
                <a:defRPr/>
              </a:pPr>
              <a:endParaRPr lang="en-CA"/>
            </a:p>
          </p:txBody>
        </p:sp>
      </p:grpSp>
      <p:grpSp>
        <p:nvGrpSpPr>
          <p:cNvPr id="61445" name="Group 9"/>
          <p:cNvGrpSpPr>
            <a:grpSpLocks/>
          </p:cNvGrpSpPr>
          <p:nvPr/>
        </p:nvGrpSpPr>
        <p:grpSpPr bwMode="auto">
          <a:xfrm>
            <a:off x="1371600" y="4267200"/>
            <a:ext cx="1608138" cy="2560638"/>
            <a:chOff x="864" y="2688"/>
            <a:chExt cx="1013" cy="1613"/>
          </a:xfrm>
        </p:grpSpPr>
        <p:sp>
          <p:nvSpPr>
            <p:cNvPr id="417802" name="AutoShape 10"/>
            <p:cNvSpPr>
              <a:spLocks noChangeAspect="1" noChangeArrowheads="1"/>
            </p:cNvSpPr>
            <p:nvPr/>
          </p:nvSpPr>
          <p:spPr bwMode="auto">
            <a:xfrm rot="5400000" flipV="1">
              <a:off x="968" y="3112"/>
              <a:ext cx="505" cy="287"/>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OR</a:t>
              </a:r>
            </a:p>
          </p:txBody>
        </p:sp>
        <p:sp>
          <p:nvSpPr>
            <p:cNvPr id="417803" name="AutoShape 11"/>
            <p:cNvSpPr>
              <a:spLocks noChangeAspect="1" noChangeArrowheads="1"/>
            </p:cNvSpPr>
            <p:nvPr/>
          </p:nvSpPr>
          <p:spPr bwMode="auto">
            <a:xfrm rot="5400000" flipV="1">
              <a:off x="1195" y="3757"/>
              <a:ext cx="505" cy="287"/>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OR</a:t>
              </a:r>
            </a:p>
          </p:txBody>
        </p:sp>
        <p:cxnSp>
          <p:nvCxnSpPr>
            <p:cNvPr id="61486" name="AutoShape 12"/>
            <p:cNvCxnSpPr>
              <a:cxnSpLocks noChangeAspect="1" noChangeShapeType="1"/>
              <a:stCxn id="417802" idx="3"/>
              <a:endCxn id="417803" idx="1"/>
            </p:cNvCxnSpPr>
            <p:nvPr/>
          </p:nvCxnSpPr>
          <p:spPr bwMode="auto">
            <a:xfrm>
              <a:off x="1221" y="3521"/>
              <a:ext cx="227" cy="116"/>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417805" name="Line 13"/>
            <p:cNvSpPr>
              <a:spLocks noChangeAspect="1" noChangeShapeType="1"/>
            </p:cNvSpPr>
            <p:nvPr/>
          </p:nvSpPr>
          <p:spPr bwMode="auto">
            <a:xfrm>
              <a:off x="1448" y="4153"/>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6" name="Line 14"/>
            <p:cNvSpPr>
              <a:spLocks noChangeAspect="1" noChangeShapeType="1"/>
            </p:cNvSpPr>
            <p:nvPr/>
          </p:nvSpPr>
          <p:spPr bwMode="auto">
            <a:xfrm>
              <a:off x="1152" y="2863"/>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7" name="Line 15"/>
            <p:cNvSpPr>
              <a:spLocks noChangeAspect="1" noChangeShapeType="1"/>
            </p:cNvSpPr>
            <p:nvPr/>
          </p:nvSpPr>
          <p:spPr bwMode="auto">
            <a:xfrm>
              <a:off x="1262" y="2864"/>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8" name="Line 16"/>
            <p:cNvSpPr>
              <a:spLocks noChangeAspect="1" noChangeShapeType="1"/>
            </p:cNvSpPr>
            <p:nvPr/>
          </p:nvSpPr>
          <p:spPr bwMode="auto">
            <a:xfrm>
              <a:off x="1680" y="288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417809" name="AutoShape 17"/>
            <p:cNvSpPr>
              <a:spLocks noChangeAspect="1" noChangeArrowheads="1"/>
            </p:cNvSpPr>
            <p:nvPr/>
          </p:nvSpPr>
          <p:spPr bwMode="auto">
            <a:xfrm rot="5400000" flipV="1">
              <a:off x="1430" y="3062"/>
              <a:ext cx="505" cy="379"/>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1200">
                  <a:latin typeface="Arial Rounded MT Bold" pitchFamily="34" charset="0"/>
                </a:rPr>
                <a:t>NOT</a:t>
              </a:r>
            </a:p>
          </p:txBody>
        </p:sp>
        <p:cxnSp>
          <p:nvCxnSpPr>
            <p:cNvPr id="61492" name="AutoShape 18"/>
            <p:cNvCxnSpPr>
              <a:cxnSpLocks noChangeAspect="1" noChangeShapeType="1"/>
              <a:stCxn id="417809" idx="3"/>
              <a:endCxn id="417803" idx="1"/>
            </p:cNvCxnSpPr>
            <p:nvPr/>
          </p:nvCxnSpPr>
          <p:spPr bwMode="auto">
            <a:xfrm flipH="1">
              <a:off x="1448" y="3517"/>
              <a:ext cx="235" cy="120"/>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417811" name="Text Box 19"/>
            <p:cNvSpPr txBox="1">
              <a:spLocks noChangeAspect="1" noChangeArrowheads="1"/>
            </p:cNvSpPr>
            <p:nvPr/>
          </p:nvSpPr>
          <p:spPr bwMode="auto">
            <a:xfrm>
              <a:off x="864" y="4128"/>
              <a:ext cx="666" cy="17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sz="1200">
                  <a:latin typeface="Arial Rounded MT Bold" pitchFamily="34" charset="0"/>
                </a:rPr>
                <a:t>Output</a:t>
              </a:r>
            </a:p>
          </p:txBody>
        </p:sp>
        <p:sp>
          <p:nvSpPr>
            <p:cNvPr id="417812" name="Text Box 20"/>
            <p:cNvSpPr txBox="1">
              <a:spLocks noChangeArrowheads="1"/>
            </p:cNvSpPr>
            <p:nvPr/>
          </p:nvSpPr>
          <p:spPr bwMode="auto">
            <a:xfrm>
              <a:off x="950" y="2688"/>
              <a:ext cx="394" cy="173"/>
            </a:xfrm>
            <a:prstGeom prst="rect">
              <a:avLst/>
            </a:prstGeom>
            <a:noFill/>
            <a:ln w="38100" cap="sq">
              <a:noFill/>
              <a:miter lim="800000"/>
              <a:headEnd/>
              <a:tailEnd/>
            </a:ln>
            <a:effectLst/>
          </p:spPr>
          <p:txBody>
            <a:bodyPr wrap="none" lIns="274320" rIns="274320">
              <a:spAutoFit/>
            </a:bodyPr>
            <a:lstStyle/>
            <a:p>
              <a:pPr>
                <a:defRPr/>
              </a:pPr>
              <a:r>
                <a:rPr lang="en-US" sz="1200"/>
                <a:t>x</a:t>
              </a:r>
            </a:p>
          </p:txBody>
        </p:sp>
        <p:sp>
          <p:nvSpPr>
            <p:cNvPr id="417813" name="Text Box 21"/>
            <p:cNvSpPr txBox="1">
              <a:spLocks noChangeArrowheads="1"/>
            </p:cNvSpPr>
            <p:nvPr/>
          </p:nvSpPr>
          <p:spPr bwMode="auto">
            <a:xfrm>
              <a:off x="1076" y="2689"/>
              <a:ext cx="394" cy="173"/>
            </a:xfrm>
            <a:prstGeom prst="rect">
              <a:avLst/>
            </a:prstGeom>
            <a:noFill/>
            <a:ln w="38100" cap="sq">
              <a:noFill/>
              <a:miter lim="800000"/>
              <a:headEnd/>
              <a:tailEnd/>
            </a:ln>
            <a:effectLst/>
          </p:spPr>
          <p:txBody>
            <a:bodyPr wrap="none" lIns="274320" rIns="274320">
              <a:spAutoFit/>
            </a:bodyPr>
            <a:lstStyle/>
            <a:p>
              <a:pPr>
                <a:defRPr/>
              </a:pPr>
              <a:r>
                <a:rPr lang="en-US" sz="1200"/>
                <a:t>y</a:t>
              </a:r>
            </a:p>
          </p:txBody>
        </p:sp>
        <p:sp>
          <p:nvSpPr>
            <p:cNvPr id="417814" name="Text Box 22"/>
            <p:cNvSpPr txBox="1">
              <a:spLocks noChangeArrowheads="1"/>
            </p:cNvSpPr>
            <p:nvPr/>
          </p:nvSpPr>
          <p:spPr bwMode="auto">
            <a:xfrm>
              <a:off x="1488" y="2709"/>
              <a:ext cx="389" cy="173"/>
            </a:xfrm>
            <a:prstGeom prst="rect">
              <a:avLst/>
            </a:prstGeom>
            <a:noFill/>
            <a:ln w="38100" cap="sq">
              <a:noFill/>
              <a:miter lim="800000"/>
              <a:headEnd/>
              <a:tailEnd/>
            </a:ln>
            <a:effectLst/>
          </p:spPr>
          <p:txBody>
            <a:bodyPr wrap="none" lIns="274320" rIns="274320">
              <a:spAutoFit/>
            </a:bodyPr>
            <a:lstStyle/>
            <a:p>
              <a:pPr>
                <a:defRPr/>
              </a:pPr>
              <a:r>
                <a:rPr lang="en-US" sz="1200"/>
                <a:t>z</a:t>
              </a:r>
            </a:p>
          </p:txBody>
        </p:sp>
      </p:grpSp>
      <p:grpSp>
        <p:nvGrpSpPr>
          <p:cNvPr id="61446" name="Group 23"/>
          <p:cNvGrpSpPr>
            <a:grpSpLocks/>
          </p:cNvGrpSpPr>
          <p:nvPr/>
        </p:nvGrpSpPr>
        <p:grpSpPr bwMode="auto">
          <a:xfrm>
            <a:off x="6203950" y="4686300"/>
            <a:ext cx="806450" cy="1257300"/>
            <a:chOff x="2034" y="1824"/>
            <a:chExt cx="508" cy="792"/>
          </a:xfrm>
        </p:grpSpPr>
        <p:sp>
          <p:nvSpPr>
            <p:cNvPr id="417816" name="Text Box 24"/>
            <p:cNvSpPr txBox="1">
              <a:spLocks noChangeArrowheads="1"/>
            </p:cNvSpPr>
            <p:nvPr/>
          </p:nvSpPr>
          <p:spPr bwMode="auto">
            <a:xfrm>
              <a:off x="2034" y="2289"/>
              <a:ext cx="508" cy="327"/>
            </a:xfrm>
            <a:prstGeom prst="rect">
              <a:avLst/>
            </a:prstGeom>
            <a:noFill/>
            <a:ln w="57150" cap="sq">
              <a:noFill/>
              <a:miter lim="800000"/>
              <a:headEnd/>
              <a:tailEnd/>
            </a:ln>
            <a:effectLst/>
          </p:spPr>
          <p:txBody>
            <a:bodyPr wrap="none" lIns="274320" rIns="274320">
              <a:spAutoFit/>
            </a:bodyPr>
            <a:lstStyle/>
            <a:p>
              <a:pPr>
                <a:defRPr/>
              </a:pPr>
              <a:r>
                <a:rPr lang="en-US"/>
                <a:t>G</a:t>
              </a:r>
            </a:p>
          </p:txBody>
        </p:sp>
        <p:grpSp>
          <p:nvGrpSpPr>
            <p:cNvPr id="61474" name="Group 25"/>
            <p:cNvGrpSpPr>
              <a:grpSpLocks noChangeAspect="1"/>
            </p:cNvGrpSpPr>
            <p:nvPr/>
          </p:nvGrpSpPr>
          <p:grpSpPr bwMode="auto">
            <a:xfrm>
              <a:off x="2070" y="1824"/>
              <a:ext cx="449" cy="478"/>
              <a:chOff x="144" y="1176"/>
              <a:chExt cx="2256" cy="2400"/>
            </a:xfrm>
          </p:grpSpPr>
          <p:sp>
            <p:nvSpPr>
              <p:cNvPr id="417818" name="Oval 26"/>
              <p:cNvSpPr>
                <a:spLocks noChangeAspect="1" noChangeArrowheads="1"/>
              </p:cNvSpPr>
              <p:nvPr/>
            </p:nvSpPr>
            <p:spPr bwMode="auto">
              <a:xfrm>
                <a:off x="144" y="2090"/>
                <a:ext cx="578" cy="572"/>
              </a:xfrm>
              <a:prstGeom prst="ellipse">
                <a:avLst/>
              </a:prstGeom>
              <a:solidFill>
                <a:schemeClr val="accent1"/>
              </a:solidFill>
              <a:ln w="9525">
                <a:solidFill>
                  <a:schemeClr val="tx1"/>
                </a:solidFill>
                <a:round/>
                <a:headEnd/>
                <a:tailEnd/>
              </a:ln>
              <a:effectLst/>
            </p:spPr>
            <p:txBody>
              <a:bodyPr wrap="none" lIns="91433" tIns="45717" rIns="91433" bIns="45717" anchor="ctr"/>
              <a:lstStyle/>
              <a:p>
                <a:pPr>
                  <a:defRPr/>
                </a:pPr>
                <a:endParaRPr lang="en-US" sz="2400" b="1">
                  <a:latin typeface="Arial Rounded MT Bold" pitchFamily="34" charset="0"/>
                </a:endParaRPr>
              </a:p>
            </p:txBody>
          </p:sp>
          <p:sp>
            <p:nvSpPr>
              <p:cNvPr id="417819" name="Oval 27"/>
              <p:cNvSpPr>
                <a:spLocks noChangeAspect="1" noChangeArrowheads="1"/>
              </p:cNvSpPr>
              <p:nvPr/>
            </p:nvSpPr>
            <p:spPr bwMode="auto">
              <a:xfrm>
                <a:off x="1058" y="2999"/>
                <a:ext cx="573" cy="577"/>
              </a:xfrm>
              <a:prstGeom prst="ellipse">
                <a:avLst/>
              </a:prstGeom>
              <a:solidFill>
                <a:schemeClr val="accent1"/>
              </a:solidFill>
              <a:ln w="9525">
                <a:solidFill>
                  <a:schemeClr val="tx1"/>
                </a:solid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417820" name="Oval 28"/>
              <p:cNvSpPr>
                <a:spLocks noChangeAspect="1" noChangeArrowheads="1"/>
              </p:cNvSpPr>
              <p:nvPr/>
            </p:nvSpPr>
            <p:spPr bwMode="auto">
              <a:xfrm>
                <a:off x="1822" y="1994"/>
                <a:ext cx="578" cy="572"/>
              </a:xfrm>
              <a:prstGeom prst="ellipse">
                <a:avLst/>
              </a:prstGeom>
              <a:solidFill>
                <a:schemeClr val="accent1"/>
              </a:solidFill>
              <a:ln w="9525">
                <a:solidFill>
                  <a:schemeClr val="tx1"/>
                </a:solidFill>
                <a:round/>
                <a:headEnd/>
                <a:tailEnd/>
              </a:ln>
              <a:effectLst/>
            </p:spPr>
            <p:txBody>
              <a:bodyPr wrap="none" anchor="ctr"/>
              <a:lstStyle/>
              <a:p>
                <a:pPr eaLnBrk="1" hangingPunct="1">
                  <a:spcBef>
                    <a:spcPct val="50000"/>
                  </a:spcBef>
                  <a:defRPr/>
                </a:pPr>
                <a:endParaRPr lang="en-US" sz="3000"/>
              </a:p>
            </p:txBody>
          </p:sp>
          <p:sp>
            <p:nvSpPr>
              <p:cNvPr id="417821" name="Oval 29"/>
              <p:cNvSpPr>
                <a:spLocks noChangeAspect="1" noChangeArrowheads="1"/>
              </p:cNvSpPr>
              <p:nvPr/>
            </p:nvSpPr>
            <p:spPr bwMode="auto">
              <a:xfrm>
                <a:off x="958" y="1176"/>
                <a:ext cx="578" cy="577"/>
              </a:xfrm>
              <a:prstGeom prst="ellipse">
                <a:avLst/>
              </a:prstGeom>
              <a:solidFill>
                <a:schemeClr val="accent1"/>
              </a:solidFill>
              <a:ln w="9525">
                <a:solidFill>
                  <a:schemeClr val="tx1"/>
                </a:solidFill>
                <a:round/>
                <a:headEnd/>
                <a:tailEnd/>
              </a:ln>
              <a:effectLst/>
            </p:spPr>
            <p:txBody>
              <a:bodyPr wrap="none" anchor="ctr"/>
              <a:lstStyle/>
              <a:p>
                <a:pPr eaLnBrk="1" hangingPunct="1">
                  <a:spcBef>
                    <a:spcPct val="50000"/>
                  </a:spcBef>
                  <a:defRPr/>
                </a:pPr>
                <a:endParaRPr lang="en-US" sz="3000"/>
              </a:p>
            </p:txBody>
          </p:sp>
          <p:cxnSp>
            <p:nvCxnSpPr>
              <p:cNvPr id="61479" name="AutoShape 30"/>
              <p:cNvCxnSpPr>
                <a:cxnSpLocks noChangeAspect="1" noChangeShapeType="1"/>
                <a:stCxn id="417821" idx="3"/>
                <a:endCxn id="417818" idx="7"/>
              </p:cNvCxnSpPr>
              <p:nvPr/>
            </p:nvCxnSpPr>
            <p:spPr bwMode="auto">
              <a:xfrm flipH="1">
                <a:off x="636" y="1668"/>
                <a:ext cx="408"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1480" name="AutoShape 31"/>
              <p:cNvCxnSpPr>
                <a:cxnSpLocks noChangeAspect="1" noChangeShapeType="1"/>
                <a:stCxn id="417821" idx="5"/>
                <a:endCxn id="417820" idx="1"/>
              </p:cNvCxnSpPr>
              <p:nvPr/>
            </p:nvCxnSpPr>
            <p:spPr bwMode="auto">
              <a:xfrm>
                <a:off x="1452" y="1668"/>
                <a:ext cx="456" cy="40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1481" name="AutoShape 32"/>
              <p:cNvCxnSpPr>
                <a:cxnSpLocks noChangeAspect="1" noChangeShapeType="1"/>
                <a:stCxn id="417818" idx="5"/>
                <a:endCxn id="417819" idx="1"/>
              </p:cNvCxnSpPr>
              <p:nvPr/>
            </p:nvCxnSpPr>
            <p:spPr bwMode="auto">
              <a:xfrm>
                <a:off x="636" y="2580"/>
                <a:ext cx="504" cy="504"/>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1482" name="AutoShape 33"/>
              <p:cNvCxnSpPr>
                <a:cxnSpLocks noChangeAspect="1" noChangeShapeType="1"/>
                <a:stCxn id="417820" idx="3"/>
                <a:endCxn id="417819" idx="7"/>
              </p:cNvCxnSpPr>
              <p:nvPr/>
            </p:nvCxnSpPr>
            <p:spPr bwMode="auto">
              <a:xfrm flipH="1">
                <a:off x="1548" y="2484"/>
                <a:ext cx="360" cy="6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1483" name="AutoShape 34"/>
              <p:cNvCxnSpPr>
                <a:cxnSpLocks noChangeAspect="1" noChangeShapeType="1"/>
                <a:stCxn id="417821" idx="4"/>
                <a:endCxn id="417819" idx="0"/>
              </p:cNvCxnSpPr>
              <p:nvPr/>
            </p:nvCxnSpPr>
            <p:spPr bwMode="auto">
              <a:xfrm>
                <a:off x="1248" y="1752"/>
                <a:ext cx="96" cy="1248"/>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grpSp>
        <p:nvGrpSpPr>
          <p:cNvPr id="61447" name="Group 35"/>
          <p:cNvGrpSpPr>
            <a:grpSpLocks/>
          </p:cNvGrpSpPr>
          <p:nvPr/>
        </p:nvGrpSpPr>
        <p:grpSpPr bwMode="auto">
          <a:xfrm>
            <a:off x="7215188" y="4662488"/>
            <a:ext cx="1062037" cy="1281112"/>
            <a:chOff x="3179" y="1803"/>
            <a:chExt cx="669" cy="807"/>
          </a:xfrm>
        </p:grpSpPr>
        <p:sp>
          <p:nvSpPr>
            <p:cNvPr id="417828" name="Text Box 36"/>
            <p:cNvSpPr txBox="1">
              <a:spLocks noChangeArrowheads="1"/>
            </p:cNvSpPr>
            <p:nvPr/>
          </p:nvSpPr>
          <p:spPr bwMode="auto">
            <a:xfrm>
              <a:off x="3179" y="2283"/>
              <a:ext cx="669" cy="327"/>
            </a:xfrm>
            <a:prstGeom prst="rect">
              <a:avLst/>
            </a:prstGeom>
            <a:noFill/>
            <a:ln w="57150" cap="sq">
              <a:noFill/>
              <a:miter lim="800000"/>
              <a:headEnd/>
              <a:tailEnd/>
            </a:ln>
            <a:effectLst/>
          </p:spPr>
          <p:txBody>
            <a:bodyPr wrap="none" lIns="274320" rIns="274320">
              <a:spAutoFit/>
            </a:bodyPr>
            <a:lstStyle/>
            <a:p>
              <a:pPr>
                <a:defRPr/>
              </a:pPr>
              <a:r>
                <a:rPr lang="en-US"/>
                <a:t>Col</a:t>
              </a:r>
            </a:p>
          </p:txBody>
        </p:sp>
        <p:grpSp>
          <p:nvGrpSpPr>
            <p:cNvPr id="61468" name="Group 37"/>
            <p:cNvGrpSpPr>
              <a:grpSpLocks/>
            </p:cNvGrpSpPr>
            <p:nvPr/>
          </p:nvGrpSpPr>
          <p:grpSpPr bwMode="auto">
            <a:xfrm>
              <a:off x="3190" y="1803"/>
              <a:ext cx="449" cy="478"/>
              <a:chOff x="895" y="1152"/>
              <a:chExt cx="449" cy="478"/>
            </a:xfrm>
          </p:grpSpPr>
          <p:sp>
            <p:nvSpPr>
              <p:cNvPr id="417830" name="Oval 38"/>
              <p:cNvSpPr>
                <a:spLocks noChangeAspect="1" noChangeArrowheads="1"/>
              </p:cNvSpPr>
              <p:nvPr/>
            </p:nvSpPr>
            <p:spPr bwMode="auto">
              <a:xfrm>
                <a:off x="895" y="1334"/>
                <a:ext cx="115" cy="114"/>
              </a:xfrm>
              <a:prstGeom prst="ellipse">
                <a:avLst/>
              </a:prstGeom>
              <a:solidFill>
                <a:schemeClr val="hlink"/>
              </a:solidFill>
              <a:ln w="9525">
                <a:noFill/>
                <a:round/>
                <a:headEnd/>
                <a:tailEnd/>
              </a:ln>
              <a:effectLst/>
            </p:spPr>
            <p:txBody>
              <a:bodyPr wrap="none" lIns="91433" tIns="45717" rIns="91433" bIns="45717" anchor="ctr"/>
              <a:lstStyle/>
              <a:p>
                <a:pPr>
                  <a:defRPr/>
                </a:pPr>
                <a:endParaRPr lang="en-US" sz="2400" b="1">
                  <a:latin typeface="Arial Rounded MT Bold" pitchFamily="34" charset="0"/>
                </a:endParaRPr>
              </a:p>
            </p:txBody>
          </p:sp>
          <p:sp>
            <p:nvSpPr>
              <p:cNvPr id="417831" name="Oval 39"/>
              <p:cNvSpPr>
                <a:spLocks noChangeAspect="1" noChangeArrowheads="1"/>
              </p:cNvSpPr>
              <p:nvPr/>
            </p:nvSpPr>
            <p:spPr bwMode="auto">
              <a:xfrm>
                <a:off x="1077" y="1515"/>
                <a:ext cx="114" cy="115"/>
              </a:xfrm>
              <a:prstGeom prst="ellipse">
                <a:avLst/>
              </a:prstGeom>
              <a:solidFill>
                <a:srgbClr val="00FFFF"/>
              </a:solidFill>
              <a:ln w="9525">
                <a:no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417832" name="Oval 40"/>
              <p:cNvSpPr>
                <a:spLocks noChangeAspect="1" noChangeArrowheads="1"/>
              </p:cNvSpPr>
              <p:nvPr/>
            </p:nvSpPr>
            <p:spPr bwMode="auto">
              <a:xfrm>
                <a:off x="1229" y="1315"/>
                <a:ext cx="115" cy="114"/>
              </a:xfrm>
              <a:prstGeom prst="ellipse">
                <a:avLst/>
              </a:prstGeom>
              <a:solidFill>
                <a:schemeClr val="hlink"/>
              </a:solidFill>
              <a:ln w="9525">
                <a:noFill/>
                <a:round/>
                <a:headEnd/>
                <a:tailEnd/>
              </a:ln>
              <a:effectLst/>
            </p:spPr>
            <p:txBody>
              <a:bodyPr wrap="none" anchor="ctr"/>
              <a:lstStyle/>
              <a:p>
                <a:pPr eaLnBrk="1" hangingPunct="1">
                  <a:spcBef>
                    <a:spcPct val="50000"/>
                  </a:spcBef>
                  <a:defRPr/>
                </a:pPr>
                <a:endParaRPr lang="en-US" sz="3000"/>
              </a:p>
            </p:txBody>
          </p:sp>
          <p:sp>
            <p:nvSpPr>
              <p:cNvPr id="417833" name="Oval 41"/>
              <p:cNvSpPr>
                <a:spLocks noChangeAspect="1" noChangeArrowheads="1"/>
              </p:cNvSpPr>
              <p:nvPr/>
            </p:nvSpPr>
            <p:spPr bwMode="auto">
              <a:xfrm>
                <a:off x="1057" y="1152"/>
                <a:ext cx="115" cy="115"/>
              </a:xfrm>
              <a:prstGeom prst="ellipse">
                <a:avLst/>
              </a:prstGeom>
              <a:solidFill>
                <a:srgbClr val="008000"/>
              </a:solidFill>
              <a:ln w="9525">
                <a:noFill/>
                <a:round/>
                <a:headEnd/>
                <a:tailEnd/>
              </a:ln>
              <a:effectLst/>
            </p:spPr>
            <p:txBody>
              <a:bodyPr wrap="none" anchor="ctr"/>
              <a:lstStyle/>
              <a:p>
                <a:pPr eaLnBrk="1" hangingPunct="1">
                  <a:spcBef>
                    <a:spcPct val="50000"/>
                  </a:spcBef>
                  <a:defRPr/>
                </a:pPr>
                <a:endParaRPr lang="en-US" sz="3000"/>
              </a:p>
            </p:txBody>
          </p:sp>
        </p:grpSp>
      </p:grpSp>
      <p:sp>
        <p:nvSpPr>
          <p:cNvPr id="417834" name="AutoShape 42"/>
          <p:cNvSpPr>
            <a:spLocks noChangeArrowheads="1"/>
          </p:cNvSpPr>
          <p:nvPr/>
        </p:nvSpPr>
        <p:spPr bwMode="auto">
          <a:xfrm>
            <a:off x="4016375" y="1600200"/>
            <a:ext cx="738188" cy="457200"/>
          </a:xfrm>
          <a:prstGeom prst="rightArrow">
            <a:avLst>
              <a:gd name="adj1" fmla="val 50000"/>
              <a:gd name="adj2" fmla="val 40365"/>
            </a:avLst>
          </a:prstGeom>
          <a:noFill/>
          <a:ln w="38100" cap="sq">
            <a:solidFill>
              <a:schemeClr val="hlink"/>
            </a:solidFill>
            <a:miter lim="800000"/>
            <a:headEnd/>
            <a:tailEnd/>
          </a:ln>
          <a:effectLst/>
        </p:spPr>
        <p:txBody>
          <a:bodyPr wrap="none" lIns="274320" rIns="274320" anchor="ctr">
            <a:spAutoFit/>
          </a:bodyPr>
          <a:lstStyle/>
          <a:p>
            <a:pPr>
              <a:defRPr/>
            </a:pPr>
            <a:endParaRPr lang="en-US"/>
          </a:p>
        </p:txBody>
      </p:sp>
      <p:sp>
        <p:nvSpPr>
          <p:cNvPr id="417835" name="Text Box 43"/>
          <p:cNvSpPr txBox="1">
            <a:spLocks noChangeArrowheads="1"/>
          </p:cNvSpPr>
          <p:nvPr/>
        </p:nvSpPr>
        <p:spPr bwMode="auto">
          <a:xfrm>
            <a:off x="8132763" y="2376488"/>
            <a:ext cx="706437" cy="519112"/>
          </a:xfrm>
          <a:prstGeom prst="rect">
            <a:avLst/>
          </a:prstGeom>
          <a:noFill/>
          <a:ln w="38100" cap="sq">
            <a:noFill/>
            <a:miter lim="800000"/>
            <a:headEnd/>
            <a:tailEnd/>
          </a:ln>
          <a:effectLst/>
        </p:spPr>
        <p:txBody>
          <a:bodyPr wrap="none" lIns="274320" rIns="274320">
            <a:spAutoFit/>
          </a:bodyPr>
          <a:lstStyle/>
          <a:p>
            <a:pPr>
              <a:defRPr/>
            </a:pPr>
            <a:r>
              <a:rPr lang="en-US">
                <a:solidFill>
                  <a:srgbClr val="FF3300"/>
                </a:solidFill>
              </a:rPr>
              <a:t>?</a:t>
            </a:r>
          </a:p>
        </p:txBody>
      </p:sp>
      <p:sp>
        <p:nvSpPr>
          <p:cNvPr id="417837" name="Oval 45"/>
          <p:cNvSpPr>
            <a:spLocks noChangeArrowheads="1"/>
          </p:cNvSpPr>
          <p:nvPr/>
        </p:nvSpPr>
        <p:spPr bwMode="auto">
          <a:xfrm>
            <a:off x="411163" y="1219200"/>
            <a:ext cx="3398837" cy="1081088"/>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38" name="Oval 46"/>
          <p:cNvSpPr>
            <a:spLocks noChangeArrowheads="1"/>
          </p:cNvSpPr>
          <p:nvPr/>
        </p:nvSpPr>
        <p:spPr bwMode="auto">
          <a:xfrm>
            <a:off x="4876800" y="1219200"/>
            <a:ext cx="2886075" cy="609600"/>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39" name="Oval 47"/>
          <p:cNvSpPr>
            <a:spLocks noChangeArrowheads="1"/>
          </p:cNvSpPr>
          <p:nvPr/>
        </p:nvSpPr>
        <p:spPr bwMode="auto">
          <a:xfrm>
            <a:off x="381000" y="2133600"/>
            <a:ext cx="3605213" cy="990600"/>
          </a:xfrm>
          <a:prstGeom prst="ellipse">
            <a:avLst/>
          </a:prstGeom>
          <a:noFill/>
          <a:ln w="38100" cap="sq">
            <a:solidFill>
              <a:schemeClr val="hlink"/>
            </a:solidFill>
            <a:round/>
            <a:headEnd/>
            <a:tailEnd/>
          </a:ln>
          <a:effectLst/>
        </p:spPr>
        <p:txBody>
          <a:bodyPr lIns="274320" rIns="274320" anchor="ctr">
            <a:spAutoFit/>
          </a:bodyPr>
          <a:lstStyle/>
          <a:p>
            <a:pPr>
              <a:defRPr/>
            </a:pPr>
            <a:endParaRPr lang="en-US"/>
          </a:p>
        </p:txBody>
      </p:sp>
      <p:sp>
        <p:nvSpPr>
          <p:cNvPr id="417840" name="Oval 48"/>
          <p:cNvSpPr>
            <a:spLocks noChangeArrowheads="1"/>
          </p:cNvSpPr>
          <p:nvPr/>
        </p:nvSpPr>
        <p:spPr bwMode="auto">
          <a:xfrm>
            <a:off x="4754563" y="1905000"/>
            <a:ext cx="4246562" cy="1219200"/>
          </a:xfrm>
          <a:prstGeom prst="ellipse">
            <a:avLst/>
          </a:prstGeom>
          <a:noFill/>
          <a:ln w="38100" cap="sq">
            <a:solidFill>
              <a:schemeClr val="hlink"/>
            </a:solidFill>
            <a:round/>
            <a:headEnd/>
            <a:tailEnd/>
          </a:ln>
          <a:effectLst/>
        </p:spPr>
        <p:txBody>
          <a:bodyPr wrap="none" lIns="274320" rIns="274320" anchor="ctr">
            <a:spAutoFit/>
          </a:bodyPr>
          <a:lstStyle/>
          <a:p>
            <a:pPr>
              <a:defRPr/>
            </a:pPr>
            <a:endParaRPr lang="en-US"/>
          </a:p>
        </p:txBody>
      </p:sp>
      <p:sp>
        <p:nvSpPr>
          <p:cNvPr id="417841" name="Line 49"/>
          <p:cNvSpPr>
            <a:spLocks noChangeShapeType="1"/>
          </p:cNvSpPr>
          <p:nvPr/>
        </p:nvSpPr>
        <p:spPr bwMode="auto">
          <a:xfrm>
            <a:off x="2209800" y="2514600"/>
            <a:ext cx="706438"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2" name="Line 50"/>
          <p:cNvSpPr>
            <a:spLocks noChangeShapeType="1"/>
          </p:cNvSpPr>
          <p:nvPr/>
        </p:nvSpPr>
        <p:spPr bwMode="auto">
          <a:xfrm>
            <a:off x="29511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3" name="Line 51"/>
          <p:cNvSpPr>
            <a:spLocks noChangeShapeType="1"/>
          </p:cNvSpPr>
          <p:nvPr/>
        </p:nvSpPr>
        <p:spPr bwMode="auto">
          <a:xfrm>
            <a:off x="6705600" y="2514600"/>
            <a:ext cx="706438"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4" name="Line 52"/>
          <p:cNvSpPr>
            <a:spLocks noChangeShapeType="1"/>
          </p:cNvSpPr>
          <p:nvPr/>
        </p:nvSpPr>
        <p:spPr bwMode="auto">
          <a:xfrm>
            <a:off x="74469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5" name="Line 53"/>
          <p:cNvSpPr>
            <a:spLocks noChangeShapeType="1"/>
          </p:cNvSpPr>
          <p:nvPr/>
        </p:nvSpPr>
        <p:spPr bwMode="auto">
          <a:xfrm>
            <a:off x="8056563" y="2514600"/>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6" name="Line 54"/>
          <p:cNvSpPr>
            <a:spLocks noChangeShapeType="1"/>
          </p:cNvSpPr>
          <p:nvPr/>
        </p:nvSpPr>
        <p:spPr bwMode="auto">
          <a:xfrm>
            <a:off x="2286000" y="2971800"/>
            <a:ext cx="1066800"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7" name="Line 55"/>
          <p:cNvSpPr>
            <a:spLocks noChangeShapeType="1"/>
          </p:cNvSpPr>
          <p:nvPr/>
        </p:nvSpPr>
        <p:spPr bwMode="auto">
          <a:xfrm>
            <a:off x="6475413" y="2928938"/>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8" name="Line 56"/>
          <p:cNvSpPr>
            <a:spLocks noChangeShapeType="1"/>
          </p:cNvSpPr>
          <p:nvPr/>
        </p:nvSpPr>
        <p:spPr bwMode="auto">
          <a:xfrm>
            <a:off x="1524000" y="3810000"/>
            <a:ext cx="1828800"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417849" name="Line 57"/>
          <p:cNvSpPr>
            <a:spLocks noChangeShapeType="1"/>
          </p:cNvSpPr>
          <p:nvPr/>
        </p:nvSpPr>
        <p:spPr bwMode="auto">
          <a:xfrm>
            <a:off x="2757488" y="2071688"/>
            <a:ext cx="706437"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nvGrpSpPr>
          <p:cNvPr id="8" name="Group 58"/>
          <p:cNvGrpSpPr>
            <a:grpSpLocks/>
          </p:cNvGrpSpPr>
          <p:nvPr/>
        </p:nvGrpSpPr>
        <p:grpSpPr bwMode="auto">
          <a:xfrm>
            <a:off x="6400800" y="1676400"/>
            <a:ext cx="2019300" cy="519113"/>
            <a:chOff x="4032" y="1056"/>
            <a:chExt cx="1272" cy="327"/>
          </a:xfrm>
        </p:grpSpPr>
        <p:sp>
          <p:nvSpPr>
            <p:cNvPr id="417851" name="Text Box 59"/>
            <p:cNvSpPr txBox="1">
              <a:spLocks noChangeArrowheads="1"/>
            </p:cNvSpPr>
            <p:nvPr/>
          </p:nvSpPr>
          <p:spPr bwMode="auto">
            <a:xfrm>
              <a:off x="4032" y="1056"/>
              <a:ext cx="1272" cy="327"/>
            </a:xfrm>
            <a:prstGeom prst="rect">
              <a:avLst/>
            </a:prstGeom>
            <a:noFill/>
            <a:ln w="38100" cap="sq">
              <a:noFill/>
              <a:miter lim="800000"/>
              <a:headEnd/>
              <a:tailEnd/>
            </a:ln>
            <a:effectLst/>
          </p:spPr>
          <p:txBody>
            <a:bodyPr wrap="none" lIns="274320" rIns="274320">
              <a:spAutoFit/>
            </a:bodyPr>
            <a:lstStyle/>
            <a:p>
              <a:pPr>
                <a:defRPr/>
              </a:pPr>
              <a:r>
                <a:rPr lang="en-US"/>
                <a:t>of gadgets</a:t>
              </a:r>
            </a:p>
          </p:txBody>
        </p:sp>
        <p:sp>
          <p:nvSpPr>
            <p:cNvPr id="417852" name="Line 60"/>
            <p:cNvSpPr>
              <a:spLocks noChangeShapeType="1"/>
            </p:cNvSpPr>
            <p:nvPr/>
          </p:nvSpPr>
          <p:spPr bwMode="auto">
            <a:xfrm flipV="1">
              <a:off x="4451" y="1326"/>
              <a:ext cx="685" cy="0"/>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sp>
        <p:nvSpPr>
          <p:cNvPr id="61" name="Rectangle 21"/>
          <p:cNvSpPr>
            <a:spLocks noChangeArrowheads="1"/>
          </p:cNvSpPr>
          <p:nvPr/>
        </p:nvSpPr>
        <p:spPr bwMode="auto">
          <a:xfrm>
            <a:off x="2438400" y="-36513"/>
            <a:ext cx="5124450" cy="646113"/>
          </a:xfrm>
          <a:prstGeom prst="rect">
            <a:avLst/>
          </a:prstGeom>
          <a:noFill/>
          <a:ln w="38100" cap="sq">
            <a:noFill/>
            <a:miter lim="800000"/>
            <a:headEnd/>
            <a:tailEnd/>
          </a:ln>
          <a:effectLst/>
        </p:spPr>
        <p:txBody>
          <a:bodyPr wrap="none" lIns="274320" rIns="274320">
            <a:spAutoFit/>
          </a:bodyPr>
          <a:lstStyle/>
          <a:p>
            <a:pPr>
              <a:defRPr/>
            </a:pPr>
            <a:r>
              <a:rPr lang="en-US" sz="3600" dirty="0">
                <a:solidFill>
                  <a:schemeClr val="tx2"/>
                </a:solidFill>
              </a:rPr>
              <a:t>Circuit</a:t>
            </a:r>
            <a:r>
              <a:rPr lang="en-US" sz="3600" dirty="0">
                <a:solidFill>
                  <a:srgbClr val="00FFCC"/>
                </a:solidFill>
              </a:rPr>
              <a:t> ≤</a:t>
            </a:r>
            <a:r>
              <a:rPr lang="en-CA" sz="3600" baseline="-25000" dirty="0">
                <a:solidFill>
                  <a:srgbClr val="00FFCC"/>
                </a:solidFill>
              </a:rPr>
              <a:t>poly</a:t>
            </a:r>
            <a:r>
              <a:rPr lang="en-CA" sz="3600" dirty="0">
                <a:solidFill>
                  <a:srgbClr val="00FFCC"/>
                </a:solidFill>
              </a:rPr>
              <a:t> </a:t>
            </a:r>
            <a:r>
              <a:rPr lang="en-US" sz="3600" dirty="0">
                <a:solidFill>
                  <a:schemeClr val="tx2"/>
                </a:solidFill>
              </a:rPr>
              <a:t>3-</a:t>
            </a:r>
            <a:r>
              <a:rPr lang="en-US" sz="3600" dirty="0" err="1">
                <a:solidFill>
                  <a:schemeClr val="tx2"/>
                </a:solidFill>
              </a:rPr>
              <a:t>Colouring</a:t>
            </a:r>
            <a:endParaRPr lang="en-US" sz="3600" baseline="30000" dirty="0">
              <a:solidFill>
                <a:srgbClr val="00FFCC"/>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17834"/>
                                        </p:tgtEl>
                                        <p:attrNameLst>
                                          <p:attrName>style.visibility</p:attrName>
                                        </p:attrNameLst>
                                      </p:cBhvr>
                                      <p:to>
                                        <p:strVal val="visible"/>
                                      </p:to>
                                    </p:set>
                                    <p:anim calcmode="lin" valueType="num">
                                      <p:cBhvr additive="base">
                                        <p:cTn id="7" dur="500" fill="hold"/>
                                        <p:tgtEl>
                                          <p:spTgt spid="417834"/>
                                        </p:tgtEl>
                                        <p:attrNameLst>
                                          <p:attrName>ppt_x</p:attrName>
                                        </p:attrNameLst>
                                      </p:cBhvr>
                                      <p:tavLst>
                                        <p:tav tm="0">
                                          <p:val>
                                            <p:strVal val="0-#ppt_w/2"/>
                                          </p:val>
                                        </p:tav>
                                        <p:tav tm="100000">
                                          <p:val>
                                            <p:strVal val="#ppt_x"/>
                                          </p:val>
                                        </p:tav>
                                      </p:tavLst>
                                    </p:anim>
                                    <p:anim calcmode="lin" valueType="num">
                                      <p:cBhvr additive="base">
                                        <p:cTn id="8" dur="500" fill="hold"/>
                                        <p:tgtEl>
                                          <p:spTgt spid="41783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7837"/>
                                        </p:tgtEl>
                                        <p:attrNameLst>
                                          <p:attrName>style.visibility</p:attrName>
                                        </p:attrNameLst>
                                      </p:cBhvr>
                                      <p:to>
                                        <p:strVal val="visible"/>
                                      </p:to>
                                    </p:set>
                                    <p:anim calcmode="lin" valueType="num">
                                      <p:cBhvr additive="base">
                                        <p:cTn id="13" dur="500" fill="hold"/>
                                        <p:tgtEl>
                                          <p:spTgt spid="417837"/>
                                        </p:tgtEl>
                                        <p:attrNameLst>
                                          <p:attrName>ppt_x</p:attrName>
                                        </p:attrNameLst>
                                      </p:cBhvr>
                                      <p:tavLst>
                                        <p:tav tm="0">
                                          <p:val>
                                            <p:strVal val="0-#ppt_w/2"/>
                                          </p:val>
                                        </p:tav>
                                        <p:tav tm="100000">
                                          <p:val>
                                            <p:strVal val="#ppt_x"/>
                                          </p:val>
                                        </p:tav>
                                      </p:tavLst>
                                    </p:anim>
                                    <p:anim calcmode="lin" valueType="num">
                                      <p:cBhvr additive="base">
                                        <p:cTn id="14" dur="500" fill="hold"/>
                                        <p:tgtEl>
                                          <p:spTgt spid="41783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7838"/>
                                        </p:tgtEl>
                                        <p:attrNameLst>
                                          <p:attrName>style.visibility</p:attrName>
                                        </p:attrNameLst>
                                      </p:cBhvr>
                                      <p:to>
                                        <p:strVal val="visible"/>
                                      </p:to>
                                    </p:set>
                                    <p:anim calcmode="lin" valueType="num">
                                      <p:cBhvr additive="base">
                                        <p:cTn id="19" dur="500" fill="hold"/>
                                        <p:tgtEl>
                                          <p:spTgt spid="417838"/>
                                        </p:tgtEl>
                                        <p:attrNameLst>
                                          <p:attrName>ppt_x</p:attrName>
                                        </p:attrNameLst>
                                      </p:cBhvr>
                                      <p:tavLst>
                                        <p:tav tm="0">
                                          <p:val>
                                            <p:strVal val="1+#ppt_w/2"/>
                                          </p:val>
                                        </p:tav>
                                        <p:tav tm="100000">
                                          <p:val>
                                            <p:strVal val="#ppt_x"/>
                                          </p:val>
                                        </p:tav>
                                      </p:tavLst>
                                    </p:anim>
                                    <p:anim calcmode="lin" valueType="num">
                                      <p:cBhvr additive="base">
                                        <p:cTn id="20" dur="500" fill="hold"/>
                                        <p:tgtEl>
                                          <p:spTgt spid="41783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7839"/>
                                        </p:tgtEl>
                                        <p:attrNameLst>
                                          <p:attrName>style.visibility</p:attrName>
                                        </p:attrNameLst>
                                      </p:cBhvr>
                                      <p:to>
                                        <p:strVal val="visible"/>
                                      </p:to>
                                    </p:set>
                                    <p:anim calcmode="lin" valueType="num">
                                      <p:cBhvr additive="base">
                                        <p:cTn id="25" dur="500" fill="hold"/>
                                        <p:tgtEl>
                                          <p:spTgt spid="417839"/>
                                        </p:tgtEl>
                                        <p:attrNameLst>
                                          <p:attrName>ppt_x</p:attrName>
                                        </p:attrNameLst>
                                      </p:cBhvr>
                                      <p:tavLst>
                                        <p:tav tm="0">
                                          <p:val>
                                            <p:strVal val="0-#ppt_w/2"/>
                                          </p:val>
                                        </p:tav>
                                        <p:tav tm="100000">
                                          <p:val>
                                            <p:strVal val="#ppt_x"/>
                                          </p:val>
                                        </p:tav>
                                      </p:tavLst>
                                    </p:anim>
                                    <p:anim calcmode="lin" valueType="num">
                                      <p:cBhvr additive="base">
                                        <p:cTn id="26" dur="500" fill="hold"/>
                                        <p:tgtEl>
                                          <p:spTgt spid="417839"/>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417837"/>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417838"/>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417840"/>
                                        </p:tgtEl>
                                        <p:attrNameLst>
                                          <p:attrName>style.visibility</p:attrName>
                                        </p:attrNameLst>
                                      </p:cBhvr>
                                      <p:to>
                                        <p:strVal val="visible"/>
                                      </p:to>
                                    </p:set>
                                    <p:anim calcmode="lin" valueType="num">
                                      <p:cBhvr additive="base">
                                        <p:cTn id="35" dur="500" fill="hold"/>
                                        <p:tgtEl>
                                          <p:spTgt spid="417840"/>
                                        </p:tgtEl>
                                        <p:attrNameLst>
                                          <p:attrName>ppt_x</p:attrName>
                                        </p:attrNameLst>
                                      </p:cBhvr>
                                      <p:tavLst>
                                        <p:tav tm="0">
                                          <p:val>
                                            <p:strVal val="1+#ppt_w/2"/>
                                          </p:val>
                                        </p:tav>
                                        <p:tav tm="100000">
                                          <p:val>
                                            <p:strVal val="#ppt_x"/>
                                          </p:val>
                                        </p:tav>
                                      </p:tavLst>
                                    </p:anim>
                                    <p:anim calcmode="lin" valueType="num">
                                      <p:cBhvr additive="base">
                                        <p:cTn id="36" dur="500" fill="hold"/>
                                        <p:tgtEl>
                                          <p:spTgt spid="41784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417841"/>
                                        </p:tgtEl>
                                        <p:attrNameLst>
                                          <p:attrName>style.visibility</p:attrName>
                                        </p:attrNameLst>
                                      </p:cBhvr>
                                      <p:to>
                                        <p:strVal val="visible"/>
                                      </p:to>
                                    </p:set>
                                    <p:anim calcmode="lin" valueType="num">
                                      <p:cBhvr additive="base">
                                        <p:cTn id="41" dur="500" fill="hold"/>
                                        <p:tgtEl>
                                          <p:spTgt spid="417841"/>
                                        </p:tgtEl>
                                        <p:attrNameLst>
                                          <p:attrName>ppt_x</p:attrName>
                                        </p:attrNameLst>
                                      </p:cBhvr>
                                      <p:tavLst>
                                        <p:tav tm="0">
                                          <p:val>
                                            <p:strVal val="0-#ppt_w/2"/>
                                          </p:val>
                                        </p:tav>
                                        <p:tav tm="100000">
                                          <p:val>
                                            <p:strVal val="#ppt_x"/>
                                          </p:val>
                                        </p:tav>
                                      </p:tavLst>
                                    </p:anim>
                                    <p:anim calcmode="lin" valueType="num">
                                      <p:cBhvr additive="base">
                                        <p:cTn id="42" dur="500" fill="hold"/>
                                        <p:tgtEl>
                                          <p:spTgt spid="417841"/>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417839"/>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417840"/>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417843"/>
                                        </p:tgtEl>
                                        <p:attrNameLst>
                                          <p:attrName>style.visibility</p:attrName>
                                        </p:attrNameLst>
                                      </p:cBhvr>
                                      <p:to>
                                        <p:strVal val="visible"/>
                                      </p:to>
                                    </p:set>
                                    <p:anim calcmode="lin" valueType="num">
                                      <p:cBhvr additive="base">
                                        <p:cTn id="51" dur="500" fill="hold"/>
                                        <p:tgtEl>
                                          <p:spTgt spid="417843"/>
                                        </p:tgtEl>
                                        <p:attrNameLst>
                                          <p:attrName>ppt_x</p:attrName>
                                        </p:attrNameLst>
                                      </p:cBhvr>
                                      <p:tavLst>
                                        <p:tav tm="0">
                                          <p:val>
                                            <p:strVal val="1+#ppt_w/2"/>
                                          </p:val>
                                        </p:tav>
                                        <p:tav tm="100000">
                                          <p:val>
                                            <p:strVal val="#ppt_x"/>
                                          </p:val>
                                        </p:tav>
                                      </p:tavLst>
                                    </p:anim>
                                    <p:anim calcmode="lin" valueType="num">
                                      <p:cBhvr additive="base">
                                        <p:cTn id="52" dur="500" fill="hold"/>
                                        <p:tgtEl>
                                          <p:spTgt spid="417843"/>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417842"/>
                                        </p:tgtEl>
                                        <p:attrNameLst>
                                          <p:attrName>style.visibility</p:attrName>
                                        </p:attrNameLst>
                                      </p:cBhvr>
                                      <p:to>
                                        <p:strVal val="visible"/>
                                      </p:to>
                                    </p:set>
                                    <p:anim calcmode="lin" valueType="num">
                                      <p:cBhvr additive="base">
                                        <p:cTn id="57" dur="500" fill="hold"/>
                                        <p:tgtEl>
                                          <p:spTgt spid="417842"/>
                                        </p:tgtEl>
                                        <p:attrNameLst>
                                          <p:attrName>ppt_x</p:attrName>
                                        </p:attrNameLst>
                                      </p:cBhvr>
                                      <p:tavLst>
                                        <p:tav tm="0">
                                          <p:val>
                                            <p:strVal val="0-#ppt_w/2"/>
                                          </p:val>
                                        </p:tav>
                                        <p:tav tm="100000">
                                          <p:val>
                                            <p:strVal val="#ppt_x"/>
                                          </p:val>
                                        </p:tav>
                                      </p:tavLst>
                                    </p:anim>
                                    <p:anim calcmode="lin" valueType="num">
                                      <p:cBhvr additive="base">
                                        <p:cTn id="58" dur="500" fill="hold"/>
                                        <p:tgtEl>
                                          <p:spTgt spid="417842"/>
                                        </p:tgtEl>
                                        <p:attrNameLst>
                                          <p:attrName>ppt_y</p:attrName>
                                        </p:attrNameLst>
                                      </p:cBhvr>
                                      <p:tavLst>
                                        <p:tav tm="0">
                                          <p:val>
                                            <p:strVal val="#ppt_y"/>
                                          </p:val>
                                        </p:tav>
                                        <p:tav tm="100000">
                                          <p:val>
                                            <p:strVal val="#ppt_y"/>
                                          </p:val>
                                        </p:tav>
                                      </p:tavLst>
                                    </p:anim>
                                  </p:childTnLst>
                                </p:cTn>
                              </p:par>
                              <p:par>
                                <p:cTn id="59" presetID="1" presetClass="exit" presetSubtype="0" fill="hold" nodeType="withEffect">
                                  <p:stCondLst>
                                    <p:cond delay="0"/>
                                  </p:stCondLst>
                                  <p:childTnLst>
                                    <p:set>
                                      <p:cBhvr>
                                        <p:cTn id="60" dur="1" fill="hold">
                                          <p:stCondLst>
                                            <p:cond delay="0"/>
                                          </p:stCondLst>
                                        </p:cTn>
                                        <p:tgtEl>
                                          <p:spTgt spid="417841"/>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17843"/>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nodeType="clickEffect">
                                  <p:stCondLst>
                                    <p:cond delay="0"/>
                                  </p:stCondLst>
                                  <p:childTnLst>
                                    <p:set>
                                      <p:cBhvr>
                                        <p:cTn id="66" dur="1" fill="hold">
                                          <p:stCondLst>
                                            <p:cond delay="0"/>
                                          </p:stCondLst>
                                        </p:cTn>
                                        <p:tgtEl>
                                          <p:spTgt spid="417844"/>
                                        </p:tgtEl>
                                        <p:attrNameLst>
                                          <p:attrName>style.visibility</p:attrName>
                                        </p:attrNameLst>
                                      </p:cBhvr>
                                      <p:to>
                                        <p:strVal val="visible"/>
                                      </p:to>
                                    </p:set>
                                    <p:anim calcmode="lin" valueType="num">
                                      <p:cBhvr additive="base">
                                        <p:cTn id="67" dur="500" fill="hold"/>
                                        <p:tgtEl>
                                          <p:spTgt spid="417844"/>
                                        </p:tgtEl>
                                        <p:attrNameLst>
                                          <p:attrName>ppt_x</p:attrName>
                                        </p:attrNameLst>
                                      </p:cBhvr>
                                      <p:tavLst>
                                        <p:tav tm="0">
                                          <p:val>
                                            <p:strVal val="1+#ppt_w/2"/>
                                          </p:val>
                                        </p:tav>
                                        <p:tav tm="100000">
                                          <p:val>
                                            <p:strVal val="#ppt_x"/>
                                          </p:val>
                                        </p:tav>
                                      </p:tavLst>
                                    </p:anim>
                                    <p:anim calcmode="lin" valueType="num">
                                      <p:cBhvr additive="base">
                                        <p:cTn id="68" dur="500" fill="hold"/>
                                        <p:tgtEl>
                                          <p:spTgt spid="417844"/>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417845"/>
                                        </p:tgtEl>
                                        <p:attrNameLst>
                                          <p:attrName>style.visibility</p:attrName>
                                        </p:attrNameLst>
                                      </p:cBhvr>
                                      <p:to>
                                        <p:strVal val="visible"/>
                                      </p:to>
                                    </p:set>
                                    <p:anim calcmode="lin" valueType="num">
                                      <p:cBhvr additive="base">
                                        <p:cTn id="73" dur="500" fill="hold"/>
                                        <p:tgtEl>
                                          <p:spTgt spid="417845"/>
                                        </p:tgtEl>
                                        <p:attrNameLst>
                                          <p:attrName>ppt_x</p:attrName>
                                        </p:attrNameLst>
                                      </p:cBhvr>
                                      <p:tavLst>
                                        <p:tav tm="0">
                                          <p:val>
                                            <p:strVal val="1+#ppt_w/2"/>
                                          </p:val>
                                        </p:tav>
                                        <p:tav tm="100000">
                                          <p:val>
                                            <p:strVal val="#ppt_x"/>
                                          </p:val>
                                        </p:tav>
                                      </p:tavLst>
                                    </p:anim>
                                    <p:anim calcmode="lin" valueType="num">
                                      <p:cBhvr additive="base">
                                        <p:cTn id="74" dur="500" fill="hold"/>
                                        <p:tgtEl>
                                          <p:spTgt spid="417845"/>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417842"/>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417844"/>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417835"/>
                                        </p:tgtEl>
                                        <p:attrNameLst>
                                          <p:attrName>style.visibility</p:attrName>
                                        </p:attrNameLst>
                                      </p:cBhvr>
                                      <p:to>
                                        <p:strVal val="visible"/>
                                      </p:to>
                                    </p:set>
                                    <p:anim calcmode="lin" valueType="num">
                                      <p:cBhvr additive="base">
                                        <p:cTn id="83" dur="500" fill="hold"/>
                                        <p:tgtEl>
                                          <p:spTgt spid="417835"/>
                                        </p:tgtEl>
                                        <p:attrNameLst>
                                          <p:attrName>ppt_x</p:attrName>
                                        </p:attrNameLst>
                                      </p:cBhvr>
                                      <p:tavLst>
                                        <p:tav tm="0">
                                          <p:val>
                                            <p:strVal val="1+#ppt_w/2"/>
                                          </p:val>
                                        </p:tav>
                                        <p:tav tm="100000">
                                          <p:val>
                                            <p:strVal val="#ppt_x"/>
                                          </p:val>
                                        </p:tav>
                                      </p:tavLst>
                                    </p:anim>
                                    <p:anim calcmode="lin" valueType="num">
                                      <p:cBhvr additive="base">
                                        <p:cTn id="84" dur="500" fill="hold"/>
                                        <p:tgtEl>
                                          <p:spTgt spid="417835"/>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8" fill="hold" nodeType="clickEffect">
                                  <p:stCondLst>
                                    <p:cond delay="0"/>
                                  </p:stCondLst>
                                  <p:childTnLst>
                                    <p:set>
                                      <p:cBhvr>
                                        <p:cTn id="88" dur="1" fill="hold">
                                          <p:stCondLst>
                                            <p:cond delay="0"/>
                                          </p:stCondLst>
                                        </p:cTn>
                                        <p:tgtEl>
                                          <p:spTgt spid="417846"/>
                                        </p:tgtEl>
                                        <p:attrNameLst>
                                          <p:attrName>style.visibility</p:attrName>
                                        </p:attrNameLst>
                                      </p:cBhvr>
                                      <p:to>
                                        <p:strVal val="visible"/>
                                      </p:to>
                                    </p:set>
                                    <p:anim calcmode="lin" valueType="num">
                                      <p:cBhvr additive="base">
                                        <p:cTn id="89" dur="500" fill="hold"/>
                                        <p:tgtEl>
                                          <p:spTgt spid="417846"/>
                                        </p:tgtEl>
                                        <p:attrNameLst>
                                          <p:attrName>ppt_x</p:attrName>
                                        </p:attrNameLst>
                                      </p:cBhvr>
                                      <p:tavLst>
                                        <p:tav tm="0">
                                          <p:val>
                                            <p:strVal val="0-#ppt_w/2"/>
                                          </p:val>
                                        </p:tav>
                                        <p:tav tm="100000">
                                          <p:val>
                                            <p:strVal val="#ppt_x"/>
                                          </p:val>
                                        </p:tav>
                                      </p:tavLst>
                                    </p:anim>
                                    <p:anim calcmode="lin" valueType="num">
                                      <p:cBhvr additive="base">
                                        <p:cTn id="90" dur="500" fill="hold"/>
                                        <p:tgtEl>
                                          <p:spTgt spid="417846"/>
                                        </p:tgtEl>
                                        <p:attrNameLst>
                                          <p:attrName>ppt_y</p:attrName>
                                        </p:attrNameLst>
                                      </p:cBhvr>
                                      <p:tavLst>
                                        <p:tav tm="0">
                                          <p:val>
                                            <p:strVal val="#ppt_y"/>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417845"/>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417835"/>
                                        </p:tgtEl>
                                        <p:attrNameLst>
                                          <p:attrName>style.visibility</p:attrName>
                                        </p:attrNameLst>
                                      </p:cBhvr>
                                      <p:to>
                                        <p:strVal val="hidden"/>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2" fill="hold" nodeType="clickEffect">
                                  <p:stCondLst>
                                    <p:cond delay="0"/>
                                  </p:stCondLst>
                                  <p:childTnLst>
                                    <p:set>
                                      <p:cBhvr>
                                        <p:cTn id="98" dur="1" fill="hold">
                                          <p:stCondLst>
                                            <p:cond delay="0"/>
                                          </p:stCondLst>
                                        </p:cTn>
                                        <p:tgtEl>
                                          <p:spTgt spid="417847"/>
                                        </p:tgtEl>
                                        <p:attrNameLst>
                                          <p:attrName>style.visibility</p:attrName>
                                        </p:attrNameLst>
                                      </p:cBhvr>
                                      <p:to>
                                        <p:strVal val="visible"/>
                                      </p:to>
                                    </p:set>
                                    <p:anim calcmode="lin" valueType="num">
                                      <p:cBhvr additive="base">
                                        <p:cTn id="99" dur="500" fill="hold"/>
                                        <p:tgtEl>
                                          <p:spTgt spid="417847"/>
                                        </p:tgtEl>
                                        <p:attrNameLst>
                                          <p:attrName>ppt_x</p:attrName>
                                        </p:attrNameLst>
                                      </p:cBhvr>
                                      <p:tavLst>
                                        <p:tav tm="0">
                                          <p:val>
                                            <p:strVal val="1+#ppt_w/2"/>
                                          </p:val>
                                        </p:tav>
                                        <p:tav tm="100000">
                                          <p:val>
                                            <p:strVal val="#ppt_x"/>
                                          </p:val>
                                        </p:tav>
                                      </p:tavLst>
                                    </p:anim>
                                    <p:anim calcmode="lin" valueType="num">
                                      <p:cBhvr additive="base">
                                        <p:cTn id="100" dur="500" fill="hold"/>
                                        <p:tgtEl>
                                          <p:spTgt spid="417847"/>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nodeType="clickEffect">
                                  <p:stCondLst>
                                    <p:cond delay="0"/>
                                  </p:stCondLst>
                                  <p:childTnLst>
                                    <p:set>
                                      <p:cBhvr>
                                        <p:cTn id="104" dur="1" fill="hold">
                                          <p:stCondLst>
                                            <p:cond delay="0"/>
                                          </p:stCondLst>
                                        </p:cTn>
                                        <p:tgtEl>
                                          <p:spTgt spid="417794">
                                            <p:txEl>
                                              <p:pRg st="3" end="3"/>
                                            </p:txEl>
                                          </p:spTgt>
                                        </p:tgtEl>
                                        <p:attrNameLst>
                                          <p:attrName>style.visibility</p:attrName>
                                        </p:attrNameLst>
                                      </p:cBhvr>
                                      <p:to>
                                        <p:strVal val="visible"/>
                                      </p:to>
                                    </p:set>
                                    <p:anim calcmode="lin" valueType="num">
                                      <p:cBhvr additive="base">
                                        <p:cTn id="105" dur="500" fill="hold"/>
                                        <p:tgtEl>
                                          <p:spTgt spid="417794">
                                            <p:txEl>
                                              <p:pRg st="3" end="3"/>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417794">
                                            <p:txEl>
                                              <p:pRg st="3" end="3"/>
                                            </p:txEl>
                                          </p:spTgt>
                                        </p:tgtEl>
                                        <p:attrNameLst>
                                          <p:attrName>ppt_y</p:attrName>
                                        </p:attrNameLst>
                                      </p:cBhvr>
                                      <p:tavLst>
                                        <p:tav tm="0">
                                          <p:val>
                                            <p:strVal val="#ppt_y"/>
                                          </p:val>
                                        </p:tav>
                                        <p:tav tm="100000">
                                          <p:val>
                                            <p:strVal val="#ppt_y"/>
                                          </p:val>
                                        </p:tav>
                                      </p:tavLst>
                                    </p:anim>
                                  </p:childTnLst>
                                </p:cTn>
                              </p:par>
                              <p:par>
                                <p:cTn id="107" presetID="1" presetClass="exit" presetSubtype="0" fill="hold" nodeType="withEffect">
                                  <p:stCondLst>
                                    <p:cond delay="0"/>
                                  </p:stCondLst>
                                  <p:childTnLst>
                                    <p:set>
                                      <p:cBhvr>
                                        <p:cTn id="108" dur="1" fill="hold">
                                          <p:stCondLst>
                                            <p:cond delay="0"/>
                                          </p:stCondLst>
                                        </p:cTn>
                                        <p:tgtEl>
                                          <p:spTgt spid="417846"/>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41784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nodeType="clickEffect">
                                  <p:stCondLst>
                                    <p:cond delay="0"/>
                                  </p:stCondLst>
                                  <p:childTnLst>
                                    <p:set>
                                      <p:cBhvr>
                                        <p:cTn id="114" dur="1" fill="hold">
                                          <p:stCondLst>
                                            <p:cond delay="0"/>
                                          </p:stCondLst>
                                        </p:cTn>
                                        <p:tgtEl>
                                          <p:spTgt spid="417848"/>
                                        </p:tgtEl>
                                        <p:attrNameLst>
                                          <p:attrName>style.visibility</p:attrName>
                                        </p:attrNameLst>
                                      </p:cBhvr>
                                      <p:to>
                                        <p:strVal val="visible"/>
                                      </p:to>
                                    </p:set>
                                    <p:anim calcmode="lin" valueType="num">
                                      <p:cBhvr additive="base">
                                        <p:cTn id="115" dur="500" fill="hold"/>
                                        <p:tgtEl>
                                          <p:spTgt spid="417848"/>
                                        </p:tgtEl>
                                        <p:attrNameLst>
                                          <p:attrName>ppt_x</p:attrName>
                                        </p:attrNameLst>
                                      </p:cBhvr>
                                      <p:tavLst>
                                        <p:tav tm="0">
                                          <p:val>
                                            <p:strVal val="0-#ppt_w/2"/>
                                          </p:val>
                                        </p:tav>
                                        <p:tav tm="100000">
                                          <p:val>
                                            <p:strVal val="#ppt_x"/>
                                          </p:val>
                                        </p:tav>
                                      </p:tavLst>
                                    </p:anim>
                                    <p:anim calcmode="lin" valueType="num">
                                      <p:cBhvr additive="base">
                                        <p:cTn id="116" dur="500" fill="hold"/>
                                        <p:tgtEl>
                                          <p:spTgt spid="417848"/>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2" fill="hold" nodeType="clickEffect">
                                  <p:stCondLst>
                                    <p:cond delay="0"/>
                                  </p:stCondLst>
                                  <p:childTnLst>
                                    <p:set>
                                      <p:cBhvr>
                                        <p:cTn id="120" dur="1" fill="hold">
                                          <p:stCondLst>
                                            <p:cond delay="0"/>
                                          </p:stCondLst>
                                        </p:cTn>
                                        <p:tgtEl>
                                          <p:spTgt spid="417847"/>
                                        </p:tgtEl>
                                        <p:attrNameLst>
                                          <p:attrName>style.visibility</p:attrName>
                                        </p:attrNameLst>
                                      </p:cBhvr>
                                      <p:to>
                                        <p:strVal val="visible"/>
                                      </p:to>
                                    </p:set>
                                    <p:anim calcmode="lin" valueType="num">
                                      <p:cBhvr additive="base">
                                        <p:cTn id="121" dur="500" fill="hold"/>
                                        <p:tgtEl>
                                          <p:spTgt spid="417847"/>
                                        </p:tgtEl>
                                        <p:attrNameLst>
                                          <p:attrName>ppt_x</p:attrName>
                                        </p:attrNameLst>
                                      </p:cBhvr>
                                      <p:tavLst>
                                        <p:tav tm="0">
                                          <p:val>
                                            <p:strVal val="1+#ppt_w/2"/>
                                          </p:val>
                                        </p:tav>
                                        <p:tav tm="100000">
                                          <p:val>
                                            <p:strVal val="#ppt_x"/>
                                          </p:val>
                                        </p:tav>
                                      </p:tavLst>
                                    </p:anim>
                                    <p:anim calcmode="lin" valueType="num">
                                      <p:cBhvr additive="base">
                                        <p:cTn id="122" dur="500" fill="hold"/>
                                        <p:tgtEl>
                                          <p:spTgt spid="417847"/>
                                        </p:tgtEl>
                                        <p:attrNameLst>
                                          <p:attrName>ppt_y</p:attrName>
                                        </p:attrNameLst>
                                      </p:cBhvr>
                                      <p:tavLst>
                                        <p:tav tm="0">
                                          <p:val>
                                            <p:strVal val="#ppt_y"/>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8" fill="hold" nodeType="clickEffect">
                                  <p:stCondLst>
                                    <p:cond delay="0"/>
                                  </p:stCondLst>
                                  <p:childTnLst>
                                    <p:set>
                                      <p:cBhvr>
                                        <p:cTn id="126" dur="1" fill="hold">
                                          <p:stCondLst>
                                            <p:cond delay="0"/>
                                          </p:stCondLst>
                                        </p:cTn>
                                        <p:tgtEl>
                                          <p:spTgt spid="417849"/>
                                        </p:tgtEl>
                                        <p:attrNameLst>
                                          <p:attrName>style.visibility</p:attrName>
                                        </p:attrNameLst>
                                      </p:cBhvr>
                                      <p:to>
                                        <p:strVal val="visible"/>
                                      </p:to>
                                    </p:set>
                                    <p:anim calcmode="lin" valueType="num">
                                      <p:cBhvr additive="base">
                                        <p:cTn id="127" dur="500" fill="hold"/>
                                        <p:tgtEl>
                                          <p:spTgt spid="417849"/>
                                        </p:tgtEl>
                                        <p:attrNameLst>
                                          <p:attrName>ppt_x</p:attrName>
                                        </p:attrNameLst>
                                      </p:cBhvr>
                                      <p:tavLst>
                                        <p:tav tm="0">
                                          <p:val>
                                            <p:strVal val="0-#ppt_w/2"/>
                                          </p:val>
                                        </p:tav>
                                        <p:tav tm="100000">
                                          <p:val>
                                            <p:strVal val="#ppt_x"/>
                                          </p:val>
                                        </p:tav>
                                      </p:tavLst>
                                    </p:anim>
                                    <p:anim calcmode="lin" valueType="num">
                                      <p:cBhvr additive="base">
                                        <p:cTn id="128" dur="500" fill="hold"/>
                                        <p:tgtEl>
                                          <p:spTgt spid="417849"/>
                                        </p:tgtEl>
                                        <p:attrNameLst>
                                          <p:attrName>ppt_y</p:attrName>
                                        </p:attrNameLst>
                                      </p:cBhvr>
                                      <p:tavLst>
                                        <p:tav tm="0">
                                          <p:val>
                                            <p:strVal val="#ppt_y"/>
                                          </p:val>
                                        </p:tav>
                                        <p:tav tm="100000">
                                          <p:val>
                                            <p:strVal val="#ppt_y"/>
                                          </p:val>
                                        </p:tav>
                                      </p:tavLst>
                                    </p:anim>
                                  </p:childTnLst>
                                </p:cTn>
                              </p:par>
                              <p:par>
                                <p:cTn id="129" presetID="1" presetClass="exit" presetSubtype="0" fill="hold" nodeType="withEffect">
                                  <p:stCondLst>
                                    <p:cond delay="0"/>
                                  </p:stCondLst>
                                  <p:childTnLst>
                                    <p:set>
                                      <p:cBhvr>
                                        <p:cTn id="130" dur="1" fill="hold">
                                          <p:stCondLst>
                                            <p:cond delay="0"/>
                                          </p:stCondLst>
                                        </p:cTn>
                                        <p:tgtEl>
                                          <p:spTgt spid="417848"/>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417847"/>
                                        </p:tgtEl>
                                        <p:attrNameLst>
                                          <p:attrName>style.visibility</p:attrName>
                                        </p:attrNameLst>
                                      </p:cBhvr>
                                      <p:to>
                                        <p:strVal val="hidden"/>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2" presetClass="entr" presetSubtype="2" fill="hold" nodeType="clickEffect">
                                  <p:stCondLst>
                                    <p:cond delay="0"/>
                                  </p:stCondLst>
                                  <p:childTnLst>
                                    <p:set>
                                      <p:cBhvr>
                                        <p:cTn id="136" dur="1" fill="hold">
                                          <p:stCondLst>
                                            <p:cond delay="0"/>
                                          </p:stCondLst>
                                        </p:cTn>
                                        <p:tgtEl>
                                          <p:spTgt spid="8"/>
                                        </p:tgtEl>
                                        <p:attrNameLst>
                                          <p:attrName>style.visibility</p:attrName>
                                        </p:attrNameLst>
                                      </p:cBhvr>
                                      <p:to>
                                        <p:strVal val="visible"/>
                                      </p:to>
                                    </p:set>
                                    <p:anim calcmode="lin" valueType="num">
                                      <p:cBhvr additive="base">
                                        <p:cTn id="137" dur="500" fill="hold"/>
                                        <p:tgtEl>
                                          <p:spTgt spid="8"/>
                                        </p:tgtEl>
                                        <p:attrNameLst>
                                          <p:attrName>ppt_x</p:attrName>
                                        </p:attrNameLst>
                                      </p:cBhvr>
                                      <p:tavLst>
                                        <p:tav tm="0">
                                          <p:val>
                                            <p:strVal val="1+#ppt_w/2"/>
                                          </p:val>
                                        </p:tav>
                                        <p:tav tm="100000">
                                          <p:val>
                                            <p:strVal val="#ppt_x"/>
                                          </p:val>
                                        </p:tav>
                                      </p:tavLst>
                                    </p:anim>
                                    <p:anim calcmode="lin" valueType="num">
                                      <p:cBhvr additive="base">
                                        <p:cTn id="13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834" grpId="0" animBg="1"/>
      <p:bldP spid="417835" grpId="0"/>
      <p:bldP spid="417835" grpId="1"/>
      <p:bldP spid="417837" grpId="0" animBg="1"/>
      <p:bldP spid="417837" grpId="1" animBg="1"/>
      <p:bldP spid="417838" grpId="0" animBg="1"/>
      <p:bldP spid="417838" grpId="1" animBg="1"/>
      <p:bldP spid="417839" grpId="0" animBg="1"/>
      <p:bldP spid="417839" grpId="1" animBg="1"/>
      <p:bldP spid="417840" grpId="0" animBg="1"/>
      <p:bldP spid="41784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5" name="Group 14"/>
          <p:cNvGrpSpPr/>
          <p:nvPr/>
        </p:nvGrpSpPr>
        <p:grpSpPr>
          <a:xfrm>
            <a:off x="3530600" y="1651179"/>
            <a:ext cx="2717800" cy="1237218"/>
            <a:chOff x="3429000" y="1674198"/>
            <a:chExt cx="2717800" cy="1237218"/>
          </a:xfrm>
        </p:grpSpPr>
        <p:sp>
          <p:nvSpPr>
            <p:cNvPr id="13" name="Rectangle 12"/>
            <p:cNvSpPr/>
            <p:nvPr/>
          </p:nvSpPr>
          <p:spPr>
            <a:xfrm>
              <a:off x="3581400" y="2080419"/>
              <a:ext cx="256540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variable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or its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negation.</a:t>
              </a:r>
              <a:endParaRPr kumimoji="0" 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endParaRPr>
            </a:p>
          </p:txBody>
        </p:sp>
        <p:sp>
          <p:nvSpPr>
            <p:cNvPr id="14" name="Oval 13"/>
            <p:cNvSpPr/>
            <p:nvPr/>
          </p:nvSpPr>
          <p:spPr bwMode="auto">
            <a:xfrm>
              <a:off x="3429000" y="1674198"/>
              <a:ext cx="533400" cy="412571"/>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796246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2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2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2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3"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4"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5"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08237"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cxnSp>
        <p:nvCxnSpPr>
          <p:cNvPr id="62478" name="AutoShape 14"/>
          <p:cNvCxnSpPr>
            <a:cxnSpLocks noChangeShapeType="1"/>
            <a:stCxn id="308234" idx="6"/>
            <a:endCxn id="30822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79" name="AutoShape 15"/>
          <p:cNvCxnSpPr>
            <a:cxnSpLocks noChangeShapeType="1"/>
            <a:stCxn id="308226" idx="3"/>
            <a:endCxn id="308233"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0" name="AutoShape 16"/>
          <p:cNvCxnSpPr>
            <a:cxnSpLocks noChangeShapeType="1"/>
            <a:stCxn id="308234" idx="5"/>
            <a:endCxn id="308233"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1" name="AutoShape 17"/>
          <p:cNvCxnSpPr>
            <a:cxnSpLocks noChangeShapeType="1"/>
            <a:stCxn id="308226" idx="5"/>
            <a:endCxn id="308236"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2" name="AutoShape 18"/>
          <p:cNvCxnSpPr>
            <a:cxnSpLocks noChangeShapeType="1"/>
            <a:stCxn id="308226" idx="4"/>
            <a:endCxn id="30822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3" name="AutoShape 19"/>
          <p:cNvCxnSpPr>
            <a:cxnSpLocks noChangeShapeType="1"/>
            <a:stCxn id="308233" idx="5"/>
            <a:endCxn id="308228"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4" name="AutoShape 20"/>
          <p:cNvCxnSpPr>
            <a:cxnSpLocks noChangeShapeType="1"/>
            <a:stCxn id="308237" idx="7"/>
            <a:endCxn id="308233"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5" name="AutoShape 21"/>
          <p:cNvCxnSpPr>
            <a:cxnSpLocks noChangeShapeType="1"/>
            <a:stCxn id="308233" idx="6"/>
            <a:endCxn id="308235"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6" name="AutoShape 22"/>
          <p:cNvCxnSpPr>
            <a:cxnSpLocks noChangeShapeType="1"/>
            <a:stCxn id="308237" idx="6"/>
            <a:endCxn id="30823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7" name="AutoShape 23"/>
          <p:cNvCxnSpPr>
            <a:cxnSpLocks noChangeShapeType="1"/>
            <a:stCxn id="308232" idx="0"/>
            <a:endCxn id="308233"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8" name="AutoShape 24"/>
          <p:cNvCxnSpPr>
            <a:cxnSpLocks noChangeShapeType="1"/>
            <a:stCxn id="308232" idx="6"/>
            <a:endCxn id="30822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89" name="AutoShape 25"/>
          <p:cNvCxnSpPr>
            <a:cxnSpLocks noChangeShapeType="1"/>
            <a:stCxn id="308231" idx="5"/>
            <a:endCxn id="30822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0" name="AutoShape 26"/>
          <p:cNvCxnSpPr>
            <a:cxnSpLocks noChangeShapeType="1"/>
            <a:stCxn id="308228" idx="6"/>
            <a:endCxn id="30822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1" name="AutoShape 27"/>
          <p:cNvCxnSpPr>
            <a:cxnSpLocks noChangeShapeType="1"/>
            <a:stCxn id="308230" idx="4"/>
            <a:endCxn id="30823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2" name="AutoShape 28"/>
          <p:cNvCxnSpPr>
            <a:cxnSpLocks noChangeShapeType="1"/>
            <a:stCxn id="308237" idx="4"/>
            <a:endCxn id="30823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3" name="AutoShape 29"/>
          <p:cNvCxnSpPr>
            <a:cxnSpLocks noChangeShapeType="1"/>
            <a:stCxn id="308230" idx="5"/>
            <a:endCxn id="30822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4" name="AutoShape 30"/>
          <p:cNvCxnSpPr>
            <a:cxnSpLocks noChangeShapeType="1"/>
            <a:stCxn id="308229" idx="2"/>
            <a:endCxn id="30823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5" name="AutoShape 31"/>
          <p:cNvCxnSpPr>
            <a:cxnSpLocks noChangeShapeType="1"/>
            <a:stCxn id="308229" idx="7"/>
            <a:endCxn id="30823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6" name="AutoShape 32"/>
          <p:cNvCxnSpPr>
            <a:cxnSpLocks noChangeShapeType="1"/>
            <a:stCxn id="308235" idx="4"/>
            <a:endCxn id="30823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2497" name="AutoShape 33"/>
          <p:cNvCxnSpPr>
            <a:cxnSpLocks noChangeShapeType="1"/>
            <a:stCxn id="308236" idx="4"/>
            <a:endCxn id="30822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08264" name="Text Box 40"/>
          <p:cNvSpPr txBox="1">
            <a:spLocks noChangeArrowheads="1"/>
          </p:cNvSpPr>
          <p:nvPr/>
        </p:nvSpPr>
        <p:spPr bwMode="auto">
          <a:xfrm>
            <a:off x="4819650" y="88900"/>
            <a:ext cx="4311650" cy="1190625"/>
          </a:xfrm>
          <a:prstGeom prst="rect">
            <a:avLst/>
          </a:prstGeom>
          <a:noFill/>
          <a:ln w="57150" cap="sq">
            <a:noFill/>
            <a:miter lim="800000"/>
            <a:headEnd/>
            <a:tailEnd/>
          </a:ln>
          <a:effectLst/>
        </p:spPr>
        <p:txBody>
          <a:bodyPr wrap="none" lIns="274320" rIns="274320">
            <a:spAutoFit/>
          </a:bodyPr>
          <a:lstStyle/>
          <a:p>
            <a:pPr>
              <a:defRPr/>
            </a:pPr>
            <a:r>
              <a:rPr lang="en-US" b="1">
                <a:solidFill>
                  <a:schemeClr val="tx2"/>
                </a:solidFill>
                <a:effectLst>
                  <a:outerShdw blurRad="38100" dist="38100" dir="2700000" algn="tl">
                    <a:srgbClr val="000000"/>
                  </a:outerShdw>
                </a:effectLst>
                <a:latin typeface="Arial Rounded MT Bold" pitchFamily="34" charset="0"/>
              </a:rPr>
              <a:t>A Graph Named  </a:t>
            </a:r>
            <a:br>
              <a:rPr lang="en-US" b="1">
                <a:solidFill>
                  <a:schemeClr val="tx2"/>
                </a:solidFill>
                <a:effectLst>
                  <a:outerShdw blurRad="38100" dist="38100" dir="2700000" algn="tl">
                    <a:srgbClr val="000000"/>
                  </a:outerShdw>
                </a:effectLst>
                <a:latin typeface="Arial Rounded MT Bold" pitchFamily="34" charset="0"/>
              </a:rPr>
            </a:br>
            <a:r>
              <a:rPr lang="en-US" b="1">
                <a:solidFill>
                  <a:schemeClr val="tx2"/>
                </a:solidFill>
                <a:effectLst>
                  <a:outerShdw blurRad="38100" dist="38100" dir="2700000" algn="tl">
                    <a:srgbClr val="000000"/>
                  </a:outerShdw>
                </a:effectLst>
                <a:latin typeface="Arial Rounded MT Bold" pitchFamily="34" charset="0"/>
              </a:rPr>
              <a:t>“Gadget”</a:t>
            </a:r>
          </a:p>
        </p:txBody>
      </p:sp>
      <p:grpSp>
        <p:nvGrpSpPr>
          <p:cNvPr id="2" name="Group 37"/>
          <p:cNvGrpSpPr>
            <a:grpSpLocks/>
          </p:cNvGrpSpPr>
          <p:nvPr/>
        </p:nvGrpSpPr>
        <p:grpSpPr bwMode="auto">
          <a:xfrm>
            <a:off x="547688" y="4292600"/>
            <a:ext cx="8181975" cy="2403475"/>
            <a:chOff x="547687" y="4292600"/>
            <a:chExt cx="8181579" cy="2402722"/>
          </a:xfrm>
        </p:grpSpPr>
        <p:sp>
          <p:nvSpPr>
            <p:cNvPr id="308265" name="Text Box 41"/>
            <p:cNvSpPr txBox="1">
              <a:spLocks noChangeArrowheads="1"/>
            </p:cNvSpPr>
            <p:nvPr/>
          </p:nvSpPr>
          <p:spPr bwMode="auto">
            <a:xfrm>
              <a:off x="547687" y="4846464"/>
              <a:ext cx="6538596" cy="1553675"/>
            </a:xfrm>
            <a:prstGeom prst="rect">
              <a:avLst/>
            </a:prstGeom>
            <a:noFill/>
            <a:ln w="9525">
              <a:noFill/>
              <a:miter lim="800000"/>
              <a:headEnd/>
              <a:tailEnd/>
            </a:ln>
            <a:effectLst/>
          </p:spPr>
          <p:txBody>
            <a:bodyPr>
              <a:spAutoFit/>
            </a:bodyPr>
            <a:lstStyle/>
            <a:p>
              <a:pPr>
                <a:spcBef>
                  <a:spcPct val="20000"/>
                </a:spcBef>
                <a:defRPr/>
              </a:pPr>
              <a:r>
                <a:rPr lang="en-US" sz="3200" dirty="0">
                  <a:effectLst>
                    <a:outerShdw blurRad="38100" dist="38100" dir="2700000" algn="tl">
                      <a:srgbClr val="000000"/>
                    </a:outerShdw>
                  </a:effectLst>
                </a:rPr>
                <a:t>Steven </a:t>
              </a:r>
              <a:r>
                <a:rPr lang="en-US" sz="3200" dirty="0" err="1">
                  <a:effectLst>
                    <a:outerShdw blurRad="38100" dist="38100" dir="2700000" algn="tl">
                      <a:srgbClr val="000000"/>
                    </a:outerShdw>
                  </a:effectLst>
                </a:rPr>
                <a:t>Rudich</a:t>
              </a:r>
              <a:r>
                <a:rPr lang="en-US" sz="3200" dirty="0">
                  <a:effectLst>
                    <a:outerShdw blurRad="38100" dist="38100" dir="2700000" algn="tl">
                      <a:srgbClr val="000000"/>
                    </a:outerShdw>
                  </a:effectLst>
                </a:rPr>
                <a:t> had computer search for graph with some key properties.</a:t>
              </a:r>
            </a:p>
          </p:txBody>
        </p:sp>
        <p:pic>
          <p:nvPicPr>
            <p:cNvPr id="62501" name="Picture 4" descr="rudic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9360" y="4292600"/>
              <a:ext cx="1789906" cy="2402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8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8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8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3"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4"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5"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197"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cxnSp>
        <p:nvCxnSpPr>
          <p:cNvPr id="63502" name="AutoShape 14"/>
          <p:cNvCxnSpPr>
            <a:cxnSpLocks noChangeShapeType="1"/>
            <a:stCxn id="349194" idx="6"/>
            <a:endCxn id="34918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3" name="AutoShape 15"/>
          <p:cNvCxnSpPr>
            <a:cxnSpLocks noChangeShapeType="1"/>
            <a:stCxn id="349186" idx="3"/>
            <a:endCxn id="349193"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4" name="AutoShape 16"/>
          <p:cNvCxnSpPr>
            <a:cxnSpLocks noChangeShapeType="1"/>
            <a:stCxn id="349194" idx="5"/>
            <a:endCxn id="349193"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5" name="AutoShape 17"/>
          <p:cNvCxnSpPr>
            <a:cxnSpLocks noChangeShapeType="1"/>
            <a:stCxn id="349186" idx="5"/>
            <a:endCxn id="349196"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6" name="AutoShape 18"/>
          <p:cNvCxnSpPr>
            <a:cxnSpLocks noChangeShapeType="1"/>
            <a:stCxn id="349186" idx="4"/>
            <a:endCxn id="34918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7" name="AutoShape 19"/>
          <p:cNvCxnSpPr>
            <a:cxnSpLocks noChangeShapeType="1"/>
            <a:stCxn id="349193" idx="5"/>
            <a:endCxn id="349188"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8" name="AutoShape 20"/>
          <p:cNvCxnSpPr>
            <a:cxnSpLocks noChangeShapeType="1"/>
            <a:stCxn id="349197" idx="7"/>
            <a:endCxn id="349193"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09" name="AutoShape 21"/>
          <p:cNvCxnSpPr>
            <a:cxnSpLocks noChangeShapeType="1"/>
            <a:stCxn id="349193" idx="6"/>
            <a:endCxn id="349195"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0" name="AutoShape 22"/>
          <p:cNvCxnSpPr>
            <a:cxnSpLocks noChangeShapeType="1"/>
            <a:stCxn id="349197" idx="6"/>
            <a:endCxn id="34919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1" name="AutoShape 23"/>
          <p:cNvCxnSpPr>
            <a:cxnSpLocks noChangeShapeType="1"/>
            <a:stCxn id="349192" idx="0"/>
            <a:endCxn id="349193"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2" name="AutoShape 24"/>
          <p:cNvCxnSpPr>
            <a:cxnSpLocks noChangeShapeType="1"/>
            <a:stCxn id="349192" idx="6"/>
            <a:endCxn id="34918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3" name="AutoShape 25"/>
          <p:cNvCxnSpPr>
            <a:cxnSpLocks noChangeShapeType="1"/>
            <a:stCxn id="349191" idx="5"/>
            <a:endCxn id="34918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4" name="AutoShape 26"/>
          <p:cNvCxnSpPr>
            <a:cxnSpLocks noChangeShapeType="1"/>
            <a:stCxn id="349188" idx="6"/>
            <a:endCxn id="34918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5" name="AutoShape 27"/>
          <p:cNvCxnSpPr>
            <a:cxnSpLocks noChangeShapeType="1"/>
            <a:stCxn id="349190" idx="4"/>
            <a:endCxn id="34919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6" name="AutoShape 28"/>
          <p:cNvCxnSpPr>
            <a:cxnSpLocks noChangeShapeType="1"/>
            <a:stCxn id="349197" idx="4"/>
            <a:endCxn id="34919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7" name="AutoShape 29"/>
          <p:cNvCxnSpPr>
            <a:cxnSpLocks noChangeShapeType="1"/>
            <a:stCxn id="349190" idx="5"/>
            <a:endCxn id="34918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8" name="AutoShape 30"/>
          <p:cNvCxnSpPr>
            <a:cxnSpLocks noChangeShapeType="1"/>
            <a:stCxn id="349189" idx="2"/>
            <a:endCxn id="34919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19" name="AutoShape 31"/>
          <p:cNvCxnSpPr>
            <a:cxnSpLocks noChangeShapeType="1"/>
            <a:stCxn id="349189" idx="7"/>
            <a:endCxn id="34919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20" name="AutoShape 32"/>
          <p:cNvCxnSpPr>
            <a:cxnSpLocks noChangeShapeType="1"/>
            <a:stCxn id="349195" idx="4"/>
            <a:endCxn id="34919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3521" name="AutoShape 33"/>
          <p:cNvCxnSpPr>
            <a:cxnSpLocks noChangeShapeType="1"/>
            <a:stCxn id="349196" idx="4"/>
            <a:endCxn id="34918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49220" name="Rectangle 36"/>
          <p:cNvSpPr>
            <a:spLocks noChangeArrowheads="1"/>
          </p:cNvSpPr>
          <p:nvPr/>
        </p:nvSpPr>
        <p:spPr bwMode="auto">
          <a:xfrm>
            <a:off x="5029200" y="1411288"/>
            <a:ext cx="4114800" cy="3632200"/>
          </a:xfrm>
          <a:prstGeom prst="rect">
            <a:avLst/>
          </a:prstGeom>
          <a:noFill/>
          <a:ln w="57150" cap="sq">
            <a:noFill/>
            <a:miter lim="800000"/>
            <a:headEnd/>
            <a:tailEnd/>
          </a:ln>
          <a:effectLst/>
        </p:spPr>
        <p:txBody>
          <a:bodyPr lIns="274320" rIns="274320">
            <a:spAutoFit/>
          </a:bodyPr>
          <a:lstStyle/>
          <a:p>
            <a:pPr>
              <a:spcBef>
                <a:spcPct val="50000"/>
              </a:spcBef>
              <a:defRPr/>
            </a:pPr>
            <a:r>
              <a:rPr lang="en-US" sz="3200" dirty="0" err="1">
                <a:solidFill>
                  <a:srgbClr val="66FF33"/>
                </a:solidFill>
              </a:rPr>
              <a:t>C</a:t>
            </a:r>
            <a:r>
              <a:rPr lang="en-US" sz="3200" dirty="0" err="1">
                <a:solidFill>
                  <a:schemeClr val="accent2"/>
                </a:solidFill>
              </a:rPr>
              <a:t>o</a:t>
            </a:r>
            <a:r>
              <a:rPr lang="en-US" sz="3200" dirty="0" err="1">
                <a:solidFill>
                  <a:schemeClr val="hlink"/>
                </a:solidFill>
              </a:rPr>
              <a:t>l</a:t>
            </a:r>
            <a:r>
              <a:rPr lang="en-US" sz="3200" dirty="0" err="1">
                <a:solidFill>
                  <a:srgbClr val="66FF33"/>
                </a:solidFill>
              </a:rPr>
              <a:t>o</a:t>
            </a:r>
            <a:r>
              <a:rPr lang="en-US" sz="3200" dirty="0" err="1">
                <a:solidFill>
                  <a:schemeClr val="hlink"/>
                </a:solidFill>
              </a:rPr>
              <a:t>u</a:t>
            </a:r>
            <a:r>
              <a:rPr lang="en-US" sz="3200" dirty="0" err="1">
                <a:solidFill>
                  <a:schemeClr val="accent2"/>
                </a:solidFill>
              </a:rPr>
              <a:t>r</a:t>
            </a:r>
            <a:r>
              <a:rPr lang="en-US" dirty="0">
                <a:solidFill>
                  <a:srgbClr val="00FFCC"/>
                </a:solidFill>
              </a:rPr>
              <a:t> </a:t>
            </a:r>
            <a:r>
              <a:rPr lang="en-US" dirty="0">
                <a:effectLst>
                  <a:outerShdw blurRad="38100" dist="38100" dir="2700000" algn="tl">
                    <a:srgbClr val="000000"/>
                  </a:outerShdw>
                </a:effectLst>
              </a:rPr>
              <a:t>each node.</a:t>
            </a:r>
          </a:p>
          <a:p>
            <a:pPr>
              <a:spcBef>
                <a:spcPct val="50000"/>
              </a:spcBef>
              <a:defRPr/>
            </a:pPr>
            <a:r>
              <a:rPr lang="en-US" dirty="0">
                <a:effectLst>
                  <a:outerShdw blurRad="38100" dist="38100" dir="2700000" algn="tl">
                    <a:srgbClr val="000000"/>
                  </a:outerShdw>
                </a:effectLst>
              </a:rPr>
              <a:t>Nodes with lines between them must have different </a:t>
            </a:r>
            <a:r>
              <a:rPr lang="en-US" dirty="0" err="1">
                <a:effectLst>
                  <a:outerShdw blurRad="38100" dist="38100" dir="2700000" algn="tl">
                    <a:srgbClr val="000000"/>
                  </a:outerShdw>
                </a:effectLst>
              </a:rPr>
              <a:t>colours</a:t>
            </a:r>
            <a:r>
              <a:rPr lang="en-US" dirty="0">
                <a:effectLst>
                  <a:outerShdw blurRad="38100" dist="38100" dir="2700000" algn="tl">
                    <a:srgbClr val="000000"/>
                  </a:outerShdw>
                </a:effectLst>
              </a:rPr>
              <a:t>.</a:t>
            </a:r>
          </a:p>
          <a:p>
            <a:pPr>
              <a:spcBef>
                <a:spcPct val="50000"/>
              </a:spcBef>
              <a:defRPr/>
            </a:pPr>
            <a:r>
              <a:rPr lang="en-US" dirty="0">
                <a:effectLst>
                  <a:outerShdw blurRad="38100" dist="38100" dir="2700000" algn="tl">
                    <a:srgbClr val="000000"/>
                  </a:outerShdw>
                </a:effectLst>
              </a:rPr>
              <a:t>Could you do it with </a:t>
            </a:r>
            <a:r>
              <a:rPr lang="en-US" dirty="0">
                <a:solidFill>
                  <a:schemeClr val="hlink"/>
                </a:solidFill>
                <a:effectLst>
                  <a:outerShdw blurRad="38100" dist="38100" dir="2700000" algn="tl">
                    <a:srgbClr val="000000"/>
                  </a:outerShdw>
                </a:effectLst>
              </a:rPr>
              <a:t>2</a:t>
            </a:r>
            <a:r>
              <a:rPr lang="en-US" dirty="0">
                <a:effectLst>
                  <a:outerShdw blurRad="38100" dist="38100" dir="2700000" algn="tl">
                    <a:srgbClr val="000000"/>
                  </a:outerShdw>
                </a:effectLst>
              </a:rPr>
              <a:t> </a:t>
            </a:r>
            <a:r>
              <a:rPr lang="en-US" dirty="0" err="1">
                <a:effectLst>
                  <a:outerShdw blurRad="38100" dist="38100" dir="2700000" algn="tl">
                    <a:srgbClr val="000000"/>
                  </a:outerShdw>
                </a:effectLst>
              </a:rPr>
              <a:t>colours</a:t>
            </a:r>
            <a:r>
              <a:rPr lang="en-US" dirty="0">
                <a:effectLst>
                  <a:outerShdw blurRad="38100" dist="38100" dir="2700000" algn="tl">
                    <a:srgbClr val="000000"/>
                  </a:outerShdw>
                </a:effectLst>
              </a:rPr>
              <a:t>?</a:t>
            </a:r>
          </a:p>
        </p:txBody>
      </p:sp>
      <p:grpSp>
        <p:nvGrpSpPr>
          <p:cNvPr id="63523" name="Group 37"/>
          <p:cNvGrpSpPr>
            <a:grpSpLocks/>
          </p:cNvGrpSpPr>
          <p:nvPr/>
        </p:nvGrpSpPr>
        <p:grpSpPr bwMode="auto">
          <a:xfrm rot="6147626">
            <a:off x="3558381" y="1723232"/>
            <a:ext cx="1347787" cy="234950"/>
            <a:chOff x="240" y="1691"/>
            <a:chExt cx="1720" cy="196"/>
          </a:xfrm>
        </p:grpSpPr>
        <p:grpSp>
          <p:nvGrpSpPr>
            <p:cNvPr id="63530" name="Group 38"/>
            <p:cNvGrpSpPr>
              <a:grpSpLocks/>
            </p:cNvGrpSpPr>
            <p:nvPr/>
          </p:nvGrpSpPr>
          <p:grpSpPr bwMode="auto">
            <a:xfrm>
              <a:off x="1538" y="1691"/>
              <a:ext cx="422" cy="196"/>
              <a:chOff x="1538" y="1691"/>
              <a:chExt cx="422" cy="196"/>
            </a:xfrm>
          </p:grpSpPr>
          <p:grpSp>
            <p:nvGrpSpPr>
              <p:cNvPr id="63557" name="Group 39"/>
              <p:cNvGrpSpPr>
                <a:grpSpLocks/>
              </p:cNvGrpSpPr>
              <p:nvPr/>
            </p:nvGrpSpPr>
            <p:grpSpPr bwMode="auto">
              <a:xfrm>
                <a:off x="1538" y="1691"/>
                <a:ext cx="418" cy="196"/>
                <a:chOff x="1538" y="1691"/>
                <a:chExt cx="418" cy="196"/>
              </a:xfrm>
            </p:grpSpPr>
            <p:grpSp>
              <p:nvGrpSpPr>
                <p:cNvPr id="63561" name="Group 40"/>
                <p:cNvGrpSpPr>
                  <a:grpSpLocks/>
                </p:cNvGrpSpPr>
                <p:nvPr/>
              </p:nvGrpSpPr>
              <p:grpSpPr bwMode="auto">
                <a:xfrm>
                  <a:off x="1538" y="1691"/>
                  <a:ext cx="418" cy="196"/>
                  <a:chOff x="1538" y="1691"/>
                  <a:chExt cx="418" cy="196"/>
                </a:xfrm>
              </p:grpSpPr>
              <p:sp>
                <p:nvSpPr>
                  <p:cNvPr id="349225" name="Freeform 41"/>
                  <p:cNvSpPr>
                    <a:spLocks/>
                  </p:cNvSpPr>
                  <p:nvPr/>
                </p:nvSpPr>
                <p:spPr bwMode="auto">
                  <a:xfrm>
                    <a:off x="1533" y="1732"/>
                    <a:ext cx="401"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49226" name="Freeform 42"/>
                  <p:cNvSpPr>
                    <a:spLocks/>
                  </p:cNvSpPr>
                  <p:nvPr/>
                </p:nvSpPr>
                <p:spPr bwMode="auto">
                  <a:xfrm>
                    <a:off x="1537" y="1852"/>
                    <a:ext cx="255" cy="81"/>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63562" name="Group 43"/>
                <p:cNvGrpSpPr>
                  <a:grpSpLocks/>
                </p:cNvGrpSpPr>
                <p:nvPr/>
              </p:nvGrpSpPr>
              <p:grpSpPr bwMode="auto">
                <a:xfrm>
                  <a:off x="1589" y="1709"/>
                  <a:ext cx="353" cy="169"/>
                  <a:chOff x="1589" y="1709"/>
                  <a:chExt cx="353" cy="169"/>
                </a:xfrm>
              </p:grpSpPr>
              <p:sp>
                <p:nvSpPr>
                  <p:cNvPr id="349228" name="Freeform 44"/>
                  <p:cNvSpPr>
                    <a:spLocks/>
                  </p:cNvSpPr>
                  <p:nvPr/>
                </p:nvSpPr>
                <p:spPr bwMode="auto">
                  <a:xfrm>
                    <a:off x="1597" y="1847"/>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49229" name="Freeform 45"/>
                  <p:cNvSpPr>
                    <a:spLocks/>
                  </p:cNvSpPr>
                  <p:nvPr/>
                </p:nvSpPr>
                <p:spPr bwMode="auto">
                  <a:xfrm>
                    <a:off x="1653" y="1821"/>
                    <a:ext cx="128"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49230" name="Freeform 46"/>
                  <p:cNvSpPr>
                    <a:spLocks/>
                  </p:cNvSpPr>
                  <p:nvPr/>
                </p:nvSpPr>
                <p:spPr bwMode="auto">
                  <a:xfrm>
                    <a:off x="1549" y="1828"/>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49231" name="Freeform 47"/>
                  <p:cNvSpPr>
                    <a:spLocks/>
                  </p:cNvSpPr>
                  <p:nvPr/>
                </p:nvSpPr>
                <p:spPr bwMode="auto">
                  <a:xfrm>
                    <a:off x="1651" y="1804"/>
                    <a:ext cx="144"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49232" name="Freeform 48"/>
                  <p:cNvSpPr>
                    <a:spLocks/>
                  </p:cNvSpPr>
                  <p:nvPr/>
                </p:nvSpPr>
                <p:spPr bwMode="auto">
                  <a:xfrm>
                    <a:off x="1613" y="1788"/>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49233" name="Freeform 49"/>
                  <p:cNvSpPr>
                    <a:spLocks/>
                  </p:cNvSpPr>
                  <p:nvPr/>
                </p:nvSpPr>
                <p:spPr bwMode="auto">
                  <a:xfrm>
                    <a:off x="1632" y="1802"/>
                    <a:ext cx="231"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49234" name="Freeform 50"/>
                  <p:cNvSpPr>
                    <a:spLocks/>
                  </p:cNvSpPr>
                  <p:nvPr/>
                </p:nvSpPr>
                <p:spPr bwMode="auto">
                  <a:xfrm>
                    <a:off x="1573" y="1859"/>
                    <a:ext cx="154"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49235" name="Freeform 51"/>
                  <p:cNvSpPr>
                    <a:spLocks/>
                  </p:cNvSpPr>
                  <p:nvPr/>
                </p:nvSpPr>
                <p:spPr bwMode="auto">
                  <a:xfrm>
                    <a:off x="1630" y="1871"/>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49236" name="Freeform 52"/>
                  <p:cNvSpPr>
                    <a:spLocks/>
                  </p:cNvSpPr>
                  <p:nvPr/>
                </p:nvSpPr>
                <p:spPr bwMode="auto">
                  <a:xfrm>
                    <a:off x="1569" y="1873"/>
                    <a:ext cx="180"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49237" name="Freeform 53"/>
                  <p:cNvSpPr>
                    <a:spLocks/>
                  </p:cNvSpPr>
                  <p:nvPr/>
                </p:nvSpPr>
                <p:spPr bwMode="auto">
                  <a:xfrm>
                    <a:off x="1666" y="1865"/>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49238" name="Freeform 54"/>
                  <p:cNvSpPr>
                    <a:spLocks/>
                  </p:cNvSpPr>
                  <p:nvPr/>
                </p:nvSpPr>
                <p:spPr bwMode="auto">
                  <a:xfrm>
                    <a:off x="1600" y="1870"/>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49239" name="Freeform 55"/>
                  <p:cNvSpPr>
                    <a:spLocks/>
                  </p:cNvSpPr>
                  <p:nvPr/>
                </p:nvSpPr>
                <p:spPr bwMode="auto">
                  <a:xfrm>
                    <a:off x="1646" y="1879"/>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49240" name="Freeform 56"/>
                  <p:cNvSpPr>
                    <a:spLocks/>
                  </p:cNvSpPr>
                  <p:nvPr/>
                </p:nvSpPr>
                <p:spPr bwMode="auto">
                  <a:xfrm>
                    <a:off x="1547" y="1878"/>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49241" name="Freeform 57"/>
                  <p:cNvSpPr>
                    <a:spLocks/>
                  </p:cNvSpPr>
                  <p:nvPr/>
                </p:nvSpPr>
                <p:spPr bwMode="auto">
                  <a:xfrm>
                    <a:off x="1632" y="188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49242" name="Freeform 58"/>
                  <p:cNvSpPr>
                    <a:spLocks/>
                  </p:cNvSpPr>
                  <p:nvPr/>
                </p:nvSpPr>
                <p:spPr bwMode="auto">
                  <a:xfrm>
                    <a:off x="1676" y="1903"/>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49243" name="Freeform 59"/>
                  <p:cNvSpPr>
                    <a:spLocks/>
                  </p:cNvSpPr>
                  <p:nvPr/>
                </p:nvSpPr>
                <p:spPr bwMode="auto">
                  <a:xfrm>
                    <a:off x="1585" y="1784"/>
                    <a:ext cx="235"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49244" name="Freeform 60"/>
                  <p:cNvSpPr>
                    <a:spLocks/>
                  </p:cNvSpPr>
                  <p:nvPr/>
                </p:nvSpPr>
                <p:spPr bwMode="auto">
                  <a:xfrm>
                    <a:off x="1666" y="1776"/>
                    <a:ext cx="227" cy="123"/>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63558" name="Group 61"/>
              <p:cNvGrpSpPr>
                <a:grpSpLocks/>
              </p:cNvGrpSpPr>
              <p:nvPr/>
            </p:nvGrpSpPr>
            <p:grpSpPr bwMode="auto">
              <a:xfrm>
                <a:off x="1759" y="1754"/>
                <a:ext cx="201" cy="104"/>
                <a:chOff x="1759" y="1754"/>
                <a:chExt cx="201" cy="104"/>
              </a:xfrm>
            </p:grpSpPr>
            <p:sp>
              <p:nvSpPr>
                <p:cNvPr id="349246" name="Freeform 62"/>
                <p:cNvSpPr>
                  <a:spLocks/>
                </p:cNvSpPr>
                <p:nvPr/>
              </p:nvSpPr>
              <p:spPr bwMode="auto">
                <a:xfrm>
                  <a:off x="1724" y="1822"/>
                  <a:ext cx="201" cy="97"/>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49247" name="Freeform 63"/>
                <p:cNvSpPr>
                  <a:spLocks/>
                </p:cNvSpPr>
                <p:nvPr/>
              </p:nvSpPr>
              <p:spPr bwMode="auto">
                <a:xfrm>
                  <a:off x="1744" y="1880"/>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63531" name="Group 64"/>
            <p:cNvGrpSpPr>
              <a:grpSpLocks/>
            </p:cNvGrpSpPr>
            <p:nvPr/>
          </p:nvGrpSpPr>
          <p:grpSpPr bwMode="auto">
            <a:xfrm>
              <a:off x="240" y="1714"/>
              <a:ext cx="1151" cy="149"/>
              <a:chOff x="240" y="1714"/>
              <a:chExt cx="1151" cy="149"/>
            </a:xfrm>
          </p:grpSpPr>
          <p:sp>
            <p:nvSpPr>
              <p:cNvPr id="349249" name="Freeform 65"/>
              <p:cNvSpPr>
                <a:spLocks/>
              </p:cNvSpPr>
              <p:nvPr/>
            </p:nvSpPr>
            <p:spPr bwMode="auto">
              <a:xfrm>
                <a:off x="226" y="1743"/>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49250" name="Freeform 66"/>
              <p:cNvSpPr>
                <a:spLocks/>
              </p:cNvSpPr>
              <p:nvPr/>
            </p:nvSpPr>
            <p:spPr bwMode="auto">
              <a:xfrm>
                <a:off x="240" y="1809"/>
                <a:ext cx="1124"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49251" name="Freeform 67"/>
              <p:cNvSpPr>
                <a:spLocks/>
              </p:cNvSpPr>
              <p:nvPr/>
            </p:nvSpPr>
            <p:spPr bwMode="auto">
              <a:xfrm>
                <a:off x="1036" y="1755"/>
                <a:ext cx="316" cy="25"/>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63532" name="Group 68"/>
            <p:cNvGrpSpPr>
              <a:grpSpLocks/>
            </p:cNvGrpSpPr>
            <p:nvPr/>
          </p:nvGrpSpPr>
          <p:grpSpPr bwMode="auto">
            <a:xfrm>
              <a:off x="1388" y="1737"/>
              <a:ext cx="156" cy="104"/>
              <a:chOff x="1388" y="1737"/>
              <a:chExt cx="156" cy="104"/>
            </a:xfrm>
          </p:grpSpPr>
          <p:grpSp>
            <p:nvGrpSpPr>
              <p:cNvPr id="63533" name="Group 69"/>
              <p:cNvGrpSpPr>
                <a:grpSpLocks/>
              </p:cNvGrpSpPr>
              <p:nvPr/>
            </p:nvGrpSpPr>
            <p:grpSpPr bwMode="auto">
              <a:xfrm>
                <a:off x="1388" y="1737"/>
                <a:ext cx="156" cy="104"/>
                <a:chOff x="1388" y="1737"/>
                <a:chExt cx="156" cy="104"/>
              </a:xfrm>
            </p:grpSpPr>
            <p:grpSp>
              <p:nvGrpSpPr>
                <p:cNvPr id="63538" name="Group 70"/>
                <p:cNvGrpSpPr>
                  <a:grpSpLocks/>
                </p:cNvGrpSpPr>
                <p:nvPr/>
              </p:nvGrpSpPr>
              <p:grpSpPr bwMode="auto">
                <a:xfrm>
                  <a:off x="1504" y="1741"/>
                  <a:ext cx="11" cy="97"/>
                  <a:chOff x="1504" y="1741"/>
                  <a:chExt cx="11" cy="97"/>
                </a:xfrm>
              </p:grpSpPr>
              <p:sp>
                <p:nvSpPr>
                  <p:cNvPr id="349255" name="Freeform 71"/>
                  <p:cNvSpPr>
                    <a:spLocks/>
                  </p:cNvSpPr>
                  <p:nvPr/>
                </p:nvSpPr>
                <p:spPr bwMode="auto">
                  <a:xfrm>
                    <a:off x="1438" y="1815"/>
                    <a:ext cx="45"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49256" name="Rectangle 72"/>
                  <p:cNvSpPr>
                    <a:spLocks noChangeArrowheads="1"/>
                  </p:cNvSpPr>
                  <p:nvPr/>
                </p:nvSpPr>
                <p:spPr bwMode="auto">
                  <a:xfrm>
                    <a:off x="1429" y="1815"/>
                    <a:ext cx="51" cy="20"/>
                  </a:xfrm>
                  <a:prstGeom prst="rect">
                    <a:avLst/>
                  </a:prstGeom>
                  <a:solidFill>
                    <a:srgbClr val="00C0C0"/>
                  </a:solidFill>
                  <a:ln w="9525">
                    <a:noFill/>
                    <a:miter lim="800000"/>
                    <a:headEnd/>
                    <a:tailEnd/>
                  </a:ln>
                </p:spPr>
                <p:txBody>
                  <a:bodyPr/>
                  <a:lstStyle/>
                  <a:p>
                    <a:pPr>
                      <a:defRPr/>
                    </a:pPr>
                    <a:endParaRPr lang="en-CA"/>
                  </a:p>
                </p:txBody>
              </p:sp>
              <p:sp>
                <p:nvSpPr>
                  <p:cNvPr id="349257" name="Rectangle 73"/>
                  <p:cNvSpPr>
                    <a:spLocks noChangeArrowheads="1"/>
                  </p:cNvSpPr>
                  <p:nvPr/>
                </p:nvSpPr>
                <p:spPr bwMode="auto">
                  <a:xfrm>
                    <a:off x="1414" y="1868"/>
                    <a:ext cx="49" cy="20"/>
                  </a:xfrm>
                  <a:prstGeom prst="rect">
                    <a:avLst/>
                  </a:prstGeom>
                  <a:solidFill>
                    <a:srgbClr val="006060"/>
                  </a:solidFill>
                  <a:ln w="9525">
                    <a:noFill/>
                    <a:miter lim="800000"/>
                    <a:headEnd/>
                    <a:tailEnd/>
                  </a:ln>
                </p:spPr>
                <p:txBody>
                  <a:bodyPr/>
                  <a:lstStyle/>
                  <a:p>
                    <a:pPr>
                      <a:defRPr/>
                    </a:pPr>
                    <a:endParaRPr lang="en-CA"/>
                  </a:p>
                </p:txBody>
              </p:sp>
            </p:grpSp>
            <p:grpSp>
              <p:nvGrpSpPr>
                <p:cNvPr id="63539" name="Group 74"/>
                <p:cNvGrpSpPr>
                  <a:grpSpLocks/>
                </p:cNvGrpSpPr>
                <p:nvPr/>
              </p:nvGrpSpPr>
              <p:grpSpPr bwMode="auto">
                <a:xfrm>
                  <a:off x="1417" y="1740"/>
                  <a:ext cx="12" cy="97"/>
                  <a:chOff x="1417" y="1740"/>
                  <a:chExt cx="12" cy="97"/>
                </a:xfrm>
              </p:grpSpPr>
              <p:sp>
                <p:nvSpPr>
                  <p:cNvPr id="349259" name="Freeform 75"/>
                  <p:cNvSpPr>
                    <a:spLocks/>
                  </p:cNvSpPr>
                  <p:nvPr/>
                </p:nvSpPr>
                <p:spPr bwMode="auto">
                  <a:xfrm>
                    <a:off x="1372" y="1811"/>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49260" name="Rectangle 76"/>
                  <p:cNvSpPr>
                    <a:spLocks noChangeArrowheads="1"/>
                  </p:cNvSpPr>
                  <p:nvPr/>
                </p:nvSpPr>
                <p:spPr bwMode="auto">
                  <a:xfrm>
                    <a:off x="1361" y="1801"/>
                    <a:ext cx="16" cy="16"/>
                  </a:xfrm>
                  <a:prstGeom prst="rect">
                    <a:avLst/>
                  </a:prstGeom>
                  <a:solidFill>
                    <a:srgbClr val="00C0C0"/>
                  </a:solidFill>
                  <a:ln w="9525">
                    <a:noFill/>
                    <a:miter lim="800000"/>
                    <a:headEnd/>
                    <a:tailEnd/>
                  </a:ln>
                </p:spPr>
                <p:txBody>
                  <a:bodyPr/>
                  <a:lstStyle/>
                  <a:p>
                    <a:pPr>
                      <a:defRPr/>
                    </a:pPr>
                    <a:endParaRPr lang="en-CA"/>
                  </a:p>
                </p:txBody>
              </p:sp>
              <p:sp>
                <p:nvSpPr>
                  <p:cNvPr id="349261" name="Rectangle 77"/>
                  <p:cNvSpPr>
                    <a:spLocks noChangeArrowheads="1"/>
                  </p:cNvSpPr>
                  <p:nvPr/>
                </p:nvSpPr>
                <p:spPr bwMode="auto">
                  <a:xfrm>
                    <a:off x="1366" y="1876"/>
                    <a:ext cx="14" cy="20"/>
                  </a:xfrm>
                  <a:prstGeom prst="rect">
                    <a:avLst/>
                  </a:prstGeom>
                  <a:solidFill>
                    <a:srgbClr val="006060"/>
                  </a:solidFill>
                  <a:ln w="9525">
                    <a:noFill/>
                    <a:miter lim="800000"/>
                    <a:headEnd/>
                    <a:tailEnd/>
                  </a:ln>
                </p:spPr>
                <p:txBody>
                  <a:bodyPr/>
                  <a:lstStyle/>
                  <a:p>
                    <a:pPr>
                      <a:defRPr/>
                    </a:pPr>
                    <a:endParaRPr lang="en-CA"/>
                  </a:p>
                </p:txBody>
              </p:sp>
            </p:grpSp>
            <p:grpSp>
              <p:nvGrpSpPr>
                <p:cNvPr id="63540" name="Group 78"/>
                <p:cNvGrpSpPr>
                  <a:grpSpLocks/>
                </p:cNvGrpSpPr>
                <p:nvPr/>
              </p:nvGrpSpPr>
              <p:grpSpPr bwMode="auto">
                <a:xfrm>
                  <a:off x="1388" y="1737"/>
                  <a:ext cx="156" cy="104"/>
                  <a:chOff x="1388" y="1737"/>
                  <a:chExt cx="156" cy="104"/>
                </a:xfrm>
              </p:grpSpPr>
              <p:sp>
                <p:nvSpPr>
                  <p:cNvPr id="349263" name="Rectangle 79"/>
                  <p:cNvSpPr>
                    <a:spLocks noChangeArrowheads="1"/>
                  </p:cNvSpPr>
                  <p:nvPr/>
                </p:nvSpPr>
                <p:spPr bwMode="auto">
                  <a:xfrm>
                    <a:off x="1380" y="1792"/>
                    <a:ext cx="12" cy="97"/>
                  </a:xfrm>
                  <a:prstGeom prst="rect">
                    <a:avLst/>
                  </a:prstGeom>
                  <a:solidFill>
                    <a:srgbClr val="40FFFF"/>
                  </a:solidFill>
                  <a:ln w="9525">
                    <a:noFill/>
                    <a:miter lim="800000"/>
                    <a:headEnd/>
                    <a:tailEnd/>
                  </a:ln>
                </p:spPr>
                <p:txBody>
                  <a:bodyPr/>
                  <a:lstStyle/>
                  <a:p>
                    <a:pPr>
                      <a:defRPr/>
                    </a:pPr>
                    <a:endParaRPr lang="en-CA"/>
                  </a:p>
                </p:txBody>
              </p:sp>
              <p:sp>
                <p:nvSpPr>
                  <p:cNvPr id="349264" name="Rectangle 80"/>
                  <p:cNvSpPr>
                    <a:spLocks noChangeArrowheads="1"/>
                  </p:cNvSpPr>
                  <p:nvPr/>
                </p:nvSpPr>
                <p:spPr bwMode="auto">
                  <a:xfrm>
                    <a:off x="1410" y="1786"/>
                    <a:ext cx="79" cy="97"/>
                  </a:xfrm>
                  <a:prstGeom prst="rect">
                    <a:avLst/>
                  </a:prstGeom>
                  <a:solidFill>
                    <a:srgbClr val="40FFFF"/>
                  </a:solidFill>
                  <a:ln w="9525">
                    <a:noFill/>
                    <a:miter lim="800000"/>
                    <a:headEnd/>
                    <a:tailEnd/>
                  </a:ln>
                </p:spPr>
                <p:txBody>
                  <a:bodyPr/>
                  <a:lstStyle/>
                  <a:p>
                    <a:pPr>
                      <a:defRPr/>
                    </a:pPr>
                    <a:endParaRPr lang="en-CA"/>
                  </a:p>
                </p:txBody>
              </p:sp>
              <p:sp>
                <p:nvSpPr>
                  <p:cNvPr id="349265" name="Rectangle 81"/>
                  <p:cNvSpPr>
                    <a:spLocks noChangeArrowheads="1"/>
                  </p:cNvSpPr>
                  <p:nvPr/>
                </p:nvSpPr>
                <p:spPr bwMode="auto">
                  <a:xfrm>
                    <a:off x="1495" y="1793"/>
                    <a:ext cx="30" cy="97"/>
                  </a:xfrm>
                  <a:prstGeom prst="rect">
                    <a:avLst/>
                  </a:prstGeom>
                  <a:solidFill>
                    <a:srgbClr val="40FFFF"/>
                  </a:solidFill>
                  <a:ln w="9525">
                    <a:noFill/>
                    <a:miter lim="800000"/>
                    <a:headEnd/>
                    <a:tailEnd/>
                  </a:ln>
                </p:spPr>
                <p:txBody>
                  <a:bodyPr/>
                  <a:lstStyle/>
                  <a:p>
                    <a:pPr>
                      <a:defRPr/>
                    </a:pPr>
                    <a:endParaRPr lang="en-CA"/>
                  </a:p>
                </p:txBody>
              </p:sp>
            </p:grpSp>
            <p:grpSp>
              <p:nvGrpSpPr>
                <p:cNvPr id="63541" name="Group 82"/>
                <p:cNvGrpSpPr>
                  <a:grpSpLocks/>
                </p:cNvGrpSpPr>
                <p:nvPr/>
              </p:nvGrpSpPr>
              <p:grpSpPr bwMode="auto">
                <a:xfrm>
                  <a:off x="1392" y="1746"/>
                  <a:ext cx="149" cy="13"/>
                  <a:chOff x="1392" y="1746"/>
                  <a:chExt cx="149" cy="13"/>
                </a:xfrm>
              </p:grpSpPr>
              <p:sp>
                <p:nvSpPr>
                  <p:cNvPr id="349267" name="Rectangle 83"/>
                  <p:cNvSpPr>
                    <a:spLocks noChangeArrowheads="1"/>
                  </p:cNvSpPr>
                  <p:nvPr/>
                </p:nvSpPr>
                <p:spPr bwMode="auto">
                  <a:xfrm>
                    <a:off x="1353" y="1826"/>
                    <a:ext cx="16" cy="13"/>
                  </a:xfrm>
                  <a:prstGeom prst="rect">
                    <a:avLst/>
                  </a:prstGeom>
                  <a:solidFill>
                    <a:srgbClr val="C0FFFF"/>
                  </a:solidFill>
                  <a:ln w="9525">
                    <a:noFill/>
                    <a:miter lim="800000"/>
                    <a:headEnd/>
                    <a:tailEnd/>
                  </a:ln>
                </p:spPr>
                <p:txBody>
                  <a:bodyPr/>
                  <a:lstStyle/>
                  <a:p>
                    <a:pPr>
                      <a:defRPr/>
                    </a:pPr>
                    <a:endParaRPr lang="en-CA"/>
                  </a:p>
                </p:txBody>
              </p:sp>
              <p:sp>
                <p:nvSpPr>
                  <p:cNvPr id="349268" name="Rectangle 84"/>
                  <p:cNvSpPr>
                    <a:spLocks noChangeArrowheads="1"/>
                  </p:cNvSpPr>
                  <p:nvPr/>
                </p:nvSpPr>
                <p:spPr bwMode="auto">
                  <a:xfrm>
                    <a:off x="1490" y="1827"/>
                    <a:ext cx="24" cy="13"/>
                  </a:xfrm>
                  <a:prstGeom prst="rect">
                    <a:avLst/>
                  </a:prstGeom>
                  <a:solidFill>
                    <a:srgbClr val="C0FFFF"/>
                  </a:solidFill>
                  <a:ln w="9525">
                    <a:noFill/>
                    <a:miter lim="800000"/>
                    <a:headEnd/>
                    <a:tailEnd/>
                  </a:ln>
                </p:spPr>
                <p:txBody>
                  <a:bodyPr/>
                  <a:lstStyle/>
                  <a:p>
                    <a:pPr>
                      <a:defRPr/>
                    </a:pPr>
                    <a:endParaRPr lang="en-CA"/>
                  </a:p>
                </p:txBody>
              </p:sp>
              <p:sp>
                <p:nvSpPr>
                  <p:cNvPr id="349269" name="Rectangle 85"/>
                  <p:cNvSpPr>
                    <a:spLocks noChangeArrowheads="1"/>
                  </p:cNvSpPr>
                  <p:nvPr/>
                </p:nvSpPr>
                <p:spPr bwMode="auto">
                  <a:xfrm>
                    <a:off x="1385" y="1837"/>
                    <a:ext cx="87" cy="9"/>
                  </a:xfrm>
                  <a:prstGeom prst="rect">
                    <a:avLst/>
                  </a:prstGeom>
                  <a:solidFill>
                    <a:srgbClr val="C0FFFF"/>
                  </a:solidFill>
                  <a:ln w="9525">
                    <a:noFill/>
                    <a:miter lim="800000"/>
                    <a:headEnd/>
                    <a:tailEnd/>
                  </a:ln>
                </p:spPr>
                <p:txBody>
                  <a:bodyPr/>
                  <a:lstStyle/>
                  <a:p>
                    <a:pPr>
                      <a:defRPr/>
                    </a:pPr>
                    <a:endParaRPr lang="en-CA"/>
                  </a:p>
                </p:txBody>
              </p:sp>
            </p:grpSp>
          </p:grpSp>
          <p:grpSp>
            <p:nvGrpSpPr>
              <p:cNvPr id="63534" name="Group 86"/>
              <p:cNvGrpSpPr>
                <a:grpSpLocks/>
              </p:cNvGrpSpPr>
              <p:nvPr/>
            </p:nvGrpSpPr>
            <p:grpSpPr bwMode="auto">
              <a:xfrm>
                <a:off x="1390" y="1802"/>
                <a:ext cx="152" cy="37"/>
                <a:chOff x="1390" y="1802"/>
                <a:chExt cx="152" cy="37"/>
              </a:xfrm>
            </p:grpSpPr>
            <p:sp>
              <p:nvSpPr>
                <p:cNvPr id="349271" name="Freeform 87"/>
                <p:cNvSpPr>
                  <a:spLocks/>
                </p:cNvSpPr>
                <p:nvPr/>
              </p:nvSpPr>
              <p:spPr bwMode="auto">
                <a:xfrm>
                  <a:off x="1358" y="1882"/>
                  <a:ext cx="16" cy="32"/>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49272" name="Freeform 88"/>
                <p:cNvSpPr>
                  <a:spLocks/>
                </p:cNvSpPr>
                <p:nvPr/>
              </p:nvSpPr>
              <p:spPr bwMode="auto">
                <a:xfrm>
                  <a:off x="1382" y="186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49273" name="Freeform 89"/>
                <p:cNvSpPr>
                  <a:spLocks/>
                </p:cNvSpPr>
                <p:nvPr/>
              </p:nvSpPr>
              <p:spPr bwMode="auto">
                <a:xfrm>
                  <a:off x="1471" y="1879"/>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nvGrpSpPr>
          <p:cNvPr id="16" name="Group 96"/>
          <p:cNvGrpSpPr>
            <a:grpSpLocks/>
          </p:cNvGrpSpPr>
          <p:nvPr/>
        </p:nvGrpSpPr>
        <p:grpSpPr bwMode="auto">
          <a:xfrm>
            <a:off x="546100" y="2408238"/>
            <a:ext cx="1379538" cy="2314575"/>
            <a:chOff x="344" y="1517"/>
            <a:chExt cx="869" cy="1458"/>
          </a:xfrm>
        </p:grpSpPr>
        <p:grpSp>
          <p:nvGrpSpPr>
            <p:cNvPr id="63525" name="Group 91"/>
            <p:cNvGrpSpPr>
              <a:grpSpLocks/>
            </p:cNvGrpSpPr>
            <p:nvPr/>
          </p:nvGrpSpPr>
          <p:grpSpPr bwMode="auto">
            <a:xfrm>
              <a:off x="425" y="1517"/>
              <a:ext cx="788" cy="814"/>
              <a:chOff x="522" y="1619"/>
              <a:chExt cx="788" cy="814"/>
            </a:xfrm>
          </p:grpSpPr>
          <p:sp>
            <p:nvSpPr>
              <p:cNvPr id="349276" name="Oval 92"/>
              <p:cNvSpPr>
                <a:spLocks noChangeArrowheads="1"/>
              </p:cNvSpPr>
              <p:nvPr/>
            </p:nvSpPr>
            <p:spPr bwMode="auto">
              <a:xfrm>
                <a:off x="993" y="1969"/>
                <a:ext cx="317" cy="317"/>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277" name="Oval 93"/>
              <p:cNvSpPr>
                <a:spLocks noChangeArrowheads="1"/>
              </p:cNvSpPr>
              <p:nvPr/>
            </p:nvSpPr>
            <p:spPr bwMode="auto">
              <a:xfrm>
                <a:off x="522" y="1619"/>
                <a:ext cx="317" cy="317"/>
              </a:xfrm>
              <a:prstGeom prst="ellipse">
                <a:avLst/>
              </a:prstGeom>
              <a:solidFill>
                <a:schemeClr val="accent2"/>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9278" name="Oval 94"/>
              <p:cNvSpPr>
                <a:spLocks noChangeArrowheads="1"/>
              </p:cNvSpPr>
              <p:nvPr/>
            </p:nvSpPr>
            <p:spPr bwMode="auto">
              <a:xfrm>
                <a:off x="522" y="2116"/>
                <a:ext cx="317" cy="317"/>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grpSp>
        <p:sp>
          <p:nvSpPr>
            <p:cNvPr id="349279" name="Text Box 95"/>
            <p:cNvSpPr txBox="1">
              <a:spLocks noChangeArrowheads="1"/>
            </p:cNvSpPr>
            <p:nvPr/>
          </p:nvSpPr>
          <p:spPr bwMode="auto">
            <a:xfrm>
              <a:off x="344" y="2610"/>
              <a:ext cx="685" cy="365"/>
            </a:xfrm>
            <a:prstGeom prst="rect">
              <a:avLst/>
            </a:prstGeom>
            <a:noFill/>
            <a:ln w="12700" cap="sq">
              <a:noFill/>
              <a:miter lim="800000"/>
              <a:headEnd/>
              <a:tailEnd/>
            </a:ln>
            <a:effectLst/>
          </p:spPr>
          <p:txBody>
            <a:bodyPr wrap="none" lIns="274320" rIns="274320">
              <a:spAutoFit/>
            </a:bodyPr>
            <a:lstStyle/>
            <a:p>
              <a:pPr>
                <a:defRPr/>
              </a:pPr>
              <a:r>
                <a:rPr lang="en-US" sz="3200">
                  <a:solidFill>
                    <a:schemeClr val="hlink"/>
                  </a:solidFill>
                </a:rPr>
                <a:t>No</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49220"/>
                                        </p:tgtEl>
                                        <p:attrNameLst>
                                          <p:attrName>style.visibility</p:attrName>
                                        </p:attrNameLst>
                                      </p:cBhvr>
                                      <p:to>
                                        <p:strVal val="visible"/>
                                      </p:to>
                                    </p:set>
                                    <p:anim calcmode="lin" valueType="num">
                                      <p:cBhvr additive="base">
                                        <p:cTn id="7" dur="500" fill="hold"/>
                                        <p:tgtEl>
                                          <p:spTgt spid="349220"/>
                                        </p:tgtEl>
                                        <p:attrNameLst>
                                          <p:attrName>ppt_x</p:attrName>
                                        </p:attrNameLst>
                                      </p:cBhvr>
                                      <p:tavLst>
                                        <p:tav tm="0">
                                          <p:val>
                                            <p:strVal val="1+#ppt_w/2"/>
                                          </p:val>
                                        </p:tav>
                                        <p:tav tm="100000">
                                          <p:val>
                                            <p:strVal val="#ppt_x"/>
                                          </p:val>
                                        </p:tav>
                                      </p:tavLst>
                                    </p:anim>
                                    <p:anim calcmode="lin" valueType="num">
                                      <p:cBhvr additive="base">
                                        <p:cTn id="8" dur="500" fill="hold"/>
                                        <p:tgtEl>
                                          <p:spTgt spid="3492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220"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Oval 2"/>
          <p:cNvSpPr>
            <a:spLocks noChangeArrowheads="1"/>
          </p:cNvSpPr>
          <p:nvPr/>
        </p:nvSpPr>
        <p:spPr bwMode="auto">
          <a:xfrm>
            <a:off x="3067050" y="33020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1"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2"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3"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4"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5"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6"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7" name="Oval 9"/>
          <p:cNvSpPr>
            <a:spLocks noChangeArrowheads="1"/>
          </p:cNvSpPr>
          <p:nvPr/>
        </p:nvSpPr>
        <p:spPr bwMode="auto">
          <a:xfrm>
            <a:off x="2570163" y="9794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8" name="Oval 10"/>
          <p:cNvSpPr>
            <a:spLocks noChangeArrowheads="1"/>
          </p:cNvSpPr>
          <p:nvPr/>
        </p:nvSpPr>
        <p:spPr bwMode="auto">
          <a:xfrm>
            <a:off x="2011363" y="334963"/>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19"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20"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50221"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cxnSp>
        <p:nvCxnSpPr>
          <p:cNvPr id="64526" name="AutoShape 14"/>
          <p:cNvCxnSpPr>
            <a:cxnSpLocks noChangeShapeType="1"/>
            <a:stCxn id="350218" idx="6"/>
            <a:endCxn id="350210"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27" name="AutoShape 15"/>
          <p:cNvCxnSpPr>
            <a:cxnSpLocks noChangeShapeType="1"/>
            <a:stCxn id="350210" idx="3"/>
            <a:endCxn id="350217"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28" name="AutoShape 16"/>
          <p:cNvCxnSpPr>
            <a:cxnSpLocks noChangeShapeType="1"/>
            <a:stCxn id="350218" idx="5"/>
            <a:endCxn id="350217"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29" name="AutoShape 17"/>
          <p:cNvCxnSpPr>
            <a:cxnSpLocks noChangeShapeType="1"/>
            <a:stCxn id="350210" idx="5"/>
            <a:endCxn id="350220"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0" name="AutoShape 18"/>
          <p:cNvCxnSpPr>
            <a:cxnSpLocks noChangeShapeType="1"/>
            <a:stCxn id="350210" idx="4"/>
            <a:endCxn id="350211"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1" name="AutoShape 19"/>
          <p:cNvCxnSpPr>
            <a:cxnSpLocks noChangeShapeType="1"/>
            <a:stCxn id="350217" idx="5"/>
            <a:endCxn id="350212"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2" name="AutoShape 20"/>
          <p:cNvCxnSpPr>
            <a:cxnSpLocks noChangeShapeType="1"/>
            <a:stCxn id="350221" idx="7"/>
            <a:endCxn id="350217"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3" name="AutoShape 21"/>
          <p:cNvCxnSpPr>
            <a:cxnSpLocks noChangeShapeType="1"/>
            <a:stCxn id="350217" idx="6"/>
            <a:endCxn id="350219"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4" name="AutoShape 22"/>
          <p:cNvCxnSpPr>
            <a:cxnSpLocks noChangeShapeType="1"/>
            <a:stCxn id="350221" idx="6"/>
            <a:endCxn id="350220"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5" name="AutoShape 23"/>
          <p:cNvCxnSpPr>
            <a:cxnSpLocks noChangeShapeType="1"/>
            <a:stCxn id="350216" idx="0"/>
            <a:endCxn id="350217"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6" name="AutoShape 24"/>
          <p:cNvCxnSpPr>
            <a:cxnSpLocks noChangeShapeType="1"/>
            <a:stCxn id="350216" idx="6"/>
            <a:endCxn id="35021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7" name="AutoShape 25"/>
          <p:cNvCxnSpPr>
            <a:cxnSpLocks noChangeShapeType="1"/>
            <a:stCxn id="350215" idx="5"/>
            <a:endCxn id="35021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8" name="AutoShape 26"/>
          <p:cNvCxnSpPr>
            <a:cxnSpLocks noChangeShapeType="1"/>
            <a:stCxn id="350212" idx="6"/>
            <a:endCxn id="35021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39" name="AutoShape 27"/>
          <p:cNvCxnSpPr>
            <a:cxnSpLocks noChangeShapeType="1"/>
            <a:stCxn id="350214" idx="4"/>
            <a:endCxn id="35021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0" name="AutoShape 28"/>
          <p:cNvCxnSpPr>
            <a:cxnSpLocks noChangeShapeType="1"/>
            <a:stCxn id="350221" idx="4"/>
            <a:endCxn id="35021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1" name="AutoShape 29"/>
          <p:cNvCxnSpPr>
            <a:cxnSpLocks noChangeShapeType="1"/>
            <a:stCxn id="350214" idx="5"/>
            <a:endCxn id="35021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2" name="AutoShape 30"/>
          <p:cNvCxnSpPr>
            <a:cxnSpLocks noChangeShapeType="1"/>
            <a:stCxn id="350213" idx="2"/>
            <a:endCxn id="35021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3" name="AutoShape 31"/>
          <p:cNvCxnSpPr>
            <a:cxnSpLocks noChangeShapeType="1"/>
            <a:stCxn id="350213" idx="7"/>
            <a:endCxn id="350219"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4" name="AutoShape 32"/>
          <p:cNvCxnSpPr>
            <a:cxnSpLocks noChangeShapeType="1"/>
            <a:stCxn id="350219" idx="4"/>
            <a:endCxn id="350220"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4545" name="AutoShape 33"/>
          <p:cNvCxnSpPr>
            <a:cxnSpLocks noChangeShapeType="1"/>
            <a:stCxn id="350220" idx="4"/>
            <a:endCxn id="35021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50242" name="Rectangle 34"/>
          <p:cNvSpPr>
            <a:spLocks noChangeArrowheads="1"/>
          </p:cNvSpPr>
          <p:nvPr/>
        </p:nvSpPr>
        <p:spPr bwMode="auto">
          <a:xfrm>
            <a:off x="5029200" y="1411288"/>
            <a:ext cx="4114800" cy="3632200"/>
          </a:xfrm>
          <a:prstGeom prst="rect">
            <a:avLst/>
          </a:prstGeom>
          <a:noFill/>
          <a:ln w="57150" cap="sq">
            <a:noFill/>
            <a:miter lim="800000"/>
            <a:headEnd/>
            <a:tailEnd/>
          </a:ln>
          <a:effectLst/>
        </p:spPr>
        <p:txBody>
          <a:bodyPr lIns="274320" rIns="274320">
            <a:spAutoFit/>
          </a:bodyPr>
          <a:lstStyle/>
          <a:p>
            <a:pPr>
              <a:spcBef>
                <a:spcPct val="50000"/>
              </a:spcBef>
              <a:defRPr/>
            </a:pPr>
            <a:r>
              <a:rPr lang="en-US" sz="3200" dirty="0" err="1">
                <a:solidFill>
                  <a:srgbClr val="66FF33"/>
                </a:solidFill>
              </a:rPr>
              <a:t>C</a:t>
            </a:r>
            <a:r>
              <a:rPr lang="en-US" sz="3200" dirty="0" err="1">
                <a:solidFill>
                  <a:schemeClr val="accent2"/>
                </a:solidFill>
              </a:rPr>
              <a:t>o</a:t>
            </a:r>
            <a:r>
              <a:rPr lang="en-US" sz="3200" dirty="0" err="1">
                <a:solidFill>
                  <a:schemeClr val="hlink"/>
                </a:solidFill>
              </a:rPr>
              <a:t>l</a:t>
            </a:r>
            <a:r>
              <a:rPr lang="en-US" sz="3200" dirty="0" err="1">
                <a:solidFill>
                  <a:srgbClr val="66FF33"/>
                </a:solidFill>
              </a:rPr>
              <a:t>o</a:t>
            </a:r>
            <a:r>
              <a:rPr lang="en-US" sz="3200" dirty="0" err="1">
                <a:solidFill>
                  <a:schemeClr val="hlink"/>
                </a:solidFill>
              </a:rPr>
              <a:t>u</a:t>
            </a:r>
            <a:r>
              <a:rPr lang="en-US" sz="3200" dirty="0" err="1">
                <a:solidFill>
                  <a:schemeClr val="accent2"/>
                </a:solidFill>
              </a:rPr>
              <a:t>r</a:t>
            </a:r>
            <a:r>
              <a:rPr lang="en-US" dirty="0">
                <a:solidFill>
                  <a:srgbClr val="00FFCC"/>
                </a:solidFill>
              </a:rPr>
              <a:t> </a:t>
            </a:r>
            <a:r>
              <a:rPr lang="en-US" dirty="0">
                <a:effectLst>
                  <a:outerShdw blurRad="38100" dist="38100" dir="2700000" algn="tl">
                    <a:srgbClr val="000000"/>
                  </a:outerShdw>
                </a:effectLst>
              </a:rPr>
              <a:t>each node.</a:t>
            </a:r>
          </a:p>
          <a:p>
            <a:pPr>
              <a:spcBef>
                <a:spcPct val="50000"/>
              </a:spcBef>
              <a:defRPr/>
            </a:pPr>
            <a:r>
              <a:rPr lang="en-US" dirty="0">
                <a:effectLst>
                  <a:outerShdw blurRad="38100" dist="38100" dir="2700000" algn="tl">
                    <a:srgbClr val="000000"/>
                  </a:outerShdw>
                </a:effectLst>
              </a:rPr>
              <a:t>Nodes with lines between them must have different </a:t>
            </a:r>
            <a:r>
              <a:rPr lang="en-US" dirty="0" err="1">
                <a:effectLst>
                  <a:outerShdw blurRad="38100" dist="38100" dir="2700000" algn="tl">
                    <a:srgbClr val="000000"/>
                  </a:outerShdw>
                </a:effectLst>
              </a:rPr>
              <a:t>colours</a:t>
            </a:r>
            <a:r>
              <a:rPr lang="en-US" dirty="0">
                <a:effectLst>
                  <a:outerShdw blurRad="38100" dist="38100" dir="2700000" algn="tl">
                    <a:srgbClr val="000000"/>
                  </a:outerShdw>
                </a:effectLst>
              </a:rPr>
              <a:t>.</a:t>
            </a:r>
          </a:p>
          <a:p>
            <a:pPr>
              <a:spcBef>
                <a:spcPct val="50000"/>
              </a:spcBef>
              <a:defRPr/>
            </a:pPr>
            <a:r>
              <a:rPr lang="en-US" dirty="0">
                <a:effectLst>
                  <a:outerShdw blurRad="38100" dist="38100" dir="2700000" algn="tl">
                    <a:srgbClr val="000000"/>
                  </a:outerShdw>
                </a:effectLst>
              </a:rPr>
              <a:t>Could you do it with </a:t>
            </a:r>
            <a:r>
              <a:rPr lang="en-US" dirty="0">
                <a:solidFill>
                  <a:schemeClr val="hlink"/>
                </a:solidFill>
                <a:effectLst>
                  <a:outerShdw blurRad="38100" dist="38100" dir="2700000" algn="tl">
                    <a:srgbClr val="000000"/>
                  </a:outerShdw>
                </a:effectLst>
              </a:rPr>
              <a:t>3</a:t>
            </a:r>
            <a:r>
              <a:rPr lang="en-US" dirty="0">
                <a:effectLst>
                  <a:outerShdw blurRad="38100" dist="38100" dir="2700000" algn="tl">
                    <a:srgbClr val="000000"/>
                  </a:outerShdw>
                </a:effectLst>
              </a:rPr>
              <a:t> </a:t>
            </a:r>
            <a:r>
              <a:rPr lang="en-US" dirty="0" err="1">
                <a:effectLst>
                  <a:outerShdw blurRad="38100" dist="38100" dir="2700000" algn="tl">
                    <a:srgbClr val="000000"/>
                  </a:outerShdw>
                </a:effectLst>
              </a:rPr>
              <a:t>colours</a:t>
            </a:r>
            <a:r>
              <a:rPr lang="en-US" dirty="0">
                <a:effectLst>
                  <a:outerShdw blurRad="38100" dist="38100" dir="2700000" algn="tl">
                    <a:srgbClr val="000000"/>
                  </a:outerShdw>
                </a:effectLst>
              </a:rPr>
              <a:t>?</a:t>
            </a:r>
          </a:p>
        </p:txBody>
      </p:sp>
      <p:grpSp>
        <p:nvGrpSpPr>
          <p:cNvPr id="64547" name="Group 35"/>
          <p:cNvGrpSpPr>
            <a:grpSpLocks/>
          </p:cNvGrpSpPr>
          <p:nvPr/>
        </p:nvGrpSpPr>
        <p:grpSpPr bwMode="auto">
          <a:xfrm rot="6147626">
            <a:off x="3558381" y="1723232"/>
            <a:ext cx="1347787" cy="234950"/>
            <a:chOff x="240" y="1691"/>
            <a:chExt cx="1720" cy="196"/>
          </a:xfrm>
        </p:grpSpPr>
        <p:grpSp>
          <p:nvGrpSpPr>
            <p:cNvPr id="64566" name="Group 36"/>
            <p:cNvGrpSpPr>
              <a:grpSpLocks/>
            </p:cNvGrpSpPr>
            <p:nvPr/>
          </p:nvGrpSpPr>
          <p:grpSpPr bwMode="auto">
            <a:xfrm>
              <a:off x="1538" y="1691"/>
              <a:ext cx="422" cy="196"/>
              <a:chOff x="1538" y="1691"/>
              <a:chExt cx="422" cy="196"/>
            </a:xfrm>
          </p:grpSpPr>
          <p:grpSp>
            <p:nvGrpSpPr>
              <p:cNvPr id="64593" name="Group 37"/>
              <p:cNvGrpSpPr>
                <a:grpSpLocks/>
              </p:cNvGrpSpPr>
              <p:nvPr/>
            </p:nvGrpSpPr>
            <p:grpSpPr bwMode="auto">
              <a:xfrm>
                <a:off x="1538" y="1691"/>
                <a:ext cx="418" cy="196"/>
                <a:chOff x="1538" y="1691"/>
                <a:chExt cx="418" cy="196"/>
              </a:xfrm>
            </p:grpSpPr>
            <p:grpSp>
              <p:nvGrpSpPr>
                <p:cNvPr id="64597" name="Group 38"/>
                <p:cNvGrpSpPr>
                  <a:grpSpLocks/>
                </p:cNvGrpSpPr>
                <p:nvPr/>
              </p:nvGrpSpPr>
              <p:grpSpPr bwMode="auto">
                <a:xfrm>
                  <a:off x="1538" y="1691"/>
                  <a:ext cx="418" cy="196"/>
                  <a:chOff x="1538" y="1691"/>
                  <a:chExt cx="418" cy="196"/>
                </a:xfrm>
              </p:grpSpPr>
              <p:sp>
                <p:nvSpPr>
                  <p:cNvPr id="350247" name="Freeform 39"/>
                  <p:cNvSpPr>
                    <a:spLocks/>
                  </p:cNvSpPr>
                  <p:nvPr/>
                </p:nvSpPr>
                <p:spPr bwMode="auto">
                  <a:xfrm>
                    <a:off x="1533" y="1732"/>
                    <a:ext cx="401"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50248" name="Freeform 40"/>
                  <p:cNvSpPr>
                    <a:spLocks/>
                  </p:cNvSpPr>
                  <p:nvPr/>
                </p:nvSpPr>
                <p:spPr bwMode="auto">
                  <a:xfrm>
                    <a:off x="1537" y="1852"/>
                    <a:ext cx="255" cy="81"/>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64598" name="Group 41"/>
                <p:cNvGrpSpPr>
                  <a:grpSpLocks/>
                </p:cNvGrpSpPr>
                <p:nvPr/>
              </p:nvGrpSpPr>
              <p:grpSpPr bwMode="auto">
                <a:xfrm>
                  <a:off x="1589" y="1709"/>
                  <a:ext cx="353" cy="169"/>
                  <a:chOff x="1589" y="1709"/>
                  <a:chExt cx="353" cy="169"/>
                </a:xfrm>
              </p:grpSpPr>
              <p:sp>
                <p:nvSpPr>
                  <p:cNvPr id="350250" name="Freeform 42"/>
                  <p:cNvSpPr>
                    <a:spLocks/>
                  </p:cNvSpPr>
                  <p:nvPr/>
                </p:nvSpPr>
                <p:spPr bwMode="auto">
                  <a:xfrm>
                    <a:off x="1597" y="1847"/>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50251" name="Freeform 43"/>
                  <p:cNvSpPr>
                    <a:spLocks/>
                  </p:cNvSpPr>
                  <p:nvPr/>
                </p:nvSpPr>
                <p:spPr bwMode="auto">
                  <a:xfrm>
                    <a:off x="1653" y="1821"/>
                    <a:ext cx="128"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50252" name="Freeform 44"/>
                  <p:cNvSpPr>
                    <a:spLocks/>
                  </p:cNvSpPr>
                  <p:nvPr/>
                </p:nvSpPr>
                <p:spPr bwMode="auto">
                  <a:xfrm>
                    <a:off x="1549" y="1828"/>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50253" name="Freeform 45"/>
                  <p:cNvSpPr>
                    <a:spLocks/>
                  </p:cNvSpPr>
                  <p:nvPr/>
                </p:nvSpPr>
                <p:spPr bwMode="auto">
                  <a:xfrm>
                    <a:off x="1651" y="1804"/>
                    <a:ext cx="144"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50254" name="Freeform 46"/>
                  <p:cNvSpPr>
                    <a:spLocks/>
                  </p:cNvSpPr>
                  <p:nvPr/>
                </p:nvSpPr>
                <p:spPr bwMode="auto">
                  <a:xfrm>
                    <a:off x="1613" y="1788"/>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50255" name="Freeform 47"/>
                  <p:cNvSpPr>
                    <a:spLocks/>
                  </p:cNvSpPr>
                  <p:nvPr/>
                </p:nvSpPr>
                <p:spPr bwMode="auto">
                  <a:xfrm>
                    <a:off x="1632" y="1802"/>
                    <a:ext cx="231"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50256" name="Freeform 48"/>
                  <p:cNvSpPr>
                    <a:spLocks/>
                  </p:cNvSpPr>
                  <p:nvPr/>
                </p:nvSpPr>
                <p:spPr bwMode="auto">
                  <a:xfrm>
                    <a:off x="1573" y="1859"/>
                    <a:ext cx="154"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50257" name="Freeform 49"/>
                  <p:cNvSpPr>
                    <a:spLocks/>
                  </p:cNvSpPr>
                  <p:nvPr/>
                </p:nvSpPr>
                <p:spPr bwMode="auto">
                  <a:xfrm>
                    <a:off x="1630" y="1871"/>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50258" name="Freeform 50"/>
                  <p:cNvSpPr>
                    <a:spLocks/>
                  </p:cNvSpPr>
                  <p:nvPr/>
                </p:nvSpPr>
                <p:spPr bwMode="auto">
                  <a:xfrm>
                    <a:off x="1569" y="1873"/>
                    <a:ext cx="180"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50259" name="Freeform 51"/>
                  <p:cNvSpPr>
                    <a:spLocks/>
                  </p:cNvSpPr>
                  <p:nvPr/>
                </p:nvSpPr>
                <p:spPr bwMode="auto">
                  <a:xfrm>
                    <a:off x="1666" y="1865"/>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50260" name="Freeform 52"/>
                  <p:cNvSpPr>
                    <a:spLocks/>
                  </p:cNvSpPr>
                  <p:nvPr/>
                </p:nvSpPr>
                <p:spPr bwMode="auto">
                  <a:xfrm>
                    <a:off x="1600" y="1870"/>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50261" name="Freeform 53"/>
                  <p:cNvSpPr>
                    <a:spLocks/>
                  </p:cNvSpPr>
                  <p:nvPr/>
                </p:nvSpPr>
                <p:spPr bwMode="auto">
                  <a:xfrm>
                    <a:off x="1646" y="1879"/>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50262" name="Freeform 54"/>
                  <p:cNvSpPr>
                    <a:spLocks/>
                  </p:cNvSpPr>
                  <p:nvPr/>
                </p:nvSpPr>
                <p:spPr bwMode="auto">
                  <a:xfrm>
                    <a:off x="1547" y="1878"/>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50263" name="Freeform 55"/>
                  <p:cNvSpPr>
                    <a:spLocks/>
                  </p:cNvSpPr>
                  <p:nvPr/>
                </p:nvSpPr>
                <p:spPr bwMode="auto">
                  <a:xfrm>
                    <a:off x="1632" y="188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50264" name="Freeform 56"/>
                  <p:cNvSpPr>
                    <a:spLocks/>
                  </p:cNvSpPr>
                  <p:nvPr/>
                </p:nvSpPr>
                <p:spPr bwMode="auto">
                  <a:xfrm>
                    <a:off x="1676" y="1903"/>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50265" name="Freeform 57"/>
                  <p:cNvSpPr>
                    <a:spLocks/>
                  </p:cNvSpPr>
                  <p:nvPr/>
                </p:nvSpPr>
                <p:spPr bwMode="auto">
                  <a:xfrm>
                    <a:off x="1585" y="1784"/>
                    <a:ext cx="235"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50266" name="Freeform 58"/>
                  <p:cNvSpPr>
                    <a:spLocks/>
                  </p:cNvSpPr>
                  <p:nvPr/>
                </p:nvSpPr>
                <p:spPr bwMode="auto">
                  <a:xfrm>
                    <a:off x="1666" y="1776"/>
                    <a:ext cx="227" cy="123"/>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64594" name="Group 59"/>
              <p:cNvGrpSpPr>
                <a:grpSpLocks/>
              </p:cNvGrpSpPr>
              <p:nvPr/>
            </p:nvGrpSpPr>
            <p:grpSpPr bwMode="auto">
              <a:xfrm>
                <a:off x="1759" y="1754"/>
                <a:ext cx="201" cy="104"/>
                <a:chOff x="1759" y="1754"/>
                <a:chExt cx="201" cy="104"/>
              </a:xfrm>
            </p:grpSpPr>
            <p:sp>
              <p:nvSpPr>
                <p:cNvPr id="350268" name="Freeform 60"/>
                <p:cNvSpPr>
                  <a:spLocks/>
                </p:cNvSpPr>
                <p:nvPr/>
              </p:nvSpPr>
              <p:spPr bwMode="auto">
                <a:xfrm>
                  <a:off x="1724" y="1822"/>
                  <a:ext cx="201" cy="97"/>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50269" name="Freeform 61"/>
                <p:cNvSpPr>
                  <a:spLocks/>
                </p:cNvSpPr>
                <p:nvPr/>
              </p:nvSpPr>
              <p:spPr bwMode="auto">
                <a:xfrm>
                  <a:off x="1744" y="1880"/>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64567" name="Group 62"/>
            <p:cNvGrpSpPr>
              <a:grpSpLocks/>
            </p:cNvGrpSpPr>
            <p:nvPr/>
          </p:nvGrpSpPr>
          <p:grpSpPr bwMode="auto">
            <a:xfrm>
              <a:off x="240" y="1714"/>
              <a:ext cx="1151" cy="149"/>
              <a:chOff x="240" y="1714"/>
              <a:chExt cx="1151" cy="149"/>
            </a:xfrm>
          </p:grpSpPr>
          <p:sp>
            <p:nvSpPr>
              <p:cNvPr id="350271" name="Freeform 63"/>
              <p:cNvSpPr>
                <a:spLocks/>
              </p:cNvSpPr>
              <p:nvPr/>
            </p:nvSpPr>
            <p:spPr bwMode="auto">
              <a:xfrm>
                <a:off x="226" y="1743"/>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50272" name="Freeform 64"/>
              <p:cNvSpPr>
                <a:spLocks/>
              </p:cNvSpPr>
              <p:nvPr/>
            </p:nvSpPr>
            <p:spPr bwMode="auto">
              <a:xfrm>
                <a:off x="240" y="1809"/>
                <a:ext cx="1124"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50273" name="Freeform 65"/>
              <p:cNvSpPr>
                <a:spLocks/>
              </p:cNvSpPr>
              <p:nvPr/>
            </p:nvSpPr>
            <p:spPr bwMode="auto">
              <a:xfrm>
                <a:off x="1036" y="1755"/>
                <a:ext cx="316" cy="25"/>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64568" name="Group 66"/>
            <p:cNvGrpSpPr>
              <a:grpSpLocks/>
            </p:cNvGrpSpPr>
            <p:nvPr/>
          </p:nvGrpSpPr>
          <p:grpSpPr bwMode="auto">
            <a:xfrm>
              <a:off x="1388" y="1737"/>
              <a:ext cx="156" cy="104"/>
              <a:chOff x="1388" y="1737"/>
              <a:chExt cx="156" cy="104"/>
            </a:xfrm>
          </p:grpSpPr>
          <p:grpSp>
            <p:nvGrpSpPr>
              <p:cNvPr id="64569" name="Group 67"/>
              <p:cNvGrpSpPr>
                <a:grpSpLocks/>
              </p:cNvGrpSpPr>
              <p:nvPr/>
            </p:nvGrpSpPr>
            <p:grpSpPr bwMode="auto">
              <a:xfrm>
                <a:off x="1388" y="1737"/>
                <a:ext cx="156" cy="104"/>
                <a:chOff x="1388" y="1737"/>
                <a:chExt cx="156" cy="104"/>
              </a:xfrm>
            </p:grpSpPr>
            <p:grpSp>
              <p:nvGrpSpPr>
                <p:cNvPr id="64574" name="Group 68"/>
                <p:cNvGrpSpPr>
                  <a:grpSpLocks/>
                </p:cNvGrpSpPr>
                <p:nvPr/>
              </p:nvGrpSpPr>
              <p:grpSpPr bwMode="auto">
                <a:xfrm>
                  <a:off x="1504" y="1741"/>
                  <a:ext cx="11" cy="97"/>
                  <a:chOff x="1504" y="1741"/>
                  <a:chExt cx="11" cy="97"/>
                </a:xfrm>
              </p:grpSpPr>
              <p:sp>
                <p:nvSpPr>
                  <p:cNvPr id="350277" name="Freeform 69"/>
                  <p:cNvSpPr>
                    <a:spLocks/>
                  </p:cNvSpPr>
                  <p:nvPr/>
                </p:nvSpPr>
                <p:spPr bwMode="auto">
                  <a:xfrm>
                    <a:off x="1438" y="1815"/>
                    <a:ext cx="45"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50278" name="Rectangle 70"/>
                  <p:cNvSpPr>
                    <a:spLocks noChangeArrowheads="1"/>
                  </p:cNvSpPr>
                  <p:nvPr/>
                </p:nvSpPr>
                <p:spPr bwMode="auto">
                  <a:xfrm>
                    <a:off x="1429" y="1815"/>
                    <a:ext cx="51" cy="20"/>
                  </a:xfrm>
                  <a:prstGeom prst="rect">
                    <a:avLst/>
                  </a:prstGeom>
                  <a:solidFill>
                    <a:srgbClr val="00C0C0"/>
                  </a:solidFill>
                  <a:ln w="9525">
                    <a:noFill/>
                    <a:miter lim="800000"/>
                    <a:headEnd/>
                    <a:tailEnd/>
                  </a:ln>
                </p:spPr>
                <p:txBody>
                  <a:bodyPr/>
                  <a:lstStyle/>
                  <a:p>
                    <a:pPr>
                      <a:defRPr/>
                    </a:pPr>
                    <a:endParaRPr lang="en-CA"/>
                  </a:p>
                </p:txBody>
              </p:sp>
              <p:sp>
                <p:nvSpPr>
                  <p:cNvPr id="350279" name="Rectangle 71"/>
                  <p:cNvSpPr>
                    <a:spLocks noChangeArrowheads="1"/>
                  </p:cNvSpPr>
                  <p:nvPr/>
                </p:nvSpPr>
                <p:spPr bwMode="auto">
                  <a:xfrm>
                    <a:off x="1414" y="1868"/>
                    <a:ext cx="49" cy="20"/>
                  </a:xfrm>
                  <a:prstGeom prst="rect">
                    <a:avLst/>
                  </a:prstGeom>
                  <a:solidFill>
                    <a:srgbClr val="006060"/>
                  </a:solidFill>
                  <a:ln w="9525">
                    <a:noFill/>
                    <a:miter lim="800000"/>
                    <a:headEnd/>
                    <a:tailEnd/>
                  </a:ln>
                </p:spPr>
                <p:txBody>
                  <a:bodyPr/>
                  <a:lstStyle/>
                  <a:p>
                    <a:pPr>
                      <a:defRPr/>
                    </a:pPr>
                    <a:endParaRPr lang="en-CA"/>
                  </a:p>
                </p:txBody>
              </p:sp>
            </p:grpSp>
            <p:grpSp>
              <p:nvGrpSpPr>
                <p:cNvPr id="64575" name="Group 72"/>
                <p:cNvGrpSpPr>
                  <a:grpSpLocks/>
                </p:cNvGrpSpPr>
                <p:nvPr/>
              </p:nvGrpSpPr>
              <p:grpSpPr bwMode="auto">
                <a:xfrm>
                  <a:off x="1417" y="1740"/>
                  <a:ext cx="12" cy="97"/>
                  <a:chOff x="1417" y="1740"/>
                  <a:chExt cx="12" cy="97"/>
                </a:xfrm>
              </p:grpSpPr>
              <p:sp>
                <p:nvSpPr>
                  <p:cNvPr id="350281" name="Freeform 73"/>
                  <p:cNvSpPr>
                    <a:spLocks/>
                  </p:cNvSpPr>
                  <p:nvPr/>
                </p:nvSpPr>
                <p:spPr bwMode="auto">
                  <a:xfrm>
                    <a:off x="1372" y="1811"/>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50282" name="Rectangle 74"/>
                  <p:cNvSpPr>
                    <a:spLocks noChangeArrowheads="1"/>
                  </p:cNvSpPr>
                  <p:nvPr/>
                </p:nvSpPr>
                <p:spPr bwMode="auto">
                  <a:xfrm>
                    <a:off x="1361" y="1801"/>
                    <a:ext cx="16" cy="16"/>
                  </a:xfrm>
                  <a:prstGeom prst="rect">
                    <a:avLst/>
                  </a:prstGeom>
                  <a:solidFill>
                    <a:srgbClr val="00C0C0"/>
                  </a:solidFill>
                  <a:ln w="9525">
                    <a:noFill/>
                    <a:miter lim="800000"/>
                    <a:headEnd/>
                    <a:tailEnd/>
                  </a:ln>
                </p:spPr>
                <p:txBody>
                  <a:bodyPr/>
                  <a:lstStyle/>
                  <a:p>
                    <a:pPr>
                      <a:defRPr/>
                    </a:pPr>
                    <a:endParaRPr lang="en-CA"/>
                  </a:p>
                </p:txBody>
              </p:sp>
              <p:sp>
                <p:nvSpPr>
                  <p:cNvPr id="350283" name="Rectangle 75"/>
                  <p:cNvSpPr>
                    <a:spLocks noChangeArrowheads="1"/>
                  </p:cNvSpPr>
                  <p:nvPr/>
                </p:nvSpPr>
                <p:spPr bwMode="auto">
                  <a:xfrm>
                    <a:off x="1366" y="1876"/>
                    <a:ext cx="14" cy="20"/>
                  </a:xfrm>
                  <a:prstGeom prst="rect">
                    <a:avLst/>
                  </a:prstGeom>
                  <a:solidFill>
                    <a:srgbClr val="006060"/>
                  </a:solidFill>
                  <a:ln w="9525">
                    <a:noFill/>
                    <a:miter lim="800000"/>
                    <a:headEnd/>
                    <a:tailEnd/>
                  </a:ln>
                </p:spPr>
                <p:txBody>
                  <a:bodyPr/>
                  <a:lstStyle/>
                  <a:p>
                    <a:pPr>
                      <a:defRPr/>
                    </a:pPr>
                    <a:endParaRPr lang="en-CA"/>
                  </a:p>
                </p:txBody>
              </p:sp>
            </p:grpSp>
            <p:grpSp>
              <p:nvGrpSpPr>
                <p:cNvPr id="64576" name="Group 76"/>
                <p:cNvGrpSpPr>
                  <a:grpSpLocks/>
                </p:cNvGrpSpPr>
                <p:nvPr/>
              </p:nvGrpSpPr>
              <p:grpSpPr bwMode="auto">
                <a:xfrm>
                  <a:off x="1388" y="1737"/>
                  <a:ext cx="156" cy="104"/>
                  <a:chOff x="1388" y="1737"/>
                  <a:chExt cx="156" cy="104"/>
                </a:xfrm>
              </p:grpSpPr>
              <p:sp>
                <p:nvSpPr>
                  <p:cNvPr id="350285" name="Rectangle 77"/>
                  <p:cNvSpPr>
                    <a:spLocks noChangeArrowheads="1"/>
                  </p:cNvSpPr>
                  <p:nvPr/>
                </p:nvSpPr>
                <p:spPr bwMode="auto">
                  <a:xfrm>
                    <a:off x="1380" y="1792"/>
                    <a:ext cx="12" cy="97"/>
                  </a:xfrm>
                  <a:prstGeom prst="rect">
                    <a:avLst/>
                  </a:prstGeom>
                  <a:solidFill>
                    <a:srgbClr val="40FFFF"/>
                  </a:solidFill>
                  <a:ln w="9525">
                    <a:noFill/>
                    <a:miter lim="800000"/>
                    <a:headEnd/>
                    <a:tailEnd/>
                  </a:ln>
                </p:spPr>
                <p:txBody>
                  <a:bodyPr/>
                  <a:lstStyle/>
                  <a:p>
                    <a:pPr>
                      <a:defRPr/>
                    </a:pPr>
                    <a:endParaRPr lang="en-CA"/>
                  </a:p>
                </p:txBody>
              </p:sp>
              <p:sp>
                <p:nvSpPr>
                  <p:cNvPr id="350286" name="Rectangle 78"/>
                  <p:cNvSpPr>
                    <a:spLocks noChangeArrowheads="1"/>
                  </p:cNvSpPr>
                  <p:nvPr/>
                </p:nvSpPr>
                <p:spPr bwMode="auto">
                  <a:xfrm>
                    <a:off x="1410" y="1786"/>
                    <a:ext cx="79" cy="97"/>
                  </a:xfrm>
                  <a:prstGeom prst="rect">
                    <a:avLst/>
                  </a:prstGeom>
                  <a:solidFill>
                    <a:srgbClr val="40FFFF"/>
                  </a:solidFill>
                  <a:ln w="9525">
                    <a:noFill/>
                    <a:miter lim="800000"/>
                    <a:headEnd/>
                    <a:tailEnd/>
                  </a:ln>
                </p:spPr>
                <p:txBody>
                  <a:bodyPr/>
                  <a:lstStyle/>
                  <a:p>
                    <a:pPr>
                      <a:defRPr/>
                    </a:pPr>
                    <a:endParaRPr lang="en-CA"/>
                  </a:p>
                </p:txBody>
              </p:sp>
              <p:sp>
                <p:nvSpPr>
                  <p:cNvPr id="350287" name="Rectangle 79"/>
                  <p:cNvSpPr>
                    <a:spLocks noChangeArrowheads="1"/>
                  </p:cNvSpPr>
                  <p:nvPr/>
                </p:nvSpPr>
                <p:spPr bwMode="auto">
                  <a:xfrm>
                    <a:off x="1495" y="1793"/>
                    <a:ext cx="30" cy="97"/>
                  </a:xfrm>
                  <a:prstGeom prst="rect">
                    <a:avLst/>
                  </a:prstGeom>
                  <a:solidFill>
                    <a:srgbClr val="40FFFF"/>
                  </a:solidFill>
                  <a:ln w="9525">
                    <a:noFill/>
                    <a:miter lim="800000"/>
                    <a:headEnd/>
                    <a:tailEnd/>
                  </a:ln>
                </p:spPr>
                <p:txBody>
                  <a:bodyPr/>
                  <a:lstStyle/>
                  <a:p>
                    <a:pPr>
                      <a:defRPr/>
                    </a:pPr>
                    <a:endParaRPr lang="en-CA"/>
                  </a:p>
                </p:txBody>
              </p:sp>
            </p:grpSp>
            <p:grpSp>
              <p:nvGrpSpPr>
                <p:cNvPr id="64577" name="Group 80"/>
                <p:cNvGrpSpPr>
                  <a:grpSpLocks/>
                </p:cNvGrpSpPr>
                <p:nvPr/>
              </p:nvGrpSpPr>
              <p:grpSpPr bwMode="auto">
                <a:xfrm>
                  <a:off x="1392" y="1746"/>
                  <a:ext cx="149" cy="13"/>
                  <a:chOff x="1392" y="1746"/>
                  <a:chExt cx="149" cy="13"/>
                </a:xfrm>
              </p:grpSpPr>
              <p:sp>
                <p:nvSpPr>
                  <p:cNvPr id="350289" name="Rectangle 81"/>
                  <p:cNvSpPr>
                    <a:spLocks noChangeArrowheads="1"/>
                  </p:cNvSpPr>
                  <p:nvPr/>
                </p:nvSpPr>
                <p:spPr bwMode="auto">
                  <a:xfrm>
                    <a:off x="1353" y="1826"/>
                    <a:ext cx="16" cy="13"/>
                  </a:xfrm>
                  <a:prstGeom prst="rect">
                    <a:avLst/>
                  </a:prstGeom>
                  <a:solidFill>
                    <a:srgbClr val="C0FFFF"/>
                  </a:solidFill>
                  <a:ln w="9525">
                    <a:noFill/>
                    <a:miter lim="800000"/>
                    <a:headEnd/>
                    <a:tailEnd/>
                  </a:ln>
                </p:spPr>
                <p:txBody>
                  <a:bodyPr/>
                  <a:lstStyle/>
                  <a:p>
                    <a:pPr>
                      <a:defRPr/>
                    </a:pPr>
                    <a:endParaRPr lang="en-CA"/>
                  </a:p>
                </p:txBody>
              </p:sp>
              <p:sp>
                <p:nvSpPr>
                  <p:cNvPr id="350290" name="Rectangle 82"/>
                  <p:cNvSpPr>
                    <a:spLocks noChangeArrowheads="1"/>
                  </p:cNvSpPr>
                  <p:nvPr/>
                </p:nvSpPr>
                <p:spPr bwMode="auto">
                  <a:xfrm>
                    <a:off x="1490" y="1827"/>
                    <a:ext cx="24" cy="13"/>
                  </a:xfrm>
                  <a:prstGeom prst="rect">
                    <a:avLst/>
                  </a:prstGeom>
                  <a:solidFill>
                    <a:srgbClr val="C0FFFF"/>
                  </a:solidFill>
                  <a:ln w="9525">
                    <a:noFill/>
                    <a:miter lim="800000"/>
                    <a:headEnd/>
                    <a:tailEnd/>
                  </a:ln>
                </p:spPr>
                <p:txBody>
                  <a:bodyPr/>
                  <a:lstStyle/>
                  <a:p>
                    <a:pPr>
                      <a:defRPr/>
                    </a:pPr>
                    <a:endParaRPr lang="en-CA"/>
                  </a:p>
                </p:txBody>
              </p:sp>
              <p:sp>
                <p:nvSpPr>
                  <p:cNvPr id="350291" name="Rectangle 83"/>
                  <p:cNvSpPr>
                    <a:spLocks noChangeArrowheads="1"/>
                  </p:cNvSpPr>
                  <p:nvPr/>
                </p:nvSpPr>
                <p:spPr bwMode="auto">
                  <a:xfrm>
                    <a:off x="1385" y="1837"/>
                    <a:ext cx="87" cy="9"/>
                  </a:xfrm>
                  <a:prstGeom prst="rect">
                    <a:avLst/>
                  </a:prstGeom>
                  <a:solidFill>
                    <a:srgbClr val="C0FFFF"/>
                  </a:solidFill>
                  <a:ln w="9525">
                    <a:noFill/>
                    <a:miter lim="800000"/>
                    <a:headEnd/>
                    <a:tailEnd/>
                  </a:ln>
                </p:spPr>
                <p:txBody>
                  <a:bodyPr/>
                  <a:lstStyle/>
                  <a:p>
                    <a:pPr>
                      <a:defRPr/>
                    </a:pPr>
                    <a:endParaRPr lang="en-CA"/>
                  </a:p>
                </p:txBody>
              </p:sp>
            </p:grpSp>
          </p:grpSp>
          <p:grpSp>
            <p:nvGrpSpPr>
              <p:cNvPr id="64570" name="Group 84"/>
              <p:cNvGrpSpPr>
                <a:grpSpLocks/>
              </p:cNvGrpSpPr>
              <p:nvPr/>
            </p:nvGrpSpPr>
            <p:grpSpPr bwMode="auto">
              <a:xfrm>
                <a:off x="1390" y="1802"/>
                <a:ext cx="152" cy="37"/>
                <a:chOff x="1390" y="1802"/>
                <a:chExt cx="152" cy="37"/>
              </a:xfrm>
            </p:grpSpPr>
            <p:sp>
              <p:nvSpPr>
                <p:cNvPr id="350293" name="Freeform 85"/>
                <p:cNvSpPr>
                  <a:spLocks/>
                </p:cNvSpPr>
                <p:nvPr/>
              </p:nvSpPr>
              <p:spPr bwMode="auto">
                <a:xfrm>
                  <a:off x="1358" y="1882"/>
                  <a:ext cx="16" cy="32"/>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50294" name="Freeform 86"/>
                <p:cNvSpPr>
                  <a:spLocks/>
                </p:cNvSpPr>
                <p:nvPr/>
              </p:nvSpPr>
              <p:spPr bwMode="auto">
                <a:xfrm>
                  <a:off x="1382" y="186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50295" name="Freeform 87"/>
                <p:cNvSpPr>
                  <a:spLocks/>
                </p:cNvSpPr>
                <p:nvPr/>
              </p:nvSpPr>
              <p:spPr bwMode="auto">
                <a:xfrm>
                  <a:off x="1471" y="1879"/>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105" name="Text Box 89"/>
          <p:cNvSpPr txBox="1">
            <a:spLocks noChangeArrowheads="1"/>
          </p:cNvSpPr>
          <p:nvPr/>
        </p:nvSpPr>
        <p:spPr bwMode="auto">
          <a:xfrm>
            <a:off x="3227388" y="4724400"/>
            <a:ext cx="14970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3600">
                <a:effectLst/>
                <a:latin typeface="Arial Rounded MT Bold" pitchFamily="34" charset="0"/>
              </a:rPr>
              <a:t>Yes.</a:t>
            </a:r>
          </a:p>
        </p:txBody>
      </p:sp>
      <p:sp>
        <p:nvSpPr>
          <p:cNvPr id="106" name="Text Box 90"/>
          <p:cNvSpPr txBox="1">
            <a:spLocks noChangeArrowheads="1"/>
          </p:cNvSpPr>
          <p:nvPr/>
        </p:nvSpPr>
        <p:spPr bwMode="auto">
          <a:xfrm>
            <a:off x="2543175" y="5500688"/>
            <a:ext cx="34004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How do we know?</a:t>
            </a:r>
          </a:p>
        </p:txBody>
      </p:sp>
      <p:grpSp>
        <p:nvGrpSpPr>
          <p:cNvPr id="16" name="Group 91"/>
          <p:cNvGrpSpPr>
            <a:grpSpLocks/>
          </p:cNvGrpSpPr>
          <p:nvPr/>
        </p:nvGrpSpPr>
        <p:grpSpPr bwMode="auto">
          <a:xfrm>
            <a:off x="609600" y="330200"/>
            <a:ext cx="4565650" cy="6299200"/>
            <a:chOff x="384" y="208"/>
            <a:chExt cx="2876" cy="3968"/>
          </a:xfrm>
        </p:grpSpPr>
        <p:grpSp>
          <p:nvGrpSpPr>
            <p:cNvPr id="64551" name="Group 92"/>
            <p:cNvGrpSpPr>
              <a:grpSpLocks/>
            </p:cNvGrpSpPr>
            <p:nvPr/>
          </p:nvGrpSpPr>
          <p:grpSpPr bwMode="auto">
            <a:xfrm>
              <a:off x="432" y="208"/>
              <a:ext cx="2828" cy="2654"/>
              <a:chOff x="425" y="208"/>
              <a:chExt cx="2828" cy="2654"/>
            </a:xfrm>
          </p:grpSpPr>
          <p:sp>
            <p:nvSpPr>
              <p:cNvPr id="64553" name="Oval 93"/>
              <p:cNvSpPr>
                <a:spLocks noChangeArrowheads="1"/>
              </p:cNvSpPr>
              <p:nvPr/>
            </p:nvSpPr>
            <p:spPr bwMode="auto">
              <a:xfrm>
                <a:off x="1932" y="208"/>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4" name="Oval 94"/>
              <p:cNvSpPr>
                <a:spLocks noChangeArrowheads="1"/>
              </p:cNvSpPr>
              <p:nvPr/>
            </p:nvSpPr>
            <p:spPr bwMode="auto">
              <a:xfrm>
                <a:off x="1619" y="61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5" name="Oval 95"/>
              <p:cNvSpPr>
                <a:spLocks noChangeArrowheads="1"/>
              </p:cNvSpPr>
              <p:nvPr/>
            </p:nvSpPr>
            <p:spPr bwMode="auto">
              <a:xfrm>
                <a:off x="1267" y="211"/>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6" name="Oval 96"/>
              <p:cNvSpPr>
                <a:spLocks noChangeArrowheads="1"/>
              </p:cNvSpPr>
              <p:nvPr/>
            </p:nvSpPr>
            <p:spPr bwMode="auto">
              <a:xfrm>
                <a:off x="2936" y="1027"/>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7" name="Oval 97"/>
              <p:cNvSpPr>
                <a:spLocks noChangeArrowheads="1"/>
              </p:cNvSpPr>
              <p:nvPr/>
            </p:nvSpPr>
            <p:spPr bwMode="auto">
              <a:xfrm>
                <a:off x="426" y="1172"/>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8" name="Oval 98"/>
              <p:cNvSpPr>
                <a:spLocks noChangeArrowheads="1"/>
              </p:cNvSpPr>
              <p:nvPr/>
            </p:nvSpPr>
            <p:spPr bwMode="auto">
              <a:xfrm>
                <a:off x="2928" y="152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59" name="Oval 99"/>
              <p:cNvSpPr>
                <a:spLocks noChangeArrowheads="1"/>
              </p:cNvSpPr>
              <p:nvPr/>
            </p:nvSpPr>
            <p:spPr bwMode="auto">
              <a:xfrm>
                <a:off x="2928" y="2016"/>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60" name="Oval 100"/>
              <p:cNvSpPr>
                <a:spLocks noChangeArrowheads="1"/>
              </p:cNvSpPr>
              <p:nvPr/>
            </p:nvSpPr>
            <p:spPr bwMode="auto">
              <a:xfrm>
                <a:off x="2174" y="2016"/>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61" name="Oval 101"/>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64562" name="Group 102"/>
              <p:cNvGrpSpPr>
                <a:grpSpLocks/>
              </p:cNvGrpSpPr>
              <p:nvPr/>
            </p:nvGrpSpPr>
            <p:grpSpPr bwMode="auto">
              <a:xfrm>
                <a:off x="425" y="1524"/>
                <a:ext cx="788" cy="814"/>
                <a:chOff x="522" y="1619"/>
                <a:chExt cx="788" cy="814"/>
              </a:xfrm>
            </p:grpSpPr>
            <p:sp>
              <p:nvSpPr>
                <p:cNvPr id="64563" name="Oval 103"/>
                <p:cNvSpPr>
                  <a:spLocks noChangeArrowheads="1"/>
                </p:cNvSpPr>
                <p:nvPr/>
              </p:nvSpPr>
              <p:spPr bwMode="auto">
                <a:xfrm>
                  <a:off x="993" y="1969"/>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64" name="Oval 104"/>
                <p:cNvSpPr>
                  <a:spLocks noChangeArrowheads="1"/>
                </p:cNvSpPr>
                <p:nvPr/>
              </p:nvSpPr>
              <p:spPr bwMode="auto">
                <a:xfrm>
                  <a:off x="522" y="1619"/>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4565" name="Oval 105"/>
                <p:cNvSpPr>
                  <a:spLocks noChangeArrowheads="1"/>
                </p:cNvSpPr>
                <p:nvPr/>
              </p:nvSpPr>
              <p:spPr bwMode="auto">
                <a:xfrm>
                  <a:off x="522" y="2116"/>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grpSp>
        <p:sp>
          <p:nvSpPr>
            <p:cNvPr id="64552" name="Text Box 106"/>
            <p:cNvSpPr txBox="1">
              <a:spLocks noChangeArrowheads="1"/>
            </p:cNvSpPr>
            <p:nvPr/>
          </p:nvSpPr>
          <p:spPr bwMode="auto">
            <a:xfrm>
              <a:off x="384" y="3849"/>
              <a:ext cx="266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Comic Sans MS" pitchFamily="66" charset="0"/>
                </a:rPr>
                <a:t>Because we colored it!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50242"/>
                                        </p:tgtEl>
                                        <p:attrNameLst>
                                          <p:attrName>style.visibility</p:attrName>
                                        </p:attrNameLst>
                                      </p:cBhvr>
                                      <p:to>
                                        <p:strVal val="visible"/>
                                      </p:to>
                                    </p:set>
                                    <p:anim calcmode="lin" valueType="num">
                                      <p:cBhvr additive="base">
                                        <p:cTn id="7" dur="500" fill="hold"/>
                                        <p:tgtEl>
                                          <p:spTgt spid="350242"/>
                                        </p:tgtEl>
                                        <p:attrNameLst>
                                          <p:attrName>ppt_x</p:attrName>
                                        </p:attrNameLst>
                                      </p:cBhvr>
                                      <p:tavLst>
                                        <p:tav tm="0">
                                          <p:val>
                                            <p:strVal val="1+#ppt_w/2"/>
                                          </p:val>
                                        </p:tav>
                                        <p:tav tm="100000">
                                          <p:val>
                                            <p:strVal val="#ppt_x"/>
                                          </p:val>
                                        </p:tav>
                                      </p:tavLst>
                                    </p:anim>
                                    <p:anim calcmode="lin" valueType="num">
                                      <p:cBhvr additive="base">
                                        <p:cTn id="8" dur="500" fill="hold"/>
                                        <p:tgtEl>
                                          <p:spTgt spid="35024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5"/>
                                        </p:tgtEl>
                                        <p:attrNameLst>
                                          <p:attrName>style.visibility</p:attrName>
                                        </p:attrNameLst>
                                      </p:cBhvr>
                                      <p:to>
                                        <p:strVal val="visible"/>
                                      </p:to>
                                    </p:set>
                                    <p:anim calcmode="lin" valueType="num">
                                      <p:cBhvr additive="base">
                                        <p:cTn id="13" dur="500" fill="hold"/>
                                        <p:tgtEl>
                                          <p:spTgt spid="105"/>
                                        </p:tgtEl>
                                        <p:attrNameLst>
                                          <p:attrName>ppt_x</p:attrName>
                                        </p:attrNameLst>
                                      </p:cBhvr>
                                      <p:tavLst>
                                        <p:tav tm="0">
                                          <p:val>
                                            <p:strVal val="#ppt_x"/>
                                          </p:val>
                                        </p:tav>
                                        <p:tav tm="100000">
                                          <p:val>
                                            <p:strVal val="#ppt_x"/>
                                          </p:val>
                                        </p:tav>
                                      </p:tavLst>
                                    </p:anim>
                                    <p:anim calcmode="lin" valueType="num">
                                      <p:cBhvr additive="base">
                                        <p:cTn id="14" dur="500" fill="hold"/>
                                        <p:tgtEl>
                                          <p:spTgt spid="105"/>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106"/>
                                        </p:tgtEl>
                                        <p:attrNameLst>
                                          <p:attrName>style.visibility</p:attrName>
                                        </p:attrNameLst>
                                      </p:cBhvr>
                                      <p:to>
                                        <p:strVal val="visible"/>
                                      </p:to>
                                    </p:set>
                                    <p:anim calcmode="lin" valueType="num">
                                      <p:cBhvr additive="base">
                                        <p:cTn id="18" dur="500" fill="hold"/>
                                        <p:tgtEl>
                                          <p:spTgt spid="106"/>
                                        </p:tgtEl>
                                        <p:attrNameLst>
                                          <p:attrName>ppt_x</p:attrName>
                                        </p:attrNameLst>
                                      </p:cBhvr>
                                      <p:tavLst>
                                        <p:tav tm="0">
                                          <p:val>
                                            <p:strVal val="#ppt_x"/>
                                          </p:val>
                                        </p:tav>
                                        <p:tav tm="100000">
                                          <p:val>
                                            <p:strVal val="#ppt_x"/>
                                          </p:val>
                                        </p:tav>
                                      </p:tavLst>
                                    </p:anim>
                                    <p:anim calcmode="lin" valueType="num">
                                      <p:cBhvr additive="base">
                                        <p:cTn id="19"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additive="base">
                                        <p:cTn id="24" dur="500" fill="hold"/>
                                        <p:tgtEl>
                                          <p:spTgt spid="16"/>
                                        </p:tgtEl>
                                        <p:attrNameLst>
                                          <p:attrName>ppt_x</p:attrName>
                                        </p:attrNameLst>
                                      </p:cBhvr>
                                      <p:tavLst>
                                        <p:tav tm="0">
                                          <p:val>
                                            <p:strVal val="0-#ppt_w/2"/>
                                          </p:val>
                                        </p:tav>
                                        <p:tav tm="100000">
                                          <p:val>
                                            <p:strVal val="#ppt_x"/>
                                          </p:val>
                                        </p:tav>
                                      </p:tavLst>
                                    </p:anim>
                                    <p:anim calcmode="lin" valueType="num">
                                      <p:cBhvr additive="base">
                                        <p:cTn id="25"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42" grpId="0"/>
      <p:bldP spid="105" grpId="0"/>
      <p:bldP spid="10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39"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0"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1"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2"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3"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4"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5"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6"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7"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8"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5549"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5550" name="AutoShape 14"/>
          <p:cNvCxnSpPr>
            <a:cxnSpLocks noChangeShapeType="1"/>
          </p:cNvCxnSpPr>
          <p:nvPr/>
        </p:nvCxnSpPr>
        <p:spPr bwMode="auto">
          <a:xfrm flipV="1">
            <a:off x="2514600" y="609600"/>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1" name="AutoShape 15"/>
          <p:cNvCxnSpPr>
            <a:cxnSpLocks noChangeShapeType="1"/>
          </p:cNvCxnSpPr>
          <p:nvPr/>
        </p:nvCxnSpPr>
        <p:spPr bwMode="auto">
          <a:xfrm>
            <a:off x="2441575" y="792163"/>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2" name="AutoShape 16"/>
          <p:cNvCxnSpPr>
            <a:cxnSpLocks noChangeShapeType="1"/>
            <a:endCxn id="65548" idx="1"/>
          </p:cNvCxnSpPr>
          <p:nvPr/>
        </p:nvCxnSpPr>
        <p:spPr bwMode="auto">
          <a:xfrm>
            <a:off x="3497263" y="787400"/>
            <a:ext cx="1236662" cy="17033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3" name="AutoShape 17"/>
          <p:cNvCxnSpPr>
            <a:cxnSpLocks noChangeShapeType="1"/>
            <a:endCxn id="65541" idx="1"/>
          </p:cNvCxnSpPr>
          <p:nvPr/>
        </p:nvCxnSpPr>
        <p:spPr bwMode="auto">
          <a:xfrm>
            <a:off x="3319463" y="860425"/>
            <a:ext cx="1414462" cy="24193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4" name="AutoShape 18"/>
          <p:cNvCxnSpPr>
            <a:cxnSpLocks noChangeShapeType="1"/>
            <a:endCxn id="65542" idx="1"/>
          </p:cNvCxnSpPr>
          <p:nvPr/>
        </p:nvCxnSpPr>
        <p:spPr bwMode="auto">
          <a:xfrm>
            <a:off x="3000375" y="1436688"/>
            <a:ext cx="538163" cy="18430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5" name="AutoShape 19"/>
          <p:cNvCxnSpPr>
            <a:cxnSpLocks noChangeShapeType="1"/>
            <a:stCxn id="65549" idx="7"/>
          </p:cNvCxnSpPr>
          <p:nvPr/>
        </p:nvCxnSpPr>
        <p:spPr bwMode="auto">
          <a:xfrm flipV="1">
            <a:off x="1106488" y="1258888"/>
            <a:ext cx="1463675" cy="6746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6" name="AutoShape 20"/>
          <p:cNvCxnSpPr>
            <a:cxnSpLocks noChangeShapeType="1"/>
            <a:endCxn id="65547" idx="2"/>
          </p:cNvCxnSpPr>
          <p:nvPr/>
        </p:nvCxnSpPr>
        <p:spPr bwMode="auto">
          <a:xfrm>
            <a:off x="3073400" y="1258888"/>
            <a:ext cx="1587500" cy="6238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7" name="AutoShape 21"/>
          <p:cNvCxnSpPr>
            <a:cxnSpLocks noChangeShapeType="1"/>
            <a:stCxn id="65549" idx="6"/>
            <a:endCxn id="65548"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8" name="AutoShape 22"/>
          <p:cNvCxnSpPr>
            <a:cxnSpLocks noChangeShapeType="1"/>
            <a:stCxn id="65546" idx="0"/>
          </p:cNvCxnSpPr>
          <p:nvPr/>
        </p:nvCxnSpPr>
        <p:spPr bwMode="auto">
          <a:xfrm flipV="1">
            <a:off x="2522538" y="1509713"/>
            <a:ext cx="300037" cy="25304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59" name="AutoShape 23"/>
          <p:cNvCxnSpPr>
            <a:cxnSpLocks noChangeShapeType="1"/>
            <a:stCxn id="65546" idx="6"/>
            <a:endCxn id="6554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0" name="AutoShape 24"/>
          <p:cNvCxnSpPr>
            <a:cxnSpLocks noChangeShapeType="1"/>
            <a:stCxn id="65545" idx="5"/>
            <a:endCxn id="6554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1" name="AutoShape 25"/>
          <p:cNvCxnSpPr>
            <a:cxnSpLocks noChangeShapeType="1"/>
            <a:stCxn id="65542" idx="6"/>
            <a:endCxn id="6554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2" name="AutoShape 26"/>
          <p:cNvCxnSpPr>
            <a:cxnSpLocks noChangeShapeType="1"/>
            <a:stCxn id="65544" idx="4"/>
            <a:endCxn id="6554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3" name="AutoShape 27"/>
          <p:cNvCxnSpPr>
            <a:cxnSpLocks noChangeShapeType="1"/>
            <a:stCxn id="65549" idx="4"/>
            <a:endCxn id="6554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4" name="AutoShape 28"/>
          <p:cNvCxnSpPr>
            <a:cxnSpLocks noChangeShapeType="1"/>
            <a:stCxn id="65544" idx="5"/>
            <a:endCxn id="6554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5" name="AutoShape 29"/>
          <p:cNvCxnSpPr>
            <a:cxnSpLocks noChangeShapeType="1"/>
            <a:stCxn id="65543" idx="2"/>
            <a:endCxn id="6554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6" name="AutoShape 30"/>
          <p:cNvCxnSpPr>
            <a:cxnSpLocks noChangeShapeType="1"/>
            <a:stCxn id="65543" idx="7"/>
            <a:endCxn id="65547"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7" name="AutoShape 31"/>
          <p:cNvCxnSpPr>
            <a:cxnSpLocks noChangeShapeType="1"/>
            <a:stCxn id="65547" idx="4"/>
            <a:endCxn id="65548"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5568" name="AutoShape 32"/>
          <p:cNvCxnSpPr>
            <a:cxnSpLocks noChangeShapeType="1"/>
            <a:stCxn id="65548" idx="4"/>
            <a:endCxn id="6554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4177"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74178"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74179"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65572" name="AutoShape 68"/>
          <p:cNvCxnSpPr>
            <a:cxnSpLocks noChangeShapeType="1"/>
          </p:cNvCxnSpPr>
          <p:nvPr/>
        </p:nvCxnSpPr>
        <p:spPr bwMode="auto">
          <a:xfrm flipH="1">
            <a:off x="3000375" y="787400"/>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4214" name="Text Box 70"/>
          <p:cNvSpPr txBox="1">
            <a:spLocks noChangeArrowheads="1"/>
          </p:cNvSpPr>
          <p:nvPr/>
        </p:nvSpPr>
        <p:spPr bwMode="auto">
          <a:xfrm>
            <a:off x="1619250" y="5410200"/>
            <a:ext cx="28765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variables&amp;wires</a:t>
            </a:r>
          </a:p>
          <a:p>
            <a:r>
              <a:rPr lang="en-US" altLang="en-US">
                <a:effectLst/>
              </a:rPr>
              <a:t>  ~ nodes</a:t>
            </a:r>
          </a:p>
        </p:txBody>
      </p:sp>
      <p:sp>
        <p:nvSpPr>
          <p:cNvPr id="774215" name="Text Box 71"/>
          <p:cNvSpPr txBox="1">
            <a:spLocks noChangeArrowheads="1"/>
          </p:cNvSpPr>
          <p:nvPr/>
        </p:nvSpPr>
        <p:spPr bwMode="auto">
          <a:xfrm>
            <a:off x="1752600" y="5562600"/>
            <a:ext cx="247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 gadget</a:t>
            </a:r>
          </a:p>
        </p:txBody>
      </p:sp>
      <p:grpSp>
        <p:nvGrpSpPr>
          <p:cNvPr id="65575" name="Group 76"/>
          <p:cNvGrpSpPr>
            <a:grpSpLocks/>
          </p:cNvGrpSpPr>
          <p:nvPr/>
        </p:nvGrpSpPr>
        <p:grpSpPr bwMode="auto">
          <a:xfrm>
            <a:off x="490538" y="5413375"/>
            <a:ext cx="455612" cy="1252538"/>
            <a:chOff x="309" y="3410"/>
            <a:chExt cx="287" cy="789"/>
          </a:xfrm>
        </p:grpSpPr>
        <p:sp>
          <p:nvSpPr>
            <p:cNvPr id="65580" name="AutoShape 77"/>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4222" name="Line 78"/>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4223" name="Line 79"/>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4224" name="Line 80"/>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3" name="Group 81"/>
          <p:cNvGrpSpPr>
            <a:grpSpLocks/>
          </p:cNvGrpSpPr>
          <p:nvPr/>
        </p:nvGrpSpPr>
        <p:grpSpPr bwMode="auto">
          <a:xfrm>
            <a:off x="-228600" y="5135563"/>
            <a:ext cx="1328738" cy="1570037"/>
            <a:chOff x="-135" y="3235"/>
            <a:chExt cx="837" cy="989"/>
          </a:xfrm>
        </p:grpSpPr>
        <p:sp>
          <p:nvSpPr>
            <p:cNvPr id="65577" name="Text Box 82"/>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65578" name="Text Box 83"/>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65579" name="Text Box 84"/>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74214"/>
                                        </p:tgtEl>
                                        <p:attrNameLst>
                                          <p:attrName>style.visibility</p:attrName>
                                        </p:attrNameLst>
                                      </p:cBhvr>
                                      <p:to>
                                        <p:strVal val="visible"/>
                                      </p:to>
                                    </p:set>
                                    <p:anim calcmode="lin" valueType="num">
                                      <p:cBhvr additive="base">
                                        <p:cTn id="7" dur="500" fill="hold"/>
                                        <p:tgtEl>
                                          <p:spTgt spid="774214"/>
                                        </p:tgtEl>
                                        <p:attrNameLst>
                                          <p:attrName>ppt_x</p:attrName>
                                        </p:attrNameLst>
                                      </p:cBhvr>
                                      <p:tavLst>
                                        <p:tav tm="0">
                                          <p:val>
                                            <p:strVal val="#ppt_x"/>
                                          </p:val>
                                        </p:tav>
                                        <p:tav tm="100000">
                                          <p:val>
                                            <p:strVal val="#ppt_x"/>
                                          </p:val>
                                        </p:tav>
                                      </p:tavLst>
                                    </p:anim>
                                    <p:anim calcmode="lin" valueType="num">
                                      <p:cBhvr additive="base">
                                        <p:cTn id="8" dur="500" fill="hold"/>
                                        <p:tgtEl>
                                          <p:spTgt spid="7742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1" presetClass="exit" presetSubtype="0" fill="hold" grpId="0" nodeType="withEffect">
                                  <p:stCondLst>
                                    <p:cond delay="0"/>
                                  </p:stCondLst>
                                  <p:childTnLst>
                                    <p:set>
                                      <p:cBhvr>
                                        <p:cTn id="14" dur="1" fill="hold">
                                          <p:stCondLst>
                                            <p:cond delay="0"/>
                                          </p:stCondLst>
                                        </p:cTn>
                                        <p:tgtEl>
                                          <p:spTgt spid="774215"/>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74177"/>
                                        </p:tgtEl>
                                        <p:attrNameLst>
                                          <p:attrName>style.visibility</p:attrName>
                                        </p:attrNameLst>
                                      </p:cBhvr>
                                      <p:to>
                                        <p:strVal val="visible"/>
                                      </p:to>
                                    </p:set>
                                    <p:anim calcmode="lin" valueType="num">
                                      <p:cBhvr additive="base">
                                        <p:cTn id="19" dur="500" fill="hold"/>
                                        <p:tgtEl>
                                          <p:spTgt spid="774177"/>
                                        </p:tgtEl>
                                        <p:attrNameLst>
                                          <p:attrName>ppt_x</p:attrName>
                                        </p:attrNameLst>
                                      </p:cBhvr>
                                      <p:tavLst>
                                        <p:tav tm="0">
                                          <p:val>
                                            <p:strVal val="0-#ppt_w/2"/>
                                          </p:val>
                                        </p:tav>
                                        <p:tav tm="100000">
                                          <p:val>
                                            <p:strVal val="#ppt_x"/>
                                          </p:val>
                                        </p:tav>
                                      </p:tavLst>
                                    </p:anim>
                                    <p:anim calcmode="lin" valueType="num">
                                      <p:cBhvr additive="base">
                                        <p:cTn id="20" dur="500" fill="hold"/>
                                        <p:tgtEl>
                                          <p:spTgt spid="774177"/>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774178"/>
                                        </p:tgtEl>
                                        <p:attrNameLst>
                                          <p:attrName>style.visibility</p:attrName>
                                        </p:attrNameLst>
                                      </p:cBhvr>
                                      <p:to>
                                        <p:strVal val="visible"/>
                                      </p:to>
                                    </p:set>
                                    <p:anim calcmode="lin" valueType="num">
                                      <p:cBhvr additive="base">
                                        <p:cTn id="24" dur="500" fill="hold"/>
                                        <p:tgtEl>
                                          <p:spTgt spid="774178"/>
                                        </p:tgtEl>
                                        <p:attrNameLst>
                                          <p:attrName>ppt_x</p:attrName>
                                        </p:attrNameLst>
                                      </p:cBhvr>
                                      <p:tavLst>
                                        <p:tav tm="0">
                                          <p:val>
                                            <p:strVal val="1+#ppt_w/2"/>
                                          </p:val>
                                        </p:tav>
                                        <p:tav tm="100000">
                                          <p:val>
                                            <p:strVal val="#ppt_x"/>
                                          </p:val>
                                        </p:tav>
                                      </p:tavLst>
                                    </p:anim>
                                    <p:anim calcmode="lin" valueType="num">
                                      <p:cBhvr additive="base">
                                        <p:cTn id="25" dur="500" fill="hold"/>
                                        <p:tgtEl>
                                          <p:spTgt spid="774178"/>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000"/>
                            </p:stCondLst>
                            <p:childTnLst>
                              <p:par>
                                <p:cTn id="27" presetID="2" presetClass="entr" presetSubtype="4" fill="hold" grpId="0" nodeType="afterEffect">
                                  <p:stCondLst>
                                    <p:cond delay="0"/>
                                  </p:stCondLst>
                                  <p:childTnLst>
                                    <p:set>
                                      <p:cBhvr>
                                        <p:cTn id="28" dur="1" fill="hold">
                                          <p:stCondLst>
                                            <p:cond delay="0"/>
                                          </p:stCondLst>
                                        </p:cTn>
                                        <p:tgtEl>
                                          <p:spTgt spid="774179"/>
                                        </p:tgtEl>
                                        <p:attrNameLst>
                                          <p:attrName>style.visibility</p:attrName>
                                        </p:attrNameLst>
                                      </p:cBhvr>
                                      <p:to>
                                        <p:strVal val="visible"/>
                                      </p:to>
                                    </p:set>
                                    <p:anim calcmode="lin" valueType="num">
                                      <p:cBhvr additive="base">
                                        <p:cTn id="29" dur="500" fill="hold"/>
                                        <p:tgtEl>
                                          <p:spTgt spid="774179"/>
                                        </p:tgtEl>
                                        <p:attrNameLst>
                                          <p:attrName>ppt_x</p:attrName>
                                        </p:attrNameLst>
                                      </p:cBhvr>
                                      <p:tavLst>
                                        <p:tav tm="0">
                                          <p:val>
                                            <p:strVal val="#ppt_x"/>
                                          </p:val>
                                        </p:tav>
                                        <p:tav tm="100000">
                                          <p:val>
                                            <p:strVal val="#ppt_x"/>
                                          </p:val>
                                        </p:tav>
                                      </p:tavLst>
                                    </p:anim>
                                    <p:anim calcmode="lin" valueType="num">
                                      <p:cBhvr additive="base">
                                        <p:cTn id="30" dur="500" fill="hold"/>
                                        <p:tgtEl>
                                          <p:spTgt spid="774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77" grpId="0" animBg="1" autoUpdateAnimBg="0"/>
      <p:bldP spid="774178" grpId="0" animBg="1" autoUpdateAnimBg="0"/>
      <p:bldP spid="774179" grpId="0" autoUpdateAnimBg="0"/>
      <p:bldP spid="774214" grpId="0"/>
      <p:bldP spid="774215"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3"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4"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5"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6"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7"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8"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69"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70"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71"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72"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573"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6574" name="AutoShape 14"/>
          <p:cNvCxnSpPr>
            <a:cxnSpLocks noChangeShapeType="1"/>
            <a:stCxn id="66621" idx="6"/>
            <a:endCxn id="66619" idx="2"/>
          </p:cNvCxnSpPr>
          <p:nvPr/>
        </p:nvCxnSpPr>
        <p:spPr bwMode="auto">
          <a:xfrm flipV="1">
            <a:off x="2514600" y="581025"/>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75" name="AutoShape 15"/>
          <p:cNvCxnSpPr>
            <a:cxnSpLocks noChangeShapeType="1"/>
            <a:stCxn id="66621" idx="5"/>
            <a:endCxn id="66620" idx="1"/>
          </p:cNvCxnSpPr>
          <p:nvPr/>
        </p:nvCxnSpPr>
        <p:spPr bwMode="auto">
          <a:xfrm>
            <a:off x="2441575" y="763588"/>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76" name="AutoShape 16"/>
          <p:cNvCxnSpPr>
            <a:cxnSpLocks noChangeShapeType="1"/>
            <a:stCxn id="66619" idx="5"/>
            <a:endCxn id="66572" idx="1"/>
          </p:cNvCxnSpPr>
          <p:nvPr/>
        </p:nvCxnSpPr>
        <p:spPr bwMode="auto">
          <a:xfrm>
            <a:off x="3497263" y="758825"/>
            <a:ext cx="1236662" cy="1731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77" name="AutoShape 17"/>
          <p:cNvCxnSpPr>
            <a:cxnSpLocks noChangeShapeType="1"/>
            <a:stCxn id="66619" idx="4"/>
            <a:endCxn id="66565" idx="1"/>
          </p:cNvCxnSpPr>
          <p:nvPr/>
        </p:nvCxnSpPr>
        <p:spPr bwMode="auto">
          <a:xfrm>
            <a:off x="3319463" y="831850"/>
            <a:ext cx="1414462" cy="24479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78" name="AutoShape 18"/>
          <p:cNvCxnSpPr>
            <a:cxnSpLocks noChangeShapeType="1"/>
            <a:stCxn id="66620" idx="5"/>
            <a:endCxn id="66566" idx="1"/>
          </p:cNvCxnSpPr>
          <p:nvPr/>
        </p:nvCxnSpPr>
        <p:spPr bwMode="auto">
          <a:xfrm>
            <a:off x="3000375" y="1408113"/>
            <a:ext cx="538163" cy="18716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79" name="AutoShape 19"/>
          <p:cNvCxnSpPr>
            <a:cxnSpLocks noChangeShapeType="1"/>
            <a:stCxn id="66573" idx="7"/>
            <a:endCxn id="66620" idx="2"/>
          </p:cNvCxnSpPr>
          <p:nvPr/>
        </p:nvCxnSpPr>
        <p:spPr bwMode="auto">
          <a:xfrm flipV="1">
            <a:off x="1106488" y="1230313"/>
            <a:ext cx="1463675" cy="7032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0" name="AutoShape 20"/>
          <p:cNvCxnSpPr>
            <a:cxnSpLocks noChangeShapeType="1"/>
            <a:stCxn id="66620" idx="6"/>
            <a:endCxn id="66571" idx="2"/>
          </p:cNvCxnSpPr>
          <p:nvPr/>
        </p:nvCxnSpPr>
        <p:spPr bwMode="auto">
          <a:xfrm>
            <a:off x="3073400" y="1230313"/>
            <a:ext cx="1587500" cy="6524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1" name="AutoShape 21"/>
          <p:cNvCxnSpPr>
            <a:cxnSpLocks noChangeShapeType="1"/>
            <a:stCxn id="66573" idx="6"/>
            <a:endCxn id="66572"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2" name="AutoShape 22"/>
          <p:cNvCxnSpPr>
            <a:cxnSpLocks noChangeShapeType="1"/>
            <a:stCxn id="66570" idx="0"/>
            <a:endCxn id="66620" idx="4"/>
          </p:cNvCxnSpPr>
          <p:nvPr/>
        </p:nvCxnSpPr>
        <p:spPr bwMode="auto">
          <a:xfrm flipV="1">
            <a:off x="2522538" y="1481138"/>
            <a:ext cx="300037" cy="25590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3" name="AutoShape 23"/>
          <p:cNvCxnSpPr>
            <a:cxnSpLocks noChangeShapeType="1"/>
            <a:stCxn id="66570" idx="6"/>
            <a:endCxn id="66566"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4" name="AutoShape 24"/>
          <p:cNvCxnSpPr>
            <a:cxnSpLocks noChangeShapeType="1"/>
            <a:stCxn id="66569" idx="5"/>
            <a:endCxn id="66566"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5" name="AutoShape 25"/>
          <p:cNvCxnSpPr>
            <a:cxnSpLocks noChangeShapeType="1"/>
            <a:stCxn id="66566" idx="6"/>
            <a:endCxn id="66565"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6" name="AutoShape 26"/>
          <p:cNvCxnSpPr>
            <a:cxnSpLocks noChangeShapeType="1"/>
            <a:stCxn id="66568" idx="4"/>
            <a:endCxn id="66569"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7" name="AutoShape 27"/>
          <p:cNvCxnSpPr>
            <a:cxnSpLocks noChangeShapeType="1"/>
            <a:stCxn id="66573" idx="4"/>
            <a:endCxn id="66568"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8" name="AutoShape 28"/>
          <p:cNvCxnSpPr>
            <a:cxnSpLocks noChangeShapeType="1"/>
            <a:stCxn id="66568" idx="5"/>
            <a:endCxn id="66567"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89" name="AutoShape 29"/>
          <p:cNvCxnSpPr>
            <a:cxnSpLocks noChangeShapeType="1"/>
            <a:stCxn id="66567" idx="2"/>
            <a:endCxn id="66569"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90" name="AutoShape 30"/>
          <p:cNvCxnSpPr>
            <a:cxnSpLocks noChangeShapeType="1"/>
            <a:stCxn id="66567" idx="7"/>
            <a:endCxn id="66571"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91" name="AutoShape 31"/>
          <p:cNvCxnSpPr>
            <a:cxnSpLocks noChangeShapeType="1"/>
            <a:stCxn id="66571" idx="4"/>
            <a:endCxn id="66572"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6592" name="AutoShape 32"/>
          <p:cNvCxnSpPr>
            <a:cxnSpLocks noChangeShapeType="1"/>
            <a:stCxn id="66572" idx="4"/>
            <a:endCxn id="66565"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6593"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66594"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66595"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pSp>
        <p:nvGrpSpPr>
          <p:cNvPr id="2" name="Group 62"/>
          <p:cNvGrpSpPr>
            <a:grpSpLocks/>
          </p:cNvGrpSpPr>
          <p:nvPr/>
        </p:nvGrpSpPr>
        <p:grpSpPr bwMode="auto">
          <a:xfrm>
            <a:off x="2011363" y="300038"/>
            <a:ext cx="7208837" cy="1181100"/>
            <a:chOff x="1267" y="190"/>
            <a:chExt cx="4541" cy="744"/>
          </a:xfrm>
        </p:grpSpPr>
        <p:sp>
          <p:nvSpPr>
            <p:cNvPr id="66619" name="Oval 63"/>
            <p:cNvSpPr>
              <a:spLocks noChangeArrowheads="1"/>
            </p:cNvSpPr>
            <p:nvPr/>
          </p:nvSpPr>
          <p:spPr bwMode="auto">
            <a:xfrm>
              <a:off x="1932" y="208"/>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620" name="Oval 64"/>
            <p:cNvSpPr>
              <a:spLocks noChangeArrowheads="1"/>
            </p:cNvSpPr>
            <p:nvPr/>
          </p:nvSpPr>
          <p:spPr bwMode="auto">
            <a:xfrm>
              <a:off x="1619" y="617"/>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621" name="Oval 65"/>
            <p:cNvSpPr>
              <a:spLocks noChangeArrowheads="1"/>
            </p:cNvSpPr>
            <p:nvPr/>
          </p:nvSpPr>
          <p:spPr bwMode="auto">
            <a:xfrm>
              <a:off x="1267" y="211"/>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6622" name="Text Box 66"/>
            <p:cNvSpPr txBox="1">
              <a:spLocks noChangeArrowheads="1"/>
            </p:cNvSpPr>
            <p:nvPr/>
          </p:nvSpPr>
          <p:spPr bwMode="auto">
            <a:xfrm>
              <a:off x="3964" y="190"/>
              <a:ext cx="184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grpSp>
      <p:sp>
        <p:nvSpPr>
          <p:cNvPr id="776259" name="Text Box 67"/>
          <p:cNvSpPr txBox="1">
            <a:spLocks noChangeArrowheads="1"/>
          </p:cNvSpPr>
          <p:nvPr/>
        </p:nvSpPr>
        <p:spPr bwMode="auto">
          <a:xfrm>
            <a:off x="1871663" y="282575"/>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cxnSp>
        <p:nvCxnSpPr>
          <p:cNvPr id="66598" name="AutoShape 68"/>
          <p:cNvCxnSpPr>
            <a:cxnSpLocks noChangeShapeType="1"/>
            <a:stCxn id="66619" idx="3"/>
            <a:endCxn id="66620" idx="7"/>
          </p:cNvCxnSpPr>
          <p:nvPr/>
        </p:nvCxnSpPr>
        <p:spPr bwMode="auto">
          <a:xfrm flipH="1">
            <a:off x="3000375" y="758825"/>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76261" name="Text Box 69"/>
          <p:cNvSpPr txBox="1">
            <a:spLocks noChangeArrowheads="1"/>
          </p:cNvSpPr>
          <p:nvPr/>
        </p:nvSpPr>
        <p:spPr bwMode="auto">
          <a:xfrm>
            <a:off x="2928938" y="25241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76264" name="Text Box 72"/>
          <p:cNvSpPr txBox="1">
            <a:spLocks noChangeArrowheads="1"/>
          </p:cNvSpPr>
          <p:nvPr/>
        </p:nvSpPr>
        <p:spPr bwMode="auto">
          <a:xfrm>
            <a:off x="1752600" y="5181600"/>
            <a:ext cx="25765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true  ~ green</a:t>
            </a:r>
          </a:p>
          <a:p>
            <a:r>
              <a:rPr lang="en-US" altLang="en-US">
                <a:effectLst/>
              </a:rPr>
              <a:t>false ~ red</a:t>
            </a:r>
          </a:p>
          <a:p>
            <a:r>
              <a:rPr lang="en-US" altLang="en-US">
                <a:effectLst/>
              </a:rPr>
              <a:t>  ?     ~ yellow</a:t>
            </a:r>
          </a:p>
        </p:txBody>
      </p:sp>
      <p:grpSp>
        <p:nvGrpSpPr>
          <p:cNvPr id="3" name="Group 73"/>
          <p:cNvGrpSpPr>
            <a:grpSpLocks/>
          </p:cNvGrpSpPr>
          <p:nvPr/>
        </p:nvGrpSpPr>
        <p:grpSpPr bwMode="auto">
          <a:xfrm>
            <a:off x="250825" y="4906963"/>
            <a:ext cx="850900" cy="309562"/>
            <a:chOff x="926" y="2544"/>
            <a:chExt cx="536" cy="195"/>
          </a:xfrm>
        </p:grpSpPr>
        <p:sp>
          <p:nvSpPr>
            <p:cNvPr id="66617" name="Text Box 74"/>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66618" name="Text Box 75"/>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66602" name="Group 76"/>
          <p:cNvGrpSpPr>
            <a:grpSpLocks/>
          </p:cNvGrpSpPr>
          <p:nvPr/>
        </p:nvGrpSpPr>
        <p:grpSpPr bwMode="auto">
          <a:xfrm>
            <a:off x="490538" y="5413375"/>
            <a:ext cx="455612" cy="1252538"/>
            <a:chOff x="309" y="3410"/>
            <a:chExt cx="287" cy="789"/>
          </a:xfrm>
        </p:grpSpPr>
        <p:sp>
          <p:nvSpPr>
            <p:cNvPr id="66613" name="AutoShape 77"/>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6270" name="Line 78"/>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6271" name="Line 79"/>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6272" name="Line 80"/>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66603" name="Group 81"/>
          <p:cNvGrpSpPr>
            <a:grpSpLocks/>
          </p:cNvGrpSpPr>
          <p:nvPr/>
        </p:nvGrpSpPr>
        <p:grpSpPr bwMode="auto">
          <a:xfrm>
            <a:off x="-228600" y="5135563"/>
            <a:ext cx="1328738" cy="1570037"/>
            <a:chOff x="-135" y="3235"/>
            <a:chExt cx="837" cy="989"/>
          </a:xfrm>
        </p:grpSpPr>
        <p:sp>
          <p:nvSpPr>
            <p:cNvPr id="66610" name="Text Box 82"/>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66611" name="Text Box 83"/>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66612" name="Text Box 84"/>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76277" name="Text Box 85"/>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6" name="Group 90"/>
          <p:cNvGrpSpPr>
            <a:grpSpLocks/>
          </p:cNvGrpSpPr>
          <p:nvPr/>
        </p:nvGrpSpPr>
        <p:grpSpPr bwMode="auto">
          <a:xfrm>
            <a:off x="2922588" y="5181600"/>
            <a:ext cx="2632075" cy="1373188"/>
            <a:chOff x="1841" y="3264"/>
            <a:chExt cx="1658" cy="865"/>
          </a:xfrm>
        </p:grpSpPr>
        <p:sp>
          <p:nvSpPr>
            <p:cNvPr id="66606" name="Text Box 86"/>
            <p:cNvSpPr txBox="1">
              <a:spLocks noChangeArrowheads="1"/>
            </p:cNvSpPr>
            <p:nvPr/>
          </p:nvSpPr>
          <p:spPr bwMode="auto">
            <a:xfrm>
              <a:off x="2544" y="3264"/>
              <a:ext cx="955"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a:t>
              </a:r>
            </a:p>
            <a:p>
              <a:r>
                <a:rPr lang="en-US" altLang="en-US">
                  <a:effectLst/>
                </a:rPr>
                <a:t>yellow</a:t>
              </a:r>
            </a:p>
            <a:p>
              <a:r>
                <a:rPr lang="en-US" altLang="en-US">
                  <a:effectLst/>
                </a:rPr>
                <a:t>green</a:t>
              </a:r>
            </a:p>
          </p:txBody>
        </p:sp>
        <p:sp>
          <p:nvSpPr>
            <p:cNvPr id="776279" name="Line 87"/>
            <p:cNvSpPr>
              <a:spLocks noChangeShapeType="1"/>
            </p:cNvSpPr>
            <p:nvPr/>
          </p:nvSpPr>
          <p:spPr bwMode="auto">
            <a:xfrm flipV="1">
              <a:off x="1845" y="3411"/>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6280" name="Line 88"/>
            <p:cNvSpPr>
              <a:spLocks noChangeShapeType="1"/>
            </p:cNvSpPr>
            <p:nvPr/>
          </p:nvSpPr>
          <p:spPr bwMode="auto">
            <a:xfrm flipV="1">
              <a:off x="1841" y="3653"/>
              <a:ext cx="388"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6281" name="Line 89"/>
            <p:cNvSpPr>
              <a:spLocks noChangeShapeType="1"/>
            </p:cNvSpPr>
            <p:nvPr/>
          </p:nvSpPr>
          <p:spPr bwMode="auto">
            <a:xfrm flipV="1">
              <a:off x="1889" y="3936"/>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76264"/>
                                        </p:tgtEl>
                                        <p:attrNameLst>
                                          <p:attrName>style.visibility</p:attrName>
                                        </p:attrNameLst>
                                      </p:cBhvr>
                                      <p:to>
                                        <p:strVal val="visible"/>
                                      </p:to>
                                    </p:set>
                                    <p:anim calcmode="lin" valueType="num">
                                      <p:cBhvr additive="base">
                                        <p:cTn id="7" dur="500" fill="hold"/>
                                        <p:tgtEl>
                                          <p:spTgt spid="776264"/>
                                        </p:tgtEl>
                                        <p:attrNameLst>
                                          <p:attrName>ppt_x</p:attrName>
                                        </p:attrNameLst>
                                      </p:cBhvr>
                                      <p:tavLst>
                                        <p:tav tm="0">
                                          <p:val>
                                            <p:strVal val="#ppt_x"/>
                                          </p:val>
                                        </p:tav>
                                        <p:tav tm="100000">
                                          <p:val>
                                            <p:strVal val="#ppt_x"/>
                                          </p:val>
                                        </p:tav>
                                      </p:tavLst>
                                    </p:anim>
                                    <p:anim calcmode="lin" valueType="num">
                                      <p:cBhvr additive="base">
                                        <p:cTn id="8" dur="500" fill="hold"/>
                                        <p:tgtEl>
                                          <p:spTgt spid="77626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76277"/>
                                        </p:tgtEl>
                                        <p:attrNameLst>
                                          <p:attrName>style.visibility</p:attrName>
                                        </p:attrNameLst>
                                      </p:cBhvr>
                                      <p:to>
                                        <p:strVal val="visible"/>
                                      </p:to>
                                    </p:set>
                                    <p:anim calcmode="lin" valueType="num">
                                      <p:cBhvr additive="base">
                                        <p:cTn id="15" dur="500" fill="hold"/>
                                        <p:tgtEl>
                                          <p:spTgt spid="776277"/>
                                        </p:tgtEl>
                                        <p:attrNameLst>
                                          <p:attrName>ppt_x</p:attrName>
                                        </p:attrNameLst>
                                      </p:cBhvr>
                                      <p:tavLst>
                                        <p:tav tm="0">
                                          <p:val>
                                            <p:strVal val="#ppt_x"/>
                                          </p:val>
                                        </p:tav>
                                        <p:tav tm="100000">
                                          <p:val>
                                            <p:strVal val="#ppt_x"/>
                                          </p:val>
                                        </p:tav>
                                      </p:tavLst>
                                    </p:anim>
                                    <p:anim calcmode="lin" valueType="num">
                                      <p:cBhvr additive="base">
                                        <p:cTn id="16" dur="500" fill="hold"/>
                                        <p:tgtEl>
                                          <p:spTgt spid="776277"/>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1+#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76259"/>
                                        </p:tgtEl>
                                        <p:attrNameLst>
                                          <p:attrName>style.visibility</p:attrName>
                                        </p:attrNameLst>
                                      </p:cBhvr>
                                      <p:to>
                                        <p:strVal val="visible"/>
                                      </p:to>
                                    </p:set>
                                    <p:anim calcmode="lin" valueType="num">
                                      <p:cBhvr additive="base">
                                        <p:cTn id="27" dur="500" fill="hold"/>
                                        <p:tgtEl>
                                          <p:spTgt spid="776259"/>
                                        </p:tgtEl>
                                        <p:attrNameLst>
                                          <p:attrName>ppt_x</p:attrName>
                                        </p:attrNameLst>
                                      </p:cBhvr>
                                      <p:tavLst>
                                        <p:tav tm="0">
                                          <p:val>
                                            <p:strVal val="0-#ppt_w/2"/>
                                          </p:val>
                                        </p:tav>
                                        <p:tav tm="100000">
                                          <p:val>
                                            <p:strVal val="#ppt_x"/>
                                          </p:val>
                                        </p:tav>
                                      </p:tavLst>
                                    </p:anim>
                                    <p:anim calcmode="lin" valueType="num">
                                      <p:cBhvr additive="base">
                                        <p:cTn id="28" dur="500" fill="hold"/>
                                        <p:tgtEl>
                                          <p:spTgt spid="776259"/>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776261"/>
                                        </p:tgtEl>
                                        <p:attrNameLst>
                                          <p:attrName>style.visibility</p:attrName>
                                        </p:attrNameLst>
                                      </p:cBhvr>
                                      <p:to>
                                        <p:strVal val="visible"/>
                                      </p:to>
                                    </p:set>
                                    <p:anim calcmode="lin" valueType="num">
                                      <p:cBhvr additive="base">
                                        <p:cTn id="32" dur="500" fill="hold"/>
                                        <p:tgtEl>
                                          <p:spTgt spid="776261"/>
                                        </p:tgtEl>
                                        <p:attrNameLst>
                                          <p:attrName>ppt_x</p:attrName>
                                        </p:attrNameLst>
                                      </p:cBhvr>
                                      <p:tavLst>
                                        <p:tav tm="0">
                                          <p:val>
                                            <p:strVal val="0-#ppt_w/2"/>
                                          </p:val>
                                        </p:tav>
                                        <p:tav tm="100000">
                                          <p:val>
                                            <p:strVal val="#ppt_x"/>
                                          </p:val>
                                        </p:tav>
                                      </p:tavLst>
                                    </p:anim>
                                    <p:anim calcmode="lin" valueType="num">
                                      <p:cBhvr additive="base">
                                        <p:cTn id="33" dur="500" fill="hold"/>
                                        <p:tgtEl>
                                          <p:spTgt spid="776261"/>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259" grpId="0" autoUpdateAnimBg="0"/>
      <p:bldP spid="776261" grpId="0" autoUpdateAnimBg="0"/>
      <p:bldP spid="776264" grpId="0"/>
      <p:bldP spid="77627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87"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88"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89"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0"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1"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2"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3"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4"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5"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597"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7598" name="AutoShape 14"/>
          <p:cNvCxnSpPr>
            <a:cxnSpLocks noChangeShapeType="1"/>
          </p:cNvCxnSpPr>
          <p:nvPr/>
        </p:nvCxnSpPr>
        <p:spPr bwMode="auto">
          <a:xfrm flipV="1">
            <a:off x="2514600" y="609600"/>
            <a:ext cx="552450" cy="47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599" name="AutoShape 15"/>
          <p:cNvCxnSpPr>
            <a:cxnSpLocks noChangeShapeType="1"/>
          </p:cNvCxnSpPr>
          <p:nvPr/>
        </p:nvCxnSpPr>
        <p:spPr bwMode="auto">
          <a:xfrm>
            <a:off x="2441575" y="792163"/>
            <a:ext cx="201613" cy="287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0" name="AutoShape 16"/>
          <p:cNvCxnSpPr>
            <a:cxnSpLocks noChangeShapeType="1"/>
            <a:endCxn id="67596" idx="1"/>
          </p:cNvCxnSpPr>
          <p:nvPr/>
        </p:nvCxnSpPr>
        <p:spPr bwMode="auto">
          <a:xfrm>
            <a:off x="3497263" y="787400"/>
            <a:ext cx="1236662" cy="17033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1" name="AutoShape 17"/>
          <p:cNvCxnSpPr>
            <a:cxnSpLocks noChangeShapeType="1"/>
            <a:endCxn id="67589" idx="1"/>
          </p:cNvCxnSpPr>
          <p:nvPr/>
        </p:nvCxnSpPr>
        <p:spPr bwMode="auto">
          <a:xfrm>
            <a:off x="3319463" y="860425"/>
            <a:ext cx="1414462" cy="24193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2" name="AutoShape 18"/>
          <p:cNvCxnSpPr>
            <a:cxnSpLocks noChangeShapeType="1"/>
            <a:endCxn id="67590" idx="1"/>
          </p:cNvCxnSpPr>
          <p:nvPr/>
        </p:nvCxnSpPr>
        <p:spPr bwMode="auto">
          <a:xfrm>
            <a:off x="3000375" y="1436688"/>
            <a:ext cx="538163" cy="18430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3" name="AutoShape 19"/>
          <p:cNvCxnSpPr>
            <a:cxnSpLocks noChangeShapeType="1"/>
            <a:stCxn id="67597" idx="7"/>
          </p:cNvCxnSpPr>
          <p:nvPr/>
        </p:nvCxnSpPr>
        <p:spPr bwMode="auto">
          <a:xfrm flipV="1">
            <a:off x="1106488" y="1258888"/>
            <a:ext cx="1463675" cy="6746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4" name="AutoShape 20"/>
          <p:cNvCxnSpPr>
            <a:cxnSpLocks noChangeShapeType="1"/>
            <a:endCxn id="67595" idx="2"/>
          </p:cNvCxnSpPr>
          <p:nvPr/>
        </p:nvCxnSpPr>
        <p:spPr bwMode="auto">
          <a:xfrm>
            <a:off x="3073400" y="1258888"/>
            <a:ext cx="1587500" cy="6238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5" name="AutoShape 21"/>
          <p:cNvCxnSpPr>
            <a:cxnSpLocks noChangeShapeType="1"/>
            <a:stCxn id="67597" idx="6"/>
            <a:endCxn id="6759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6" name="AutoShape 22"/>
          <p:cNvCxnSpPr>
            <a:cxnSpLocks noChangeShapeType="1"/>
            <a:stCxn id="67594" idx="0"/>
          </p:cNvCxnSpPr>
          <p:nvPr/>
        </p:nvCxnSpPr>
        <p:spPr bwMode="auto">
          <a:xfrm flipV="1">
            <a:off x="2522538" y="1509713"/>
            <a:ext cx="300037" cy="25304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7" name="AutoShape 23"/>
          <p:cNvCxnSpPr>
            <a:cxnSpLocks noChangeShapeType="1"/>
            <a:stCxn id="67594" idx="6"/>
            <a:endCxn id="67590"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8" name="AutoShape 24"/>
          <p:cNvCxnSpPr>
            <a:cxnSpLocks noChangeShapeType="1"/>
            <a:stCxn id="67593" idx="5"/>
            <a:endCxn id="67590"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09" name="AutoShape 25"/>
          <p:cNvCxnSpPr>
            <a:cxnSpLocks noChangeShapeType="1"/>
            <a:stCxn id="67590" idx="6"/>
            <a:endCxn id="67589"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0" name="AutoShape 26"/>
          <p:cNvCxnSpPr>
            <a:cxnSpLocks noChangeShapeType="1"/>
            <a:stCxn id="67592" idx="4"/>
            <a:endCxn id="67593"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1" name="AutoShape 27"/>
          <p:cNvCxnSpPr>
            <a:cxnSpLocks noChangeShapeType="1"/>
            <a:stCxn id="67597" idx="4"/>
            <a:endCxn id="67592"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2" name="AutoShape 28"/>
          <p:cNvCxnSpPr>
            <a:cxnSpLocks noChangeShapeType="1"/>
            <a:stCxn id="67592" idx="5"/>
            <a:endCxn id="67591"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3" name="AutoShape 29"/>
          <p:cNvCxnSpPr>
            <a:cxnSpLocks noChangeShapeType="1"/>
            <a:stCxn id="67591" idx="2"/>
            <a:endCxn id="67593"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4" name="AutoShape 30"/>
          <p:cNvCxnSpPr>
            <a:cxnSpLocks noChangeShapeType="1"/>
            <a:stCxn id="67591" idx="7"/>
            <a:endCxn id="6759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5" name="AutoShape 31"/>
          <p:cNvCxnSpPr>
            <a:cxnSpLocks noChangeShapeType="1"/>
            <a:stCxn id="67595" idx="4"/>
            <a:endCxn id="6759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7616" name="AutoShape 32"/>
          <p:cNvCxnSpPr>
            <a:cxnSpLocks noChangeShapeType="1"/>
            <a:stCxn id="67596" idx="4"/>
            <a:endCxn id="67589"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7617"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67618"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67619"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cxnSp>
        <p:nvCxnSpPr>
          <p:cNvPr id="67620" name="AutoShape 42"/>
          <p:cNvCxnSpPr>
            <a:cxnSpLocks noChangeShapeType="1"/>
          </p:cNvCxnSpPr>
          <p:nvPr/>
        </p:nvCxnSpPr>
        <p:spPr bwMode="auto">
          <a:xfrm flipH="1">
            <a:off x="3000375" y="787400"/>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7621" name="Text Box 44"/>
          <p:cNvSpPr txBox="1">
            <a:spLocks noChangeArrowheads="1"/>
          </p:cNvSpPr>
          <p:nvPr/>
        </p:nvSpPr>
        <p:spPr bwMode="auto">
          <a:xfrm>
            <a:off x="1752600" y="5181600"/>
            <a:ext cx="257651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true  ~ green</a:t>
            </a:r>
          </a:p>
          <a:p>
            <a:r>
              <a:rPr lang="en-US" altLang="en-US">
                <a:effectLst/>
              </a:rPr>
              <a:t>false ~ red</a:t>
            </a:r>
          </a:p>
          <a:p>
            <a:r>
              <a:rPr lang="en-US" altLang="en-US">
                <a:effectLst/>
              </a:rPr>
              <a:t>  ?     ~ yellow</a:t>
            </a:r>
          </a:p>
        </p:txBody>
      </p:sp>
      <p:grpSp>
        <p:nvGrpSpPr>
          <p:cNvPr id="67622" name="Group 48"/>
          <p:cNvGrpSpPr>
            <a:grpSpLocks/>
          </p:cNvGrpSpPr>
          <p:nvPr/>
        </p:nvGrpSpPr>
        <p:grpSpPr bwMode="auto">
          <a:xfrm>
            <a:off x="490538" y="5413375"/>
            <a:ext cx="455612" cy="1252538"/>
            <a:chOff x="309" y="3410"/>
            <a:chExt cx="287" cy="789"/>
          </a:xfrm>
        </p:grpSpPr>
        <p:sp>
          <p:nvSpPr>
            <p:cNvPr id="67644" name="AutoShape 4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7266" name="Line 5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7267" name="Line 5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7268" name="Line 5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67623" name="Group 53"/>
          <p:cNvGrpSpPr>
            <a:grpSpLocks/>
          </p:cNvGrpSpPr>
          <p:nvPr/>
        </p:nvGrpSpPr>
        <p:grpSpPr bwMode="auto">
          <a:xfrm>
            <a:off x="-228600" y="5135563"/>
            <a:ext cx="1328738" cy="1570037"/>
            <a:chOff x="-135" y="3235"/>
            <a:chExt cx="837" cy="989"/>
          </a:xfrm>
        </p:grpSpPr>
        <p:sp>
          <p:nvSpPr>
            <p:cNvPr id="67641" name="Text Box 5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67642" name="Text Box 5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67643" name="Text Box 5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grpSp>
        <p:nvGrpSpPr>
          <p:cNvPr id="67624" name="Group 68"/>
          <p:cNvGrpSpPr>
            <a:grpSpLocks/>
          </p:cNvGrpSpPr>
          <p:nvPr/>
        </p:nvGrpSpPr>
        <p:grpSpPr bwMode="auto">
          <a:xfrm>
            <a:off x="250825" y="4906963"/>
            <a:ext cx="850900" cy="2027237"/>
            <a:chOff x="158" y="3091"/>
            <a:chExt cx="536" cy="1277"/>
          </a:xfrm>
        </p:grpSpPr>
        <p:grpSp>
          <p:nvGrpSpPr>
            <p:cNvPr id="67637" name="Group 45"/>
            <p:cNvGrpSpPr>
              <a:grpSpLocks/>
            </p:cNvGrpSpPr>
            <p:nvPr/>
          </p:nvGrpSpPr>
          <p:grpSpPr bwMode="auto">
            <a:xfrm>
              <a:off x="158" y="3091"/>
              <a:ext cx="536" cy="195"/>
              <a:chOff x="926" y="2544"/>
              <a:chExt cx="536" cy="195"/>
            </a:xfrm>
          </p:grpSpPr>
          <p:sp>
            <p:nvSpPr>
              <p:cNvPr id="67639" name="Text Box 46"/>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67640" name="Text Box 47"/>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
          <p:nvSpPr>
            <p:cNvPr id="67638" name="Text Box 57"/>
            <p:cNvSpPr txBox="1">
              <a:spLocks noChangeAspect="1" noChangeArrowheads="1"/>
            </p:cNvSpPr>
            <p:nvPr/>
          </p:nvSpPr>
          <p:spPr bwMode="auto">
            <a:xfrm>
              <a:off x="240" y="417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6" name="Group 58"/>
          <p:cNvGrpSpPr>
            <a:grpSpLocks/>
          </p:cNvGrpSpPr>
          <p:nvPr/>
        </p:nvGrpSpPr>
        <p:grpSpPr bwMode="auto">
          <a:xfrm>
            <a:off x="2922588" y="5181600"/>
            <a:ext cx="2632075" cy="1373188"/>
            <a:chOff x="1841" y="3264"/>
            <a:chExt cx="1658" cy="865"/>
          </a:xfrm>
        </p:grpSpPr>
        <p:sp>
          <p:nvSpPr>
            <p:cNvPr id="67633" name="Text Box 59"/>
            <p:cNvSpPr txBox="1">
              <a:spLocks noChangeArrowheads="1"/>
            </p:cNvSpPr>
            <p:nvPr/>
          </p:nvSpPr>
          <p:spPr bwMode="auto">
            <a:xfrm>
              <a:off x="2544" y="3264"/>
              <a:ext cx="955"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red</a:t>
              </a:r>
            </a:p>
            <a:p>
              <a:r>
                <a:rPr lang="en-US" altLang="en-US">
                  <a:effectLst/>
                </a:rPr>
                <a:t>yellow</a:t>
              </a:r>
            </a:p>
            <a:p>
              <a:r>
                <a:rPr lang="en-US" altLang="en-US">
                  <a:effectLst/>
                </a:rPr>
                <a:t>green</a:t>
              </a:r>
            </a:p>
          </p:txBody>
        </p:sp>
        <p:sp>
          <p:nvSpPr>
            <p:cNvPr id="777276" name="Line 60"/>
            <p:cNvSpPr>
              <a:spLocks noChangeShapeType="1"/>
            </p:cNvSpPr>
            <p:nvPr/>
          </p:nvSpPr>
          <p:spPr bwMode="auto">
            <a:xfrm flipV="1">
              <a:off x="1845" y="3411"/>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7277" name="Line 61"/>
            <p:cNvSpPr>
              <a:spLocks noChangeShapeType="1"/>
            </p:cNvSpPr>
            <p:nvPr/>
          </p:nvSpPr>
          <p:spPr bwMode="auto">
            <a:xfrm flipV="1">
              <a:off x="1841" y="3653"/>
              <a:ext cx="388"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sp>
          <p:nvSpPr>
            <p:cNvPr id="777278" name="Line 62"/>
            <p:cNvSpPr>
              <a:spLocks noChangeShapeType="1"/>
            </p:cNvSpPr>
            <p:nvPr/>
          </p:nvSpPr>
          <p:spPr bwMode="auto">
            <a:xfrm flipV="1">
              <a:off x="1889" y="3936"/>
              <a:ext cx="655" cy="139"/>
            </a:xfrm>
            <a:prstGeom prst="line">
              <a:avLst/>
            </a:prstGeom>
            <a:noFill/>
            <a:ln w="38100" cap="sq">
              <a:solidFill>
                <a:schemeClr val="hlink"/>
              </a:solidFill>
              <a:round/>
              <a:headEnd/>
              <a:tailEnd/>
            </a:ln>
            <a:effectLst/>
          </p:spPr>
          <p:txBody>
            <a:bodyPr lIns="274320" rIns="274320">
              <a:spAutoFit/>
            </a:bodyPr>
            <a:lstStyle/>
            <a:p>
              <a:pPr>
                <a:defRPr/>
              </a:pPr>
              <a:endParaRPr lang="en-CA"/>
            </a:p>
          </p:txBody>
        </p:sp>
      </p:grpSp>
      <p:grpSp>
        <p:nvGrpSpPr>
          <p:cNvPr id="7" name="Group 63"/>
          <p:cNvGrpSpPr>
            <a:grpSpLocks/>
          </p:cNvGrpSpPr>
          <p:nvPr/>
        </p:nvGrpSpPr>
        <p:grpSpPr bwMode="auto">
          <a:xfrm>
            <a:off x="2011363" y="304800"/>
            <a:ext cx="7099300" cy="1181100"/>
            <a:chOff x="1267" y="190"/>
            <a:chExt cx="4472" cy="744"/>
          </a:xfrm>
        </p:grpSpPr>
        <p:sp>
          <p:nvSpPr>
            <p:cNvPr id="67629" name="Oval 64"/>
            <p:cNvSpPr>
              <a:spLocks noChangeArrowheads="1"/>
            </p:cNvSpPr>
            <p:nvPr/>
          </p:nvSpPr>
          <p:spPr bwMode="auto">
            <a:xfrm>
              <a:off x="1932" y="208"/>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630" name="Oval 65"/>
            <p:cNvSpPr>
              <a:spLocks noChangeArrowheads="1"/>
            </p:cNvSpPr>
            <p:nvPr/>
          </p:nvSpPr>
          <p:spPr bwMode="auto">
            <a:xfrm>
              <a:off x="1619" y="617"/>
              <a:ext cx="317" cy="31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631" name="Oval 66"/>
            <p:cNvSpPr>
              <a:spLocks noChangeArrowheads="1"/>
            </p:cNvSpPr>
            <p:nvPr/>
          </p:nvSpPr>
          <p:spPr bwMode="auto">
            <a:xfrm>
              <a:off x="1267" y="211"/>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632" name="Text Box 67"/>
            <p:cNvSpPr txBox="1">
              <a:spLocks noChangeArrowheads="1"/>
            </p:cNvSpPr>
            <p:nvPr/>
          </p:nvSpPr>
          <p:spPr bwMode="auto">
            <a:xfrm>
              <a:off x="4034" y="190"/>
              <a:ext cx="1705"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Re-map your </a:t>
              </a:r>
              <a:br>
                <a:rPr lang="en-US" altLang="en-US">
                  <a:effectLst/>
                  <a:latin typeface="Comic Sans MS" pitchFamily="66" charset="0"/>
                </a:rPr>
              </a:br>
              <a:r>
                <a:rPr lang="en-US" altLang="en-US">
                  <a:effectLst/>
                  <a:latin typeface="Comic Sans MS" pitchFamily="66" charset="0"/>
                </a:rPr>
                <a:t>colouring</a:t>
              </a:r>
            </a:p>
          </p:txBody>
        </p:sp>
      </p:grpSp>
      <p:sp>
        <p:nvSpPr>
          <p:cNvPr id="67627" name="Text Box 41"/>
          <p:cNvSpPr txBox="1">
            <a:spLocks noChangeArrowheads="1"/>
          </p:cNvSpPr>
          <p:nvPr/>
        </p:nvSpPr>
        <p:spPr bwMode="auto">
          <a:xfrm>
            <a:off x="1858963" y="282575"/>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67628" name="Text Box 43"/>
          <p:cNvSpPr txBox="1">
            <a:spLocks noChangeArrowheads="1"/>
          </p:cNvSpPr>
          <p:nvPr/>
        </p:nvSpPr>
        <p:spPr bwMode="auto">
          <a:xfrm>
            <a:off x="2928938" y="25241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nodeType="clickEffect">
                                  <p:stCondLst>
                                    <p:cond delay="0"/>
                                  </p:stCondLst>
                                  <p:childTnLst>
                                    <p:set>
                                      <p:cBhvr>
                                        <p:cTn id="12"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1"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2"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3"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4"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5"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6"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7" name="Oval 9"/>
          <p:cNvSpPr>
            <a:spLocks noChangeArrowheads="1"/>
          </p:cNvSpPr>
          <p:nvPr/>
        </p:nvSpPr>
        <p:spPr bwMode="auto">
          <a:xfrm>
            <a:off x="2590800" y="979488"/>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8"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19"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8620" name="AutoShape 14"/>
          <p:cNvCxnSpPr>
            <a:cxnSpLocks noChangeShapeType="1"/>
            <a:stCxn id="68618" idx="6"/>
            <a:endCxn id="68610"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1" name="AutoShape 15"/>
          <p:cNvCxnSpPr>
            <a:cxnSpLocks noChangeShapeType="1"/>
            <a:stCxn id="68610" idx="3"/>
            <a:endCxn id="68617" idx="7"/>
          </p:cNvCxnSpPr>
          <p:nvPr/>
        </p:nvCxnSpPr>
        <p:spPr bwMode="auto">
          <a:xfrm flipH="1">
            <a:off x="3021013" y="760413"/>
            <a:ext cx="119062"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2" name="AutoShape 16"/>
          <p:cNvCxnSpPr>
            <a:cxnSpLocks noChangeShapeType="1"/>
            <a:stCxn id="68618" idx="5"/>
            <a:endCxn id="68617" idx="1"/>
          </p:cNvCxnSpPr>
          <p:nvPr/>
        </p:nvCxnSpPr>
        <p:spPr bwMode="auto">
          <a:xfrm>
            <a:off x="2441575" y="765175"/>
            <a:ext cx="222250"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3" name="AutoShape 17"/>
          <p:cNvCxnSpPr>
            <a:cxnSpLocks noChangeShapeType="1"/>
            <a:stCxn id="68610" idx="5"/>
            <a:endCxn id="68619"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4" name="AutoShape 18"/>
          <p:cNvCxnSpPr>
            <a:cxnSpLocks noChangeShapeType="1"/>
            <a:stCxn id="68610" idx="4"/>
            <a:endCxn id="68611"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5" name="AutoShape 19"/>
          <p:cNvCxnSpPr>
            <a:cxnSpLocks noChangeShapeType="1"/>
            <a:stCxn id="68617" idx="5"/>
            <a:endCxn id="68612" idx="1"/>
          </p:cNvCxnSpPr>
          <p:nvPr/>
        </p:nvCxnSpPr>
        <p:spPr bwMode="auto">
          <a:xfrm>
            <a:off x="3021013" y="1409700"/>
            <a:ext cx="517525"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6" name="AutoShape 20"/>
          <p:cNvCxnSpPr>
            <a:cxnSpLocks noChangeShapeType="1"/>
            <a:endCxn id="68617" idx="2"/>
          </p:cNvCxnSpPr>
          <p:nvPr/>
        </p:nvCxnSpPr>
        <p:spPr bwMode="auto">
          <a:xfrm flipV="1">
            <a:off x="1106488" y="1231900"/>
            <a:ext cx="1484312"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7" name="AutoShape 21"/>
          <p:cNvCxnSpPr>
            <a:cxnSpLocks noChangeShapeType="1"/>
            <a:stCxn id="68617" idx="6"/>
          </p:cNvCxnSpPr>
          <p:nvPr/>
        </p:nvCxnSpPr>
        <p:spPr bwMode="auto">
          <a:xfrm>
            <a:off x="3094038" y="1231900"/>
            <a:ext cx="1566862"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8" name="AutoShape 22"/>
          <p:cNvCxnSpPr>
            <a:cxnSpLocks noChangeShapeType="1"/>
            <a:endCxn id="68619"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29" name="AutoShape 23"/>
          <p:cNvCxnSpPr>
            <a:cxnSpLocks noChangeShapeType="1"/>
            <a:stCxn id="68616" idx="0"/>
            <a:endCxn id="68617" idx="4"/>
          </p:cNvCxnSpPr>
          <p:nvPr/>
        </p:nvCxnSpPr>
        <p:spPr bwMode="auto">
          <a:xfrm flipV="1">
            <a:off x="2522538" y="1482725"/>
            <a:ext cx="320675"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0" name="AutoShape 24"/>
          <p:cNvCxnSpPr>
            <a:cxnSpLocks noChangeShapeType="1"/>
            <a:stCxn id="68616" idx="6"/>
            <a:endCxn id="68612"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1" name="AutoShape 25"/>
          <p:cNvCxnSpPr>
            <a:cxnSpLocks noChangeShapeType="1"/>
            <a:stCxn id="68615" idx="5"/>
            <a:endCxn id="68612"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2" name="AutoShape 26"/>
          <p:cNvCxnSpPr>
            <a:cxnSpLocks noChangeShapeType="1"/>
            <a:stCxn id="68612" idx="6"/>
            <a:endCxn id="68611"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3" name="AutoShape 27"/>
          <p:cNvCxnSpPr>
            <a:cxnSpLocks noChangeShapeType="1"/>
            <a:stCxn id="68614" idx="4"/>
            <a:endCxn id="68615"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4" name="AutoShape 28"/>
          <p:cNvCxnSpPr>
            <a:cxnSpLocks noChangeShapeType="1"/>
            <a:endCxn id="68614"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5" name="AutoShape 29"/>
          <p:cNvCxnSpPr>
            <a:cxnSpLocks noChangeShapeType="1"/>
            <a:stCxn id="68614" idx="5"/>
            <a:endCxn id="68613"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6" name="AutoShape 30"/>
          <p:cNvCxnSpPr>
            <a:cxnSpLocks noChangeShapeType="1"/>
            <a:stCxn id="68613" idx="2"/>
            <a:endCxn id="68615"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7" name="AutoShape 31"/>
          <p:cNvCxnSpPr>
            <a:cxnSpLocks noChangeShapeType="1"/>
            <a:stCxn id="68613" idx="7"/>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8" name="AutoShape 32"/>
          <p:cNvCxnSpPr>
            <a:cxnSpLocks noChangeShapeType="1"/>
            <a:endCxn id="68619"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8639" name="AutoShape 33"/>
          <p:cNvCxnSpPr>
            <a:cxnSpLocks noChangeShapeType="1"/>
            <a:stCxn id="68619" idx="4"/>
            <a:endCxn id="68611"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8640"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68641"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68642"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68643"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68644"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666692" name="Text Box 68"/>
          <p:cNvSpPr txBox="1">
            <a:spLocks noChangeArrowheads="1"/>
          </p:cNvSpPr>
          <p:nvPr/>
        </p:nvSpPr>
        <p:spPr bwMode="auto">
          <a:xfrm>
            <a:off x="2163763" y="39624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a:t>
            </a:r>
          </a:p>
        </p:txBody>
      </p:sp>
      <p:sp>
        <p:nvSpPr>
          <p:cNvPr id="666698"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68647" name="Group 78"/>
          <p:cNvGrpSpPr>
            <a:grpSpLocks/>
          </p:cNvGrpSpPr>
          <p:nvPr/>
        </p:nvGrpSpPr>
        <p:grpSpPr bwMode="auto">
          <a:xfrm>
            <a:off x="490538" y="5413375"/>
            <a:ext cx="455612" cy="1252538"/>
            <a:chOff x="309" y="3410"/>
            <a:chExt cx="287" cy="789"/>
          </a:xfrm>
        </p:grpSpPr>
        <p:sp>
          <p:nvSpPr>
            <p:cNvPr id="68690"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6704"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6705"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6706"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68648" name="Group 83"/>
          <p:cNvGrpSpPr>
            <a:grpSpLocks/>
          </p:cNvGrpSpPr>
          <p:nvPr/>
        </p:nvGrpSpPr>
        <p:grpSpPr bwMode="auto">
          <a:xfrm>
            <a:off x="-228600" y="5135563"/>
            <a:ext cx="1328738" cy="1570037"/>
            <a:chOff x="-135" y="3235"/>
            <a:chExt cx="837" cy="989"/>
          </a:xfrm>
        </p:grpSpPr>
        <p:sp>
          <p:nvSpPr>
            <p:cNvPr id="68687"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68688"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68689"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68649" name="Oval 96"/>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8650" name="Oval 97"/>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4" name="Group 115"/>
          <p:cNvGrpSpPr>
            <a:grpSpLocks/>
          </p:cNvGrpSpPr>
          <p:nvPr/>
        </p:nvGrpSpPr>
        <p:grpSpPr bwMode="auto">
          <a:xfrm>
            <a:off x="5029200" y="3886200"/>
            <a:ext cx="3984625" cy="2814638"/>
            <a:chOff x="3168" y="2448"/>
            <a:chExt cx="2510" cy="1773"/>
          </a:xfrm>
        </p:grpSpPr>
        <p:grpSp>
          <p:nvGrpSpPr>
            <p:cNvPr id="68657" name="Group 114"/>
            <p:cNvGrpSpPr>
              <a:grpSpLocks/>
            </p:cNvGrpSpPr>
            <p:nvPr/>
          </p:nvGrpSpPr>
          <p:grpSpPr bwMode="auto">
            <a:xfrm>
              <a:off x="3168" y="2448"/>
              <a:ext cx="2510" cy="1773"/>
              <a:chOff x="3168" y="2448"/>
              <a:chExt cx="2510" cy="1773"/>
            </a:xfrm>
          </p:grpSpPr>
          <p:sp>
            <p:nvSpPr>
              <p:cNvPr id="666666" name="Rectangle 42"/>
              <p:cNvSpPr>
                <a:spLocks noChangeArrowheads="1"/>
              </p:cNvSpPr>
              <p:nvPr/>
            </p:nvSpPr>
            <p:spPr bwMode="auto">
              <a:xfrm>
                <a:off x="4841" y="3866"/>
                <a:ext cx="837" cy="355"/>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67" name="Rectangle 43"/>
              <p:cNvSpPr>
                <a:spLocks noChangeArrowheads="1"/>
              </p:cNvSpPr>
              <p:nvPr/>
            </p:nvSpPr>
            <p:spPr bwMode="auto">
              <a:xfrm>
                <a:off x="4005" y="3866"/>
                <a:ext cx="836"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68" name="Rectangle 44"/>
              <p:cNvSpPr>
                <a:spLocks noChangeArrowheads="1"/>
              </p:cNvSpPr>
              <p:nvPr/>
            </p:nvSpPr>
            <p:spPr bwMode="auto">
              <a:xfrm>
                <a:off x="3168" y="3866"/>
                <a:ext cx="837"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69" name="Rectangle 45"/>
              <p:cNvSpPr>
                <a:spLocks noChangeArrowheads="1"/>
              </p:cNvSpPr>
              <p:nvPr/>
            </p:nvSpPr>
            <p:spPr bwMode="auto">
              <a:xfrm>
                <a:off x="4841" y="3512"/>
                <a:ext cx="837" cy="354"/>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0" name="Rectangle 46"/>
              <p:cNvSpPr>
                <a:spLocks noChangeArrowheads="1"/>
              </p:cNvSpPr>
              <p:nvPr/>
            </p:nvSpPr>
            <p:spPr bwMode="auto">
              <a:xfrm>
                <a:off x="4005" y="3512"/>
                <a:ext cx="836"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1" name="Rectangle 47"/>
              <p:cNvSpPr>
                <a:spLocks noChangeArrowheads="1"/>
              </p:cNvSpPr>
              <p:nvPr/>
            </p:nvSpPr>
            <p:spPr bwMode="auto">
              <a:xfrm>
                <a:off x="3168" y="3512"/>
                <a:ext cx="837"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72" name="Rectangle 48"/>
              <p:cNvSpPr>
                <a:spLocks noChangeArrowheads="1"/>
              </p:cNvSpPr>
              <p:nvPr/>
            </p:nvSpPr>
            <p:spPr bwMode="auto">
              <a:xfrm>
                <a:off x="4841" y="3157"/>
                <a:ext cx="837" cy="355"/>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3" name="Rectangle 49"/>
              <p:cNvSpPr>
                <a:spLocks noChangeArrowheads="1"/>
              </p:cNvSpPr>
              <p:nvPr/>
            </p:nvSpPr>
            <p:spPr bwMode="auto">
              <a:xfrm>
                <a:off x="4005" y="3157"/>
                <a:ext cx="836"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T</a:t>
                </a:r>
              </a:p>
            </p:txBody>
          </p:sp>
          <p:sp>
            <p:nvSpPr>
              <p:cNvPr id="666674" name="Rectangle 50"/>
              <p:cNvSpPr>
                <a:spLocks noChangeArrowheads="1"/>
              </p:cNvSpPr>
              <p:nvPr/>
            </p:nvSpPr>
            <p:spPr bwMode="auto">
              <a:xfrm>
                <a:off x="3168" y="3157"/>
                <a:ext cx="837" cy="355"/>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5" name="Rectangle 51"/>
              <p:cNvSpPr>
                <a:spLocks noChangeArrowheads="1"/>
              </p:cNvSpPr>
              <p:nvPr/>
            </p:nvSpPr>
            <p:spPr bwMode="auto">
              <a:xfrm>
                <a:off x="4841" y="2803"/>
                <a:ext cx="837" cy="354"/>
              </a:xfrm>
              <a:prstGeom prst="rect">
                <a:avLst/>
              </a:prstGeom>
              <a:noFill/>
              <a:ln w="57150" cap="sq">
                <a:noFill/>
                <a:miter lim="800000"/>
                <a:headEnd type="none" w="sm" len="sm"/>
                <a:tailEnd type="none" w="sm" len="sm"/>
              </a:ln>
              <a:effectLst/>
            </p:spPr>
            <p:txBody>
              <a:bodyPr lIns="274320" rIns="274320"/>
              <a:lstStyle/>
              <a:p>
                <a:pPr algn="ctr">
                  <a:spcBef>
                    <a:spcPct val="20000"/>
                  </a:spcBef>
                  <a:tabLst>
                    <a:tab pos="858838" algn="l"/>
                  </a:tabLst>
                  <a:defRPr/>
                </a:pPr>
                <a:endParaRPr lang="en-US">
                  <a:effectLst>
                    <a:outerShdw blurRad="38100" dist="38100" dir="2700000" algn="tl">
                      <a:srgbClr val="000000"/>
                    </a:outerShdw>
                  </a:effectLst>
                  <a:latin typeface="Comic Sans MS" pitchFamily="66" charset="0"/>
                </a:endParaRPr>
              </a:p>
            </p:txBody>
          </p:sp>
          <p:sp>
            <p:nvSpPr>
              <p:cNvPr id="666676" name="Rectangle 52"/>
              <p:cNvSpPr>
                <a:spLocks noChangeArrowheads="1"/>
              </p:cNvSpPr>
              <p:nvPr/>
            </p:nvSpPr>
            <p:spPr bwMode="auto">
              <a:xfrm>
                <a:off x="4005" y="2803"/>
                <a:ext cx="836"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7" name="Rectangle 53"/>
              <p:cNvSpPr>
                <a:spLocks noChangeArrowheads="1"/>
              </p:cNvSpPr>
              <p:nvPr/>
            </p:nvSpPr>
            <p:spPr bwMode="auto">
              <a:xfrm>
                <a:off x="3168" y="2803"/>
                <a:ext cx="837" cy="354"/>
              </a:xfrm>
              <a:prstGeom prst="rect">
                <a:avLst/>
              </a:prstGeom>
              <a:solidFill>
                <a:schemeClr val="bg2"/>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a:effectLst>
                      <a:outerShdw blurRad="38100" dist="38100" dir="2700000" algn="tl">
                        <a:srgbClr val="000000"/>
                      </a:outerShdw>
                    </a:effectLst>
                    <a:latin typeface="Comic Sans MS" pitchFamily="66" charset="0"/>
                  </a:rPr>
                  <a:t>F</a:t>
                </a:r>
              </a:p>
            </p:txBody>
          </p:sp>
          <p:sp>
            <p:nvSpPr>
              <p:cNvPr id="666678" name="Rectangle 54"/>
              <p:cNvSpPr>
                <a:spLocks noChangeArrowheads="1"/>
              </p:cNvSpPr>
              <p:nvPr/>
            </p:nvSpPr>
            <p:spPr bwMode="auto">
              <a:xfrm>
                <a:off x="4841" y="2448"/>
                <a:ext cx="837"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Or</a:t>
                </a:r>
              </a:p>
            </p:txBody>
          </p:sp>
          <p:sp>
            <p:nvSpPr>
              <p:cNvPr id="666679" name="Rectangle 55"/>
              <p:cNvSpPr>
                <a:spLocks noChangeArrowheads="1"/>
              </p:cNvSpPr>
              <p:nvPr/>
            </p:nvSpPr>
            <p:spPr bwMode="auto">
              <a:xfrm>
                <a:off x="4005" y="2448"/>
                <a:ext cx="836"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Y</a:t>
                </a:r>
              </a:p>
            </p:txBody>
          </p:sp>
          <p:sp>
            <p:nvSpPr>
              <p:cNvPr id="666680" name="Rectangle 56"/>
              <p:cNvSpPr>
                <a:spLocks noChangeArrowheads="1"/>
              </p:cNvSpPr>
              <p:nvPr/>
            </p:nvSpPr>
            <p:spPr bwMode="auto">
              <a:xfrm>
                <a:off x="3168" y="2448"/>
                <a:ext cx="837" cy="355"/>
              </a:xfrm>
              <a:prstGeom prst="rect">
                <a:avLst/>
              </a:prstGeom>
              <a:solidFill>
                <a:schemeClr val="tx1"/>
              </a:solidFill>
              <a:ln w="57150" cap="sq">
                <a:noFill/>
                <a:miter lim="800000"/>
                <a:headEnd type="none" w="sm" len="sm"/>
                <a:tailEnd type="none" w="sm" len="sm"/>
              </a:ln>
              <a:effectLst/>
            </p:spPr>
            <p:txBody>
              <a:bodyPr lIns="274320" rIns="274320"/>
              <a:lstStyle/>
              <a:p>
                <a:pPr algn="ctr">
                  <a:spcBef>
                    <a:spcPct val="20000"/>
                  </a:spcBef>
                  <a:tabLst>
                    <a:tab pos="858838" algn="l"/>
                  </a:tabLst>
                  <a:defRPr/>
                </a:pPr>
                <a:r>
                  <a:rPr lang="en-US" b="1">
                    <a:solidFill>
                      <a:schemeClr val="bg2"/>
                    </a:solidFill>
                    <a:effectLst>
                      <a:outerShdw blurRad="38100" dist="38100" dir="2700000" algn="tl">
                        <a:srgbClr val="C0C0C0"/>
                      </a:outerShdw>
                    </a:effectLst>
                    <a:latin typeface="Comic Sans MS" pitchFamily="66" charset="0"/>
                  </a:rPr>
                  <a:t>X</a:t>
                </a:r>
              </a:p>
            </p:txBody>
          </p:sp>
          <p:sp>
            <p:nvSpPr>
              <p:cNvPr id="666681" name="Line 57"/>
              <p:cNvSpPr>
                <a:spLocks noChangeShapeType="1"/>
              </p:cNvSpPr>
              <p:nvPr/>
            </p:nvSpPr>
            <p:spPr bwMode="auto">
              <a:xfrm>
                <a:off x="3168" y="2448"/>
                <a:ext cx="2510" cy="0"/>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2" name="Line 58"/>
              <p:cNvSpPr>
                <a:spLocks noChangeShapeType="1"/>
              </p:cNvSpPr>
              <p:nvPr/>
            </p:nvSpPr>
            <p:spPr bwMode="auto">
              <a:xfrm>
                <a:off x="3168" y="2803"/>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3" name="Line 59"/>
              <p:cNvSpPr>
                <a:spLocks noChangeShapeType="1"/>
              </p:cNvSpPr>
              <p:nvPr/>
            </p:nvSpPr>
            <p:spPr bwMode="auto">
              <a:xfrm>
                <a:off x="3168" y="3157"/>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4" name="Line 60"/>
              <p:cNvSpPr>
                <a:spLocks noChangeShapeType="1"/>
              </p:cNvSpPr>
              <p:nvPr/>
            </p:nvSpPr>
            <p:spPr bwMode="auto">
              <a:xfrm>
                <a:off x="3168" y="3512"/>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5" name="Line 61"/>
              <p:cNvSpPr>
                <a:spLocks noChangeShapeType="1"/>
              </p:cNvSpPr>
              <p:nvPr/>
            </p:nvSpPr>
            <p:spPr bwMode="auto">
              <a:xfrm>
                <a:off x="3168" y="3866"/>
                <a:ext cx="2510" cy="0"/>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6" name="Line 62"/>
              <p:cNvSpPr>
                <a:spLocks noChangeShapeType="1"/>
              </p:cNvSpPr>
              <p:nvPr/>
            </p:nvSpPr>
            <p:spPr bwMode="auto">
              <a:xfrm>
                <a:off x="3168" y="4221"/>
                <a:ext cx="2510" cy="0"/>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7" name="Line 63"/>
              <p:cNvSpPr>
                <a:spLocks noChangeShapeType="1"/>
              </p:cNvSpPr>
              <p:nvPr/>
            </p:nvSpPr>
            <p:spPr bwMode="auto">
              <a:xfrm>
                <a:off x="3168" y="2448"/>
                <a:ext cx="0" cy="1773"/>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8" name="Line 64"/>
              <p:cNvSpPr>
                <a:spLocks noChangeShapeType="1"/>
              </p:cNvSpPr>
              <p:nvPr/>
            </p:nvSpPr>
            <p:spPr bwMode="auto">
              <a:xfrm>
                <a:off x="4005" y="2448"/>
                <a:ext cx="0" cy="1773"/>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89" name="Line 65"/>
              <p:cNvSpPr>
                <a:spLocks noChangeShapeType="1"/>
              </p:cNvSpPr>
              <p:nvPr/>
            </p:nvSpPr>
            <p:spPr bwMode="auto">
              <a:xfrm>
                <a:off x="4841" y="2448"/>
                <a:ext cx="0" cy="1773"/>
              </a:xfrm>
              <a:prstGeom prst="line">
                <a:avLst/>
              </a:prstGeom>
              <a:noFill/>
              <a:ln w="12700">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666690" name="Line 66"/>
              <p:cNvSpPr>
                <a:spLocks noChangeShapeType="1"/>
              </p:cNvSpPr>
              <p:nvPr/>
            </p:nvSpPr>
            <p:spPr bwMode="auto">
              <a:xfrm>
                <a:off x="5678" y="2448"/>
                <a:ext cx="0" cy="1773"/>
              </a:xfrm>
              <a:prstGeom prst="line">
                <a:avLst/>
              </a:prstGeom>
              <a:noFill/>
              <a:ln w="28575" cap="sq">
                <a:solidFill>
                  <a:schemeClr val="tx1"/>
                </a:solidFill>
                <a:round/>
                <a:headEnd type="none" w="sm" len="sm"/>
                <a:tailEnd type="none" w="sm" len="sm"/>
              </a:ln>
              <a:effectLst/>
            </p:spPr>
            <p:txBody>
              <a:bodyPr lIns="274320" rIns="274320" anchor="ctr">
                <a:spAutoFit/>
              </a:bodyPr>
              <a:lstStyle/>
              <a:p>
                <a:pPr>
                  <a:defRPr/>
                </a:pPr>
                <a:endParaRPr lang="en-CA"/>
              </a:p>
            </p:txBody>
          </p:sp>
        </p:grpSp>
        <p:sp>
          <p:nvSpPr>
            <p:cNvPr id="68658" name="Rectangle 71"/>
            <p:cNvSpPr>
              <a:spLocks noChangeArrowheads="1"/>
            </p:cNvSpPr>
            <p:nvPr/>
          </p:nvSpPr>
          <p:spPr bwMode="auto">
            <a:xfrm>
              <a:off x="5135" y="2820"/>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F</a:t>
              </a:r>
            </a:p>
          </p:txBody>
        </p:sp>
        <p:sp>
          <p:nvSpPr>
            <p:cNvPr id="68659" name="Rectangle 98"/>
            <p:cNvSpPr>
              <a:spLocks noChangeArrowheads="1"/>
            </p:cNvSpPr>
            <p:nvPr/>
          </p:nvSpPr>
          <p:spPr bwMode="auto">
            <a:xfrm>
              <a:off x="5130" y="3177"/>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sp>
          <p:nvSpPr>
            <p:cNvPr id="68660" name="Rectangle 99"/>
            <p:cNvSpPr>
              <a:spLocks noChangeArrowheads="1"/>
            </p:cNvSpPr>
            <p:nvPr/>
          </p:nvSpPr>
          <p:spPr bwMode="auto">
            <a:xfrm>
              <a:off x="5136" y="3513"/>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sp>
          <p:nvSpPr>
            <p:cNvPr id="68661" name="Rectangle 100"/>
            <p:cNvSpPr>
              <a:spLocks noChangeArrowheads="1"/>
            </p:cNvSpPr>
            <p:nvPr/>
          </p:nvSpPr>
          <p:spPr bwMode="auto">
            <a:xfrm>
              <a:off x="5153" y="384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pSp>
        <p:nvGrpSpPr>
          <p:cNvPr id="68652" name="Group 109"/>
          <p:cNvGrpSpPr>
            <a:grpSpLocks/>
          </p:cNvGrpSpPr>
          <p:nvPr/>
        </p:nvGrpSpPr>
        <p:grpSpPr bwMode="auto">
          <a:xfrm>
            <a:off x="250825" y="4906963"/>
            <a:ext cx="850900" cy="2027237"/>
            <a:chOff x="158" y="3091"/>
            <a:chExt cx="536" cy="1277"/>
          </a:xfrm>
        </p:grpSpPr>
        <p:grpSp>
          <p:nvGrpSpPr>
            <p:cNvPr id="68653" name="Group 110"/>
            <p:cNvGrpSpPr>
              <a:grpSpLocks/>
            </p:cNvGrpSpPr>
            <p:nvPr/>
          </p:nvGrpSpPr>
          <p:grpSpPr bwMode="auto">
            <a:xfrm>
              <a:off x="158" y="3091"/>
              <a:ext cx="536" cy="195"/>
              <a:chOff x="926" y="2544"/>
              <a:chExt cx="536" cy="195"/>
            </a:xfrm>
          </p:grpSpPr>
          <p:sp>
            <p:nvSpPr>
              <p:cNvPr id="68655" name="Text Box 111"/>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68656" name="Text Box 112"/>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
          <p:nvSpPr>
            <p:cNvPr id="68654" name="Text Box 113"/>
            <p:cNvSpPr txBox="1">
              <a:spLocks noChangeAspect="1" noChangeArrowheads="1"/>
            </p:cNvSpPr>
            <p:nvPr/>
          </p:nvSpPr>
          <p:spPr bwMode="auto">
            <a:xfrm>
              <a:off x="240" y="4176"/>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66698"/>
                                        </p:tgtEl>
                                        <p:attrNameLst>
                                          <p:attrName>style.visibility</p:attrName>
                                        </p:attrNameLst>
                                      </p:cBhvr>
                                      <p:to>
                                        <p:strVal val="visible"/>
                                      </p:to>
                                    </p:set>
                                    <p:anim calcmode="lin" valueType="num">
                                      <p:cBhvr additive="base">
                                        <p:cTn id="7" dur="500" fill="hold"/>
                                        <p:tgtEl>
                                          <p:spTgt spid="666698"/>
                                        </p:tgtEl>
                                        <p:attrNameLst>
                                          <p:attrName>ppt_x</p:attrName>
                                        </p:attrNameLst>
                                      </p:cBhvr>
                                      <p:tavLst>
                                        <p:tav tm="0">
                                          <p:val>
                                            <p:strVal val="#ppt_x"/>
                                          </p:val>
                                        </p:tav>
                                        <p:tav tm="100000">
                                          <p:val>
                                            <p:strVal val="#ppt_x"/>
                                          </p:val>
                                        </p:tav>
                                      </p:tavLst>
                                    </p:anim>
                                    <p:anim calcmode="lin" valueType="num">
                                      <p:cBhvr additive="base">
                                        <p:cTn id="8" dur="500" fill="hold"/>
                                        <p:tgtEl>
                                          <p:spTgt spid="66669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66692"/>
                                        </p:tgtEl>
                                        <p:attrNameLst>
                                          <p:attrName>style.visibility</p:attrName>
                                        </p:attrNameLst>
                                      </p:cBhvr>
                                      <p:to>
                                        <p:strVal val="visible"/>
                                      </p:to>
                                    </p:set>
                                    <p:anim calcmode="lin" valueType="num">
                                      <p:cBhvr additive="base">
                                        <p:cTn id="19" dur="500" fill="hold"/>
                                        <p:tgtEl>
                                          <p:spTgt spid="666692"/>
                                        </p:tgtEl>
                                        <p:attrNameLst>
                                          <p:attrName>ppt_x</p:attrName>
                                        </p:attrNameLst>
                                      </p:cBhvr>
                                      <p:tavLst>
                                        <p:tav tm="0">
                                          <p:val>
                                            <p:strVal val="0-#ppt_w/2"/>
                                          </p:val>
                                        </p:tav>
                                        <p:tav tm="100000">
                                          <p:val>
                                            <p:strVal val="#ppt_x"/>
                                          </p:val>
                                        </p:tav>
                                      </p:tavLst>
                                    </p:anim>
                                    <p:anim calcmode="lin" valueType="num">
                                      <p:cBhvr additive="base">
                                        <p:cTn id="20" dur="500" fill="hold"/>
                                        <p:tgtEl>
                                          <p:spTgt spid="6666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92" grpId="0" autoUpdateAnimBg="0"/>
      <p:bldP spid="666698"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35"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36"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37"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38"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39"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40"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41" name="Oval 9"/>
          <p:cNvSpPr>
            <a:spLocks noChangeArrowheads="1"/>
          </p:cNvSpPr>
          <p:nvPr/>
        </p:nvSpPr>
        <p:spPr bwMode="auto">
          <a:xfrm>
            <a:off x="2590800" y="979488"/>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42"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643"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9644" name="AutoShape 14"/>
          <p:cNvCxnSpPr>
            <a:cxnSpLocks noChangeShapeType="1"/>
            <a:stCxn id="69642" idx="6"/>
            <a:endCxn id="69634"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45" name="AutoShape 15"/>
          <p:cNvCxnSpPr>
            <a:cxnSpLocks noChangeShapeType="1"/>
            <a:stCxn id="69634" idx="3"/>
            <a:endCxn id="69641" idx="7"/>
          </p:cNvCxnSpPr>
          <p:nvPr/>
        </p:nvCxnSpPr>
        <p:spPr bwMode="auto">
          <a:xfrm flipH="1">
            <a:off x="3021013" y="760413"/>
            <a:ext cx="119062"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46" name="AutoShape 16"/>
          <p:cNvCxnSpPr>
            <a:cxnSpLocks noChangeShapeType="1"/>
            <a:stCxn id="69642" idx="5"/>
            <a:endCxn id="69641" idx="1"/>
          </p:cNvCxnSpPr>
          <p:nvPr/>
        </p:nvCxnSpPr>
        <p:spPr bwMode="auto">
          <a:xfrm>
            <a:off x="2441575" y="765175"/>
            <a:ext cx="222250"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47" name="AutoShape 17"/>
          <p:cNvCxnSpPr>
            <a:cxnSpLocks noChangeShapeType="1"/>
            <a:stCxn id="69634" idx="5"/>
            <a:endCxn id="69643"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48" name="AutoShape 18"/>
          <p:cNvCxnSpPr>
            <a:cxnSpLocks noChangeShapeType="1"/>
            <a:stCxn id="69634" idx="4"/>
            <a:endCxn id="69635"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49" name="AutoShape 19"/>
          <p:cNvCxnSpPr>
            <a:cxnSpLocks noChangeShapeType="1"/>
            <a:stCxn id="69641" idx="5"/>
            <a:endCxn id="69636" idx="1"/>
          </p:cNvCxnSpPr>
          <p:nvPr/>
        </p:nvCxnSpPr>
        <p:spPr bwMode="auto">
          <a:xfrm>
            <a:off x="3021013" y="1409700"/>
            <a:ext cx="517525"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0" name="AutoShape 20"/>
          <p:cNvCxnSpPr>
            <a:cxnSpLocks noChangeShapeType="1"/>
            <a:stCxn id="69707" idx="7"/>
            <a:endCxn id="69641" idx="2"/>
          </p:cNvCxnSpPr>
          <p:nvPr/>
        </p:nvCxnSpPr>
        <p:spPr bwMode="auto">
          <a:xfrm flipV="1">
            <a:off x="1106488" y="1231900"/>
            <a:ext cx="1484312"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1" name="AutoShape 21"/>
          <p:cNvCxnSpPr>
            <a:cxnSpLocks noChangeShapeType="1"/>
            <a:stCxn id="69641" idx="6"/>
            <a:endCxn id="69706" idx="2"/>
          </p:cNvCxnSpPr>
          <p:nvPr/>
        </p:nvCxnSpPr>
        <p:spPr bwMode="auto">
          <a:xfrm>
            <a:off x="3094038" y="1231900"/>
            <a:ext cx="1566862"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2" name="AutoShape 22"/>
          <p:cNvCxnSpPr>
            <a:cxnSpLocks noChangeShapeType="1"/>
            <a:stCxn id="69707" idx="6"/>
            <a:endCxn id="69643"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3" name="AutoShape 23"/>
          <p:cNvCxnSpPr>
            <a:cxnSpLocks noChangeShapeType="1"/>
            <a:stCxn id="69640" idx="0"/>
            <a:endCxn id="69641" idx="4"/>
          </p:cNvCxnSpPr>
          <p:nvPr/>
        </p:nvCxnSpPr>
        <p:spPr bwMode="auto">
          <a:xfrm flipV="1">
            <a:off x="2522538" y="1482725"/>
            <a:ext cx="320675"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4" name="AutoShape 24"/>
          <p:cNvCxnSpPr>
            <a:cxnSpLocks noChangeShapeType="1"/>
            <a:stCxn id="69640" idx="6"/>
            <a:endCxn id="69636"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5" name="AutoShape 25"/>
          <p:cNvCxnSpPr>
            <a:cxnSpLocks noChangeShapeType="1"/>
            <a:stCxn id="69639" idx="5"/>
            <a:endCxn id="69636"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6" name="AutoShape 26"/>
          <p:cNvCxnSpPr>
            <a:cxnSpLocks noChangeShapeType="1"/>
            <a:stCxn id="69636" idx="6"/>
            <a:endCxn id="69635"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7" name="AutoShape 27"/>
          <p:cNvCxnSpPr>
            <a:cxnSpLocks noChangeShapeType="1"/>
            <a:stCxn id="69638" idx="4"/>
            <a:endCxn id="69639"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8" name="AutoShape 29"/>
          <p:cNvCxnSpPr>
            <a:cxnSpLocks noChangeShapeType="1"/>
            <a:stCxn id="69638" idx="5"/>
            <a:endCxn id="69637"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59" name="AutoShape 30"/>
          <p:cNvCxnSpPr>
            <a:cxnSpLocks noChangeShapeType="1"/>
            <a:stCxn id="69637" idx="2"/>
            <a:endCxn id="69639"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60" name="AutoShape 31"/>
          <p:cNvCxnSpPr>
            <a:cxnSpLocks noChangeShapeType="1"/>
            <a:stCxn id="69637" idx="7"/>
            <a:endCxn id="69706"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61" name="AutoShape 32"/>
          <p:cNvCxnSpPr>
            <a:cxnSpLocks noChangeShapeType="1"/>
            <a:stCxn id="69706" idx="4"/>
            <a:endCxn id="69643"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69662" name="AutoShape 33"/>
          <p:cNvCxnSpPr>
            <a:cxnSpLocks noChangeShapeType="1"/>
            <a:stCxn id="69643" idx="4"/>
            <a:endCxn id="69635"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9663"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69664"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69665"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69666"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69667"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graphicFrame>
        <p:nvGraphicFramePr>
          <p:cNvPr id="778281" name="Group 41"/>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78307" name="Line 67"/>
          <p:cNvSpPr>
            <a:spLocks noChangeShapeType="1"/>
          </p:cNvSpPr>
          <p:nvPr/>
        </p:nvSpPr>
        <p:spPr bwMode="auto">
          <a:xfrm>
            <a:off x="4267200" y="47244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778308" name="Text Box 68"/>
          <p:cNvSpPr txBox="1">
            <a:spLocks noChangeArrowheads="1"/>
          </p:cNvSpPr>
          <p:nvPr/>
        </p:nvSpPr>
        <p:spPr bwMode="auto">
          <a:xfrm>
            <a:off x="2163763" y="39624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a:t>
            </a:r>
          </a:p>
        </p:txBody>
      </p:sp>
      <p:grpSp>
        <p:nvGrpSpPr>
          <p:cNvPr id="2" name="Group 69"/>
          <p:cNvGrpSpPr>
            <a:grpSpLocks/>
          </p:cNvGrpSpPr>
          <p:nvPr/>
        </p:nvGrpSpPr>
        <p:grpSpPr bwMode="auto">
          <a:xfrm>
            <a:off x="2133600" y="3962400"/>
            <a:ext cx="6400800" cy="1033463"/>
            <a:chOff x="1344" y="2496"/>
            <a:chExt cx="4032" cy="651"/>
          </a:xfrm>
        </p:grpSpPr>
        <p:sp>
          <p:nvSpPr>
            <p:cNvPr id="69721" name="Oval 70"/>
            <p:cNvSpPr>
              <a:spLocks noChangeArrowheads="1"/>
            </p:cNvSpPr>
            <p:nvPr/>
          </p:nvSpPr>
          <p:spPr bwMode="auto">
            <a:xfrm>
              <a:off x="1431" y="2544"/>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722" name="Rectangle 71"/>
            <p:cNvSpPr>
              <a:spLocks noChangeArrowheads="1"/>
            </p:cNvSpPr>
            <p:nvPr/>
          </p:nvSpPr>
          <p:spPr bwMode="auto">
            <a:xfrm>
              <a:off x="5135" y="2820"/>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F</a:t>
              </a:r>
            </a:p>
          </p:txBody>
        </p:sp>
        <p:sp>
          <p:nvSpPr>
            <p:cNvPr id="69723" name="Text Box 72"/>
            <p:cNvSpPr txBox="1">
              <a:spLocks noChangeArrowheads="1"/>
            </p:cNvSpPr>
            <p:nvPr/>
          </p:nvSpPr>
          <p:spPr bwMode="auto">
            <a:xfrm>
              <a:off x="1344" y="2496"/>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pSp>
      <p:sp>
        <p:nvSpPr>
          <p:cNvPr id="778313" name="Text Box 73"/>
          <p:cNvSpPr txBox="1">
            <a:spLocks noChangeArrowheads="1"/>
          </p:cNvSpPr>
          <p:nvPr/>
        </p:nvSpPr>
        <p:spPr bwMode="auto">
          <a:xfrm>
            <a:off x="62928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69698"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69699" name="Group 75"/>
          <p:cNvGrpSpPr>
            <a:grpSpLocks/>
          </p:cNvGrpSpPr>
          <p:nvPr/>
        </p:nvGrpSpPr>
        <p:grpSpPr bwMode="auto">
          <a:xfrm>
            <a:off x="490538" y="5413375"/>
            <a:ext cx="455612" cy="1252538"/>
            <a:chOff x="309" y="3410"/>
            <a:chExt cx="287" cy="789"/>
          </a:xfrm>
        </p:grpSpPr>
        <p:sp>
          <p:nvSpPr>
            <p:cNvPr id="69717" name="AutoShape 76"/>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778317" name="Line 77"/>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8318" name="Line 78"/>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778319" name="Line 79"/>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69700" name="Group 80"/>
          <p:cNvGrpSpPr>
            <a:grpSpLocks/>
          </p:cNvGrpSpPr>
          <p:nvPr/>
        </p:nvGrpSpPr>
        <p:grpSpPr bwMode="auto">
          <a:xfrm>
            <a:off x="-228600" y="5135563"/>
            <a:ext cx="1328738" cy="1570037"/>
            <a:chOff x="-135" y="3235"/>
            <a:chExt cx="837" cy="989"/>
          </a:xfrm>
        </p:grpSpPr>
        <p:sp>
          <p:nvSpPr>
            <p:cNvPr id="69714" name="Text Box 81"/>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69715" name="Text Box 82"/>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69716" name="Text Box 83"/>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grpSp>
        <p:nvGrpSpPr>
          <p:cNvPr id="5" name="Group 84"/>
          <p:cNvGrpSpPr>
            <a:grpSpLocks/>
          </p:cNvGrpSpPr>
          <p:nvPr/>
        </p:nvGrpSpPr>
        <p:grpSpPr bwMode="auto">
          <a:xfrm>
            <a:off x="250825" y="4900613"/>
            <a:ext cx="877888" cy="2033587"/>
            <a:chOff x="158" y="3087"/>
            <a:chExt cx="553" cy="1281"/>
          </a:xfrm>
        </p:grpSpPr>
        <p:sp>
          <p:nvSpPr>
            <p:cNvPr id="69711" name="Text Box 85"/>
            <p:cNvSpPr txBox="1">
              <a:spLocks noChangeAspect="1" noChangeArrowheads="1"/>
            </p:cNvSpPr>
            <p:nvPr/>
          </p:nvSpPr>
          <p:spPr bwMode="auto">
            <a:xfrm>
              <a:off x="158" y="3091"/>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69712" name="Text Box 86"/>
            <p:cNvSpPr txBox="1">
              <a:spLocks noChangeAspect="1" noChangeArrowheads="1"/>
            </p:cNvSpPr>
            <p:nvPr/>
          </p:nvSpPr>
          <p:spPr bwMode="auto">
            <a:xfrm>
              <a:off x="275" y="3087"/>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69713" name="Text Box 87"/>
            <p:cNvSpPr txBox="1">
              <a:spLocks noChangeAspect="1" noChangeArrowheads="1"/>
            </p:cNvSpPr>
            <p:nvPr/>
          </p:nvSpPr>
          <p:spPr bwMode="auto">
            <a:xfrm>
              <a:off x="219" y="4176"/>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grpSp>
      <p:sp>
        <p:nvSpPr>
          <p:cNvPr id="69702" name="Oval 94"/>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703" name="Oval 95"/>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6" name="Group 93"/>
          <p:cNvGrpSpPr>
            <a:grpSpLocks/>
          </p:cNvGrpSpPr>
          <p:nvPr/>
        </p:nvGrpSpPr>
        <p:grpSpPr bwMode="auto">
          <a:xfrm>
            <a:off x="533400" y="1554163"/>
            <a:ext cx="4630738" cy="863600"/>
            <a:chOff x="336" y="979"/>
            <a:chExt cx="2917" cy="544"/>
          </a:xfrm>
        </p:grpSpPr>
        <p:sp>
          <p:nvSpPr>
            <p:cNvPr id="69706" name="Oval 11"/>
            <p:cNvSpPr>
              <a:spLocks noChangeArrowheads="1"/>
            </p:cNvSpPr>
            <p:nvPr/>
          </p:nvSpPr>
          <p:spPr bwMode="auto">
            <a:xfrm>
              <a:off x="2936" y="1027"/>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9707" name="Oval 13"/>
            <p:cNvSpPr>
              <a:spLocks noChangeArrowheads="1"/>
            </p:cNvSpPr>
            <p:nvPr/>
          </p:nvSpPr>
          <p:spPr bwMode="auto">
            <a:xfrm>
              <a:off x="426" y="1172"/>
              <a:ext cx="317" cy="31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69708" name="AutoShape 28"/>
            <p:cNvCxnSpPr>
              <a:cxnSpLocks noChangeShapeType="1"/>
              <a:stCxn id="69707" idx="4"/>
              <a:endCxn id="69638" idx="0"/>
            </p:cNvCxnSpPr>
            <p:nvPr/>
          </p:nvCxnSpPr>
          <p:spPr bwMode="auto">
            <a:xfrm>
              <a:off x="585" y="1489"/>
              <a:ext cx="0" cy="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9709" name="Text Box 39"/>
            <p:cNvSpPr txBox="1">
              <a:spLocks noChangeArrowheads="1"/>
            </p:cNvSpPr>
            <p:nvPr/>
          </p:nvSpPr>
          <p:spPr bwMode="auto">
            <a:xfrm>
              <a:off x="336" y="1123"/>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69710" name="Text Box 40"/>
            <p:cNvSpPr txBox="1">
              <a:spLocks noChangeArrowheads="1"/>
            </p:cNvSpPr>
            <p:nvPr/>
          </p:nvSpPr>
          <p:spPr bwMode="auto">
            <a:xfrm>
              <a:off x="2851" y="979"/>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grpSp>
      <p:sp>
        <p:nvSpPr>
          <p:cNvPr id="778336" name="Line 96"/>
          <p:cNvSpPr>
            <a:spLocks noChangeShapeType="1"/>
          </p:cNvSpPr>
          <p:nvPr/>
        </p:nvSpPr>
        <p:spPr bwMode="auto">
          <a:xfrm flipH="1">
            <a:off x="901700" y="4724400"/>
            <a:ext cx="7251700" cy="19812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78307"/>
                                        </p:tgtEl>
                                        <p:attrNameLst>
                                          <p:attrName>style.visibility</p:attrName>
                                        </p:attrNameLst>
                                      </p:cBhvr>
                                      <p:to>
                                        <p:strVal val="visible"/>
                                      </p:to>
                                    </p:set>
                                    <p:anim calcmode="lin" valueType="num">
                                      <p:cBhvr additive="base">
                                        <p:cTn id="7" dur="500" fill="hold"/>
                                        <p:tgtEl>
                                          <p:spTgt spid="778307"/>
                                        </p:tgtEl>
                                        <p:attrNameLst>
                                          <p:attrName>ppt_x</p:attrName>
                                        </p:attrNameLst>
                                      </p:cBhvr>
                                      <p:tavLst>
                                        <p:tav tm="0">
                                          <p:val>
                                            <p:strVal val="#ppt_x"/>
                                          </p:val>
                                        </p:tav>
                                        <p:tav tm="100000">
                                          <p:val>
                                            <p:strVal val="#ppt_x"/>
                                          </p:val>
                                        </p:tav>
                                      </p:tavLst>
                                    </p:anim>
                                    <p:anim calcmode="lin" valueType="num">
                                      <p:cBhvr additive="base">
                                        <p:cTn id="8" dur="500" fill="hold"/>
                                        <p:tgtEl>
                                          <p:spTgt spid="77830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778313"/>
                                        </p:tgtEl>
                                        <p:attrNameLst>
                                          <p:attrName>style.visibility</p:attrName>
                                        </p:attrNameLst>
                                      </p:cBhvr>
                                      <p:to>
                                        <p:strVal val="visible"/>
                                      </p:to>
                                    </p:set>
                                    <p:anim calcmode="lin" valueType="num">
                                      <p:cBhvr additive="base">
                                        <p:cTn id="17" dur="500" fill="hold"/>
                                        <p:tgtEl>
                                          <p:spTgt spid="778313"/>
                                        </p:tgtEl>
                                        <p:attrNameLst>
                                          <p:attrName>ppt_x</p:attrName>
                                        </p:attrNameLst>
                                      </p:cBhvr>
                                      <p:tavLst>
                                        <p:tav tm="0">
                                          <p:val>
                                            <p:strVal val="1+#ppt_w/2"/>
                                          </p:val>
                                        </p:tav>
                                        <p:tav tm="100000">
                                          <p:val>
                                            <p:strVal val="#ppt_x"/>
                                          </p:val>
                                        </p:tav>
                                      </p:tavLst>
                                    </p:anim>
                                    <p:anim calcmode="lin" valueType="num">
                                      <p:cBhvr additive="base">
                                        <p:cTn id="18" dur="500" fill="hold"/>
                                        <p:tgtEl>
                                          <p:spTgt spid="77831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778308"/>
                                        </p:tgtEl>
                                        <p:attrNameLst>
                                          <p:attrName>style.visibility</p:attrName>
                                        </p:attrNameLst>
                                      </p:cBhvr>
                                      <p:to>
                                        <p:strVal val="visible"/>
                                      </p:to>
                                    </p:set>
                                    <p:anim calcmode="lin" valueType="num">
                                      <p:cBhvr additive="base">
                                        <p:cTn id="29" dur="500" fill="hold"/>
                                        <p:tgtEl>
                                          <p:spTgt spid="778308"/>
                                        </p:tgtEl>
                                        <p:attrNameLst>
                                          <p:attrName>ppt_x</p:attrName>
                                        </p:attrNameLst>
                                      </p:cBhvr>
                                      <p:tavLst>
                                        <p:tav tm="0">
                                          <p:val>
                                            <p:strVal val="#ppt_x"/>
                                          </p:val>
                                        </p:tav>
                                        <p:tav tm="100000">
                                          <p:val>
                                            <p:strVal val="#ppt_x"/>
                                          </p:val>
                                        </p:tav>
                                      </p:tavLst>
                                    </p:anim>
                                    <p:anim calcmode="lin" valueType="num">
                                      <p:cBhvr additive="base">
                                        <p:cTn id="30" dur="500" fill="hold"/>
                                        <p:tgtEl>
                                          <p:spTgt spid="778308"/>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5"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1000" fill="hold"/>
                                        <p:tgtEl>
                                          <p:spTgt spid="2"/>
                                        </p:tgtEl>
                                        <p:attrNameLst>
                                          <p:attrName>ppt_w</p:attrName>
                                        </p:attrNameLst>
                                      </p:cBhvr>
                                      <p:tavLst>
                                        <p:tav tm="0">
                                          <p:val>
                                            <p:fltVal val="0"/>
                                          </p:val>
                                        </p:tav>
                                        <p:tav tm="100000">
                                          <p:val>
                                            <p:strVal val="#ppt_w"/>
                                          </p:val>
                                        </p:tav>
                                      </p:tavLst>
                                    </p:anim>
                                    <p:anim calcmode="lin" valueType="num">
                                      <p:cBhvr>
                                        <p:cTn id="36" dur="1000" fill="hold"/>
                                        <p:tgtEl>
                                          <p:spTgt spid="2"/>
                                        </p:tgtEl>
                                        <p:attrNameLst>
                                          <p:attrName>ppt_h</p:attrName>
                                        </p:attrNameLst>
                                      </p:cBhvr>
                                      <p:tavLst>
                                        <p:tav tm="0">
                                          <p:val>
                                            <p:fltVal val="0"/>
                                          </p:val>
                                        </p:tav>
                                        <p:tav tm="100000">
                                          <p:val>
                                            <p:strVal val="#ppt_h"/>
                                          </p:val>
                                        </p:tav>
                                      </p:tavLst>
                                    </p:anim>
                                    <p:anim calcmode="lin" valueType="num">
                                      <p:cBhvr>
                                        <p:cTn id="37"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33"/>
                                            </p:cond>
                                          </p:stCondLst>
                                          <p:endCondLst>
                                            <p:cond evt="onStopAudio" delay="0">
                                              <p:tgtEl>
                                                <p:sldTgt/>
                                              </p:tgtEl>
                                            </p:cond>
                                          </p:endCondLst>
                                        </p:cTn>
                                        <p:tgtEl>
                                          <p:sndTgt r:embed="rId2" name="chimes.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778336"/>
                                        </p:tgtEl>
                                        <p:attrNameLst>
                                          <p:attrName>style.visibility</p:attrName>
                                        </p:attrNameLst>
                                      </p:cBhvr>
                                      <p:to>
                                        <p:strVal val="visible"/>
                                      </p:to>
                                    </p:set>
                                    <p:anim calcmode="lin" valueType="num">
                                      <p:cBhvr additive="base">
                                        <p:cTn id="43" dur="500" fill="hold"/>
                                        <p:tgtEl>
                                          <p:spTgt spid="778336"/>
                                        </p:tgtEl>
                                        <p:attrNameLst>
                                          <p:attrName>ppt_x</p:attrName>
                                        </p:attrNameLst>
                                      </p:cBhvr>
                                      <p:tavLst>
                                        <p:tav tm="0">
                                          <p:val>
                                            <p:strVal val="#ppt_x"/>
                                          </p:val>
                                        </p:tav>
                                        <p:tav tm="100000">
                                          <p:val>
                                            <p:strVal val="#ppt_x"/>
                                          </p:val>
                                        </p:tav>
                                      </p:tavLst>
                                    </p:anim>
                                    <p:anim calcmode="lin" valueType="num">
                                      <p:cBhvr additive="base">
                                        <p:cTn id="44" dur="500" fill="hold"/>
                                        <p:tgtEl>
                                          <p:spTgt spid="7783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08" grpId="0"/>
      <p:bldP spid="77831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59"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0"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1"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2"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3"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4"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5"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6"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7"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8"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0669" name="Oval 13"/>
          <p:cNvSpPr>
            <a:spLocks noChangeArrowheads="1"/>
          </p:cNvSpPr>
          <p:nvPr/>
        </p:nvSpPr>
        <p:spPr bwMode="auto">
          <a:xfrm>
            <a:off x="676275" y="186055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70670" name="AutoShape 14"/>
          <p:cNvCxnSpPr>
            <a:cxnSpLocks noChangeShapeType="1"/>
            <a:stCxn id="70666" idx="6"/>
            <a:endCxn id="70658"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1" name="AutoShape 15"/>
          <p:cNvCxnSpPr>
            <a:cxnSpLocks noChangeShapeType="1"/>
            <a:stCxn id="70658" idx="3"/>
            <a:endCxn id="70665"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2" name="AutoShape 16"/>
          <p:cNvCxnSpPr>
            <a:cxnSpLocks noChangeShapeType="1"/>
            <a:stCxn id="70666" idx="5"/>
            <a:endCxn id="70665"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3" name="AutoShape 17"/>
          <p:cNvCxnSpPr>
            <a:cxnSpLocks noChangeShapeType="1"/>
            <a:stCxn id="70658" idx="5"/>
            <a:endCxn id="70668"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4" name="AutoShape 18"/>
          <p:cNvCxnSpPr>
            <a:cxnSpLocks noChangeShapeType="1"/>
            <a:stCxn id="70658" idx="4"/>
            <a:endCxn id="70659"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5" name="AutoShape 19"/>
          <p:cNvCxnSpPr>
            <a:cxnSpLocks noChangeShapeType="1"/>
            <a:stCxn id="70665" idx="5"/>
            <a:endCxn id="70660"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6" name="AutoShape 20"/>
          <p:cNvCxnSpPr>
            <a:cxnSpLocks noChangeShapeType="1"/>
            <a:stCxn id="70669" idx="7"/>
            <a:endCxn id="70665"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7" name="AutoShape 21"/>
          <p:cNvCxnSpPr>
            <a:cxnSpLocks noChangeShapeType="1"/>
            <a:stCxn id="70665" idx="6"/>
            <a:endCxn id="70667"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8" name="AutoShape 22"/>
          <p:cNvCxnSpPr>
            <a:cxnSpLocks noChangeShapeType="1"/>
            <a:stCxn id="70669" idx="6"/>
            <a:endCxn id="70668"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79" name="AutoShape 23"/>
          <p:cNvCxnSpPr>
            <a:cxnSpLocks noChangeShapeType="1"/>
            <a:stCxn id="70664" idx="0"/>
            <a:endCxn id="70665"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0" name="AutoShape 24"/>
          <p:cNvCxnSpPr>
            <a:cxnSpLocks noChangeShapeType="1"/>
            <a:stCxn id="70664" idx="6"/>
            <a:endCxn id="70660"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1" name="AutoShape 25"/>
          <p:cNvCxnSpPr>
            <a:cxnSpLocks noChangeShapeType="1"/>
            <a:stCxn id="70663" idx="5"/>
            <a:endCxn id="70660"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2" name="AutoShape 26"/>
          <p:cNvCxnSpPr>
            <a:cxnSpLocks noChangeShapeType="1"/>
            <a:stCxn id="70660" idx="6"/>
            <a:endCxn id="70659"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3" name="AutoShape 27"/>
          <p:cNvCxnSpPr>
            <a:cxnSpLocks noChangeShapeType="1"/>
            <a:stCxn id="70662" idx="4"/>
            <a:endCxn id="70663"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4" name="AutoShape 28"/>
          <p:cNvCxnSpPr>
            <a:cxnSpLocks noChangeShapeType="1"/>
            <a:stCxn id="70669" idx="4"/>
            <a:endCxn id="70662"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5" name="AutoShape 29"/>
          <p:cNvCxnSpPr>
            <a:cxnSpLocks noChangeShapeType="1"/>
            <a:stCxn id="70662" idx="5"/>
            <a:endCxn id="70661"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6" name="AutoShape 30"/>
          <p:cNvCxnSpPr>
            <a:cxnSpLocks noChangeShapeType="1"/>
            <a:stCxn id="70661" idx="2"/>
            <a:endCxn id="70663"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7" name="AutoShape 31"/>
          <p:cNvCxnSpPr>
            <a:cxnSpLocks noChangeShapeType="1"/>
            <a:stCxn id="70661" idx="7"/>
            <a:endCxn id="70667"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8" name="AutoShape 32"/>
          <p:cNvCxnSpPr>
            <a:cxnSpLocks noChangeShapeType="1"/>
            <a:stCxn id="70667" idx="4"/>
            <a:endCxn id="70668"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0689" name="AutoShape 33"/>
          <p:cNvCxnSpPr>
            <a:cxnSpLocks noChangeShapeType="1"/>
            <a:stCxn id="70668" idx="4"/>
            <a:endCxn id="70659"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0690"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0691"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0692"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0693"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0694"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0695"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0696"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pSp>
        <p:nvGrpSpPr>
          <p:cNvPr id="2" name="Group 41"/>
          <p:cNvGrpSpPr>
            <a:grpSpLocks/>
          </p:cNvGrpSpPr>
          <p:nvPr/>
        </p:nvGrpSpPr>
        <p:grpSpPr bwMode="auto">
          <a:xfrm>
            <a:off x="2133600" y="3992563"/>
            <a:ext cx="6400800" cy="1555750"/>
            <a:chOff x="1344" y="2515"/>
            <a:chExt cx="4032" cy="980"/>
          </a:xfrm>
        </p:grpSpPr>
        <p:sp>
          <p:nvSpPr>
            <p:cNvPr id="70741" name="Oval 42"/>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70742" name="Group 43"/>
            <p:cNvGrpSpPr>
              <a:grpSpLocks/>
            </p:cNvGrpSpPr>
            <p:nvPr/>
          </p:nvGrpSpPr>
          <p:grpSpPr bwMode="auto">
            <a:xfrm>
              <a:off x="1344" y="2515"/>
              <a:ext cx="4032" cy="980"/>
              <a:chOff x="1344" y="2515"/>
              <a:chExt cx="4032" cy="980"/>
            </a:xfrm>
          </p:grpSpPr>
          <p:sp>
            <p:nvSpPr>
              <p:cNvPr id="70743" name="Text Box 44"/>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0744" name="Rectangle 45"/>
              <p:cNvSpPr>
                <a:spLocks noChangeArrowheads="1"/>
              </p:cNvSpPr>
              <p:nvPr/>
            </p:nvSpPr>
            <p:spPr bwMode="auto">
              <a:xfrm>
                <a:off x="5123" y="316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pSp>
      <p:graphicFrame>
        <p:nvGraphicFramePr>
          <p:cNvPr id="667694" name="Group 46"/>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67720" name="Line 72"/>
          <p:cNvSpPr>
            <a:spLocks noChangeShapeType="1"/>
          </p:cNvSpPr>
          <p:nvPr/>
        </p:nvSpPr>
        <p:spPr bwMode="auto">
          <a:xfrm>
            <a:off x="4267200" y="53340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70725" name="Text Box 73"/>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70726"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70727" name="Group 75"/>
          <p:cNvGrpSpPr>
            <a:grpSpLocks/>
          </p:cNvGrpSpPr>
          <p:nvPr/>
        </p:nvGrpSpPr>
        <p:grpSpPr bwMode="auto">
          <a:xfrm>
            <a:off x="250825" y="4906963"/>
            <a:ext cx="850900" cy="309562"/>
            <a:chOff x="926" y="2544"/>
            <a:chExt cx="536" cy="195"/>
          </a:xfrm>
        </p:grpSpPr>
        <p:sp>
          <p:nvSpPr>
            <p:cNvPr id="70739" name="Text Box 76"/>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70740" name="Text Box 77"/>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70728" name="Group 78"/>
          <p:cNvGrpSpPr>
            <a:grpSpLocks/>
          </p:cNvGrpSpPr>
          <p:nvPr/>
        </p:nvGrpSpPr>
        <p:grpSpPr bwMode="auto">
          <a:xfrm>
            <a:off x="490538" y="5413375"/>
            <a:ext cx="455612" cy="1252538"/>
            <a:chOff x="309" y="3410"/>
            <a:chExt cx="287" cy="789"/>
          </a:xfrm>
        </p:grpSpPr>
        <p:sp>
          <p:nvSpPr>
            <p:cNvPr id="70735"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7728"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7729"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7730"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70729" name="Group 83"/>
          <p:cNvGrpSpPr>
            <a:grpSpLocks/>
          </p:cNvGrpSpPr>
          <p:nvPr/>
        </p:nvGrpSpPr>
        <p:grpSpPr bwMode="auto">
          <a:xfrm>
            <a:off x="-228600" y="5135563"/>
            <a:ext cx="1328738" cy="1570037"/>
            <a:chOff x="-135" y="3235"/>
            <a:chExt cx="837" cy="989"/>
          </a:xfrm>
        </p:grpSpPr>
        <p:sp>
          <p:nvSpPr>
            <p:cNvPr id="70732"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70733"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70734"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0730" name="Text Box 87"/>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7736" name="Line 88"/>
          <p:cNvSpPr>
            <a:spLocks noChangeShapeType="1"/>
          </p:cNvSpPr>
          <p:nvPr/>
        </p:nvSpPr>
        <p:spPr bwMode="auto">
          <a:xfrm flipH="1">
            <a:off x="901700" y="5334000"/>
            <a:ext cx="7231063" cy="13716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7736"/>
                                        </p:tgtEl>
                                        <p:attrNameLst>
                                          <p:attrName>style.visibility</p:attrName>
                                        </p:attrNameLst>
                                      </p:cBhvr>
                                      <p:to>
                                        <p:strVal val="visible"/>
                                      </p:to>
                                    </p:set>
                                    <p:anim calcmode="lin" valueType="num">
                                      <p:cBhvr additive="base">
                                        <p:cTn id="15" dur="500" fill="hold"/>
                                        <p:tgtEl>
                                          <p:spTgt spid="667736"/>
                                        </p:tgtEl>
                                        <p:attrNameLst>
                                          <p:attrName>ppt_x</p:attrName>
                                        </p:attrNameLst>
                                      </p:cBhvr>
                                      <p:tavLst>
                                        <p:tav tm="0">
                                          <p:val>
                                            <p:strVal val="#ppt_x"/>
                                          </p:val>
                                        </p:tav>
                                        <p:tav tm="100000">
                                          <p:val>
                                            <p:strVal val="#ppt_x"/>
                                          </p:val>
                                        </p:tav>
                                      </p:tavLst>
                                    </p:anim>
                                    <p:anim calcmode="lin" valueType="num">
                                      <p:cBhvr additive="base">
                                        <p:cTn id="16" dur="500" fill="hold"/>
                                        <p:tgtEl>
                                          <p:spTgt spid="667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3"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4"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5"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6"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7"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8"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89"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90"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91" name="Oval 11"/>
          <p:cNvSpPr>
            <a:spLocks noChangeArrowheads="1"/>
          </p:cNvSpPr>
          <p:nvPr/>
        </p:nvSpPr>
        <p:spPr bwMode="auto">
          <a:xfrm>
            <a:off x="4660900" y="1630363"/>
            <a:ext cx="503238" cy="503237"/>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92"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693" name="Oval 13"/>
          <p:cNvSpPr>
            <a:spLocks noChangeArrowheads="1"/>
          </p:cNvSpPr>
          <p:nvPr/>
        </p:nvSpPr>
        <p:spPr bwMode="auto">
          <a:xfrm>
            <a:off x="676275" y="186055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71694" name="AutoShape 14"/>
          <p:cNvCxnSpPr>
            <a:cxnSpLocks noChangeShapeType="1"/>
            <a:stCxn id="71690" idx="6"/>
            <a:endCxn id="71682"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695" name="AutoShape 15"/>
          <p:cNvCxnSpPr>
            <a:cxnSpLocks noChangeShapeType="1"/>
            <a:stCxn id="71682" idx="3"/>
            <a:endCxn id="71689"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696" name="AutoShape 16"/>
          <p:cNvCxnSpPr>
            <a:cxnSpLocks noChangeShapeType="1"/>
            <a:stCxn id="71690" idx="5"/>
            <a:endCxn id="71689"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697" name="AutoShape 17"/>
          <p:cNvCxnSpPr>
            <a:cxnSpLocks noChangeShapeType="1"/>
            <a:stCxn id="71682" idx="5"/>
            <a:endCxn id="71692"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698" name="AutoShape 18"/>
          <p:cNvCxnSpPr>
            <a:cxnSpLocks noChangeShapeType="1"/>
            <a:stCxn id="71682" idx="4"/>
            <a:endCxn id="71683"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699" name="AutoShape 19"/>
          <p:cNvCxnSpPr>
            <a:cxnSpLocks noChangeShapeType="1"/>
            <a:stCxn id="71689" idx="5"/>
            <a:endCxn id="71684"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0" name="AutoShape 20"/>
          <p:cNvCxnSpPr>
            <a:cxnSpLocks noChangeShapeType="1"/>
            <a:stCxn id="71693" idx="7"/>
            <a:endCxn id="71689"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1" name="AutoShape 21"/>
          <p:cNvCxnSpPr>
            <a:cxnSpLocks noChangeShapeType="1"/>
            <a:stCxn id="71689" idx="6"/>
            <a:endCxn id="71691"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2" name="AutoShape 22"/>
          <p:cNvCxnSpPr>
            <a:cxnSpLocks noChangeShapeType="1"/>
            <a:stCxn id="71693" idx="6"/>
            <a:endCxn id="71692"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3" name="AutoShape 23"/>
          <p:cNvCxnSpPr>
            <a:cxnSpLocks noChangeShapeType="1"/>
            <a:stCxn id="71688" idx="0"/>
            <a:endCxn id="71689"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4" name="AutoShape 24"/>
          <p:cNvCxnSpPr>
            <a:cxnSpLocks noChangeShapeType="1"/>
            <a:stCxn id="71688" idx="6"/>
            <a:endCxn id="71684"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5" name="AutoShape 25"/>
          <p:cNvCxnSpPr>
            <a:cxnSpLocks noChangeShapeType="1"/>
            <a:stCxn id="71687" idx="5"/>
            <a:endCxn id="71684"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6" name="AutoShape 26"/>
          <p:cNvCxnSpPr>
            <a:cxnSpLocks noChangeShapeType="1"/>
            <a:stCxn id="71684" idx="6"/>
            <a:endCxn id="71683"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7" name="AutoShape 27"/>
          <p:cNvCxnSpPr>
            <a:cxnSpLocks noChangeShapeType="1"/>
            <a:stCxn id="71686" idx="4"/>
            <a:endCxn id="71687"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8" name="AutoShape 28"/>
          <p:cNvCxnSpPr>
            <a:cxnSpLocks noChangeShapeType="1"/>
            <a:stCxn id="71693" idx="4"/>
            <a:endCxn id="71686"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09" name="AutoShape 29"/>
          <p:cNvCxnSpPr>
            <a:cxnSpLocks noChangeShapeType="1"/>
            <a:stCxn id="71686" idx="5"/>
            <a:endCxn id="71685"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10" name="AutoShape 30"/>
          <p:cNvCxnSpPr>
            <a:cxnSpLocks noChangeShapeType="1"/>
            <a:stCxn id="71685" idx="2"/>
            <a:endCxn id="71687"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11" name="AutoShape 31"/>
          <p:cNvCxnSpPr>
            <a:cxnSpLocks noChangeShapeType="1"/>
            <a:stCxn id="71685" idx="7"/>
            <a:endCxn id="71691"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12" name="AutoShape 32"/>
          <p:cNvCxnSpPr>
            <a:cxnSpLocks noChangeShapeType="1"/>
            <a:stCxn id="71691" idx="4"/>
            <a:endCxn id="71692"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1713" name="AutoShape 33"/>
          <p:cNvCxnSpPr>
            <a:cxnSpLocks noChangeShapeType="1"/>
            <a:stCxn id="71692" idx="4"/>
            <a:endCxn id="71683"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1714"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1715"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1716"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1717"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1718"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1719" name="Text Box 39"/>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1720" name="Text Box 40"/>
          <p:cNvSpPr txBox="1">
            <a:spLocks noChangeArrowheads="1"/>
          </p:cNvSpPr>
          <p:nvPr/>
        </p:nvSpPr>
        <p:spPr bwMode="auto">
          <a:xfrm>
            <a:off x="533400" y="176371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aphicFrame>
        <p:nvGraphicFramePr>
          <p:cNvPr id="668714" name="Group 42"/>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68740" name="Line 68"/>
          <p:cNvSpPr>
            <a:spLocks noChangeShapeType="1"/>
          </p:cNvSpPr>
          <p:nvPr/>
        </p:nvSpPr>
        <p:spPr bwMode="auto">
          <a:xfrm>
            <a:off x="4267200" y="5791200"/>
            <a:ext cx="533400" cy="0"/>
          </a:xfrm>
          <a:prstGeom prst="line">
            <a:avLst/>
          </a:prstGeom>
          <a:noFill/>
          <a:ln w="38100">
            <a:solidFill>
              <a:srgbClr val="FFFF00"/>
            </a:solidFill>
            <a:round/>
            <a:headEnd/>
            <a:tailEnd type="triangle" w="med" len="med"/>
          </a:ln>
          <a:effectLst/>
        </p:spPr>
        <p:txBody>
          <a:bodyPr/>
          <a:lstStyle/>
          <a:p>
            <a:pPr>
              <a:defRPr/>
            </a:pPr>
            <a:endParaRPr lang="en-CA"/>
          </a:p>
        </p:txBody>
      </p:sp>
      <p:grpSp>
        <p:nvGrpSpPr>
          <p:cNvPr id="2" name="Group 69"/>
          <p:cNvGrpSpPr>
            <a:grpSpLocks/>
          </p:cNvGrpSpPr>
          <p:nvPr/>
        </p:nvGrpSpPr>
        <p:grpSpPr bwMode="auto">
          <a:xfrm>
            <a:off x="2133600" y="3992563"/>
            <a:ext cx="6421438" cy="2103437"/>
            <a:chOff x="1344" y="2515"/>
            <a:chExt cx="4045" cy="1325"/>
          </a:xfrm>
        </p:grpSpPr>
        <p:sp>
          <p:nvSpPr>
            <p:cNvPr id="71764" name="Oval 70"/>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1765" name="Text Box 71"/>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1766" name="Rectangle 72"/>
            <p:cNvSpPr>
              <a:spLocks noChangeArrowheads="1"/>
            </p:cNvSpPr>
            <p:nvPr/>
          </p:nvSpPr>
          <p:spPr bwMode="auto">
            <a:xfrm>
              <a:off x="5136" y="3513"/>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sp>
        <p:nvSpPr>
          <p:cNvPr id="71749" name="Text Box 73"/>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71750" name="Text Box 74"/>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sp>
        <p:nvSpPr>
          <p:cNvPr id="71751" name="Text Box 76"/>
          <p:cNvSpPr txBox="1">
            <a:spLocks noChangeAspect="1" noChangeArrowheads="1"/>
          </p:cNvSpPr>
          <p:nvPr/>
        </p:nvSpPr>
        <p:spPr bwMode="auto">
          <a:xfrm>
            <a:off x="465138" y="4906963"/>
            <a:ext cx="692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71752" name="Text Box 77"/>
          <p:cNvSpPr txBox="1">
            <a:spLocks noChangeAspect="1" noChangeArrowheads="1"/>
          </p:cNvSpPr>
          <p:nvPr/>
        </p:nvSpPr>
        <p:spPr bwMode="auto">
          <a:xfrm>
            <a:off x="242888" y="4897438"/>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71753" name="Group 78"/>
          <p:cNvGrpSpPr>
            <a:grpSpLocks/>
          </p:cNvGrpSpPr>
          <p:nvPr/>
        </p:nvGrpSpPr>
        <p:grpSpPr bwMode="auto">
          <a:xfrm>
            <a:off x="490538" y="5413375"/>
            <a:ext cx="455612" cy="1252538"/>
            <a:chOff x="309" y="3410"/>
            <a:chExt cx="287" cy="789"/>
          </a:xfrm>
        </p:grpSpPr>
        <p:sp>
          <p:nvSpPr>
            <p:cNvPr id="71760" name="AutoShape 79"/>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8752" name="Line 80"/>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8753" name="Line 81"/>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8754" name="Line 82"/>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71754" name="Group 83"/>
          <p:cNvGrpSpPr>
            <a:grpSpLocks/>
          </p:cNvGrpSpPr>
          <p:nvPr/>
        </p:nvGrpSpPr>
        <p:grpSpPr bwMode="auto">
          <a:xfrm>
            <a:off x="-228600" y="5135563"/>
            <a:ext cx="1328738" cy="1570037"/>
            <a:chOff x="-135" y="3235"/>
            <a:chExt cx="837" cy="989"/>
          </a:xfrm>
        </p:grpSpPr>
        <p:sp>
          <p:nvSpPr>
            <p:cNvPr id="71757" name="Text Box 84"/>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71758" name="Text Box 85"/>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71759" name="Text Box 86"/>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1755" name="Text Box 87"/>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8760" name="Line 88"/>
          <p:cNvSpPr>
            <a:spLocks noChangeShapeType="1"/>
          </p:cNvSpPr>
          <p:nvPr/>
        </p:nvSpPr>
        <p:spPr bwMode="auto">
          <a:xfrm flipH="1">
            <a:off x="901700" y="5791200"/>
            <a:ext cx="7231063" cy="914400"/>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8760"/>
                                        </p:tgtEl>
                                        <p:attrNameLst>
                                          <p:attrName>style.visibility</p:attrName>
                                        </p:attrNameLst>
                                      </p:cBhvr>
                                      <p:to>
                                        <p:strVal val="visible"/>
                                      </p:to>
                                    </p:set>
                                    <p:anim calcmode="lin" valueType="num">
                                      <p:cBhvr additive="base">
                                        <p:cTn id="15" dur="500" fill="hold"/>
                                        <p:tgtEl>
                                          <p:spTgt spid="668760"/>
                                        </p:tgtEl>
                                        <p:attrNameLst>
                                          <p:attrName>ppt_x</p:attrName>
                                        </p:attrNameLst>
                                      </p:cBhvr>
                                      <p:tavLst>
                                        <p:tav tm="0">
                                          <p:val>
                                            <p:strVal val="#ppt_x"/>
                                          </p:val>
                                        </p:tav>
                                        <p:tav tm="100000">
                                          <p:val>
                                            <p:strVal val="#ppt_x"/>
                                          </p:val>
                                        </p:tav>
                                      </p:tavLst>
                                    </p:anim>
                                    <p:anim calcmode="lin" valueType="num">
                                      <p:cBhvr additive="base">
                                        <p:cTn id="16" dur="500" fill="hold"/>
                                        <p:tgtEl>
                                          <p:spTgt spid="6687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6" name="Group 15">
            <a:extLst>
              <a:ext uri="{FF2B5EF4-FFF2-40B4-BE49-F238E27FC236}">
                <a16:creationId xmlns:a16="http://schemas.microsoft.com/office/drawing/2014/main" id="{625F3042-5CC7-4286-8D36-37639F887F6B}"/>
              </a:ext>
            </a:extLst>
          </p:cNvPr>
          <p:cNvGrpSpPr/>
          <p:nvPr/>
        </p:nvGrpSpPr>
        <p:grpSpPr>
          <a:xfrm>
            <a:off x="2450548" y="1339850"/>
            <a:ext cx="926548" cy="869950"/>
            <a:chOff x="2425700" y="1339850"/>
            <a:chExt cx="926548" cy="869950"/>
          </a:xfrm>
        </p:grpSpPr>
        <p:sp>
          <p:nvSpPr>
            <p:cNvPr id="17" name="Oval 16">
              <a:extLst>
                <a:ext uri="{FF2B5EF4-FFF2-40B4-BE49-F238E27FC236}">
                  <a16:creationId xmlns:a16="http://schemas.microsoft.com/office/drawing/2014/main" id="{46686C35-A1F1-4C80-B0F0-2A68089C60F5}"/>
                </a:ext>
              </a:extLst>
            </p:cNvPr>
            <p:cNvSpPr/>
            <p:nvPr/>
          </p:nvSpPr>
          <p:spPr bwMode="auto">
            <a:xfrm>
              <a:off x="2425700" y="133985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8" name="Straight Arrow Connector 17">
              <a:extLst>
                <a:ext uri="{FF2B5EF4-FFF2-40B4-BE49-F238E27FC236}">
                  <a16:creationId xmlns:a16="http://schemas.microsoft.com/office/drawing/2014/main" id="{F7FA7A12-D1C7-44CD-A5F2-C74FF816819B}"/>
                </a:ext>
              </a:extLst>
            </p:cNvPr>
            <p:cNvCxnSpPr>
              <a:cxnSpLocks/>
            </p:cNvCxnSpPr>
            <p:nvPr/>
          </p:nvCxnSpPr>
          <p:spPr bwMode="auto">
            <a:xfrm flipH="1" flipV="1">
              <a:off x="2819400" y="1676400"/>
              <a:ext cx="532848" cy="533400"/>
            </a:xfrm>
            <a:prstGeom prst="straightConnector1">
              <a:avLst/>
            </a:prstGeom>
            <a:noFill/>
            <a:ln w="38100" cap="flat" cmpd="sng" algn="ctr">
              <a:solidFill>
                <a:srgbClr val="66FF66"/>
              </a:solidFill>
              <a:prstDash val="solid"/>
              <a:round/>
              <a:headEnd type="none" w="med" len="med"/>
              <a:tailEnd type="triangle"/>
            </a:ln>
            <a:effectLst/>
          </p:spPr>
        </p:cxnSp>
      </p:grpSp>
      <p:grpSp>
        <p:nvGrpSpPr>
          <p:cNvPr id="20" name="Group 19">
            <a:extLst>
              <a:ext uri="{FF2B5EF4-FFF2-40B4-BE49-F238E27FC236}">
                <a16:creationId xmlns:a16="http://schemas.microsoft.com/office/drawing/2014/main" id="{83ADB2C1-6A92-4C5A-A933-1408040A0369}"/>
              </a:ext>
            </a:extLst>
          </p:cNvPr>
          <p:cNvGrpSpPr/>
          <p:nvPr/>
        </p:nvGrpSpPr>
        <p:grpSpPr>
          <a:xfrm>
            <a:off x="4749248" y="1339850"/>
            <a:ext cx="1136650" cy="807002"/>
            <a:chOff x="4724400" y="1339850"/>
            <a:chExt cx="1136650" cy="807002"/>
          </a:xfrm>
        </p:grpSpPr>
        <p:sp>
          <p:nvSpPr>
            <p:cNvPr id="21" name="Oval 20">
              <a:extLst>
                <a:ext uri="{FF2B5EF4-FFF2-40B4-BE49-F238E27FC236}">
                  <a16:creationId xmlns:a16="http://schemas.microsoft.com/office/drawing/2014/main" id="{81D3B281-05B1-456E-B193-01CA9B9DB69E}"/>
                </a:ext>
              </a:extLst>
            </p:cNvPr>
            <p:cNvSpPr/>
            <p:nvPr/>
          </p:nvSpPr>
          <p:spPr bwMode="auto">
            <a:xfrm>
              <a:off x="5403850" y="133985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2" name="Straight Arrow Connector 21">
              <a:extLst>
                <a:ext uri="{FF2B5EF4-FFF2-40B4-BE49-F238E27FC236}">
                  <a16:creationId xmlns:a16="http://schemas.microsoft.com/office/drawing/2014/main" id="{63A2FB83-B36F-4963-A46B-9B613915F1F0}"/>
                </a:ext>
              </a:extLst>
            </p:cNvPr>
            <p:cNvCxnSpPr>
              <a:cxnSpLocks/>
              <a:endCxn id="21" idx="3"/>
            </p:cNvCxnSpPr>
            <p:nvPr/>
          </p:nvCxnSpPr>
          <p:spPr bwMode="auto">
            <a:xfrm flipV="1">
              <a:off x="4724400" y="1665054"/>
              <a:ext cx="746405" cy="481798"/>
            </a:xfrm>
            <a:prstGeom prst="straightConnector1">
              <a:avLst/>
            </a:prstGeom>
            <a:noFill/>
            <a:ln w="38100" cap="flat" cmpd="sng" algn="ctr">
              <a:solidFill>
                <a:srgbClr val="FF0000"/>
              </a:solidFill>
              <a:prstDash val="solid"/>
              <a:round/>
              <a:headEnd type="none" w="med" len="med"/>
              <a:tailEnd type="triangle"/>
            </a:ln>
            <a:effectLst/>
          </p:spPr>
        </p:cxnSp>
      </p:grpSp>
      <p:grpSp>
        <p:nvGrpSpPr>
          <p:cNvPr id="27" name="Group 26">
            <a:extLst>
              <a:ext uri="{FF2B5EF4-FFF2-40B4-BE49-F238E27FC236}">
                <a16:creationId xmlns:a16="http://schemas.microsoft.com/office/drawing/2014/main" id="{D363D050-4052-4128-AB8C-F546944799A7}"/>
              </a:ext>
            </a:extLst>
          </p:cNvPr>
          <p:cNvGrpSpPr/>
          <p:nvPr/>
        </p:nvGrpSpPr>
        <p:grpSpPr>
          <a:xfrm>
            <a:off x="2971247" y="1687444"/>
            <a:ext cx="1156253" cy="522356"/>
            <a:chOff x="2425700" y="1339850"/>
            <a:chExt cx="1156253" cy="522356"/>
          </a:xfrm>
        </p:grpSpPr>
        <p:sp>
          <p:nvSpPr>
            <p:cNvPr id="29" name="Oval 28">
              <a:extLst>
                <a:ext uri="{FF2B5EF4-FFF2-40B4-BE49-F238E27FC236}">
                  <a16:creationId xmlns:a16="http://schemas.microsoft.com/office/drawing/2014/main" id="{3E070D46-8F88-4468-ACA2-7B19294626B3}"/>
                </a:ext>
              </a:extLst>
            </p:cNvPr>
            <p:cNvSpPr/>
            <p:nvPr/>
          </p:nvSpPr>
          <p:spPr bwMode="auto">
            <a:xfrm>
              <a:off x="2425700" y="133985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0" name="Straight Arrow Connector 29">
              <a:extLst>
                <a:ext uri="{FF2B5EF4-FFF2-40B4-BE49-F238E27FC236}">
                  <a16:creationId xmlns:a16="http://schemas.microsoft.com/office/drawing/2014/main" id="{EBFE2AE6-BFFA-416C-A8CF-1BD678E979CE}"/>
                </a:ext>
              </a:extLst>
            </p:cNvPr>
            <p:cNvCxnSpPr>
              <a:cxnSpLocks/>
              <a:endCxn id="29" idx="5"/>
            </p:cNvCxnSpPr>
            <p:nvPr/>
          </p:nvCxnSpPr>
          <p:spPr bwMode="auto">
            <a:xfrm flipH="1" flipV="1">
              <a:off x="2815945" y="1665054"/>
              <a:ext cx="766008" cy="197152"/>
            </a:xfrm>
            <a:prstGeom prst="straightConnector1">
              <a:avLst/>
            </a:prstGeom>
            <a:noFill/>
            <a:ln w="38100" cap="flat" cmpd="sng" algn="ctr">
              <a:solidFill>
                <a:srgbClr val="66FF66"/>
              </a:solidFill>
              <a:prstDash val="solid"/>
              <a:round/>
              <a:headEnd type="none" w="med" len="med"/>
              <a:tailEnd type="triangle"/>
            </a:ln>
            <a:effectLst/>
          </p:spPr>
        </p:cxnSp>
      </p:grpSp>
      <p:grpSp>
        <p:nvGrpSpPr>
          <p:cNvPr id="32" name="Group 31">
            <a:extLst>
              <a:ext uri="{FF2B5EF4-FFF2-40B4-BE49-F238E27FC236}">
                <a16:creationId xmlns:a16="http://schemas.microsoft.com/office/drawing/2014/main" id="{6F6EC03C-F921-494C-9554-51869A343360}"/>
              </a:ext>
            </a:extLst>
          </p:cNvPr>
          <p:cNvGrpSpPr/>
          <p:nvPr/>
        </p:nvGrpSpPr>
        <p:grpSpPr>
          <a:xfrm>
            <a:off x="5334000" y="1687444"/>
            <a:ext cx="1092200" cy="459408"/>
            <a:chOff x="4768850" y="1339850"/>
            <a:chExt cx="1092200" cy="459408"/>
          </a:xfrm>
        </p:grpSpPr>
        <p:sp>
          <p:nvSpPr>
            <p:cNvPr id="33" name="Oval 32">
              <a:extLst>
                <a:ext uri="{FF2B5EF4-FFF2-40B4-BE49-F238E27FC236}">
                  <a16:creationId xmlns:a16="http://schemas.microsoft.com/office/drawing/2014/main" id="{C8E70719-BA20-4FC9-A376-6066192D9E54}"/>
                </a:ext>
              </a:extLst>
            </p:cNvPr>
            <p:cNvSpPr/>
            <p:nvPr/>
          </p:nvSpPr>
          <p:spPr bwMode="auto">
            <a:xfrm>
              <a:off x="5403850" y="133985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4" name="Straight Arrow Connector 33">
              <a:extLst>
                <a:ext uri="{FF2B5EF4-FFF2-40B4-BE49-F238E27FC236}">
                  <a16:creationId xmlns:a16="http://schemas.microsoft.com/office/drawing/2014/main" id="{DD30E5BB-F79C-43E2-BCAC-7AFF3BD7E65B}"/>
                </a:ext>
              </a:extLst>
            </p:cNvPr>
            <p:cNvCxnSpPr>
              <a:cxnSpLocks/>
            </p:cNvCxnSpPr>
            <p:nvPr/>
          </p:nvCxnSpPr>
          <p:spPr bwMode="auto">
            <a:xfrm flipV="1">
              <a:off x="4768850" y="1617054"/>
              <a:ext cx="635000" cy="182204"/>
            </a:xfrm>
            <a:prstGeom prst="straightConnector1">
              <a:avLst/>
            </a:prstGeom>
            <a:noFill/>
            <a:ln w="38100" cap="flat" cmpd="sng" algn="ctr">
              <a:solidFill>
                <a:srgbClr val="FF0000"/>
              </a:solidFill>
              <a:prstDash val="solid"/>
              <a:round/>
              <a:headEnd type="none" w="med" len="med"/>
              <a:tailEnd type="triangle"/>
            </a:ln>
            <a:effectLst/>
          </p:spPr>
        </p:cxnSp>
      </p:grpSp>
      <p:grpSp>
        <p:nvGrpSpPr>
          <p:cNvPr id="36" name="Group 35">
            <a:extLst>
              <a:ext uri="{FF2B5EF4-FFF2-40B4-BE49-F238E27FC236}">
                <a16:creationId xmlns:a16="http://schemas.microsoft.com/office/drawing/2014/main" id="{B60B031E-C81D-467F-BC36-C3DFDF88817E}"/>
              </a:ext>
            </a:extLst>
          </p:cNvPr>
          <p:cNvGrpSpPr/>
          <p:nvPr/>
        </p:nvGrpSpPr>
        <p:grpSpPr>
          <a:xfrm>
            <a:off x="4749248" y="1684406"/>
            <a:ext cx="3480352" cy="462446"/>
            <a:chOff x="2380698" y="1339850"/>
            <a:chExt cx="3480352" cy="462446"/>
          </a:xfrm>
        </p:grpSpPr>
        <p:sp>
          <p:nvSpPr>
            <p:cNvPr id="37" name="Oval 36">
              <a:extLst>
                <a:ext uri="{FF2B5EF4-FFF2-40B4-BE49-F238E27FC236}">
                  <a16:creationId xmlns:a16="http://schemas.microsoft.com/office/drawing/2014/main" id="{BB138EEB-C933-4AB2-A46F-293AE9116122}"/>
                </a:ext>
              </a:extLst>
            </p:cNvPr>
            <p:cNvSpPr/>
            <p:nvPr/>
          </p:nvSpPr>
          <p:spPr bwMode="auto">
            <a:xfrm>
              <a:off x="5403850" y="133985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8" name="Straight Arrow Connector 37">
              <a:extLst>
                <a:ext uri="{FF2B5EF4-FFF2-40B4-BE49-F238E27FC236}">
                  <a16:creationId xmlns:a16="http://schemas.microsoft.com/office/drawing/2014/main" id="{0121B266-C109-48A9-BC7C-C52F5F0C6060}"/>
                </a:ext>
              </a:extLst>
            </p:cNvPr>
            <p:cNvCxnSpPr>
              <a:cxnSpLocks/>
              <a:endCxn id="37" idx="2"/>
            </p:cNvCxnSpPr>
            <p:nvPr/>
          </p:nvCxnSpPr>
          <p:spPr bwMode="auto">
            <a:xfrm flipV="1">
              <a:off x="2380698" y="1530350"/>
              <a:ext cx="3023152" cy="271946"/>
            </a:xfrm>
            <a:prstGeom prst="straightConnector1">
              <a:avLst/>
            </a:prstGeom>
            <a:noFill/>
            <a:ln w="38100" cap="flat" cmpd="sng" algn="ctr">
              <a:solidFill>
                <a:srgbClr val="FF0000"/>
              </a:solidFill>
              <a:prstDash val="solid"/>
              <a:round/>
              <a:headEnd type="none" w="med" len="med"/>
              <a:tailEnd type="triangle"/>
            </a:ln>
            <a:effectLst/>
          </p:spPr>
        </p:cxnSp>
      </p:grpSp>
      <p:sp>
        <p:nvSpPr>
          <p:cNvPr id="50" name="Oval 49">
            <a:extLst>
              <a:ext uri="{FF2B5EF4-FFF2-40B4-BE49-F238E27FC236}">
                <a16:creationId xmlns:a16="http://schemas.microsoft.com/office/drawing/2014/main" id="{C1DB948E-CE1D-436B-AFDF-69966F70BAD7}"/>
              </a:ext>
            </a:extLst>
          </p:cNvPr>
          <p:cNvSpPr/>
          <p:nvPr/>
        </p:nvSpPr>
        <p:spPr bwMode="auto">
          <a:xfrm>
            <a:off x="1676400" y="2329542"/>
            <a:ext cx="1752047" cy="5334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Rectangle 51">
            <a:extLst>
              <a:ext uri="{FF2B5EF4-FFF2-40B4-BE49-F238E27FC236}">
                <a16:creationId xmlns:a16="http://schemas.microsoft.com/office/drawing/2014/main" id="{4AE93731-16F5-41BB-BADD-C5170E38CB38}"/>
              </a:ext>
            </a:extLst>
          </p:cNvPr>
          <p:cNvSpPr/>
          <p:nvPr/>
        </p:nvSpPr>
        <p:spPr bwMode="auto">
          <a:xfrm>
            <a:off x="2438400" y="1308100"/>
            <a:ext cx="16764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52">
            <a:extLst>
              <a:ext uri="{FF2B5EF4-FFF2-40B4-BE49-F238E27FC236}">
                <a16:creationId xmlns:a16="http://schemas.microsoft.com/office/drawing/2014/main" id="{104E1BAC-DA85-4A12-8310-EB8C67E4E607}"/>
              </a:ext>
            </a:extLst>
          </p:cNvPr>
          <p:cNvSpPr/>
          <p:nvPr/>
        </p:nvSpPr>
        <p:spPr bwMode="auto">
          <a:xfrm>
            <a:off x="2984500" y="1682750"/>
            <a:ext cx="18161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Rectangle 53">
            <a:extLst>
              <a:ext uri="{FF2B5EF4-FFF2-40B4-BE49-F238E27FC236}">
                <a16:creationId xmlns:a16="http://schemas.microsoft.com/office/drawing/2014/main" id="{D23C56AC-48A3-4DAB-AF21-E6AB1DB62EE8}"/>
              </a:ext>
            </a:extLst>
          </p:cNvPr>
          <p:cNvSpPr/>
          <p:nvPr/>
        </p:nvSpPr>
        <p:spPr bwMode="auto">
          <a:xfrm>
            <a:off x="5353050" y="1676400"/>
            <a:ext cx="112395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Rectangle 54">
            <a:extLst>
              <a:ext uri="{FF2B5EF4-FFF2-40B4-BE49-F238E27FC236}">
                <a16:creationId xmlns:a16="http://schemas.microsoft.com/office/drawing/2014/main" id="{E1B70D0E-9AA9-41F4-8357-91241EB44674}"/>
              </a:ext>
            </a:extLst>
          </p:cNvPr>
          <p:cNvSpPr/>
          <p:nvPr/>
        </p:nvSpPr>
        <p:spPr bwMode="auto">
          <a:xfrm>
            <a:off x="7029450" y="1689100"/>
            <a:ext cx="180975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Rectangle 55">
            <a:extLst>
              <a:ext uri="{FF2B5EF4-FFF2-40B4-BE49-F238E27FC236}">
                <a16:creationId xmlns:a16="http://schemas.microsoft.com/office/drawing/2014/main" id="{8BA26AB9-810F-40BB-82DB-CBE39C799282}"/>
              </a:ext>
            </a:extLst>
          </p:cNvPr>
          <p:cNvSpPr/>
          <p:nvPr/>
        </p:nvSpPr>
        <p:spPr bwMode="auto">
          <a:xfrm>
            <a:off x="4648200" y="1295400"/>
            <a:ext cx="24384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Rectangle 56">
            <a:extLst>
              <a:ext uri="{FF2B5EF4-FFF2-40B4-BE49-F238E27FC236}">
                <a16:creationId xmlns:a16="http://schemas.microsoft.com/office/drawing/2014/main" id="{A429236C-60B1-42E4-BF6F-8DBD612B9E90}"/>
              </a:ext>
            </a:extLst>
          </p:cNvPr>
          <p:cNvSpPr/>
          <p:nvPr/>
        </p:nvSpPr>
        <p:spPr bwMode="auto">
          <a:xfrm>
            <a:off x="2282370" y="1237948"/>
            <a:ext cx="6629400" cy="908904"/>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14165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anim calcmode="lin" valueType="num">
                                      <p:cBhvr additive="base">
                                        <p:cTn id="13"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0-#ppt_w/2"/>
                                          </p:val>
                                        </p:tav>
                                        <p:tav tm="100000">
                                          <p:val>
                                            <p:strVal val="#ppt_x"/>
                                          </p:val>
                                        </p:tav>
                                      </p:tavLst>
                                    </p:anim>
                                    <p:anim calcmode="lin" valueType="num">
                                      <p:cBhvr additive="base">
                                        <p:cTn id="26"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0-#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1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6"/>
                                        </p:tgtEl>
                                        <p:attrNameLst>
                                          <p:attrName>style.visibility</p:attrName>
                                        </p:attrNameLst>
                                      </p:cBhvr>
                                      <p:to>
                                        <p:strVal val="visible"/>
                                      </p:to>
                                    </p:set>
                                    <p:anim calcmode="lin" valueType="num">
                                      <p:cBhvr additive="base">
                                        <p:cTn id="39" dur="500" fill="hold"/>
                                        <p:tgtEl>
                                          <p:spTgt spid="56"/>
                                        </p:tgtEl>
                                        <p:attrNameLst>
                                          <p:attrName>ppt_x</p:attrName>
                                        </p:attrNameLst>
                                      </p:cBhvr>
                                      <p:tavLst>
                                        <p:tav tm="0">
                                          <p:val>
                                            <p:strVal val="0-#ppt_w/2"/>
                                          </p:val>
                                        </p:tav>
                                        <p:tav tm="100000">
                                          <p:val>
                                            <p:strVal val="#ppt_x"/>
                                          </p:val>
                                        </p:tav>
                                      </p:tavLst>
                                    </p:anim>
                                    <p:anim calcmode="lin" valueType="num">
                                      <p:cBhvr additive="base">
                                        <p:cTn id="40"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0-#ppt_w/2"/>
                                          </p:val>
                                        </p:tav>
                                        <p:tav tm="100000">
                                          <p:val>
                                            <p:strVal val="#ppt_x"/>
                                          </p:val>
                                        </p:tav>
                                      </p:tavLst>
                                    </p:anim>
                                    <p:anim calcmode="lin" valueType="num">
                                      <p:cBhvr additive="base">
                                        <p:cTn id="46" dur="500" fill="hold"/>
                                        <p:tgtEl>
                                          <p:spTgt spid="27"/>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20"/>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 calcmode="lin" valueType="num">
                                      <p:cBhvr additive="base">
                                        <p:cTn id="53" dur="500" fill="hold"/>
                                        <p:tgtEl>
                                          <p:spTgt spid="53"/>
                                        </p:tgtEl>
                                        <p:attrNameLst>
                                          <p:attrName>ppt_x</p:attrName>
                                        </p:attrNameLst>
                                      </p:cBhvr>
                                      <p:tavLst>
                                        <p:tav tm="0">
                                          <p:val>
                                            <p:strVal val="0-#ppt_w/2"/>
                                          </p:val>
                                        </p:tav>
                                        <p:tav tm="100000">
                                          <p:val>
                                            <p:strVal val="#ppt_x"/>
                                          </p:val>
                                        </p:tav>
                                      </p:tavLst>
                                    </p:anim>
                                    <p:anim calcmode="lin" valueType="num">
                                      <p:cBhvr additive="base">
                                        <p:cTn id="5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 fill="hold"/>
                                        <p:tgtEl>
                                          <p:spTgt spid="32"/>
                                        </p:tgtEl>
                                        <p:attrNameLst>
                                          <p:attrName>ppt_x</p:attrName>
                                        </p:attrNameLst>
                                      </p:cBhvr>
                                      <p:tavLst>
                                        <p:tav tm="0">
                                          <p:val>
                                            <p:strVal val="0-#ppt_w/2"/>
                                          </p:val>
                                        </p:tav>
                                        <p:tav tm="100000">
                                          <p:val>
                                            <p:strVal val="#ppt_x"/>
                                          </p:val>
                                        </p:tav>
                                      </p:tavLst>
                                    </p:anim>
                                    <p:anim calcmode="lin" valueType="num">
                                      <p:cBhvr additive="base">
                                        <p:cTn id="60" dur="500" fill="hold"/>
                                        <p:tgtEl>
                                          <p:spTgt spid="32"/>
                                        </p:tgtEl>
                                        <p:attrNameLst>
                                          <p:attrName>ppt_y</p:attrName>
                                        </p:attrNameLst>
                                      </p:cBhvr>
                                      <p:tavLst>
                                        <p:tav tm="0">
                                          <p:val>
                                            <p:strVal val="#ppt_y"/>
                                          </p:val>
                                        </p:tav>
                                        <p:tav tm="100000">
                                          <p:val>
                                            <p:strVal val="#ppt_y"/>
                                          </p:val>
                                        </p:tav>
                                      </p:tavLst>
                                    </p:anim>
                                  </p:childTnLst>
                                </p:cTn>
                              </p:par>
                              <p:par>
                                <p:cTn id="61" presetID="1" presetClass="exit" presetSubtype="0" fill="hold" nodeType="withEffect">
                                  <p:stCondLst>
                                    <p:cond delay="0"/>
                                  </p:stCondLst>
                                  <p:childTnLst>
                                    <p:set>
                                      <p:cBhvr>
                                        <p:cTn id="62" dur="1" fill="hold">
                                          <p:stCondLst>
                                            <p:cond delay="0"/>
                                          </p:stCondLst>
                                        </p:cTn>
                                        <p:tgtEl>
                                          <p:spTgt spid="2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0-#ppt_w/2"/>
                                          </p:val>
                                        </p:tav>
                                        <p:tav tm="100000">
                                          <p:val>
                                            <p:strVal val="#ppt_x"/>
                                          </p:val>
                                        </p:tav>
                                      </p:tavLst>
                                    </p:anim>
                                    <p:anim calcmode="lin" valueType="num">
                                      <p:cBhvr additive="base">
                                        <p:cTn id="6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6"/>
                                        </p:tgtEl>
                                        <p:attrNameLst>
                                          <p:attrName>style.visibility</p:attrName>
                                        </p:attrNameLst>
                                      </p:cBhvr>
                                      <p:to>
                                        <p:strVal val="visible"/>
                                      </p:to>
                                    </p:set>
                                    <p:anim calcmode="lin" valueType="num">
                                      <p:cBhvr additive="base">
                                        <p:cTn id="73" dur="500" fill="hold"/>
                                        <p:tgtEl>
                                          <p:spTgt spid="36"/>
                                        </p:tgtEl>
                                        <p:attrNameLst>
                                          <p:attrName>ppt_x</p:attrName>
                                        </p:attrNameLst>
                                      </p:cBhvr>
                                      <p:tavLst>
                                        <p:tav tm="0">
                                          <p:val>
                                            <p:strVal val="0-#ppt_w/2"/>
                                          </p:val>
                                        </p:tav>
                                        <p:tav tm="100000">
                                          <p:val>
                                            <p:strVal val="#ppt_x"/>
                                          </p:val>
                                        </p:tav>
                                      </p:tavLst>
                                    </p:anim>
                                    <p:anim calcmode="lin" valueType="num">
                                      <p:cBhvr additive="base">
                                        <p:cTn id="74" dur="500" fill="hold"/>
                                        <p:tgtEl>
                                          <p:spTgt spid="36"/>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3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55"/>
                                        </p:tgtEl>
                                        <p:attrNameLst>
                                          <p:attrName>style.visibility</p:attrName>
                                        </p:attrNameLst>
                                      </p:cBhvr>
                                      <p:to>
                                        <p:strVal val="visible"/>
                                      </p:to>
                                    </p:set>
                                    <p:anim calcmode="lin" valueType="num">
                                      <p:cBhvr additive="base">
                                        <p:cTn id="81" dur="500" fill="hold"/>
                                        <p:tgtEl>
                                          <p:spTgt spid="55"/>
                                        </p:tgtEl>
                                        <p:attrNameLst>
                                          <p:attrName>ppt_x</p:attrName>
                                        </p:attrNameLst>
                                      </p:cBhvr>
                                      <p:tavLst>
                                        <p:tav tm="0">
                                          <p:val>
                                            <p:strVal val="0-#ppt_w/2"/>
                                          </p:val>
                                        </p:tav>
                                        <p:tav tm="100000">
                                          <p:val>
                                            <p:strVal val="#ppt_x"/>
                                          </p:val>
                                        </p:tav>
                                      </p:tavLst>
                                    </p:anim>
                                    <p:anim calcmode="lin" valueType="num">
                                      <p:cBhvr additive="base">
                                        <p:cTn id="8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nodeType="clickEffect">
                                  <p:stCondLst>
                                    <p:cond delay="0"/>
                                  </p:stCondLst>
                                  <p:childTnLst>
                                    <p:set>
                                      <p:cBhvr>
                                        <p:cTn id="86" dur="1" fill="hold">
                                          <p:stCondLst>
                                            <p:cond delay="0"/>
                                          </p:stCondLst>
                                        </p:cTn>
                                        <p:tgtEl>
                                          <p:spTgt spid="36"/>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57"/>
                                        </p:tgtEl>
                                        <p:attrNameLst>
                                          <p:attrName>style.visibility</p:attrName>
                                        </p:attrNameLst>
                                      </p:cBhvr>
                                      <p:to>
                                        <p:strVal val="visible"/>
                                      </p:to>
                                    </p:set>
                                    <p:anim calcmode="lin" valueType="num">
                                      <p:cBhvr additive="base">
                                        <p:cTn id="91" dur="500" fill="hold"/>
                                        <p:tgtEl>
                                          <p:spTgt spid="57"/>
                                        </p:tgtEl>
                                        <p:attrNameLst>
                                          <p:attrName>ppt_x</p:attrName>
                                        </p:attrNameLst>
                                      </p:cBhvr>
                                      <p:tavLst>
                                        <p:tav tm="0">
                                          <p:val>
                                            <p:strVal val="0-#ppt_w/2"/>
                                          </p:val>
                                        </p:tav>
                                        <p:tav tm="100000">
                                          <p:val>
                                            <p:strVal val="#ppt_x"/>
                                          </p:val>
                                        </p:tav>
                                      </p:tavLst>
                                    </p:anim>
                                    <p:anim calcmode="lin" valueType="num">
                                      <p:cBhvr additive="base">
                                        <p:cTn id="92" dur="500" fill="hold"/>
                                        <p:tgtEl>
                                          <p:spTgt spid="57"/>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additive="base">
                                        <p:cTn id="95" dur="500" fill="hold"/>
                                        <p:tgtEl>
                                          <p:spTgt spid="50"/>
                                        </p:tgtEl>
                                        <p:attrNameLst>
                                          <p:attrName>ppt_x</p:attrName>
                                        </p:attrNameLst>
                                      </p:cBhvr>
                                      <p:tavLst>
                                        <p:tav tm="0">
                                          <p:val>
                                            <p:strVal val="0-#ppt_w/2"/>
                                          </p:val>
                                        </p:tav>
                                        <p:tav tm="100000">
                                          <p:val>
                                            <p:strVal val="#ppt_x"/>
                                          </p:val>
                                        </p:tav>
                                      </p:tavLst>
                                    </p:anim>
                                    <p:anim calcmode="lin" valueType="num">
                                      <p:cBhvr additive="base">
                                        <p:cTn id="96" dur="500" fill="hold"/>
                                        <p:tgtEl>
                                          <p:spTgt spid="50"/>
                                        </p:tgtEl>
                                        <p:attrNameLst>
                                          <p:attrName>ppt_y</p:attrName>
                                        </p:attrNameLst>
                                      </p:cBhvr>
                                      <p:tavLst>
                                        <p:tav tm="0">
                                          <p:val>
                                            <p:strVal val="#ppt_y"/>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52"/>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56"/>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4"/>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52" grpId="1" animBg="1"/>
      <p:bldP spid="53" grpId="0" animBg="1"/>
      <p:bldP spid="53" grpId="1" animBg="1"/>
      <p:bldP spid="54" grpId="0" animBg="1"/>
      <p:bldP spid="54" grpId="1" animBg="1"/>
      <p:bldP spid="55" grpId="0" animBg="1"/>
      <p:bldP spid="55" grpId="1" animBg="1"/>
      <p:bldP spid="56" grpId="0" animBg="1"/>
      <p:bldP spid="56" grpId="1" animBg="1"/>
      <p:bldP spid="57"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07"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08"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09"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0"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1"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2"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3"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4"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5"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6"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17" name="Oval 13"/>
          <p:cNvSpPr>
            <a:spLocks noChangeArrowheads="1"/>
          </p:cNvSpPr>
          <p:nvPr/>
        </p:nvSpPr>
        <p:spPr bwMode="auto">
          <a:xfrm>
            <a:off x="676275" y="186055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72718" name="AutoShape 14"/>
          <p:cNvCxnSpPr>
            <a:cxnSpLocks noChangeShapeType="1"/>
            <a:stCxn id="72714" idx="6"/>
            <a:endCxn id="72706"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19" name="AutoShape 15"/>
          <p:cNvCxnSpPr>
            <a:cxnSpLocks noChangeShapeType="1"/>
            <a:stCxn id="72706" idx="3"/>
            <a:endCxn id="72713"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0" name="AutoShape 16"/>
          <p:cNvCxnSpPr>
            <a:cxnSpLocks noChangeShapeType="1"/>
            <a:stCxn id="72714" idx="5"/>
            <a:endCxn id="72713"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1" name="AutoShape 17"/>
          <p:cNvCxnSpPr>
            <a:cxnSpLocks noChangeShapeType="1"/>
            <a:stCxn id="72706" idx="5"/>
            <a:endCxn id="72716"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2" name="AutoShape 18"/>
          <p:cNvCxnSpPr>
            <a:cxnSpLocks noChangeShapeType="1"/>
            <a:stCxn id="72706" idx="4"/>
            <a:endCxn id="72707"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3" name="AutoShape 19"/>
          <p:cNvCxnSpPr>
            <a:cxnSpLocks noChangeShapeType="1"/>
            <a:stCxn id="72713" idx="5"/>
            <a:endCxn id="72708"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4" name="AutoShape 20"/>
          <p:cNvCxnSpPr>
            <a:cxnSpLocks noChangeShapeType="1"/>
            <a:stCxn id="72717" idx="7"/>
            <a:endCxn id="72713"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5" name="AutoShape 21"/>
          <p:cNvCxnSpPr>
            <a:cxnSpLocks noChangeShapeType="1"/>
            <a:stCxn id="72713" idx="6"/>
            <a:endCxn id="72715"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6" name="AutoShape 22"/>
          <p:cNvCxnSpPr>
            <a:cxnSpLocks noChangeShapeType="1"/>
            <a:stCxn id="72717" idx="6"/>
            <a:endCxn id="72716"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7" name="AutoShape 23"/>
          <p:cNvCxnSpPr>
            <a:cxnSpLocks noChangeShapeType="1"/>
            <a:stCxn id="72712" idx="0"/>
            <a:endCxn id="72713"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8" name="AutoShape 24"/>
          <p:cNvCxnSpPr>
            <a:cxnSpLocks noChangeShapeType="1"/>
            <a:stCxn id="72712" idx="6"/>
            <a:endCxn id="72708"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29" name="AutoShape 25"/>
          <p:cNvCxnSpPr>
            <a:cxnSpLocks noChangeShapeType="1"/>
            <a:stCxn id="72711" idx="5"/>
            <a:endCxn id="72708"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0" name="AutoShape 26"/>
          <p:cNvCxnSpPr>
            <a:cxnSpLocks noChangeShapeType="1"/>
            <a:stCxn id="72708" idx="6"/>
            <a:endCxn id="72707"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1" name="AutoShape 27"/>
          <p:cNvCxnSpPr>
            <a:cxnSpLocks noChangeShapeType="1"/>
            <a:stCxn id="72710" idx="4"/>
            <a:endCxn id="72711"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2" name="AutoShape 28"/>
          <p:cNvCxnSpPr>
            <a:cxnSpLocks noChangeShapeType="1"/>
            <a:stCxn id="72717" idx="4"/>
            <a:endCxn id="72710"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3" name="AutoShape 29"/>
          <p:cNvCxnSpPr>
            <a:cxnSpLocks noChangeShapeType="1"/>
            <a:stCxn id="72710" idx="5"/>
            <a:endCxn id="72709"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4" name="AutoShape 30"/>
          <p:cNvCxnSpPr>
            <a:cxnSpLocks noChangeShapeType="1"/>
            <a:stCxn id="72709" idx="2"/>
            <a:endCxn id="72711"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5" name="AutoShape 31"/>
          <p:cNvCxnSpPr>
            <a:cxnSpLocks noChangeShapeType="1"/>
            <a:stCxn id="72709" idx="7"/>
            <a:endCxn id="72715"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6" name="AutoShape 32"/>
          <p:cNvCxnSpPr>
            <a:cxnSpLocks noChangeShapeType="1"/>
            <a:stCxn id="72715" idx="4"/>
            <a:endCxn id="72716"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2737" name="AutoShape 33"/>
          <p:cNvCxnSpPr>
            <a:cxnSpLocks noChangeShapeType="1"/>
            <a:stCxn id="72716" idx="4"/>
            <a:endCxn id="72707"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2738"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2739"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2740"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2741"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2742"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2743"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2744"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grpSp>
        <p:nvGrpSpPr>
          <p:cNvPr id="2" name="Group 41"/>
          <p:cNvGrpSpPr>
            <a:grpSpLocks/>
          </p:cNvGrpSpPr>
          <p:nvPr/>
        </p:nvGrpSpPr>
        <p:grpSpPr bwMode="auto">
          <a:xfrm>
            <a:off x="2133600" y="3992563"/>
            <a:ext cx="6400800" cy="2698750"/>
            <a:chOff x="1344" y="2515"/>
            <a:chExt cx="4032" cy="1700"/>
          </a:xfrm>
        </p:grpSpPr>
        <p:sp>
          <p:nvSpPr>
            <p:cNvPr id="72788" name="Oval 42"/>
            <p:cNvSpPr>
              <a:spLocks noChangeArrowheads="1"/>
            </p:cNvSpPr>
            <p:nvPr/>
          </p:nvSpPr>
          <p:spPr bwMode="auto">
            <a:xfrm>
              <a:off x="1438" y="2545"/>
              <a:ext cx="317" cy="31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2789" name="Text Box 43"/>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2790" name="Rectangle 44"/>
            <p:cNvSpPr>
              <a:spLocks noChangeArrowheads="1"/>
            </p:cNvSpPr>
            <p:nvPr/>
          </p:nvSpPr>
          <p:spPr bwMode="auto">
            <a:xfrm>
              <a:off x="5123" y="388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aphicFrame>
        <p:nvGraphicFramePr>
          <p:cNvPr id="669741" name="Group 45"/>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Out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69767" name="Line 71"/>
          <p:cNvSpPr>
            <a:spLocks noChangeShapeType="1"/>
          </p:cNvSpPr>
          <p:nvPr/>
        </p:nvSpPr>
        <p:spPr bwMode="auto">
          <a:xfrm>
            <a:off x="4267200" y="63246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72773" name="Text Box 72"/>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sp>
        <p:nvSpPr>
          <p:cNvPr id="72774" name="Text Box 73"/>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sp>
        <p:nvSpPr>
          <p:cNvPr id="72775" name="Text Box 76"/>
          <p:cNvSpPr txBox="1">
            <a:spLocks noChangeAspect="1" noChangeArrowheads="1"/>
          </p:cNvSpPr>
          <p:nvPr/>
        </p:nvSpPr>
        <p:spPr bwMode="auto">
          <a:xfrm>
            <a:off x="444500" y="4911725"/>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nvGrpSpPr>
          <p:cNvPr id="72776" name="Group 77"/>
          <p:cNvGrpSpPr>
            <a:grpSpLocks/>
          </p:cNvGrpSpPr>
          <p:nvPr/>
        </p:nvGrpSpPr>
        <p:grpSpPr bwMode="auto">
          <a:xfrm>
            <a:off x="490538" y="5413375"/>
            <a:ext cx="455612" cy="1252538"/>
            <a:chOff x="309" y="3410"/>
            <a:chExt cx="287" cy="789"/>
          </a:xfrm>
        </p:grpSpPr>
        <p:sp>
          <p:nvSpPr>
            <p:cNvPr id="72784" name="AutoShape 78"/>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69775" name="Line 79"/>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9776" name="Line 80"/>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69777" name="Line 81"/>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72777" name="Group 82"/>
          <p:cNvGrpSpPr>
            <a:grpSpLocks/>
          </p:cNvGrpSpPr>
          <p:nvPr/>
        </p:nvGrpSpPr>
        <p:grpSpPr bwMode="auto">
          <a:xfrm>
            <a:off x="-228600" y="5135563"/>
            <a:ext cx="1328738" cy="1570037"/>
            <a:chOff x="-135" y="3235"/>
            <a:chExt cx="837" cy="989"/>
          </a:xfrm>
        </p:grpSpPr>
        <p:sp>
          <p:nvSpPr>
            <p:cNvPr id="72781" name="Text Box 83"/>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72782" name="Text Box 84"/>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72783" name="Text Box 85"/>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2778" name="Text Box 86"/>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72779" name="Text Box 87"/>
          <p:cNvSpPr txBox="1">
            <a:spLocks noChangeAspect="1" noChangeArrowheads="1"/>
          </p:cNvSpPr>
          <p:nvPr/>
        </p:nvSpPr>
        <p:spPr bwMode="auto">
          <a:xfrm>
            <a:off x="276225" y="4924425"/>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
        <p:nvSpPr>
          <p:cNvPr id="669784" name="Line 88"/>
          <p:cNvSpPr>
            <a:spLocks noChangeShapeType="1"/>
          </p:cNvSpPr>
          <p:nvPr/>
        </p:nvSpPr>
        <p:spPr bwMode="auto">
          <a:xfrm flipH="1">
            <a:off x="901700" y="6430963"/>
            <a:ext cx="7231063" cy="274637"/>
          </a:xfrm>
          <a:prstGeom prst="line">
            <a:avLst/>
          </a:prstGeom>
          <a:noFill/>
          <a:ln w="38100" cap="sq">
            <a:solidFill>
              <a:schemeClr val="hlink"/>
            </a:solidFill>
            <a:round/>
            <a:headEnd/>
            <a:tailEnd type="triangl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669784"/>
                                        </p:tgtEl>
                                        <p:attrNameLst>
                                          <p:attrName>style.visibility</p:attrName>
                                        </p:attrNameLst>
                                      </p:cBhvr>
                                      <p:to>
                                        <p:strVal val="visible"/>
                                      </p:to>
                                    </p:set>
                                    <p:anim calcmode="lin" valueType="num">
                                      <p:cBhvr additive="base">
                                        <p:cTn id="15" dur="500" fill="hold"/>
                                        <p:tgtEl>
                                          <p:spTgt spid="669784"/>
                                        </p:tgtEl>
                                        <p:attrNameLst>
                                          <p:attrName>ppt_x</p:attrName>
                                        </p:attrNameLst>
                                      </p:cBhvr>
                                      <p:tavLst>
                                        <p:tav tm="0">
                                          <p:val>
                                            <p:strVal val="#ppt_x"/>
                                          </p:val>
                                        </p:tav>
                                        <p:tav tm="100000">
                                          <p:val>
                                            <p:strVal val="#ppt_x"/>
                                          </p:val>
                                        </p:tav>
                                      </p:tavLst>
                                    </p:anim>
                                    <p:anim calcmode="lin" valueType="num">
                                      <p:cBhvr additive="base">
                                        <p:cTn id="16" dur="500" fill="hold"/>
                                        <p:tgtEl>
                                          <p:spTgt spid="6697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Oval 2"/>
          <p:cNvSpPr>
            <a:spLocks noChangeArrowheads="1"/>
          </p:cNvSpPr>
          <p:nvPr/>
        </p:nvSpPr>
        <p:spPr bwMode="auto">
          <a:xfrm>
            <a:off x="3067050" y="33813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1" name="Oval 3"/>
          <p:cNvSpPr>
            <a:spLocks noChangeArrowheads="1"/>
          </p:cNvSpPr>
          <p:nvPr/>
        </p:nvSpPr>
        <p:spPr bwMode="auto">
          <a:xfrm>
            <a:off x="2570163" y="987425"/>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2" name="Oval 4"/>
          <p:cNvSpPr>
            <a:spLocks noChangeArrowheads="1"/>
          </p:cNvSpPr>
          <p:nvPr/>
        </p:nvSpPr>
        <p:spPr bwMode="auto">
          <a:xfrm>
            <a:off x="2011363" y="34290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3" name="Oval 5"/>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4" name="Oval 6"/>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5" name="Oval 7"/>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6" name="Oval 8"/>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7" name="Oval 9"/>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8" name="Oval 10"/>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39" name="Oval 11"/>
          <p:cNvSpPr>
            <a:spLocks noChangeArrowheads="1"/>
          </p:cNvSpPr>
          <p:nvPr/>
        </p:nvSpPr>
        <p:spPr bwMode="auto">
          <a:xfrm>
            <a:off x="4660900" y="16303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40"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41" name="Oval 13"/>
          <p:cNvSpPr>
            <a:spLocks noChangeArrowheads="1"/>
          </p:cNvSpPr>
          <p:nvPr/>
        </p:nvSpPr>
        <p:spPr bwMode="auto">
          <a:xfrm>
            <a:off x="676275" y="18605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73742" name="AutoShape 14"/>
          <p:cNvCxnSpPr>
            <a:cxnSpLocks noChangeShapeType="1"/>
            <a:stCxn id="73766" idx="6"/>
            <a:endCxn id="73764"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3" name="AutoShape 15"/>
          <p:cNvCxnSpPr>
            <a:cxnSpLocks noChangeShapeType="1"/>
            <a:stCxn id="73766" idx="5"/>
            <a:endCxn id="73765"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4" name="AutoShape 16"/>
          <p:cNvCxnSpPr>
            <a:cxnSpLocks noChangeShapeType="1"/>
            <a:stCxn id="73764" idx="5"/>
            <a:endCxn id="73740"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5" name="AutoShape 17"/>
          <p:cNvCxnSpPr>
            <a:cxnSpLocks noChangeShapeType="1"/>
            <a:stCxn id="73764" idx="4"/>
            <a:endCxn id="73733"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6" name="AutoShape 18"/>
          <p:cNvCxnSpPr>
            <a:cxnSpLocks noChangeShapeType="1"/>
            <a:stCxn id="73765" idx="5"/>
            <a:endCxn id="73734"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7" name="AutoShape 19"/>
          <p:cNvCxnSpPr>
            <a:cxnSpLocks noChangeShapeType="1"/>
            <a:stCxn id="73741" idx="7"/>
            <a:endCxn id="73765"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8" name="AutoShape 20"/>
          <p:cNvCxnSpPr>
            <a:cxnSpLocks noChangeShapeType="1"/>
            <a:stCxn id="73765" idx="6"/>
            <a:endCxn id="73739"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49" name="AutoShape 21"/>
          <p:cNvCxnSpPr>
            <a:cxnSpLocks noChangeShapeType="1"/>
            <a:stCxn id="73741" idx="6"/>
            <a:endCxn id="73740"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0" name="AutoShape 22"/>
          <p:cNvCxnSpPr>
            <a:cxnSpLocks noChangeShapeType="1"/>
            <a:stCxn id="73738" idx="0"/>
            <a:endCxn id="73765"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1" name="AutoShape 23"/>
          <p:cNvCxnSpPr>
            <a:cxnSpLocks noChangeShapeType="1"/>
            <a:stCxn id="73738" idx="6"/>
            <a:endCxn id="73734"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2" name="AutoShape 24"/>
          <p:cNvCxnSpPr>
            <a:cxnSpLocks noChangeShapeType="1"/>
            <a:stCxn id="73737" idx="5"/>
            <a:endCxn id="73734"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3" name="AutoShape 25"/>
          <p:cNvCxnSpPr>
            <a:cxnSpLocks noChangeShapeType="1"/>
            <a:stCxn id="73734" idx="6"/>
            <a:endCxn id="73733"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4" name="AutoShape 26"/>
          <p:cNvCxnSpPr>
            <a:cxnSpLocks noChangeShapeType="1"/>
            <a:stCxn id="73736" idx="4"/>
            <a:endCxn id="73737"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5" name="AutoShape 27"/>
          <p:cNvCxnSpPr>
            <a:cxnSpLocks noChangeShapeType="1"/>
            <a:stCxn id="73741" idx="4"/>
            <a:endCxn id="73736"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6" name="AutoShape 28"/>
          <p:cNvCxnSpPr>
            <a:cxnSpLocks noChangeShapeType="1"/>
            <a:stCxn id="73736" idx="5"/>
            <a:endCxn id="73735"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7" name="AutoShape 29"/>
          <p:cNvCxnSpPr>
            <a:cxnSpLocks noChangeShapeType="1"/>
            <a:stCxn id="73735" idx="2"/>
            <a:endCxn id="73737"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8" name="AutoShape 30"/>
          <p:cNvCxnSpPr>
            <a:cxnSpLocks noChangeShapeType="1"/>
            <a:stCxn id="73735" idx="7"/>
            <a:endCxn id="73739"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59" name="AutoShape 31"/>
          <p:cNvCxnSpPr>
            <a:cxnSpLocks noChangeShapeType="1"/>
            <a:stCxn id="73739" idx="4"/>
            <a:endCxn id="73740"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3760" name="AutoShape 32"/>
          <p:cNvCxnSpPr>
            <a:cxnSpLocks noChangeShapeType="1"/>
            <a:stCxn id="73740" idx="4"/>
            <a:endCxn id="73733"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3761" name="AutoShape 33"/>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3762" name="AutoShape 34"/>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3763" name="Text Box 35"/>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3764" name="Oval 36"/>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65" name="Oval 37"/>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66" name="Oval 38"/>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3767" name="Text Box 39"/>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cxnSp>
        <p:nvCxnSpPr>
          <p:cNvPr id="73768" name="AutoShape 40"/>
          <p:cNvCxnSpPr>
            <a:cxnSpLocks noChangeShapeType="1"/>
            <a:stCxn id="73764" idx="3"/>
            <a:endCxn id="73765"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3769" name="Text Box 41"/>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3770" name="Text Box 42"/>
          <p:cNvSpPr txBox="1">
            <a:spLocks noChangeArrowheads="1"/>
          </p:cNvSpPr>
          <p:nvPr/>
        </p:nvSpPr>
        <p:spPr bwMode="auto">
          <a:xfrm>
            <a:off x="6216650" y="301625"/>
            <a:ext cx="2927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a:effectLst/>
                <a:latin typeface="Comic Sans MS" pitchFamily="66" charset="0"/>
              </a:rPr>
              <a:t>Consider your </a:t>
            </a:r>
            <a:br>
              <a:rPr lang="en-US" altLang="en-US">
                <a:effectLst/>
                <a:latin typeface="Comic Sans MS" pitchFamily="66" charset="0"/>
              </a:rPr>
            </a:br>
            <a:r>
              <a:rPr lang="en-US" altLang="en-US">
                <a:effectLst/>
                <a:latin typeface="Comic Sans MS" pitchFamily="66" charset="0"/>
              </a:rPr>
              <a:t>colouring</a:t>
            </a:r>
          </a:p>
        </p:txBody>
      </p:sp>
      <p:graphicFrame>
        <p:nvGraphicFramePr>
          <p:cNvPr id="670763" name="Group 43"/>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Or</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70789" name="Text Box 69"/>
          <p:cNvSpPr txBox="1">
            <a:spLocks noChangeArrowheads="1"/>
          </p:cNvSpPr>
          <p:nvPr/>
        </p:nvSpPr>
        <p:spPr bwMode="auto">
          <a:xfrm>
            <a:off x="5710238" y="2254250"/>
            <a:ext cx="31305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Or - Gadget</a:t>
            </a:r>
          </a:p>
        </p:txBody>
      </p:sp>
      <p:sp>
        <p:nvSpPr>
          <p:cNvPr id="73798" name="Text Box 70"/>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73799" name="Group 71"/>
          <p:cNvGrpSpPr>
            <a:grpSpLocks/>
          </p:cNvGrpSpPr>
          <p:nvPr/>
        </p:nvGrpSpPr>
        <p:grpSpPr bwMode="auto">
          <a:xfrm>
            <a:off x="250825" y="4906963"/>
            <a:ext cx="850900" cy="309562"/>
            <a:chOff x="926" y="2544"/>
            <a:chExt cx="536" cy="195"/>
          </a:xfrm>
        </p:grpSpPr>
        <p:sp>
          <p:nvSpPr>
            <p:cNvPr id="73810" name="Text Box 72"/>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73811" name="Text Box 73"/>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73800" name="Group 74"/>
          <p:cNvGrpSpPr>
            <a:grpSpLocks/>
          </p:cNvGrpSpPr>
          <p:nvPr/>
        </p:nvGrpSpPr>
        <p:grpSpPr bwMode="auto">
          <a:xfrm>
            <a:off x="490538" y="5413375"/>
            <a:ext cx="455612" cy="1252538"/>
            <a:chOff x="309" y="3410"/>
            <a:chExt cx="287" cy="789"/>
          </a:xfrm>
        </p:grpSpPr>
        <p:sp>
          <p:nvSpPr>
            <p:cNvPr id="73806" name="AutoShape 75"/>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70796" name="Line 76"/>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0797" name="Line 77"/>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0798" name="Line 78"/>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73801" name="Group 79"/>
          <p:cNvGrpSpPr>
            <a:grpSpLocks/>
          </p:cNvGrpSpPr>
          <p:nvPr/>
        </p:nvGrpSpPr>
        <p:grpSpPr bwMode="auto">
          <a:xfrm>
            <a:off x="-228600" y="5135563"/>
            <a:ext cx="1328738" cy="1570037"/>
            <a:chOff x="-135" y="3235"/>
            <a:chExt cx="837" cy="989"/>
          </a:xfrm>
        </p:grpSpPr>
        <p:sp>
          <p:nvSpPr>
            <p:cNvPr id="73803" name="Text Box 80"/>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73804" name="Text Box 81"/>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73805" name="Text Box 82"/>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3802" name="Text Box 83"/>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Oval 2"/>
          <p:cNvSpPr>
            <a:spLocks noChangeArrowheads="1"/>
          </p:cNvSpPr>
          <p:nvPr/>
        </p:nvSpPr>
        <p:spPr bwMode="auto">
          <a:xfrm>
            <a:off x="3067050" y="3302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55" name="Oval 3"/>
          <p:cNvSpPr>
            <a:spLocks noChangeArrowheads="1"/>
          </p:cNvSpPr>
          <p:nvPr/>
        </p:nvSpPr>
        <p:spPr bwMode="auto">
          <a:xfrm>
            <a:off x="4660900"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56" name="Oval 4"/>
          <p:cNvSpPr>
            <a:spLocks noChangeArrowheads="1"/>
          </p:cNvSpPr>
          <p:nvPr/>
        </p:nvSpPr>
        <p:spPr bwMode="auto">
          <a:xfrm>
            <a:off x="3465513" y="3206750"/>
            <a:ext cx="503237"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57" name="Oval 5"/>
          <p:cNvSpPr>
            <a:spLocks noChangeArrowheads="1"/>
          </p:cNvSpPr>
          <p:nvPr/>
        </p:nvSpPr>
        <p:spPr bwMode="auto">
          <a:xfrm>
            <a:off x="1423988" y="2973388"/>
            <a:ext cx="503237"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58" name="Oval 6"/>
          <p:cNvSpPr>
            <a:spLocks noChangeArrowheads="1"/>
          </p:cNvSpPr>
          <p:nvPr/>
        </p:nvSpPr>
        <p:spPr bwMode="auto">
          <a:xfrm>
            <a:off x="676275"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59" name="Oval 7"/>
          <p:cNvSpPr>
            <a:spLocks noChangeArrowheads="1"/>
          </p:cNvSpPr>
          <p:nvPr/>
        </p:nvSpPr>
        <p:spPr bwMode="auto">
          <a:xfrm>
            <a:off x="676275" y="3206750"/>
            <a:ext cx="503238" cy="503238"/>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0" name="Oval 8"/>
          <p:cNvSpPr>
            <a:spLocks noChangeArrowheads="1"/>
          </p:cNvSpPr>
          <p:nvPr/>
        </p:nvSpPr>
        <p:spPr bwMode="auto">
          <a:xfrm>
            <a:off x="2270125" y="4040188"/>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1" name="Oval 9"/>
          <p:cNvSpPr>
            <a:spLocks noChangeArrowheads="1"/>
          </p:cNvSpPr>
          <p:nvPr/>
        </p:nvSpPr>
        <p:spPr bwMode="auto">
          <a:xfrm>
            <a:off x="2570163" y="979488"/>
            <a:ext cx="503237"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2" name="Oval 10"/>
          <p:cNvSpPr>
            <a:spLocks noChangeArrowheads="1"/>
          </p:cNvSpPr>
          <p:nvPr/>
        </p:nvSpPr>
        <p:spPr bwMode="auto">
          <a:xfrm>
            <a:off x="2011363" y="334963"/>
            <a:ext cx="503237"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3" name="Oval 11"/>
          <p:cNvSpPr>
            <a:spLocks noChangeArrowheads="1"/>
          </p:cNvSpPr>
          <p:nvPr/>
        </p:nvSpPr>
        <p:spPr bwMode="auto">
          <a:xfrm>
            <a:off x="4660900" y="1630363"/>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4" name="Oval 12"/>
          <p:cNvSpPr>
            <a:spLocks noChangeArrowheads="1"/>
          </p:cNvSpPr>
          <p:nvPr/>
        </p:nvSpPr>
        <p:spPr bwMode="auto">
          <a:xfrm>
            <a:off x="4660900" y="2417763"/>
            <a:ext cx="503238" cy="503237"/>
          </a:xfrm>
          <a:prstGeom prst="ellipse">
            <a:avLst/>
          </a:prstGeom>
          <a:solidFill>
            <a:schemeClr val="accent1"/>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74765" name="Oval 13"/>
          <p:cNvSpPr>
            <a:spLocks noChangeArrowheads="1"/>
          </p:cNvSpPr>
          <p:nvPr/>
        </p:nvSpPr>
        <p:spPr bwMode="auto">
          <a:xfrm>
            <a:off x="676275" y="186055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cxnSp>
        <p:nvCxnSpPr>
          <p:cNvPr id="74766" name="AutoShape 14"/>
          <p:cNvCxnSpPr>
            <a:cxnSpLocks noChangeShapeType="1"/>
            <a:stCxn id="74762" idx="6"/>
            <a:endCxn id="74754" idx="2"/>
          </p:cNvCxnSpPr>
          <p:nvPr/>
        </p:nvCxnSpPr>
        <p:spPr bwMode="auto">
          <a:xfrm flipV="1">
            <a:off x="2514600" y="5826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67" name="AutoShape 15"/>
          <p:cNvCxnSpPr>
            <a:cxnSpLocks noChangeShapeType="1"/>
            <a:stCxn id="74754" idx="3"/>
            <a:endCxn id="74761" idx="7"/>
          </p:cNvCxnSpPr>
          <p:nvPr/>
        </p:nvCxnSpPr>
        <p:spPr bwMode="auto">
          <a:xfrm flipH="1">
            <a:off x="3000375" y="7604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68" name="AutoShape 16"/>
          <p:cNvCxnSpPr>
            <a:cxnSpLocks noChangeShapeType="1"/>
            <a:stCxn id="74762" idx="5"/>
            <a:endCxn id="74761" idx="1"/>
          </p:cNvCxnSpPr>
          <p:nvPr/>
        </p:nvCxnSpPr>
        <p:spPr bwMode="auto">
          <a:xfrm>
            <a:off x="2441575" y="7651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69" name="AutoShape 17"/>
          <p:cNvCxnSpPr>
            <a:cxnSpLocks noChangeShapeType="1"/>
            <a:stCxn id="74754" idx="5"/>
            <a:endCxn id="74764" idx="1"/>
          </p:cNvCxnSpPr>
          <p:nvPr/>
        </p:nvCxnSpPr>
        <p:spPr bwMode="auto">
          <a:xfrm>
            <a:off x="3497263" y="7604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0" name="AutoShape 18"/>
          <p:cNvCxnSpPr>
            <a:cxnSpLocks noChangeShapeType="1"/>
            <a:stCxn id="74754" idx="4"/>
            <a:endCxn id="74755" idx="1"/>
          </p:cNvCxnSpPr>
          <p:nvPr/>
        </p:nvCxnSpPr>
        <p:spPr bwMode="auto">
          <a:xfrm>
            <a:off x="3319463" y="8334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1" name="AutoShape 19"/>
          <p:cNvCxnSpPr>
            <a:cxnSpLocks noChangeShapeType="1"/>
            <a:stCxn id="74761" idx="5"/>
            <a:endCxn id="74756" idx="1"/>
          </p:cNvCxnSpPr>
          <p:nvPr/>
        </p:nvCxnSpPr>
        <p:spPr bwMode="auto">
          <a:xfrm>
            <a:off x="3000375" y="14097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2" name="AutoShape 20"/>
          <p:cNvCxnSpPr>
            <a:cxnSpLocks noChangeShapeType="1"/>
            <a:stCxn id="74765" idx="7"/>
            <a:endCxn id="74761" idx="2"/>
          </p:cNvCxnSpPr>
          <p:nvPr/>
        </p:nvCxnSpPr>
        <p:spPr bwMode="auto">
          <a:xfrm flipV="1">
            <a:off x="1106488" y="12319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3" name="AutoShape 21"/>
          <p:cNvCxnSpPr>
            <a:cxnSpLocks noChangeShapeType="1"/>
            <a:stCxn id="74761" idx="6"/>
            <a:endCxn id="74763" idx="2"/>
          </p:cNvCxnSpPr>
          <p:nvPr/>
        </p:nvCxnSpPr>
        <p:spPr bwMode="auto">
          <a:xfrm>
            <a:off x="3073400" y="12319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4" name="AutoShape 22"/>
          <p:cNvCxnSpPr>
            <a:cxnSpLocks noChangeShapeType="1"/>
            <a:stCxn id="74765" idx="6"/>
            <a:endCxn id="74764" idx="2"/>
          </p:cNvCxnSpPr>
          <p:nvPr/>
        </p:nvCxnSpPr>
        <p:spPr bwMode="auto">
          <a:xfrm>
            <a:off x="1179513" y="21129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5" name="AutoShape 23"/>
          <p:cNvCxnSpPr>
            <a:cxnSpLocks noChangeShapeType="1"/>
            <a:stCxn id="74760" idx="0"/>
            <a:endCxn id="74761" idx="4"/>
          </p:cNvCxnSpPr>
          <p:nvPr/>
        </p:nvCxnSpPr>
        <p:spPr bwMode="auto">
          <a:xfrm flipV="1">
            <a:off x="2522538" y="14827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6" name="AutoShape 24"/>
          <p:cNvCxnSpPr>
            <a:cxnSpLocks noChangeShapeType="1"/>
            <a:stCxn id="74760" idx="6"/>
            <a:endCxn id="74756" idx="3"/>
          </p:cNvCxnSpPr>
          <p:nvPr/>
        </p:nvCxnSpPr>
        <p:spPr bwMode="auto">
          <a:xfrm flipV="1">
            <a:off x="2773363" y="36369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7" name="AutoShape 25"/>
          <p:cNvCxnSpPr>
            <a:cxnSpLocks noChangeShapeType="1"/>
            <a:stCxn id="74759" idx="5"/>
            <a:endCxn id="74756" idx="2"/>
          </p:cNvCxnSpPr>
          <p:nvPr/>
        </p:nvCxnSpPr>
        <p:spPr bwMode="auto">
          <a:xfrm flipV="1">
            <a:off x="1106488" y="34591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8" name="AutoShape 26"/>
          <p:cNvCxnSpPr>
            <a:cxnSpLocks noChangeShapeType="1"/>
            <a:stCxn id="74756" idx="6"/>
            <a:endCxn id="74755" idx="2"/>
          </p:cNvCxnSpPr>
          <p:nvPr/>
        </p:nvCxnSpPr>
        <p:spPr bwMode="auto">
          <a:xfrm>
            <a:off x="3968750" y="34591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79" name="AutoShape 27"/>
          <p:cNvCxnSpPr>
            <a:cxnSpLocks noChangeShapeType="1"/>
            <a:stCxn id="74758" idx="4"/>
            <a:endCxn id="74759" idx="0"/>
          </p:cNvCxnSpPr>
          <p:nvPr/>
        </p:nvCxnSpPr>
        <p:spPr bwMode="auto">
          <a:xfrm>
            <a:off x="928688"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0" name="AutoShape 28"/>
          <p:cNvCxnSpPr>
            <a:cxnSpLocks noChangeShapeType="1"/>
            <a:stCxn id="74765" idx="4"/>
            <a:endCxn id="74758" idx="0"/>
          </p:cNvCxnSpPr>
          <p:nvPr/>
        </p:nvCxnSpPr>
        <p:spPr bwMode="auto">
          <a:xfrm>
            <a:off x="928688" y="23637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1" name="AutoShape 29"/>
          <p:cNvCxnSpPr>
            <a:cxnSpLocks noChangeShapeType="1"/>
            <a:stCxn id="74758" idx="5"/>
            <a:endCxn id="74757" idx="1"/>
          </p:cNvCxnSpPr>
          <p:nvPr/>
        </p:nvCxnSpPr>
        <p:spPr bwMode="auto">
          <a:xfrm>
            <a:off x="1106488" y="28479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2" name="AutoShape 30"/>
          <p:cNvCxnSpPr>
            <a:cxnSpLocks noChangeShapeType="1"/>
            <a:stCxn id="74757" idx="2"/>
            <a:endCxn id="74759" idx="6"/>
          </p:cNvCxnSpPr>
          <p:nvPr/>
        </p:nvCxnSpPr>
        <p:spPr bwMode="auto">
          <a:xfrm flipH="1">
            <a:off x="1179513" y="32258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3" name="AutoShape 31"/>
          <p:cNvCxnSpPr>
            <a:cxnSpLocks noChangeShapeType="1"/>
            <a:stCxn id="74757" idx="7"/>
            <a:endCxn id="74763" idx="3"/>
          </p:cNvCxnSpPr>
          <p:nvPr/>
        </p:nvCxnSpPr>
        <p:spPr bwMode="auto">
          <a:xfrm flipV="1">
            <a:off x="1854200" y="20605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4" name="AutoShape 32"/>
          <p:cNvCxnSpPr>
            <a:cxnSpLocks noChangeShapeType="1"/>
            <a:stCxn id="74763" idx="4"/>
            <a:endCxn id="74764" idx="0"/>
          </p:cNvCxnSpPr>
          <p:nvPr/>
        </p:nvCxnSpPr>
        <p:spPr bwMode="auto">
          <a:xfrm>
            <a:off x="4913313" y="21336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4785" name="AutoShape 33"/>
          <p:cNvCxnSpPr>
            <a:cxnSpLocks noChangeShapeType="1"/>
            <a:stCxn id="74764" idx="4"/>
            <a:endCxn id="74755" idx="0"/>
          </p:cNvCxnSpPr>
          <p:nvPr/>
        </p:nvCxnSpPr>
        <p:spPr bwMode="auto">
          <a:xfrm>
            <a:off x="4913313" y="29210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74786" name="Text Box 34"/>
          <p:cNvSpPr txBox="1">
            <a:spLocks noChangeArrowheads="1"/>
          </p:cNvSpPr>
          <p:nvPr/>
        </p:nvSpPr>
        <p:spPr bwMode="auto">
          <a:xfrm>
            <a:off x="1871663" y="2587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4787" name="Text Box 35"/>
          <p:cNvSpPr txBox="1">
            <a:spLocks noChangeArrowheads="1"/>
          </p:cNvSpPr>
          <p:nvPr/>
        </p:nvSpPr>
        <p:spPr bwMode="auto">
          <a:xfrm>
            <a:off x="2928938" y="228600"/>
            <a:ext cx="50323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4788" name="AutoShape 36"/>
          <p:cNvSpPr>
            <a:spLocks/>
          </p:cNvSpPr>
          <p:nvPr/>
        </p:nvSpPr>
        <p:spPr bwMode="auto">
          <a:xfrm>
            <a:off x="249238" y="947738"/>
            <a:ext cx="676275" cy="527050"/>
          </a:xfrm>
          <a:prstGeom prst="borderCallout1">
            <a:avLst>
              <a:gd name="adj1" fmla="val 21685"/>
              <a:gd name="adj2" fmla="val 111269"/>
              <a:gd name="adj3" fmla="val 158134"/>
              <a:gd name="adj4" fmla="val 115259"/>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800">
                <a:effectLst/>
                <a:latin typeface="Arial Rounded MT Bold" pitchFamily="34" charset="0"/>
              </a:rPr>
              <a:t>X</a:t>
            </a:r>
          </a:p>
        </p:txBody>
      </p:sp>
      <p:sp>
        <p:nvSpPr>
          <p:cNvPr id="74789" name="AutoShape 37"/>
          <p:cNvSpPr>
            <a:spLocks/>
          </p:cNvSpPr>
          <p:nvPr/>
        </p:nvSpPr>
        <p:spPr bwMode="auto">
          <a:xfrm flipH="1">
            <a:off x="5159375" y="820738"/>
            <a:ext cx="639763" cy="525462"/>
          </a:xfrm>
          <a:prstGeom prst="borderCallout1">
            <a:avLst>
              <a:gd name="adj1" fmla="val 17472"/>
              <a:gd name="adj2" fmla="val 110000"/>
              <a:gd name="adj3" fmla="val 129125"/>
              <a:gd name="adj4" fmla="val 131458"/>
            </a:avLst>
          </a:prstGeom>
          <a:solidFill>
            <a:schemeClr val="bg2"/>
          </a:solidFill>
          <a:ln w="57150" cap="sq">
            <a:solidFill>
              <a:schemeClr val="tx1"/>
            </a:solidFill>
            <a:miter lim="800000"/>
            <a:headEnd/>
            <a:tailEnd type="triangle" w="med" len="med"/>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latin typeface="Arial Rounded MT Bold" pitchFamily="34" charset="0"/>
              </a:rPr>
              <a:t>Y</a:t>
            </a:r>
          </a:p>
        </p:txBody>
      </p:sp>
      <p:sp>
        <p:nvSpPr>
          <p:cNvPr id="74790" name="Text Box 38"/>
          <p:cNvSpPr txBox="1">
            <a:spLocks noChangeArrowheads="1"/>
          </p:cNvSpPr>
          <p:nvPr/>
        </p:nvSpPr>
        <p:spPr bwMode="auto">
          <a:xfrm>
            <a:off x="1858963" y="4524375"/>
            <a:ext cx="1731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Arial Rounded MT Bold" pitchFamily="34" charset="0"/>
              </a:rPr>
              <a:t>Output</a:t>
            </a:r>
          </a:p>
        </p:txBody>
      </p:sp>
      <p:sp>
        <p:nvSpPr>
          <p:cNvPr id="74791" name="Text Box 39"/>
          <p:cNvSpPr txBox="1">
            <a:spLocks noChangeArrowheads="1"/>
          </p:cNvSpPr>
          <p:nvPr/>
        </p:nvSpPr>
        <p:spPr bwMode="auto">
          <a:xfrm>
            <a:off x="533400" y="1782763"/>
            <a:ext cx="50323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F</a:t>
            </a:r>
          </a:p>
        </p:txBody>
      </p:sp>
      <p:sp>
        <p:nvSpPr>
          <p:cNvPr id="74792" name="Text Box 40"/>
          <p:cNvSpPr txBox="1">
            <a:spLocks noChangeArrowheads="1"/>
          </p:cNvSpPr>
          <p:nvPr/>
        </p:nvSpPr>
        <p:spPr bwMode="auto">
          <a:xfrm>
            <a:off x="4525963" y="1554163"/>
            <a:ext cx="503237"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671785" name="Oval 41"/>
          <p:cNvSpPr>
            <a:spLocks noChangeArrowheads="1"/>
          </p:cNvSpPr>
          <p:nvPr/>
        </p:nvSpPr>
        <p:spPr bwMode="auto">
          <a:xfrm>
            <a:off x="4648200" y="2424113"/>
            <a:ext cx="503238" cy="503237"/>
          </a:xfrm>
          <a:prstGeom prst="ellipse">
            <a:avLst/>
          </a:prstGeom>
          <a:solidFill>
            <a:schemeClr val="accent2"/>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6" name="Oval 42"/>
          <p:cNvSpPr>
            <a:spLocks noChangeArrowheads="1"/>
          </p:cNvSpPr>
          <p:nvPr/>
        </p:nvSpPr>
        <p:spPr bwMode="auto">
          <a:xfrm>
            <a:off x="4648200" y="3200400"/>
            <a:ext cx="503238" cy="503238"/>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7" name="Oval 43"/>
          <p:cNvSpPr>
            <a:spLocks noChangeArrowheads="1"/>
          </p:cNvSpPr>
          <p:nvPr/>
        </p:nvSpPr>
        <p:spPr bwMode="auto">
          <a:xfrm>
            <a:off x="3451225" y="3200400"/>
            <a:ext cx="503238" cy="503238"/>
          </a:xfrm>
          <a:prstGeom prst="ellipse">
            <a:avLst/>
          </a:prstGeom>
          <a:solidFill>
            <a:schemeClr val="hlink"/>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sp>
        <p:nvSpPr>
          <p:cNvPr id="671788" name="Oval 44"/>
          <p:cNvSpPr>
            <a:spLocks noChangeArrowheads="1"/>
          </p:cNvSpPr>
          <p:nvPr/>
        </p:nvSpPr>
        <p:spPr bwMode="auto">
          <a:xfrm>
            <a:off x="2282825" y="4040188"/>
            <a:ext cx="503238" cy="503237"/>
          </a:xfrm>
          <a:prstGeom prst="ellipse">
            <a:avLst/>
          </a:prstGeom>
          <a:solidFill>
            <a:srgbClr val="008000"/>
          </a:solidFill>
          <a:ln w="12700" cap="sq">
            <a:solidFill>
              <a:schemeClr val="tx1"/>
            </a:solidFill>
            <a:round/>
            <a:headEnd type="none" w="sm" len="sm"/>
            <a:tailEnd type="none" w="sm" len="sm"/>
          </a:ln>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latin typeface="Comic Sans MS" pitchFamily="66" charset="0"/>
            </a:endParaRPr>
          </a:p>
        </p:txBody>
      </p:sp>
      <p:grpSp>
        <p:nvGrpSpPr>
          <p:cNvPr id="2" name="Group 45"/>
          <p:cNvGrpSpPr>
            <a:grpSpLocks/>
          </p:cNvGrpSpPr>
          <p:nvPr/>
        </p:nvGrpSpPr>
        <p:grpSpPr bwMode="auto">
          <a:xfrm>
            <a:off x="2133600" y="3992563"/>
            <a:ext cx="6400800" cy="1555750"/>
            <a:chOff x="1344" y="2515"/>
            <a:chExt cx="4032" cy="980"/>
          </a:xfrm>
        </p:grpSpPr>
        <p:sp>
          <p:nvSpPr>
            <p:cNvPr id="74841" name="Text Box 46"/>
            <p:cNvSpPr txBox="1">
              <a:spLocks noChangeArrowheads="1"/>
            </p:cNvSpPr>
            <p:nvPr/>
          </p:nvSpPr>
          <p:spPr bwMode="auto">
            <a:xfrm>
              <a:off x="1344" y="2515"/>
              <a:ext cx="3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600" b="1">
                  <a:effectLst/>
                  <a:latin typeface="Arial Rounded MT Bold" pitchFamily="34" charset="0"/>
                </a:rPr>
                <a:t>T</a:t>
              </a:r>
            </a:p>
          </p:txBody>
        </p:sp>
        <p:sp>
          <p:nvSpPr>
            <p:cNvPr id="74842" name="Rectangle 47"/>
            <p:cNvSpPr>
              <a:spLocks noChangeArrowheads="1"/>
            </p:cNvSpPr>
            <p:nvPr/>
          </p:nvSpPr>
          <p:spPr bwMode="auto">
            <a:xfrm>
              <a:off x="5123" y="3168"/>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spcBef>
                  <a:spcPct val="50000"/>
                </a:spcBef>
              </a:pPr>
              <a:r>
                <a:rPr lang="en-US" altLang="en-US">
                  <a:effectLst/>
                </a:rPr>
                <a:t>T</a:t>
              </a:r>
            </a:p>
          </p:txBody>
        </p:sp>
      </p:grpSp>
      <p:graphicFrame>
        <p:nvGraphicFramePr>
          <p:cNvPr id="671792" name="Group 48"/>
          <p:cNvGraphicFramePr>
            <a:graphicFrameLocks noGrp="1"/>
          </p:cNvGraphicFramePr>
          <p:nvPr/>
        </p:nvGraphicFramePr>
        <p:xfrm>
          <a:off x="5029200" y="3886200"/>
          <a:ext cx="3984625" cy="2814639"/>
        </p:xfrm>
        <a:graphic>
          <a:graphicData uri="http://schemas.openxmlformats.org/drawingml/2006/table">
            <a:tbl>
              <a:tblPr/>
              <a:tblGrid>
                <a:gridCol w="1328738">
                  <a:extLst>
                    <a:ext uri="{9D8B030D-6E8A-4147-A177-3AD203B41FA5}">
                      <a16:colId xmlns:a16="http://schemas.microsoft.com/office/drawing/2014/main" val="20000"/>
                    </a:ext>
                  </a:extLst>
                </a:gridCol>
                <a:gridCol w="1327150">
                  <a:extLst>
                    <a:ext uri="{9D8B030D-6E8A-4147-A177-3AD203B41FA5}">
                      <a16:colId xmlns:a16="http://schemas.microsoft.com/office/drawing/2014/main" val="20001"/>
                    </a:ext>
                  </a:extLst>
                </a:gridCol>
                <a:gridCol w="1328737">
                  <a:extLst>
                    <a:ext uri="{9D8B030D-6E8A-4147-A177-3AD203B41FA5}">
                      <a16:colId xmlns:a16="http://schemas.microsoft.com/office/drawing/2014/main" val="20002"/>
                    </a:ext>
                  </a:extLst>
                </a:gridCol>
              </a:tblGrid>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Y</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outerShdw blurRad="38100" dist="38100" dir="2700000" algn="tl">
                              <a:srgbClr val="C0C0C0"/>
                            </a:outerShdw>
                          </a:effectLst>
                          <a:latin typeface="Comic Sans MS" pitchFamily="66" charset="0"/>
                        </a:rPr>
                        <a:t>Or</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561975">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F</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563563">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rPr>
                        <a:t>T</a:t>
                      </a:r>
                    </a:p>
                  </a:txBody>
                  <a:tcPr marL="274320" marR="27432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tab pos="858838" algn="l"/>
                        </a:tabLst>
                      </a:pPr>
                      <a:endParaRPr kumimoji="0" lang="en-US" sz="2800" b="0" i="0" u="none" strike="noStrike" cap="none" normalizeH="0" baseline="0">
                        <a:ln>
                          <a:noFill/>
                        </a:ln>
                        <a:solidFill>
                          <a:schemeClr val="tx1"/>
                        </a:solidFill>
                        <a:effectLst>
                          <a:outerShdw blurRad="38100" dist="38100" dir="2700000" algn="tl">
                            <a:srgbClr val="000000"/>
                          </a:outerShdw>
                        </a:effectLst>
                        <a:latin typeface="Comic Sans MS" pitchFamily="66" charset="0"/>
                      </a:endParaRP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71818" name="Line 74"/>
          <p:cNvSpPr>
            <a:spLocks noChangeShapeType="1"/>
          </p:cNvSpPr>
          <p:nvPr/>
        </p:nvSpPr>
        <p:spPr bwMode="auto">
          <a:xfrm>
            <a:off x="4267200" y="5334000"/>
            <a:ext cx="533400" cy="0"/>
          </a:xfrm>
          <a:prstGeom prst="line">
            <a:avLst/>
          </a:prstGeom>
          <a:noFill/>
          <a:ln w="38100">
            <a:solidFill>
              <a:srgbClr val="FFFF00"/>
            </a:solidFill>
            <a:round/>
            <a:headEnd/>
            <a:tailEnd type="triangle" w="med" len="med"/>
          </a:ln>
          <a:effectLst/>
        </p:spPr>
        <p:txBody>
          <a:bodyPr/>
          <a:lstStyle/>
          <a:p>
            <a:pPr>
              <a:defRPr/>
            </a:pPr>
            <a:endParaRPr lang="en-CA"/>
          </a:p>
        </p:txBody>
      </p:sp>
      <p:sp>
        <p:nvSpPr>
          <p:cNvPr id="671819" name="Text Box 75"/>
          <p:cNvSpPr txBox="1">
            <a:spLocks noChangeArrowheads="1"/>
          </p:cNvSpPr>
          <p:nvPr/>
        </p:nvSpPr>
        <p:spPr bwMode="auto">
          <a:xfrm>
            <a:off x="6470650" y="304800"/>
            <a:ext cx="17589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Proof</a:t>
            </a:r>
          </a:p>
        </p:txBody>
      </p:sp>
      <p:sp>
        <p:nvSpPr>
          <p:cNvPr id="671820" name="Text Box 76"/>
          <p:cNvSpPr txBox="1">
            <a:spLocks noChangeArrowheads="1"/>
          </p:cNvSpPr>
          <p:nvPr/>
        </p:nvSpPr>
        <p:spPr bwMode="auto">
          <a:xfrm>
            <a:off x="5710238" y="2254250"/>
            <a:ext cx="3130550" cy="641350"/>
          </a:xfrm>
          <a:prstGeom prst="rect">
            <a:avLst/>
          </a:prstGeom>
          <a:noFill/>
          <a:ln w="57150" cap="sq">
            <a:noFill/>
            <a:miter lim="800000"/>
            <a:headEnd/>
            <a:tailEnd/>
          </a:ln>
          <a:effectLst/>
        </p:spPr>
        <p:txBody>
          <a:bodyPr wrap="none" lIns="274320" rIns="274320">
            <a:spAutoFit/>
          </a:bodyPr>
          <a:lstStyle/>
          <a:p>
            <a:pPr algn="ctr">
              <a:defRPr/>
            </a:pPr>
            <a:r>
              <a:rPr lang="en-US" sz="3600" b="1">
                <a:solidFill>
                  <a:schemeClr val="tx2"/>
                </a:solidFill>
                <a:effectLst>
                  <a:outerShdw blurRad="38100" dist="38100" dir="2700000" algn="tl">
                    <a:srgbClr val="000000"/>
                  </a:outerShdw>
                </a:effectLst>
                <a:latin typeface="Arial Rounded MT Bold" pitchFamily="34" charset="0"/>
              </a:rPr>
              <a:t>Or - Gadget</a:t>
            </a:r>
          </a:p>
        </p:txBody>
      </p:sp>
      <p:sp>
        <p:nvSpPr>
          <p:cNvPr id="74827" name="Text Box 77"/>
          <p:cNvSpPr txBox="1">
            <a:spLocks noChangeArrowheads="1"/>
          </p:cNvSpPr>
          <p:nvPr/>
        </p:nvSpPr>
        <p:spPr bwMode="auto">
          <a:xfrm>
            <a:off x="1295400" y="5378450"/>
            <a:ext cx="35417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gate function </a:t>
            </a:r>
          </a:p>
          <a:p>
            <a:r>
              <a:rPr lang="en-US" altLang="en-US">
                <a:effectLst/>
              </a:rPr>
              <a:t>  ~ gadget “function”</a:t>
            </a:r>
          </a:p>
        </p:txBody>
      </p:sp>
      <p:grpSp>
        <p:nvGrpSpPr>
          <p:cNvPr id="74828" name="Group 78"/>
          <p:cNvGrpSpPr>
            <a:grpSpLocks/>
          </p:cNvGrpSpPr>
          <p:nvPr/>
        </p:nvGrpSpPr>
        <p:grpSpPr bwMode="auto">
          <a:xfrm>
            <a:off x="250825" y="4906963"/>
            <a:ext cx="850900" cy="309562"/>
            <a:chOff x="926" y="2544"/>
            <a:chExt cx="536" cy="195"/>
          </a:xfrm>
        </p:grpSpPr>
        <p:sp>
          <p:nvSpPr>
            <p:cNvPr id="74839" name="Text Box 79"/>
            <p:cNvSpPr txBox="1">
              <a:spLocks noChangeAspect="1" noChangeArrowheads="1"/>
            </p:cNvSpPr>
            <p:nvPr/>
          </p:nvSpPr>
          <p:spPr bwMode="auto">
            <a:xfrm>
              <a:off x="926" y="2544"/>
              <a:ext cx="4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chemeClr val="hlink"/>
                  </a:solidFill>
                  <a:effectLst/>
                </a:rPr>
                <a:t> F</a:t>
              </a:r>
            </a:p>
          </p:txBody>
        </p:sp>
        <p:sp>
          <p:nvSpPr>
            <p:cNvPr id="74840" name="Text Box 80"/>
            <p:cNvSpPr txBox="1">
              <a:spLocks noChangeAspect="1" noChangeArrowheads="1"/>
            </p:cNvSpPr>
            <p:nvPr/>
          </p:nvSpPr>
          <p:spPr bwMode="auto">
            <a:xfrm>
              <a:off x="1048" y="2547"/>
              <a:ext cx="4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grpSp>
      <p:grpSp>
        <p:nvGrpSpPr>
          <p:cNvPr id="74829" name="Group 81"/>
          <p:cNvGrpSpPr>
            <a:grpSpLocks/>
          </p:cNvGrpSpPr>
          <p:nvPr/>
        </p:nvGrpSpPr>
        <p:grpSpPr bwMode="auto">
          <a:xfrm>
            <a:off x="490538" y="5413375"/>
            <a:ext cx="455612" cy="1252538"/>
            <a:chOff x="309" y="3410"/>
            <a:chExt cx="287" cy="789"/>
          </a:xfrm>
        </p:grpSpPr>
        <p:sp>
          <p:nvSpPr>
            <p:cNvPr id="74835" name="AutoShape 82"/>
            <p:cNvSpPr>
              <a:spLocks noChangeAspect="1" noChangeArrowheads="1"/>
            </p:cNvSpPr>
            <p:nvPr/>
          </p:nvSpPr>
          <p:spPr bwMode="auto">
            <a:xfrm rot="5400000" flipV="1">
              <a:off x="200" y="3659"/>
              <a:ext cx="505" cy="2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1200">
                  <a:effectLst/>
                  <a:latin typeface="Arial Rounded MT Bold" pitchFamily="34" charset="0"/>
                </a:rPr>
                <a:t>OR</a:t>
              </a:r>
            </a:p>
          </p:txBody>
        </p:sp>
        <p:sp>
          <p:nvSpPr>
            <p:cNvPr id="671827" name="Line 83"/>
            <p:cNvSpPr>
              <a:spLocks noChangeAspect="1" noChangeShapeType="1"/>
            </p:cNvSpPr>
            <p:nvPr/>
          </p:nvSpPr>
          <p:spPr bwMode="auto">
            <a:xfrm>
              <a:off x="384" y="3410"/>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1828" name="Line 84"/>
            <p:cNvSpPr>
              <a:spLocks noChangeAspect="1" noChangeShapeType="1"/>
            </p:cNvSpPr>
            <p:nvPr/>
          </p:nvSpPr>
          <p:spPr bwMode="auto">
            <a:xfrm>
              <a:off x="494" y="3411"/>
              <a:ext cx="0" cy="122"/>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671829" name="Line 85"/>
            <p:cNvSpPr>
              <a:spLocks noChangeAspect="1" noChangeShapeType="1"/>
            </p:cNvSpPr>
            <p:nvPr/>
          </p:nvSpPr>
          <p:spPr bwMode="auto">
            <a:xfrm>
              <a:off x="449" y="4076"/>
              <a:ext cx="0" cy="123"/>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grpSp>
      <p:grpSp>
        <p:nvGrpSpPr>
          <p:cNvPr id="74830" name="Group 86"/>
          <p:cNvGrpSpPr>
            <a:grpSpLocks/>
          </p:cNvGrpSpPr>
          <p:nvPr/>
        </p:nvGrpSpPr>
        <p:grpSpPr bwMode="auto">
          <a:xfrm>
            <a:off x="-228600" y="5135563"/>
            <a:ext cx="1328738" cy="1570037"/>
            <a:chOff x="-135" y="3235"/>
            <a:chExt cx="837" cy="989"/>
          </a:xfrm>
        </p:grpSpPr>
        <p:sp>
          <p:nvSpPr>
            <p:cNvPr id="74832" name="Text Box 87"/>
            <p:cNvSpPr txBox="1">
              <a:spLocks noChangeArrowheads="1"/>
            </p:cNvSpPr>
            <p:nvPr/>
          </p:nvSpPr>
          <p:spPr bwMode="auto">
            <a:xfrm>
              <a:off x="182" y="3235"/>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x</a:t>
              </a:r>
            </a:p>
          </p:txBody>
        </p:sp>
        <p:sp>
          <p:nvSpPr>
            <p:cNvPr id="74833" name="Text Box 88"/>
            <p:cNvSpPr txBox="1">
              <a:spLocks noChangeArrowheads="1"/>
            </p:cNvSpPr>
            <p:nvPr/>
          </p:nvSpPr>
          <p:spPr bwMode="auto">
            <a:xfrm>
              <a:off x="308" y="3236"/>
              <a:ext cx="3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rPr>
                <a:t>y</a:t>
              </a:r>
            </a:p>
          </p:txBody>
        </p:sp>
        <p:sp>
          <p:nvSpPr>
            <p:cNvPr id="74834" name="Text Box 89"/>
            <p:cNvSpPr txBox="1">
              <a:spLocks noChangeAspect="1" noChangeArrowheads="1"/>
            </p:cNvSpPr>
            <p:nvPr/>
          </p:nvSpPr>
          <p:spPr bwMode="auto">
            <a:xfrm>
              <a:off x="-135" y="4051"/>
              <a:ext cx="6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200">
                  <a:effectLst/>
                  <a:latin typeface="Arial Rounded MT Bold" pitchFamily="34" charset="0"/>
                </a:rPr>
                <a:t>Output</a:t>
              </a:r>
            </a:p>
          </p:txBody>
        </p:sp>
      </p:grpSp>
      <p:sp>
        <p:nvSpPr>
          <p:cNvPr id="74831" name="Text Box 90"/>
          <p:cNvSpPr txBox="1">
            <a:spLocks noChangeAspect="1" noChangeArrowheads="1"/>
          </p:cNvSpPr>
          <p:nvPr/>
        </p:nvSpPr>
        <p:spPr bwMode="auto">
          <a:xfrm>
            <a:off x="381000" y="6629400"/>
            <a:ext cx="657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400">
                <a:solidFill>
                  <a:srgbClr val="009900"/>
                </a:solidFill>
                <a:effectLst/>
              </a:rPr>
              <a:t>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671818"/>
                                        </p:tgtEl>
                                        <p:attrNameLst>
                                          <p:attrName>style.visibility</p:attrName>
                                        </p:attrNameLst>
                                      </p:cBhvr>
                                      <p:to>
                                        <p:strVal val="visible"/>
                                      </p:to>
                                    </p:set>
                                    <p:anim calcmode="lin" valueType="num">
                                      <p:cBhvr additive="base">
                                        <p:cTn id="7" dur="500" fill="hold"/>
                                        <p:tgtEl>
                                          <p:spTgt spid="671818"/>
                                        </p:tgtEl>
                                        <p:attrNameLst>
                                          <p:attrName>ppt_x</p:attrName>
                                        </p:attrNameLst>
                                      </p:cBhvr>
                                      <p:tavLst>
                                        <p:tav tm="0">
                                          <p:val>
                                            <p:strVal val="0-#ppt_w/2"/>
                                          </p:val>
                                        </p:tav>
                                        <p:tav tm="100000">
                                          <p:val>
                                            <p:strVal val="#ppt_x"/>
                                          </p:val>
                                        </p:tav>
                                      </p:tavLst>
                                    </p:anim>
                                    <p:anim calcmode="lin" valueType="num">
                                      <p:cBhvr additive="base">
                                        <p:cTn id="8" dur="500" fill="hold"/>
                                        <p:tgtEl>
                                          <p:spTgt spid="6718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671785"/>
                                        </p:tgtEl>
                                        <p:attrNameLst>
                                          <p:attrName>style.visibility</p:attrName>
                                        </p:attrNameLst>
                                      </p:cBhvr>
                                      <p:to>
                                        <p:strVal val="visible"/>
                                      </p:to>
                                    </p:set>
                                    <p:anim calcmode="lin" valueType="num">
                                      <p:cBhvr>
                                        <p:cTn id="13" dur="1000" fill="hold"/>
                                        <p:tgtEl>
                                          <p:spTgt spid="671785"/>
                                        </p:tgtEl>
                                        <p:attrNameLst>
                                          <p:attrName>ppt_w</p:attrName>
                                        </p:attrNameLst>
                                      </p:cBhvr>
                                      <p:tavLst>
                                        <p:tav tm="0">
                                          <p:val>
                                            <p:fltVal val="0"/>
                                          </p:val>
                                        </p:tav>
                                        <p:tav tm="100000">
                                          <p:val>
                                            <p:strVal val="#ppt_w"/>
                                          </p:val>
                                        </p:tav>
                                      </p:tavLst>
                                    </p:anim>
                                    <p:anim calcmode="lin" valueType="num">
                                      <p:cBhvr>
                                        <p:cTn id="14" dur="1000" fill="hold"/>
                                        <p:tgtEl>
                                          <p:spTgt spid="671785"/>
                                        </p:tgtEl>
                                        <p:attrNameLst>
                                          <p:attrName>ppt_h</p:attrName>
                                        </p:attrNameLst>
                                      </p:cBhvr>
                                      <p:tavLst>
                                        <p:tav tm="0">
                                          <p:val>
                                            <p:fltVal val="0"/>
                                          </p:val>
                                        </p:tav>
                                        <p:tav tm="100000">
                                          <p:val>
                                            <p:strVal val="#ppt_h"/>
                                          </p:val>
                                        </p:tav>
                                      </p:tavLst>
                                    </p:anim>
                                    <p:anim calcmode="lin" valueType="num">
                                      <p:cBhvr>
                                        <p:cTn id="15" dur="1000" fill="hold"/>
                                        <p:tgtEl>
                                          <p:spTgt spid="67178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717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5" presetClass="entr" presetSubtype="0" fill="hold" grpId="0" nodeType="clickEffect">
                                  <p:stCondLst>
                                    <p:cond delay="0"/>
                                  </p:stCondLst>
                                  <p:childTnLst>
                                    <p:set>
                                      <p:cBhvr>
                                        <p:cTn id="20" dur="1" fill="hold">
                                          <p:stCondLst>
                                            <p:cond delay="0"/>
                                          </p:stCondLst>
                                        </p:cTn>
                                        <p:tgtEl>
                                          <p:spTgt spid="671786"/>
                                        </p:tgtEl>
                                        <p:attrNameLst>
                                          <p:attrName>style.visibility</p:attrName>
                                        </p:attrNameLst>
                                      </p:cBhvr>
                                      <p:to>
                                        <p:strVal val="visible"/>
                                      </p:to>
                                    </p:set>
                                    <p:anim calcmode="lin" valueType="num">
                                      <p:cBhvr>
                                        <p:cTn id="21" dur="1000" fill="hold"/>
                                        <p:tgtEl>
                                          <p:spTgt spid="671786"/>
                                        </p:tgtEl>
                                        <p:attrNameLst>
                                          <p:attrName>ppt_w</p:attrName>
                                        </p:attrNameLst>
                                      </p:cBhvr>
                                      <p:tavLst>
                                        <p:tav tm="0">
                                          <p:val>
                                            <p:fltVal val="0"/>
                                          </p:val>
                                        </p:tav>
                                        <p:tav tm="100000">
                                          <p:val>
                                            <p:strVal val="#ppt_w"/>
                                          </p:val>
                                        </p:tav>
                                      </p:tavLst>
                                    </p:anim>
                                    <p:anim calcmode="lin" valueType="num">
                                      <p:cBhvr>
                                        <p:cTn id="22" dur="1000" fill="hold"/>
                                        <p:tgtEl>
                                          <p:spTgt spid="671786"/>
                                        </p:tgtEl>
                                        <p:attrNameLst>
                                          <p:attrName>ppt_h</p:attrName>
                                        </p:attrNameLst>
                                      </p:cBhvr>
                                      <p:tavLst>
                                        <p:tav tm="0">
                                          <p:val>
                                            <p:fltVal val="0"/>
                                          </p:val>
                                        </p:tav>
                                        <p:tav tm="100000">
                                          <p:val>
                                            <p:strVal val="#ppt_h"/>
                                          </p:val>
                                        </p:tav>
                                      </p:tavLst>
                                    </p:anim>
                                    <p:anim calcmode="lin" valueType="num">
                                      <p:cBhvr>
                                        <p:cTn id="23" dur="1000" fill="hold"/>
                                        <p:tgtEl>
                                          <p:spTgt spid="671786"/>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6717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671787"/>
                                        </p:tgtEl>
                                        <p:attrNameLst>
                                          <p:attrName>style.visibility</p:attrName>
                                        </p:attrNameLst>
                                      </p:cBhvr>
                                      <p:to>
                                        <p:strVal val="visible"/>
                                      </p:to>
                                    </p:set>
                                    <p:anim calcmode="lin" valueType="num">
                                      <p:cBhvr>
                                        <p:cTn id="29" dur="1000" fill="hold"/>
                                        <p:tgtEl>
                                          <p:spTgt spid="671787"/>
                                        </p:tgtEl>
                                        <p:attrNameLst>
                                          <p:attrName>ppt_w</p:attrName>
                                        </p:attrNameLst>
                                      </p:cBhvr>
                                      <p:tavLst>
                                        <p:tav tm="0">
                                          <p:val>
                                            <p:fltVal val="0"/>
                                          </p:val>
                                        </p:tav>
                                        <p:tav tm="100000">
                                          <p:val>
                                            <p:strVal val="#ppt_w"/>
                                          </p:val>
                                        </p:tav>
                                      </p:tavLst>
                                    </p:anim>
                                    <p:anim calcmode="lin" valueType="num">
                                      <p:cBhvr>
                                        <p:cTn id="30" dur="1000" fill="hold"/>
                                        <p:tgtEl>
                                          <p:spTgt spid="671787"/>
                                        </p:tgtEl>
                                        <p:attrNameLst>
                                          <p:attrName>ppt_h</p:attrName>
                                        </p:attrNameLst>
                                      </p:cBhvr>
                                      <p:tavLst>
                                        <p:tav tm="0">
                                          <p:val>
                                            <p:fltVal val="0"/>
                                          </p:val>
                                        </p:tav>
                                        <p:tav tm="100000">
                                          <p:val>
                                            <p:strVal val="#ppt_h"/>
                                          </p:val>
                                        </p:tav>
                                      </p:tavLst>
                                    </p:anim>
                                    <p:anim calcmode="lin" valueType="num">
                                      <p:cBhvr>
                                        <p:cTn id="31" dur="1000" fill="hold"/>
                                        <p:tgtEl>
                                          <p:spTgt spid="671787"/>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717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71788"/>
                                        </p:tgtEl>
                                        <p:attrNameLst>
                                          <p:attrName>style.visibility</p:attrName>
                                        </p:attrNameLst>
                                      </p:cBhvr>
                                      <p:to>
                                        <p:strVal val="visible"/>
                                      </p:to>
                                    </p:set>
                                    <p:anim calcmode="lin" valueType="num">
                                      <p:cBhvr>
                                        <p:cTn id="37" dur="1000" fill="hold"/>
                                        <p:tgtEl>
                                          <p:spTgt spid="671788"/>
                                        </p:tgtEl>
                                        <p:attrNameLst>
                                          <p:attrName>ppt_w</p:attrName>
                                        </p:attrNameLst>
                                      </p:cBhvr>
                                      <p:tavLst>
                                        <p:tav tm="0">
                                          <p:val>
                                            <p:fltVal val="0"/>
                                          </p:val>
                                        </p:tav>
                                        <p:tav tm="100000">
                                          <p:val>
                                            <p:strVal val="#ppt_w"/>
                                          </p:val>
                                        </p:tav>
                                      </p:tavLst>
                                    </p:anim>
                                    <p:anim calcmode="lin" valueType="num">
                                      <p:cBhvr>
                                        <p:cTn id="38" dur="1000" fill="hold"/>
                                        <p:tgtEl>
                                          <p:spTgt spid="671788"/>
                                        </p:tgtEl>
                                        <p:attrNameLst>
                                          <p:attrName>ppt_h</p:attrName>
                                        </p:attrNameLst>
                                      </p:cBhvr>
                                      <p:tavLst>
                                        <p:tav tm="0">
                                          <p:val>
                                            <p:fltVal val="0"/>
                                          </p:val>
                                        </p:tav>
                                        <p:tav tm="100000">
                                          <p:val>
                                            <p:strVal val="#ppt_h"/>
                                          </p:val>
                                        </p:tav>
                                      </p:tavLst>
                                    </p:anim>
                                    <p:anim calcmode="lin" valueType="num">
                                      <p:cBhvr>
                                        <p:cTn id="39" dur="1000" fill="hold"/>
                                        <p:tgtEl>
                                          <p:spTgt spid="671788"/>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717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p:cTn id="45" dur="1000" fill="hold"/>
                                        <p:tgtEl>
                                          <p:spTgt spid="2"/>
                                        </p:tgtEl>
                                        <p:attrNameLst>
                                          <p:attrName>ppt_w</p:attrName>
                                        </p:attrNameLst>
                                      </p:cBhvr>
                                      <p:tavLst>
                                        <p:tav tm="0">
                                          <p:val>
                                            <p:fltVal val="0"/>
                                          </p:val>
                                        </p:tav>
                                        <p:tav tm="100000">
                                          <p:val>
                                            <p:strVal val="#ppt_w"/>
                                          </p:val>
                                        </p:tav>
                                      </p:tavLst>
                                    </p:anim>
                                    <p:anim calcmode="lin" valueType="num">
                                      <p:cBhvr>
                                        <p:cTn id="46" dur="1000" fill="hold"/>
                                        <p:tgtEl>
                                          <p:spTgt spid="2"/>
                                        </p:tgtEl>
                                        <p:attrNameLst>
                                          <p:attrName>ppt_h</p:attrName>
                                        </p:attrNameLst>
                                      </p:cBhvr>
                                      <p:tavLst>
                                        <p:tav tm="0">
                                          <p:val>
                                            <p:fltVal val="0"/>
                                          </p:val>
                                        </p:tav>
                                        <p:tav tm="100000">
                                          <p:val>
                                            <p:strVal val="#ppt_h"/>
                                          </p:val>
                                        </p:tav>
                                      </p:tavLst>
                                    </p:anim>
                                    <p:anim calcmode="lin" valueType="num">
                                      <p:cBhvr>
                                        <p:cTn id="47"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2"/>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785" grpId="0" animBg="1" autoUpdateAnimBg="0"/>
      <p:bldP spid="671786" grpId="0" animBg="1" autoUpdateAnimBg="0"/>
      <p:bldP spid="671787" grpId="0" animBg="1" autoUpdateAnimBg="0"/>
      <p:bldP spid="671788" grpId="0" animBg="1"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Oval 2"/>
          <p:cNvSpPr>
            <a:spLocks noChangeAspect="1" noChangeArrowheads="1"/>
          </p:cNvSpPr>
          <p:nvPr/>
        </p:nvSpPr>
        <p:spPr bwMode="auto">
          <a:xfrm>
            <a:off x="3606800" y="914400"/>
            <a:ext cx="592138" cy="576263"/>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72387" name="Oval 3"/>
          <p:cNvSpPr>
            <a:spLocks noChangeArrowheads="1"/>
          </p:cNvSpPr>
          <p:nvPr/>
        </p:nvSpPr>
        <p:spPr bwMode="auto">
          <a:xfrm>
            <a:off x="3014663" y="1654175"/>
            <a:ext cx="592137" cy="566738"/>
          </a:xfrm>
          <a:prstGeom prst="ellipse">
            <a:avLst/>
          </a:prstGeom>
          <a:solidFill>
            <a:schemeClr val="accent2"/>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72388" name="Oval 4"/>
          <p:cNvSpPr>
            <a:spLocks noChangeArrowheads="1"/>
          </p:cNvSpPr>
          <p:nvPr/>
        </p:nvSpPr>
        <p:spPr bwMode="auto">
          <a:xfrm>
            <a:off x="2362200" y="914400"/>
            <a:ext cx="592138" cy="566738"/>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272389" name="Oval 5"/>
          <p:cNvSpPr>
            <a:spLocks noChangeAspect="1" noChangeArrowheads="1"/>
          </p:cNvSpPr>
          <p:nvPr/>
        </p:nvSpPr>
        <p:spPr bwMode="auto">
          <a:xfrm>
            <a:off x="2571750" y="3948113"/>
            <a:ext cx="592138" cy="576262"/>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sp>
        <p:nvSpPr>
          <p:cNvPr id="272390" name="Oval 6"/>
          <p:cNvSpPr>
            <a:spLocks noChangeAspect="1" noChangeArrowheads="1"/>
          </p:cNvSpPr>
          <p:nvPr/>
        </p:nvSpPr>
        <p:spPr bwMode="auto">
          <a:xfrm>
            <a:off x="762000" y="2814638"/>
            <a:ext cx="592138" cy="57467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US"/>
          </a:p>
        </p:txBody>
      </p:sp>
      <p:cxnSp>
        <p:nvCxnSpPr>
          <p:cNvPr id="75783" name="AutoShape 7"/>
          <p:cNvCxnSpPr>
            <a:cxnSpLocks noChangeShapeType="1"/>
            <a:stCxn id="272388" idx="6"/>
            <a:endCxn id="272386" idx="2"/>
          </p:cNvCxnSpPr>
          <p:nvPr/>
        </p:nvCxnSpPr>
        <p:spPr bwMode="auto">
          <a:xfrm>
            <a:off x="2954338" y="1198563"/>
            <a:ext cx="652462"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5784" name="AutoShape 8"/>
          <p:cNvCxnSpPr>
            <a:cxnSpLocks noChangeShapeType="1"/>
            <a:stCxn id="272386" idx="3"/>
            <a:endCxn id="272387" idx="7"/>
          </p:cNvCxnSpPr>
          <p:nvPr/>
        </p:nvCxnSpPr>
        <p:spPr bwMode="auto">
          <a:xfrm flipH="1">
            <a:off x="3519488" y="1406525"/>
            <a:ext cx="174625" cy="3302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5785" name="AutoShape 9"/>
          <p:cNvCxnSpPr>
            <a:cxnSpLocks noChangeShapeType="1"/>
            <a:stCxn id="272388" idx="5"/>
            <a:endCxn id="272387" idx="1"/>
          </p:cNvCxnSpPr>
          <p:nvPr/>
        </p:nvCxnSpPr>
        <p:spPr bwMode="auto">
          <a:xfrm>
            <a:off x="2867025" y="1398588"/>
            <a:ext cx="234950" cy="3381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5786" name="AutoShape 10"/>
          <p:cNvCxnSpPr>
            <a:cxnSpLocks noChangeShapeType="1"/>
            <a:stCxn id="272390" idx="7"/>
            <a:endCxn id="272387" idx="2"/>
          </p:cNvCxnSpPr>
          <p:nvPr/>
        </p:nvCxnSpPr>
        <p:spPr bwMode="auto">
          <a:xfrm flipV="1">
            <a:off x="1266825" y="1938338"/>
            <a:ext cx="1747838" cy="9604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5787" name="AutoShape 11"/>
          <p:cNvCxnSpPr>
            <a:cxnSpLocks noChangeShapeType="1"/>
            <a:endCxn id="272389" idx="0"/>
          </p:cNvCxnSpPr>
          <p:nvPr/>
        </p:nvCxnSpPr>
        <p:spPr bwMode="auto">
          <a:xfrm flipH="1">
            <a:off x="2868613" y="2295525"/>
            <a:ext cx="454025" cy="16525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5788" name="AutoShape 12"/>
          <p:cNvCxnSpPr>
            <a:cxnSpLocks noChangeShapeType="1"/>
            <a:stCxn id="272390" idx="6"/>
            <a:endCxn id="272389" idx="1"/>
          </p:cNvCxnSpPr>
          <p:nvPr/>
        </p:nvCxnSpPr>
        <p:spPr bwMode="auto">
          <a:xfrm>
            <a:off x="1354138" y="3101975"/>
            <a:ext cx="1304925" cy="9302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72397" name="Text Box 13"/>
          <p:cNvSpPr txBox="1">
            <a:spLocks noChangeArrowheads="1"/>
          </p:cNvSpPr>
          <p:nvPr/>
        </p:nvSpPr>
        <p:spPr bwMode="auto">
          <a:xfrm>
            <a:off x="2241550" y="882650"/>
            <a:ext cx="882650" cy="641350"/>
          </a:xfrm>
          <a:prstGeom prst="rect">
            <a:avLst/>
          </a:prstGeom>
          <a:noFill/>
          <a:ln w="57150" cap="sq">
            <a:noFill/>
            <a:miter lim="800000"/>
            <a:headEnd type="none" w="sm" len="sm"/>
            <a:tailEnd type="none" w="sm" len="sm"/>
          </a:ln>
          <a:effectLst/>
        </p:spPr>
        <p:txBody>
          <a:bodyPr lIns="274320" rIns="274320">
            <a:spAutoFit/>
          </a:bodyPr>
          <a:lstStyle/>
          <a:p>
            <a:pPr>
              <a:defRPr/>
            </a:pPr>
            <a:r>
              <a:rPr lang="en-US" b="1">
                <a:latin typeface="Arial Rounded MT Bold" pitchFamily="34" charset="0"/>
              </a:rPr>
              <a:t>T</a:t>
            </a:r>
          </a:p>
        </p:txBody>
      </p:sp>
      <p:sp>
        <p:nvSpPr>
          <p:cNvPr id="272398" name="Text Box 14"/>
          <p:cNvSpPr txBox="1">
            <a:spLocks noChangeArrowheads="1"/>
          </p:cNvSpPr>
          <p:nvPr/>
        </p:nvSpPr>
        <p:spPr bwMode="auto">
          <a:xfrm>
            <a:off x="3536950" y="882650"/>
            <a:ext cx="825500" cy="641350"/>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b="1">
                <a:latin typeface="Arial Rounded MT Bold" pitchFamily="34" charset="0"/>
              </a:rPr>
              <a:t>F</a:t>
            </a:r>
          </a:p>
        </p:txBody>
      </p:sp>
      <p:sp>
        <p:nvSpPr>
          <p:cNvPr id="272399" name="AutoShape 15"/>
          <p:cNvSpPr>
            <a:spLocks/>
          </p:cNvSpPr>
          <p:nvPr/>
        </p:nvSpPr>
        <p:spPr bwMode="auto">
          <a:xfrm>
            <a:off x="228600" y="1720850"/>
            <a:ext cx="698500" cy="609600"/>
          </a:xfrm>
          <a:prstGeom prst="borderCallout1">
            <a:avLst>
              <a:gd name="adj1" fmla="val 18750"/>
              <a:gd name="adj2" fmla="val 110907"/>
              <a:gd name="adj3" fmla="val 162241"/>
              <a:gd name="adj4" fmla="val 110907"/>
            </a:avLst>
          </a:prstGeom>
          <a:solidFill>
            <a:schemeClr val="bg2"/>
          </a:solidFill>
          <a:ln w="57150" cap="sq">
            <a:solidFill>
              <a:schemeClr val="tx1"/>
            </a:solidFill>
            <a:miter lim="800000"/>
            <a:headEnd/>
            <a:tailEnd type="triangle" w="med" len="med"/>
          </a:ln>
          <a:effectLst/>
        </p:spPr>
        <p:txBody>
          <a:bodyPr lIns="274320" rIns="274320" anchor="ctr"/>
          <a:lstStyle/>
          <a:p>
            <a:pPr>
              <a:defRPr/>
            </a:pPr>
            <a:r>
              <a:rPr lang="en-US" sz="2400">
                <a:latin typeface="Arial Rounded MT Bold" pitchFamily="34" charset="0"/>
              </a:rPr>
              <a:t>X</a:t>
            </a:r>
          </a:p>
        </p:txBody>
      </p:sp>
      <p:sp>
        <p:nvSpPr>
          <p:cNvPr id="272400" name="Text Box 16"/>
          <p:cNvSpPr txBox="1">
            <a:spLocks noChangeArrowheads="1"/>
          </p:cNvSpPr>
          <p:nvPr/>
        </p:nvSpPr>
        <p:spPr bwMode="auto">
          <a:xfrm>
            <a:off x="1858963" y="4524375"/>
            <a:ext cx="1731962" cy="51911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graphicFrame>
        <p:nvGraphicFramePr>
          <p:cNvPr id="272401" name="Group 17"/>
          <p:cNvGraphicFramePr>
            <a:graphicFrameLocks noGrp="1"/>
          </p:cNvGraphicFramePr>
          <p:nvPr/>
        </p:nvGraphicFramePr>
        <p:xfrm>
          <a:off x="5029200" y="3886200"/>
          <a:ext cx="2646363" cy="1689101"/>
        </p:xfrm>
        <a:graphic>
          <a:graphicData uri="http://schemas.openxmlformats.org/drawingml/2006/table">
            <a:tbl>
              <a:tblPr/>
              <a:tblGrid>
                <a:gridCol w="1328738">
                  <a:extLst>
                    <a:ext uri="{9D8B030D-6E8A-4147-A177-3AD203B41FA5}">
                      <a16:colId xmlns:a16="http://schemas.microsoft.com/office/drawing/2014/main" val="20000"/>
                    </a:ext>
                  </a:extLst>
                </a:gridCol>
                <a:gridCol w="1317625">
                  <a:extLst>
                    <a:ext uri="{9D8B030D-6E8A-4147-A177-3AD203B41FA5}">
                      <a16:colId xmlns:a16="http://schemas.microsoft.com/office/drawing/2014/main" val="20001"/>
                    </a:ext>
                  </a:extLst>
                </a:gridCol>
              </a:tblGrid>
              <a:tr h="5635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800" b="1" i="0" u="none" strike="noStrike" cap="none" normalizeH="0" baseline="0">
                          <a:ln>
                            <a:noFill/>
                          </a:ln>
                          <a:solidFill>
                            <a:schemeClr val="bg2"/>
                          </a:solidFill>
                          <a:effectLst/>
                          <a:latin typeface="Times New Roman" pitchFamily="18" charset="0"/>
                        </a:rPr>
                        <a:t>X</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400" b="1" i="0" u="none" strike="noStrike" cap="none" normalizeH="0" baseline="0">
                          <a:ln>
                            <a:noFill/>
                          </a:ln>
                          <a:solidFill>
                            <a:schemeClr val="bg2"/>
                          </a:solidFill>
                          <a:effectLst/>
                          <a:latin typeface="Times New Roman" pitchFamily="18" charset="0"/>
                        </a:rPr>
                        <a:t>NOT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0"/>
                  </a:ext>
                </a:extLst>
              </a:tr>
              <a:tr h="5619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latin typeface="Times New Roman" pitchFamily="18" charset="0"/>
                        </a:rPr>
                        <a:t>F</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latin typeface="Times New Roman" pitchFamily="18" charset="0"/>
                        </a:rPr>
                        <a:t>T</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5635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latin typeface="Times New Roman" pitchFamily="18" charset="0"/>
                        </a:rPr>
                        <a:t>T</a:t>
                      </a:r>
                    </a:p>
                  </a:txBody>
                  <a:tcPr marL="274320" marR="27432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tab pos="858838" algn="l"/>
                        </a:tabLst>
                      </a:pPr>
                      <a:r>
                        <a:rPr kumimoji="0" lang="en-US" sz="2800" b="0" i="0" u="none" strike="noStrike" cap="none" normalizeH="0" baseline="0">
                          <a:ln>
                            <a:noFill/>
                          </a:ln>
                          <a:solidFill>
                            <a:schemeClr val="tx1"/>
                          </a:solidFill>
                          <a:effectLst/>
                          <a:latin typeface="Times New Roman" pitchFamily="18" charset="0"/>
                        </a:rPr>
                        <a:t>F</a:t>
                      </a:r>
                    </a:p>
                  </a:txBody>
                  <a:tcPr marL="274320" marR="27432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72415" name="Text Box 31"/>
          <p:cNvSpPr txBox="1">
            <a:spLocks noChangeArrowheads="1"/>
          </p:cNvSpPr>
          <p:nvPr/>
        </p:nvSpPr>
        <p:spPr bwMode="auto">
          <a:xfrm>
            <a:off x="5105400" y="2254250"/>
            <a:ext cx="3563938" cy="641350"/>
          </a:xfrm>
          <a:prstGeom prst="rect">
            <a:avLst/>
          </a:prstGeom>
          <a:noFill/>
          <a:ln w="57150" cap="sq">
            <a:noFill/>
            <a:miter lim="800000"/>
            <a:headEnd/>
            <a:tailEnd/>
          </a:ln>
          <a:effectLst/>
        </p:spPr>
        <p:txBody>
          <a:bodyPr wrap="none" lIns="274320" rIns="274320">
            <a:spAutoFit/>
          </a:bodyPr>
          <a:lstStyle/>
          <a:p>
            <a:pPr>
              <a:defRPr/>
            </a:pPr>
            <a:r>
              <a:rPr lang="en-US" b="1">
                <a:solidFill>
                  <a:schemeClr val="tx2"/>
                </a:solidFill>
                <a:effectLst>
                  <a:outerShdw blurRad="38100" dist="38100" dir="2700000" algn="tl">
                    <a:srgbClr val="000000"/>
                  </a:outerShdw>
                </a:effectLst>
                <a:latin typeface="Arial Rounded MT Bold" pitchFamily="34" charset="0"/>
              </a:rPr>
              <a:t>NOT - Gadget</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nvGrpSpPr>
        <p:grpSpPr bwMode="auto">
          <a:xfrm>
            <a:off x="530225" y="608013"/>
            <a:ext cx="2149475" cy="3686175"/>
            <a:chOff x="334" y="383"/>
            <a:chExt cx="1354" cy="2322"/>
          </a:xfrm>
        </p:grpSpPr>
        <p:sp>
          <p:nvSpPr>
            <p:cNvPr id="390147"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sp>
          <p:nvSpPr>
            <p:cNvPr id="390148"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cxnSp>
          <p:nvCxnSpPr>
            <p:cNvPr id="76883" name="AutoShape 5"/>
            <p:cNvCxnSpPr>
              <a:cxnSpLocks noChangeShapeType="1"/>
              <a:stCxn id="390147" idx="3"/>
              <a:endCxn id="390148"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90150"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90151"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90152"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90153"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90154"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NOT</a:t>
              </a:r>
            </a:p>
          </p:txBody>
        </p:sp>
        <p:cxnSp>
          <p:nvCxnSpPr>
            <p:cNvPr id="76889" name="AutoShape 11"/>
            <p:cNvCxnSpPr>
              <a:cxnSpLocks noChangeShapeType="1"/>
              <a:stCxn id="390154" idx="3"/>
              <a:endCxn id="390148"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90156" name="Text Box 12"/>
          <p:cNvSpPr txBox="1">
            <a:spLocks noChangeArrowheads="1"/>
          </p:cNvSpPr>
          <p:nvPr/>
        </p:nvSpPr>
        <p:spPr bwMode="auto">
          <a:xfrm>
            <a:off x="304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90157" name="Text Box 13"/>
          <p:cNvSpPr txBox="1">
            <a:spLocks noChangeArrowheads="1"/>
          </p:cNvSpPr>
          <p:nvPr/>
        </p:nvSpPr>
        <p:spPr bwMode="auto">
          <a:xfrm>
            <a:off x="685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90158" name="Text Box 14"/>
          <p:cNvSpPr txBox="1">
            <a:spLocks noChangeArrowheads="1"/>
          </p:cNvSpPr>
          <p:nvPr/>
        </p:nvSpPr>
        <p:spPr bwMode="auto">
          <a:xfrm>
            <a:off x="1676400" y="152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grpSp>
        <p:nvGrpSpPr>
          <p:cNvPr id="3" name="Group 93"/>
          <p:cNvGrpSpPr>
            <a:grpSpLocks/>
          </p:cNvGrpSpPr>
          <p:nvPr/>
        </p:nvGrpSpPr>
        <p:grpSpPr bwMode="auto">
          <a:xfrm>
            <a:off x="3505200" y="457200"/>
            <a:ext cx="5638800" cy="6157913"/>
            <a:chOff x="2208" y="288"/>
            <a:chExt cx="3552" cy="3879"/>
          </a:xfrm>
        </p:grpSpPr>
        <p:grpSp>
          <p:nvGrpSpPr>
            <p:cNvPr id="76808" name="Group 15"/>
            <p:cNvGrpSpPr>
              <a:grpSpLocks/>
            </p:cNvGrpSpPr>
            <p:nvPr/>
          </p:nvGrpSpPr>
          <p:grpSpPr bwMode="auto">
            <a:xfrm>
              <a:off x="2208" y="288"/>
              <a:ext cx="3552" cy="3810"/>
              <a:chOff x="2208" y="288"/>
              <a:chExt cx="3552" cy="3810"/>
            </a:xfrm>
          </p:grpSpPr>
          <p:grpSp>
            <p:nvGrpSpPr>
              <p:cNvPr id="76810" name="Group 16"/>
              <p:cNvGrpSpPr>
                <a:grpSpLocks/>
              </p:cNvGrpSpPr>
              <p:nvPr/>
            </p:nvGrpSpPr>
            <p:grpSpPr bwMode="auto">
              <a:xfrm>
                <a:off x="2345" y="288"/>
                <a:ext cx="3367" cy="3810"/>
                <a:chOff x="2345" y="288"/>
                <a:chExt cx="3367" cy="3810"/>
              </a:xfrm>
            </p:grpSpPr>
            <p:sp>
              <p:nvSpPr>
                <p:cNvPr id="390161" name="Oval 17"/>
                <p:cNvSpPr>
                  <a:spLocks noChangeAspect="1" noChangeArrowheads="1"/>
                </p:cNvSpPr>
                <p:nvPr/>
              </p:nvSpPr>
              <p:spPr bwMode="auto">
                <a:xfrm>
                  <a:off x="3500"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2" name="Oval 18"/>
                <p:cNvSpPr>
                  <a:spLocks noChangeAspect="1" noChangeArrowheads="1"/>
                </p:cNvSpPr>
                <p:nvPr/>
              </p:nvSpPr>
              <p:spPr bwMode="auto">
                <a:xfrm>
                  <a:off x="4270"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3" name="Oval 19"/>
                <p:cNvSpPr>
                  <a:spLocks noChangeAspect="1" noChangeArrowheads="1"/>
                </p:cNvSpPr>
                <p:nvPr/>
              </p:nvSpPr>
              <p:spPr bwMode="auto">
                <a:xfrm>
                  <a:off x="3692" y="148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4" name="Oval 20"/>
                <p:cNvSpPr>
                  <a:spLocks noChangeAspect="1" noChangeArrowheads="1"/>
                </p:cNvSpPr>
                <p:nvPr/>
              </p:nvSpPr>
              <p:spPr bwMode="auto">
                <a:xfrm>
                  <a:off x="2706" y="1388"/>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5" name="Oval 21"/>
                <p:cNvSpPr>
                  <a:spLocks noChangeAspect="1" noChangeArrowheads="1"/>
                </p:cNvSpPr>
                <p:nvPr/>
              </p:nvSpPr>
              <p:spPr bwMode="auto">
                <a:xfrm>
                  <a:off x="2345"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6" name="Oval 22"/>
                <p:cNvSpPr>
                  <a:spLocks noChangeAspect="1" noChangeArrowheads="1"/>
                </p:cNvSpPr>
                <p:nvPr/>
              </p:nvSpPr>
              <p:spPr bwMode="auto">
                <a:xfrm>
                  <a:off x="2345" y="148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7" name="Oval 23"/>
                <p:cNvSpPr>
                  <a:spLocks noChangeAspect="1" noChangeArrowheads="1"/>
                </p:cNvSpPr>
                <p:nvPr/>
              </p:nvSpPr>
              <p:spPr bwMode="auto">
                <a:xfrm>
                  <a:off x="3345" y="2705"/>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8" name="Oval 24"/>
                <p:cNvSpPr>
                  <a:spLocks noChangeAspect="1" noChangeArrowheads="1"/>
                </p:cNvSpPr>
                <p:nvPr/>
              </p:nvSpPr>
              <p:spPr bwMode="auto">
                <a:xfrm>
                  <a:off x="3259" y="57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69" name="Oval 25"/>
                <p:cNvSpPr>
                  <a:spLocks noChangeAspect="1" noChangeArrowheads="1"/>
                </p:cNvSpPr>
                <p:nvPr/>
              </p:nvSpPr>
              <p:spPr bwMode="auto">
                <a:xfrm>
                  <a:off x="2995" y="3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70" name="Oval 26"/>
                <p:cNvSpPr>
                  <a:spLocks noChangeAspect="1" noChangeArrowheads="1"/>
                </p:cNvSpPr>
                <p:nvPr/>
              </p:nvSpPr>
              <p:spPr bwMode="auto">
                <a:xfrm>
                  <a:off x="4270"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71" name="Oval 27"/>
                <p:cNvSpPr>
                  <a:spLocks noChangeAspect="1" noChangeArrowheads="1"/>
                </p:cNvSpPr>
                <p:nvPr/>
              </p:nvSpPr>
              <p:spPr bwMode="auto">
                <a:xfrm>
                  <a:off x="4270" y="1161"/>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72" name="Oval 28"/>
                <p:cNvSpPr>
                  <a:spLocks noChangeAspect="1" noChangeArrowheads="1"/>
                </p:cNvSpPr>
                <p:nvPr/>
              </p:nvSpPr>
              <p:spPr bwMode="auto">
                <a:xfrm>
                  <a:off x="2345" y="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6826" name="AutoShape 29"/>
                <p:cNvCxnSpPr>
                  <a:cxnSpLocks noChangeShapeType="1"/>
                  <a:stCxn id="390169" idx="6"/>
                  <a:endCxn id="390161" idx="2"/>
                </p:cNvCxnSpPr>
                <p:nvPr/>
              </p:nvCxnSpPr>
              <p:spPr bwMode="auto">
                <a:xfrm>
                  <a:off x="3235" y="40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27" name="AutoShape 30"/>
                <p:cNvCxnSpPr>
                  <a:cxnSpLocks noChangeShapeType="1"/>
                  <a:stCxn id="390161" idx="3"/>
                  <a:endCxn id="390168" idx="7"/>
                </p:cNvCxnSpPr>
                <p:nvPr/>
              </p:nvCxnSpPr>
              <p:spPr bwMode="auto">
                <a:xfrm flipH="1">
                  <a:off x="3465" y="47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28" name="AutoShape 31"/>
                <p:cNvCxnSpPr>
                  <a:cxnSpLocks noChangeShapeType="1"/>
                  <a:stCxn id="390169" idx="5"/>
                  <a:endCxn id="390168" idx="1"/>
                </p:cNvCxnSpPr>
                <p:nvPr/>
              </p:nvCxnSpPr>
              <p:spPr bwMode="auto">
                <a:xfrm>
                  <a:off x="3200" y="47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29" name="AutoShape 32"/>
                <p:cNvCxnSpPr>
                  <a:cxnSpLocks noChangeShapeType="1"/>
                  <a:stCxn id="390161" idx="5"/>
                  <a:endCxn id="390171" idx="1"/>
                </p:cNvCxnSpPr>
                <p:nvPr/>
              </p:nvCxnSpPr>
              <p:spPr bwMode="auto">
                <a:xfrm>
                  <a:off x="3705" y="470"/>
                  <a:ext cx="599" cy="7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0" name="AutoShape 33"/>
                <p:cNvCxnSpPr>
                  <a:cxnSpLocks noChangeShapeType="1"/>
                  <a:stCxn id="390161" idx="4"/>
                  <a:endCxn id="390162" idx="1"/>
                </p:cNvCxnSpPr>
                <p:nvPr/>
              </p:nvCxnSpPr>
              <p:spPr bwMode="auto">
                <a:xfrm>
                  <a:off x="3620" y="498"/>
                  <a:ext cx="684" cy="10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1" name="AutoShape 34"/>
                <p:cNvCxnSpPr>
                  <a:cxnSpLocks noChangeShapeType="1"/>
                  <a:stCxn id="390168" idx="5"/>
                  <a:endCxn id="390163" idx="1"/>
                </p:cNvCxnSpPr>
                <p:nvPr/>
              </p:nvCxnSpPr>
              <p:spPr bwMode="auto">
                <a:xfrm>
                  <a:off x="3465" y="735"/>
                  <a:ext cx="262" cy="7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2" name="AutoShape 35"/>
                <p:cNvCxnSpPr>
                  <a:cxnSpLocks noChangeShapeType="1"/>
                  <a:stCxn id="390172" idx="7"/>
                  <a:endCxn id="390168" idx="2"/>
                </p:cNvCxnSpPr>
                <p:nvPr/>
              </p:nvCxnSpPr>
              <p:spPr bwMode="auto">
                <a:xfrm flipV="1">
                  <a:off x="2551" y="668"/>
                  <a:ext cx="708" cy="2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3" name="AutoShape 36"/>
                <p:cNvCxnSpPr>
                  <a:cxnSpLocks noChangeShapeType="1"/>
                  <a:stCxn id="390168" idx="6"/>
                  <a:endCxn id="390170" idx="2"/>
                </p:cNvCxnSpPr>
                <p:nvPr/>
              </p:nvCxnSpPr>
              <p:spPr bwMode="auto">
                <a:xfrm>
                  <a:off x="3500" y="668"/>
                  <a:ext cx="770" cy="26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4" name="AutoShape 37"/>
                <p:cNvCxnSpPr>
                  <a:cxnSpLocks noChangeShapeType="1"/>
                  <a:stCxn id="390172" idx="6"/>
                  <a:endCxn id="390171" idx="2"/>
                </p:cNvCxnSpPr>
                <p:nvPr/>
              </p:nvCxnSpPr>
              <p:spPr bwMode="auto">
                <a:xfrm>
                  <a:off x="2585" y="1028"/>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5" name="AutoShape 38"/>
                <p:cNvCxnSpPr>
                  <a:cxnSpLocks noChangeShapeType="1"/>
                  <a:stCxn id="390167" idx="0"/>
                  <a:endCxn id="390168" idx="4"/>
                </p:cNvCxnSpPr>
                <p:nvPr/>
              </p:nvCxnSpPr>
              <p:spPr bwMode="auto">
                <a:xfrm flipH="1" flipV="1">
                  <a:off x="3380" y="762"/>
                  <a:ext cx="85" cy="194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6" name="AutoShape 39"/>
                <p:cNvCxnSpPr>
                  <a:cxnSpLocks noChangeShapeType="1"/>
                  <a:stCxn id="390167" idx="6"/>
                  <a:endCxn id="390163" idx="3"/>
                </p:cNvCxnSpPr>
                <p:nvPr/>
              </p:nvCxnSpPr>
              <p:spPr bwMode="auto">
                <a:xfrm flipV="1">
                  <a:off x="3585" y="1644"/>
                  <a:ext cx="142" cy="1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7" name="AutoShape 40"/>
                <p:cNvCxnSpPr>
                  <a:cxnSpLocks noChangeShapeType="1"/>
                  <a:stCxn id="390166" idx="5"/>
                  <a:endCxn id="390163" idx="2"/>
                </p:cNvCxnSpPr>
                <p:nvPr/>
              </p:nvCxnSpPr>
              <p:spPr bwMode="auto">
                <a:xfrm flipV="1">
                  <a:off x="2551" y="1577"/>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8" name="AutoShape 41"/>
                <p:cNvCxnSpPr>
                  <a:cxnSpLocks noChangeShapeType="1"/>
                  <a:stCxn id="390163" idx="6"/>
                  <a:endCxn id="390162" idx="2"/>
                </p:cNvCxnSpPr>
                <p:nvPr/>
              </p:nvCxnSpPr>
              <p:spPr bwMode="auto">
                <a:xfrm>
                  <a:off x="3933" y="1577"/>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39" name="AutoShape 42"/>
                <p:cNvCxnSpPr>
                  <a:cxnSpLocks noChangeShapeType="1"/>
                  <a:stCxn id="390165" idx="4"/>
                  <a:endCxn id="390166" idx="0"/>
                </p:cNvCxnSpPr>
                <p:nvPr/>
              </p:nvCxnSpPr>
              <p:spPr bwMode="auto">
                <a:xfrm>
                  <a:off x="2465"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0" name="AutoShape 43"/>
                <p:cNvCxnSpPr>
                  <a:cxnSpLocks noChangeShapeType="1"/>
                  <a:stCxn id="390172" idx="4"/>
                  <a:endCxn id="390165" idx="0"/>
                </p:cNvCxnSpPr>
                <p:nvPr/>
              </p:nvCxnSpPr>
              <p:spPr bwMode="auto">
                <a:xfrm>
                  <a:off x="2465" y="1122"/>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1" name="AutoShape 44"/>
                <p:cNvCxnSpPr>
                  <a:cxnSpLocks noChangeShapeType="1"/>
                  <a:stCxn id="390165" idx="5"/>
                  <a:endCxn id="390164" idx="1"/>
                </p:cNvCxnSpPr>
                <p:nvPr/>
              </p:nvCxnSpPr>
              <p:spPr bwMode="auto">
                <a:xfrm>
                  <a:off x="2551" y="1322"/>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2" name="AutoShape 45"/>
                <p:cNvCxnSpPr>
                  <a:cxnSpLocks noChangeShapeType="1"/>
                  <a:stCxn id="390164" idx="2"/>
                  <a:endCxn id="390166" idx="6"/>
                </p:cNvCxnSpPr>
                <p:nvPr/>
              </p:nvCxnSpPr>
              <p:spPr bwMode="auto">
                <a:xfrm flipH="1">
                  <a:off x="2585" y="1483"/>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3" name="AutoShape 46"/>
                <p:cNvCxnSpPr>
                  <a:cxnSpLocks noChangeShapeType="1"/>
                  <a:stCxn id="390164" idx="7"/>
                  <a:endCxn id="390170" idx="3"/>
                </p:cNvCxnSpPr>
                <p:nvPr/>
              </p:nvCxnSpPr>
              <p:spPr bwMode="auto">
                <a:xfrm flipV="1">
                  <a:off x="2911" y="1000"/>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4" name="AutoShape 47"/>
                <p:cNvCxnSpPr>
                  <a:cxnSpLocks noChangeShapeType="1"/>
                  <a:stCxn id="390170" idx="4"/>
                  <a:endCxn id="390171" idx="0"/>
                </p:cNvCxnSpPr>
                <p:nvPr/>
              </p:nvCxnSpPr>
              <p:spPr bwMode="auto">
                <a:xfrm>
                  <a:off x="4390" y="1028"/>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45" name="AutoShape 48"/>
                <p:cNvCxnSpPr>
                  <a:cxnSpLocks noChangeShapeType="1"/>
                  <a:stCxn id="390171" idx="4"/>
                  <a:endCxn id="390162" idx="0"/>
                </p:cNvCxnSpPr>
                <p:nvPr/>
              </p:nvCxnSpPr>
              <p:spPr bwMode="auto">
                <a:xfrm>
                  <a:off x="4390" y="135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90193" name="Oval 49"/>
                <p:cNvSpPr>
                  <a:spLocks noChangeAspect="1" noChangeArrowheads="1"/>
                </p:cNvSpPr>
                <p:nvPr/>
              </p:nvSpPr>
              <p:spPr bwMode="auto">
                <a:xfrm>
                  <a:off x="3500"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4" name="Oval 50"/>
                <p:cNvSpPr>
                  <a:spLocks noChangeAspect="1" noChangeArrowheads="1"/>
                </p:cNvSpPr>
                <p:nvPr/>
              </p:nvSpPr>
              <p:spPr bwMode="auto">
                <a:xfrm>
                  <a:off x="5232"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5" name="Oval 51"/>
                <p:cNvSpPr>
                  <a:spLocks noChangeAspect="1" noChangeArrowheads="1"/>
                </p:cNvSpPr>
                <p:nvPr/>
              </p:nvSpPr>
              <p:spPr bwMode="auto">
                <a:xfrm>
                  <a:off x="4654" y="3255"/>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6" name="Oval 52"/>
                <p:cNvSpPr>
                  <a:spLocks noChangeAspect="1" noChangeArrowheads="1"/>
                </p:cNvSpPr>
                <p:nvPr/>
              </p:nvSpPr>
              <p:spPr bwMode="auto">
                <a:xfrm>
                  <a:off x="3668" y="3160"/>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7" name="Oval 53"/>
                <p:cNvSpPr>
                  <a:spLocks noChangeAspect="1" noChangeArrowheads="1"/>
                </p:cNvSpPr>
                <p:nvPr/>
              </p:nvSpPr>
              <p:spPr bwMode="auto">
                <a:xfrm>
                  <a:off x="3307"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8" name="Oval 54"/>
                <p:cNvSpPr>
                  <a:spLocks noChangeAspect="1" noChangeArrowheads="1"/>
                </p:cNvSpPr>
                <p:nvPr/>
              </p:nvSpPr>
              <p:spPr bwMode="auto">
                <a:xfrm>
                  <a:off x="3307" y="325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199" name="Oval 55"/>
                <p:cNvSpPr>
                  <a:spLocks noChangeAspect="1" noChangeArrowheads="1"/>
                </p:cNvSpPr>
                <p:nvPr/>
              </p:nvSpPr>
              <p:spPr bwMode="auto">
                <a:xfrm>
                  <a:off x="4064" y="390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200" name="Oval 56"/>
                <p:cNvSpPr>
                  <a:spLocks noChangeAspect="1" noChangeArrowheads="1"/>
                </p:cNvSpPr>
                <p:nvPr/>
              </p:nvSpPr>
              <p:spPr bwMode="auto">
                <a:xfrm>
                  <a:off x="3259" y="553"/>
                  <a:ext cx="241"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201" name="Oval 57"/>
                <p:cNvSpPr>
                  <a:spLocks noChangeAspect="1" noChangeArrowheads="1"/>
                </p:cNvSpPr>
                <p:nvPr/>
              </p:nvSpPr>
              <p:spPr bwMode="auto">
                <a:xfrm>
                  <a:off x="2995" y="28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202" name="Oval 58"/>
                <p:cNvSpPr>
                  <a:spLocks noChangeAspect="1" noChangeArrowheads="1"/>
                </p:cNvSpPr>
                <p:nvPr/>
              </p:nvSpPr>
              <p:spPr bwMode="auto">
                <a:xfrm>
                  <a:off x="5232" y="2610"/>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203" name="Oval 59"/>
                <p:cNvSpPr>
                  <a:spLocks noChangeAspect="1" noChangeArrowheads="1"/>
                </p:cNvSpPr>
                <p:nvPr/>
              </p:nvSpPr>
              <p:spPr bwMode="auto">
                <a:xfrm>
                  <a:off x="5232" y="2933"/>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90204" name="Oval 60"/>
                <p:cNvSpPr>
                  <a:spLocks noChangeAspect="1" noChangeArrowheads="1"/>
                </p:cNvSpPr>
                <p:nvPr/>
              </p:nvSpPr>
              <p:spPr bwMode="auto">
                <a:xfrm>
                  <a:off x="3307" y="2705"/>
                  <a:ext cx="240" cy="189"/>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6858" name="AutoShape 61"/>
                <p:cNvCxnSpPr>
                  <a:cxnSpLocks noChangeShapeType="1"/>
                  <a:stCxn id="390201" idx="6"/>
                  <a:endCxn id="390193" idx="2"/>
                </p:cNvCxnSpPr>
                <p:nvPr/>
              </p:nvCxnSpPr>
              <p:spPr bwMode="auto">
                <a:xfrm>
                  <a:off x="3235" y="383"/>
                  <a:ext cx="265"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59" name="AutoShape 62"/>
                <p:cNvCxnSpPr>
                  <a:cxnSpLocks noChangeShapeType="1"/>
                  <a:stCxn id="390193" idx="3"/>
                  <a:endCxn id="390200" idx="7"/>
                </p:cNvCxnSpPr>
                <p:nvPr/>
              </p:nvCxnSpPr>
              <p:spPr bwMode="auto">
                <a:xfrm flipH="1">
                  <a:off x="3465" y="450"/>
                  <a:ext cx="69"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0" name="AutoShape 63"/>
                <p:cNvCxnSpPr>
                  <a:cxnSpLocks noChangeShapeType="1"/>
                  <a:stCxn id="390201" idx="5"/>
                  <a:endCxn id="390200" idx="1"/>
                </p:cNvCxnSpPr>
                <p:nvPr/>
              </p:nvCxnSpPr>
              <p:spPr bwMode="auto">
                <a:xfrm>
                  <a:off x="3200" y="450"/>
                  <a:ext cx="94" cy="13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1" name="AutoShape 64"/>
                <p:cNvCxnSpPr>
                  <a:cxnSpLocks noChangeShapeType="1"/>
                  <a:stCxn id="390193" idx="5"/>
                  <a:endCxn id="390203" idx="1"/>
                </p:cNvCxnSpPr>
                <p:nvPr/>
              </p:nvCxnSpPr>
              <p:spPr bwMode="auto">
                <a:xfrm>
                  <a:off x="3705" y="450"/>
                  <a:ext cx="1562" cy="2511"/>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2" name="AutoShape 65"/>
                <p:cNvCxnSpPr>
                  <a:cxnSpLocks noChangeShapeType="1"/>
                  <a:stCxn id="390193" idx="4"/>
                  <a:endCxn id="390194" idx="1"/>
                </p:cNvCxnSpPr>
                <p:nvPr/>
              </p:nvCxnSpPr>
              <p:spPr bwMode="auto">
                <a:xfrm>
                  <a:off x="3620" y="478"/>
                  <a:ext cx="1647" cy="280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3" name="AutoShape 66"/>
                <p:cNvCxnSpPr>
                  <a:cxnSpLocks noChangeShapeType="1"/>
                  <a:stCxn id="390200" idx="5"/>
                  <a:endCxn id="390195" idx="1"/>
                </p:cNvCxnSpPr>
                <p:nvPr/>
              </p:nvCxnSpPr>
              <p:spPr bwMode="auto">
                <a:xfrm>
                  <a:off x="3465" y="714"/>
                  <a:ext cx="1224" cy="25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4" name="AutoShape 67"/>
                <p:cNvCxnSpPr>
                  <a:cxnSpLocks noChangeShapeType="1"/>
                  <a:stCxn id="390204" idx="7"/>
                  <a:endCxn id="390200" idx="2"/>
                </p:cNvCxnSpPr>
                <p:nvPr/>
              </p:nvCxnSpPr>
              <p:spPr bwMode="auto">
                <a:xfrm flipH="1" flipV="1">
                  <a:off x="3259" y="648"/>
                  <a:ext cx="253" cy="20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5" name="AutoShape 68"/>
                <p:cNvCxnSpPr>
                  <a:cxnSpLocks noChangeShapeType="1"/>
                  <a:stCxn id="390200" idx="6"/>
                  <a:endCxn id="390202" idx="2"/>
                </p:cNvCxnSpPr>
                <p:nvPr/>
              </p:nvCxnSpPr>
              <p:spPr bwMode="auto">
                <a:xfrm>
                  <a:off x="3500" y="648"/>
                  <a:ext cx="1732" cy="205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6" name="AutoShape 69"/>
                <p:cNvCxnSpPr>
                  <a:cxnSpLocks noChangeShapeType="1"/>
                  <a:stCxn id="390204" idx="6"/>
                  <a:endCxn id="390203" idx="2"/>
                </p:cNvCxnSpPr>
                <p:nvPr/>
              </p:nvCxnSpPr>
              <p:spPr bwMode="auto">
                <a:xfrm>
                  <a:off x="3547" y="2800"/>
                  <a:ext cx="1685" cy="22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7" name="AutoShape 70"/>
                <p:cNvCxnSpPr>
                  <a:cxnSpLocks noChangeShapeType="1"/>
                  <a:stCxn id="390199" idx="0"/>
                  <a:endCxn id="390200" idx="4"/>
                </p:cNvCxnSpPr>
                <p:nvPr/>
              </p:nvCxnSpPr>
              <p:spPr bwMode="auto">
                <a:xfrm flipH="1" flipV="1">
                  <a:off x="3380" y="742"/>
                  <a:ext cx="804" cy="316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8" name="AutoShape 71"/>
                <p:cNvCxnSpPr>
                  <a:cxnSpLocks noChangeShapeType="1"/>
                  <a:stCxn id="390199" idx="6"/>
                  <a:endCxn id="390195" idx="3"/>
                </p:cNvCxnSpPr>
                <p:nvPr/>
              </p:nvCxnSpPr>
              <p:spPr bwMode="auto">
                <a:xfrm flipV="1">
                  <a:off x="4304" y="3416"/>
                  <a:ext cx="385" cy="58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69" name="AutoShape 72"/>
                <p:cNvCxnSpPr>
                  <a:cxnSpLocks noChangeShapeType="1"/>
                  <a:stCxn id="390198" idx="5"/>
                  <a:endCxn id="390195" idx="2"/>
                </p:cNvCxnSpPr>
                <p:nvPr/>
              </p:nvCxnSpPr>
              <p:spPr bwMode="auto">
                <a:xfrm flipV="1">
                  <a:off x="3513" y="3349"/>
                  <a:ext cx="1141" cy="6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0" name="AutoShape 73"/>
                <p:cNvCxnSpPr>
                  <a:cxnSpLocks noChangeShapeType="1"/>
                  <a:stCxn id="390195" idx="6"/>
                  <a:endCxn id="390194" idx="2"/>
                </p:cNvCxnSpPr>
                <p:nvPr/>
              </p:nvCxnSpPr>
              <p:spPr bwMode="auto">
                <a:xfrm>
                  <a:off x="4895" y="3349"/>
                  <a:ext cx="33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1" name="AutoShape 74"/>
                <p:cNvCxnSpPr>
                  <a:cxnSpLocks noChangeShapeType="1"/>
                  <a:stCxn id="390197" idx="4"/>
                  <a:endCxn id="390198" idx="0"/>
                </p:cNvCxnSpPr>
                <p:nvPr/>
              </p:nvCxnSpPr>
              <p:spPr bwMode="auto">
                <a:xfrm>
                  <a:off x="3427"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2" name="AutoShape 75"/>
                <p:cNvCxnSpPr>
                  <a:cxnSpLocks noChangeShapeType="1"/>
                  <a:stCxn id="390204" idx="4"/>
                  <a:endCxn id="390197" idx="0"/>
                </p:cNvCxnSpPr>
                <p:nvPr/>
              </p:nvCxnSpPr>
              <p:spPr bwMode="auto">
                <a:xfrm>
                  <a:off x="3427" y="2894"/>
                  <a:ext cx="0" cy="3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3" name="AutoShape 76"/>
                <p:cNvCxnSpPr>
                  <a:cxnSpLocks noChangeShapeType="1"/>
                  <a:stCxn id="390197" idx="5"/>
                  <a:endCxn id="390196" idx="1"/>
                </p:cNvCxnSpPr>
                <p:nvPr/>
              </p:nvCxnSpPr>
              <p:spPr bwMode="auto">
                <a:xfrm>
                  <a:off x="3513" y="3094"/>
                  <a:ext cx="190" cy="9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4" name="AutoShape 77"/>
                <p:cNvCxnSpPr>
                  <a:cxnSpLocks noChangeShapeType="1"/>
                  <a:stCxn id="390196" idx="2"/>
                  <a:endCxn id="390198" idx="6"/>
                </p:cNvCxnSpPr>
                <p:nvPr/>
              </p:nvCxnSpPr>
              <p:spPr bwMode="auto">
                <a:xfrm flipH="1">
                  <a:off x="3547" y="3255"/>
                  <a:ext cx="121" cy="9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5" name="AutoShape 78"/>
                <p:cNvCxnSpPr>
                  <a:cxnSpLocks noChangeShapeType="1"/>
                  <a:stCxn id="390196" idx="7"/>
                  <a:endCxn id="390202" idx="3"/>
                </p:cNvCxnSpPr>
                <p:nvPr/>
              </p:nvCxnSpPr>
              <p:spPr bwMode="auto">
                <a:xfrm flipV="1">
                  <a:off x="3873" y="2772"/>
                  <a:ext cx="1393" cy="41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6" name="AutoShape 79"/>
                <p:cNvCxnSpPr>
                  <a:cxnSpLocks noChangeShapeType="1"/>
                  <a:stCxn id="390202" idx="4"/>
                  <a:endCxn id="390203" idx="0"/>
                </p:cNvCxnSpPr>
                <p:nvPr/>
              </p:nvCxnSpPr>
              <p:spPr bwMode="auto">
                <a:xfrm>
                  <a:off x="5352" y="2800"/>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77" name="AutoShape 80"/>
                <p:cNvCxnSpPr>
                  <a:cxnSpLocks noChangeShapeType="1"/>
                  <a:stCxn id="390203" idx="4"/>
                  <a:endCxn id="390194" idx="0"/>
                </p:cNvCxnSpPr>
                <p:nvPr/>
              </p:nvCxnSpPr>
              <p:spPr bwMode="auto">
                <a:xfrm>
                  <a:off x="5352" y="3122"/>
                  <a:ext cx="0" cy="13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90225" name="Oval 81"/>
                <p:cNvSpPr>
                  <a:spLocks noChangeAspect="1" noChangeArrowheads="1"/>
                </p:cNvSpPr>
                <p:nvPr/>
              </p:nvSpPr>
              <p:spPr bwMode="auto">
                <a:xfrm>
                  <a:off x="5472" y="838"/>
                  <a:ext cx="240" cy="190"/>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6879" name="AutoShape 82"/>
                <p:cNvCxnSpPr>
                  <a:cxnSpLocks noChangeShapeType="1"/>
                  <a:stCxn id="390225" idx="4"/>
                  <a:endCxn id="390202" idx="0"/>
                </p:cNvCxnSpPr>
                <p:nvPr/>
              </p:nvCxnSpPr>
              <p:spPr bwMode="auto">
                <a:xfrm flipH="1">
                  <a:off x="5352" y="1028"/>
                  <a:ext cx="240" cy="158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6880" name="AutoShape 83"/>
                <p:cNvCxnSpPr>
                  <a:cxnSpLocks noChangeShapeType="1"/>
                  <a:stCxn id="390200" idx="6"/>
                  <a:endCxn id="390225" idx="2"/>
                </p:cNvCxnSpPr>
                <p:nvPr/>
              </p:nvCxnSpPr>
              <p:spPr bwMode="auto">
                <a:xfrm>
                  <a:off x="3500" y="648"/>
                  <a:ext cx="1972" cy="28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sp>
            <p:nvSpPr>
              <p:cNvPr id="390228" name="Text Box 84"/>
              <p:cNvSpPr txBox="1">
                <a:spLocks noChangeArrowheads="1"/>
              </p:cNvSpPr>
              <p:nvPr/>
            </p:nvSpPr>
            <p:spPr bwMode="auto">
              <a:xfrm>
                <a:off x="2208" y="576"/>
                <a:ext cx="432" cy="365"/>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90229" name="Text Box 85"/>
              <p:cNvSpPr txBox="1">
                <a:spLocks noChangeArrowheads="1"/>
              </p:cNvSpPr>
              <p:nvPr/>
            </p:nvSpPr>
            <p:spPr bwMode="auto">
              <a:xfrm>
                <a:off x="4184" y="349"/>
                <a:ext cx="432" cy="365"/>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90230" name="Text Box 86"/>
              <p:cNvSpPr txBox="1">
                <a:spLocks noChangeArrowheads="1"/>
              </p:cNvSpPr>
              <p:nvPr/>
            </p:nvSpPr>
            <p:spPr bwMode="auto">
              <a:xfrm>
                <a:off x="5328" y="499"/>
                <a:ext cx="432" cy="365"/>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grpSp>
        <p:sp>
          <p:nvSpPr>
            <p:cNvPr id="390236" name="Text Box 92"/>
            <p:cNvSpPr txBox="1">
              <a:spLocks noChangeArrowheads="1"/>
            </p:cNvSpPr>
            <p:nvPr/>
          </p:nvSpPr>
          <p:spPr bwMode="auto">
            <a:xfrm>
              <a:off x="3085" y="3840"/>
              <a:ext cx="1091" cy="327"/>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grpSp>
      <p:sp>
        <p:nvSpPr>
          <p:cNvPr id="390238" name="Text Box 94"/>
          <p:cNvSpPr txBox="1">
            <a:spLocks noChangeArrowheads="1"/>
          </p:cNvSpPr>
          <p:nvPr/>
        </p:nvSpPr>
        <p:spPr bwMode="auto">
          <a:xfrm>
            <a:off x="0" y="4052888"/>
            <a:ext cx="1731963" cy="519112"/>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nvGrpSpPr>
        <p:grpSpPr bwMode="auto">
          <a:xfrm>
            <a:off x="530225" y="608013"/>
            <a:ext cx="2149475" cy="3686175"/>
            <a:chOff x="334" y="383"/>
            <a:chExt cx="1354" cy="2322"/>
          </a:xfrm>
        </p:grpSpPr>
        <p:sp>
          <p:nvSpPr>
            <p:cNvPr id="274435"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solidFill>
                    <a:schemeClr val="tx2"/>
                  </a:solidFill>
                  <a:latin typeface="Arial Rounded MT Bold" pitchFamily="34" charset="0"/>
                </a:rPr>
                <a:t>OR</a:t>
              </a:r>
            </a:p>
          </p:txBody>
        </p:sp>
        <p:sp>
          <p:nvSpPr>
            <p:cNvPr id="274436"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cxnSp>
          <p:nvCxnSpPr>
            <p:cNvPr id="77905" name="AutoShape 5"/>
            <p:cNvCxnSpPr>
              <a:cxnSpLocks noChangeShapeType="1"/>
              <a:stCxn id="274435" idx="3"/>
              <a:endCxn id="274436"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74438"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274439"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274440"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274441"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274442"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NOT</a:t>
              </a:r>
            </a:p>
          </p:txBody>
        </p:sp>
        <p:cxnSp>
          <p:nvCxnSpPr>
            <p:cNvPr id="77911" name="AutoShape 11"/>
            <p:cNvCxnSpPr>
              <a:cxnSpLocks noChangeShapeType="1"/>
              <a:stCxn id="274442" idx="3"/>
              <a:endCxn id="274436"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274444" name="Text Box 12"/>
          <p:cNvSpPr txBox="1">
            <a:spLocks noChangeArrowheads="1"/>
          </p:cNvSpPr>
          <p:nvPr/>
        </p:nvSpPr>
        <p:spPr bwMode="auto">
          <a:xfrm>
            <a:off x="304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274445" name="Text Box 13"/>
          <p:cNvSpPr txBox="1">
            <a:spLocks noChangeArrowheads="1"/>
          </p:cNvSpPr>
          <p:nvPr/>
        </p:nvSpPr>
        <p:spPr bwMode="auto">
          <a:xfrm>
            <a:off x="685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274446" name="Text Box 14"/>
          <p:cNvSpPr txBox="1">
            <a:spLocks noChangeArrowheads="1"/>
          </p:cNvSpPr>
          <p:nvPr/>
        </p:nvSpPr>
        <p:spPr bwMode="auto">
          <a:xfrm>
            <a:off x="1676400" y="152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274449" name="Oval 17"/>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0" name="Oval 18"/>
          <p:cNvSpPr>
            <a:spLocks noChangeAspect="1" noChangeArrowheads="1"/>
          </p:cNvSpPr>
          <p:nvPr/>
        </p:nvSpPr>
        <p:spPr bwMode="auto">
          <a:xfrm>
            <a:off x="6778625" y="2354263"/>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1" name="Oval 19"/>
          <p:cNvSpPr>
            <a:spLocks noChangeAspect="1" noChangeArrowheads="1"/>
          </p:cNvSpPr>
          <p:nvPr/>
        </p:nvSpPr>
        <p:spPr bwMode="auto">
          <a:xfrm>
            <a:off x="5861050" y="2354263"/>
            <a:ext cx="382588"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2" name="Oval 20"/>
          <p:cNvSpPr>
            <a:spLocks noChangeAspect="1" noChangeArrowheads="1"/>
          </p:cNvSpPr>
          <p:nvPr/>
        </p:nvSpPr>
        <p:spPr bwMode="auto">
          <a:xfrm>
            <a:off x="4295775" y="2203450"/>
            <a:ext cx="381000" cy="300038"/>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3" name="Oval 21"/>
          <p:cNvSpPr>
            <a:spLocks noChangeAspect="1" noChangeArrowheads="1"/>
          </p:cNvSpPr>
          <p:nvPr/>
        </p:nvSpPr>
        <p:spPr bwMode="auto">
          <a:xfrm>
            <a:off x="3722688" y="184308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4" name="Oval 22"/>
          <p:cNvSpPr>
            <a:spLocks noChangeAspect="1" noChangeArrowheads="1"/>
          </p:cNvSpPr>
          <p:nvPr/>
        </p:nvSpPr>
        <p:spPr bwMode="auto">
          <a:xfrm>
            <a:off x="3722688" y="2354263"/>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5" name="Oval 23"/>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6" name="Oval 24"/>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7" name="Oval 25"/>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8" name="Oval 26"/>
          <p:cNvSpPr>
            <a:spLocks noChangeAspect="1" noChangeArrowheads="1"/>
          </p:cNvSpPr>
          <p:nvPr/>
        </p:nvSpPr>
        <p:spPr bwMode="auto">
          <a:xfrm>
            <a:off x="6778625" y="1330325"/>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59" name="Oval 27"/>
          <p:cNvSpPr>
            <a:spLocks noChangeAspect="1" noChangeArrowheads="1"/>
          </p:cNvSpPr>
          <p:nvPr/>
        </p:nvSpPr>
        <p:spPr bwMode="auto">
          <a:xfrm>
            <a:off x="6778625" y="184308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60" name="Oval 28"/>
          <p:cNvSpPr>
            <a:spLocks noChangeAspect="1" noChangeArrowheads="1"/>
          </p:cNvSpPr>
          <p:nvPr/>
        </p:nvSpPr>
        <p:spPr bwMode="auto">
          <a:xfrm>
            <a:off x="3722688" y="148113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7842" name="AutoShape 29"/>
          <p:cNvCxnSpPr>
            <a:cxnSpLocks noChangeShapeType="1"/>
            <a:stCxn id="274457" idx="6"/>
            <a:endCxn id="274449"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3" name="AutoShape 30"/>
          <p:cNvCxnSpPr>
            <a:cxnSpLocks noChangeShapeType="1"/>
            <a:stCxn id="274449" idx="3"/>
            <a:endCxn id="274456"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4" name="AutoShape 31"/>
          <p:cNvCxnSpPr>
            <a:cxnSpLocks noChangeShapeType="1"/>
            <a:stCxn id="274457" idx="5"/>
            <a:endCxn id="274456"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5" name="AutoShape 32"/>
          <p:cNvCxnSpPr>
            <a:cxnSpLocks noChangeShapeType="1"/>
            <a:stCxn id="274449" idx="5"/>
            <a:endCxn id="274459"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6" name="AutoShape 33"/>
          <p:cNvCxnSpPr>
            <a:cxnSpLocks noChangeShapeType="1"/>
            <a:stCxn id="274449" idx="4"/>
            <a:endCxn id="274450"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7" name="AutoShape 34"/>
          <p:cNvCxnSpPr>
            <a:cxnSpLocks noChangeShapeType="1"/>
            <a:stCxn id="274456" idx="5"/>
            <a:endCxn id="274451"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8" name="AutoShape 35"/>
          <p:cNvCxnSpPr>
            <a:cxnSpLocks noChangeShapeType="1"/>
            <a:stCxn id="274460" idx="7"/>
            <a:endCxn id="274456"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49" name="AutoShape 36"/>
          <p:cNvCxnSpPr>
            <a:cxnSpLocks noChangeShapeType="1"/>
            <a:stCxn id="274456" idx="6"/>
            <a:endCxn id="274458"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0" name="AutoShape 37"/>
          <p:cNvCxnSpPr>
            <a:cxnSpLocks noChangeShapeType="1"/>
            <a:stCxn id="274460" idx="6"/>
            <a:endCxn id="274459"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1" name="AutoShape 38"/>
          <p:cNvCxnSpPr>
            <a:cxnSpLocks noChangeShapeType="1"/>
            <a:stCxn id="274455" idx="0"/>
            <a:endCxn id="274456"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2" name="AutoShape 39"/>
          <p:cNvCxnSpPr>
            <a:cxnSpLocks noChangeShapeType="1"/>
            <a:stCxn id="274455" idx="6"/>
            <a:endCxn id="274451"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3" name="AutoShape 40"/>
          <p:cNvCxnSpPr>
            <a:cxnSpLocks noChangeShapeType="1"/>
            <a:stCxn id="274454" idx="5"/>
            <a:endCxn id="274451"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4" name="AutoShape 41"/>
          <p:cNvCxnSpPr>
            <a:cxnSpLocks noChangeShapeType="1"/>
            <a:stCxn id="274451" idx="6"/>
            <a:endCxn id="274450"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5" name="AutoShape 42"/>
          <p:cNvCxnSpPr>
            <a:cxnSpLocks noChangeShapeType="1"/>
            <a:stCxn id="274453" idx="4"/>
            <a:endCxn id="274454"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6" name="AutoShape 43"/>
          <p:cNvCxnSpPr>
            <a:cxnSpLocks noChangeShapeType="1"/>
            <a:stCxn id="274460" idx="4"/>
            <a:endCxn id="274453"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7" name="AutoShape 44"/>
          <p:cNvCxnSpPr>
            <a:cxnSpLocks noChangeShapeType="1"/>
            <a:stCxn id="274453" idx="5"/>
            <a:endCxn id="274452"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8" name="AutoShape 45"/>
          <p:cNvCxnSpPr>
            <a:cxnSpLocks noChangeShapeType="1"/>
            <a:stCxn id="274452" idx="2"/>
            <a:endCxn id="274454"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59" name="AutoShape 46"/>
          <p:cNvCxnSpPr>
            <a:cxnSpLocks noChangeShapeType="1"/>
            <a:stCxn id="274452" idx="7"/>
            <a:endCxn id="274458"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60" name="AutoShape 47"/>
          <p:cNvCxnSpPr>
            <a:cxnSpLocks noChangeShapeType="1"/>
            <a:stCxn id="274458" idx="4"/>
            <a:endCxn id="274459"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61" name="AutoShape 48"/>
          <p:cNvCxnSpPr>
            <a:cxnSpLocks noChangeShapeType="1"/>
            <a:stCxn id="274459" idx="4"/>
            <a:endCxn id="274450"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74481" name="Oval 49"/>
          <p:cNvSpPr>
            <a:spLocks noChangeAspect="1" noChangeArrowheads="1"/>
          </p:cNvSpPr>
          <p:nvPr/>
        </p:nvSpPr>
        <p:spPr bwMode="auto">
          <a:xfrm>
            <a:off x="5556250"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2" name="Oval 50"/>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3" name="Oval 51"/>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4" name="Oval 52"/>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5" name="Oval 53"/>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6" name="Oval 54"/>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7" name="Oval 55"/>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8" name="Oval 56"/>
          <p:cNvSpPr>
            <a:spLocks noChangeAspect="1" noChangeArrowheads="1"/>
          </p:cNvSpPr>
          <p:nvPr/>
        </p:nvSpPr>
        <p:spPr bwMode="auto">
          <a:xfrm>
            <a:off x="5173663" y="877888"/>
            <a:ext cx="382587"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89" name="Oval 57"/>
          <p:cNvSpPr>
            <a:spLocks noChangeAspect="1" noChangeArrowheads="1"/>
          </p:cNvSpPr>
          <p:nvPr/>
        </p:nvSpPr>
        <p:spPr bwMode="auto">
          <a:xfrm>
            <a:off x="4754563"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90" name="Oval 58"/>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91" name="Oval 59"/>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274492" name="Oval 60"/>
          <p:cNvSpPr>
            <a:spLocks noChangeAspect="1" noChangeArrowheads="1"/>
          </p:cNvSpPr>
          <p:nvPr/>
        </p:nvSpPr>
        <p:spPr bwMode="auto">
          <a:xfrm>
            <a:off x="5249863" y="429418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7874" name="AutoShape 61"/>
          <p:cNvCxnSpPr>
            <a:cxnSpLocks noChangeShapeType="1"/>
            <a:stCxn id="274489" idx="6"/>
            <a:endCxn id="274481"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75" name="AutoShape 62"/>
          <p:cNvCxnSpPr>
            <a:cxnSpLocks noChangeShapeType="1"/>
            <a:stCxn id="274481" idx="3"/>
            <a:endCxn id="274488"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76" name="AutoShape 63"/>
          <p:cNvCxnSpPr>
            <a:cxnSpLocks noChangeShapeType="1"/>
            <a:stCxn id="274489" idx="5"/>
            <a:endCxn id="274488"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77" name="AutoShape 64"/>
          <p:cNvCxnSpPr>
            <a:cxnSpLocks noChangeShapeType="1"/>
            <a:stCxn id="274481" idx="5"/>
            <a:endCxn id="274491"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78" name="AutoShape 65"/>
          <p:cNvCxnSpPr>
            <a:cxnSpLocks noChangeShapeType="1"/>
            <a:stCxn id="274481" idx="4"/>
            <a:endCxn id="274482"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79" name="AutoShape 66"/>
          <p:cNvCxnSpPr>
            <a:cxnSpLocks noChangeShapeType="1"/>
            <a:stCxn id="274488" idx="5"/>
            <a:endCxn id="274483"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0" name="AutoShape 67"/>
          <p:cNvCxnSpPr>
            <a:cxnSpLocks noChangeShapeType="1"/>
            <a:stCxn id="274492" idx="7"/>
            <a:endCxn id="274488"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1" name="AutoShape 68"/>
          <p:cNvCxnSpPr>
            <a:cxnSpLocks noChangeShapeType="1"/>
            <a:stCxn id="274488" idx="6"/>
            <a:endCxn id="274490"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2" name="AutoShape 69"/>
          <p:cNvCxnSpPr>
            <a:cxnSpLocks noChangeShapeType="1"/>
            <a:stCxn id="274492" idx="6"/>
            <a:endCxn id="274491"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3" name="AutoShape 70"/>
          <p:cNvCxnSpPr>
            <a:cxnSpLocks noChangeShapeType="1"/>
            <a:stCxn id="274487" idx="0"/>
            <a:endCxn id="274488"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4" name="AutoShape 71"/>
          <p:cNvCxnSpPr>
            <a:cxnSpLocks noChangeShapeType="1"/>
            <a:stCxn id="274487" idx="6"/>
            <a:endCxn id="274483"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5" name="AutoShape 72"/>
          <p:cNvCxnSpPr>
            <a:cxnSpLocks noChangeShapeType="1"/>
            <a:stCxn id="274486" idx="5"/>
            <a:endCxn id="274483"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6" name="AutoShape 73"/>
          <p:cNvCxnSpPr>
            <a:cxnSpLocks noChangeShapeType="1"/>
            <a:stCxn id="274483" idx="6"/>
            <a:endCxn id="274482"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7" name="AutoShape 74"/>
          <p:cNvCxnSpPr>
            <a:cxnSpLocks noChangeShapeType="1"/>
            <a:stCxn id="274485" idx="4"/>
            <a:endCxn id="274486"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8" name="AutoShape 75"/>
          <p:cNvCxnSpPr>
            <a:cxnSpLocks noChangeShapeType="1"/>
            <a:stCxn id="274492" idx="4"/>
            <a:endCxn id="274485"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89" name="AutoShape 76"/>
          <p:cNvCxnSpPr>
            <a:cxnSpLocks noChangeShapeType="1"/>
            <a:stCxn id="274485" idx="5"/>
            <a:endCxn id="274484"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90" name="AutoShape 77"/>
          <p:cNvCxnSpPr>
            <a:cxnSpLocks noChangeShapeType="1"/>
            <a:stCxn id="274484" idx="2"/>
            <a:endCxn id="274486"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91" name="AutoShape 78"/>
          <p:cNvCxnSpPr>
            <a:cxnSpLocks noChangeShapeType="1"/>
            <a:stCxn id="274484" idx="7"/>
            <a:endCxn id="274490"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92" name="AutoShape 79"/>
          <p:cNvCxnSpPr>
            <a:cxnSpLocks noChangeShapeType="1"/>
            <a:stCxn id="274490" idx="4"/>
            <a:endCxn id="274491"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93" name="AutoShape 80"/>
          <p:cNvCxnSpPr>
            <a:cxnSpLocks noChangeShapeType="1"/>
            <a:stCxn id="274491" idx="4"/>
            <a:endCxn id="274482"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74513" name="Oval 81"/>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7895" name="AutoShape 82"/>
          <p:cNvCxnSpPr>
            <a:cxnSpLocks noChangeShapeType="1"/>
            <a:stCxn id="274513" idx="4"/>
            <a:endCxn id="274490"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7896" name="AutoShape 83"/>
          <p:cNvCxnSpPr>
            <a:cxnSpLocks noChangeShapeType="1"/>
            <a:stCxn id="274488" idx="6"/>
            <a:endCxn id="274513"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74516" name="Text Box 84"/>
          <p:cNvSpPr txBox="1">
            <a:spLocks noChangeArrowheads="1"/>
          </p:cNvSpPr>
          <p:nvPr/>
        </p:nvSpPr>
        <p:spPr bwMode="auto">
          <a:xfrm>
            <a:off x="3505200" y="914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274517" name="Text Box 85"/>
          <p:cNvSpPr txBox="1">
            <a:spLocks noChangeArrowheads="1"/>
          </p:cNvSpPr>
          <p:nvPr/>
        </p:nvSpPr>
        <p:spPr bwMode="auto">
          <a:xfrm>
            <a:off x="6642100" y="554038"/>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274518" name="Text Box 86"/>
          <p:cNvSpPr txBox="1">
            <a:spLocks noChangeArrowheads="1"/>
          </p:cNvSpPr>
          <p:nvPr/>
        </p:nvSpPr>
        <p:spPr bwMode="auto">
          <a:xfrm>
            <a:off x="8458200" y="792163"/>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274525" name="Text Box 93"/>
          <p:cNvSpPr txBox="1">
            <a:spLocks noChangeArrowheads="1"/>
          </p:cNvSpPr>
          <p:nvPr/>
        </p:nvSpPr>
        <p:spPr bwMode="auto">
          <a:xfrm>
            <a:off x="4056063" y="2819400"/>
            <a:ext cx="1201737" cy="641350"/>
          </a:xfrm>
          <a:prstGeom prst="rect">
            <a:avLst/>
          </a:prstGeom>
          <a:noFill/>
          <a:ln w="12700" cap="sq">
            <a:noFill/>
            <a:miter lim="800000"/>
            <a:headEnd/>
            <a:tailEnd/>
          </a:ln>
          <a:effectLst/>
        </p:spPr>
        <p:txBody>
          <a:bodyPr wrap="none" lIns="274320" rIns="274320">
            <a:spAutoFit/>
          </a:bodyPr>
          <a:lstStyle/>
          <a:p>
            <a:pPr>
              <a:defRPr/>
            </a:pPr>
            <a:r>
              <a:rPr lang="en-US">
                <a:solidFill>
                  <a:schemeClr val="tx2"/>
                </a:solidFill>
              </a:rPr>
              <a:t>OR</a:t>
            </a:r>
          </a:p>
        </p:txBody>
      </p:sp>
      <p:sp>
        <p:nvSpPr>
          <p:cNvPr id="274526" name="Text Box 94"/>
          <p:cNvSpPr txBox="1">
            <a:spLocks noChangeArrowheads="1"/>
          </p:cNvSpPr>
          <p:nvPr/>
        </p:nvSpPr>
        <p:spPr bwMode="auto">
          <a:xfrm>
            <a:off x="4897438" y="6096000"/>
            <a:ext cx="1731962" cy="51911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
        <p:nvSpPr>
          <p:cNvPr id="274527" name="Text Box 95"/>
          <p:cNvSpPr txBox="1">
            <a:spLocks noChangeArrowheads="1"/>
          </p:cNvSpPr>
          <p:nvPr/>
        </p:nvSpPr>
        <p:spPr bwMode="auto">
          <a:xfrm>
            <a:off x="0" y="4052888"/>
            <a:ext cx="1731963" cy="519112"/>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nvGrpSpPr>
        <p:grpSpPr bwMode="auto">
          <a:xfrm>
            <a:off x="530225" y="608013"/>
            <a:ext cx="2149475" cy="3686175"/>
            <a:chOff x="334" y="383"/>
            <a:chExt cx="1354" cy="2322"/>
          </a:xfrm>
        </p:grpSpPr>
        <p:sp>
          <p:nvSpPr>
            <p:cNvPr id="386051"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sp>
          <p:nvSpPr>
            <p:cNvPr id="386052"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cxnSp>
          <p:nvCxnSpPr>
            <p:cNvPr id="78929" name="AutoShape 5"/>
            <p:cNvCxnSpPr>
              <a:cxnSpLocks noChangeShapeType="1"/>
              <a:stCxn id="386051" idx="3"/>
              <a:endCxn id="386052"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86054"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6055"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6056"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6057"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6058"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solidFill>
                    <a:schemeClr val="tx2"/>
                  </a:solidFill>
                  <a:latin typeface="Arial Rounded MT Bold" pitchFamily="34" charset="0"/>
                </a:rPr>
                <a:t>NOT</a:t>
              </a:r>
            </a:p>
          </p:txBody>
        </p:sp>
        <p:cxnSp>
          <p:nvCxnSpPr>
            <p:cNvPr id="78935" name="AutoShape 11"/>
            <p:cNvCxnSpPr>
              <a:cxnSpLocks noChangeShapeType="1"/>
              <a:stCxn id="386058" idx="3"/>
              <a:endCxn id="386052"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86060" name="Text Box 12"/>
          <p:cNvSpPr txBox="1">
            <a:spLocks noChangeArrowheads="1"/>
          </p:cNvSpPr>
          <p:nvPr/>
        </p:nvSpPr>
        <p:spPr bwMode="auto">
          <a:xfrm>
            <a:off x="304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6061" name="Text Box 13"/>
          <p:cNvSpPr txBox="1">
            <a:spLocks noChangeArrowheads="1"/>
          </p:cNvSpPr>
          <p:nvPr/>
        </p:nvSpPr>
        <p:spPr bwMode="auto">
          <a:xfrm>
            <a:off x="685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6062" name="Text Box 14"/>
          <p:cNvSpPr txBox="1">
            <a:spLocks noChangeArrowheads="1"/>
          </p:cNvSpPr>
          <p:nvPr/>
        </p:nvSpPr>
        <p:spPr bwMode="auto">
          <a:xfrm>
            <a:off x="1676400" y="152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6065" name="Oval 17"/>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66" name="Oval 18"/>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67" name="Oval 19"/>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68" name="Oval 20"/>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69" name="Oval 21"/>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0" name="Oval 22"/>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1" name="Oval 23"/>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2" name="Oval 24"/>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3" name="Oval 25"/>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4" name="Oval 26"/>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5" name="Oval 27"/>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76" name="Oval 28"/>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8866" name="AutoShape 29"/>
          <p:cNvCxnSpPr>
            <a:cxnSpLocks noChangeShapeType="1"/>
            <a:stCxn id="386073" idx="6"/>
            <a:endCxn id="386065"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67" name="AutoShape 30"/>
          <p:cNvCxnSpPr>
            <a:cxnSpLocks noChangeShapeType="1"/>
            <a:stCxn id="386065" idx="3"/>
            <a:endCxn id="386072"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68" name="AutoShape 31"/>
          <p:cNvCxnSpPr>
            <a:cxnSpLocks noChangeShapeType="1"/>
            <a:stCxn id="386073" idx="5"/>
            <a:endCxn id="386072"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69" name="AutoShape 32"/>
          <p:cNvCxnSpPr>
            <a:cxnSpLocks noChangeShapeType="1"/>
            <a:stCxn id="386065" idx="5"/>
            <a:endCxn id="386075"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0" name="AutoShape 33"/>
          <p:cNvCxnSpPr>
            <a:cxnSpLocks noChangeShapeType="1"/>
            <a:stCxn id="386065" idx="4"/>
            <a:endCxn id="386066"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1" name="AutoShape 34"/>
          <p:cNvCxnSpPr>
            <a:cxnSpLocks noChangeShapeType="1"/>
            <a:stCxn id="386072" idx="5"/>
            <a:endCxn id="386067"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2" name="AutoShape 35"/>
          <p:cNvCxnSpPr>
            <a:cxnSpLocks noChangeShapeType="1"/>
            <a:stCxn id="386076" idx="7"/>
            <a:endCxn id="386072"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3" name="AutoShape 36"/>
          <p:cNvCxnSpPr>
            <a:cxnSpLocks noChangeShapeType="1"/>
            <a:stCxn id="386072" idx="6"/>
            <a:endCxn id="386074"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4" name="AutoShape 37"/>
          <p:cNvCxnSpPr>
            <a:cxnSpLocks noChangeShapeType="1"/>
            <a:stCxn id="386076" idx="6"/>
            <a:endCxn id="386075"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5" name="AutoShape 38"/>
          <p:cNvCxnSpPr>
            <a:cxnSpLocks noChangeShapeType="1"/>
            <a:stCxn id="386071" idx="0"/>
            <a:endCxn id="386072"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6" name="AutoShape 39"/>
          <p:cNvCxnSpPr>
            <a:cxnSpLocks noChangeShapeType="1"/>
            <a:stCxn id="386071" idx="6"/>
            <a:endCxn id="386067"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7" name="AutoShape 40"/>
          <p:cNvCxnSpPr>
            <a:cxnSpLocks noChangeShapeType="1"/>
            <a:stCxn id="386070" idx="5"/>
            <a:endCxn id="386067"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8" name="AutoShape 41"/>
          <p:cNvCxnSpPr>
            <a:cxnSpLocks noChangeShapeType="1"/>
            <a:stCxn id="386067" idx="6"/>
            <a:endCxn id="386066"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79" name="AutoShape 42"/>
          <p:cNvCxnSpPr>
            <a:cxnSpLocks noChangeShapeType="1"/>
            <a:stCxn id="386069" idx="4"/>
            <a:endCxn id="386070"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0" name="AutoShape 43"/>
          <p:cNvCxnSpPr>
            <a:cxnSpLocks noChangeShapeType="1"/>
            <a:stCxn id="386076" idx="4"/>
            <a:endCxn id="386069"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1" name="AutoShape 44"/>
          <p:cNvCxnSpPr>
            <a:cxnSpLocks noChangeShapeType="1"/>
            <a:stCxn id="386069" idx="5"/>
            <a:endCxn id="386068"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2" name="AutoShape 45"/>
          <p:cNvCxnSpPr>
            <a:cxnSpLocks noChangeShapeType="1"/>
            <a:stCxn id="386068" idx="2"/>
            <a:endCxn id="386070"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3" name="AutoShape 46"/>
          <p:cNvCxnSpPr>
            <a:cxnSpLocks noChangeShapeType="1"/>
            <a:stCxn id="386068" idx="7"/>
            <a:endCxn id="386074"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4" name="AutoShape 47"/>
          <p:cNvCxnSpPr>
            <a:cxnSpLocks noChangeShapeType="1"/>
            <a:stCxn id="386074" idx="4"/>
            <a:endCxn id="386075"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85" name="AutoShape 48"/>
          <p:cNvCxnSpPr>
            <a:cxnSpLocks noChangeShapeType="1"/>
            <a:stCxn id="386075" idx="4"/>
            <a:endCxn id="386066"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6097" name="Oval 49"/>
          <p:cNvSpPr>
            <a:spLocks noChangeAspect="1" noChangeArrowheads="1"/>
          </p:cNvSpPr>
          <p:nvPr/>
        </p:nvSpPr>
        <p:spPr bwMode="auto">
          <a:xfrm>
            <a:off x="5556250"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98" name="Oval 50"/>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099" name="Oval 51"/>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0" name="Oval 52"/>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1" name="Oval 53"/>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2" name="Oval 54"/>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3" name="Oval 55"/>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4" name="Oval 56"/>
          <p:cNvSpPr>
            <a:spLocks noChangeAspect="1" noChangeArrowheads="1"/>
          </p:cNvSpPr>
          <p:nvPr/>
        </p:nvSpPr>
        <p:spPr bwMode="auto">
          <a:xfrm>
            <a:off x="5173663" y="877888"/>
            <a:ext cx="382587"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5" name="Oval 57"/>
          <p:cNvSpPr>
            <a:spLocks noChangeAspect="1" noChangeArrowheads="1"/>
          </p:cNvSpPr>
          <p:nvPr/>
        </p:nvSpPr>
        <p:spPr bwMode="auto">
          <a:xfrm>
            <a:off x="4754563"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6" name="Oval 58"/>
          <p:cNvSpPr>
            <a:spLocks noChangeAspect="1" noChangeArrowheads="1"/>
          </p:cNvSpPr>
          <p:nvPr/>
        </p:nvSpPr>
        <p:spPr bwMode="auto">
          <a:xfrm>
            <a:off x="8305800" y="4143375"/>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7" name="Oval 59"/>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6108" name="Oval 60"/>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8898" name="AutoShape 61"/>
          <p:cNvCxnSpPr>
            <a:cxnSpLocks noChangeShapeType="1"/>
            <a:stCxn id="386105" idx="6"/>
            <a:endCxn id="386097"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899" name="AutoShape 62"/>
          <p:cNvCxnSpPr>
            <a:cxnSpLocks noChangeShapeType="1"/>
            <a:stCxn id="386097" idx="3"/>
            <a:endCxn id="386104"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0" name="AutoShape 63"/>
          <p:cNvCxnSpPr>
            <a:cxnSpLocks noChangeShapeType="1"/>
            <a:stCxn id="386105" idx="5"/>
            <a:endCxn id="386104"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1" name="AutoShape 64"/>
          <p:cNvCxnSpPr>
            <a:cxnSpLocks noChangeShapeType="1"/>
            <a:stCxn id="386097" idx="5"/>
            <a:endCxn id="386107"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2" name="AutoShape 65"/>
          <p:cNvCxnSpPr>
            <a:cxnSpLocks noChangeShapeType="1"/>
            <a:stCxn id="386097" idx="4"/>
            <a:endCxn id="386098"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3" name="AutoShape 66"/>
          <p:cNvCxnSpPr>
            <a:cxnSpLocks noChangeShapeType="1"/>
            <a:stCxn id="386104" idx="5"/>
            <a:endCxn id="386099"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4" name="AutoShape 67"/>
          <p:cNvCxnSpPr>
            <a:cxnSpLocks noChangeShapeType="1"/>
            <a:stCxn id="386108" idx="7"/>
            <a:endCxn id="386104"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5" name="AutoShape 68"/>
          <p:cNvCxnSpPr>
            <a:cxnSpLocks noChangeShapeType="1"/>
            <a:stCxn id="386104" idx="6"/>
            <a:endCxn id="386106"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6" name="AutoShape 69"/>
          <p:cNvCxnSpPr>
            <a:cxnSpLocks noChangeShapeType="1"/>
            <a:stCxn id="386108" idx="6"/>
            <a:endCxn id="386107"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7" name="AutoShape 70"/>
          <p:cNvCxnSpPr>
            <a:cxnSpLocks noChangeShapeType="1"/>
            <a:stCxn id="386103" idx="0"/>
            <a:endCxn id="386104"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8" name="AutoShape 71"/>
          <p:cNvCxnSpPr>
            <a:cxnSpLocks noChangeShapeType="1"/>
            <a:stCxn id="386103" idx="6"/>
            <a:endCxn id="386099"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09" name="AutoShape 72"/>
          <p:cNvCxnSpPr>
            <a:cxnSpLocks noChangeShapeType="1"/>
            <a:stCxn id="386102" idx="5"/>
            <a:endCxn id="386099"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0" name="AutoShape 73"/>
          <p:cNvCxnSpPr>
            <a:cxnSpLocks noChangeShapeType="1"/>
            <a:stCxn id="386099" idx="6"/>
            <a:endCxn id="386098"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1" name="AutoShape 74"/>
          <p:cNvCxnSpPr>
            <a:cxnSpLocks noChangeShapeType="1"/>
            <a:stCxn id="386101" idx="4"/>
            <a:endCxn id="386102"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2" name="AutoShape 75"/>
          <p:cNvCxnSpPr>
            <a:cxnSpLocks noChangeShapeType="1"/>
            <a:stCxn id="386108" idx="4"/>
            <a:endCxn id="386101"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3" name="AutoShape 76"/>
          <p:cNvCxnSpPr>
            <a:cxnSpLocks noChangeShapeType="1"/>
            <a:stCxn id="386101" idx="5"/>
            <a:endCxn id="386100"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4" name="AutoShape 77"/>
          <p:cNvCxnSpPr>
            <a:cxnSpLocks noChangeShapeType="1"/>
            <a:stCxn id="386100" idx="2"/>
            <a:endCxn id="386102"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5" name="AutoShape 78"/>
          <p:cNvCxnSpPr>
            <a:cxnSpLocks noChangeShapeType="1"/>
            <a:stCxn id="386100" idx="7"/>
            <a:endCxn id="386106"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6" name="AutoShape 79"/>
          <p:cNvCxnSpPr>
            <a:cxnSpLocks noChangeShapeType="1"/>
            <a:stCxn id="386106" idx="4"/>
            <a:endCxn id="386107"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17" name="AutoShape 80"/>
          <p:cNvCxnSpPr>
            <a:cxnSpLocks noChangeShapeType="1"/>
            <a:stCxn id="386107" idx="4"/>
            <a:endCxn id="386098"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6129" name="Oval 81"/>
          <p:cNvSpPr>
            <a:spLocks noChangeAspect="1" noChangeArrowheads="1"/>
          </p:cNvSpPr>
          <p:nvPr/>
        </p:nvSpPr>
        <p:spPr bwMode="auto">
          <a:xfrm>
            <a:off x="8686800" y="1330325"/>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8919" name="AutoShape 82"/>
          <p:cNvCxnSpPr>
            <a:cxnSpLocks noChangeShapeType="1"/>
            <a:stCxn id="386129" idx="4"/>
            <a:endCxn id="386106"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8920" name="AutoShape 83"/>
          <p:cNvCxnSpPr>
            <a:cxnSpLocks noChangeShapeType="1"/>
            <a:stCxn id="386104" idx="6"/>
            <a:endCxn id="386129"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6132" name="Text Box 84"/>
          <p:cNvSpPr txBox="1">
            <a:spLocks noChangeArrowheads="1"/>
          </p:cNvSpPr>
          <p:nvPr/>
        </p:nvSpPr>
        <p:spPr bwMode="auto">
          <a:xfrm>
            <a:off x="3505200" y="914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6133" name="Text Box 85"/>
          <p:cNvSpPr txBox="1">
            <a:spLocks noChangeArrowheads="1"/>
          </p:cNvSpPr>
          <p:nvPr/>
        </p:nvSpPr>
        <p:spPr bwMode="auto">
          <a:xfrm>
            <a:off x="6642100" y="554038"/>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6134" name="Text Box 86"/>
          <p:cNvSpPr txBox="1">
            <a:spLocks noChangeArrowheads="1"/>
          </p:cNvSpPr>
          <p:nvPr/>
        </p:nvSpPr>
        <p:spPr bwMode="auto">
          <a:xfrm>
            <a:off x="8458200" y="792163"/>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6140" name="Text Box 92"/>
          <p:cNvSpPr txBox="1">
            <a:spLocks noChangeArrowheads="1"/>
          </p:cNvSpPr>
          <p:nvPr/>
        </p:nvSpPr>
        <p:spPr bwMode="auto">
          <a:xfrm>
            <a:off x="7324725" y="2819400"/>
            <a:ext cx="1370013" cy="641350"/>
          </a:xfrm>
          <a:prstGeom prst="rect">
            <a:avLst/>
          </a:prstGeom>
          <a:noFill/>
          <a:ln w="12700" cap="sq">
            <a:noFill/>
            <a:miter lim="800000"/>
            <a:headEnd/>
            <a:tailEnd/>
          </a:ln>
          <a:effectLst/>
        </p:spPr>
        <p:txBody>
          <a:bodyPr wrap="none" lIns="274320" rIns="274320">
            <a:spAutoFit/>
          </a:bodyPr>
          <a:lstStyle/>
          <a:p>
            <a:pPr>
              <a:defRPr/>
            </a:pPr>
            <a:r>
              <a:rPr lang="en-US">
                <a:solidFill>
                  <a:schemeClr val="tx2"/>
                </a:solidFill>
              </a:rPr>
              <a:t>Not</a:t>
            </a:r>
          </a:p>
        </p:txBody>
      </p:sp>
      <p:sp>
        <p:nvSpPr>
          <p:cNvPr id="386141" name="Text Box 93"/>
          <p:cNvSpPr txBox="1">
            <a:spLocks noChangeArrowheads="1"/>
          </p:cNvSpPr>
          <p:nvPr/>
        </p:nvSpPr>
        <p:spPr bwMode="auto">
          <a:xfrm>
            <a:off x="4897438" y="6096000"/>
            <a:ext cx="1731962" cy="51911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
        <p:nvSpPr>
          <p:cNvPr id="386142" name="Text Box 94"/>
          <p:cNvSpPr txBox="1">
            <a:spLocks noChangeArrowheads="1"/>
          </p:cNvSpPr>
          <p:nvPr/>
        </p:nvSpPr>
        <p:spPr bwMode="auto">
          <a:xfrm>
            <a:off x="0" y="4052888"/>
            <a:ext cx="1731963" cy="519112"/>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2"/>
          <p:cNvGrpSpPr>
            <a:grpSpLocks/>
          </p:cNvGrpSpPr>
          <p:nvPr/>
        </p:nvGrpSpPr>
        <p:grpSpPr bwMode="auto">
          <a:xfrm>
            <a:off x="530225" y="608013"/>
            <a:ext cx="2149475" cy="3686175"/>
            <a:chOff x="334" y="383"/>
            <a:chExt cx="1354" cy="2322"/>
          </a:xfrm>
        </p:grpSpPr>
        <p:sp>
          <p:nvSpPr>
            <p:cNvPr id="389123"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sp>
          <p:nvSpPr>
            <p:cNvPr id="389124"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solidFill>
                    <a:schemeClr val="tx2"/>
                  </a:solidFill>
                  <a:latin typeface="Arial Rounded MT Bold" pitchFamily="34" charset="0"/>
                </a:rPr>
                <a:t>OR</a:t>
              </a:r>
            </a:p>
          </p:txBody>
        </p:sp>
        <p:cxnSp>
          <p:nvCxnSpPr>
            <p:cNvPr id="79953" name="AutoShape 5"/>
            <p:cNvCxnSpPr>
              <a:cxnSpLocks noChangeShapeType="1"/>
              <a:stCxn id="389123" idx="3"/>
              <a:endCxn id="389124"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89126"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9127"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9128"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9129"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9130"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NOT</a:t>
              </a:r>
            </a:p>
          </p:txBody>
        </p:sp>
        <p:cxnSp>
          <p:nvCxnSpPr>
            <p:cNvPr id="79959" name="AutoShape 11"/>
            <p:cNvCxnSpPr>
              <a:cxnSpLocks noChangeShapeType="1"/>
              <a:stCxn id="389130" idx="3"/>
              <a:endCxn id="389124"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89132" name="Text Box 12"/>
          <p:cNvSpPr txBox="1">
            <a:spLocks noChangeArrowheads="1"/>
          </p:cNvSpPr>
          <p:nvPr/>
        </p:nvSpPr>
        <p:spPr bwMode="auto">
          <a:xfrm>
            <a:off x="304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9133" name="Text Box 13"/>
          <p:cNvSpPr txBox="1">
            <a:spLocks noChangeArrowheads="1"/>
          </p:cNvSpPr>
          <p:nvPr/>
        </p:nvSpPr>
        <p:spPr bwMode="auto">
          <a:xfrm>
            <a:off x="685800" y="762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9134" name="Text Box 14"/>
          <p:cNvSpPr txBox="1">
            <a:spLocks noChangeArrowheads="1"/>
          </p:cNvSpPr>
          <p:nvPr/>
        </p:nvSpPr>
        <p:spPr bwMode="auto">
          <a:xfrm>
            <a:off x="1676400" y="152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9135" name="Oval 15"/>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36" name="Oval 16"/>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37" name="Oval 17"/>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38" name="Oval 18"/>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39" name="Oval 19"/>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0" name="Oval 20"/>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1" name="Oval 21"/>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2" name="Oval 22"/>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3" name="Oval 23"/>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4" name="Oval 24"/>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5" name="Oval 25"/>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46" name="Oval 26"/>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9890" name="AutoShape 27"/>
          <p:cNvCxnSpPr>
            <a:cxnSpLocks noChangeShapeType="1"/>
            <a:stCxn id="389143" idx="6"/>
            <a:endCxn id="389135"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1" name="AutoShape 28"/>
          <p:cNvCxnSpPr>
            <a:cxnSpLocks noChangeShapeType="1"/>
            <a:stCxn id="389135" idx="3"/>
            <a:endCxn id="389142"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2" name="AutoShape 29"/>
          <p:cNvCxnSpPr>
            <a:cxnSpLocks noChangeShapeType="1"/>
            <a:stCxn id="389143" idx="5"/>
            <a:endCxn id="389142"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3" name="AutoShape 30"/>
          <p:cNvCxnSpPr>
            <a:cxnSpLocks noChangeShapeType="1"/>
            <a:stCxn id="389135" idx="5"/>
            <a:endCxn id="389145"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4" name="AutoShape 31"/>
          <p:cNvCxnSpPr>
            <a:cxnSpLocks noChangeShapeType="1"/>
            <a:stCxn id="389135" idx="4"/>
            <a:endCxn id="389136"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5" name="AutoShape 32"/>
          <p:cNvCxnSpPr>
            <a:cxnSpLocks noChangeShapeType="1"/>
            <a:stCxn id="389142" idx="5"/>
            <a:endCxn id="389137"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6" name="AutoShape 33"/>
          <p:cNvCxnSpPr>
            <a:cxnSpLocks noChangeShapeType="1"/>
            <a:stCxn id="389146" idx="7"/>
            <a:endCxn id="389142"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7" name="AutoShape 34"/>
          <p:cNvCxnSpPr>
            <a:cxnSpLocks noChangeShapeType="1"/>
            <a:stCxn id="389142" idx="6"/>
            <a:endCxn id="389144"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8" name="AutoShape 35"/>
          <p:cNvCxnSpPr>
            <a:cxnSpLocks noChangeShapeType="1"/>
            <a:stCxn id="389146" idx="6"/>
            <a:endCxn id="389145"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899" name="AutoShape 36"/>
          <p:cNvCxnSpPr>
            <a:cxnSpLocks noChangeShapeType="1"/>
            <a:stCxn id="389141" idx="0"/>
            <a:endCxn id="389142"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0" name="AutoShape 37"/>
          <p:cNvCxnSpPr>
            <a:cxnSpLocks noChangeShapeType="1"/>
            <a:stCxn id="389141" idx="6"/>
            <a:endCxn id="389137"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1" name="AutoShape 38"/>
          <p:cNvCxnSpPr>
            <a:cxnSpLocks noChangeShapeType="1"/>
            <a:stCxn id="389140" idx="5"/>
            <a:endCxn id="389137"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2" name="AutoShape 39"/>
          <p:cNvCxnSpPr>
            <a:cxnSpLocks noChangeShapeType="1"/>
            <a:stCxn id="389137" idx="6"/>
            <a:endCxn id="389136"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3" name="AutoShape 40"/>
          <p:cNvCxnSpPr>
            <a:cxnSpLocks noChangeShapeType="1"/>
            <a:stCxn id="389139" idx="4"/>
            <a:endCxn id="389140"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4" name="AutoShape 41"/>
          <p:cNvCxnSpPr>
            <a:cxnSpLocks noChangeShapeType="1"/>
            <a:stCxn id="389146" idx="4"/>
            <a:endCxn id="389139"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5" name="AutoShape 42"/>
          <p:cNvCxnSpPr>
            <a:cxnSpLocks noChangeShapeType="1"/>
            <a:stCxn id="389139" idx="5"/>
            <a:endCxn id="389138"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6" name="AutoShape 43"/>
          <p:cNvCxnSpPr>
            <a:cxnSpLocks noChangeShapeType="1"/>
            <a:stCxn id="389138" idx="2"/>
            <a:endCxn id="389140"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7" name="AutoShape 44"/>
          <p:cNvCxnSpPr>
            <a:cxnSpLocks noChangeShapeType="1"/>
            <a:stCxn id="389138" idx="7"/>
            <a:endCxn id="389144"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8" name="AutoShape 45"/>
          <p:cNvCxnSpPr>
            <a:cxnSpLocks noChangeShapeType="1"/>
            <a:stCxn id="389144" idx="4"/>
            <a:endCxn id="389145"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09" name="AutoShape 46"/>
          <p:cNvCxnSpPr>
            <a:cxnSpLocks noChangeShapeType="1"/>
            <a:stCxn id="389145" idx="4"/>
            <a:endCxn id="389136"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9167" name="Oval 47"/>
          <p:cNvSpPr>
            <a:spLocks noChangeAspect="1" noChangeArrowheads="1"/>
          </p:cNvSpPr>
          <p:nvPr/>
        </p:nvSpPr>
        <p:spPr bwMode="auto">
          <a:xfrm>
            <a:off x="5556250"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68" name="Oval 48"/>
          <p:cNvSpPr>
            <a:spLocks noChangeAspect="1" noChangeArrowheads="1"/>
          </p:cNvSpPr>
          <p:nvPr/>
        </p:nvSpPr>
        <p:spPr bwMode="auto">
          <a:xfrm>
            <a:off x="8305800" y="5167313"/>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69" name="Oval 49"/>
          <p:cNvSpPr>
            <a:spLocks noChangeAspect="1" noChangeArrowheads="1"/>
          </p:cNvSpPr>
          <p:nvPr/>
        </p:nvSpPr>
        <p:spPr bwMode="auto">
          <a:xfrm>
            <a:off x="7388225" y="5167313"/>
            <a:ext cx="382588"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0" name="Oval 50"/>
          <p:cNvSpPr>
            <a:spLocks noChangeAspect="1" noChangeArrowheads="1"/>
          </p:cNvSpPr>
          <p:nvPr/>
        </p:nvSpPr>
        <p:spPr bwMode="auto">
          <a:xfrm>
            <a:off x="5822950" y="5016500"/>
            <a:ext cx="381000" cy="300038"/>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1" name="Oval 51"/>
          <p:cNvSpPr>
            <a:spLocks noChangeAspect="1" noChangeArrowheads="1"/>
          </p:cNvSpPr>
          <p:nvPr/>
        </p:nvSpPr>
        <p:spPr bwMode="auto">
          <a:xfrm>
            <a:off x="5249863" y="465613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2" name="Oval 52"/>
          <p:cNvSpPr>
            <a:spLocks noChangeAspect="1" noChangeArrowheads="1"/>
          </p:cNvSpPr>
          <p:nvPr/>
        </p:nvSpPr>
        <p:spPr bwMode="auto">
          <a:xfrm>
            <a:off x="5249863" y="5167313"/>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3" name="Oval 53"/>
          <p:cNvSpPr>
            <a:spLocks noChangeAspect="1" noChangeArrowheads="1"/>
          </p:cNvSpPr>
          <p:nvPr/>
        </p:nvSpPr>
        <p:spPr bwMode="auto">
          <a:xfrm>
            <a:off x="6451600" y="620395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4" name="Oval 54"/>
          <p:cNvSpPr>
            <a:spLocks noChangeAspect="1" noChangeArrowheads="1"/>
          </p:cNvSpPr>
          <p:nvPr/>
        </p:nvSpPr>
        <p:spPr bwMode="auto">
          <a:xfrm>
            <a:off x="5173663" y="877888"/>
            <a:ext cx="382587"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5" name="Oval 55"/>
          <p:cNvSpPr>
            <a:spLocks noChangeAspect="1" noChangeArrowheads="1"/>
          </p:cNvSpPr>
          <p:nvPr/>
        </p:nvSpPr>
        <p:spPr bwMode="auto">
          <a:xfrm>
            <a:off x="4754563" y="457200"/>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6" name="Oval 56"/>
          <p:cNvSpPr>
            <a:spLocks noChangeAspect="1" noChangeArrowheads="1"/>
          </p:cNvSpPr>
          <p:nvPr/>
        </p:nvSpPr>
        <p:spPr bwMode="auto">
          <a:xfrm>
            <a:off x="8305800" y="4143375"/>
            <a:ext cx="381000" cy="301625"/>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7" name="Oval 57"/>
          <p:cNvSpPr>
            <a:spLocks noChangeAspect="1" noChangeArrowheads="1"/>
          </p:cNvSpPr>
          <p:nvPr/>
        </p:nvSpPr>
        <p:spPr bwMode="auto">
          <a:xfrm>
            <a:off x="8305800" y="465613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9178" name="Oval 58"/>
          <p:cNvSpPr>
            <a:spLocks noChangeAspect="1" noChangeArrowheads="1"/>
          </p:cNvSpPr>
          <p:nvPr/>
        </p:nvSpPr>
        <p:spPr bwMode="auto">
          <a:xfrm>
            <a:off x="5249863" y="4294188"/>
            <a:ext cx="381000" cy="300037"/>
          </a:xfrm>
          <a:prstGeom prst="ellipse">
            <a:avLst/>
          </a:prstGeom>
          <a:solidFill>
            <a:schemeClr val="tx2"/>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9922" name="AutoShape 59"/>
          <p:cNvCxnSpPr>
            <a:cxnSpLocks noChangeShapeType="1"/>
            <a:stCxn id="389175" idx="6"/>
            <a:endCxn id="389167"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3" name="AutoShape 60"/>
          <p:cNvCxnSpPr>
            <a:cxnSpLocks noChangeShapeType="1"/>
            <a:stCxn id="389167" idx="3"/>
            <a:endCxn id="389174"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4" name="AutoShape 61"/>
          <p:cNvCxnSpPr>
            <a:cxnSpLocks noChangeShapeType="1"/>
            <a:stCxn id="389175" idx="5"/>
            <a:endCxn id="389174"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5" name="AutoShape 62"/>
          <p:cNvCxnSpPr>
            <a:cxnSpLocks noChangeShapeType="1"/>
            <a:stCxn id="389167" idx="5"/>
            <a:endCxn id="389177"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6" name="AutoShape 63"/>
          <p:cNvCxnSpPr>
            <a:cxnSpLocks noChangeShapeType="1"/>
            <a:stCxn id="389167" idx="4"/>
            <a:endCxn id="389168"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7" name="AutoShape 64"/>
          <p:cNvCxnSpPr>
            <a:cxnSpLocks noChangeShapeType="1"/>
            <a:stCxn id="389174" idx="5"/>
            <a:endCxn id="389169"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8" name="AutoShape 65"/>
          <p:cNvCxnSpPr>
            <a:cxnSpLocks noChangeShapeType="1"/>
            <a:stCxn id="389178" idx="7"/>
            <a:endCxn id="389174"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29" name="AutoShape 66"/>
          <p:cNvCxnSpPr>
            <a:cxnSpLocks noChangeShapeType="1"/>
            <a:stCxn id="389174" idx="6"/>
            <a:endCxn id="389176"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0" name="AutoShape 67"/>
          <p:cNvCxnSpPr>
            <a:cxnSpLocks noChangeShapeType="1"/>
            <a:stCxn id="389178" idx="6"/>
            <a:endCxn id="389177"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1" name="AutoShape 68"/>
          <p:cNvCxnSpPr>
            <a:cxnSpLocks noChangeShapeType="1"/>
            <a:stCxn id="389173" idx="0"/>
            <a:endCxn id="389174"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2" name="AutoShape 69"/>
          <p:cNvCxnSpPr>
            <a:cxnSpLocks noChangeShapeType="1"/>
            <a:stCxn id="389173" idx="6"/>
            <a:endCxn id="389169"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3" name="AutoShape 70"/>
          <p:cNvCxnSpPr>
            <a:cxnSpLocks noChangeShapeType="1"/>
            <a:stCxn id="389172" idx="5"/>
            <a:endCxn id="389169"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4" name="AutoShape 71"/>
          <p:cNvCxnSpPr>
            <a:cxnSpLocks noChangeShapeType="1"/>
            <a:stCxn id="389169" idx="6"/>
            <a:endCxn id="389168"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5" name="AutoShape 72"/>
          <p:cNvCxnSpPr>
            <a:cxnSpLocks noChangeShapeType="1"/>
            <a:stCxn id="389171" idx="4"/>
            <a:endCxn id="389172"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6" name="AutoShape 73"/>
          <p:cNvCxnSpPr>
            <a:cxnSpLocks noChangeShapeType="1"/>
            <a:stCxn id="389178" idx="4"/>
            <a:endCxn id="389171"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7" name="AutoShape 74"/>
          <p:cNvCxnSpPr>
            <a:cxnSpLocks noChangeShapeType="1"/>
            <a:stCxn id="389171" idx="5"/>
            <a:endCxn id="389170"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8" name="AutoShape 75"/>
          <p:cNvCxnSpPr>
            <a:cxnSpLocks noChangeShapeType="1"/>
            <a:stCxn id="389170" idx="2"/>
            <a:endCxn id="389172"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39" name="AutoShape 76"/>
          <p:cNvCxnSpPr>
            <a:cxnSpLocks noChangeShapeType="1"/>
            <a:stCxn id="389170" idx="7"/>
            <a:endCxn id="389176"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40" name="AutoShape 77"/>
          <p:cNvCxnSpPr>
            <a:cxnSpLocks noChangeShapeType="1"/>
            <a:stCxn id="389176" idx="4"/>
            <a:endCxn id="389177"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41" name="AutoShape 78"/>
          <p:cNvCxnSpPr>
            <a:cxnSpLocks noChangeShapeType="1"/>
            <a:stCxn id="389177" idx="4"/>
            <a:endCxn id="389168"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9199" name="Oval 79"/>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79943" name="AutoShape 80"/>
          <p:cNvCxnSpPr>
            <a:cxnSpLocks noChangeShapeType="1"/>
            <a:stCxn id="389199" idx="4"/>
            <a:endCxn id="389176"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79944" name="AutoShape 81"/>
          <p:cNvCxnSpPr>
            <a:cxnSpLocks noChangeShapeType="1"/>
            <a:stCxn id="389174" idx="6"/>
            <a:endCxn id="389199"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9202" name="Text Box 82"/>
          <p:cNvSpPr txBox="1">
            <a:spLocks noChangeArrowheads="1"/>
          </p:cNvSpPr>
          <p:nvPr/>
        </p:nvSpPr>
        <p:spPr bwMode="auto">
          <a:xfrm>
            <a:off x="3505200" y="914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9203" name="Text Box 83"/>
          <p:cNvSpPr txBox="1">
            <a:spLocks noChangeArrowheads="1"/>
          </p:cNvSpPr>
          <p:nvPr/>
        </p:nvSpPr>
        <p:spPr bwMode="auto">
          <a:xfrm>
            <a:off x="6642100" y="554038"/>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9204" name="Text Box 84"/>
          <p:cNvSpPr txBox="1">
            <a:spLocks noChangeArrowheads="1"/>
          </p:cNvSpPr>
          <p:nvPr/>
        </p:nvSpPr>
        <p:spPr bwMode="auto">
          <a:xfrm>
            <a:off x="8458200" y="792163"/>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9205" name="Text Box 85"/>
          <p:cNvSpPr txBox="1">
            <a:spLocks noChangeArrowheads="1"/>
          </p:cNvSpPr>
          <p:nvPr/>
        </p:nvSpPr>
        <p:spPr bwMode="auto">
          <a:xfrm>
            <a:off x="3810000" y="4387850"/>
            <a:ext cx="1201738" cy="641350"/>
          </a:xfrm>
          <a:prstGeom prst="rect">
            <a:avLst/>
          </a:prstGeom>
          <a:noFill/>
          <a:ln w="12700" cap="sq">
            <a:noFill/>
            <a:miter lim="800000"/>
            <a:headEnd/>
            <a:tailEnd/>
          </a:ln>
          <a:effectLst/>
        </p:spPr>
        <p:txBody>
          <a:bodyPr wrap="none" lIns="274320" rIns="274320">
            <a:spAutoFit/>
          </a:bodyPr>
          <a:lstStyle/>
          <a:p>
            <a:pPr>
              <a:defRPr/>
            </a:pPr>
            <a:r>
              <a:rPr lang="en-US">
                <a:solidFill>
                  <a:schemeClr val="tx2"/>
                </a:solidFill>
              </a:rPr>
              <a:t>OR</a:t>
            </a:r>
          </a:p>
        </p:txBody>
      </p:sp>
      <p:sp>
        <p:nvSpPr>
          <p:cNvPr id="389206" name="Text Box 86"/>
          <p:cNvSpPr txBox="1">
            <a:spLocks noChangeArrowheads="1"/>
          </p:cNvSpPr>
          <p:nvPr/>
        </p:nvSpPr>
        <p:spPr bwMode="auto">
          <a:xfrm>
            <a:off x="4897438" y="6096000"/>
            <a:ext cx="1731962" cy="51911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
        <p:nvSpPr>
          <p:cNvPr id="389207" name="Text Box 87"/>
          <p:cNvSpPr txBox="1">
            <a:spLocks noChangeArrowheads="1"/>
          </p:cNvSpPr>
          <p:nvPr/>
        </p:nvSpPr>
        <p:spPr bwMode="auto">
          <a:xfrm>
            <a:off x="0" y="4052888"/>
            <a:ext cx="1731963" cy="519112"/>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530225" y="1571625"/>
            <a:ext cx="2149475" cy="3686175"/>
            <a:chOff x="334" y="383"/>
            <a:chExt cx="1354" cy="2322"/>
          </a:xfrm>
        </p:grpSpPr>
        <p:sp>
          <p:nvSpPr>
            <p:cNvPr id="387075" name="AutoShape 3"/>
            <p:cNvSpPr>
              <a:spLocks noChangeArrowheads="1"/>
            </p:cNvSpPr>
            <p:nvPr/>
          </p:nvSpPr>
          <p:spPr bwMode="auto">
            <a:xfrm rot="5400000" flipV="1">
              <a:off x="261" y="815"/>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sp>
          <p:nvSpPr>
            <p:cNvPr id="387076" name="AutoShape 4"/>
            <p:cNvSpPr>
              <a:spLocks noChangeArrowheads="1"/>
            </p:cNvSpPr>
            <p:nvPr/>
          </p:nvSpPr>
          <p:spPr bwMode="auto">
            <a:xfrm rot="5400000" flipV="1">
              <a:off x="755" y="1817"/>
              <a:ext cx="640" cy="49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OR</a:t>
              </a:r>
            </a:p>
          </p:txBody>
        </p:sp>
        <p:cxnSp>
          <p:nvCxnSpPr>
            <p:cNvPr id="81001" name="AutoShape 5"/>
            <p:cNvCxnSpPr>
              <a:cxnSpLocks noChangeShapeType="1"/>
              <a:stCxn id="387075" idx="3"/>
              <a:endCxn id="387076" idx="1"/>
            </p:cNvCxnSpPr>
            <p:nvPr/>
          </p:nvCxnSpPr>
          <p:spPr bwMode="auto">
            <a:xfrm>
              <a:off x="582" y="1393"/>
              <a:ext cx="494" cy="339"/>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87078" name="Line 6"/>
            <p:cNvSpPr>
              <a:spLocks noChangeShapeType="1"/>
            </p:cNvSpPr>
            <p:nvPr/>
          </p:nvSpPr>
          <p:spPr bwMode="auto">
            <a:xfrm>
              <a:off x="1076" y="2384"/>
              <a:ext cx="0" cy="321"/>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7079" name="Line 7"/>
            <p:cNvSpPr>
              <a:spLocks noChangeShapeType="1"/>
            </p:cNvSpPr>
            <p:nvPr/>
          </p:nvSpPr>
          <p:spPr bwMode="auto">
            <a:xfrm>
              <a:off x="432" y="383"/>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7080" name="Line 8"/>
            <p:cNvSpPr>
              <a:spLocks noChangeShapeType="1"/>
            </p:cNvSpPr>
            <p:nvPr/>
          </p:nvSpPr>
          <p:spPr bwMode="auto">
            <a:xfrm>
              <a:off x="672" y="407"/>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7081" name="Line 9"/>
            <p:cNvSpPr>
              <a:spLocks noChangeShapeType="1"/>
            </p:cNvSpPr>
            <p:nvPr/>
          </p:nvSpPr>
          <p:spPr bwMode="auto">
            <a:xfrm>
              <a:off x="1303" y="420"/>
              <a:ext cx="0" cy="265"/>
            </a:xfrm>
            <a:prstGeom prst="line">
              <a:avLst/>
            </a:prstGeom>
            <a:noFill/>
            <a:ln w="57150" cap="sq">
              <a:solidFill>
                <a:schemeClr val="tx1"/>
              </a:solidFill>
              <a:round/>
              <a:headEnd type="none" w="sm" len="sm"/>
              <a:tailEnd type="triangle" w="sm" len="sm"/>
            </a:ln>
            <a:effectLst/>
          </p:spPr>
          <p:txBody>
            <a:bodyPr lIns="274320" rIns="274320" anchor="ctr">
              <a:spAutoFit/>
            </a:bodyPr>
            <a:lstStyle/>
            <a:p>
              <a:pPr>
                <a:defRPr/>
              </a:pPr>
              <a:endParaRPr lang="en-CA"/>
            </a:p>
          </p:txBody>
        </p:sp>
        <p:sp>
          <p:nvSpPr>
            <p:cNvPr id="387082" name="AutoShape 10"/>
            <p:cNvSpPr>
              <a:spLocks noChangeArrowheads="1"/>
            </p:cNvSpPr>
            <p:nvPr/>
          </p:nvSpPr>
          <p:spPr bwMode="auto">
            <a:xfrm rot="5400000" flipV="1">
              <a:off x="1031" y="751"/>
              <a:ext cx="640" cy="674"/>
            </a:xfrm>
            <a:prstGeom prst="flowChartDelay">
              <a:avLst/>
            </a:prstGeom>
            <a:noFill/>
            <a:ln w="38100" cap="sq">
              <a:solidFill>
                <a:schemeClr val="tx1"/>
              </a:solidFill>
              <a:miter lim="800000"/>
              <a:headEnd type="none" w="sm" len="sm"/>
              <a:tailEnd type="none" w="sm" len="sm"/>
            </a:ln>
            <a:effectLst/>
          </p:spPr>
          <p:txBody>
            <a:bodyPr vert="eaVert" wrap="none" lIns="274320" rIns="274320" anchor="ctr">
              <a:spAutoFit/>
            </a:bodyPr>
            <a:lstStyle/>
            <a:p>
              <a:pPr>
                <a:defRPr/>
              </a:pPr>
              <a:r>
                <a:rPr lang="en-US" sz="2400">
                  <a:latin typeface="Arial Rounded MT Bold" pitchFamily="34" charset="0"/>
                </a:rPr>
                <a:t>NOT</a:t>
              </a:r>
            </a:p>
          </p:txBody>
        </p:sp>
        <p:cxnSp>
          <p:nvCxnSpPr>
            <p:cNvPr id="81007" name="AutoShape 11"/>
            <p:cNvCxnSpPr>
              <a:cxnSpLocks noChangeShapeType="1"/>
              <a:stCxn id="387082" idx="3"/>
              <a:endCxn id="387076" idx="1"/>
            </p:cNvCxnSpPr>
            <p:nvPr/>
          </p:nvCxnSpPr>
          <p:spPr bwMode="auto">
            <a:xfrm flipH="1">
              <a:off x="1076" y="1420"/>
              <a:ext cx="274" cy="312"/>
            </a:xfrm>
            <a:prstGeom prst="straightConnector1">
              <a:avLst/>
            </a:prstGeom>
            <a:noFill/>
            <a:ln w="5715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87084" name="Text Box 12"/>
          <p:cNvSpPr txBox="1">
            <a:spLocks noChangeArrowheads="1"/>
          </p:cNvSpPr>
          <p:nvPr/>
        </p:nvSpPr>
        <p:spPr bwMode="auto">
          <a:xfrm>
            <a:off x="304800" y="1038225"/>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7085" name="Text Box 13"/>
          <p:cNvSpPr txBox="1">
            <a:spLocks noChangeArrowheads="1"/>
          </p:cNvSpPr>
          <p:nvPr/>
        </p:nvSpPr>
        <p:spPr bwMode="auto">
          <a:xfrm>
            <a:off x="685800" y="1038225"/>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7086" name="Text Box 14"/>
          <p:cNvSpPr txBox="1">
            <a:spLocks noChangeArrowheads="1"/>
          </p:cNvSpPr>
          <p:nvPr/>
        </p:nvSpPr>
        <p:spPr bwMode="auto">
          <a:xfrm>
            <a:off x="1676400" y="1114425"/>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7089" name="Oval 17"/>
          <p:cNvSpPr>
            <a:spLocks noChangeAspect="1" noChangeArrowheads="1"/>
          </p:cNvSpPr>
          <p:nvPr/>
        </p:nvSpPr>
        <p:spPr bwMode="auto">
          <a:xfrm>
            <a:off x="5556250"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0" name="Oval 18"/>
          <p:cNvSpPr>
            <a:spLocks noChangeAspect="1" noChangeArrowheads="1"/>
          </p:cNvSpPr>
          <p:nvPr/>
        </p:nvSpPr>
        <p:spPr bwMode="auto">
          <a:xfrm>
            <a:off x="6778625"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1" name="Oval 19"/>
          <p:cNvSpPr>
            <a:spLocks noChangeAspect="1" noChangeArrowheads="1"/>
          </p:cNvSpPr>
          <p:nvPr/>
        </p:nvSpPr>
        <p:spPr bwMode="auto">
          <a:xfrm>
            <a:off x="5861050" y="235426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2" name="Oval 20"/>
          <p:cNvSpPr>
            <a:spLocks noChangeAspect="1" noChangeArrowheads="1"/>
          </p:cNvSpPr>
          <p:nvPr/>
        </p:nvSpPr>
        <p:spPr bwMode="auto">
          <a:xfrm>
            <a:off x="4295775" y="220345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3" name="Oval 21"/>
          <p:cNvSpPr>
            <a:spLocks noChangeAspect="1" noChangeArrowheads="1"/>
          </p:cNvSpPr>
          <p:nvPr/>
        </p:nvSpPr>
        <p:spPr bwMode="auto">
          <a:xfrm>
            <a:off x="3722688"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4" name="Oval 22"/>
          <p:cNvSpPr>
            <a:spLocks noChangeAspect="1" noChangeArrowheads="1"/>
          </p:cNvSpPr>
          <p:nvPr/>
        </p:nvSpPr>
        <p:spPr bwMode="auto">
          <a:xfrm>
            <a:off x="3722688" y="235426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5" name="Oval 23"/>
          <p:cNvSpPr>
            <a:spLocks noChangeAspect="1" noChangeArrowheads="1"/>
          </p:cNvSpPr>
          <p:nvPr/>
        </p:nvSpPr>
        <p:spPr bwMode="auto">
          <a:xfrm>
            <a:off x="5310188" y="4294188"/>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6" name="Oval 24"/>
          <p:cNvSpPr>
            <a:spLocks noChangeAspect="1" noChangeArrowheads="1"/>
          </p:cNvSpPr>
          <p:nvPr/>
        </p:nvSpPr>
        <p:spPr bwMode="auto">
          <a:xfrm>
            <a:off x="5173663" y="909638"/>
            <a:ext cx="382587"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7" name="Oval 25"/>
          <p:cNvSpPr>
            <a:spLocks noChangeAspect="1" noChangeArrowheads="1"/>
          </p:cNvSpPr>
          <p:nvPr/>
        </p:nvSpPr>
        <p:spPr bwMode="auto">
          <a:xfrm>
            <a:off x="4754563" y="488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8" name="Oval 26"/>
          <p:cNvSpPr>
            <a:spLocks noChangeAspect="1" noChangeArrowheads="1"/>
          </p:cNvSpPr>
          <p:nvPr/>
        </p:nvSpPr>
        <p:spPr bwMode="auto">
          <a:xfrm>
            <a:off x="6778625"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099" name="Oval 27"/>
          <p:cNvSpPr>
            <a:spLocks noChangeAspect="1" noChangeArrowheads="1"/>
          </p:cNvSpPr>
          <p:nvPr/>
        </p:nvSpPr>
        <p:spPr bwMode="auto">
          <a:xfrm>
            <a:off x="6778625" y="18430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00" name="Oval 28"/>
          <p:cNvSpPr>
            <a:spLocks noChangeAspect="1" noChangeArrowheads="1"/>
          </p:cNvSpPr>
          <p:nvPr/>
        </p:nvSpPr>
        <p:spPr bwMode="auto">
          <a:xfrm>
            <a:off x="3722688" y="1481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80914" name="AutoShape 29"/>
          <p:cNvCxnSpPr>
            <a:cxnSpLocks noChangeShapeType="1"/>
            <a:stCxn id="387097" idx="6"/>
            <a:endCxn id="387089" idx="2"/>
          </p:cNvCxnSpPr>
          <p:nvPr/>
        </p:nvCxnSpPr>
        <p:spPr bwMode="auto">
          <a:xfrm>
            <a:off x="5135563" y="63976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15" name="AutoShape 30"/>
          <p:cNvCxnSpPr>
            <a:cxnSpLocks noChangeShapeType="1"/>
            <a:stCxn id="387089" idx="3"/>
            <a:endCxn id="387096" idx="7"/>
          </p:cNvCxnSpPr>
          <p:nvPr/>
        </p:nvCxnSpPr>
        <p:spPr bwMode="auto">
          <a:xfrm flipH="1">
            <a:off x="5500688" y="74612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16" name="AutoShape 31"/>
          <p:cNvCxnSpPr>
            <a:cxnSpLocks noChangeShapeType="1"/>
            <a:stCxn id="387097" idx="5"/>
            <a:endCxn id="387096" idx="1"/>
          </p:cNvCxnSpPr>
          <p:nvPr/>
        </p:nvCxnSpPr>
        <p:spPr bwMode="auto">
          <a:xfrm>
            <a:off x="5080000" y="74612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17" name="AutoShape 32"/>
          <p:cNvCxnSpPr>
            <a:cxnSpLocks noChangeShapeType="1"/>
            <a:stCxn id="387089" idx="5"/>
            <a:endCxn id="387099" idx="1"/>
          </p:cNvCxnSpPr>
          <p:nvPr/>
        </p:nvCxnSpPr>
        <p:spPr bwMode="auto">
          <a:xfrm>
            <a:off x="5881688" y="746125"/>
            <a:ext cx="950912" cy="11398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18" name="AutoShape 33"/>
          <p:cNvCxnSpPr>
            <a:cxnSpLocks noChangeShapeType="1"/>
            <a:stCxn id="387089" idx="4"/>
            <a:endCxn id="387090" idx="1"/>
          </p:cNvCxnSpPr>
          <p:nvPr/>
        </p:nvCxnSpPr>
        <p:spPr bwMode="auto">
          <a:xfrm>
            <a:off x="5746750" y="790575"/>
            <a:ext cx="1085850" cy="16065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19" name="AutoShape 34"/>
          <p:cNvCxnSpPr>
            <a:cxnSpLocks noChangeShapeType="1"/>
            <a:stCxn id="387096" idx="5"/>
            <a:endCxn id="387091" idx="1"/>
          </p:cNvCxnSpPr>
          <p:nvPr/>
        </p:nvCxnSpPr>
        <p:spPr bwMode="auto">
          <a:xfrm>
            <a:off x="5500688" y="1166813"/>
            <a:ext cx="415925" cy="12303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0" name="AutoShape 35"/>
          <p:cNvCxnSpPr>
            <a:cxnSpLocks noChangeShapeType="1"/>
            <a:stCxn id="387100" idx="7"/>
            <a:endCxn id="387096" idx="2"/>
          </p:cNvCxnSpPr>
          <p:nvPr/>
        </p:nvCxnSpPr>
        <p:spPr bwMode="auto">
          <a:xfrm flipV="1">
            <a:off x="4049713" y="1060450"/>
            <a:ext cx="1123950" cy="465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1" name="AutoShape 36"/>
          <p:cNvCxnSpPr>
            <a:cxnSpLocks noChangeShapeType="1"/>
            <a:stCxn id="387096" idx="6"/>
            <a:endCxn id="387098" idx="2"/>
          </p:cNvCxnSpPr>
          <p:nvPr/>
        </p:nvCxnSpPr>
        <p:spPr bwMode="auto">
          <a:xfrm>
            <a:off x="5556250" y="1060450"/>
            <a:ext cx="1222375" cy="4206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2" name="AutoShape 37"/>
          <p:cNvCxnSpPr>
            <a:cxnSpLocks noChangeShapeType="1"/>
            <a:stCxn id="387100" idx="6"/>
            <a:endCxn id="387099" idx="2"/>
          </p:cNvCxnSpPr>
          <p:nvPr/>
        </p:nvCxnSpPr>
        <p:spPr bwMode="auto">
          <a:xfrm>
            <a:off x="4103688" y="163195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3" name="AutoShape 38"/>
          <p:cNvCxnSpPr>
            <a:cxnSpLocks noChangeShapeType="1"/>
            <a:stCxn id="387095" idx="0"/>
            <a:endCxn id="387096" idx="4"/>
          </p:cNvCxnSpPr>
          <p:nvPr/>
        </p:nvCxnSpPr>
        <p:spPr bwMode="auto">
          <a:xfrm flipH="1" flipV="1">
            <a:off x="5365750" y="1209675"/>
            <a:ext cx="134938" cy="30845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4" name="AutoShape 39"/>
          <p:cNvCxnSpPr>
            <a:cxnSpLocks noChangeShapeType="1"/>
            <a:stCxn id="387095" idx="6"/>
            <a:endCxn id="387091" idx="3"/>
          </p:cNvCxnSpPr>
          <p:nvPr/>
        </p:nvCxnSpPr>
        <p:spPr bwMode="auto">
          <a:xfrm flipV="1">
            <a:off x="5691188" y="2609850"/>
            <a:ext cx="225425" cy="18351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5" name="AutoShape 40"/>
          <p:cNvCxnSpPr>
            <a:cxnSpLocks noChangeShapeType="1"/>
            <a:stCxn id="387094" idx="5"/>
            <a:endCxn id="387091" idx="2"/>
          </p:cNvCxnSpPr>
          <p:nvPr/>
        </p:nvCxnSpPr>
        <p:spPr bwMode="auto">
          <a:xfrm flipV="1">
            <a:off x="4049713" y="250348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6" name="AutoShape 41"/>
          <p:cNvCxnSpPr>
            <a:cxnSpLocks noChangeShapeType="1"/>
            <a:stCxn id="387091" idx="6"/>
            <a:endCxn id="387090" idx="2"/>
          </p:cNvCxnSpPr>
          <p:nvPr/>
        </p:nvCxnSpPr>
        <p:spPr bwMode="auto">
          <a:xfrm>
            <a:off x="6243638" y="250348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7" name="AutoShape 42"/>
          <p:cNvCxnSpPr>
            <a:cxnSpLocks noChangeShapeType="1"/>
            <a:stCxn id="387093" idx="4"/>
            <a:endCxn id="387094" idx="0"/>
          </p:cNvCxnSpPr>
          <p:nvPr/>
        </p:nvCxnSpPr>
        <p:spPr bwMode="auto">
          <a:xfrm>
            <a:off x="3913188"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8" name="AutoShape 43"/>
          <p:cNvCxnSpPr>
            <a:cxnSpLocks noChangeShapeType="1"/>
            <a:stCxn id="387100" idx="4"/>
            <a:endCxn id="387093" idx="0"/>
          </p:cNvCxnSpPr>
          <p:nvPr/>
        </p:nvCxnSpPr>
        <p:spPr bwMode="auto">
          <a:xfrm>
            <a:off x="3913188" y="178117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29" name="AutoShape 44"/>
          <p:cNvCxnSpPr>
            <a:cxnSpLocks noChangeShapeType="1"/>
            <a:stCxn id="387093" idx="5"/>
            <a:endCxn id="387092" idx="1"/>
          </p:cNvCxnSpPr>
          <p:nvPr/>
        </p:nvCxnSpPr>
        <p:spPr bwMode="auto">
          <a:xfrm>
            <a:off x="4049713" y="209867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30" name="AutoShape 45"/>
          <p:cNvCxnSpPr>
            <a:cxnSpLocks noChangeShapeType="1"/>
            <a:stCxn id="387092" idx="2"/>
            <a:endCxn id="387094" idx="6"/>
          </p:cNvCxnSpPr>
          <p:nvPr/>
        </p:nvCxnSpPr>
        <p:spPr bwMode="auto">
          <a:xfrm flipH="1">
            <a:off x="4103688" y="235426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31" name="AutoShape 46"/>
          <p:cNvCxnSpPr>
            <a:cxnSpLocks noChangeShapeType="1"/>
            <a:stCxn id="387092" idx="7"/>
            <a:endCxn id="387098" idx="3"/>
          </p:cNvCxnSpPr>
          <p:nvPr/>
        </p:nvCxnSpPr>
        <p:spPr bwMode="auto">
          <a:xfrm flipV="1">
            <a:off x="4621213" y="158750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32" name="AutoShape 47"/>
          <p:cNvCxnSpPr>
            <a:cxnSpLocks noChangeShapeType="1"/>
            <a:stCxn id="387098" idx="4"/>
            <a:endCxn id="387099" idx="0"/>
          </p:cNvCxnSpPr>
          <p:nvPr/>
        </p:nvCxnSpPr>
        <p:spPr bwMode="auto">
          <a:xfrm>
            <a:off x="6969125" y="163195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33" name="AutoShape 48"/>
          <p:cNvCxnSpPr>
            <a:cxnSpLocks noChangeShapeType="1"/>
            <a:stCxn id="387099" idx="4"/>
            <a:endCxn id="387090" idx="0"/>
          </p:cNvCxnSpPr>
          <p:nvPr/>
        </p:nvCxnSpPr>
        <p:spPr bwMode="auto">
          <a:xfrm>
            <a:off x="6969125" y="214312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7121" name="Oval 49"/>
          <p:cNvSpPr>
            <a:spLocks noChangeAspect="1" noChangeArrowheads="1"/>
          </p:cNvSpPr>
          <p:nvPr/>
        </p:nvSpPr>
        <p:spPr bwMode="auto">
          <a:xfrm>
            <a:off x="5556250" y="45720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2" name="Oval 50"/>
          <p:cNvSpPr>
            <a:spLocks noChangeAspect="1" noChangeArrowheads="1"/>
          </p:cNvSpPr>
          <p:nvPr/>
        </p:nvSpPr>
        <p:spPr bwMode="auto">
          <a:xfrm>
            <a:off x="8305800"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3" name="Oval 51"/>
          <p:cNvSpPr>
            <a:spLocks noChangeAspect="1" noChangeArrowheads="1"/>
          </p:cNvSpPr>
          <p:nvPr/>
        </p:nvSpPr>
        <p:spPr bwMode="auto">
          <a:xfrm>
            <a:off x="7388225" y="5167313"/>
            <a:ext cx="382588"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4" name="Oval 52"/>
          <p:cNvSpPr>
            <a:spLocks noChangeAspect="1" noChangeArrowheads="1"/>
          </p:cNvSpPr>
          <p:nvPr/>
        </p:nvSpPr>
        <p:spPr bwMode="auto">
          <a:xfrm>
            <a:off x="5822950" y="5016500"/>
            <a:ext cx="381000" cy="3000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5" name="Oval 53"/>
          <p:cNvSpPr>
            <a:spLocks noChangeAspect="1" noChangeArrowheads="1"/>
          </p:cNvSpPr>
          <p:nvPr/>
        </p:nvSpPr>
        <p:spPr bwMode="auto">
          <a:xfrm>
            <a:off x="5249863"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6" name="Oval 54"/>
          <p:cNvSpPr>
            <a:spLocks noChangeAspect="1" noChangeArrowheads="1"/>
          </p:cNvSpPr>
          <p:nvPr/>
        </p:nvSpPr>
        <p:spPr bwMode="auto">
          <a:xfrm>
            <a:off x="5249863" y="5167313"/>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7" name="Oval 55"/>
          <p:cNvSpPr>
            <a:spLocks noChangeAspect="1" noChangeArrowheads="1"/>
          </p:cNvSpPr>
          <p:nvPr/>
        </p:nvSpPr>
        <p:spPr bwMode="auto">
          <a:xfrm>
            <a:off x="6451600" y="620395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8" name="Oval 56"/>
          <p:cNvSpPr>
            <a:spLocks noChangeAspect="1" noChangeArrowheads="1"/>
          </p:cNvSpPr>
          <p:nvPr/>
        </p:nvSpPr>
        <p:spPr bwMode="auto">
          <a:xfrm>
            <a:off x="5173663" y="877888"/>
            <a:ext cx="382587"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29" name="Oval 57"/>
          <p:cNvSpPr>
            <a:spLocks noChangeAspect="1" noChangeArrowheads="1"/>
          </p:cNvSpPr>
          <p:nvPr/>
        </p:nvSpPr>
        <p:spPr bwMode="auto">
          <a:xfrm>
            <a:off x="4754563" y="457200"/>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30" name="Oval 58"/>
          <p:cNvSpPr>
            <a:spLocks noChangeAspect="1" noChangeArrowheads="1"/>
          </p:cNvSpPr>
          <p:nvPr/>
        </p:nvSpPr>
        <p:spPr bwMode="auto">
          <a:xfrm>
            <a:off x="8305800" y="414337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31" name="Oval 59"/>
          <p:cNvSpPr>
            <a:spLocks noChangeAspect="1" noChangeArrowheads="1"/>
          </p:cNvSpPr>
          <p:nvPr/>
        </p:nvSpPr>
        <p:spPr bwMode="auto">
          <a:xfrm>
            <a:off x="8305800" y="465613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32" name="Oval 60"/>
          <p:cNvSpPr>
            <a:spLocks noChangeAspect="1" noChangeArrowheads="1"/>
          </p:cNvSpPr>
          <p:nvPr/>
        </p:nvSpPr>
        <p:spPr bwMode="auto">
          <a:xfrm>
            <a:off x="5249863" y="4294188"/>
            <a:ext cx="381000" cy="3000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80946" name="AutoShape 61"/>
          <p:cNvCxnSpPr>
            <a:cxnSpLocks noChangeShapeType="1"/>
            <a:stCxn id="387129" idx="6"/>
            <a:endCxn id="387121" idx="2"/>
          </p:cNvCxnSpPr>
          <p:nvPr/>
        </p:nvCxnSpPr>
        <p:spPr bwMode="auto">
          <a:xfrm>
            <a:off x="5135563" y="608013"/>
            <a:ext cx="4206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47" name="AutoShape 62"/>
          <p:cNvCxnSpPr>
            <a:cxnSpLocks noChangeShapeType="1"/>
            <a:stCxn id="387121" idx="3"/>
            <a:endCxn id="387128" idx="7"/>
          </p:cNvCxnSpPr>
          <p:nvPr/>
        </p:nvCxnSpPr>
        <p:spPr bwMode="auto">
          <a:xfrm flipH="1">
            <a:off x="5500688" y="714375"/>
            <a:ext cx="109537"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48" name="AutoShape 63"/>
          <p:cNvCxnSpPr>
            <a:cxnSpLocks noChangeShapeType="1"/>
            <a:stCxn id="387129" idx="5"/>
            <a:endCxn id="387128" idx="1"/>
          </p:cNvCxnSpPr>
          <p:nvPr/>
        </p:nvCxnSpPr>
        <p:spPr bwMode="auto">
          <a:xfrm>
            <a:off x="5080000" y="714375"/>
            <a:ext cx="149225" cy="2079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49" name="AutoShape 64"/>
          <p:cNvCxnSpPr>
            <a:cxnSpLocks noChangeShapeType="1"/>
            <a:stCxn id="387121" idx="5"/>
            <a:endCxn id="387131" idx="1"/>
          </p:cNvCxnSpPr>
          <p:nvPr/>
        </p:nvCxnSpPr>
        <p:spPr bwMode="auto">
          <a:xfrm>
            <a:off x="5881688" y="714375"/>
            <a:ext cx="2479675" cy="39862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0" name="AutoShape 65"/>
          <p:cNvCxnSpPr>
            <a:cxnSpLocks noChangeShapeType="1"/>
            <a:stCxn id="387121" idx="4"/>
            <a:endCxn id="387122" idx="1"/>
          </p:cNvCxnSpPr>
          <p:nvPr/>
        </p:nvCxnSpPr>
        <p:spPr bwMode="auto">
          <a:xfrm>
            <a:off x="5746750" y="758825"/>
            <a:ext cx="2614613" cy="4452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1" name="AutoShape 66"/>
          <p:cNvCxnSpPr>
            <a:cxnSpLocks noChangeShapeType="1"/>
            <a:stCxn id="387128" idx="5"/>
            <a:endCxn id="387123" idx="1"/>
          </p:cNvCxnSpPr>
          <p:nvPr/>
        </p:nvCxnSpPr>
        <p:spPr bwMode="auto">
          <a:xfrm>
            <a:off x="5500688" y="1133475"/>
            <a:ext cx="1943100" cy="40782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2" name="AutoShape 67"/>
          <p:cNvCxnSpPr>
            <a:cxnSpLocks noChangeShapeType="1"/>
            <a:stCxn id="387132" idx="7"/>
            <a:endCxn id="387128" idx="2"/>
          </p:cNvCxnSpPr>
          <p:nvPr/>
        </p:nvCxnSpPr>
        <p:spPr bwMode="auto">
          <a:xfrm flipH="1" flipV="1">
            <a:off x="5173663" y="1028700"/>
            <a:ext cx="401637" cy="33099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3" name="AutoShape 68"/>
          <p:cNvCxnSpPr>
            <a:cxnSpLocks noChangeShapeType="1"/>
            <a:stCxn id="387128" idx="6"/>
            <a:endCxn id="387130" idx="2"/>
          </p:cNvCxnSpPr>
          <p:nvPr/>
        </p:nvCxnSpPr>
        <p:spPr bwMode="auto">
          <a:xfrm>
            <a:off x="5556250" y="1028700"/>
            <a:ext cx="2749550" cy="32654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4" name="AutoShape 69"/>
          <p:cNvCxnSpPr>
            <a:cxnSpLocks noChangeShapeType="1"/>
            <a:stCxn id="387132" idx="6"/>
            <a:endCxn id="387131" idx="2"/>
          </p:cNvCxnSpPr>
          <p:nvPr/>
        </p:nvCxnSpPr>
        <p:spPr bwMode="auto">
          <a:xfrm>
            <a:off x="5630863" y="4445000"/>
            <a:ext cx="2674937" cy="360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5" name="AutoShape 70"/>
          <p:cNvCxnSpPr>
            <a:cxnSpLocks noChangeShapeType="1"/>
            <a:stCxn id="387127" idx="0"/>
            <a:endCxn id="387128" idx="4"/>
          </p:cNvCxnSpPr>
          <p:nvPr/>
        </p:nvCxnSpPr>
        <p:spPr bwMode="auto">
          <a:xfrm flipH="1" flipV="1">
            <a:off x="5365750" y="1177925"/>
            <a:ext cx="1276350" cy="50260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6" name="AutoShape 71"/>
          <p:cNvCxnSpPr>
            <a:cxnSpLocks noChangeShapeType="1"/>
            <a:stCxn id="387127" idx="6"/>
            <a:endCxn id="387123" idx="3"/>
          </p:cNvCxnSpPr>
          <p:nvPr/>
        </p:nvCxnSpPr>
        <p:spPr bwMode="auto">
          <a:xfrm flipV="1">
            <a:off x="6832600" y="5422900"/>
            <a:ext cx="611188" cy="9318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7" name="AutoShape 72"/>
          <p:cNvCxnSpPr>
            <a:cxnSpLocks noChangeShapeType="1"/>
            <a:stCxn id="387126" idx="5"/>
            <a:endCxn id="387123" idx="2"/>
          </p:cNvCxnSpPr>
          <p:nvPr/>
        </p:nvCxnSpPr>
        <p:spPr bwMode="auto">
          <a:xfrm flipV="1">
            <a:off x="5576888" y="5316538"/>
            <a:ext cx="1811337" cy="1063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8" name="AutoShape 73"/>
          <p:cNvCxnSpPr>
            <a:cxnSpLocks noChangeShapeType="1"/>
            <a:stCxn id="387123" idx="6"/>
            <a:endCxn id="387122" idx="2"/>
          </p:cNvCxnSpPr>
          <p:nvPr/>
        </p:nvCxnSpPr>
        <p:spPr bwMode="auto">
          <a:xfrm>
            <a:off x="7770813" y="5316538"/>
            <a:ext cx="534987"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59" name="AutoShape 74"/>
          <p:cNvCxnSpPr>
            <a:cxnSpLocks noChangeShapeType="1"/>
            <a:stCxn id="387125" idx="4"/>
            <a:endCxn id="387126" idx="0"/>
          </p:cNvCxnSpPr>
          <p:nvPr/>
        </p:nvCxnSpPr>
        <p:spPr bwMode="auto">
          <a:xfrm>
            <a:off x="5440363"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0" name="AutoShape 75"/>
          <p:cNvCxnSpPr>
            <a:cxnSpLocks noChangeShapeType="1"/>
            <a:stCxn id="387132" idx="4"/>
            <a:endCxn id="387125" idx="0"/>
          </p:cNvCxnSpPr>
          <p:nvPr/>
        </p:nvCxnSpPr>
        <p:spPr bwMode="auto">
          <a:xfrm>
            <a:off x="5440363" y="4594225"/>
            <a:ext cx="0" cy="619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1" name="AutoShape 76"/>
          <p:cNvCxnSpPr>
            <a:cxnSpLocks noChangeShapeType="1"/>
            <a:stCxn id="387125" idx="5"/>
            <a:endCxn id="387124" idx="1"/>
          </p:cNvCxnSpPr>
          <p:nvPr/>
        </p:nvCxnSpPr>
        <p:spPr bwMode="auto">
          <a:xfrm>
            <a:off x="5576888" y="4911725"/>
            <a:ext cx="301625" cy="1476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2" name="AutoShape 77"/>
          <p:cNvCxnSpPr>
            <a:cxnSpLocks noChangeShapeType="1"/>
            <a:stCxn id="387124" idx="2"/>
            <a:endCxn id="387126" idx="6"/>
          </p:cNvCxnSpPr>
          <p:nvPr/>
        </p:nvCxnSpPr>
        <p:spPr bwMode="auto">
          <a:xfrm flipH="1">
            <a:off x="5630863" y="5167313"/>
            <a:ext cx="192087" cy="1492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3" name="AutoShape 78"/>
          <p:cNvCxnSpPr>
            <a:cxnSpLocks noChangeShapeType="1"/>
            <a:stCxn id="387124" idx="7"/>
            <a:endCxn id="387130" idx="3"/>
          </p:cNvCxnSpPr>
          <p:nvPr/>
        </p:nvCxnSpPr>
        <p:spPr bwMode="auto">
          <a:xfrm flipV="1">
            <a:off x="6148388" y="4400550"/>
            <a:ext cx="2211387" cy="65881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4" name="AutoShape 79"/>
          <p:cNvCxnSpPr>
            <a:cxnSpLocks noChangeShapeType="1"/>
            <a:stCxn id="387130" idx="4"/>
            <a:endCxn id="387131" idx="0"/>
          </p:cNvCxnSpPr>
          <p:nvPr/>
        </p:nvCxnSpPr>
        <p:spPr bwMode="auto">
          <a:xfrm>
            <a:off x="8496300" y="4445000"/>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5" name="AutoShape 80"/>
          <p:cNvCxnSpPr>
            <a:cxnSpLocks noChangeShapeType="1"/>
            <a:stCxn id="387131" idx="4"/>
            <a:endCxn id="387122" idx="0"/>
          </p:cNvCxnSpPr>
          <p:nvPr/>
        </p:nvCxnSpPr>
        <p:spPr bwMode="auto">
          <a:xfrm>
            <a:off x="8496300" y="4956175"/>
            <a:ext cx="0" cy="2111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7153" name="Oval 81"/>
          <p:cNvSpPr>
            <a:spLocks noChangeAspect="1" noChangeArrowheads="1"/>
          </p:cNvSpPr>
          <p:nvPr/>
        </p:nvSpPr>
        <p:spPr bwMode="auto">
          <a:xfrm>
            <a:off x="8686800" y="1330325"/>
            <a:ext cx="381000" cy="301625"/>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cxnSp>
        <p:nvCxnSpPr>
          <p:cNvPr id="80967" name="AutoShape 82"/>
          <p:cNvCxnSpPr>
            <a:cxnSpLocks noChangeShapeType="1"/>
            <a:stCxn id="387153" idx="4"/>
            <a:endCxn id="387130" idx="0"/>
          </p:cNvCxnSpPr>
          <p:nvPr/>
        </p:nvCxnSpPr>
        <p:spPr bwMode="auto">
          <a:xfrm flipH="1">
            <a:off x="8496300" y="1631950"/>
            <a:ext cx="381000" cy="251142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0968" name="AutoShape 83"/>
          <p:cNvCxnSpPr>
            <a:cxnSpLocks noChangeShapeType="1"/>
            <a:stCxn id="387128" idx="6"/>
            <a:endCxn id="387153" idx="2"/>
          </p:cNvCxnSpPr>
          <p:nvPr/>
        </p:nvCxnSpPr>
        <p:spPr bwMode="auto">
          <a:xfrm>
            <a:off x="5556250" y="1028700"/>
            <a:ext cx="3130550" cy="452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87156" name="Text Box 84"/>
          <p:cNvSpPr txBox="1">
            <a:spLocks noChangeArrowheads="1"/>
          </p:cNvSpPr>
          <p:nvPr/>
        </p:nvSpPr>
        <p:spPr bwMode="auto">
          <a:xfrm>
            <a:off x="3505200" y="914400"/>
            <a:ext cx="685800" cy="579438"/>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x</a:t>
            </a:r>
          </a:p>
        </p:txBody>
      </p:sp>
      <p:sp>
        <p:nvSpPr>
          <p:cNvPr id="387157" name="Text Box 85"/>
          <p:cNvSpPr txBox="1">
            <a:spLocks noChangeArrowheads="1"/>
          </p:cNvSpPr>
          <p:nvPr/>
        </p:nvSpPr>
        <p:spPr bwMode="auto">
          <a:xfrm>
            <a:off x="6642100" y="554038"/>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y</a:t>
            </a:r>
          </a:p>
        </p:txBody>
      </p:sp>
      <p:sp>
        <p:nvSpPr>
          <p:cNvPr id="387158" name="Text Box 86"/>
          <p:cNvSpPr txBox="1">
            <a:spLocks noChangeArrowheads="1"/>
          </p:cNvSpPr>
          <p:nvPr/>
        </p:nvSpPr>
        <p:spPr bwMode="auto">
          <a:xfrm>
            <a:off x="8458200" y="792163"/>
            <a:ext cx="685800" cy="579437"/>
          </a:xfrm>
          <a:prstGeom prst="rect">
            <a:avLst/>
          </a:prstGeom>
          <a:noFill/>
          <a:ln w="57150" cap="sq">
            <a:noFill/>
            <a:miter lim="800000"/>
            <a:headEnd type="none" w="sm" len="sm"/>
            <a:tailEnd type="none" w="sm" len="sm"/>
          </a:ln>
          <a:effectLst/>
        </p:spPr>
        <p:txBody>
          <a:bodyPr lIns="274320" rIns="274320">
            <a:spAutoFit/>
          </a:bodyPr>
          <a:lstStyle/>
          <a:p>
            <a:pPr>
              <a:defRPr/>
            </a:pPr>
            <a:r>
              <a:rPr lang="en-US" sz="3200">
                <a:latin typeface="Arial Rounded MT Bold" pitchFamily="34" charset="0"/>
              </a:rPr>
              <a:t>z</a:t>
            </a:r>
          </a:p>
        </p:txBody>
      </p:sp>
      <p:sp>
        <p:nvSpPr>
          <p:cNvPr id="387180" name="Rectangle 108"/>
          <p:cNvSpPr>
            <a:spLocks noChangeArrowheads="1"/>
          </p:cNvSpPr>
          <p:nvPr/>
        </p:nvSpPr>
        <p:spPr bwMode="auto">
          <a:xfrm>
            <a:off x="1916113" y="-685800"/>
            <a:ext cx="549275" cy="519112"/>
          </a:xfrm>
          <a:prstGeom prst="rect">
            <a:avLst/>
          </a:prstGeom>
          <a:noFill/>
          <a:ln w="57150" cap="sq">
            <a:noFill/>
            <a:miter lim="800000"/>
            <a:headEnd/>
            <a:tailEnd/>
          </a:ln>
          <a:effectLst/>
        </p:spPr>
        <p:txBody>
          <a:bodyPr wrap="none" lIns="274320" rIns="274320" anchor="ctr">
            <a:spAutoFit/>
          </a:bodyPr>
          <a:lstStyle/>
          <a:p>
            <a:pPr>
              <a:defRPr/>
            </a:pPr>
            <a:endParaRPr lang="en-US"/>
          </a:p>
        </p:txBody>
      </p:sp>
      <p:sp>
        <p:nvSpPr>
          <p:cNvPr id="387181" name="Rectangle 109"/>
          <p:cNvSpPr>
            <a:spLocks noChangeArrowheads="1"/>
          </p:cNvSpPr>
          <p:nvPr/>
        </p:nvSpPr>
        <p:spPr bwMode="auto">
          <a:xfrm>
            <a:off x="1978025" y="-679450"/>
            <a:ext cx="549275" cy="519112"/>
          </a:xfrm>
          <a:prstGeom prst="rect">
            <a:avLst/>
          </a:prstGeom>
          <a:noFill/>
          <a:ln w="57150" cap="sq">
            <a:noFill/>
            <a:miter lim="800000"/>
            <a:headEnd/>
            <a:tailEnd/>
          </a:ln>
          <a:effectLst/>
        </p:spPr>
        <p:txBody>
          <a:bodyPr wrap="none" lIns="274320" rIns="274320" anchor="ctr">
            <a:spAutoFit/>
          </a:bodyPr>
          <a:lstStyle/>
          <a:p>
            <a:pPr>
              <a:defRPr/>
            </a:pPr>
            <a:endParaRPr lang="en-US"/>
          </a:p>
        </p:txBody>
      </p:sp>
      <p:grpSp>
        <p:nvGrpSpPr>
          <p:cNvPr id="3" name="Group 116"/>
          <p:cNvGrpSpPr>
            <a:grpSpLocks/>
          </p:cNvGrpSpPr>
          <p:nvPr/>
        </p:nvGrpSpPr>
        <p:grpSpPr bwMode="auto">
          <a:xfrm>
            <a:off x="228600" y="642938"/>
            <a:ext cx="2228850" cy="576262"/>
            <a:chOff x="144" y="405"/>
            <a:chExt cx="1404" cy="363"/>
          </a:xfrm>
        </p:grpSpPr>
        <p:sp>
          <p:nvSpPr>
            <p:cNvPr id="387173" name="Text Box 101"/>
            <p:cNvSpPr txBox="1">
              <a:spLocks noChangeArrowheads="1"/>
            </p:cNvSpPr>
            <p:nvPr/>
          </p:nvSpPr>
          <p:spPr bwMode="auto">
            <a:xfrm>
              <a:off x="144" y="432"/>
              <a:ext cx="527" cy="327"/>
            </a:xfrm>
            <a:prstGeom prst="rect">
              <a:avLst/>
            </a:prstGeom>
            <a:noFill/>
            <a:ln w="57150" cap="sq">
              <a:noFill/>
              <a:miter lim="800000"/>
              <a:headEnd/>
              <a:tailEnd/>
            </a:ln>
            <a:effectLst/>
          </p:spPr>
          <p:txBody>
            <a:bodyPr wrap="none" lIns="274320" rIns="274320">
              <a:spAutoFit/>
            </a:bodyPr>
            <a:lstStyle/>
            <a:p>
              <a:pPr>
                <a:defRPr/>
              </a:pPr>
              <a:r>
                <a:rPr lang="en-US">
                  <a:solidFill>
                    <a:schemeClr val="hlink"/>
                  </a:solidFill>
                </a:rPr>
                <a:t> F</a:t>
              </a:r>
            </a:p>
          </p:txBody>
        </p:sp>
        <p:sp>
          <p:nvSpPr>
            <p:cNvPr id="387174" name="Text Box 102"/>
            <p:cNvSpPr txBox="1">
              <a:spLocks noChangeArrowheads="1"/>
            </p:cNvSpPr>
            <p:nvPr/>
          </p:nvSpPr>
          <p:spPr bwMode="auto">
            <a:xfrm>
              <a:off x="432" y="441"/>
              <a:ext cx="483" cy="327"/>
            </a:xfrm>
            <a:prstGeom prst="rect">
              <a:avLst/>
            </a:prstGeom>
            <a:noFill/>
            <a:ln w="57150" cap="sq">
              <a:noFill/>
              <a:miter lim="800000"/>
              <a:headEnd/>
              <a:tailEnd/>
            </a:ln>
            <a:effectLst/>
          </p:spPr>
          <p:txBody>
            <a:bodyPr wrap="none" lIns="274320" rIns="274320">
              <a:spAutoFit/>
            </a:bodyPr>
            <a:lstStyle/>
            <a:p>
              <a:pPr>
                <a:defRPr/>
              </a:pPr>
              <a:r>
                <a:rPr lang="en-US">
                  <a:solidFill>
                    <a:srgbClr val="009900"/>
                  </a:solidFill>
                </a:rPr>
                <a:t>T</a:t>
              </a:r>
            </a:p>
          </p:txBody>
        </p:sp>
        <p:sp>
          <p:nvSpPr>
            <p:cNvPr id="387175" name="Text Box 103"/>
            <p:cNvSpPr txBox="1">
              <a:spLocks noChangeArrowheads="1"/>
            </p:cNvSpPr>
            <p:nvPr/>
          </p:nvSpPr>
          <p:spPr bwMode="auto">
            <a:xfrm>
              <a:off x="1065" y="441"/>
              <a:ext cx="483" cy="327"/>
            </a:xfrm>
            <a:prstGeom prst="rect">
              <a:avLst/>
            </a:prstGeom>
            <a:noFill/>
            <a:ln w="57150" cap="sq">
              <a:noFill/>
              <a:miter lim="800000"/>
              <a:headEnd/>
              <a:tailEnd/>
            </a:ln>
            <a:effectLst/>
          </p:spPr>
          <p:txBody>
            <a:bodyPr wrap="none" lIns="274320" rIns="274320">
              <a:spAutoFit/>
            </a:bodyPr>
            <a:lstStyle/>
            <a:p>
              <a:pPr>
                <a:defRPr/>
              </a:pPr>
              <a:r>
                <a:rPr lang="en-US">
                  <a:solidFill>
                    <a:srgbClr val="009900"/>
                  </a:solidFill>
                </a:rPr>
                <a:t>T</a:t>
              </a:r>
            </a:p>
          </p:txBody>
        </p:sp>
        <p:sp>
          <p:nvSpPr>
            <p:cNvPr id="387182" name="Rectangle 110"/>
            <p:cNvSpPr>
              <a:spLocks noChangeArrowheads="1"/>
            </p:cNvSpPr>
            <p:nvPr/>
          </p:nvSpPr>
          <p:spPr bwMode="auto">
            <a:xfrm flipH="1">
              <a:off x="271" y="405"/>
              <a:ext cx="1217" cy="363"/>
            </a:xfrm>
            <a:prstGeom prst="rect">
              <a:avLst/>
            </a:prstGeom>
            <a:noFill/>
            <a:ln w="57150" cap="sq">
              <a:solidFill>
                <a:schemeClr val="hlink"/>
              </a:solidFill>
              <a:miter lim="800000"/>
              <a:headEnd/>
              <a:tailEnd/>
            </a:ln>
            <a:effectLst/>
          </p:spPr>
          <p:txBody>
            <a:bodyPr lIns="274320" rIns="274320" anchor="ctr">
              <a:spAutoFit/>
            </a:bodyPr>
            <a:lstStyle/>
            <a:p>
              <a:pPr>
                <a:defRPr/>
              </a:pPr>
              <a:endParaRPr lang="en-US"/>
            </a:p>
          </p:txBody>
        </p:sp>
      </p:grpSp>
      <p:grpSp>
        <p:nvGrpSpPr>
          <p:cNvPr id="4" name="Group 123"/>
          <p:cNvGrpSpPr>
            <a:grpSpLocks/>
          </p:cNvGrpSpPr>
          <p:nvPr/>
        </p:nvGrpSpPr>
        <p:grpSpPr bwMode="auto">
          <a:xfrm>
            <a:off x="3722688" y="1328738"/>
            <a:ext cx="5345112" cy="441325"/>
            <a:chOff x="2345" y="837"/>
            <a:chExt cx="3367" cy="278"/>
          </a:xfrm>
        </p:grpSpPr>
        <p:sp>
          <p:nvSpPr>
            <p:cNvPr id="387183" name="Oval 111"/>
            <p:cNvSpPr>
              <a:spLocks noChangeAspect="1" noChangeArrowheads="1"/>
            </p:cNvSpPr>
            <p:nvPr/>
          </p:nvSpPr>
          <p:spPr bwMode="auto">
            <a:xfrm>
              <a:off x="2345" y="926"/>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84" name="Oval 112"/>
            <p:cNvSpPr>
              <a:spLocks noChangeAspect="1" noChangeArrowheads="1"/>
            </p:cNvSpPr>
            <p:nvPr/>
          </p:nvSpPr>
          <p:spPr bwMode="auto">
            <a:xfrm>
              <a:off x="4272" y="837"/>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85" name="Oval 113"/>
            <p:cNvSpPr>
              <a:spLocks noChangeAspect="1" noChangeArrowheads="1"/>
            </p:cNvSpPr>
            <p:nvPr/>
          </p:nvSpPr>
          <p:spPr bwMode="auto">
            <a:xfrm>
              <a:off x="5472" y="839"/>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5" name="Group 126"/>
          <p:cNvGrpSpPr>
            <a:grpSpLocks/>
          </p:cNvGrpSpPr>
          <p:nvPr/>
        </p:nvGrpSpPr>
        <p:grpSpPr bwMode="auto">
          <a:xfrm>
            <a:off x="1524000" y="4876800"/>
            <a:ext cx="5322888" cy="1619250"/>
            <a:chOff x="960" y="3072"/>
            <a:chExt cx="3353" cy="1020"/>
          </a:xfrm>
        </p:grpSpPr>
        <p:sp>
          <p:nvSpPr>
            <p:cNvPr id="387189" name="Oval 117"/>
            <p:cNvSpPr>
              <a:spLocks noChangeAspect="1" noChangeArrowheads="1"/>
            </p:cNvSpPr>
            <p:nvPr/>
          </p:nvSpPr>
          <p:spPr bwMode="auto">
            <a:xfrm>
              <a:off x="4073" y="3902"/>
              <a:ext cx="240" cy="190"/>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sp>
          <p:nvSpPr>
            <p:cNvPr id="387191" name="Rectangle 119"/>
            <p:cNvSpPr>
              <a:spLocks noChangeArrowheads="1"/>
            </p:cNvSpPr>
            <p:nvPr/>
          </p:nvSpPr>
          <p:spPr bwMode="auto">
            <a:xfrm>
              <a:off x="960" y="3072"/>
              <a:ext cx="483" cy="327"/>
            </a:xfrm>
            <a:prstGeom prst="rect">
              <a:avLst/>
            </a:prstGeom>
            <a:noFill/>
            <a:ln w="12700" cap="sq">
              <a:noFill/>
              <a:miter lim="800000"/>
              <a:headEnd/>
              <a:tailEnd/>
            </a:ln>
            <a:effectLst/>
          </p:spPr>
          <p:txBody>
            <a:bodyPr wrap="none" lIns="274320" rIns="274320">
              <a:spAutoFit/>
            </a:bodyPr>
            <a:lstStyle/>
            <a:p>
              <a:pPr>
                <a:defRPr/>
              </a:pPr>
              <a:r>
                <a:rPr lang="en-US">
                  <a:solidFill>
                    <a:srgbClr val="009900"/>
                  </a:solidFill>
                </a:rPr>
                <a:t>T</a:t>
              </a:r>
            </a:p>
          </p:txBody>
        </p:sp>
      </p:grpSp>
      <p:grpSp>
        <p:nvGrpSpPr>
          <p:cNvPr id="6" name="Group 125"/>
          <p:cNvGrpSpPr>
            <a:grpSpLocks/>
          </p:cNvGrpSpPr>
          <p:nvPr/>
        </p:nvGrpSpPr>
        <p:grpSpPr bwMode="auto">
          <a:xfrm>
            <a:off x="1919288" y="3138488"/>
            <a:ext cx="6767512" cy="1292225"/>
            <a:chOff x="1209" y="1977"/>
            <a:chExt cx="4263" cy="814"/>
          </a:xfrm>
        </p:grpSpPr>
        <p:sp>
          <p:nvSpPr>
            <p:cNvPr id="387192" name="Rectangle 120"/>
            <p:cNvSpPr>
              <a:spLocks noChangeArrowheads="1"/>
            </p:cNvSpPr>
            <p:nvPr/>
          </p:nvSpPr>
          <p:spPr bwMode="auto">
            <a:xfrm>
              <a:off x="1209" y="1977"/>
              <a:ext cx="471" cy="327"/>
            </a:xfrm>
            <a:prstGeom prst="rect">
              <a:avLst/>
            </a:prstGeom>
            <a:noFill/>
            <a:ln w="12700" cap="sq">
              <a:noFill/>
              <a:miter lim="800000"/>
              <a:headEnd/>
              <a:tailEnd/>
            </a:ln>
            <a:effectLst/>
          </p:spPr>
          <p:txBody>
            <a:bodyPr wrap="none" lIns="274320" rIns="274320">
              <a:spAutoFit/>
            </a:bodyPr>
            <a:lstStyle/>
            <a:p>
              <a:pPr>
                <a:defRPr/>
              </a:pPr>
              <a:r>
                <a:rPr lang="en-US">
                  <a:solidFill>
                    <a:schemeClr val="hlink"/>
                  </a:solidFill>
                </a:rPr>
                <a:t>F</a:t>
              </a:r>
            </a:p>
          </p:txBody>
        </p:sp>
        <p:sp>
          <p:nvSpPr>
            <p:cNvPr id="387193" name="Oval 121"/>
            <p:cNvSpPr>
              <a:spLocks noChangeAspect="1" noChangeArrowheads="1"/>
            </p:cNvSpPr>
            <p:nvPr/>
          </p:nvSpPr>
          <p:spPr bwMode="auto">
            <a:xfrm>
              <a:off x="5232" y="2602"/>
              <a:ext cx="240" cy="189"/>
            </a:xfrm>
            <a:prstGeom prst="ellipse">
              <a:avLst/>
            </a:prstGeom>
            <a:solidFill>
              <a:schemeClr val="hlink"/>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7" name="Group 124"/>
          <p:cNvGrpSpPr>
            <a:grpSpLocks/>
          </p:cNvGrpSpPr>
          <p:nvPr/>
        </p:nvGrpSpPr>
        <p:grpSpPr bwMode="auto">
          <a:xfrm>
            <a:off x="533400" y="3170238"/>
            <a:ext cx="5105400" cy="1433512"/>
            <a:chOff x="336" y="1997"/>
            <a:chExt cx="3216" cy="903"/>
          </a:xfrm>
        </p:grpSpPr>
        <p:sp>
          <p:nvSpPr>
            <p:cNvPr id="387190" name="Rectangle 118"/>
            <p:cNvSpPr>
              <a:spLocks noChangeArrowheads="1"/>
            </p:cNvSpPr>
            <p:nvPr/>
          </p:nvSpPr>
          <p:spPr bwMode="auto">
            <a:xfrm>
              <a:off x="336" y="1997"/>
              <a:ext cx="483" cy="327"/>
            </a:xfrm>
            <a:prstGeom prst="rect">
              <a:avLst/>
            </a:prstGeom>
            <a:noFill/>
            <a:ln w="12700" cap="sq">
              <a:noFill/>
              <a:miter lim="800000"/>
              <a:headEnd/>
              <a:tailEnd/>
            </a:ln>
            <a:effectLst/>
          </p:spPr>
          <p:txBody>
            <a:bodyPr wrap="none" lIns="274320" rIns="274320">
              <a:spAutoFit/>
            </a:bodyPr>
            <a:lstStyle/>
            <a:p>
              <a:pPr>
                <a:defRPr/>
              </a:pPr>
              <a:r>
                <a:rPr lang="en-US">
                  <a:solidFill>
                    <a:srgbClr val="009900"/>
                  </a:solidFill>
                </a:rPr>
                <a:t>T</a:t>
              </a:r>
            </a:p>
          </p:txBody>
        </p:sp>
        <p:sp>
          <p:nvSpPr>
            <p:cNvPr id="387194" name="Oval 122"/>
            <p:cNvSpPr>
              <a:spLocks noChangeAspect="1" noChangeArrowheads="1"/>
            </p:cNvSpPr>
            <p:nvPr/>
          </p:nvSpPr>
          <p:spPr bwMode="auto">
            <a:xfrm>
              <a:off x="3312" y="2711"/>
              <a:ext cx="240" cy="189"/>
            </a:xfrm>
            <a:prstGeom prst="ellipse">
              <a:avLst/>
            </a:prstGeom>
            <a:solidFill>
              <a:srgbClr val="008000"/>
            </a:solidFill>
            <a:ln w="12700" cap="sq">
              <a:solidFill>
                <a:schemeClr val="tx1"/>
              </a:solidFill>
              <a:round/>
              <a:headEnd type="none" w="sm" len="sm"/>
              <a:tailEnd type="none" w="sm" len="sm"/>
            </a:ln>
            <a:effectLst/>
          </p:spPr>
          <p:txBody>
            <a:bodyPr lIns="274320" rIns="274320" anchor="ctr">
              <a:spAutoFit/>
            </a:bodyPr>
            <a:lstStyle/>
            <a:p>
              <a:pPr>
                <a:defRPr/>
              </a:pPr>
              <a:endParaRPr lang="en-CA"/>
            </a:p>
          </p:txBody>
        </p:sp>
      </p:grpSp>
      <p:grpSp>
        <p:nvGrpSpPr>
          <p:cNvPr id="8" name="Group 127"/>
          <p:cNvGrpSpPr>
            <a:grpSpLocks/>
          </p:cNvGrpSpPr>
          <p:nvPr/>
        </p:nvGrpSpPr>
        <p:grpSpPr bwMode="auto">
          <a:xfrm>
            <a:off x="5387975" y="430213"/>
            <a:ext cx="1622425" cy="6122987"/>
            <a:chOff x="3394" y="271"/>
            <a:chExt cx="1022" cy="3857"/>
          </a:xfrm>
        </p:grpSpPr>
        <p:cxnSp>
          <p:nvCxnSpPr>
            <p:cNvPr id="80983" name="AutoShape 128"/>
            <p:cNvCxnSpPr>
              <a:cxnSpLocks noChangeShapeType="1"/>
            </p:cNvCxnSpPr>
            <p:nvPr/>
          </p:nvCxnSpPr>
          <p:spPr bwMode="auto">
            <a:xfrm flipH="1" flipV="1">
              <a:off x="3620" y="478"/>
              <a:ext cx="684" cy="3525"/>
            </a:xfrm>
            <a:prstGeom prst="curvedConnector4">
              <a:avLst>
                <a:gd name="adj1" fmla="val -138889"/>
                <a:gd name="adj2" fmla="val 103259"/>
              </a:avLst>
            </a:prstGeom>
            <a:noFill/>
            <a:ln w="57150" cap="sq">
              <a:solidFill>
                <a:schemeClr val="tx2"/>
              </a:solidFill>
              <a:round/>
              <a:headEnd type="none" w="sm" len="sm"/>
              <a:tailEnd type="none" w="sm" len="sm"/>
            </a:ln>
            <a:extLst>
              <a:ext uri="{909E8E84-426E-40DD-AFC4-6F175D3DCCD1}">
                <a14:hiddenFill xmlns:a14="http://schemas.microsoft.com/office/drawing/2010/main">
                  <a:noFill/>
                </a14:hiddenFill>
              </a:ext>
            </a:extLst>
          </p:spPr>
        </p:cxnSp>
        <p:sp>
          <p:nvSpPr>
            <p:cNvPr id="387201" name="Text Box 129"/>
            <p:cNvSpPr txBox="1">
              <a:spLocks noChangeArrowheads="1"/>
            </p:cNvSpPr>
            <p:nvPr/>
          </p:nvSpPr>
          <p:spPr bwMode="auto">
            <a:xfrm>
              <a:off x="3970" y="3878"/>
              <a:ext cx="446" cy="250"/>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sz="2000" b="1">
                  <a:latin typeface="Arial Rounded MT Bold" pitchFamily="34" charset="0"/>
                </a:rPr>
                <a:t>T</a:t>
              </a:r>
            </a:p>
          </p:txBody>
        </p:sp>
        <p:sp>
          <p:nvSpPr>
            <p:cNvPr id="387202" name="Text Box 130"/>
            <p:cNvSpPr txBox="1">
              <a:spLocks noChangeArrowheads="1"/>
            </p:cNvSpPr>
            <p:nvPr/>
          </p:nvSpPr>
          <p:spPr bwMode="auto">
            <a:xfrm>
              <a:off x="3394" y="271"/>
              <a:ext cx="443" cy="250"/>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sz="2000" b="1">
                  <a:latin typeface="Arial Rounded MT Bold" pitchFamily="34" charset="0"/>
                </a:rPr>
                <a:t>F</a:t>
              </a:r>
            </a:p>
          </p:txBody>
        </p:sp>
      </p:grpSp>
      <p:sp>
        <p:nvSpPr>
          <p:cNvPr id="387203" name="Text Box 131"/>
          <p:cNvSpPr txBox="1">
            <a:spLocks noChangeArrowheads="1"/>
          </p:cNvSpPr>
          <p:nvPr/>
        </p:nvSpPr>
        <p:spPr bwMode="auto">
          <a:xfrm>
            <a:off x="76200" y="5408613"/>
            <a:ext cx="5562600" cy="1373187"/>
          </a:xfrm>
          <a:prstGeom prst="rect">
            <a:avLst/>
          </a:prstGeom>
          <a:noFill/>
          <a:ln w="57150" cap="sq">
            <a:noFill/>
            <a:miter lim="800000"/>
            <a:headEnd type="none" w="sm" len="sm"/>
            <a:tailEnd type="none" w="sm" len="sm"/>
          </a:ln>
          <a:effectLst/>
        </p:spPr>
        <p:txBody>
          <a:bodyPr lIns="274320" rIns="274320">
            <a:spAutoFit/>
          </a:bodyPr>
          <a:lstStyle/>
          <a:p>
            <a:pPr>
              <a:spcBef>
                <a:spcPct val="50000"/>
              </a:spcBef>
              <a:defRPr/>
            </a:pPr>
            <a:r>
              <a:rPr lang="en-US" dirty="0" err="1">
                <a:latin typeface="Arial Rounded MT Bold" pitchFamily="34" charset="0"/>
              </a:rPr>
              <a:t>Satisfiabilty</a:t>
            </a:r>
            <a:r>
              <a:rPr lang="en-US" dirty="0">
                <a:latin typeface="Arial Rounded MT Bold" pitchFamily="34" charset="0"/>
              </a:rPr>
              <a:t> of this circuit </a:t>
            </a:r>
            <a:br>
              <a:rPr lang="en-US" dirty="0">
                <a:latin typeface="Arial Rounded MT Bold" pitchFamily="34" charset="0"/>
              </a:rPr>
            </a:br>
            <a:r>
              <a:rPr lang="en-US" dirty="0">
                <a:latin typeface="Arial Rounded MT Bold" pitchFamily="34" charset="0"/>
              </a:rPr>
              <a:t>                        = </a:t>
            </a:r>
            <a:br>
              <a:rPr lang="en-US" dirty="0">
                <a:latin typeface="Arial Rounded MT Bold" pitchFamily="34" charset="0"/>
              </a:rPr>
            </a:br>
            <a:r>
              <a:rPr lang="en-US" dirty="0">
                <a:latin typeface="Arial Rounded MT Bold" pitchFamily="34" charset="0"/>
              </a:rPr>
              <a:t>3-</a:t>
            </a:r>
            <a:r>
              <a:rPr lang="en-US" dirty="0" err="1">
                <a:latin typeface="Arial Rounded MT Bold" pitchFamily="34" charset="0"/>
              </a:rPr>
              <a:t>colourability</a:t>
            </a:r>
            <a:r>
              <a:rPr lang="en-US" dirty="0">
                <a:latin typeface="Arial Rounded MT Bold" pitchFamily="34" charset="0"/>
              </a:rPr>
              <a:t> of this graph</a:t>
            </a:r>
          </a:p>
        </p:txBody>
      </p:sp>
      <p:sp>
        <p:nvSpPr>
          <p:cNvPr id="387204" name="Text Box 132"/>
          <p:cNvSpPr txBox="1">
            <a:spLocks noChangeArrowheads="1"/>
          </p:cNvSpPr>
          <p:nvPr/>
        </p:nvSpPr>
        <p:spPr bwMode="auto">
          <a:xfrm>
            <a:off x="4897438" y="6096000"/>
            <a:ext cx="1731962" cy="519113"/>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
        <p:nvSpPr>
          <p:cNvPr id="387205" name="Text Box 133"/>
          <p:cNvSpPr txBox="1">
            <a:spLocks noChangeArrowheads="1"/>
          </p:cNvSpPr>
          <p:nvPr/>
        </p:nvSpPr>
        <p:spPr bwMode="auto">
          <a:xfrm>
            <a:off x="0" y="4814888"/>
            <a:ext cx="1731963" cy="519112"/>
          </a:xfrm>
          <a:prstGeom prst="rect">
            <a:avLst/>
          </a:prstGeom>
          <a:noFill/>
          <a:ln w="57150" cap="sq">
            <a:noFill/>
            <a:miter lim="800000"/>
            <a:headEnd type="none" w="sm" len="sm"/>
            <a:tailEnd type="none" w="sm" len="sm"/>
          </a:ln>
          <a:effectLst/>
        </p:spPr>
        <p:txBody>
          <a:bodyPr wrap="none" lIns="274320" rIns="274320">
            <a:spAutoFit/>
          </a:bodyPr>
          <a:lstStyle/>
          <a:p>
            <a:pPr>
              <a:defRPr/>
            </a:pPr>
            <a:r>
              <a:rPr lang="en-US">
                <a:latin typeface="Arial Rounded MT Bold" pitchFamily="34" charset="0"/>
              </a:rPr>
              <a:t>Output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5"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5" presetClass="entr" presetSubtype="0"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 calcmode="lin" valueType="num">
                                      <p:cBhvr>
                                        <p:cTn id="29"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5"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p:cTn id="35" dur="1000" fill="hold"/>
                                        <p:tgtEl>
                                          <p:spTgt spid="5"/>
                                        </p:tgtEl>
                                        <p:attrNameLst>
                                          <p:attrName>ppt_w</p:attrName>
                                        </p:attrNameLst>
                                      </p:cBhvr>
                                      <p:tavLst>
                                        <p:tav tm="0">
                                          <p:val>
                                            <p:fltVal val="0"/>
                                          </p:val>
                                        </p:tav>
                                        <p:tav tm="100000">
                                          <p:val>
                                            <p:strVal val="#ppt_w"/>
                                          </p:val>
                                        </p:tav>
                                      </p:tavLst>
                                    </p:anim>
                                    <p:anim calcmode="lin" valueType="num">
                                      <p:cBhvr>
                                        <p:cTn id="36" dur="1000" fill="hold"/>
                                        <p:tgtEl>
                                          <p:spTgt spid="5"/>
                                        </p:tgtEl>
                                        <p:attrNameLst>
                                          <p:attrName>ppt_h</p:attrName>
                                        </p:attrNameLst>
                                      </p:cBhvr>
                                      <p:tavLst>
                                        <p:tav tm="0">
                                          <p:val>
                                            <p:fltVal val="0"/>
                                          </p:val>
                                        </p:tav>
                                        <p:tav tm="100000">
                                          <p:val>
                                            <p:strVal val="#ppt_h"/>
                                          </p:val>
                                        </p:tav>
                                      </p:tavLst>
                                    </p:anim>
                                    <p:anim calcmode="lin" valueType="num">
                                      <p:cBhvr>
                                        <p:cTn id="37"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1+#ppt_w/2"/>
                                          </p:val>
                                        </p:tav>
                                        <p:tav tm="100000">
                                          <p:val>
                                            <p:strVal val="#ppt_x"/>
                                          </p:val>
                                        </p:tav>
                                      </p:tavLst>
                                    </p:anim>
                                    <p:anim calcmode="lin" valueType="num">
                                      <p:cBhvr additive="base">
                                        <p:cTn id="4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87203"/>
                                        </p:tgtEl>
                                        <p:attrNameLst>
                                          <p:attrName>style.visibility</p:attrName>
                                        </p:attrNameLst>
                                      </p:cBhvr>
                                      <p:to>
                                        <p:strVal val="visible"/>
                                      </p:to>
                                    </p:set>
                                    <p:anim calcmode="lin" valueType="num">
                                      <p:cBhvr additive="base">
                                        <p:cTn id="49" dur="500" fill="hold"/>
                                        <p:tgtEl>
                                          <p:spTgt spid="387203"/>
                                        </p:tgtEl>
                                        <p:attrNameLst>
                                          <p:attrName>ppt_x</p:attrName>
                                        </p:attrNameLst>
                                      </p:cBhvr>
                                      <p:tavLst>
                                        <p:tav tm="0">
                                          <p:val>
                                            <p:strVal val="#ppt_x"/>
                                          </p:val>
                                        </p:tav>
                                        <p:tav tm="100000">
                                          <p:val>
                                            <p:strVal val="#ppt_x"/>
                                          </p:val>
                                        </p:tav>
                                      </p:tavLst>
                                    </p:anim>
                                    <p:anim calcmode="lin" valueType="num">
                                      <p:cBhvr additive="base">
                                        <p:cTn id="50" dur="500" fill="hold"/>
                                        <p:tgtEl>
                                          <p:spTgt spid="3872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203"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7216775" y="2743200"/>
            <a:ext cx="1800225" cy="3959225"/>
            <a:chOff x="4194" y="1993"/>
            <a:chExt cx="1422" cy="2678"/>
          </a:xfrm>
        </p:grpSpPr>
        <p:pic>
          <p:nvPicPr>
            <p:cNvPr id="60435" name="Picture 3" descr="Z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16772" name="Text Box 4"/>
            <p:cNvSpPr txBox="1">
              <a:spLocks noChangeArrowheads="1"/>
            </p:cNvSpPr>
            <p:nvPr/>
          </p:nvSpPr>
          <p:spPr bwMode="auto">
            <a:xfrm>
              <a:off x="4194" y="3612"/>
              <a:ext cx="1422" cy="1059"/>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solidFill>
                    <a:schemeClr val="tx2"/>
                  </a:solidFill>
                  <a:latin typeface="Arial Rounded MT Bold" pitchFamily="34" charset="0"/>
                </a:rPr>
                <a:t>GIVEN: </a:t>
              </a:r>
              <a:r>
                <a:rPr lang="en-US" sz="2400">
                  <a:latin typeface="Arial Rounded MT Bold" pitchFamily="34" charset="0"/>
                </a:rPr>
                <a:t>Alg for </a:t>
              </a:r>
              <a:br>
                <a:rPr lang="en-US" sz="2400">
                  <a:latin typeface="Arial Rounded MT Bold" pitchFamily="34" charset="0"/>
                </a:rPr>
              </a:br>
              <a:r>
                <a:rPr lang="en-US" sz="2400">
                  <a:latin typeface="Arial Rounded MT Bold" pitchFamily="34" charset="0"/>
                </a:rPr>
                <a:t>3-colour</a:t>
              </a:r>
              <a:br>
                <a:rPr lang="en-US" sz="2400">
                  <a:latin typeface="Arial Rounded MT Bold" pitchFamily="34" charset="0"/>
                </a:rPr>
              </a:br>
              <a:r>
                <a:rPr lang="en-US" sz="2400">
                  <a:latin typeface="Arial Rounded MT Bold" pitchFamily="34" charset="0"/>
                </a:rPr>
                <a:t>problem</a:t>
              </a:r>
            </a:p>
          </p:txBody>
        </p:sp>
      </p:grpSp>
      <p:grpSp>
        <p:nvGrpSpPr>
          <p:cNvPr id="60419" name="Group 5"/>
          <p:cNvGrpSpPr>
            <a:grpSpLocks/>
          </p:cNvGrpSpPr>
          <p:nvPr/>
        </p:nvGrpSpPr>
        <p:grpSpPr bwMode="auto">
          <a:xfrm>
            <a:off x="1905000" y="2819400"/>
            <a:ext cx="1800225" cy="3700463"/>
            <a:chOff x="4194" y="1993"/>
            <a:chExt cx="1422" cy="2801"/>
          </a:xfrm>
        </p:grpSpPr>
        <p:pic>
          <p:nvPicPr>
            <p:cNvPr id="60433" name="Picture 6" descr="Z3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16775" name="Text Box 7"/>
            <p:cNvSpPr txBox="1">
              <a:spLocks noChangeArrowheads="1"/>
            </p:cNvSpPr>
            <p:nvPr/>
          </p:nvSpPr>
          <p:spPr bwMode="auto">
            <a:xfrm>
              <a:off x="4194" y="3609"/>
              <a:ext cx="1422" cy="1185"/>
            </a:xfrm>
            <a:prstGeom prst="rect">
              <a:avLst/>
            </a:prstGeom>
            <a:solidFill>
              <a:schemeClr val="bg2"/>
            </a:solidFill>
            <a:ln w="12700" cap="sq">
              <a:solidFill>
                <a:schemeClr val="tx1"/>
              </a:solidFill>
              <a:miter lim="800000"/>
              <a:headEnd type="none" w="sm" len="sm"/>
              <a:tailEnd type="none" w="sm" len="sm"/>
            </a:ln>
            <a:effectLst/>
          </p:spPr>
          <p:txBody>
            <a:bodyPr lIns="274320" rIns="274320">
              <a:spAutoFit/>
            </a:bodyPr>
            <a:lstStyle/>
            <a:p>
              <a:pPr>
                <a:spcBef>
                  <a:spcPct val="50000"/>
                </a:spcBef>
                <a:defRPr/>
              </a:pPr>
              <a:r>
                <a:rPr lang="en-US" sz="2400">
                  <a:solidFill>
                    <a:schemeClr val="tx2"/>
                  </a:solidFill>
                  <a:latin typeface="Arial Rounded MT Bold" pitchFamily="34" charset="0"/>
                </a:rPr>
                <a:t>BUILD:</a:t>
              </a:r>
              <a:br>
                <a:rPr lang="en-US" sz="2400">
                  <a:solidFill>
                    <a:schemeClr val="tx2"/>
                  </a:solidFill>
                  <a:latin typeface="Arial Rounded MT Bold" pitchFamily="34" charset="0"/>
                </a:rPr>
              </a:br>
              <a:r>
                <a:rPr lang="en-US" sz="2400">
                  <a:solidFill>
                    <a:schemeClr val="tx2"/>
                  </a:solidFill>
                  <a:latin typeface="Arial Rounded MT Bold" pitchFamily="34" charset="0"/>
                </a:rPr>
                <a:t> </a:t>
              </a:r>
              <a:r>
                <a:rPr lang="en-US" sz="2400">
                  <a:latin typeface="Arial Rounded MT Bold" pitchFamily="34" charset="0"/>
                </a:rPr>
                <a:t>Alg for circuit problem</a:t>
              </a:r>
            </a:p>
          </p:txBody>
        </p:sp>
      </p:grpSp>
      <p:grpSp>
        <p:nvGrpSpPr>
          <p:cNvPr id="4" name="Group 8"/>
          <p:cNvGrpSpPr>
            <a:grpSpLocks/>
          </p:cNvGrpSpPr>
          <p:nvPr/>
        </p:nvGrpSpPr>
        <p:grpSpPr bwMode="auto">
          <a:xfrm>
            <a:off x="0" y="1143000"/>
            <a:ext cx="3429000" cy="2286000"/>
            <a:chOff x="0" y="720"/>
            <a:chExt cx="2160" cy="1440"/>
          </a:xfrm>
        </p:grpSpPr>
        <p:sp>
          <p:nvSpPr>
            <p:cNvPr id="416777" name="Text Box 9"/>
            <p:cNvSpPr txBox="1">
              <a:spLocks noChangeArrowheads="1"/>
            </p:cNvSpPr>
            <p:nvPr/>
          </p:nvSpPr>
          <p:spPr bwMode="auto">
            <a:xfrm>
              <a:off x="0" y="720"/>
              <a:ext cx="2160" cy="596"/>
            </a:xfrm>
            <a:prstGeom prst="rect">
              <a:avLst/>
            </a:prstGeom>
            <a:noFill/>
            <a:ln w="12700" cap="sq">
              <a:noFill/>
              <a:miter lim="800000"/>
              <a:headEnd type="none" w="sm" len="sm"/>
              <a:tailEnd type="none" w="sm" len="sm"/>
            </a:ln>
            <a:effectLst/>
          </p:spPr>
          <p:txBody>
            <a:bodyPr lIns="274320" rIns="274320">
              <a:spAutoFit/>
            </a:bodyPr>
            <a:lstStyle/>
            <a:p>
              <a:pPr>
                <a:defRPr/>
              </a:pPr>
              <a:br>
                <a:rPr lang="en-US">
                  <a:latin typeface="Arial Rounded MT Bold" pitchFamily="34" charset="0"/>
                </a:rPr>
              </a:br>
              <a:r>
                <a:rPr lang="en-US">
                  <a:latin typeface="Arial Rounded MT Bold" pitchFamily="34" charset="0"/>
                </a:rPr>
                <a:t>      C</a:t>
              </a:r>
            </a:p>
          </p:txBody>
        </p:sp>
        <p:sp>
          <p:nvSpPr>
            <p:cNvPr id="416778" name="Freeform 10"/>
            <p:cNvSpPr>
              <a:spLocks/>
            </p:cNvSpPr>
            <p:nvPr/>
          </p:nvSpPr>
          <p:spPr bwMode="auto">
            <a:xfrm>
              <a:off x="624" y="1344"/>
              <a:ext cx="432" cy="816"/>
            </a:xfrm>
            <a:custGeom>
              <a:avLst/>
              <a:gdLst/>
              <a:ahLst/>
              <a:cxnLst>
                <a:cxn ang="0">
                  <a:pos x="0" y="0"/>
                </a:cxn>
                <a:cxn ang="0">
                  <a:pos x="96" y="528"/>
                </a:cxn>
                <a:cxn ang="0">
                  <a:pos x="432" y="816"/>
                </a:cxn>
              </a:cxnLst>
              <a:rect l="0" t="0" r="r" b="b"/>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ffectLst/>
          </p:spPr>
          <p:txBody>
            <a:bodyPr lIns="274320" rIns="274320" anchor="ctr">
              <a:spAutoFit/>
            </a:bodyPr>
            <a:lstStyle/>
            <a:p>
              <a:pPr>
                <a:defRPr/>
              </a:pPr>
              <a:endParaRPr lang="en-CA"/>
            </a:p>
          </p:txBody>
        </p:sp>
      </p:grpSp>
      <p:grpSp>
        <p:nvGrpSpPr>
          <p:cNvPr id="5" name="Group 11"/>
          <p:cNvGrpSpPr>
            <a:grpSpLocks/>
          </p:cNvGrpSpPr>
          <p:nvPr/>
        </p:nvGrpSpPr>
        <p:grpSpPr bwMode="auto">
          <a:xfrm>
            <a:off x="3124200" y="1676400"/>
            <a:ext cx="4652963" cy="2590800"/>
            <a:chOff x="1968" y="1056"/>
            <a:chExt cx="2931" cy="1632"/>
          </a:xfrm>
        </p:grpSpPr>
        <p:sp>
          <p:nvSpPr>
            <p:cNvPr id="416780" name="Text Box 12"/>
            <p:cNvSpPr txBox="1">
              <a:spLocks noChangeArrowheads="1"/>
            </p:cNvSpPr>
            <p:nvPr/>
          </p:nvSpPr>
          <p:spPr bwMode="auto">
            <a:xfrm>
              <a:off x="1968" y="1056"/>
              <a:ext cx="2931" cy="1517"/>
            </a:xfrm>
            <a:prstGeom prst="rect">
              <a:avLst/>
            </a:prstGeom>
            <a:noFill/>
            <a:ln w="12700" cap="sq">
              <a:noFill/>
              <a:miter lim="800000"/>
              <a:headEnd type="none" w="sm" len="sm"/>
              <a:tailEnd type="none" w="sm" len="sm"/>
            </a:ln>
            <a:effectLst/>
          </p:spPr>
          <p:txBody>
            <a:bodyPr lIns="274320" rIns="274320"/>
            <a:lstStyle/>
            <a:p>
              <a:pPr>
                <a:defRPr/>
              </a:pPr>
              <a:r>
                <a:rPr lang="en-US">
                  <a:solidFill>
                    <a:schemeClr val="tx2"/>
                  </a:solidFill>
                  <a:latin typeface="Arial Rounded MT Bold" pitchFamily="34" charset="0"/>
                </a:rPr>
                <a:t>Graph composed of gadgets that mimic the gates in C</a:t>
              </a:r>
            </a:p>
          </p:txBody>
        </p:sp>
        <p:sp>
          <p:nvSpPr>
            <p:cNvPr id="416781" name="Line 13"/>
            <p:cNvSpPr>
              <a:spLocks noChangeShapeType="1"/>
            </p:cNvSpPr>
            <p:nvPr/>
          </p:nvSpPr>
          <p:spPr bwMode="auto">
            <a:xfrm>
              <a:off x="2500" y="2681"/>
              <a:ext cx="1872" cy="7"/>
            </a:xfrm>
            <a:prstGeom prst="line">
              <a:avLst/>
            </a:prstGeom>
            <a:noFill/>
            <a:ln w="57150" cap="sq">
              <a:solidFill>
                <a:schemeClr val="tx2"/>
              </a:solidFill>
              <a:round/>
              <a:headEnd type="none" w="sm" len="sm"/>
              <a:tailEnd type="arrow" w="med" len="med"/>
            </a:ln>
            <a:effectLst/>
          </p:spPr>
          <p:txBody>
            <a:bodyPr lIns="274320" rIns="274320" anchor="ctr">
              <a:spAutoFit/>
            </a:bodyPr>
            <a:lstStyle/>
            <a:p>
              <a:pPr>
                <a:defRPr/>
              </a:pPr>
              <a:endParaRPr lang="en-CA"/>
            </a:p>
          </p:txBody>
        </p:sp>
      </p:grpSp>
      <p:grpSp>
        <p:nvGrpSpPr>
          <p:cNvPr id="6" name="Group 14"/>
          <p:cNvGrpSpPr>
            <a:grpSpLocks/>
          </p:cNvGrpSpPr>
          <p:nvPr/>
        </p:nvGrpSpPr>
        <p:grpSpPr bwMode="auto">
          <a:xfrm>
            <a:off x="3968750" y="5181600"/>
            <a:ext cx="2971800" cy="963613"/>
            <a:chOff x="2500" y="3264"/>
            <a:chExt cx="1872" cy="607"/>
          </a:xfrm>
        </p:grpSpPr>
        <p:sp>
          <p:nvSpPr>
            <p:cNvPr id="416783" name="Line 15"/>
            <p:cNvSpPr>
              <a:spLocks noChangeShapeType="1"/>
            </p:cNvSpPr>
            <p:nvPr/>
          </p:nvSpPr>
          <p:spPr bwMode="auto">
            <a:xfrm flipH="1">
              <a:off x="2500" y="3264"/>
              <a:ext cx="1872" cy="0"/>
            </a:xfrm>
            <a:prstGeom prst="line">
              <a:avLst/>
            </a:prstGeom>
            <a:noFill/>
            <a:ln w="57150" cap="sq">
              <a:solidFill>
                <a:schemeClr val="tx2"/>
              </a:solidFill>
              <a:round/>
              <a:headEnd/>
              <a:tailEnd type="arrow" w="med" len="med"/>
            </a:ln>
            <a:effectLst/>
          </p:spPr>
          <p:txBody>
            <a:bodyPr lIns="274320" rIns="274320" anchor="ctr">
              <a:spAutoFit/>
            </a:bodyPr>
            <a:lstStyle/>
            <a:p>
              <a:pPr>
                <a:defRPr/>
              </a:pPr>
              <a:endParaRPr lang="en-CA"/>
            </a:p>
          </p:txBody>
        </p:sp>
        <p:sp>
          <p:nvSpPr>
            <p:cNvPr id="416784" name="Text Box 16"/>
            <p:cNvSpPr txBox="1">
              <a:spLocks noChangeArrowheads="1"/>
            </p:cNvSpPr>
            <p:nvPr/>
          </p:nvSpPr>
          <p:spPr bwMode="auto">
            <a:xfrm>
              <a:off x="2784" y="3275"/>
              <a:ext cx="1336" cy="596"/>
            </a:xfrm>
            <a:prstGeom prst="rect">
              <a:avLst/>
            </a:prstGeom>
            <a:noFill/>
            <a:ln w="9525">
              <a:noFill/>
              <a:miter lim="800000"/>
              <a:headEnd/>
              <a:tailEnd/>
            </a:ln>
            <a:effectLst/>
          </p:spPr>
          <p:txBody>
            <a:bodyPr wrap="none">
              <a:spAutoFit/>
            </a:bodyPr>
            <a:lstStyle/>
            <a:p>
              <a:pPr eaLnBrk="1" hangingPunct="1">
                <a:spcBef>
                  <a:spcPct val="50000"/>
                </a:spcBef>
                <a:defRPr/>
              </a:pPr>
              <a:r>
                <a:rPr lang="en-US" b="1">
                  <a:solidFill>
                    <a:schemeClr val="accent2"/>
                  </a:solidFill>
                  <a:latin typeface="Arial Rounded MT Bold" pitchFamily="34" charset="0"/>
                </a:rPr>
                <a:t>colourable </a:t>
              </a:r>
              <a:br>
                <a:rPr lang="en-US" b="1">
                  <a:solidFill>
                    <a:schemeClr val="accent2"/>
                  </a:solidFill>
                  <a:latin typeface="Arial Rounded MT Bold" pitchFamily="34" charset="0"/>
                </a:rPr>
              </a:br>
              <a:r>
                <a:rPr lang="en-US" b="1">
                  <a:solidFill>
                    <a:schemeClr val="accent2"/>
                  </a:solidFill>
                  <a:latin typeface="Arial Rounded MT Bold" pitchFamily="34" charset="0"/>
                </a:rPr>
                <a:t>or not</a:t>
              </a:r>
            </a:p>
          </p:txBody>
        </p:sp>
      </p:grpSp>
      <p:grpSp>
        <p:nvGrpSpPr>
          <p:cNvPr id="7" name="Group 17"/>
          <p:cNvGrpSpPr>
            <a:grpSpLocks/>
          </p:cNvGrpSpPr>
          <p:nvPr/>
        </p:nvGrpSpPr>
        <p:grpSpPr bwMode="auto">
          <a:xfrm>
            <a:off x="1143000" y="1524000"/>
            <a:ext cx="2438400" cy="1447800"/>
            <a:chOff x="720" y="960"/>
            <a:chExt cx="1536" cy="912"/>
          </a:xfrm>
        </p:grpSpPr>
        <p:sp>
          <p:nvSpPr>
            <p:cNvPr id="416786" name="Freeform 18"/>
            <p:cNvSpPr>
              <a:spLocks/>
            </p:cNvSpPr>
            <p:nvPr/>
          </p:nvSpPr>
          <p:spPr bwMode="auto">
            <a:xfrm>
              <a:off x="862" y="1402"/>
              <a:ext cx="242" cy="470"/>
            </a:xfrm>
            <a:custGeom>
              <a:avLst/>
              <a:gdLst/>
              <a:ahLst/>
              <a:cxnLst>
                <a:cxn ang="0">
                  <a:pos x="242" y="470"/>
                </a:cxn>
                <a:cxn ang="0">
                  <a:pos x="40" y="345"/>
                </a:cxn>
                <a:cxn ang="0">
                  <a:pos x="2" y="0"/>
                </a:cxn>
              </a:cxnLst>
              <a:rect l="0" t="0" r="r" b="b"/>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ffectLst/>
          </p:spPr>
          <p:txBody>
            <a:bodyPr lIns="274320" rIns="274320" anchor="ctr">
              <a:spAutoFit/>
            </a:bodyPr>
            <a:lstStyle/>
            <a:p>
              <a:pPr>
                <a:defRPr/>
              </a:pPr>
              <a:endParaRPr lang="en-CA"/>
            </a:p>
          </p:txBody>
        </p:sp>
        <p:sp>
          <p:nvSpPr>
            <p:cNvPr id="416787" name="Text Box 19"/>
            <p:cNvSpPr txBox="1">
              <a:spLocks noChangeArrowheads="1"/>
            </p:cNvSpPr>
            <p:nvPr/>
          </p:nvSpPr>
          <p:spPr bwMode="auto">
            <a:xfrm>
              <a:off x="720" y="960"/>
              <a:ext cx="1536" cy="596"/>
            </a:xfrm>
            <a:prstGeom prst="rect">
              <a:avLst/>
            </a:prstGeom>
            <a:noFill/>
            <a:ln w="9525">
              <a:noFill/>
              <a:miter lim="800000"/>
              <a:headEnd/>
              <a:tailEnd/>
            </a:ln>
            <a:effectLst/>
          </p:spPr>
          <p:txBody>
            <a:bodyPr>
              <a:spAutoFit/>
            </a:bodyPr>
            <a:lstStyle/>
            <a:p>
              <a:pPr eaLnBrk="1" hangingPunct="1">
                <a:spcBef>
                  <a:spcPct val="50000"/>
                </a:spcBef>
                <a:defRPr/>
              </a:pPr>
              <a:r>
                <a:rPr lang="en-US" b="1">
                  <a:solidFill>
                    <a:schemeClr val="accent2"/>
                  </a:solidFill>
                  <a:latin typeface="Arial Rounded MT Bold" pitchFamily="34" charset="0"/>
                </a:rPr>
                <a:t>satisfiable </a:t>
              </a:r>
              <a:br>
                <a:rPr lang="en-US" b="1">
                  <a:solidFill>
                    <a:schemeClr val="accent2"/>
                  </a:solidFill>
                  <a:latin typeface="Arial Rounded MT Bold" pitchFamily="34" charset="0"/>
                </a:rPr>
              </a:br>
              <a:r>
                <a:rPr lang="en-US" b="1">
                  <a:solidFill>
                    <a:schemeClr val="accent2"/>
                  </a:solidFill>
                  <a:latin typeface="Arial Rounded MT Bold" pitchFamily="34" charset="0"/>
                </a:rPr>
                <a:t>or not</a:t>
              </a:r>
            </a:p>
          </p:txBody>
        </p:sp>
      </p:grpSp>
      <p:sp>
        <p:nvSpPr>
          <p:cNvPr id="416789" name="Rectangle 21"/>
          <p:cNvSpPr>
            <a:spLocks noChangeArrowheads="1"/>
          </p:cNvSpPr>
          <p:nvPr/>
        </p:nvSpPr>
        <p:spPr bwMode="auto">
          <a:xfrm>
            <a:off x="2438400" y="-36513"/>
            <a:ext cx="5124450" cy="646113"/>
          </a:xfrm>
          <a:prstGeom prst="rect">
            <a:avLst/>
          </a:prstGeom>
          <a:noFill/>
          <a:ln w="38100" cap="sq">
            <a:noFill/>
            <a:miter lim="800000"/>
            <a:headEnd/>
            <a:tailEnd/>
          </a:ln>
          <a:effectLst/>
        </p:spPr>
        <p:txBody>
          <a:bodyPr wrap="none" lIns="274320" rIns="274320">
            <a:spAutoFit/>
          </a:bodyPr>
          <a:lstStyle/>
          <a:p>
            <a:pPr>
              <a:defRPr/>
            </a:pPr>
            <a:r>
              <a:rPr lang="en-US" sz="3600" dirty="0">
                <a:solidFill>
                  <a:schemeClr val="tx2"/>
                </a:solidFill>
              </a:rPr>
              <a:t>Circuit</a:t>
            </a:r>
            <a:r>
              <a:rPr lang="en-US" sz="3600" dirty="0">
                <a:solidFill>
                  <a:srgbClr val="00FFCC"/>
                </a:solidFill>
              </a:rPr>
              <a:t> ≤</a:t>
            </a:r>
            <a:r>
              <a:rPr lang="en-CA" sz="3600" baseline="-25000" dirty="0">
                <a:solidFill>
                  <a:srgbClr val="00FFCC"/>
                </a:solidFill>
              </a:rPr>
              <a:t>poly</a:t>
            </a:r>
            <a:r>
              <a:rPr lang="en-CA" sz="3600" dirty="0">
                <a:solidFill>
                  <a:srgbClr val="00FFCC"/>
                </a:solidFill>
              </a:rPr>
              <a:t> </a:t>
            </a:r>
            <a:r>
              <a:rPr lang="en-US" sz="3600" dirty="0">
                <a:solidFill>
                  <a:schemeClr val="tx2"/>
                </a:solidFill>
              </a:rPr>
              <a:t>3-</a:t>
            </a:r>
            <a:r>
              <a:rPr lang="en-US" sz="3600" dirty="0" err="1">
                <a:solidFill>
                  <a:schemeClr val="tx2"/>
                </a:solidFill>
              </a:rPr>
              <a:t>Colouring</a:t>
            </a:r>
            <a:endParaRPr lang="en-US" sz="3600" baseline="30000" dirty="0">
              <a:solidFill>
                <a:srgbClr val="00FFCC"/>
              </a:solidFill>
            </a:endParaRPr>
          </a:p>
        </p:txBody>
      </p:sp>
    </p:spTree>
    <p:extLst>
      <p:ext uri="{BB962C8B-B14F-4D97-AF65-F5344CB8AC3E}">
        <p14:creationId xmlns:p14="http://schemas.microsoft.com/office/powerpoint/2010/main" val="27460442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1+#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1+#ppt_w/2"/>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304698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SAT(I)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“I is </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satisfiable</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 solution S,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input I”</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28" name="Picture 27" descr="&lt;strong&gt;Clipart&lt;/strong&gt; - Beautiful Black &lt;strong&gt;Woman&lt;/strong&gt;"/>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800" y="3733800"/>
            <a:ext cx="727608" cy="745153"/>
          </a:xfrm>
          <a:prstGeom prst="rect">
            <a:avLst/>
          </a:prstGeom>
        </p:spPr>
      </p:pic>
    </p:spTree>
    <p:extLst>
      <p:ext uri="{BB962C8B-B14F-4D97-AF65-F5344CB8AC3E}">
        <p14:creationId xmlns:p14="http://schemas.microsoft.com/office/powerpoint/2010/main" val="750517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0-#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6" end="6"/>
                                            </p:txEl>
                                          </p:spTgt>
                                        </p:tgtEl>
                                        <p:attrNameLst>
                                          <p:attrName>style.visibility</p:attrName>
                                        </p:attrNameLst>
                                      </p:cBhvr>
                                      <p:to>
                                        <p:strVal val="visible"/>
                                      </p:to>
                                    </p:set>
                                    <p:anim calcmode="lin" valueType="num">
                                      <p:cBhvr additive="base">
                                        <p:cTn id="25"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Oval 2"/>
          <p:cNvSpPr>
            <a:spLocks noChangeArrowheads="1"/>
          </p:cNvSpPr>
          <p:nvPr/>
        </p:nvSpPr>
        <p:spPr bwMode="auto">
          <a:xfrm>
            <a:off x="228600" y="3314700"/>
            <a:ext cx="914400" cy="914400"/>
          </a:xfrm>
          <a:prstGeom prst="ellipse">
            <a:avLst/>
          </a:prstGeom>
          <a:solidFill>
            <a:schemeClr val="hlink"/>
          </a:solidFill>
          <a:ln w="9525">
            <a:solidFill>
              <a:schemeClr val="tx1"/>
            </a:solidFill>
            <a:round/>
            <a:headEnd/>
            <a:tailEnd/>
          </a:ln>
          <a:effectLst/>
        </p:spPr>
        <p:txBody>
          <a:bodyPr wrap="none" lIns="91433" tIns="45717" rIns="91433" bIns="45717" anchor="ctr"/>
          <a:lstStyle/>
          <a:p>
            <a:pPr>
              <a:defRPr/>
            </a:pPr>
            <a:endParaRPr lang="en-US" sz="2400" b="1">
              <a:latin typeface="Arial Rounded MT Bold" pitchFamily="34" charset="0"/>
            </a:endParaRPr>
          </a:p>
        </p:txBody>
      </p:sp>
      <p:sp>
        <p:nvSpPr>
          <p:cNvPr id="275459" name="Rectangle 3"/>
          <p:cNvSpPr>
            <a:spLocks noGrp="1" noChangeArrowheads="1"/>
          </p:cNvSpPr>
          <p:nvPr>
            <p:ph type="title"/>
          </p:nvPr>
        </p:nvSpPr>
        <p:spPr>
          <a:xfrm>
            <a:off x="685800" y="-152400"/>
            <a:ext cx="7772400" cy="1143000"/>
          </a:xfrm>
        </p:spPr>
        <p:txBody>
          <a:bodyPr/>
          <a:lstStyle/>
          <a:p>
            <a:pPr>
              <a:defRPr/>
            </a:pPr>
            <a:r>
              <a:rPr lang="en-US"/>
              <a:t>Reduction</a:t>
            </a:r>
          </a:p>
        </p:txBody>
      </p:sp>
      <p:grpSp>
        <p:nvGrpSpPr>
          <p:cNvPr id="81924" name="Group 4"/>
          <p:cNvGrpSpPr>
            <a:grpSpLocks/>
          </p:cNvGrpSpPr>
          <p:nvPr/>
        </p:nvGrpSpPr>
        <p:grpSpPr bwMode="auto">
          <a:xfrm rot="6147626">
            <a:off x="-304800" y="2095500"/>
            <a:ext cx="2730500" cy="311150"/>
            <a:chOff x="240" y="1691"/>
            <a:chExt cx="1720" cy="196"/>
          </a:xfrm>
        </p:grpSpPr>
        <p:grpSp>
          <p:nvGrpSpPr>
            <p:cNvPr id="81936" name="Group 5"/>
            <p:cNvGrpSpPr>
              <a:grpSpLocks/>
            </p:cNvGrpSpPr>
            <p:nvPr/>
          </p:nvGrpSpPr>
          <p:grpSpPr bwMode="auto">
            <a:xfrm>
              <a:off x="1538" y="1691"/>
              <a:ext cx="422" cy="196"/>
              <a:chOff x="1538" y="1691"/>
              <a:chExt cx="422" cy="196"/>
            </a:xfrm>
          </p:grpSpPr>
          <p:grpSp>
            <p:nvGrpSpPr>
              <p:cNvPr id="81963" name="Group 6"/>
              <p:cNvGrpSpPr>
                <a:grpSpLocks/>
              </p:cNvGrpSpPr>
              <p:nvPr/>
            </p:nvGrpSpPr>
            <p:grpSpPr bwMode="auto">
              <a:xfrm>
                <a:off x="1538" y="1691"/>
                <a:ext cx="418" cy="196"/>
                <a:chOff x="1538" y="1691"/>
                <a:chExt cx="418" cy="196"/>
              </a:xfrm>
            </p:grpSpPr>
            <p:grpSp>
              <p:nvGrpSpPr>
                <p:cNvPr id="81967" name="Group 7"/>
                <p:cNvGrpSpPr>
                  <a:grpSpLocks/>
                </p:cNvGrpSpPr>
                <p:nvPr/>
              </p:nvGrpSpPr>
              <p:grpSpPr bwMode="auto">
                <a:xfrm>
                  <a:off x="1538" y="1691"/>
                  <a:ext cx="418" cy="196"/>
                  <a:chOff x="1538" y="1691"/>
                  <a:chExt cx="418" cy="196"/>
                </a:xfrm>
              </p:grpSpPr>
              <p:sp>
                <p:nvSpPr>
                  <p:cNvPr id="275464" name="Freeform 8"/>
                  <p:cNvSpPr>
                    <a:spLocks/>
                  </p:cNvSpPr>
                  <p:nvPr/>
                </p:nvSpPr>
                <p:spPr bwMode="auto">
                  <a:xfrm>
                    <a:off x="1525" y="1726"/>
                    <a:ext cx="418"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275465" name="Freeform 9"/>
                  <p:cNvSpPr>
                    <a:spLocks/>
                  </p:cNvSpPr>
                  <p:nvPr/>
                </p:nvSpPr>
                <p:spPr bwMode="auto">
                  <a:xfrm>
                    <a:off x="1529" y="1834"/>
                    <a:ext cx="266" cy="82"/>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81968" name="Group 10"/>
                <p:cNvGrpSpPr>
                  <a:grpSpLocks/>
                </p:cNvGrpSpPr>
                <p:nvPr/>
              </p:nvGrpSpPr>
              <p:grpSpPr bwMode="auto">
                <a:xfrm>
                  <a:off x="1589" y="1709"/>
                  <a:ext cx="353" cy="169"/>
                  <a:chOff x="1589" y="1709"/>
                  <a:chExt cx="353" cy="169"/>
                </a:xfrm>
              </p:grpSpPr>
              <p:sp>
                <p:nvSpPr>
                  <p:cNvPr id="275467" name="Freeform 11"/>
                  <p:cNvSpPr>
                    <a:spLocks/>
                  </p:cNvSpPr>
                  <p:nvPr/>
                </p:nvSpPr>
                <p:spPr bwMode="auto">
                  <a:xfrm>
                    <a:off x="1621" y="1835"/>
                    <a:ext cx="142" cy="21"/>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275468" name="Freeform 12"/>
                  <p:cNvSpPr>
                    <a:spLocks/>
                  </p:cNvSpPr>
                  <p:nvPr/>
                </p:nvSpPr>
                <p:spPr bwMode="auto">
                  <a:xfrm>
                    <a:off x="1685" y="1831"/>
                    <a:ext cx="122"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275469" name="Freeform 13"/>
                  <p:cNvSpPr>
                    <a:spLocks/>
                  </p:cNvSpPr>
                  <p:nvPr/>
                </p:nvSpPr>
                <p:spPr bwMode="auto">
                  <a:xfrm>
                    <a:off x="1569" y="1816"/>
                    <a:ext cx="180" cy="21"/>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275470" name="Freeform 14"/>
                  <p:cNvSpPr>
                    <a:spLocks/>
                  </p:cNvSpPr>
                  <p:nvPr/>
                </p:nvSpPr>
                <p:spPr bwMode="auto">
                  <a:xfrm>
                    <a:off x="1676" y="1793"/>
                    <a:ext cx="147" cy="62"/>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275471" name="Freeform 15"/>
                  <p:cNvSpPr>
                    <a:spLocks/>
                  </p:cNvSpPr>
                  <p:nvPr/>
                </p:nvSpPr>
                <p:spPr bwMode="auto">
                  <a:xfrm>
                    <a:off x="1631" y="1776"/>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275472" name="Freeform 16"/>
                  <p:cNvSpPr>
                    <a:spLocks/>
                  </p:cNvSpPr>
                  <p:nvPr/>
                </p:nvSpPr>
                <p:spPr bwMode="auto">
                  <a:xfrm>
                    <a:off x="1655" y="1784"/>
                    <a:ext cx="239" cy="109"/>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275473" name="Freeform 17"/>
                  <p:cNvSpPr>
                    <a:spLocks/>
                  </p:cNvSpPr>
                  <p:nvPr/>
                </p:nvSpPr>
                <p:spPr bwMode="auto">
                  <a:xfrm>
                    <a:off x="1592" y="1829"/>
                    <a:ext cx="160"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275474" name="Freeform 18"/>
                  <p:cNvSpPr>
                    <a:spLocks/>
                  </p:cNvSpPr>
                  <p:nvPr/>
                </p:nvSpPr>
                <p:spPr bwMode="auto">
                  <a:xfrm>
                    <a:off x="1653" y="1861"/>
                    <a:ext cx="133"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275475" name="Freeform 19"/>
                  <p:cNvSpPr>
                    <a:spLocks/>
                  </p:cNvSpPr>
                  <p:nvPr/>
                </p:nvSpPr>
                <p:spPr bwMode="auto">
                  <a:xfrm>
                    <a:off x="1588" y="1863"/>
                    <a:ext cx="193"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275476" name="Freeform 20"/>
                  <p:cNvSpPr>
                    <a:spLocks/>
                  </p:cNvSpPr>
                  <p:nvPr/>
                </p:nvSpPr>
                <p:spPr bwMode="auto">
                  <a:xfrm>
                    <a:off x="1689" y="1855"/>
                    <a:ext cx="223" cy="34"/>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275477" name="Freeform 21"/>
                  <p:cNvSpPr>
                    <a:spLocks/>
                  </p:cNvSpPr>
                  <p:nvPr/>
                </p:nvSpPr>
                <p:spPr bwMode="auto">
                  <a:xfrm>
                    <a:off x="1626" y="1877"/>
                    <a:ext cx="211" cy="25"/>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275478" name="Freeform 22"/>
                  <p:cNvSpPr>
                    <a:spLocks/>
                  </p:cNvSpPr>
                  <p:nvPr/>
                </p:nvSpPr>
                <p:spPr bwMode="auto">
                  <a:xfrm>
                    <a:off x="1675" y="1889"/>
                    <a:ext cx="70"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275479" name="Freeform 23"/>
                  <p:cNvSpPr>
                    <a:spLocks/>
                  </p:cNvSpPr>
                  <p:nvPr/>
                </p:nvSpPr>
                <p:spPr bwMode="auto">
                  <a:xfrm>
                    <a:off x="1570" y="1867"/>
                    <a:ext cx="234" cy="36"/>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275480" name="Freeform 24"/>
                  <p:cNvSpPr>
                    <a:spLocks/>
                  </p:cNvSpPr>
                  <p:nvPr/>
                </p:nvSpPr>
                <p:spPr bwMode="auto">
                  <a:xfrm>
                    <a:off x="1654" y="1887"/>
                    <a:ext cx="216"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275481" name="Freeform 25"/>
                  <p:cNvSpPr>
                    <a:spLocks/>
                  </p:cNvSpPr>
                  <p:nvPr/>
                </p:nvSpPr>
                <p:spPr bwMode="auto">
                  <a:xfrm>
                    <a:off x="1706" y="1906"/>
                    <a:ext cx="72" cy="23"/>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275482" name="Freeform 26"/>
                  <p:cNvSpPr>
                    <a:spLocks/>
                  </p:cNvSpPr>
                  <p:nvPr/>
                </p:nvSpPr>
                <p:spPr bwMode="auto">
                  <a:xfrm>
                    <a:off x="1609" y="1753"/>
                    <a:ext cx="238" cy="98"/>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275483" name="Freeform 27"/>
                  <p:cNvSpPr>
                    <a:spLocks/>
                  </p:cNvSpPr>
                  <p:nvPr/>
                </p:nvSpPr>
                <p:spPr bwMode="auto">
                  <a:xfrm>
                    <a:off x="1692" y="1749"/>
                    <a:ext cx="227" cy="132"/>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81964" name="Group 28"/>
              <p:cNvGrpSpPr>
                <a:grpSpLocks/>
              </p:cNvGrpSpPr>
              <p:nvPr/>
            </p:nvGrpSpPr>
            <p:grpSpPr bwMode="auto">
              <a:xfrm>
                <a:off x="1759" y="1754"/>
                <a:ext cx="201" cy="104"/>
                <a:chOff x="1759" y="1754"/>
                <a:chExt cx="201" cy="104"/>
              </a:xfrm>
            </p:grpSpPr>
            <p:sp>
              <p:nvSpPr>
                <p:cNvPr id="275485" name="Freeform 29"/>
                <p:cNvSpPr>
                  <a:spLocks/>
                </p:cNvSpPr>
                <p:nvPr/>
              </p:nvSpPr>
              <p:spPr bwMode="auto">
                <a:xfrm>
                  <a:off x="1733" y="1793"/>
                  <a:ext cx="201" cy="104"/>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275486" name="Freeform 30"/>
                <p:cNvSpPr>
                  <a:spLocks/>
                </p:cNvSpPr>
                <p:nvPr/>
              </p:nvSpPr>
              <p:spPr bwMode="auto">
                <a:xfrm>
                  <a:off x="1763" y="1869"/>
                  <a:ext cx="110" cy="29"/>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81937" name="Group 31"/>
            <p:cNvGrpSpPr>
              <a:grpSpLocks/>
            </p:cNvGrpSpPr>
            <p:nvPr/>
          </p:nvGrpSpPr>
          <p:grpSpPr bwMode="auto">
            <a:xfrm>
              <a:off x="240" y="1714"/>
              <a:ext cx="1151" cy="149"/>
              <a:chOff x="240" y="1714"/>
              <a:chExt cx="1151" cy="149"/>
            </a:xfrm>
          </p:grpSpPr>
          <p:sp>
            <p:nvSpPr>
              <p:cNvPr id="275488" name="Freeform 32"/>
              <p:cNvSpPr>
                <a:spLocks/>
              </p:cNvSpPr>
              <p:nvPr/>
            </p:nvSpPr>
            <p:spPr bwMode="auto">
              <a:xfrm>
                <a:off x="225" y="1750"/>
                <a:ext cx="1149" cy="149"/>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275489" name="Freeform 33"/>
              <p:cNvSpPr>
                <a:spLocks/>
              </p:cNvSpPr>
              <p:nvPr/>
            </p:nvSpPr>
            <p:spPr bwMode="auto">
              <a:xfrm>
                <a:off x="248" y="1804"/>
                <a:ext cx="1126" cy="68"/>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275490" name="Freeform 34"/>
              <p:cNvSpPr>
                <a:spLocks/>
              </p:cNvSpPr>
              <p:nvPr/>
            </p:nvSpPr>
            <p:spPr bwMode="auto">
              <a:xfrm>
                <a:off x="1041" y="1753"/>
                <a:ext cx="316" cy="27"/>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81938" name="Group 35"/>
            <p:cNvGrpSpPr>
              <a:grpSpLocks/>
            </p:cNvGrpSpPr>
            <p:nvPr/>
          </p:nvGrpSpPr>
          <p:grpSpPr bwMode="auto">
            <a:xfrm>
              <a:off x="1388" y="1737"/>
              <a:ext cx="156" cy="104"/>
              <a:chOff x="1388" y="1737"/>
              <a:chExt cx="156" cy="104"/>
            </a:xfrm>
          </p:grpSpPr>
          <p:grpSp>
            <p:nvGrpSpPr>
              <p:cNvPr id="81939" name="Group 36"/>
              <p:cNvGrpSpPr>
                <a:grpSpLocks/>
              </p:cNvGrpSpPr>
              <p:nvPr/>
            </p:nvGrpSpPr>
            <p:grpSpPr bwMode="auto">
              <a:xfrm>
                <a:off x="1388" y="1737"/>
                <a:ext cx="156" cy="104"/>
                <a:chOff x="1388" y="1737"/>
                <a:chExt cx="156" cy="104"/>
              </a:xfrm>
            </p:grpSpPr>
            <p:grpSp>
              <p:nvGrpSpPr>
                <p:cNvPr id="81944" name="Group 37"/>
                <p:cNvGrpSpPr>
                  <a:grpSpLocks/>
                </p:cNvGrpSpPr>
                <p:nvPr/>
              </p:nvGrpSpPr>
              <p:grpSpPr bwMode="auto">
                <a:xfrm>
                  <a:off x="1504" y="1741"/>
                  <a:ext cx="11" cy="97"/>
                  <a:chOff x="1504" y="1741"/>
                  <a:chExt cx="11" cy="97"/>
                </a:xfrm>
              </p:grpSpPr>
              <p:sp>
                <p:nvSpPr>
                  <p:cNvPr id="275494" name="Freeform 38"/>
                  <p:cNvSpPr>
                    <a:spLocks/>
                  </p:cNvSpPr>
                  <p:nvPr/>
                </p:nvSpPr>
                <p:spPr bwMode="auto">
                  <a:xfrm>
                    <a:off x="1482" y="1780"/>
                    <a:ext cx="10"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75495" name="Rectangle 39"/>
                  <p:cNvSpPr>
                    <a:spLocks noChangeArrowheads="1"/>
                  </p:cNvSpPr>
                  <p:nvPr/>
                </p:nvSpPr>
                <p:spPr bwMode="auto">
                  <a:xfrm>
                    <a:off x="1480" y="1773"/>
                    <a:ext cx="11" cy="18"/>
                  </a:xfrm>
                  <a:prstGeom prst="rect">
                    <a:avLst/>
                  </a:prstGeom>
                  <a:solidFill>
                    <a:srgbClr val="00C0C0"/>
                  </a:solidFill>
                  <a:ln w="9525">
                    <a:noFill/>
                    <a:miter lim="800000"/>
                    <a:headEnd/>
                    <a:tailEnd/>
                  </a:ln>
                </p:spPr>
                <p:txBody>
                  <a:bodyPr/>
                  <a:lstStyle/>
                  <a:p>
                    <a:pPr>
                      <a:defRPr/>
                    </a:pPr>
                    <a:endParaRPr lang="en-CA"/>
                  </a:p>
                </p:txBody>
              </p:sp>
              <p:sp>
                <p:nvSpPr>
                  <p:cNvPr id="275496" name="Rectangle 40"/>
                  <p:cNvSpPr>
                    <a:spLocks noChangeArrowheads="1"/>
                  </p:cNvSpPr>
                  <p:nvPr/>
                </p:nvSpPr>
                <p:spPr bwMode="auto">
                  <a:xfrm>
                    <a:off x="1484" y="1837"/>
                    <a:ext cx="11" cy="22"/>
                  </a:xfrm>
                  <a:prstGeom prst="rect">
                    <a:avLst/>
                  </a:prstGeom>
                  <a:solidFill>
                    <a:srgbClr val="006060"/>
                  </a:solidFill>
                  <a:ln w="9525">
                    <a:noFill/>
                    <a:miter lim="800000"/>
                    <a:headEnd/>
                    <a:tailEnd/>
                  </a:ln>
                </p:spPr>
                <p:txBody>
                  <a:bodyPr/>
                  <a:lstStyle/>
                  <a:p>
                    <a:pPr>
                      <a:defRPr/>
                    </a:pPr>
                    <a:endParaRPr lang="en-CA"/>
                  </a:p>
                </p:txBody>
              </p:sp>
            </p:grpSp>
            <p:grpSp>
              <p:nvGrpSpPr>
                <p:cNvPr id="81945" name="Group 41"/>
                <p:cNvGrpSpPr>
                  <a:grpSpLocks/>
                </p:cNvGrpSpPr>
                <p:nvPr/>
              </p:nvGrpSpPr>
              <p:grpSpPr bwMode="auto">
                <a:xfrm>
                  <a:off x="1417" y="1740"/>
                  <a:ext cx="12" cy="97"/>
                  <a:chOff x="1417" y="1740"/>
                  <a:chExt cx="12" cy="97"/>
                </a:xfrm>
              </p:grpSpPr>
              <p:sp>
                <p:nvSpPr>
                  <p:cNvPr id="275498" name="Freeform 42"/>
                  <p:cNvSpPr>
                    <a:spLocks/>
                  </p:cNvSpPr>
                  <p:nvPr/>
                </p:nvSpPr>
                <p:spPr bwMode="auto">
                  <a:xfrm>
                    <a:off x="1407" y="1773"/>
                    <a:ext cx="9"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275499" name="Rectangle 43"/>
                  <p:cNvSpPr>
                    <a:spLocks noChangeArrowheads="1"/>
                  </p:cNvSpPr>
                  <p:nvPr/>
                </p:nvSpPr>
                <p:spPr bwMode="auto">
                  <a:xfrm>
                    <a:off x="1407" y="1780"/>
                    <a:ext cx="11" cy="17"/>
                  </a:xfrm>
                  <a:prstGeom prst="rect">
                    <a:avLst/>
                  </a:prstGeom>
                  <a:solidFill>
                    <a:srgbClr val="00C0C0"/>
                  </a:solidFill>
                  <a:ln w="9525">
                    <a:noFill/>
                    <a:miter lim="800000"/>
                    <a:headEnd/>
                    <a:tailEnd/>
                  </a:ln>
                </p:spPr>
                <p:txBody>
                  <a:bodyPr/>
                  <a:lstStyle/>
                  <a:p>
                    <a:pPr>
                      <a:defRPr/>
                    </a:pPr>
                    <a:endParaRPr lang="en-CA"/>
                  </a:p>
                </p:txBody>
              </p:sp>
              <p:sp>
                <p:nvSpPr>
                  <p:cNvPr id="275500" name="Rectangle 44"/>
                  <p:cNvSpPr>
                    <a:spLocks noChangeArrowheads="1"/>
                  </p:cNvSpPr>
                  <p:nvPr/>
                </p:nvSpPr>
                <p:spPr bwMode="auto">
                  <a:xfrm>
                    <a:off x="1403" y="1829"/>
                    <a:ext cx="10" cy="22"/>
                  </a:xfrm>
                  <a:prstGeom prst="rect">
                    <a:avLst/>
                  </a:prstGeom>
                  <a:solidFill>
                    <a:srgbClr val="006060"/>
                  </a:solidFill>
                  <a:ln w="9525">
                    <a:noFill/>
                    <a:miter lim="800000"/>
                    <a:headEnd/>
                    <a:tailEnd/>
                  </a:ln>
                </p:spPr>
                <p:txBody>
                  <a:bodyPr/>
                  <a:lstStyle/>
                  <a:p>
                    <a:pPr>
                      <a:defRPr/>
                    </a:pPr>
                    <a:endParaRPr lang="en-CA"/>
                  </a:p>
                </p:txBody>
              </p:sp>
            </p:grpSp>
            <p:grpSp>
              <p:nvGrpSpPr>
                <p:cNvPr id="81946" name="Group 45"/>
                <p:cNvGrpSpPr>
                  <a:grpSpLocks/>
                </p:cNvGrpSpPr>
                <p:nvPr/>
              </p:nvGrpSpPr>
              <p:grpSpPr bwMode="auto">
                <a:xfrm>
                  <a:off x="1388" y="1737"/>
                  <a:ext cx="156" cy="104"/>
                  <a:chOff x="1388" y="1737"/>
                  <a:chExt cx="156" cy="104"/>
                </a:xfrm>
              </p:grpSpPr>
              <p:sp>
                <p:nvSpPr>
                  <p:cNvPr id="275502" name="Rectangle 46"/>
                  <p:cNvSpPr>
                    <a:spLocks noChangeArrowheads="1"/>
                  </p:cNvSpPr>
                  <p:nvPr/>
                </p:nvSpPr>
                <p:spPr bwMode="auto">
                  <a:xfrm>
                    <a:off x="1378" y="1749"/>
                    <a:ext cx="30" cy="104"/>
                  </a:xfrm>
                  <a:prstGeom prst="rect">
                    <a:avLst/>
                  </a:prstGeom>
                  <a:solidFill>
                    <a:srgbClr val="40FFFF"/>
                  </a:solidFill>
                  <a:ln w="9525">
                    <a:noFill/>
                    <a:miter lim="800000"/>
                    <a:headEnd/>
                    <a:tailEnd/>
                  </a:ln>
                </p:spPr>
                <p:txBody>
                  <a:bodyPr/>
                  <a:lstStyle/>
                  <a:p>
                    <a:pPr>
                      <a:defRPr/>
                    </a:pPr>
                    <a:endParaRPr lang="en-CA"/>
                  </a:p>
                </p:txBody>
              </p:sp>
              <p:sp>
                <p:nvSpPr>
                  <p:cNvPr id="275503" name="Rectangle 47"/>
                  <p:cNvSpPr>
                    <a:spLocks noChangeArrowheads="1"/>
                  </p:cNvSpPr>
                  <p:nvPr/>
                </p:nvSpPr>
                <p:spPr bwMode="auto">
                  <a:xfrm>
                    <a:off x="1415" y="1752"/>
                    <a:ext cx="79" cy="104"/>
                  </a:xfrm>
                  <a:prstGeom prst="rect">
                    <a:avLst/>
                  </a:prstGeom>
                  <a:solidFill>
                    <a:srgbClr val="40FFFF"/>
                  </a:solidFill>
                  <a:ln w="9525">
                    <a:noFill/>
                    <a:miter lim="800000"/>
                    <a:headEnd/>
                    <a:tailEnd/>
                  </a:ln>
                </p:spPr>
                <p:txBody>
                  <a:bodyPr/>
                  <a:lstStyle/>
                  <a:p>
                    <a:pPr>
                      <a:defRPr/>
                    </a:pPr>
                    <a:endParaRPr lang="en-CA"/>
                  </a:p>
                </p:txBody>
              </p:sp>
              <p:sp>
                <p:nvSpPr>
                  <p:cNvPr id="275504" name="Rectangle 48"/>
                  <p:cNvSpPr>
                    <a:spLocks noChangeArrowheads="1"/>
                  </p:cNvSpPr>
                  <p:nvPr/>
                </p:nvSpPr>
                <p:spPr bwMode="auto">
                  <a:xfrm>
                    <a:off x="1506" y="1744"/>
                    <a:ext cx="30" cy="104"/>
                  </a:xfrm>
                  <a:prstGeom prst="rect">
                    <a:avLst/>
                  </a:prstGeom>
                  <a:solidFill>
                    <a:srgbClr val="40FFFF"/>
                  </a:solidFill>
                  <a:ln w="9525">
                    <a:noFill/>
                    <a:miter lim="800000"/>
                    <a:headEnd/>
                    <a:tailEnd/>
                  </a:ln>
                </p:spPr>
                <p:txBody>
                  <a:bodyPr/>
                  <a:lstStyle/>
                  <a:p>
                    <a:pPr>
                      <a:defRPr/>
                    </a:pPr>
                    <a:endParaRPr lang="en-CA"/>
                  </a:p>
                </p:txBody>
              </p:sp>
            </p:grpSp>
            <p:grpSp>
              <p:nvGrpSpPr>
                <p:cNvPr id="81947" name="Group 49"/>
                <p:cNvGrpSpPr>
                  <a:grpSpLocks/>
                </p:cNvGrpSpPr>
                <p:nvPr/>
              </p:nvGrpSpPr>
              <p:grpSpPr bwMode="auto">
                <a:xfrm>
                  <a:off x="1392" y="1746"/>
                  <a:ext cx="149" cy="13"/>
                  <a:chOff x="1392" y="1746"/>
                  <a:chExt cx="149" cy="13"/>
                </a:xfrm>
              </p:grpSpPr>
              <p:sp>
                <p:nvSpPr>
                  <p:cNvPr id="275506" name="Rectangle 50"/>
                  <p:cNvSpPr>
                    <a:spLocks noChangeArrowheads="1"/>
                  </p:cNvSpPr>
                  <p:nvPr/>
                </p:nvSpPr>
                <p:spPr bwMode="auto">
                  <a:xfrm>
                    <a:off x="1373" y="1797"/>
                    <a:ext cx="23" cy="11"/>
                  </a:xfrm>
                  <a:prstGeom prst="rect">
                    <a:avLst/>
                  </a:prstGeom>
                  <a:solidFill>
                    <a:srgbClr val="C0FFFF"/>
                  </a:solidFill>
                  <a:ln w="9525">
                    <a:noFill/>
                    <a:miter lim="800000"/>
                    <a:headEnd/>
                    <a:tailEnd/>
                  </a:ln>
                </p:spPr>
                <p:txBody>
                  <a:bodyPr/>
                  <a:lstStyle/>
                  <a:p>
                    <a:pPr>
                      <a:defRPr/>
                    </a:pPr>
                    <a:endParaRPr lang="en-CA"/>
                  </a:p>
                </p:txBody>
              </p:sp>
              <p:sp>
                <p:nvSpPr>
                  <p:cNvPr id="275507" name="Rectangle 51"/>
                  <p:cNvSpPr>
                    <a:spLocks noChangeArrowheads="1"/>
                  </p:cNvSpPr>
                  <p:nvPr/>
                </p:nvSpPr>
                <p:spPr bwMode="auto">
                  <a:xfrm>
                    <a:off x="1497" y="1792"/>
                    <a:ext cx="24" cy="11"/>
                  </a:xfrm>
                  <a:prstGeom prst="rect">
                    <a:avLst/>
                  </a:prstGeom>
                  <a:solidFill>
                    <a:srgbClr val="C0FFFF"/>
                  </a:solidFill>
                  <a:ln w="9525">
                    <a:noFill/>
                    <a:miter lim="800000"/>
                    <a:headEnd/>
                    <a:tailEnd/>
                  </a:ln>
                </p:spPr>
                <p:txBody>
                  <a:bodyPr/>
                  <a:lstStyle/>
                  <a:p>
                    <a:pPr>
                      <a:defRPr/>
                    </a:pPr>
                    <a:endParaRPr lang="en-CA"/>
                  </a:p>
                </p:txBody>
              </p:sp>
              <p:sp>
                <p:nvSpPr>
                  <p:cNvPr id="275508" name="Rectangle 52"/>
                  <p:cNvSpPr>
                    <a:spLocks noChangeArrowheads="1"/>
                  </p:cNvSpPr>
                  <p:nvPr/>
                </p:nvSpPr>
                <p:spPr bwMode="auto">
                  <a:xfrm>
                    <a:off x="1409" y="1777"/>
                    <a:ext cx="72" cy="10"/>
                  </a:xfrm>
                  <a:prstGeom prst="rect">
                    <a:avLst/>
                  </a:prstGeom>
                  <a:solidFill>
                    <a:srgbClr val="C0FFFF"/>
                  </a:solidFill>
                  <a:ln w="9525">
                    <a:noFill/>
                    <a:miter lim="800000"/>
                    <a:headEnd/>
                    <a:tailEnd/>
                  </a:ln>
                </p:spPr>
                <p:txBody>
                  <a:bodyPr/>
                  <a:lstStyle/>
                  <a:p>
                    <a:pPr>
                      <a:defRPr/>
                    </a:pPr>
                    <a:endParaRPr lang="en-CA"/>
                  </a:p>
                </p:txBody>
              </p:sp>
            </p:grpSp>
          </p:grpSp>
          <p:grpSp>
            <p:nvGrpSpPr>
              <p:cNvPr id="81940" name="Group 53"/>
              <p:cNvGrpSpPr>
                <a:grpSpLocks/>
              </p:cNvGrpSpPr>
              <p:nvPr/>
            </p:nvGrpSpPr>
            <p:grpSpPr bwMode="auto">
              <a:xfrm>
                <a:off x="1390" y="1802"/>
                <a:ext cx="152" cy="37"/>
                <a:chOff x="1390" y="1802"/>
                <a:chExt cx="152" cy="37"/>
              </a:xfrm>
            </p:grpSpPr>
            <p:sp>
              <p:nvSpPr>
                <p:cNvPr id="275510" name="Freeform 54"/>
                <p:cNvSpPr>
                  <a:spLocks/>
                </p:cNvSpPr>
                <p:nvPr/>
              </p:nvSpPr>
              <p:spPr bwMode="auto">
                <a:xfrm>
                  <a:off x="1378" y="1830"/>
                  <a:ext cx="26" cy="34"/>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275511" name="Freeform 55"/>
                <p:cNvSpPr>
                  <a:spLocks/>
                </p:cNvSpPr>
                <p:nvPr/>
              </p:nvSpPr>
              <p:spPr bwMode="auto">
                <a:xfrm>
                  <a:off x="1418" y="1844"/>
                  <a:ext cx="76"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275512" name="Freeform 56"/>
                <p:cNvSpPr>
                  <a:spLocks/>
                </p:cNvSpPr>
                <p:nvPr/>
              </p:nvSpPr>
              <p:spPr bwMode="auto">
                <a:xfrm>
                  <a:off x="1505" y="1828"/>
                  <a:ext cx="26" cy="34"/>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275513" name="Oval 57"/>
          <p:cNvSpPr>
            <a:spLocks noChangeArrowheads="1"/>
          </p:cNvSpPr>
          <p:nvPr/>
        </p:nvSpPr>
        <p:spPr bwMode="auto">
          <a:xfrm>
            <a:off x="1676400" y="4762500"/>
            <a:ext cx="914400" cy="914400"/>
          </a:xfrm>
          <a:prstGeom prst="ellipse">
            <a:avLst/>
          </a:prstGeom>
          <a:solidFill>
            <a:srgbClr val="00FFFF"/>
          </a:solidFill>
          <a:ln w="9525">
            <a:solidFill>
              <a:schemeClr val="tx1"/>
            </a:solidFill>
            <a:round/>
            <a:headEnd/>
            <a:tailEnd/>
          </a:ln>
          <a:effectLst/>
        </p:spPr>
        <p:txBody>
          <a:bodyPr wrap="none" lIns="91433" tIns="45717" rIns="91433" bIns="45717" anchor="ctr"/>
          <a:lstStyle/>
          <a:p>
            <a:pPr>
              <a:defRPr/>
            </a:pPr>
            <a:endParaRPr lang="en-US" sz="2400" b="1">
              <a:solidFill>
                <a:schemeClr val="bg2"/>
              </a:solidFill>
              <a:latin typeface="Arial Rounded MT Bold" pitchFamily="34" charset="0"/>
            </a:endParaRPr>
          </a:p>
        </p:txBody>
      </p:sp>
      <p:sp>
        <p:nvSpPr>
          <p:cNvPr id="275514" name="Oval 58"/>
          <p:cNvSpPr>
            <a:spLocks noChangeArrowheads="1"/>
          </p:cNvSpPr>
          <p:nvPr/>
        </p:nvSpPr>
        <p:spPr bwMode="auto">
          <a:xfrm>
            <a:off x="2895600" y="3162300"/>
            <a:ext cx="914400" cy="914400"/>
          </a:xfrm>
          <a:prstGeom prst="ellipse">
            <a:avLst/>
          </a:prstGeom>
          <a:solidFill>
            <a:schemeClr val="hlink"/>
          </a:solidFill>
          <a:ln w="9525">
            <a:solidFill>
              <a:schemeClr val="tx1"/>
            </a:solidFill>
            <a:round/>
            <a:headEnd/>
            <a:tailEnd/>
          </a:ln>
          <a:effectLst/>
        </p:spPr>
        <p:txBody>
          <a:bodyPr wrap="none" anchor="ctr"/>
          <a:lstStyle/>
          <a:p>
            <a:pPr eaLnBrk="1" hangingPunct="1">
              <a:spcBef>
                <a:spcPct val="50000"/>
              </a:spcBef>
              <a:defRPr/>
            </a:pPr>
            <a:endParaRPr lang="en-US" sz="3000"/>
          </a:p>
        </p:txBody>
      </p:sp>
      <p:sp>
        <p:nvSpPr>
          <p:cNvPr id="275515" name="Oval 59"/>
          <p:cNvSpPr>
            <a:spLocks noChangeArrowheads="1"/>
          </p:cNvSpPr>
          <p:nvPr/>
        </p:nvSpPr>
        <p:spPr bwMode="auto">
          <a:xfrm>
            <a:off x="1524000" y="1866900"/>
            <a:ext cx="914400" cy="914400"/>
          </a:xfrm>
          <a:prstGeom prst="ellipse">
            <a:avLst/>
          </a:prstGeom>
          <a:solidFill>
            <a:srgbClr val="008000"/>
          </a:solidFill>
          <a:ln w="9525">
            <a:solidFill>
              <a:schemeClr val="tx1"/>
            </a:solidFill>
            <a:round/>
            <a:headEnd/>
            <a:tailEnd/>
          </a:ln>
          <a:effectLst/>
        </p:spPr>
        <p:txBody>
          <a:bodyPr wrap="none" anchor="ctr"/>
          <a:lstStyle/>
          <a:p>
            <a:pPr eaLnBrk="1" hangingPunct="1">
              <a:spcBef>
                <a:spcPct val="50000"/>
              </a:spcBef>
              <a:defRPr/>
            </a:pPr>
            <a:endParaRPr lang="en-US" sz="3000"/>
          </a:p>
        </p:txBody>
      </p:sp>
      <p:cxnSp>
        <p:nvCxnSpPr>
          <p:cNvPr id="81928" name="AutoShape 60"/>
          <p:cNvCxnSpPr>
            <a:cxnSpLocks noChangeShapeType="1"/>
            <a:stCxn id="275515" idx="3"/>
            <a:endCxn id="275458" idx="7"/>
          </p:cNvCxnSpPr>
          <p:nvPr/>
        </p:nvCxnSpPr>
        <p:spPr bwMode="auto">
          <a:xfrm flipH="1">
            <a:off x="1009650" y="2647950"/>
            <a:ext cx="647700" cy="8001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1929" name="AutoShape 61"/>
          <p:cNvCxnSpPr>
            <a:cxnSpLocks noChangeShapeType="1"/>
            <a:stCxn id="275515" idx="5"/>
            <a:endCxn id="275514" idx="1"/>
          </p:cNvCxnSpPr>
          <p:nvPr/>
        </p:nvCxnSpPr>
        <p:spPr bwMode="auto">
          <a:xfrm>
            <a:off x="2305050" y="2647950"/>
            <a:ext cx="723900" cy="6477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1930" name="AutoShape 62"/>
          <p:cNvCxnSpPr>
            <a:cxnSpLocks noChangeShapeType="1"/>
            <a:stCxn id="275458" idx="5"/>
            <a:endCxn id="275513" idx="1"/>
          </p:cNvCxnSpPr>
          <p:nvPr/>
        </p:nvCxnSpPr>
        <p:spPr bwMode="auto">
          <a:xfrm>
            <a:off x="1009650" y="4095750"/>
            <a:ext cx="800100" cy="8001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1931" name="AutoShape 63"/>
          <p:cNvCxnSpPr>
            <a:cxnSpLocks noChangeShapeType="1"/>
            <a:stCxn id="275514" idx="3"/>
            <a:endCxn id="275513" idx="7"/>
          </p:cNvCxnSpPr>
          <p:nvPr/>
        </p:nvCxnSpPr>
        <p:spPr bwMode="auto">
          <a:xfrm flipH="1">
            <a:off x="2457450" y="3943350"/>
            <a:ext cx="571500" cy="9525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75520" name="Text Box 64"/>
          <p:cNvSpPr txBox="1">
            <a:spLocks noChangeArrowheads="1"/>
          </p:cNvSpPr>
          <p:nvPr/>
        </p:nvSpPr>
        <p:spPr bwMode="auto">
          <a:xfrm>
            <a:off x="4276725" y="2803525"/>
            <a:ext cx="895350" cy="1555750"/>
          </a:xfrm>
          <a:prstGeom prst="rect">
            <a:avLst/>
          </a:prstGeom>
          <a:noFill/>
          <a:ln w="9525">
            <a:noFill/>
            <a:miter lim="800000"/>
            <a:headEnd/>
            <a:tailEnd/>
          </a:ln>
          <a:effectLst/>
        </p:spPr>
        <p:txBody>
          <a:bodyPr wrap="none" lIns="91433" tIns="45717" rIns="91433" bIns="45717" anchor="ctr">
            <a:spAutoFit/>
          </a:bodyPr>
          <a:lstStyle/>
          <a:p>
            <a:pPr>
              <a:defRPr/>
            </a:pPr>
            <a:r>
              <a:rPr lang="en-US" sz="9600" b="1">
                <a:latin typeface="Arial Rounded MT Bold" pitchFamily="34" charset="0"/>
              </a:rPr>
              <a:t>=</a:t>
            </a:r>
          </a:p>
        </p:txBody>
      </p:sp>
      <p:graphicFrame>
        <p:nvGraphicFramePr>
          <p:cNvPr id="81933" name="Object 2"/>
          <p:cNvGraphicFramePr>
            <a:graphicFrameLocks noChangeAspect="1"/>
          </p:cNvGraphicFramePr>
          <p:nvPr/>
        </p:nvGraphicFramePr>
        <p:xfrm>
          <a:off x="5562600" y="841375"/>
          <a:ext cx="3171825" cy="4999038"/>
        </p:xfrm>
        <a:graphic>
          <a:graphicData uri="http://schemas.openxmlformats.org/presentationml/2006/ole">
            <mc:AlternateContent xmlns:mc="http://schemas.openxmlformats.org/markup-compatibility/2006">
              <mc:Choice xmlns:v="urn:schemas-microsoft-com:vml" Requires="v">
                <p:oleObj spid="_x0000_s82011"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2600" y="841375"/>
                        <a:ext cx="3171825" cy="4999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81934" name="AutoShape 66"/>
          <p:cNvCxnSpPr>
            <a:cxnSpLocks noChangeShapeType="1"/>
            <a:stCxn id="275515" idx="4"/>
            <a:endCxn id="275513" idx="0"/>
          </p:cNvCxnSpPr>
          <p:nvPr/>
        </p:nvCxnSpPr>
        <p:spPr bwMode="auto">
          <a:xfrm>
            <a:off x="1981200" y="2781300"/>
            <a:ext cx="152400" cy="198120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75523" name="Rectangle 67"/>
          <p:cNvSpPr>
            <a:spLocks noChangeArrowheads="1"/>
          </p:cNvSpPr>
          <p:nvPr/>
        </p:nvSpPr>
        <p:spPr bwMode="auto">
          <a:xfrm>
            <a:off x="685800" y="5791200"/>
            <a:ext cx="7772400" cy="4114800"/>
          </a:xfrm>
          <a:prstGeom prst="rect">
            <a:avLst/>
          </a:prstGeom>
          <a:noFill/>
          <a:ln w="9525">
            <a:noFill/>
            <a:miter lim="800000"/>
            <a:headEnd/>
            <a:tailEnd/>
          </a:ln>
          <a:effectLst/>
        </p:spPr>
        <p:txBody>
          <a:bodyPr/>
          <a:lstStyle/>
          <a:p>
            <a:pPr>
              <a:spcBef>
                <a:spcPct val="20000"/>
              </a:spcBef>
              <a:tabLst>
                <a:tab pos="858838" algn="l"/>
              </a:tabLst>
              <a:defRPr/>
            </a:pPr>
            <a:r>
              <a:rPr lang="en-US" sz="3200">
                <a:effectLst>
                  <a:outerShdw blurRad="38100" dist="38100" dir="2700000" algn="tl">
                    <a:srgbClr val="000000"/>
                  </a:outerShdw>
                </a:effectLst>
              </a:rPr>
              <a:t>Two problems that are cosmetically different, but substantially the same</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55"/>
          <p:cNvPicPr>
            <a:picLocks noChangeAspect="1" noChangeArrowheads="1"/>
          </p:cNvPicPr>
          <p:nvPr/>
        </p:nvPicPr>
        <p:blipFill>
          <a:blip r:embed="rId2">
            <a:extLst>
              <a:ext uri="{28A0092B-C50C-407E-A947-70E740481C1C}">
                <a14:useLocalDpi xmlns:a14="http://schemas.microsoft.com/office/drawing/2010/main" val="0"/>
              </a:ext>
            </a:extLst>
          </a:blip>
          <a:srcRect t="7777" b="16667"/>
          <a:stretch>
            <a:fillRect/>
          </a:stretch>
        </p:blipFill>
        <p:spPr bwMode="auto">
          <a:xfrm>
            <a:off x="2057400" y="0"/>
            <a:ext cx="52578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7" name="Picture 3" descr="PLCW007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267200"/>
            <a:ext cx="1804988"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8" name="Text Box 5"/>
          <p:cNvSpPr txBox="1">
            <a:spLocks noChangeArrowheads="1"/>
          </p:cNvSpPr>
          <p:nvPr/>
        </p:nvSpPr>
        <p:spPr bwMode="auto">
          <a:xfrm>
            <a:off x="76200" y="5408613"/>
            <a:ext cx="55626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type="none" w="sm" len="sm"/>
                <a:tailEnd type="none" w="sm" len="sm"/>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a:effectLst/>
                <a:latin typeface="Arial Rounded MT Bold" pitchFamily="34" charset="0"/>
              </a:rPr>
              <a:t>Satisfiability of this circuit </a:t>
            </a:r>
            <a:br>
              <a:rPr lang="en-US" altLang="en-US">
                <a:effectLst/>
                <a:latin typeface="Arial Rounded MT Bold" pitchFamily="34" charset="0"/>
              </a:rPr>
            </a:br>
            <a:r>
              <a:rPr lang="en-US" altLang="en-US">
                <a:effectLst/>
                <a:latin typeface="Arial Rounded MT Bold" pitchFamily="34" charset="0"/>
              </a:rPr>
              <a:t>                        = </a:t>
            </a:r>
            <a:br>
              <a:rPr lang="en-US" altLang="en-US">
                <a:effectLst/>
                <a:latin typeface="Arial Rounded MT Bold" pitchFamily="34" charset="0"/>
              </a:rPr>
            </a:br>
            <a:r>
              <a:rPr lang="en-US" altLang="en-US">
                <a:effectLst/>
                <a:latin typeface="Arial Rounded MT Bold" pitchFamily="34" charset="0"/>
              </a:rPr>
              <a:t>3-colourability of this graph</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Freeform 2"/>
          <p:cNvSpPr>
            <a:spLocks/>
          </p:cNvSpPr>
          <p:nvPr/>
        </p:nvSpPr>
        <p:spPr bwMode="auto">
          <a:xfrm>
            <a:off x="6303963" y="3549650"/>
            <a:ext cx="981075" cy="1600200"/>
          </a:xfrm>
          <a:custGeom>
            <a:avLst/>
            <a:gdLst/>
            <a:ahLst/>
            <a:cxnLst>
              <a:cxn ang="0">
                <a:pos x="236" y="0"/>
              </a:cxn>
              <a:cxn ang="0">
                <a:pos x="329" y="0"/>
              </a:cxn>
              <a:cxn ang="0">
                <a:pos x="443" y="17"/>
              </a:cxn>
              <a:cxn ang="0">
                <a:pos x="504" y="70"/>
              </a:cxn>
              <a:cxn ang="0">
                <a:pos x="566" y="169"/>
              </a:cxn>
              <a:cxn ang="0">
                <a:pos x="597" y="241"/>
              </a:cxn>
              <a:cxn ang="0">
                <a:pos x="618" y="329"/>
              </a:cxn>
              <a:cxn ang="0">
                <a:pos x="618" y="437"/>
              </a:cxn>
              <a:cxn ang="0">
                <a:pos x="607" y="544"/>
              </a:cxn>
              <a:cxn ang="0">
                <a:pos x="597" y="659"/>
              </a:cxn>
              <a:cxn ang="0">
                <a:pos x="555" y="802"/>
              </a:cxn>
              <a:cxn ang="0">
                <a:pos x="504" y="900"/>
              </a:cxn>
              <a:cxn ang="0">
                <a:pos x="412" y="980"/>
              </a:cxn>
              <a:cxn ang="0">
                <a:pos x="309" y="1008"/>
              </a:cxn>
              <a:cxn ang="0">
                <a:pos x="195" y="980"/>
              </a:cxn>
              <a:cxn ang="0">
                <a:pos x="124" y="856"/>
              </a:cxn>
              <a:cxn ang="0">
                <a:pos x="71" y="740"/>
              </a:cxn>
              <a:cxn ang="0">
                <a:pos x="40" y="606"/>
              </a:cxn>
              <a:cxn ang="0">
                <a:pos x="0" y="481"/>
              </a:cxn>
              <a:cxn ang="0">
                <a:pos x="0" y="312"/>
              </a:cxn>
              <a:cxn ang="0">
                <a:pos x="31" y="195"/>
              </a:cxn>
              <a:cxn ang="0">
                <a:pos x="71" y="107"/>
              </a:cxn>
              <a:cxn ang="0">
                <a:pos x="124" y="0"/>
              </a:cxn>
              <a:cxn ang="0">
                <a:pos x="236" y="0"/>
              </a:cxn>
            </a:cxnLst>
            <a:rect l="0" t="0" r="r" b="b"/>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a:defRPr/>
            </a:pPr>
            <a:endParaRPr lang="en-CA"/>
          </a:p>
        </p:txBody>
      </p:sp>
      <p:grpSp>
        <p:nvGrpSpPr>
          <p:cNvPr id="83971" name="Group 3"/>
          <p:cNvGrpSpPr>
            <a:grpSpLocks/>
          </p:cNvGrpSpPr>
          <p:nvPr/>
        </p:nvGrpSpPr>
        <p:grpSpPr bwMode="auto">
          <a:xfrm>
            <a:off x="5260975" y="228600"/>
            <a:ext cx="3036888" cy="6627813"/>
            <a:chOff x="3314" y="144"/>
            <a:chExt cx="1913" cy="4175"/>
          </a:xfrm>
        </p:grpSpPr>
        <p:sp>
          <p:nvSpPr>
            <p:cNvPr id="398340" name="Freeform 4"/>
            <p:cNvSpPr>
              <a:spLocks/>
            </p:cNvSpPr>
            <p:nvPr/>
          </p:nvSpPr>
          <p:spPr bwMode="auto">
            <a:xfrm>
              <a:off x="3930" y="1491"/>
              <a:ext cx="571" cy="697"/>
            </a:xfrm>
            <a:custGeom>
              <a:avLst/>
              <a:gdLst/>
              <a:ahLst/>
              <a:cxnLst>
                <a:cxn ang="0">
                  <a:pos x="331" y="0"/>
                </a:cxn>
                <a:cxn ang="0">
                  <a:pos x="405" y="9"/>
                </a:cxn>
                <a:cxn ang="0">
                  <a:pos x="479" y="45"/>
                </a:cxn>
                <a:cxn ang="0">
                  <a:pos x="525" y="99"/>
                </a:cxn>
                <a:cxn ang="0">
                  <a:pos x="562" y="178"/>
                </a:cxn>
                <a:cxn ang="0">
                  <a:pos x="571" y="314"/>
                </a:cxn>
                <a:cxn ang="0">
                  <a:pos x="544" y="448"/>
                </a:cxn>
                <a:cxn ang="0">
                  <a:pos x="497" y="545"/>
                </a:cxn>
                <a:cxn ang="0">
                  <a:pos x="433" y="626"/>
                </a:cxn>
                <a:cxn ang="0">
                  <a:pos x="368" y="679"/>
                </a:cxn>
                <a:cxn ang="0">
                  <a:pos x="294" y="697"/>
                </a:cxn>
                <a:cxn ang="0">
                  <a:pos x="220" y="688"/>
                </a:cxn>
                <a:cxn ang="0">
                  <a:pos x="183" y="644"/>
                </a:cxn>
                <a:cxn ang="0">
                  <a:pos x="128" y="572"/>
                </a:cxn>
                <a:cxn ang="0">
                  <a:pos x="109" y="438"/>
                </a:cxn>
                <a:cxn ang="0">
                  <a:pos x="114" y="393"/>
                </a:cxn>
                <a:cxn ang="0">
                  <a:pos x="0" y="371"/>
                </a:cxn>
                <a:cxn ang="0">
                  <a:pos x="3" y="327"/>
                </a:cxn>
                <a:cxn ang="0">
                  <a:pos x="114" y="331"/>
                </a:cxn>
                <a:cxn ang="0">
                  <a:pos x="123" y="281"/>
                </a:cxn>
                <a:cxn ang="0">
                  <a:pos x="151" y="210"/>
                </a:cxn>
                <a:cxn ang="0">
                  <a:pos x="183" y="143"/>
                </a:cxn>
                <a:cxn ang="0">
                  <a:pos x="239" y="54"/>
                </a:cxn>
                <a:cxn ang="0">
                  <a:pos x="294" y="19"/>
                </a:cxn>
                <a:cxn ang="0">
                  <a:pos x="331" y="0"/>
                </a:cxn>
              </a:cxnLst>
              <a:rect l="0" t="0" r="r" b="b"/>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a:defRPr/>
              </a:pPr>
              <a:endParaRPr lang="en-CA"/>
            </a:p>
          </p:txBody>
        </p:sp>
        <p:sp>
          <p:nvSpPr>
            <p:cNvPr id="398341" name="Freeform 5"/>
            <p:cNvSpPr>
              <a:spLocks/>
            </p:cNvSpPr>
            <p:nvPr/>
          </p:nvSpPr>
          <p:spPr bwMode="auto">
            <a:xfrm>
              <a:off x="4384" y="3101"/>
              <a:ext cx="475" cy="1158"/>
            </a:xfrm>
            <a:custGeom>
              <a:avLst/>
              <a:gdLst/>
              <a:ahLst/>
              <a:cxnLst>
                <a:cxn ang="0">
                  <a:pos x="88" y="134"/>
                </a:cxn>
                <a:cxn ang="0">
                  <a:pos x="26" y="57"/>
                </a:cxn>
                <a:cxn ang="0">
                  <a:pos x="46" y="0"/>
                </a:cxn>
                <a:cxn ang="0">
                  <a:pos x="108" y="0"/>
                </a:cxn>
                <a:cxn ang="0">
                  <a:pos x="181" y="62"/>
                </a:cxn>
                <a:cxn ang="0">
                  <a:pos x="273" y="191"/>
                </a:cxn>
                <a:cxn ang="0">
                  <a:pos x="325" y="314"/>
                </a:cxn>
                <a:cxn ang="0">
                  <a:pos x="372" y="433"/>
                </a:cxn>
                <a:cxn ang="0">
                  <a:pos x="387" y="542"/>
                </a:cxn>
                <a:cxn ang="0">
                  <a:pos x="382" y="599"/>
                </a:cxn>
                <a:cxn ang="0">
                  <a:pos x="336" y="669"/>
                </a:cxn>
                <a:cxn ang="0">
                  <a:pos x="258" y="859"/>
                </a:cxn>
                <a:cxn ang="0">
                  <a:pos x="170" y="968"/>
                </a:cxn>
                <a:cxn ang="0">
                  <a:pos x="150" y="1016"/>
                </a:cxn>
                <a:cxn ang="0">
                  <a:pos x="233" y="1025"/>
                </a:cxn>
                <a:cxn ang="0">
                  <a:pos x="341" y="1025"/>
                </a:cxn>
                <a:cxn ang="0">
                  <a:pos x="475" y="1068"/>
                </a:cxn>
                <a:cxn ang="0">
                  <a:pos x="464" y="1102"/>
                </a:cxn>
                <a:cxn ang="0">
                  <a:pos x="444" y="1140"/>
                </a:cxn>
                <a:cxn ang="0">
                  <a:pos x="402" y="1158"/>
                </a:cxn>
                <a:cxn ang="0">
                  <a:pos x="321" y="1131"/>
                </a:cxn>
                <a:cxn ang="0">
                  <a:pos x="233" y="1088"/>
                </a:cxn>
                <a:cxn ang="0">
                  <a:pos x="108" y="1083"/>
                </a:cxn>
                <a:cxn ang="0">
                  <a:pos x="31" y="1097"/>
                </a:cxn>
                <a:cxn ang="0">
                  <a:pos x="0" y="1073"/>
                </a:cxn>
                <a:cxn ang="0">
                  <a:pos x="0" y="1040"/>
                </a:cxn>
                <a:cxn ang="0">
                  <a:pos x="42" y="1002"/>
                </a:cxn>
                <a:cxn ang="0">
                  <a:pos x="108" y="941"/>
                </a:cxn>
                <a:cxn ang="0">
                  <a:pos x="227" y="784"/>
                </a:cxn>
                <a:cxn ang="0">
                  <a:pos x="279" y="646"/>
                </a:cxn>
                <a:cxn ang="0">
                  <a:pos x="295" y="513"/>
                </a:cxn>
                <a:cxn ang="0">
                  <a:pos x="288" y="442"/>
                </a:cxn>
                <a:cxn ang="0">
                  <a:pos x="248" y="314"/>
                </a:cxn>
                <a:cxn ang="0">
                  <a:pos x="139" y="176"/>
                </a:cxn>
                <a:cxn ang="0">
                  <a:pos x="62" y="105"/>
                </a:cxn>
                <a:cxn ang="0">
                  <a:pos x="88" y="134"/>
                </a:cxn>
              </a:cxnLst>
              <a:rect l="0" t="0" r="r" b="b"/>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a:defRPr/>
              </a:pPr>
              <a:endParaRPr lang="en-CA"/>
            </a:p>
          </p:txBody>
        </p:sp>
        <p:sp>
          <p:nvSpPr>
            <p:cNvPr id="398342" name="Freeform 6"/>
            <p:cNvSpPr>
              <a:spLocks/>
            </p:cNvSpPr>
            <p:nvPr/>
          </p:nvSpPr>
          <p:spPr bwMode="auto">
            <a:xfrm>
              <a:off x="3754" y="3084"/>
              <a:ext cx="475" cy="1235"/>
            </a:xfrm>
            <a:custGeom>
              <a:avLst/>
              <a:gdLst/>
              <a:ahLst/>
              <a:cxnLst>
                <a:cxn ang="0">
                  <a:pos x="247" y="222"/>
                </a:cxn>
                <a:cxn ang="0">
                  <a:pos x="319" y="97"/>
                </a:cxn>
                <a:cxn ang="0">
                  <a:pos x="388" y="0"/>
                </a:cxn>
                <a:cxn ang="0">
                  <a:pos x="439" y="0"/>
                </a:cxn>
                <a:cxn ang="0">
                  <a:pos x="470" y="40"/>
                </a:cxn>
                <a:cxn ang="0">
                  <a:pos x="475" y="106"/>
                </a:cxn>
                <a:cxn ang="0">
                  <a:pos x="432" y="156"/>
                </a:cxn>
                <a:cxn ang="0">
                  <a:pos x="358" y="217"/>
                </a:cxn>
                <a:cxn ang="0">
                  <a:pos x="298" y="288"/>
                </a:cxn>
                <a:cxn ang="0">
                  <a:pos x="237" y="386"/>
                </a:cxn>
                <a:cxn ang="0">
                  <a:pos x="211" y="453"/>
                </a:cxn>
                <a:cxn ang="0">
                  <a:pos x="187" y="537"/>
                </a:cxn>
                <a:cxn ang="0">
                  <a:pos x="182" y="645"/>
                </a:cxn>
                <a:cxn ang="0">
                  <a:pos x="190" y="742"/>
                </a:cxn>
                <a:cxn ang="0">
                  <a:pos x="220" y="862"/>
                </a:cxn>
                <a:cxn ang="0">
                  <a:pos x="276" y="968"/>
                </a:cxn>
                <a:cxn ang="0">
                  <a:pos x="324" y="1031"/>
                </a:cxn>
                <a:cxn ang="0">
                  <a:pos x="353" y="1075"/>
                </a:cxn>
                <a:cxn ang="0">
                  <a:pos x="358" y="1110"/>
                </a:cxn>
                <a:cxn ang="0">
                  <a:pos x="331" y="1124"/>
                </a:cxn>
                <a:cxn ang="0">
                  <a:pos x="271" y="1132"/>
                </a:cxn>
                <a:cxn ang="0">
                  <a:pos x="182" y="1159"/>
                </a:cxn>
                <a:cxn ang="0">
                  <a:pos x="113" y="1194"/>
                </a:cxn>
                <a:cxn ang="0">
                  <a:pos x="69" y="1235"/>
                </a:cxn>
                <a:cxn ang="0">
                  <a:pos x="31" y="1226"/>
                </a:cxn>
                <a:cxn ang="0">
                  <a:pos x="0" y="1178"/>
                </a:cxn>
                <a:cxn ang="0">
                  <a:pos x="0" y="1137"/>
                </a:cxn>
                <a:cxn ang="0">
                  <a:pos x="69" y="1101"/>
                </a:cxn>
                <a:cxn ang="0">
                  <a:pos x="187" y="1079"/>
                </a:cxn>
                <a:cxn ang="0">
                  <a:pos x="293" y="1066"/>
                </a:cxn>
                <a:cxn ang="0">
                  <a:pos x="247" y="1018"/>
                </a:cxn>
                <a:cxn ang="0">
                  <a:pos x="216" y="955"/>
                </a:cxn>
                <a:cxn ang="0">
                  <a:pos x="177" y="866"/>
                </a:cxn>
                <a:cxn ang="0">
                  <a:pos x="134" y="773"/>
                </a:cxn>
                <a:cxn ang="0">
                  <a:pos x="122" y="658"/>
                </a:cxn>
                <a:cxn ang="0">
                  <a:pos x="117" y="546"/>
                </a:cxn>
                <a:cxn ang="0">
                  <a:pos x="147" y="439"/>
                </a:cxn>
                <a:cxn ang="0">
                  <a:pos x="204" y="297"/>
                </a:cxn>
                <a:cxn ang="0">
                  <a:pos x="247" y="222"/>
                </a:cxn>
              </a:cxnLst>
              <a:rect l="0" t="0" r="r" b="b"/>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a:defRPr/>
              </a:pPr>
              <a:endParaRPr lang="en-CA"/>
            </a:p>
          </p:txBody>
        </p:sp>
        <p:sp>
          <p:nvSpPr>
            <p:cNvPr id="398343" name="Freeform 7"/>
            <p:cNvSpPr>
              <a:spLocks/>
            </p:cNvSpPr>
            <p:nvPr/>
          </p:nvSpPr>
          <p:spPr bwMode="auto">
            <a:xfrm>
              <a:off x="4463" y="144"/>
              <a:ext cx="764" cy="2360"/>
            </a:xfrm>
            <a:custGeom>
              <a:avLst/>
              <a:gdLst/>
              <a:ahLst/>
              <a:cxnLst>
                <a:cxn ang="0">
                  <a:pos x="15" y="1342"/>
                </a:cxn>
                <a:cxn ang="0">
                  <a:pos x="0" y="1283"/>
                </a:cxn>
                <a:cxn ang="0">
                  <a:pos x="24" y="1238"/>
                </a:cxn>
                <a:cxn ang="0">
                  <a:pos x="88" y="1193"/>
                </a:cxn>
                <a:cxn ang="0">
                  <a:pos x="208" y="1108"/>
                </a:cxn>
                <a:cxn ang="0">
                  <a:pos x="353" y="978"/>
                </a:cxn>
                <a:cxn ang="0">
                  <a:pos x="431" y="861"/>
                </a:cxn>
                <a:cxn ang="0">
                  <a:pos x="467" y="797"/>
                </a:cxn>
                <a:cxn ang="0">
                  <a:pos x="504" y="625"/>
                </a:cxn>
                <a:cxn ang="0">
                  <a:pos x="497" y="387"/>
                </a:cxn>
                <a:cxn ang="0">
                  <a:pos x="482" y="270"/>
                </a:cxn>
                <a:cxn ang="0">
                  <a:pos x="473" y="225"/>
                </a:cxn>
                <a:cxn ang="0">
                  <a:pos x="326" y="162"/>
                </a:cxn>
                <a:cxn ang="0">
                  <a:pos x="322" y="139"/>
                </a:cxn>
                <a:cxn ang="0">
                  <a:pos x="337" y="126"/>
                </a:cxn>
                <a:cxn ang="0">
                  <a:pos x="473" y="162"/>
                </a:cxn>
                <a:cxn ang="0">
                  <a:pos x="504" y="153"/>
                </a:cxn>
                <a:cxn ang="0">
                  <a:pos x="420" y="18"/>
                </a:cxn>
                <a:cxn ang="0">
                  <a:pos x="431" y="0"/>
                </a:cxn>
                <a:cxn ang="0">
                  <a:pos x="462" y="5"/>
                </a:cxn>
                <a:cxn ang="0">
                  <a:pos x="539" y="122"/>
                </a:cxn>
                <a:cxn ang="0">
                  <a:pos x="561" y="126"/>
                </a:cxn>
                <a:cxn ang="0">
                  <a:pos x="602" y="5"/>
                </a:cxn>
                <a:cxn ang="0">
                  <a:pos x="628" y="0"/>
                </a:cxn>
                <a:cxn ang="0">
                  <a:pos x="639" y="22"/>
                </a:cxn>
                <a:cxn ang="0">
                  <a:pos x="607" y="153"/>
                </a:cxn>
                <a:cxn ang="0">
                  <a:pos x="618" y="172"/>
                </a:cxn>
                <a:cxn ang="0">
                  <a:pos x="742" y="153"/>
                </a:cxn>
                <a:cxn ang="0">
                  <a:pos x="764" y="162"/>
                </a:cxn>
                <a:cxn ang="0">
                  <a:pos x="758" y="185"/>
                </a:cxn>
                <a:cxn ang="0">
                  <a:pos x="591" y="221"/>
                </a:cxn>
                <a:cxn ang="0">
                  <a:pos x="576" y="239"/>
                </a:cxn>
                <a:cxn ang="0">
                  <a:pos x="561" y="320"/>
                </a:cxn>
                <a:cxn ang="0">
                  <a:pos x="561" y="437"/>
                </a:cxn>
                <a:cxn ang="0">
                  <a:pos x="565" y="608"/>
                </a:cxn>
                <a:cxn ang="0">
                  <a:pos x="561" y="766"/>
                </a:cxn>
                <a:cxn ang="0">
                  <a:pos x="550" y="837"/>
                </a:cxn>
                <a:cxn ang="0">
                  <a:pos x="467" y="950"/>
                </a:cxn>
                <a:cxn ang="0">
                  <a:pos x="374" y="1067"/>
                </a:cxn>
                <a:cxn ang="0">
                  <a:pos x="274" y="1193"/>
                </a:cxn>
                <a:cxn ang="0">
                  <a:pos x="191" y="1314"/>
                </a:cxn>
                <a:cxn ang="0">
                  <a:pos x="134" y="1382"/>
                </a:cxn>
                <a:cxn ang="0">
                  <a:pos x="51" y="1400"/>
                </a:cxn>
                <a:cxn ang="0">
                  <a:pos x="15" y="1342"/>
                </a:cxn>
              </a:cxnLst>
              <a:rect l="0" t="0" r="r" b="b"/>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a:defRPr/>
              </a:pPr>
              <a:endParaRPr lang="en-CA"/>
            </a:p>
          </p:txBody>
        </p:sp>
        <p:sp>
          <p:nvSpPr>
            <p:cNvPr id="398344" name="Freeform 8"/>
            <p:cNvSpPr>
              <a:spLocks/>
            </p:cNvSpPr>
            <p:nvPr/>
          </p:nvSpPr>
          <p:spPr bwMode="auto">
            <a:xfrm>
              <a:off x="3314" y="2262"/>
              <a:ext cx="795" cy="1147"/>
            </a:xfrm>
            <a:custGeom>
              <a:avLst/>
              <a:gdLst/>
              <a:ahLst/>
              <a:cxnLst>
                <a:cxn ang="0">
                  <a:pos x="576" y="112"/>
                </a:cxn>
                <a:cxn ang="0">
                  <a:pos x="659" y="30"/>
                </a:cxn>
                <a:cxn ang="0">
                  <a:pos x="711" y="0"/>
                </a:cxn>
                <a:cxn ang="0">
                  <a:pos x="753" y="5"/>
                </a:cxn>
                <a:cxn ang="0">
                  <a:pos x="795" y="30"/>
                </a:cxn>
                <a:cxn ang="0">
                  <a:pos x="795" y="81"/>
                </a:cxn>
                <a:cxn ang="0">
                  <a:pos x="784" y="152"/>
                </a:cxn>
                <a:cxn ang="0">
                  <a:pos x="753" y="203"/>
                </a:cxn>
                <a:cxn ang="0">
                  <a:pos x="716" y="224"/>
                </a:cxn>
                <a:cxn ang="0">
                  <a:pos x="637" y="255"/>
                </a:cxn>
                <a:cxn ang="0">
                  <a:pos x="539" y="327"/>
                </a:cxn>
                <a:cxn ang="0">
                  <a:pos x="436" y="438"/>
                </a:cxn>
                <a:cxn ang="0">
                  <a:pos x="394" y="529"/>
                </a:cxn>
                <a:cxn ang="0">
                  <a:pos x="337" y="637"/>
                </a:cxn>
                <a:cxn ang="0">
                  <a:pos x="306" y="718"/>
                </a:cxn>
                <a:cxn ang="0">
                  <a:pos x="265" y="820"/>
                </a:cxn>
                <a:cxn ang="0">
                  <a:pos x="248" y="897"/>
                </a:cxn>
                <a:cxn ang="0">
                  <a:pos x="265" y="973"/>
                </a:cxn>
                <a:cxn ang="0">
                  <a:pos x="300" y="1034"/>
                </a:cxn>
                <a:cxn ang="0">
                  <a:pos x="315" y="1054"/>
                </a:cxn>
                <a:cxn ang="0">
                  <a:pos x="306" y="1075"/>
                </a:cxn>
                <a:cxn ang="0">
                  <a:pos x="289" y="1080"/>
                </a:cxn>
                <a:cxn ang="0">
                  <a:pos x="228" y="978"/>
                </a:cxn>
                <a:cxn ang="0">
                  <a:pos x="212" y="988"/>
                </a:cxn>
                <a:cxn ang="0">
                  <a:pos x="228" y="1116"/>
                </a:cxn>
                <a:cxn ang="0">
                  <a:pos x="206" y="1126"/>
                </a:cxn>
                <a:cxn ang="0">
                  <a:pos x="191" y="1110"/>
                </a:cxn>
                <a:cxn ang="0">
                  <a:pos x="181" y="988"/>
                </a:cxn>
                <a:cxn ang="0">
                  <a:pos x="160" y="988"/>
                </a:cxn>
                <a:cxn ang="0">
                  <a:pos x="160" y="1110"/>
                </a:cxn>
                <a:cxn ang="0">
                  <a:pos x="144" y="1147"/>
                </a:cxn>
                <a:cxn ang="0">
                  <a:pos x="118" y="1126"/>
                </a:cxn>
                <a:cxn ang="0">
                  <a:pos x="140" y="937"/>
                </a:cxn>
                <a:cxn ang="0">
                  <a:pos x="129" y="922"/>
                </a:cxn>
                <a:cxn ang="0">
                  <a:pos x="72" y="932"/>
                </a:cxn>
                <a:cxn ang="0">
                  <a:pos x="9" y="922"/>
                </a:cxn>
                <a:cxn ang="0">
                  <a:pos x="0" y="892"/>
                </a:cxn>
                <a:cxn ang="0">
                  <a:pos x="46" y="897"/>
                </a:cxn>
                <a:cxn ang="0">
                  <a:pos x="107" y="892"/>
                </a:cxn>
                <a:cxn ang="0">
                  <a:pos x="171" y="850"/>
                </a:cxn>
                <a:cxn ang="0">
                  <a:pos x="265" y="667"/>
                </a:cxn>
                <a:cxn ang="0">
                  <a:pos x="322" y="519"/>
                </a:cxn>
                <a:cxn ang="0">
                  <a:pos x="372" y="412"/>
                </a:cxn>
                <a:cxn ang="0">
                  <a:pos x="436" y="316"/>
                </a:cxn>
                <a:cxn ang="0">
                  <a:pos x="503" y="213"/>
                </a:cxn>
                <a:cxn ang="0">
                  <a:pos x="545" y="147"/>
                </a:cxn>
                <a:cxn ang="0">
                  <a:pos x="576" y="112"/>
                </a:cxn>
              </a:cxnLst>
              <a:rect l="0" t="0" r="r" b="b"/>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a:defRPr/>
              </a:pPr>
              <a:endParaRPr lang="en-CA"/>
            </a:p>
          </p:txBody>
        </p:sp>
      </p:grpSp>
      <p:sp>
        <p:nvSpPr>
          <p:cNvPr id="398345" name="AutoShape 9"/>
          <p:cNvSpPr>
            <a:spLocks noChangeArrowheads="1"/>
          </p:cNvSpPr>
          <p:nvPr/>
        </p:nvSpPr>
        <p:spPr bwMode="auto">
          <a:xfrm>
            <a:off x="687388" y="1304925"/>
            <a:ext cx="5410200" cy="1200150"/>
          </a:xfrm>
          <a:prstGeom prst="wedgeRectCallout">
            <a:avLst>
              <a:gd name="adj1" fmla="val -43750"/>
              <a:gd name="adj2" fmla="val 70000"/>
            </a:avLst>
          </a:prstGeom>
          <a:solidFill>
            <a:schemeClr val="bg2"/>
          </a:solidFill>
          <a:ln w="9525">
            <a:solidFill>
              <a:schemeClr val="bg1"/>
            </a:solidFill>
            <a:miter lim="800000"/>
            <a:headEnd/>
            <a:tailEnd/>
          </a:ln>
          <a:effectLst/>
        </p:spPr>
        <p:txBody>
          <a:bodyPr lIns="91433" tIns="45717" rIns="91433" bIns="45717" anchor="ctr">
            <a:spAutoFit/>
          </a:bodyPr>
          <a:lstStyle/>
          <a:p>
            <a:pPr>
              <a:defRPr/>
            </a:pPr>
            <a:r>
              <a:rPr lang="en-US">
                <a:solidFill>
                  <a:schemeClr val="tx2"/>
                </a:solidFill>
              </a:rPr>
              <a:t>Please feel free  to ask questions!</a:t>
            </a:r>
            <a:endParaRPr lang="en-US" sz="2400">
              <a:solidFill>
                <a:schemeClr val="tx2"/>
              </a:solidFill>
              <a:latin typeface="Arial Rounded MT Bold" pitchFamily="34"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2066" name="Picture 2" descr="lunch-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7063" y="304800"/>
            <a:ext cx="1430337"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5" name="Picture 3" descr="freelunc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2057400"/>
            <a:ext cx="2438400" cy="172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2068" name="Rectangle 4"/>
          <p:cNvSpPr>
            <a:spLocks noGrp="1" noChangeArrowheads="1"/>
          </p:cNvSpPr>
          <p:nvPr>
            <p:ph type="title"/>
          </p:nvPr>
        </p:nvSpPr>
        <p:spPr>
          <a:xfrm>
            <a:off x="685800" y="-152400"/>
            <a:ext cx="7772400" cy="1143000"/>
          </a:xfrm>
        </p:spPr>
        <p:txBody>
          <a:bodyPr/>
          <a:lstStyle/>
          <a:p>
            <a:pPr>
              <a:defRPr/>
            </a:pPr>
            <a:r>
              <a:rPr lang="en-US"/>
              <a:t>Free Lunch</a:t>
            </a:r>
          </a:p>
        </p:txBody>
      </p:sp>
      <p:grpSp>
        <p:nvGrpSpPr>
          <p:cNvPr id="84997" name="Group 5"/>
          <p:cNvGrpSpPr>
            <a:grpSpLocks/>
          </p:cNvGrpSpPr>
          <p:nvPr/>
        </p:nvGrpSpPr>
        <p:grpSpPr bwMode="auto">
          <a:xfrm>
            <a:off x="5438775" y="4833938"/>
            <a:ext cx="1190625" cy="1719262"/>
            <a:chOff x="3426" y="3045"/>
            <a:chExt cx="750" cy="1083"/>
          </a:xfrm>
        </p:grpSpPr>
        <p:cxnSp>
          <p:nvCxnSpPr>
            <p:cNvPr id="85012" name="AutoShape 6"/>
            <p:cNvCxnSpPr>
              <a:cxnSpLocks noChangeAspect="1" noChangeShapeType="1"/>
              <a:stCxn id="472094" idx="5"/>
              <a:endCxn id="472086" idx="1"/>
            </p:cNvCxnSpPr>
            <p:nvPr/>
          </p:nvCxnSpPr>
          <p:spPr bwMode="auto">
            <a:xfrm>
              <a:off x="3870" y="3238"/>
              <a:ext cx="178" cy="19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3" name="AutoShape 7"/>
            <p:cNvCxnSpPr>
              <a:cxnSpLocks noChangeAspect="1" noChangeShapeType="1"/>
              <a:stCxn id="472086" idx="2"/>
              <a:endCxn id="472092" idx="6"/>
            </p:cNvCxnSpPr>
            <p:nvPr/>
          </p:nvCxnSpPr>
          <p:spPr bwMode="auto">
            <a:xfrm flipH="1" flipV="1">
              <a:off x="3874" y="3463"/>
              <a:ext cx="152"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4" name="AutoShape 8"/>
            <p:cNvCxnSpPr>
              <a:cxnSpLocks noChangeAspect="1" noChangeShapeType="1"/>
              <a:stCxn id="472094" idx="4"/>
              <a:endCxn id="472092" idx="0"/>
            </p:cNvCxnSpPr>
            <p:nvPr/>
          </p:nvCxnSpPr>
          <p:spPr bwMode="auto">
            <a:xfrm flipH="1">
              <a:off x="3799" y="3260"/>
              <a:ext cx="18" cy="12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5" name="AutoShape 9"/>
            <p:cNvCxnSpPr>
              <a:cxnSpLocks noChangeAspect="1" noChangeShapeType="1"/>
              <a:stCxn id="472086" idx="4"/>
              <a:endCxn id="472087" idx="0"/>
            </p:cNvCxnSpPr>
            <p:nvPr/>
          </p:nvCxnSpPr>
          <p:spPr bwMode="auto">
            <a:xfrm>
              <a:off x="4101" y="3558"/>
              <a:ext cx="0"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6" name="AutoShape 10"/>
            <p:cNvCxnSpPr>
              <a:cxnSpLocks noChangeAspect="1" noChangeShapeType="1"/>
              <a:stCxn id="472092" idx="5"/>
              <a:endCxn id="472087" idx="1"/>
            </p:cNvCxnSpPr>
            <p:nvPr/>
          </p:nvCxnSpPr>
          <p:spPr bwMode="auto">
            <a:xfrm>
              <a:off x="3852" y="3516"/>
              <a:ext cx="196" cy="19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7" name="AutoShape 11"/>
            <p:cNvCxnSpPr>
              <a:cxnSpLocks noChangeAspect="1" noChangeShapeType="1"/>
              <a:endCxn id="472092" idx="2"/>
            </p:cNvCxnSpPr>
            <p:nvPr/>
          </p:nvCxnSpPr>
          <p:spPr bwMode="auto">
            <a:xfrm>
              <a:off x="3565" y="3393"/>
              <a:ext cx="159" cy="7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8" name="AutoShape 12"/>
            <p:cNvCxnSpPr>
              <a:cxnSpLocks noChangeAspect="1" noChangeShapeType="1"/>
              <a:stCxn id="472093" idx="7"/>
              <a:endCxn id="472094" idx="3"/>
            </p:cNvCxnSpPr>
            <p:nvPr/>
          </p:nvCxnSpPr>
          <p:spPr bwMode="auto">
            <a:xfrm flipV="1">
              <a:off x="3554" y="3238"/>
              <a:ext cx="210" cy="10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19" name="AutoShape 13"/>
            <p:cNvCxnSpPr>
              <a:cxnSpLocks noChangeAspect="1" noChangeShapeType="1"/>
              <a:stCxn id="472091" idx="0"/>
              <a:endCxn id="472092" idx="4"/>
            </p:cNvCxnSpPr>
            <p:nvPr/>
          </p:nvCxnSpPr>
          <p:spPr bwMode="auto">
            <a:xfrm flipH="1" flipV="1">
              <a:off x="3799" y="3538"/>
              <a:ext cx="29" cy="134"/>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0" name="AutoShape 14"/>
            <p:cNvCxnSpPr>
              <a:cxnSpLocks noChangeAspect="1" noChangeShapeType="1"/>
              <a:stCxn id="472091" idx="6"/>
              <a:endCxn id="472087" idx="2"/>
            </p:cNvCxnSpPr>
            <p:nvPr/>
          </p:nvCxnSpPr>
          <p:spPr bwMode="auto">
            <a:xfrm>
              <a:off x="3903" y="3747"/>
              <a:ext cx="123" cy="2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1" name="AutoShape 15"/>
            <p:cNvCxnSpPr>
              <a:cxnSpLocks noChangeAspect="1" noChangeShapeType="1"/>
              <a:endCxn id="472091" idx="4"/>
            </p:cNvCxnSpPr>
            <p:nvPr/>
          </p:nvCxnSpPr>
          <p:spPr bwMode="auto">
            <a:xfrm flipH="1" flipV="1">
              <a:off x="3828" y="3821"/>
              <a:ext cx="20" cy="169"/>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2" name="AutoShape 16"/>
            <p:cNvCxnSpPr>
              <a:cxnSpLocks noChangeAspect="1" noChangeShapeType="1"/>
              <a:stCxn id="472091" idx="2"/>
              <a:endCxn id="472089" idx="6"/>
            </p:cNvCxnSpPr>
            <p:nvPr/>
          </p:nvCxnSpPr>
          <p:spPr bwMode="auto">
            <a:xfrm flipH="1" flipV="1">
              <a:off x="3576" y="3699"/>
              <a:ext cx="177" cy="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3" name="AutoShape 17"/>
            <p:cNvCxnSpPr>
              <a:cxnSpLocks noChangeAspect="1" noChangeShapeType="1"/>
              <a:stCxn id="472089" idx="4"/>
              <a:endCxn id="472090" idx="0"/>
            </p:cNvCxnSpPr>
            <p:nvPr/>
          </p:nvCxnSpPr>
          <p:spPr bwMode="auto">
            <a:xfrm>
              <a:off x="3501" y="3774"/>
              <a:ext cx="0" cy="8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4" name="AutoShape 18"/>
            <p:cNvCxnSpPr>
              <a:cxnSpLocks noChangeAspect="1" noChangeShapeType="1"/>
              <a:stCxn id="472093" idx="4"/>
              <a:endCxn id="472089" idx="0"/>
            </p:cNvCxnSpPr>
            <p:nvPr/>
          </p:nvCxnSpPr>
          <p:spPr bwMode="auto">
            <a:xfrm>
              <a:off x="3501" y="3468"/>
              <a:ext cx="0" cy="156"/>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5" name="AutoShape 19"/>
            <p:cNvCxnSpPr>
              <a:cxnSpLocks noChangeAspect="1" noChangeShapeType="1"/>
              <a:stCxn id="472089" idx="5"/>
              <a:endCxn id="472088" idx="1"/>
            </p:cNvCxnSpPr>
            <p:nvPr/>
          </p:nvCxnSpPr>
          <p:spPr bwMode="auto">
            <a:xfrm>
              <a:off x="3554" y="3752"/>
              <a:ext cx="242" cy="24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6" name="AutoShape 20"/>
            <p:cNvCxnSpPr>
              <a:cxnSpLocks noChangeAspect="1" noChangeShapeType="1"/>
              <a:stCxn id="472088" idx="2"/>
              <a:endCxn id="472090" idx="6"/>
            </p:cNvCxnSpPr>
            <p:nvPr/>
          </p:nvCxnSpPr>
          <p:spPr bwMode="auto">
            <a:xfrm flipH="1" flipV="1">
              <a:off x="3576" y="3935"/>
              <a:ext cx="198" cy="11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85027" name="AutoShape 21"/>
            <p:cNvCxnSpPr>
              <a:cxnSpLocks noChangeAspect="1" noChangeShapeType="1"/>
              <a:endCxn id="472087" idx="3"/>
            </p:cNvCxnSpPr>
            <p:nvPr/>
          </p:nvCxnSpPr>
          <p:spPr bwMode="auto">
            <a:xfrm flipV="1">
              <a:off x="3893" y="3820"/>
              <a:ext cx="155" cy="18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472086" name="Oval 22"/>
            <p:cNvSpPr>
              <a:spLocks noChangeAspect="1" noChangeArrowheads="1"/>
            </p:cNvSpPr>
            <p:nvPr/>
          </p:nvSpPr>
          <p:spPr bwMode="auto">
            <a:xfrm>
              <a:off x="4026" y="3408"/>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87" name="Oval 23"/>
            <p:cNvSpPr>
              <a:spLocks noChangeAspect="1" noChangeArrowheads="1"/>
            </p:cNvSpPr>
            <p:nvPr/>
          </p:nvSpPr>
          <p:spPr bwMode="auto">
            <a:xfrm>
              <a:off x="4026" y="3692"/>
              <a:ext cx="150" cy="150"/>
            </a:xfrm>
            <a:prstGeom prst="ellipse">
              <a:avLst/>
            </a:prstGeom>
            <a:solidFill>
              <a:srgbClr val="00FFCC"/>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88" name="Oval 24"/>
            <p:cNvSpPr>
              <a:spLocks noChangeAspect="1" noChangeArrowheads="1"/>
            </p:cNvSpPr>
            <p:nvPr/>
          </p:nvSpPr>
          <p:spPr bwMode="auto">
            <a:xfrm>
              <a:off x="3774" y="3978"/>
              <a:ext cx="149"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89" name="Oval 25"/>
            <p:cNvSpPr>
              <a:spLocks noChangeAspect="1" noChangeArrowheads="1"/>
            </p:cNvSpPr>
            <p:nvPr/>
          </p:nvSpPr>
          <p:spPr bwMode="auto">
            <a:xfrm>
              <a:off x="3426" y="3624"/>
              <a:ext cx="150" cy="150"/>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90" name="Oval 26"/>
            <p:cNvSpPr>
              <a:spLocks noChangeAspect="1" noChangeArrowheads="1"/>
            </p:cNvSpPr>
            <p:nvPr/>
          </p:nvSpPr>
          <p:spPr bwMode="auto">
            <a:xfrm>
              <a:off x="3426" y="3860"/>
              <a:ext cx="150" cy="150"/>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91" name="Oval 27"/>
            <p:cNvSpPr>
              <a:spLocks noChangeAspect="1" noChangeArrowheads="1"/>
            </p:cNvSpPr>
            <p:nvPr/>
          </p:nvSpPr>
          <p:spPr bwMode="auto">
            <a:xfrm>
              <a:off x="3753" y="3672"/>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92" name="Oval 28"/>
            <p:cNvSpPr>
              <a:spLocks noChangeAspect="1" noChangeArrowheads="1"/>
            </p:cNvSpPr>
            <p:nvPr/>
          </p:nvSpPr>
          <p:spPr bwMode="auto">
            <a:xfrm>
              <a:off x="3724" y="3388"/>
              <a:ext cx="150" cy="150"/>
            </a:xfrm>
            <a:prstGeom prst="ellipse">
              <a:avLst/>
            </a:prstGeom>
            <a:solidFill>
              <a:schemeClr val="hlink"/>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93" name="Oval 29"/>
            <p:cNvSpPr>
              <a:spLocks noChangeAspect="1" noChangeArrowheads="1"/>
            </p:cNvSpPr>
            <p:nvPr/>
          </p:nvSpPr>
          <p:spPr bwMode="auto">
            <a:xfrm>
              <a:off x="3426" y="3319"/>
              <a:ext cx="150" cy="149"/>
            </a:xfrm>
            <a:prstGeom prst="ellipse">
              <a:avLst/>
            </a:prstGeom>
            <a:solidFill>
              <a:srgbClr val="008000"/>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472094" name="Oval 30"/>
            <p:cNvSpPr>
              <a:spLocks noChangeAspect="1" noChangeArrowheads="1"/>
            </p:cNvSpPr>
            <p:nvPr/>
          </p:nvSpPr>
          <p:spPr bwMode="auto">
            <a:xfrm>
              <a:off x="3742" y="3111"/>
              <a:ext cx="150" cy="149"/>
            </a:xfrm>
            <a:prstGeom prst="ellipse">
              <a:avLst/>
            </a:prstGeom>
            <a:solidFill>
              <a:srgbClr val="00FFFF"/>
            </a:solidFill>
            <a:ln w="12700" cap="sq">
              <a:solidFill>
                <a:schemeClr val="tx1"/>
              </a:solidFill>
              <a:round/>
              <a:headEnd type="none" w="sm" len="sm"/>
              <a:tailEnd type="none" w="sm" len="sm"/>
            </a:ln>
            <a:effectLst/>
          </p:spPr>
          <p:txBody>
            <a:bodyPr lIns="274320" rIns="274320" anchor="ctr"/>
            <a:lstStyle/>
            <a:p>
              <a:pPr>
                <a:defRPr/>
              </a:pPr>
              <a:endParaRPr lang="en-US"/>
            </a:p>
          </p:txBody>
        </p:sp>
        <p:grpSp>
          <p:nvGrpSpPr>
            <p:cNvPr id="85037" name="Group 31"/>
            <p:cNvGrpSpPr>
              <a:grpSpLocks noChangeAspect="1"/>
            </p:cNvGrpSpPr>
            <p:nvPr/>
          </p:nvGrpSpPr>
          <p:grpSpPr bwMode="auto">
            <a:xfrm rot="6147626">
              <a:off x="3373" y="3185"/>
              <a:ext cx="340" cy="60"/>
              <a:chOff x="240" y="1691"/>
              <a:chExt cx="1720" cy="196"/>
            </a:xfrm>
          </p:grpSpPr>
          <p:grpSp>
            <p:nvGrpSpPr>
              <p:cNvPr id="85038" name="Group 32"/>
              <p:cNvGrpSpPr>
                <a:grpSpLocks noChangeAspect="1"/>
              </p:cNvGrpSpPr>
              <p:nvPr/>
            </p:nvGrpSpPr>
            <p:grpSpPr bwMode="auto">
              <a:xfrm>
                <a:off x="1538" y="1691"/>
                <a:ext cx="422" cy="196"/>
                <a:chOff x="1538" y="1691"/>
                <a:chExt cx="422" cy="196"/>
              </a:xfrm>
            </p:grpSpPr>
            <p:grpSp>
              <p:nvGrpSpPr>
                <p:cNvPr id="85065" name="Group 33"/>
                <p:cNvGrpSpPr>
                  <a:grpSpLocks noChangeAspect="1"/>
                </p:cNvGrpSpPr>
                <p:nvPr/>
              </p:nvGrpSpPr>
              <p:grpSpPr bwMode="auto">
                <a:xfrm>
                  <a:off x="1538" y="1691"/>
                  <a:ext cx="418" cy="196"/>
                  <a:chOff x="1538" y="1691"/>
                  <a:chExt cx="418" cy="196"/>
                </a:xfrm>
              </p:grpSpPr>
              <p:grpSp>
                <p:nvGrpSpPr>
                  <p:cNvPr id="85069" name="Group 34"/>
                  <p:cNvGrpSpPr>
                    <a:grpSpLocks noChangeAspect="1"/>
                  </p:cNvGrpSpPr>
                  <p:nvPr/>
                </p:nvGrpSpPr>
                <p:grpSpPr bwMode="auto">
                  <a:xfrm>
                    <a:off x="1538" y="1691"/>
                    <a:ext cx="418" cy="196"/>
                    <a:chOff x="1538" y="1691"/>
                    <a:chExt cx="418" cy="196"/>
                  </a:xfrm>
                </p:grpSpPr>
                <p:sp>
                  <p:nvSpPr>
                    <p:cNvPr id="472099" name="Freeform 35"/>
                    <p:cNvSpPr>
                      <a:spLocks noChangeAspect="1"/>
                    </p:cNvSpPr>
                    <p:nvPr/>
                  </p:nvSpPr>
                  <p:spPr bwMode="auto">
                    <a:xfrm>
                      <a:off x="1485" y="1758"/>
                      <a:ext cx="359"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472100" name="Freeform 36"/>
                    <p:cNvSpPr>
                      <a:spLocks noChangeAspect="1"/>
                    </p:cNvSpPr>
                    <p:nvPr/>
                  </p:nvSpPr>
                  <p:spPr bwMode="auto">
                    <a:xfrm>
                      <a:off x="1484" y="1876"/>
                      <a:ext cx="233" cy="85"/>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85070" name="Group 37"/>
                  <p:cNvGrpSpPr>
                    <a:grpSpLocks noChangeAspect="1"/>
                  </p:cNvGrpSpPr>
                  <p:nvPr/>
                </p:nvGrpSpPr>
                <p:grpSpPr bwMode="auto">
                  <a:xfrm>
                    <a:off x="1589" y="1709"/>
                    <a:ext cx="353" cy="169"/>
                    <a:chOff x="1589" y="1709"/>
                    <a:chExt cx="353" cy="169"/>
                  </a:xfrm>
                </p:grpSpPr>
                <p:sp>
                  <p:nvSpPr>
                    <p:cNvPr id="472102" name="Freeform 38"/>
                    <p:cNvSpPr>
                      <a:spLocks noChangeAspect="1"/>
                    </p:cNvSpPr>
                    <p:nvPr/>
                  </p:nvSpPr>
                  <p:spPr bwMode="auto">
                    <a:xfrm>
                      <a:off x="1520" y="1867"/>
                      <a:ext cx="137"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472103" name="Freeform 39"/>
                    <p:cNvSpPr>
                      <a:spLocks noChangeAspect="1"/>
                    </p:cNvSpPr>
                    <p:nvPr/>
                  </p:nvSpPr>
                  <p:spPr bwMode="auto">
                    <a:xfrm>
                      <a:off x="1594" y="1879"/>
                      <a:ext cx="96" cy="33"/>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472104" name="Freeform 40"/>
                    <p:cNvSpPr>
                      <a:spLocks noChangeAspect="1"/>
                    </p:cNvSpPr>
                    <p:nvPr/>
                  </p:nvSpPr>
                  <p:spPr bwMode="auto">
                    <a:xfrm>
                      <a:off x="1486" y="1858"/>
                      <a:ext cx="147"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472105" name="Freeform 41"/>
                    <p:cNvSpPr>
                      <a:spLocks noChangeAspect="1"/>
                    </p:cNvSpPr>
                    <p:nvPr/>
                  </p:nvSpPr>
                  <p:spPr bwMode="auto">
                    <a:xfrm>
                      <a:off x="1577" y="1879"/>
                      <a:ext cx="137" cy="56"/>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472106" name="Freeform 42"/>
                    <p:cNvSpPr>
                      <a:spLocks noChangeAspect="1"/>
                    </p:cNvSpPr>
                    <p:nvPr/>
                  </p:nvSpPr>
                  <p:spPr bwMode="auto">
                    <a:xfrm>
                      <a:off x="1543" y="1866"/>
                      <a:ext cx="106" cy="36"/>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472107" name="Freeform 43"/>
                    <p:cNvSpPr>
                      <a:spLocks noChangeAspect="1"/>
                    </p:cNvSpPr>
                    <p:nvPr/>
                  </p:nvSpPr>
                  <p:spPr bwMode="auto">
                    <a:xfrm>
                      <a:off x="1557" y="1848"/>
                      <a:ext cx="197" cy="8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472108" name="Freeform 44"/>
                    <p:cNvSpPr>
                      <a:spLocks noChangeAspect="1"/>
                    </p:cNvSpPr>
                    <p:nvPr/>
                  </p:nvSpPr>
                  <p:spPr bwMode="auto">
                    <a:xfrm>
                      <a:off x="1513" y="1911"/>
                      <a:ext cx="137" cy="10"/>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472109" name="Freeform 45"/>
                    <p:cNvSpPr>
                      <a:spLocks noChangeAspect="1"/>
                    </p:cNvSpPr>
                    <p:nvPr/>
                  </p:nvSpPr>
                  <p:spPr bwMode="auto">
                    <a:xfrm>
                      <a:off x="1561" y="1883"/>
                      <a:ext cx="101" cy="13"/>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472110" name="Freeform 46"/>
                    <p:cNvSpPr>
                      <a:spLocks noChangeAspect="1"/>
                    </p:cNvSpPr>
                    <p:nvPr/>
                  </p:nvSpPr>
                  <p:spPr bwMode="auto">
                    <a:xfrm>
                      <a:off x="1518" y="1903"/>
                      <a:ext cx="147" cy="23"/>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472111" name="Freeform 47"/>
                    <p:cNvSpPr>
                      <a:spLocks noChangeAspect="1"/>
                    </p:cNvSpPr>
                    <p:nvPr/>
                  </p:nvSpPr>
                  <p:spPr bwMode="auto">
                    <a:xfrm>
                      <a:off x="1586" y="1921"/>
                      <a:ext cx="187" cy="23"/>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472112" name="Freeform 48"/>
                    <p:cNvSpPr>
                      <a:spLocks noChangeAspect="1"/>
                    </p:cNvSpPr>
                    <p:nvPr/>
                  </p:nvSpPr>
                  <p:spPr bwMode="auto">
                    <a:xfrm>
                      <a:off x="1535" y="1909"/>
                      <a:ext cx="167" cy="20"/>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472113" name="Freeform 49"/>
                    <p:cNvSpPr>
                      <a:spLocks noChangeAspect="1"/>
                    </p:cNvSpPr>
                    <p:nvPr/>
                  </p:nvSpPr>
                  <p:spPr bwMode="auto">
                    <a:xfrm>
                      <a:off x="1571" y="1912"/>
                      <a:ext cx="61" cy="20"/>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472114" name="Freeform 50"/>
                    <p:cNvSpPr>
                      <a:spLocks noChangeAspect="1"/>
                    </p:cNvSpPr>
                    <p:nvPr/>
                  </p:nvSpPr>
                  <p:spPr bwMode="auto">
                    <a:xfrm>
                      <a:off x="1506" y="1926"/>
                      <a:ext cx="182" cy="29"/>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472115" name="Freeform 51"/>
                    <p:cNvSpPr>
                      <a:spLocks noChangeAspect="1"/>
                    </p:cNvSpPr>
                    <p:nvPr/>
                  </p:nvSpPr>
                  <p:spPr bwMode="auto">
                    <a:xfrm>
                      <a:off x="1559" y="1926"/>
                      <a:ext cx="172" cy="36"/>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472116" name="Freeform 52"/>
                    <p:cNvSpPr>
                      <a:spLocks noChangeAspect="1"/>
                    </p:cNvSpPr>
                    <p:nvPr/>
                  </p:nvSpPr>
                  <p:spPr bwMode="auto">
                    <a:xfrm>
                      <a:off x="1604" y="1977"/>
                      <a:ext cx="61" cy="23"/>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472117" name="Freeform 53"/>
                    <p:cNvSpPr>
                      <a:spLocks noChangeAspect="1"/>
                    </p:cNvSpPr>
                    <p:nvPr/>
                  </p:nvSpPr>
                  <p:spPr bwMode="auto">
                    <a:xfrm>
                      <a:off x="1516" y="1839"/>
                      <a:ext cx="218" cy="75"/>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472118" name="Freeform 54"/>
                    <p:cNvSpPr>
                      <a:spLocks noChangeAspect="1"/>
                    </p:cNvSpPr>
                    <p:nvPr/>
                  </p:nvSpPr>
                  <p:spPr bwMode="auto">
                    <a:xfrm>
                      <a:off x="1608" y="1835"/>
                      <a:ext cx="182" cy="108"/>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85066" name="Group 55"/>
                <p:cNvGrpSpPr>
                  <a:grpSpLocks noChangeAspect="1"/>
                </p:cNvGrpSpPr>
                <p:nvPr/>
              </p:nvGrpSpPr>
              <p:grpSpPr bwMode="auto">
                <a:xfrm>
                  <a:off x="1759" y="1754"/>
                  <a:ext cx="201" cy="104"/>
                  <a:chOff x="1759" y="1754"/>
                  <a:chExt cx="201" cy="104"/>
                </a:xfrm>
              </p:grpSpPr>
              <p:sp>
                <p:nvSpPr>
                  <p:cNvPr id="472120" name="Freeform 56"/>
                  <p:cNvSpPr>
                    <a:spLocks noChangeAspect="1"/>
                  </p:cNvSpPr>
                  <p:nvPr/>
                </p:nvSpPr>
                <p:spPr bwMode="auto">
                  <a:xfrm>
                    <a:off x="1605" y="1854"/>
                    <a:ext cx="212" cy="114"/>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472121" name="Freeform 57"/>
                  <p:cNvSpPr>
                    <a:spLocks noChangeAspect="1"/>
                  </p:cNvSpPr>
                  <p:nvPr/>
                </p:nvSpPr>
                <p:spPr bwMode="auto">
                  <a:xfrm>
                    <a:off x="1622" y="1921"/>
                    <a:ext cx="116" cy="26"/>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85039" name="Group 58"/>
              <p:cNvGrpSpPr>
                <a:grpSpLocks noChangeAspect="1"/>
              </p:cNvGrpSpPr>
              <p:nvPr/>
            </p:nvGrpSpPr>
            <p:grpSpPr bwMode="auto">
              <a:xfrm>
                <a:off x="240" y="1714"/>
                <a:ext cx="1151" cy="149"/>
                <a:chOff x="240" y="1714"/>
                <a:chExt cx="1151" cy="149"/>
              </a:xfrm>
            </p:grpSpPr>
            <p:sp>
              <p:nvSpPr>
                <p:cNvPr id="472123" name="Freeform 59"/>
                <p:cNvSpPr>
                  <a:spLocks noChangeAspect="1"/>
                </p:cNvSpPr>
                <p:nvPr/>
              </p:nvSpPr>
              <p:spPr bwMode="auto">
                <a:xfrm>
                  <a:off x="239" y="1714"/>
                  <a:ext cx="1153" cy="15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472124" name="Freeform 60"/>
                <p:cNvSpPr>
                  <a:spLocks noChangeAspect="1"/>
                </p:cNvSpPr>
                <p:nvPr/>
              </p:nvSpPr>
              <p:spPr bwMode="auto">
                <a:xfrm>
                  <a:off x="205" y="1878"/>
                  <a:ext cx="1164" cy="82"/>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472125" name="Freeform 61"/>
                <p:cNvSpPr>
                  <a:spLocks noChangeAspect="1"/>
                </p:cNvSpPr>
                <p:nvPr/>
              </p:nvSpPr>
              <p:spPr bwMode="auto">
                <a:xfrm>
                  <a:off x="1022" y="1793"/>
                  <a:ext cx="339" cy="29"/>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85040" name="Group 62"/>
              <p:cNvGrpSpPr>
                <a:grpSpLocks noChangeAspect="1"/>
              </p:cNvGrpSpPr>
              <p:nvPr/>
            </p:nvGrpSpPr>
            <p:grpSpPr bwMode="auto">
              <a:xfrm>
                <a:off x="1388" y="1737"/>
                <a:ext cx="156" cy="104"/>
                <a:chOff x="1388" y="1737"/>
                <a:chExt cx="156" cy="104"/>
              </a:xfrm>
            </p:grpSpPr>
            <p:grpSp>
              <p:nvGrpSpPr>
                <p:cNvPr id="85041" name="Group 63"/>
                <p:cNvGrpSpPr>
                  <a:grpSpLocks noChangeAspect="1"/>
                </p:cNvGrpSpPr>
                <p:nvPr/>
              </p:nvGrpSpPr>
              <p:grpSpPr bwMode="auto">
                <a:xfrm>
                  <a:off x="1388" y="1737"/>
                  <a:ext cx="156" cy="104"/>
                  <a:chOff x="1388" y="1737"/>
                  <a:chExt cx="156" cy="104"/>
                </a:xfrm>
              </p:grpSpPr>
              <p:grpSp>
                <p:nvGrpSpPr>
                  <p:cNvPr id="85046" name="Group 64"/>
                  <p:cNvGrpSpPr>
                    <a:grpSpLocks noChangeAspect="1"/>
                  </p:cNvGrpSpPr>
                  <p:nvPr/>
                </p:nvGrpSpPr>
                <p:grpSpPr bwMode="auto">
                  <a:xfrm>
                    <a:off x="1504" y="1741"/>
                    <a:ext cx="11" cy="97"/>
                    <a:chOff x="1504" y="1741"/>
                    <a:chExt cx="11" cy="97"/>
                  </a:xfrm>
                </p:grpSpPr>
                <p:sp>
                  <p:nvSpPr>
                    <p:cNvPr id="472129" name="Freeform 65"/>
                    <p:cNvSpPr>
                      <a:spLocks noChangeAspect="1"/>
                    </p:cNvSpPr>
                    <p:nvPr/>
                  </p:nvSpPr>
                  <p:spPr bwMode="auto">
                    <a:xfrm>
                      <a:off x="1449" y="1828"/>
                      <a:ext cx="0" cy="114"/>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72130" name="Rectangle 66"/>
                    <p:cNvSpPr>
                      <a:spLocks noChangeAspect="1" noChangeArrowheads="1"/>
                    </p:cNvSpPr>
                    <p:nvPr/>
                  </p:nvSpPr>
                  <p:spPr bwMode="auto">
                    <a:xfrm>
                      <a:off x="1447" y="1837"/>
                      <a:ext cx="0" cy="26"/>
                    </a:xfrm>
                    <a:prstGeom prst="rect">
                      <a:avLst/>
                    </a:prstGeom>
                    <a:solidFill>
                      <a:srgbClr val="00C0C0"/>
                    </a:solidFill>
                    <a:ln w="9525">
                      <a:noFill/>
                      <a:miter lim="800000"/>
                      <a:headEnd/>
                      <a:tailEnd/>
                    </a:ln>
                  </p:spPr>
                  <p:txBody>
                    <a:bodyPr/>
                    <a:lstStyle/>
                    <a:p>
                      <a:pPr>
                        <a:defRPr/>
                      </a:pPr>
                      <a:endParaRPr lang="en-CA"/>
                    </a:p>
                  </p:txBody>
                </p:sp>
                <p:sp>
                  <p:nvSpPr>
                    <p:cNvPr id="472131" name="Rectangle 67"/>
                    <p:cNvSpPr>
                      <a:spLocks noChangeAspect="1" noChangeArrowheads="1"/>
                    </p:cNvSpPr>
                    <p:nvPr/>
                  </p:nvSpPr>
                  <p:spPr bwMode="auto">
                    <a:xfrm>
                      <a:off x="1445" y="1920"/>
                      <a:ext cx="5" cy="26"/>
                    </a:xfrm>
                    <a:prstGeom prst="rect">
                      <a:avLst/>
                    </a:prstGeom>
                    <a:solidFill>
                      <a:srgbClr val="006060"/>
                    </a:solidFill>
                    <a:ln w="9525">
                      <a:noFill/>
                      <a:miter lim="800000"/>
                      <a:headEnd/>
                      <a:tailEnd/>
                    </a:ln>
                  </p:spPr>
                  <p:txBody>
                    <a:bodyPr/>
                    <a:lstStyle/>
                    <a:p>
                      <a:pPr>
                        <a:defRPr/>
                      </a:pPr>
                      <a:endParaRPr lang="en-CA"/>
                    </a:p>
                  </p:txBody>
                </p:sp>
              </p:grpSp>
              <p:grpSp>
                <p:nvGrpSpPr>
                  <p:cNvPr id="85047" name="Group 68"/>
                  <p:cNvGrpSpPr>
                    <a:grpSpLocks noChangeAspect="1"/>
                  </p:cNvGrpSpPr>
                  <p:nvPr/>
                </p:nvGrpSpPr>
                <p:grpSpPr bwMode="auto">
                  <a:xfrm>
                    <a:off x="1417" y="1740"/>
                    <a:ext cx="12" cy="97"/>
                    <a:chOff x="1417" y="1740"/>
                    <a:chExt cx="12" cy="97"/>
                  </a:xfrm>
                </p:grpSpPr>
                <p:sp>
                  <p:nvSpPr>
                    <p:cNvPr id="472133" name="Freeform 69"/>
                    <p:cNvSpPr>
                      <a:spLocks noChangeAspect="1"/>
                    </p:cNvSpPr>
                    <p:nvPr/>
                  </p:nvSpPr>
                  <p:spPr bwMode="auto">
                    <a:xfrm>
                      <a:off x="1412" y="1866"/>
                      <a:ext cx="0" cy="124"/>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472134" name="Rectangle 70"/>
                    <p:cNvSpPr>
                      <a:spLocks noChangeAspect="1" noChangeArrowheads="1"/>
                    </p:cNvSpPr>
                    <p:nvPr/>
                  </p:nvSpPr>
                  <p:spPr bwMode="auto">
                    <a:xfrm>
                      <a:off x="1409" y="1882"/>
                      <a:ext cx="0" cy="13"/>
                    </a:xfrm>
                    <a:prstGeom prst="rect">
                      <a:avLst/>
                    </a:prstGeom>
                    <a:solidFill>
                      <a:srgbClr val="00C0C0"/>
                    </a:solidFill>
                    <a:ln w="9525">
                      <a:noFill/>
                      <a:miter lim="800000"/>
                      <a:headEnd/>
                      <a:tailEnd/>
                    </a:ln>
                  </p:spPr>
                  <p:txBody>
                    <a:bodyPr/>
                    <a:lstStyle/>
                    <a:p>
                      <a:pPr>
                        <a:defRPr/>
                      </a:pPr>
                      <a:endParaRPr lang="en-CA"/>
                    </a:p>
                  </p:txBody>
                </p:sp>
                <p:sp>
                  <p:nvSpPr>
                    <p:cNvPr id="472135" name="Rectangle 71"/>
                    <p:cNvSpPr>
                      <a:spLocks noChangeAspect="1" noChangeArrowheads="1"/>
                    </p:cNvSpPr>
                    <p:nvPr/>
                  </p:nvSpPr>
                  <p:spPr bwMode="auto">
                    <a:xfrm>
                      <a:off x="1404" y="1967"/>
                      <a:ext cx="0" cy="26"/>
                    </a:xfrm>
                    <a:prstGeom prst="rect">
                      <a:avLst/>
                    </a:prstGeom>
                    <a:solidFill>
                      <a:srgbClr val="006060"/>
                    </a:solidFill>
                    <a:ln w="9525">
                      <a:noFill/>
                      <a:miter lim="800000"/>
                      <a:headEnd/>
                      <a:tailEnd/>
                    </a:ln>
                  </p:spPr>
                  <p:txBody>
                    <a:bodyPr/>
                    <a:lstStyle/>
                    <a:p>
                      <a:pPr>
                        <a:defRPr/>
                      </a:pPr>
                      <a:endParaRPr lang="en-CA"/>
                    </a:p>
                  </p:txBody>
                </p:sp>
              </p:grpSp>
              <p:grpSp>
                <p:nvGrpSpPr>
                  <p:cNvPr id="85048" name="Group 72"/>
                  <p:cNvGrpSpPr>
                    <a:grpSpLocks noChangeAspect="1"/>
                  </p:cNvGrpSpPr>
                  <p:nvPr/>
                </p:nvGrpSpPr>
                <p:grpSpPr bwMode="auto">
                  <a:xfrm>
                    <a:off x="1388" y="1737"/>
                    <a:ext cx="156" cy="104"/>
                    <a:chOff x="1388" y="1737"/>
                    <a:chExt cx="156" cy="104"/>
                  </a:xfrm>
                </p:grpSpPr>
                <p:sp>
                  <p:nvSpPr>
                    <p:cNvPr id="472137" name="Rectangle 73"/>
                    <p:cNvSpPr>
                      <a:spLocks noChangeAspect="1" noChangeArrowheads="1"/>
                    </p:cNvSpPr>
                    <p:nvPr/>
                  </p:nvSpPr>
                  <p:spPr bwMode="auto">
                    <a:xfrm>
                      <a:off x="1357" y="1829"/>
                      <a:ext cx="30" cy="121"/>
                    </a:xfrm>
                    <a:prstGeom prst="rect">
                      <a:avLst/>
                    </a:prstGeom>
                    <a:solidFill>
                      <a:srgbClr val="40FFFF"/>
                    </a:solidFill>
                    <a:ln w="9525">
                      <a:noFill/>
                      <a:miter lim="800000"/>
                      <a:headEnd/>
                      <a:tailEnd/>
                    </a:ln>
                  </p:spPr>
                  <p:txBody>
                    <a:bodyPr/>
                    <a:lstStyle/>
                    <a:p>
                      <a:pPr>
                        <a:defRPr/>
                      </a:pPr>
                      <a:endParaRPr lang="en-CA"/>
                    </a:p>
                  </p:txBody>
                </p:sp>
                <p:sp>
                  <p:nvSpPr>
                    <p:cNvPr id="472138" name="Rectangle 74"/>
                    <p:cNvSpPr>
                      <a:spLocks noChangeAspect="1" noChangeArrowheads="1"/>
                    </p:cNvSpPr>
                    <p:nvPr/>
                  </p:nvSpPr>
                  <p:spPr bwMode="auto">
                    <a:xfrm>
                      <a:off x="1400" y="1833"/>
                      <a:ext cx="76" cy="114"/>
                    </a:xfrm>
                    <a:prstGeom prst="rect">
                      <a:avLst/>
                    </a:prstGeom>
                    <a:solidFill>
                      <a:srgbClr val="40FFFF"/>
                    </a:solidFill>
                    <a:ln w="9525">
                      <a:noFill/>
                      <a:miter lim="800000"/>
                      <a:headEnd/>
                      <a:tailEnd/>
                    </a:ln>
                  </p:spPr>
                  <p:txBody>
                    <a:bodyPr/>
                    <a:lstStyle/>
                    <a:p>
                      <a:pPr>
                        <a:defRPr/>
                      </a:pPr>
                      <a:endParaRPr lang="en-CA"/>
                    </a:p>
                  </p:txBody>
                </p:sp>
                <p:sp>
                  <p:nvSpPr>
                    <p:cNvPr id="472139" name="Rectangle 75"/>
                    <p:cNvSpPr>
                      <a:spLocks noChangeAspect="1" noChangeArrowheads="1"/>
                    </p:cNvSpPr>
                    <p:nvPr/>
                  </p:nvSpPr>
                  <p:spPr bwMode="auto">
                    <a:xfrm>
                      <a:off x="1476" y="1815"/>
                      <a:ext cx="30" cy="118"/>
                    </a:xfrm>
                    <a:prstGeom prst="rect">
                      <a:avLst/>
                    </a:prstGeom>
                    <a:solidFill>
                      <a:srgbClr val="40FFFF"/>
                    </a:solidFill>
                    <a:ln w="9525">
                      <a:noFill/>
                      <a:miter lim="800000"/>
                      <a:headEnd/>
                      <a:tailEnd/>
                    </a:ln>
                  </p:spPr>
                  <p:txBody>
                    <a:bodyPr/>
                    <a:lstStyle/>
                    <a:p>
                      <a:pPr>
                        <a:defRPr/>
                      </a:pPr>
                      <a:endParaRPr lang="en-CA"/>
                    </a:p>
                  </p:txBody>
                </p:sp>
              </p:grpSp>
              <p:grpSp>
                <p:nvGrpSpPr>
                  <p:cNvPr id="85049" name="Group 76"/>
                  <p:cNvGrpSpPr>
                    <a:grpSpLocks noChangeAspect="1"/>
                  </p:cNvGrpSpPr>
                  <p:nvPr/>
                </p:nvGrpSpPr>
                <p:grpSpPr bwMode="auto">
                  <a:xfrm>
                    <a:off x="1392" y="1746"/>
                    <a:ext cx="149" cy="13"/>
                    <a:chOff x="1392" y="1746"/>
                    <a:chExt cx="149" cy="13"/>
                  </a:xfrm>
                </p:grpSpPr>
                <p:sp>
                  <p:nvSpPr>
                    <p:cNvPr id="472141" name="Rectangle 77"/>
                    <p:cNvSpPr>
                      <a:spLocks noChangeAspect="1" noChangeArrowheads="1"/>
                    </p:cNvSpPr>
                    <p:nvPr/>
                  </p:nvSpPr>
                  <p:spPr bwMode="auto">
                    <a:xfrm>
                      <a:off x="1361" y="1878"/>
                      <a:ext cx="15" cy="13"/>
                    </a:xfrm>
                    <a:prstGeom prst="rect">
                      <a:avLst/>
                    </a:prstGeom>
                    <a:solidFill>
                      <a:srgbClr val="C0FFFF"/>
                    </a:solidFill>
                    <a:ln w="9525">
                      <a:noFill/>
                      <a:miter lim="800000"/>
                      <a:headEnd/>
                      <a:tailEnd/>
                    </a:ln>
                  </p:spPr>
                  <p:txBody>
                    <a:bodyPr/>
                    <a:lstStyle/>
                    <a:p>
                      <a:pPr>
                        <a:defRPr/>
                      </a:pPr>
                      <a:endParaRPr lang="en-CA"/>
                    </a:p>
                  </p:txBody>
                </p:sp>
                <p:sp>
                  <p:nvSpPr>
                    <p:cNvPr id="472142" name="Rectangle 78"/>
                    <p:cNvSpPr>
                      <a:spLocks noChangeAspect="1" noChangeArrowheads="1"/>
                    </p:cNvSpPr>
                    <p:nvPr/>
                  </p:nvSpPr>
                  <p:spPr bwMode="auto">
                    <a:xfrm>
                      <a:off x="1452" y="1901"/>
                      <a:ext cx="25" cy="13"/>
                    </a:xfrm>
                    <a:prstGeom prst="rect">
                      <a:avLst/>
                    </a:prstGeom>
                    <a:solidFill>
                      <a:srgbClr val="C0FFFF"/>
                    </a:solidFill>
                    <a:ln w="9525">
                      <a:noFill/>
                      <a:miter lim="800000"/>
                      <a:headEnd/>
                      <a:tailEnd/>
                    </a:ln>
                  </p:spPr>
                  <p:txBody>
                    <a:bodyPr/>
                    <a:lstStyle/>
                    <a:p>
                      <a:pPr>
                        <a:defRPr/>
                      </a:pPr>
                      <a:endParaRPr lang="en-CA"/>
                    </a:p>
                  </p:txBody>
                </p:sp>
                <p:sp>
                  <p:nvSpPr>
                    <p:cNvPr id="472143" name="Rectangle 79"/>
                    <p:cNvSpPr>
                      <a:spLocks noChangeAspect="1" noChangeArrowheads="1"/>
                    </p:cNvSpPr>
                    <p:nvPr/>
                  </p:nvSpPr>
                  <p:spPr bwMode="auto">
                    <a:xfrm>
                      <a:off x="1388" y="1865"/>
                      <a:ext cx="51" cy="13"/>
                    </a:xfrm>
                    <a:prstGeom prst="rect">
                      <a:avLst/>
                    </a:prstGeom>
                    <a:solidFill>
                      <a:srgbClr val="C0FFFF"/>
                    </a:solidFill>
                    <a:ln w="9525">
                      <a:noFill/>
                      <a:miter lim="800000"/>
                      <a:headEnd/>
                      <a:tailEnd/>
                    </a:ln>
                  </p:spPr>
                  <p:txBody>
                    <a:bodyPr/>
                    <a:lstStyle/>
                    <a:p>
                      <a:pPr>
                        <a:defRPr/>
                      </a:pPr>
                      <a:endParaRPr lang="en-CA"/>
                    </a:p>
                  </p:txBody>
                </p:sp>
              </p:grpSp>
            </p:grpSp>
            <p:grpSp>
              <p:nvGrpSpPr>
                <p:cNvPr id="85042" name="Group 80"/>
                <p:cNvGrpSpPr>
                  <a:grpSpLocks noChangeAspect="1"/>
                </p:cNvGrpSpPr>
                <p:nvPr/>
              </p:nvGrpSpPr>
              <p:grpSpPr bwMode="auto">
                <a:xfrm>
                  <a:off x="1390" y="1802"/>
                  <a:ext cx="152" cy="37"/>
                  <a:chOff x="1390" y="1802"/>
                  <a:chExt cx="152" cy="37"/>
                </a:xfrm>
              </p:grpSpPr>
              <p:sp>
                <p:nvSpPr>
                  <p:cNvPr id="472145" name="Freeform 81"/>
                  <p:cNvSpPr>
                    <a:spLocks noChangeAspect="1"/>
                  </p:cNvSpPr>
                  <p:nvPr/>
                </p:nvSpPr>
                <p:spPr bwMode="auto">
                  <a:xfrm>
                    <a:off x="1213" y="1881"/>
                    <a:ext cx="30" cy="20"/>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472146" name="Freeform 82"/>
                  <p:cNvSpPr>
                    <a:spLocks noChangeAspect="1"/>
                  </p:cNvSpPr>
                  <p:nvPr/>
                </p:nvSpPr>
                <p:spPr bwMode="auto">
                  <a:xfrm>
                    <a:off x="1255" y="1878"/>
                    <a:ext cx="137" cy="20"/>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472147" name="Freeform 83"/>
                  <p:cNvSpPr>
                    <a:spLocks noChangeAspect="1"/>
                  </p:cNvSpPr>
                  <p:nvPr/>
                </p:nvSpPr>
                <p:spPr bwMode="auto">
                  <a:xfrm>
                    <a:off x="1419" y="1882"/>
                    <a:ext cx="35" cy="1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grpSp>
      <p:sp>
        <p:nvSpPr>
          <p:cNvPr id="472148" name="Text Box 84"/>
          <p:cNvSpPr txBox="1">
            <a:spLocks noChangeArrowheads="1"/>
          </p:cNvSpPr>
          <p:nvPr/>
        </p:nvSpPr>
        <p:spPr bwMode="auto">
          <a:xfrm>
            <a:off x="4214813" y="2174875"/>
            <a:ext cx="549275" cy="914400"/>
          </a:xfrm>
          <a:prstGeom prst="rect">
            <a:avLst/>
          </a:prstGeom>
          <a:noFill/>
          <a:ln w="12700" cap="sq">
            <a:noFill/>
            <a:miter lim="800000"/>
            <a:headEnd/>
            <a:tailEnd/>
          </a:ln>
          <a:effectLst/>
        </p:spPr>
        <p:txBody>
          <a:bodyPr wrap="none" lIns="274320" rIns="274320">
            <a:spAutoFit/>
          </a:bodyPr>
          <a:lstStyle/>
          <a:p>
            <a:pPr>
              <a:defRPr/>
            </a:pPr>
            <a:endParaRPr lang="en-US" sz="5400">
              <a:solidFill>
                <a:schemeClr val="hlink"/>
              </a:solidFill>
              <a:latin typeface="Symbol" pitchFamily="18" charset="2"/>
            </a:endParaRPr>
          </a:p>
        </p:txBody>
      </p:sp>
      <p:sp>
        <p:nvSpPr>
          <p:cNvPr id="472149" name="AutoShape 85"/>
          <p:cNvSpPr>
            <a:spLocks noChangeArrowheads="1"/>
          </p:cNvSpPr>
          <p:nvPr/>
        </p:nvSpPr>
        <p:spPr bwMode="auto">
          <a:xfrm>
            <a:off x="4600575" y="5562600"/>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graphicFrame>
        <p:nvGraphicFramePr>
          <p:cNvPr id="85000" name="Object 2"/>
          <p:cNvGraphicFramePr>
            <a:graphicFrameLocks noGrp="1" noChangeAspect="1"/>
          </p:cNvGraphicFramePr>
          <p:nvPr>
            <p:ph idx="1"/>
          </p:nvPr>
        </p:nvGraphicFramePr>
        <p:xfrm>
          <a:off x="3305175" y="4800600"/>
          <a:ext cx="1112838" cy="1752600"/>
        </p:xfrm>
        <a:graphic>
          <a:graphicData uri="http://schemas.openxmlformats.org/presentationml/2006/ole">
            <mc:AlternateContent xmlns:mc="http://schemas.openxmlformats.org/markup-compatibility/2006">
              <mc:Choice xmlns:v="urn:schemas-microsoft-com:vml" Requires="v">
                <p:oleObj spid="_x0000_s85113" name="Clip" r:id="rId5" imgW="2659048" imgH="4191363" progId="MS_ClipArt_Gallery.2">
                  <p:embed/>
                </p:oleObj>
              </mc:Choice>
              <mc:Fallback>
                <p:oleObj name="Clip" r:id="rId5" imgW="2659048" imgH="4191363" progId="MS_ClipArt_Gallery.2">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05175" y="48006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2151" name="AutoShape 87"/>
          <p:cNvSpPr>
            <a:spLocks noChangeArrowheads="1"/>
          </p:cNvSpPr>
          <p:nvPr/>
        </p:nvSpPr>
        <p:spPr bwMode="auto">
          <a:xfrm>
            <a:off x="2466975" y="5529263"/>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pic>
        <p:nvPicPr>
          <p:cNvPr id="85002" name="Picture 88" descr="j03825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0575" y="4968875"/>
            <a:ext cx="1506538"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2153" name="AutoShape 89"/>
          <p:cNvSpPr>
            <a:spLocks noChangeArrowheads="1"/>
          </p:cNvSpPr>
          <p:nvPr/>
        </p:nvSpPr>
        <p:spPr bwMode="auto">
          <a:xfrm rot="5400000">
            <a:off x="1171575" y="4267200"/>
            <a:ext cx="685800" cy="381000"/>
          </a:xfrm>
          <a:prstGeom prst="leftArrow">
            <a:avLst>
              <a:gd name="adj1" fmla="val 50000"/>
              <a:gd name="adj2" fmla="val 45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sp>
        <p:nvSpPr>
          <p:cNvPr id="472154" name="Text Box 90"/>
          <p:cNvSpPr txBox="1">
            <a:spLocks noChangeArrowheads="1"/>
          </p:cNvSpPr>
          <p:nvPr/>
        </p:nvSpPr>
        <p:spPr bwMode="auto">
          <a:xfrm>
            <a:off x="2514600" y="1406525"/>
            <a:ext cx="6934200" cy="3013075"/>
          </a:xfrm>
          <a:prstGeom prst="rect">
            <a:avLst/>
          </a:prstGeom>
          <a:noFill/>
          <a:ln w="12700" cap="sq">
            <a:noFill/>
            <a:miter lim="800000"/>
            <a:headEnd/>
            <a:tailEnd/>
          </a:ln>
          <a:effectLst/>
        </p:spPr>
        <p:txBody>
          <a:bodyPr lIns="274320" rIns="274320">
            <a:spAutoFit/>
          </a:bodyPr>
          <a:lstStyle/>
          <a:p>
            <a:pPr>
              <a:spcBef>
                <a:spcPct val="50000"/>
              </a:spcBef>
              <a:defRPr/>
            </a:pPr>
            <a:r>
              <a:rPr lang="en-US" sz="2400"/>
              <a:t>Industry would love a free lunch</a:t>
            </a:r>
          </a:p>
          <a:p>
            <a:pPr>
              <a:spcBef>
                <a:spcPct val="50000"/>
              </a:spcBef>
              <a:buFontTx/>
              <a:buChar char="•"/>
              <a:defRPr/>
            </a:pPr>
            <a:r>
              <a:rPr lang="en-US" sz="2400"/>
              <a:t>Given a description of a good plane, automatically find one.</a:t>
            </a:r>
          </a:p>
          <a:p>
            <a:pPr>
              <a:spcBef>
                <a:spcPct val="50000"/>
              </a:spcBef>
              <a:buFontTx/>
              <a:buChar char="•"/>
              <a:defRPr/>
            </a:pPr>
            <a:r>
              <a:rPr lang="en-US" sz="2400"/>
              <a:t>Given a circuit, find a satisfying assignment</a:t>
            </a:r>
          </a:p>
          <a:p>
            <a:pPr>
              <a:spcBef>
                <a:spcPct val="50000"/>
              </a:spcBef>
              <a:buFontTx/>
              <a:buChar char="•"/>
              <a:defRPr/>
            </a:pPr>
            <a:r>
              <a:rPr lang="en-US" sz="2400"/>
              <a:t>Given a graph find a bichromatic coloring. </a:t>
            </a:r>
          </a:p>
          <a:p>
            <a:pPr>
              <a:spcBef>
                <a:spcPct val="50000"/>
              </a:spcBef>
              <a:buFontTx/>
              <a:buChar char="•"/>
              <a:defRPr/>
            </a:pPr>
            <a:r>
              <a:rPr lang="en-US" sz="2400"/>
              <a:t>Given course description, find a schedule</a:t>
            </a:r>
          </a:p>
        </p:txBody>
      </p:sp>
      <p:pic>
        <p:nvPicPr>
          <p:cNvPr id="85005" name="Picture 9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737475" y="4979988"/>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2156" name="AutoShape 92"/>
          <p:cNvSpPr>
            <a:spLocks noChangeArrowheads="1"/>
          </p:cNvSpPr>
          <p:nvPr/>
        </p:nvSpPr>
        <p:spPr bwMode="auto">
          <a:xfrm>
            <a:off x="6934200" y="5562600"/>
            <a:ext cx="685800" cy="381000"/>
          </a:xfrm>
          <a:prstGeom prst="leftRightArrow">
            <a:avLst>
              <a:gd name="adj1" fmla="val 50000"/>
              <a:gd name="adj2" fmla="val 36000"/>
            </a:avLst>
          </a:prstGeom>
          <a:solidFill>
            <a:schemeClr val="hlink"/>
          </a:solidFill>
          <a:ln w="12700" cap="sq">
            <a:solidFill>
              <a:schemeClr val="tx1"/>
            </a:solidFill>
            <a:miter lim="800000"/>
            <a:headEnd/>
            <a:tailEnd/>
          </a:ln>
          <a:effectLst/>
        </p:spPr>
        <p:txBody>
          <a:bodyPr wrap="none" lIns="274320" rIns="274320" anchor="ctr"/>
          <a:lstStyle/>
          <a:p>
            <a:pPr>
              <a:defRPr/>
            </a:pPr>
            <a:endParaRPr lang="en-CA"/>
          </a:p>
        </p:txBody>
      </p:sp>
      <p:sp>
        <p:nvSpPr>
          <p:cNvPr id="472157" name="Text Box 93"/>
          <p:cNvSpPr txBox="1">
            <a:spLocks noChangeArrowheads="1"/>
          </p:cNvSpPr>
          <p:nvPr/>
        </p:nvSpPr>
        <p:spPr bwMode="auto">
          <a:xfrm>
            <a:off x="701675" y="21018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72158" name="Text Box 94"/>
          <p:cNvSpPr txBox="1">
            <a:spLocks noChangeArrowheads="1"/>
          </p:cNvSpPr>
          <p:nvPr/>
        </p:nvSpPr>
        <p:spPr bwMode="auto">
          <a:xfrm>
            <a:off x="838200" y="495300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72159" name="Text Box 95"/>
          <p:cNvSpPr txBox="1">
            <a:spLocks noChangeArrowheads="1"/>
          </p:cNvSpPr>
          <p:nvPr/>
        </p:nvSpPr>
        <p:spPr bwMode="auto">
          <a:xfrm>
            <a:off x="3200400" y="487680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72160" name="Text Box 96"/>
          <p:cNvSpPr txBox="1">
            <a:spLocks noChangeArrowheads="1"/>
          </p:cNvSpPr>
          <p:nvPr/>
        </p:nvSpPr>
        <p:spPr bwMode="auto">
          <a:xfrm>
            <a:off x="5273675" y="49212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
        <p:nvSpPr>
          <p:cNvPr id="472161" name="Text Box 97"/>
          <p:cNvSpPr txBox="1">
            <a:spLocks noChangeArrowheads="1"/>
          </p:cNvSpPr>
          <p:nvPr/>
        </p:nvSpPr>
        <p:spPr bwMode="auto">
          <a:xfrm>
            <a:off x="7620000" y="4921250"/>
            <a:ext cx="1431925" cy="1555750"/>
          </a:xfrm>
          <a:prstGeom prst="rect">
            <a:avLst/>
          </a:prstGeom>
          <a:noFill/>
          <a:ln w="12700" cap="sq">
            <a:noFill/>
            <a:miter lim="800000"/>
            <a:headEnd/>
            <a:tailEnd/>
          </a:ln>
          <a:effectLst/>
        </p:spPr>
        <p:txBody>
          <a:bodyPr wrap="none" lIns="274320" rIns="274320">
            <a:spAutoFit/>
          </a:bodyPr>
          <a:lstStyle/>
          <a:p>
            <a:pPr>
              <a:defRPr/>
            </a:pPr>
            <a:r>
              <a:rPr lang="en-US" sz="9600">
                <a:solidFill>
                  <a:schemeClr val="hlink"/>
                </a:solidFill>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2156"/>
                                        </p:tgtEl>
                                        <p:attrNameLst>
                                          <p:attrName>style.visibility</p:attrName>
                                        </p:attrNameLst>
                                      </p:cBhvr>
                                      <p:to>
                                        <p:strVal val="visible"/>
                                      </p:to>
                                    </p:set>
                                    <p:anim calcmode="lin" valueType="num">
                                      <p:cBhvr additive="base">
                                        <p:cTn id="7" dur="500" fill="hold"/>
                                        <p:tgtEl>
                                          <p:spTgt spid="472156"/>
                                        </p:tgtEl>
                                        <p:attrNameLst>
                                          <p:attrName>ppt_x</p:attrName>
                                        </p:attrNameLst>
                                      </p:cBhvr>
                                      <p:tavLst>
                                        <p:tav tm="0">
                                          <p:val>
                                            <p:strVal val="#ppt_x"/>
                                          </p:val>
                                        </p:tav>
                                        <p:tav tm="100000">
                                          <p:val>
                                            <p:strVal val="#ppt_x"/>
                                          </p:val>
                                        </p:tav>
                                      </p:tavLst>
                                    </p:anim>
                                    <p:anim calcmode="lin" valueType="num">
                                      <p:cBhvr additive="base">
                                        <p:cTn id="8" dur="500" fill="hold"/>
                                        <p:tgtEl>
                                          <p:spTgt spid="47215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72153"/>
                                        </p:tgtEl>
                                        <p:attrNameLst>
                                          <p:attrName>style.visibility</p:attrName>
                                        </p:attrNameLst>
                                      </p:cBhvr>
                                      <p:to>
                                        <p:strVal val="visible"/>
                                      </p:to>
                                    </p:set>
                                    <p:anim calcmode="lin" valueType="num">
                                      <p:cBhvr additive="base">
                                        <p:cTn id="13" dur="500" fill="hold"/>
                                        <p:tgtEl>
                                          <p:spTgt spid="472153"/>
                                        </p:tgtEl>
                                        <p:attrNameLst>
                                          <p:attrName>ppt_x</p:attrName>
                                        </p:attrNameLst>
                                      </p:cBhvr>
                                      <p:tavLst>
                                        <p:tav tm="0">
                                          <p:val>
                                            <p:strVal val="#ppt_x"/>
                                          </p:val>
                                        </p:tav>
                                        <p:tav tm="100000">
                                          <p:val>
                                            <p:strVal val="#ppt_x"/>
                                          </p:val>
                                        </p:tav>
                                      </p:tavLst>
                                    </p:anim>
                                    <p:anim calcmode="lin" valueType="num">
                                      <p:cBhvr additive="base">
                                        <p:cTn id="14" dur="500" fill="hold"/>
                                        <p:tgtEl>
                                          <p:spTgt spid="47215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72151"/>
                                        </p:tgtEl>
                                        <p:attrNameLst>
                                          <p:attrName>style.visibility</p:attrName>
                                        </p:attrNameLst>
                                      </p:cBhvr>
                                      <p:to>
                                        <p:strVal val="visible"/>
                                      </p:to>
                                    </p:set>
                                    <p:anim calcmode="lin" valueType="num">
                                      <p:cBhvr additive="base">
                                        <p:cTn id="19" dur="500" fill="hold"/>
                                        <p:tgtEl>
                                          <p:spTgt spid="472151"/>
                                        </p:tgtEl>
                                        <p:attrNameLst>
                                          <p:attrName>ppt_x</p:attrName>
                                        </p:attrNameLst>
                                      </p:cBhvr>
                                      <p:tavLst>
                                        <p:tav tm="0">
                                          <p:val>
                                            <p:strVal val="#ppt_x"/>
                                          </p:val>
                                        </p:tav>
                                        <p:tav tm="100000">
                                          <p:val>
                                            <p:strVal val="#ppt_x"/>
                                          </p:val>
                                        </p:tav>
                                      </p:tavLst>
                                    </p:anim>
                                    <p:anim calcmode="lin" valueType="num">
                                      <p:cBhvr additive="base">
                                        <p:cTn id="20" dur="500" fill="hold"/>
                                        <p:tgtEl>
                                          <p:spTgt spid="47215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2149"/>
                                        </p:tgtEl>
                                        <p:attrNameLst>
                                          <p:attrName>style.visibility</p:attrName>
                                        </p:attrNameLst>
                                      </p:cBhvr>
                                      <p:to>
                                        <p:strVal val="visible"/>
                                      </p:to>
                                    </p:set>
                                    <p:anim calcmode="lin" valueType="num">
                                      <p:cBhvr additive="base">
                                        <p:cTn id="25" dur="500" fill="hold"/>
                                        <p:tgtEl>
                                          <p:spTgt spid="472149"/>
                                        </p:tgtEl>
                                        <p:attrNameLst>
                                          <p:attrName>ppt_x</p:attrName>
                                        </p:attrNameLst>
                                      </p:cBhvr>
                                      <p:tavLst>
                                        <p:tav tm="0">
                                          <p:val>
                                            <p:strVal val="#ppt_x"/>
                                          </p:val>
                                        </p:tav>
                                        <p:tav tm="100000">
                                          <p:val>
                                            <p:strVal val="#ppt_x"/>
                                          </p:val>
                                        </p:tav>
                                      </p:tavLst>
                                    </p:anim>
                                    <p:anim calcmode="lin" valueType="num">
                                      <p:cBhvr additive="base">
                                        <p:cTn id="26" dur="500" fill="hold"/>
                                        <p:tgtEl>
                                          <p:spTgt spid="47214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72066"/>
                                        </p:tgtEl>
                                        <p:attrNameLst>
                                          <p:attrName>style.visibility</p:attrName>
                                        </p:attrNameLst>
                                      </p:cBhvr>
                                      <p:to>
                                        <p:strVal val="visible"/>
                                      </p:to>
                                    </p:set>
                                    <p:anim calcmode="lin" valueType="num">
                                      <p:cBhvr additive="base">
                                        <p:cTn id="31" dur="500" fill="hold"/>
                                        <p:tgtEl>
                                          <p:spTgt spid="472066"/>
                                        </p:tgtEl>
                                        <p:attrNameLst>
                                          <p:attrName>ppt_x</p:attrName>
                                        </p:attrNameLst>
                                      </p:cBhvr>
                                      <p:tavLst>
                                        <p:tav tm="0">
                                          <p:val>
                                            <p:strVal val="#ppt_x"/>
                                          </p:val>
                                        </p:tav>
                                        <p:tav tm="100000">
                                          <p:val>
                                            <p:strVal val="#ppt_x"/>
                                          </p:val>
                                        </p:tav>
                                      </p:tavLst>
                                    </p:anim>
                                    <p:anim calcmode="lin" valueType="num">
                                      <p:cBhvr additive="base">
                                        <p:cTn id="32" dur="500" fill="hold"/>
                                        <p:tgtEl>
                                          <p:spTgt spid="4720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72157"/>
                                        </p:tgtEl>
                                        <p:attrNameLst>
                                          <p:attrName>style.visibility</p:attrName>
                                        </p:attrNameLst>
                                      </p:cBhvr>
                                      <p:to>
                                        <p:strVal val="visible"/>
                                      </p:to>
                                    </p:set>
                                    <p:anim calcmode="lin" valueType="num">
                                      <p:cBhvr additive="base">
                                        <p:cTn id="35" dur="500" fill="hold"/>
                                        <p:tgtEl>
                                          <p:spTgt spid="472157"/>
                                        </p:tgtEl>
                                        <p:attrNameLst>
                                          <p:attrName>ppt_x</p:attrName>
                                        </p:attrNameLst>
                                      </p:cBhvr>
                                      <p:tavLst>
                                        <p:tav tm="0">
                                          <p:val>
                                            <p:strVal val="#ppt_x"/>
                                          </p:val>
                                        </p:tav>
                                        <p:tav tm="100000">
                                          <p:val>
                                            <p:strVal val="#ppt_x"/>
                                          </p:val>
                                        </p:tav>
                                      </p:tavLst>
                                    </p:anim>
                                    <p:anim calcmode="lin" valueType="num">
                                      <p:cBhvr additive="base">
                                        <p:cTn id="36" dur="500" fill="hold"/>
                                        <p:tgtEl>
                                          <p:spTgt spid="47215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72158"/>
                                        </p:tgtEl>
                                        <p:attrNameLst>
                                          <p:attrName>style.visibility</p:attrName>
                                        </p:attrNameLst>
                                      </p:cBhvr>
                                      <p:to>
                                        <p:strVal val="visible"/>
                                      </p:to>
                                    </p:set>
                                    <p:anim calcmode="lin" valueType="num">
                                      <p:cBhvr additive="base">
                                        <p:cTn id="39" dur="500" fill="hold"/>
                                        <p:tgtEl>
                                          <p:spTgt spid="472158"/>
                                        </p:tgtEl>
                                        <p:attrNameLst>
                                          <p:attrName>ppt_x</p:attrName>
                                        </p:attrNameLst>
                                      </p:cBhvr>
                                      <p:tavLst>
                                        <p:tav tm="0">
                                          <p:val>
                                            <p:strVal val="#ppt_x"/>
                                          </p:val>
                                        </p:tav>
                                        <p:tav tm="100000">
                                          <p:val>
                                            <p:strVal val="#ppt_x"/>
                                          </p:val>
                                        </p:tav>
                                      </p:tavLst>
                                    </p:anim>
                                    <p:anim calcmode="lin" valueType="num">
                                      <p:cBhvr additive="base">
                                        <p:cTn id="40" dur="500" fill="hold"/>
                                        <p:tgtEl>
                                          <p:spTgt spid="47215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72159"/>
                                        </p:tgtEl>
                                        <p:attrNameLst>
                                          <p:attrName>style.visibility</p:attrName>
                                        </p:attrNameLst>
                                      </p:cBhvr>
                                      <p:to>
                                        <p:strVal val="visible"/>
                                      </p:to>
                                    </p:set>
                                    <p:anim calcmode="lin" valueType="num">
                                      <p:cBhvr additive="base">
                                        <p:cTn id="43" dur="500" fill="hold"/>
                                        <p:tgtEl>
                                          <p:spTgt spid="472159"/>
                                        </p:tgtEl>
                                        <p:attrNameLst>
                                          <p:attrName>ppt_x</p:attrName>
                                        </p:attrNameLst>
                                      </p:cBhvr>
                                      <p:tavLst>
                                        <p:tav tm="0">
                                          <p:val>
                                            <p:strVal val="#ppt_x"/>
                                          </p:val>
                                        </p:tav>
                                        <p:tav tm="100000">
                                          <p:val>
                                            <p:strVal val="#ppt_x"/>
                                          </p:val>
                                        </p:tav>
                                      </p:tavLst>
                                    </p:anim>
                                    <p:anim calcmode="lin" valueType="num">
                                      <p:cBhvr additive="base">
                                        <p:cTn id="44" dur="500" fill="hold"/>
                                        <p:tgtEl>
                                          <p:spTgt spid="47215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72160"/>
                                        </p:tgtEl>
                                        <p:attrNameLst>
                                          <p:attrName>style.visibility</p:attrName>
                                        </p:attrNameLst>
                                      </p:cBhvr>
                                      <p:to>
                                        <p:strVal val="visible"/>
                                      </p:to>
                                    </p:set>
                                    <p:anim calcmode="lin" valueType="num">
                                      <p:cBhvr additive="base">
                                        <p:cTn id="47" dur="500" fill="hold"/>
                                        <p:tgtEl>
                                          <p:spTgt spid="472160"/>
                                        </p:tgtEl>
                                        <p:attrNameLst>
                                          <p:attrName>ppt_x</p:attrName>
                                        </p:attrNameLst>
                                      </p:cBhvr>
                                      <p:tavLst>
                                        <p:tav tm="0">
                                          <p:val>
                                            <p:strVal val="#ppt_x"/>
                                          </p:val>
                                        </p:tav>
                                        <p:tav tm="100000">
                                          <p:val>
                                            <p:strVal val="#ppt_x"/>
                                          </p:val>
                                        </p:tav>
                                      </p:tavLst>
                                    </p:anim>
                                    <p:anim calcmode="lin" valueType="num">
                                      <p:cBhvr additive="base">
                                        <p:cTn id="48" dur="500" fill="hold"/>
                                        <p:tgtEl>
                                          <p:spTgt spid="47216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72161"/>
                                        </p:tgtEl>
                                        <p:attrNameLst>
                                          <p:attrName>style.visibility</p:attrName>
                                        </p:attrNameLst>
                                      </p:cBhvr>
                                      <p:to>
                                        <p:strVal val="visible"/>
                                      </p:to>
                                    </p:set>
                                    <p:anim calcmode="lin" valueType="num">
                                      <p:cBhvr additive="base">
                                        <p:cTn id="51" dur="500" fill="hold"/>
                                        <p:tgtEl>
                                          <p:spTgt spid="472161"/>
                                        </p:tgtEl>
                                        <p:attrNameLst>
                                          <p:attrName>ppt_x</p:attrName>
                                        </p:attrNameLst>
                                      </p:cBhvr>
                                      <p:tavLst>
                                        <p:tav tm="0">
                                          <p:val>
                                            <p:strVal val="#ppt_x"/>
                                          </p:val>
                                        </p:tav>
                                        <p:tav tm="100000">
                                          <p:val>
                                            <p:strVal val="#ppt_x"/>
                                          </p:val>
                                        </p:tav>
                                      </p:tavLst>
                                    </p:anim>
                                    <p:anim calcmode="lin" valueType="num">
                                      <p:cBhvr additive="base">
                                        <p:cTn id="52" dur="500" fill="hold"/>
                                        <p:tgtEl>
                                          <p:spTgt spid="4721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149" grpId="0" animBg="1"/>
      <p:bldP spid="472151" grpId="0" animBg="1"/>
      <p:bldP spid="472153" grpId="0" animBg="1"/>
      <p:bldP spid="472156" grpId="0" animBg="1"/>
      <p:bldP spid="472157" grpId="0"/>
      <p:bldP spid="472158" grpId="0"/>
      <p:bldP spid="472159" grpId="0"/>
      <p:bldP spid="472160" grpId="0"/>
      <p:bldP spid="472161"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p:txBody>
          <a:bodyPr/>
          <a:lstStyle/>
          <a:p>
            <a:pPr>
              <a:defRPr/>
            </a:pPr>
            <a:r>
              <a:rPr lang="en-US" dirty="0"/>
              <a:t>NP-Complete Problems</a:t>
            </a:r>
          </a:p>
        </p:txBody>
      </p:sp>
      <p:sp>
        <p:nvSpPr>
          <p:cNvPr id="276483" name="Text Box 3"/>
          <p:cNvSpPr txBox="1">
            <a:spLocks noChangeArrowheads="1"/>
          </p:cNvSpPr>
          <p:nvPr/>
        </p:nvSpPr>
        <p:spPr bwMode="auto">
          <a:xfrm>
            <a:off x="422275" y="2057400"/>
            <a:ext cx="8767763" cy="3989388"/>
          </a:xfrm>
          <a:prstGeom prst="rect">
            <a:avLst/>
          </a:prstGeom>
          <a:noFill/>
          <a:ln w="57150" cap="sq">
            <a:noFill/>
            <a:miter lim="800000"/>
            <a:headEnd/>
            <a:tailEnd/>
          </a:ln>
          <a:effectLst/>
        </p:spPr>
        <p:txBody>
          <a:bodyPr wrap="none" lIns="274320" rIns="274320">
            <a:spAutoFit/>
          </a:bodyPr>
          <a:lstStyle/>
          <a:p>
            <a:pPr>
              <a:spcBef>
                <a:spcPct val="20000"/>
              </a:spcBef>
              <a:buFontTx/>
              <a:buChar char="•"/>
              <a:defRPr/>
            </a:pPr>
            <a:r>
              <a:rPr lang="en-US" sz="3200"/>
              <a:t>A very large class of problems:  </a:t>
            </a:r>
          </a:p>
          <a:p>
            <a:pPr>
              <a:spcBef>
                <a:spcPct val="40000"/>
              </a:spcBef>
              <a:buFontTx/>
              <a:buChar char="•"/>
              <a:defRPr/>
            </a:pPr>
            <a:r>
              <a:rPr lang="en-US" sz="3200"/>
              <a:t>Industry would love to solve them quickly  </a:t>
            </a:r>
          </a:p>
          <a:p>
            <a:pPr>
              <a:spcBef>
                <a:spcPct val="20000"/>
              </a:spcBef>
              <a:buFontTx/>
              <a:buChar char="•"/>
              <a:defRPr/>
            </a:pPr>
            <a:r>
              <a:rPr lang="en-US" sz="3200"/>
              <a:t>We don’t know how.  </a:t>
            </a:r>
          </a:p>
          <a:p>
            <a:pPr>
              <a:spcBef>
                <a:spcPct val="20000"/>
              </a:spcBef>
              <a:buFontTx/>
              <a:buChar char="•"/>
              <a:defRPr/>
            </a:pPr>
            <a:r>
              <a:rPr lang="en-US" sz="3200"/>
              <a:t>If we could solve one quickly, </a:t>
            </a:r>
            <a:br>
              <a:rPr lang="en-US" sz="3200"/>
            </a:br>
            <a:r>
              <a:rPr lang="en-US" sz="3200">
                <a:latin typeface="Symbol" pitchFamily="18" charset="2"/>
              </a:rPr>
              <a:t>Þ</a:t>
            </a:r>
            <a:r>
              <a:rPr lang="en-US" sz="3200"/>
              <a:t> we could solve all quickly.  </a:t>
            </a:r>
          </a:p>
          <a:p>
            <a:pPr>
              <a:spcBef>
                <a:spcPct val="20000"/>
              </a:spcBef>
              <a:buFontTx/>
              <a:buChar char="•"/>
              <a:defRPr/>
            </a:pPr>
            <a:r>
              <a:rPr lang="en-US" sz="3200"/>
              <a:t>If one impossible to solve quickly </a:t>
            </a:r>
            <a:br>
              <a:rPr lang="en-US" sz="3200"/>
            </a:br>
            <a:r>
              <a:rPr lang="en-US" sz="3200">
                <a:latin typeface="Symbol" pitchFamily="18" charset="2"/>
              </a:rPr>
              <a:t>Þ</a:t>
            </a:r>
            <a:r>
              <a:rPr lang="en-US" sz="3200"/>
              <a:t> all impossible to solve quickly.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76483">
                                            <p:txEl>
                                              <p:pRg st="0" end="0"/>
                                            </p:txEl>
                                          </p:spTgt>
                                        </p:tgtEl>
                                        <p:attrNameLst>
                                          <p:attrName>style.visibility</p:attrName>
                                        </p:attrNameLst>
                                      </p:cBhvr>
                                      <p:to>
                                        <p:strVal val="visible"/>
                                      </p:to>
                                    </p:set>
                                    <p:anim calcmode="lin" valueType="num">
                                      <p:cBhvr additive="base">
                                        <p:cTn id="7" dur="500" fill="hold"/>
                                        <p:tgtEl>
                                          <p:spTgt spid="2764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764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6483">
                                            <p:txEl>
                                              <p:pRg st="1" end="1"/>
                                            </p:txEl>
                                          </p:spTgt>
                                        </p:tgtEl>
                                        <p:attrNameLst>
                                          <p:attrName>style.visibility</p:attrName>
                                        </p:attrNameLst>
                                      </p:cBhvr>
                                      <p:to>
                                        <p:strVal val="visible"/>
                                      </p:to>
                                    </p:set>
                                    <p:anim calcmode="lin" valueType="num">
                                      <p:cBhvr additive="base">
                                        <p:cTn id="13" dur="500" fill="hold"/>
                                        <p:tgtEl>
                                          <p:spTgt spid="27648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7648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76483">
                                            <p:txEl>
                                              <p:pRg st="2" end="2"/>
                                            </p:txEl>
                                          </p:spTgt>
                                        </p:tgtEl>
                                        <p:attrNameLst>
                                          <p:attrName>style.visibility</p:attrName>
                                        </p:attrNameLst>
                                      </p:cBhvr>
                                      <p:to>
                                        <p:strVal val="visible"/>
                                      </p:to>
                                    </p:set>
                                    <p:anim calcmode="lin" valueType="num">
                                      <p:cBhvr additive="base">
                                        <p:cTn id="19" dur="500" fill="hold"/>
                                        <p:tgtEl>
                                          <p:spTgt spid="27648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64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76483">
                                            <p:txEl>
                                              <p:pRg st="3" end="3"/>
                                            </p:txEl>
                                          </p:spTgt>
                                        </p:tgtEl>
                                        <p:attrNameLst>
                                          <p:attrName>style.visibility</p:attrName>
                                        </p:attrNameLst>
                                      </p:cBhvr>
                                      <p:to>
                                        <p:strVal val="visible"/>
                                      </p:to>
                                    </p:set>
                                    <p:anim calcmode="lin" valueType="num">
                                      <p:cBhvr additive="base">
                                        <p:cTn id="25" dur="500" fill="hold"/>
                                        <p:tgtEl>
                                          <p:spTgt spid="27648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7648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76483">
                                            <p:txEl>
                                              <p:pRg st="4" end="4"/>
                                            </p:txEl>
                                          </p:spTgt>
                                        </p:tgtEl>
                                        <p:attrNameLst>
                                          <p:attrName>style.visibility</p:attrName>
                                        </p:attrNameLst>
                                      </p:cBhvr>
                                      <p:to>
                                        <p:strVal val="visible"/>
                                      </p:to>
                                    </p:set>
                                    <p:anim calcmode="lin" valueType="num">
                                      <p:cBhvr additive="base">
                                        <p:cTn id="31" dur="500" fill="hold"/>
                                        <p:tgtEl>
                                          <p:spTgt spid="27648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7648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8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ChangeArrowheads="1"/>
          </p:cNvSpPr>
          <p:nvPr>
            <p:ph type="title"/>
          </p:nvPr>
        </p:nvSpPr>
        <p:spPr/>
        <p:txBody>
          <a:bodyPr/>
          <a:lstStyle/>
          <a:p>
            <a:pPr>
              <a:defRPr/>
            </a:pPr>
            <a:r>
              <a:rPr lang="en-US" u="sng"/>
              <a:t>Boss assigns task:</a:t>
            </a:r>
            <a:endParaRPr lang="en-US"/>
          </a:p>
        </p:txBody>
      </p:sp>
      <p:sp>
        <p:nvSpPr>
          <p:cNvPr id="300035" name="Rectangle 3"/>
          <p:cNvSpPr>
            <a:spLocks noGrp="1" noChangeArrowheads="1"/>
          </p:cNvSpPr>
          <p:nvPr>
            <p:ph type="body" idx="1"/>
          </p:nvPr>
        </p:nvSpPr>
        <p:spPr>
          <a:xfrm>
            <a:off x="685800" y="2286000"/>
            <a:ext cx="7924800" cy="1809750"/>
          </a:xfrm>
        </p:spPr>
        <p:txBody>
          <a:bodyPr/>
          <a:lstStyle/>
          <a:p>
            <a:pPr>
              <a:defRPr/>
            </a:pPr>
            <a:r>
              <a:rPr lang="en-US"/>
              <a:t>   Given courses students want,  </a:t>
            </a:r>
            <a:br>
              <a:rPr lang="en-US"/>
            </a:br>
            <a:r>
              <a:rPr lang="en-US"/>
              <a:t>schedule them to minimize conflicts. </a:t>
            </a:r>
          </a:p>
        </p:txBody>
      </p:sp>
      <p:grpSp>
        <p:nvGrpSpPr>
          <p:cNvPr id="87044" name="Group 4"/>
          <p:cNvGrpSpPr>
            <a:grpSpLocks/>
          </p:cNvGrpSpPr>
          <p:nvPr/>
        </p:nvGrpSpPr>
        <p:grpSpPr bwMode="auto">
          <a:xfrm>
            <a:off x="911225" y="4341813"/>
            <a:ext cx="8034338" cy="1754187"/>
            <a:chOff x="574" y="2735"/>
            <a:chExt cx="5061" cy="1105"/>
          </a:xfrm>
        </p:grpSpPr>
        <p:pic>
          <p:nvPicPr>
            <p:cNvPr id="87046" name="Picture 5" descr="j030453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64" y="2735"/>
              <a:ext cx="117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38" name="Text Box 6"/>
            <p:cNvSpPr txBox="1">
              <a:spLocks noChangeArrowheads="1"/>
            </p:cNvSpPr>
            <p:nvPr/>
          </p:nvSpPr>
          <p:spPr bwMode="auto">
            <a:xfrm>
              <a:off x="574" y="3110"/>
              <a:ext cx="3938" cy="346"/>
            </a:xfrm>
            <a:prstGeom prst="rect">
              <a:avLst/>
            </a:prstGeom>
            <a:noFill/>
            <a:ln w="9525">
              <a:noFill/>
              <a:miter lim="800000"/>
              <a:headEnd/>
              <a:tailEnd/>
            </a:ln>
            <a:effectLst/>
          </p:spPr>
          <p:txBody>
            <a:bodyPr wrap="none">
              <a:spAutoFit/>
            </a:bodyPr>
            <a:lstStyle/>
            <a:p>
              <a:pPr eaLnBrk="1" hangingPunct="1">
                <a:spcBef>
                  <a:spcPct val="50000"/>
                </a:spcBef>
                <a:defRPr/>
              </a:pPr>
              <a:r>
                <a:rPr lang="en-US" sz="3000"/>
                <a:t>Everyday industry asks these questions.</a:t>
              </a:r>
              <a:endParaRPr lang="en-CA" sz="3000"/>
            </a:p>
          </p:txBody>
        </p:sp>
      </p:grpSp>
      <p:pic>
        <p:nvPicPr>
          <p:cNvPr id="87045" name="Picture 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609600"/>
            <a:ext cx="1406525" cy="126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p:txBody>
          <a:bodyPr/>
          <a:lstStyle/>
          <a:p>
            <a:pPr>
              <a:defRPr/>
            </a:pPr>
            <a:r>
              <a:rPr lang="en-US"/>
              <a:t>Your answer:</a:t>
            </a:r>
            <a:endParaRPr lang="en-CA"/>
          </a:p>
        </p:txBody>
      </p:sp>
      <p:sp>
        <p:nvSpPr>
          <p:cNvPr id="302083" name="Rectangle 3"/>
          <p:cNvSpPr>
            <a:spLocks noGrp="1" noChangeArrowheads="1"/>
          </p:cNvSpPr>
          <p:nvPr>
            <p:ph type="body" idx="1"/>
          </p:nvPr>
        </p:nvSpPr>
        <p:spPr>
          <a:xfrm>
            <a:off x="685800" y="1676400"/>
            <a:ext cx="7772400" cy="4114800"/>
          </a:xfrm>
        </p:spPr>
        <p:txBody>
          <a:bodyPr/>
          <a:lstStyle/>
          <a:p>
            <a:pPr>
              <a:defRPr/>
            </a:pPr>
            <a:r>
              <a:rPr lang="en-US"/>
              <a:t>Sorry. Very likely no fast algorithm exits that always finds best schedule.</a:t>
            </a:r>
            <a:br>
              <a:rPr lang="en-US"/>
            </a:br>
            <a:endParaRPr lang="en-CA"/>
          </a:p>
        </p:txBody>
      </p:sp>
      <p:sp>
        <p:nvSpPr>
          <p:cNvPr id="302084" name="Text Box 4"/>
          <p:cNvSpPr txBox="1">
            <a:spLocks noChangeArrowheads="1"/>
          </p:cNvSpPr>
          <p:nvPr/>
        </p:nvSpPr>
        <p:spPr bwMode="auto">
          <a:xfrm>
            <a:off x="5137150" y="4075113"/>
            <a:ext cx="3152775" cy="1066800"/>
          </a:xfrm>
          <a:prstGeom prst="rect">
            <a:avLst/>
          </a:prstGeom>
          <a:noFill/>
          <a:ln w="9525">
            <a:noFill/>
            <a:miter lim="800000"/>
            <a:headEnd/>
            <a:tailEnd/>
          </a:ln>
          <a:effectLst/>
        </p:spPr>
        <p:txBody>
          <a:bodyPr wrap="none">
            <a:spAutoFit/>
          </a:bodyPr>
          <a:lstStyle/>
          <a:p>
            <a:pPr eaLnBrk="1" hangingPunct="1">
              <a:spcBef>
                <a:spcPct val="50000"/>
              </a:spcBef>
              <a:defRPr/>
            </a:pPr>
            <a:r>
              <a:rPr lang="en-US" sz="3200"/>
              <a:t>Worthy of wealth </a:t>
            </a:r>
            <a:br>
              <a:rPr lang="en-US" sz="3200"/>
            </a:br>
            <a:r>
              <a:rPr lang="en-US" sz="3200"/>
              <a:t>&amp; Nobel prize</a:t>
            </a:r>
          </a:p>
        </p:txBody>
      </p:sp>
      <p:pic>
        <p:nvPicPr>
          <p:cNvPr id="88069" name="Picture 5" descr="j0174415(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342900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086" name="Rectangle 6"/>
          <p:cNvSpPr>
            <a:spLocks noChangeArrowheads="1"/>
          </p:cNvSpPr>
          <p:nvPr/>
        </p:nvSpPr>
        <p:spPr bwMode="auto">
          <a:xfrm>
            <a:off x="796925" y="2743200"/>
            <a:ext cx="7577138" cy="579438"/>
          </a:xfrm>
          <a:prstGeom prst="rect">
            <a:avLst/>
          </a:prstGeom>
          <a:noFill/>
          <a:ln w="9525">
            <a:noFill/>
            <a:miter lim="800000"/>
            <a:headEnd/>
            <a:tailEnd/>
          </a:ln>
          <a:effectLst/>
        </p:spPr>
        <p:txBody>
          <a:bodyPr wrap="none">
            <a:spAutoFit/>
          </a:bodyPr>
          <a:lstStyle/>
          <a:p>
            <a:pPr eaLnBrk="1" hangingPunct="1">
              <a:spcBef>
                <a:spcPct val="50000"/>
              </a:spcBef>
              <a:defRPr/>
            </a:pPr>
            <a:r>
              <a:rPr lang="en-US" sz="3200"/>
              <a:t>Else have fast algorithm for all NP-problems.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2086"/>
                                        </p:tgtEl>
                                        <p:attrNameLst>
                                          <p:attrName>style.visibility</p:attrName>
                                        </p:attrNameLst>
                                      </p:cBhvr>
                                      <p:to>
                                        <p:strVal val="visible"/>
                                      </p:to>
                                    </p:set>
                                    <p:anim calcmode="lin" valueType="num">
                                      <p:cBhvr additive="base">
                                        <p:cTn id="7" dur="500" fill="hold"/>
                                        <p:tgtEl>
                                          <p:spTgt spid="302086"/>
                                        </p:tgtEl>
                                        <p:attrNameLst>
                                          <p:attrName>ppt_x</p:attrName>
                                        </p:attrNameLst>
                                      </p:cBhvr>
                                      <p:tavLst>
                                        <p:tav tm="0">
                                          <p:val>
                                            <p:strVal val="0-#ppt_w/2"/>
                                          </p:val>
                                        </p:tav>
                                        <p:tav tm="100000">
                                          <p:val>
                                            <p:strVal val="#ppt_x"/>
                                          </p:val>
                                        </p:tav>
                                      </p:tavLst>
                                    </p:anim>
                                    <p:anim calcmode="lin" valueType="num">
                                      <p:cBhvr additive="base">
                                        <p:cTn id="8" dur="500" fill="hold"/>
                                        <p:tgtEl>
                                          <p:spTgt spid="3020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302084"/>
                                        </p:tgtEl>
                                        <p:attrNameLst>
                                          <p:attrName>style.visibility</p:attrName>
                                        </p:attrNameLst>
                                      </p:cBhvr>
                                      <p:to>
                                        <p:strVal val="visible"/>
                                      </p:to>
                                    </p:set>
                                    <p:anim calcmode="lin" valueType="num">
                                      <p:cBhvr>
                                        <p:cTn id="13" dur="1000" fill="hold"/>
                                        <p:tgtEl>
                                          <p:spTgt spid="302084"/>
                                        </p:tgtEl>
                                        <p:attrNameLst>
                                          <p:attrName>ppt_w</p:attrName>
                                        </p:attrNameLst>
                                      </p:cBhvr>
                                      <p:tavLst>
                                        <p:tav tm="0">
                                          <p:val>
                                            <p:fltVal val="0"/>
                                          </p:val>
                                        </p:tav>
                                        <p:tav tm="100000">
                                          <p:val>
                                            <p:strVal val="#ppt_w"/>
                                          </p:val>
                                        </p:tav>
                                      </p:tavLst>
                                    </p:anim>
                                    <p:anim calcmode="lin" valueType="num">
                                      <p:cBhvr>
                                        <p:cTn id="14" dur="1000" fill="hold"/>
                                        <p:tgtEl>
                                          <p:spTgt spid="302084"/>
                                        </p:tgtEl>
                                        <p:attrNameLst>
                                          <p:attrName>ppt_h</p:attrName>
                                        </p:attrNameLst>
                                      </p:cBhvr>
                                      <p:tavLst>
                                        <p:tav tm="0">
                                          <p:val>
                                            <p:fltVal val="0"/>
                                          </p:val>
                                        </p:tav>
                                        <p:tav tm="100000">
                                          <p:val>
                                            <p:strVal val="#ppt_h"/>
                                          </p:val>
                                        </p:tav>
                                      </p:tavLst>
                                    </p:anim>
                                    <p:anim calcmode="lin" valueType="num">
                                      <p:cBhvr>
                                        <p:cTn id="15" dur="1000" fill="hold"/>
                                        <p:tgtEl>
                                          <p:spTgt spid="302084"/>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0208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4" grpId="0" autoUpdateAnimBg="0"/>
      <p:bldP spid="302086" grpId="0"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p:txBody>
          <a:bodyPr/>
          <a:lstStyle/>
          <a:p>
            <a:pPr>
              <a:defRPr/>
            </a:pPr>
            <a:r>
              <a:rPr lang="en-US"/>
              <a:t>Cryptography</a:t>
            </a:r>
          </a:p>
        </p:txBody>
      </p:sp>
      <p:sp>
        <p:nvSpPr>
          <p:cNvPr id="339971" name="Text Box 3"/>
          <p:cNvSpPr txBox="1">
            <a:spLocks noChangeArrowheads="1"/>
          </p:cNvSpPr>
          <p:nvPr/>
        </p:nvSpPr>
        <p:spPr bwMode="auto">
          <a:xfrm>
            <a:off x="1647825" y="1828800"/>
            <a:ext cx="5819775" cy="1739900"/>
          </a:xfrm>
          <a:prstGeom prst="rect">
            <a:avLst/>
          </a:prstGeom>
          <a:noFill/>
          <a:ln w="9525">
            <a:noFill/>
            <a:miter lim="800000"/>
            <a:headEnd/>
            <a:tailEnd/>
          </a:ln>
          <a:effectLst/>
        </p:spPr>
        <p:txBody>
          <a:bodyPr>
            <a:spAutoFit/>
          </a:bodyPr>
          <a:lstStyle/>
          <a:p>
            <a:pPr eaLnBrk="1" hangingPunct="1">
              <a:spcBef>
                <a:spcPct val="50000"/>
              </a:spcBef>
              <a:defRPr/>
            </a:pPr>
            <a:r>
              <a:rPr lang="en-US"/>
              <a:t>Sometimes it is useful to know that a problem is computationally hard to do.</a:t>
            </a:r>
          </a:p>
        </p:txBody>
      </p:sp>
      <p:sp>
        <p:nvSpPr>
          <p:cNvPr id="339972" name="Text Box 4"/>
          <p:cNvSpPr txBox="1">
            <a:spLocks noChangeArrowheads="1"/>
          </p:cNvSpPr>
          <p:nvPr/>
        </p:nvSpPr>
        <p:spPr bwMode="auto">
          <a:xfrm>
            <a:off x="2562225" y="4387850"/>
            <a:ext cx="5743575" cy="1190625"/>
          </a:xfrm>
          <a:prstGeom prst="rect">
            <a:avLst/>
          </a:prstGeom>
          <a:noFill/>
          <a:ln w="9525">
            <a:noFill/>
            <a:miter lim="800000"/>
            <a:headEnd/>
            <a:tailEnd/>
          </a:ln>
          <a:effectLst/>
        </p:spPr>
        <p:txBody>
          <a:bodyPr>
            <a:spAutoFit/>
          </a:bodyPr>
          <a:lstStyle/>
          <a:p>
            <a:pPr eaLnBrk="1" hangingPunct="1">
              <a:spcBef>
                <a:spcPct val="50000"/>
              </a:spcBef>
              <a:defRPr/>
            </a:pPr>
            <a:r>
              <a:rPr lang="en-US"/>
              <a:t>For example, breaking into your secret documents.</a:t>
            </a:r>
          </a:p>
        </p:txBody>
      </p:sp>
      <p:pic>
        <p:nvPicPr>
          <p:cNvPr id="89093" name="Picture 5" descr="j0285364(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962400"/>
            <a:ext cx="21336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9972"/>
                                        </p:tgtEl>
                                        <p:attrNameLst>
                                          <p:attrName>style.visibility</p:attrName>
                                        </p:attrNameLst>
                                      </p:cBhvr>
                                      <p:to>
                                        <p:strVal val="visible"/>
                                      </p:to>
                                    </p:set>
                                    <p:anim calcmode="lin" valueType="num">
                                      <p:cBhvr additive="base">
                                        <p:cTn id="7" dur="500" fill="hold"/>
                                        <p:tgtEl>
                                          <p:spTgt spid="339972"/>
                                        </p:tgtEl>
                                        <p:attrNameLst>
                                          <p:attrName>ppt_x</p:attrName>
                                        </p:attrNameLst>
                                      </p:cBhvr>
                                      <p:tavLst>
                                        <p:tav tm="0">
                                          <p:val>
                                            <p:strVal val="#ppt_x"/>
                                          </p:val>
                                        </p:tav>
                                        <p:tav tm="100000">
                                          <p:val>
                                            <p:strVal val="#ppt_x"/>
                                          </p:val>
                                        </p:tav>
                                      </p:tavLst>
                                    </p:anim>
                                    <p:anim calcmode="lin" valueType="num">
                                      <p:cBhvr additive="base">
                                        <p:cTn id="8" dur="500" fill="hold"/>
                                        <p:tgtEl>
                                          <p:spTgt spid="3399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972"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Freeform 2"/>
          <p:cNvSpPr>
            <a:spLocks/>
          </p:cNvSpPr>
          <p:nvPr/>
        </p:nvSpPr>
        <p:spPr bwMode="auto">
          <a:xfrm>
            <a:off x="6303963" y="3549650"/>
            <a:ext cx="981075" cy="1600200"/>
          </a:xfrm>
          <a:custGeom>
            <a:avLst/>
            <a:gdLst/>
            <a:ahLst/>
            <a:cxnLst>
              <a:cxn ang="0">
                <a:pos x="236" y="0"/>
              </a:cxn>
              <a:cxn ang="0">
                <a:pos x="329" y="0"/>
              </a:cxn>
              <a:cxn ang="0">
                <a:pos x="443" y="17"/>
              </a:cxn>
              <a:cxn ang="0">
                <a:pos x="504" y="70"/>
              </a:cxn>
              <a:cxn ang="0">
                <a:pos x="566" y="169"/>
              </a:cxn>
              <a:cxn ang="0">
                <a:pos x="597" y="241"/>
              </a:cxn>
              <a:cxn ang="0">
                <a:pos x="618" y="329"/>
              </a:cxn>
              <a:cxn ang="0">
                <a:pos x="618" y="437"/>
              </a:cxn>
              <a:cxn ang="0">
                <a:pos x="607" y="544"/>
              </a:cxn>
              <a:cxn ang="0">
                <a:pos x="597" y="659"/>
              </a:cxn>
              <a:cxn ang="0">
                <a:pos x="555" y="802"/>
              </a:cxn>
              <a:cxn ang="0">
                <a:pos x="504" y="900"/>
              </a:cxn>
              <a:cxn ang="0">
                <a:pos x="412" y="980"/>
              </a:cxn>
              <a:cxn ang="0">
                <a:pos x="309" y="1008"/>
              </a:cxn>
              <a:cxn ang="0">
                <a:pos x="195" y="980"/>
              </a:cxn>
              <a:cxn ang="0">
                <a:pos x="124" y="856"/>
              </a:cxn>
              <a:cxn ang="0">
                <a:pos x="71" y="740"/>
              </a:cxn>
              <a:cxn ang="0">
                <a:pos x="40" y="606"/>
              </a:cxn>
              <a:cxn ang="0">
                <a:pos x="0" y="481"/>
              </a:cxn>
              <a:cxn ang="0">
                <a:pos x="0" y="312"/>
              </a:cxn>
              <a:cxn ang="0">
                <a:pos x="31" y="195"/>
              </a:cxn>
              <a:cxn ang="0">
                <a:pos x="71" y="107"/>
              </a:cxn>
              <a:cxn ang="0">
                <a:pos x="124" y="0"/>
              </a:cxn>
              <a:cxn ang="0">
                <a:pos x="236" y="0"/>
              </a:cxn>
            </a:cxnLst>
            <a:rect l="0" t="0" r="r" b="b"/>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a:defRPr/>
            </a:pPr>
            <a:endParaRPr lang="en-CA"/>
          </a:p>
        </p:txBody>
      </p:sp>
      <p:grpSp>
        <p:nvGrpSpPr>
          <p:cNvPr id="90115" name="Group 3"/>
          <p:cNvGrpSpPr>
            <a:grpSpLocks/>
          </p:cNvGrpSpPr>
          <p:nvPr/>
        </p:nvGrpSpPr>
        <p:grpSpPr bwMode="auto">
          <a:xfrm>
            <a:off x="5260975" y="228600"/>
            <a:ext cx="3036888" cy="6627813"/>
            <a:chOff x="3314" y="144"/>
            <a:chExt cx="1913" cy="4175"/>
          </a:xfrm>
        </p:grpSpPr>
        <p:sp>
          <p:nvSpPr>
            <p:cNvPr id="394244" name="Freeform 4"/>
            <p:cNvSpPr>
              <a:spLocks/>
            </p:cNvSpPr>
            <p:nvPr/>
          </p:nvSpPr>
          <p:spPr bwMode="auto">
            <a:xfrm>
              <a:off x="3930" y="1491"/>
              <a:ext cx="571" cy="697"/>
            </a:xfrm>
            <a:custGeom>
              <a:avLst/>
              <a:gdLst/>
              <a:ahLst/>
              <a:cxnLst>
                <a:cxn ang="0">
                  <a:pos x="331" y="0"/>
                </a:cxn>
                <a:cxn ang="0">
                  <a:pos x="405" y="9"/>
                </a:cxn>
                <a:cxn ang="0">
                  <a:pos x="479" y="45"/>
                </a:cxn>
                <a:cxn ang="0">
                  <a:pos x="525" y="99"/>
                </a:cxn>
                <a:cxn ang="0">
                  <a:pos x="562" y="178"/>
                </a:cxn>
                <a:cxn ang="0">
                  <a:pos x="571" y="314"/>
                </a:cxn>
                <a:cxn ang="0">
                  <a:pos x="544" y="448"/>
                </a:cxn>
                <a:cxn ang="0">
                  <a:pos x="497" y="545"/>
                </a:cxn>
                <a:cxn ang="0">
                  <a:pos x="433" y="626"/>
                </a:cxn>
                <a:cxn ang="0">
                  <a:pos x="368" y="679"/>
                </a:cxn>
                <a:cxn ang="0">
                  <a:pos x="294" y="697"/>
                </a:cxn>
                <a:cxn ang="0">
                  <a:pos x="220" y="688"/>
                </a:cxn>
                <a:cxn ang="0">
                  <a:pos x="183" y="644"/>
                </a:cxn>
                <a:cxn ang="0">
                  <a:pos x="128" y="572"/>
                </a:cxn>
                <a:cxn ang="0">
                  <a:pos x="109" y="438"/>
                </a:cxn>
                <a:cxn ang="0">
                  <a:pos x="114" y="393"/>
                </a:cxn>
                <a:cxn ang="0">
                  <a:pos x="0" y="371"/>
                </a:cxn>
                <a:cxn ang="0">
                  <a:pos x="3" y="327"/>
                </a:cxn>
                <a:cxn ang="0">
                  <a:pos x="114" y="331"/>
                </a:cxn>
                <a:cxn ang="0">
                  <a:pos x="123" y="281"/>
                </a:cxn>
                <a:cxn ang="0">
                  <a:pos x="151" y="210"/>
                </a:cxn>
                <a:cxn ang="0">
                  <a:pos x="183" y="143"/>
                </a:cxn>
                <a:cxn ang="0">
                  <a:pos x="239" y="54"/>
                </a:cxn>
                <a:cxn ang="0">
                  <a:pos x="294" y="19"/>
                </a:cxn>
                <a:cxn ang="0">
                  <a:pos x="331" y="0"/>
                </a:cxn>
              </a:cxnLst>
              <a:rect l="0" t="0" r="r" b="b"/>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a:defRPr/>
              </a:pPr>
              <a:endParaRPr lang="en-CA"/>
            </a:p>
          </p:txBody>
        </p:sp>
        <p:sp>
          <p:nvSpPr>
            <p:cNvPr id="394245" name="Freeform 5"/>
            <p:cNvSpPr>
              <a:spLocks/>
            </p:cNvSpPr>
            <p:nvPr/>
          </p:nvSpPr>
          <p:spPr bwMode="auto">
            <a:xfrm>
              <a:off x="4384" y="3101"/>
              <a:ext cx="475" cy="1158"/>
            </a:xfrm>
            <a:custGeom>
              <a:avLst/>
              <a:gdLst/>
              <a:ahLst/>
              <a:cxnLst>
                <a:cxn ang="0">
                  <a:pos x="88" y="134"/>
                </a:cxn>
                <a:cxn ang="0">
                  <a:pos x="26" y="57"/>
                </a:cxn>
                <a:cxn ang="0">
                  <a:pos x="46" y="0"/>
                </a:cxn>
                <a:cxn ang="0">
                  <a:pos x="108" y="0"/>
                </a:cxn>
                <a:cxn ang="0">
                  <a:pos x="181" y="62"/>
                </a:cxn>
                <a:cxn ang="0">
                  <a:pos x="273" y="191"/>
                </a:cxn>
                <a:cxn ang="0">
                  <a:pos x="325" y="314"/>
                </a:cxn>
                <a:cxn ang="0">
                  <a:pos x="372" y="433"/>
                </a:cxn>
                <a:cxn ang="0">
                  <a:pos x="387" y="542"/>
                </a:cxn>
                <a:cxn ang="0">
                  <a:pos x="382" y="599"/>
                </a:cxn>
                <a:cxn ang="0">
                  <a:pos x="336" y="669"/>
                </a:cxn>
                <a:cxn ang="0">
                  <a:pos x="258" y="859"/>
                </a:cxn>
                <a:cxn ang="0">
                  <a:pos x="170" y="968"/>
                </a:cxn>
                <a:cxn ang="0">
                  <a:pos x="150" y="1016"/>
                </a:cxn>
                <a:cxn ang="0">
                  <a:pos x="233" y="1025"/>
                </a:cxn>
                <a:cxn ang="0">
                  <a:pos x="341" y="1025"/>
                </a:cxn>
                <a:cxn ang="0">
                  <a:pos x="475" y="1068"/>
                </a:cxn>
                <a:cxn ang="0">
                  <a:pos x="464" y="1102"/>
                </a:cxn>
                <a:cxn ang="0">
                  <a:pos x="444" y="1140"/>
                </a:cxn>
                <a:cxn ang="0">
                  <a:pos x="402" y="1158"/>
                </a:cxn>
                <a:cxn ang="0">
                  <a:pos x="321" y="1131"/>
                </a:cxn>
                <a:cxn ang="0">
                  <a:pos x="233" y="1088"/>
                </a:cxn>
                <a:cxn ang="0">
                  <a:pos x="108" y="1083"/>
                </a:cxn>
                <a:cxn ang="0">
                  <a:pos x="31" y="1097"/>
                </a:cxn>
                <a:cxn ang="0">
                  <a:pos x="0" y="1073"/>
                </a:cxn>
                <a:cxn ang="0">
                  <a:pos x="0" y="1040"/>
                </a:cxn>
                <a:cxn ang="0">
                  <a:pos x="42" y="1002"/>
                </a:cxn>
                <a:cxn ang="0">
                  <a:pos x="108" y="941"/>
                </a:cxn>
                <a:cxn ang="0">
                  <a:pos x="227" y="784"/>
                </a:cxn>
                <a:cxn ang="0">
                  <a:pos x="279" y="646"/>
                </a:cxn>
                <a:cxn ang="0">
                  <a:pos x="295" y="513"/>
                </a:cxn>
                <a:cxn ang="0">
                  <a:pos x="288" y="442"/>
                </a:cxn>
                <a:cxn ang="0">
                  <a:pos x="248" y="314"/>
                </a:cxn>
                <a:cxn ang="0">
                  <a:pos x="139" y="176"/>
                </a:cxn>
                <a:cxn ang="0">
                  <a:pos x="62" y="105"/>
                </a:cxn>
                <a:cxn ang="0">
                  <a:pos x="88" y="134"/>
                </a:cxn>
              </a:cxnLst>
              <a:rect l="0" t="0" r="r" b="b"/>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a:defRPr/>
              </a:pPr>
              <a:endParaRPr lang="en-CA"/>
            </a:p>
          </p:txBody>
        </p:sp>
        <p:sp>
          <p:nvSpPr>
            <p:cNvPr id="394246" name="Freeform 6"/>
            <p:cNvSpPr>
              <a:spLocks/>
            </p:cNvSpPr>
            <p:nvPr/>
          </p:nvSpPr>
          <p:spPr bwMode="auto">
            <a:xfrm>
              <a:off x="3754" y="3084"/>
              <a:ext cx="475" cy="1235"/>
            </a:xfrm>
            <a:custGeom>
              <a:avLst/>
              <a:gdLst/>
              <a:ahLst/>
              <a:cxnLst>
                <a:cxn ang="0">
                  <a:pos x="247" y="222"/>
                </a:cxn>
                <a:cxn ang="0">
                  <a:pos x="319" y="97"/>
                </a:cxn>
                <a:cxn ang="0">
                  <a:pos x="388" y="0"/>
                </a:cxn>
                <a:cxn ang="0">
                  <a:pos x="439" y="0"/>
                </a:cxn>
                <a:cxn ang="0">
                  <a:pos x="470" y="40"/>
                </a:cxn>
                <a:cxn ang="0">
                  <a:pos x="475" y="106"/>
                </a:cxn>
                <a:cxn ang="0">
                  <a:pos x="432" y="156"/>
                </a:cxn>
                <a:cxn ang="0">
                  <a:pos x="358" y="217"/>
                </a:cxn>
                <a:cxn ang="0">
                  <a:pos x="298" y="288"/>
                </a:cxn>
                <a:cxn ang="0">
                  <a:pos x="237" y="386"/>
                </a:cxn>
                <a:cxn ang="0">
                  <a:pos x="211" y="453"/>
                </a:cxn>
                <a:cxn ang="0">
                  <a:pos x="187" y="537"/>
                </a:cxn>
                <a:cxn ang="0">
                  <a:pos x="182" y="645"/>
                </a:cxn>
                <a:cxn ang="0">
                  <a:pos x="190" y="742"/>
                </a:cxn>
                <a:cxn ang="0">
                  <a:pos x="220" y="862"/>
                </a:cxn>
                <a:cxn ang="0">
                  <a:pos x="276" y="968"/>
                </a:cxn>
                <a:cxn ang="0">
                  <a:pos x="324" y="1031"/>
                </a:cxn>
                <a:cxn ang="0">
                  <a:pos x="353" y="1075"/>
                </a:cxn>
                <a:cxn ang="0">
                  <a:pos x="358" y="1110"/>
                </a:cxn>
                <a:cxn ang="0">
                  <a:pos x="331" y="1124"/>
                </a:cxn>
                <a:cxn ang="0">
                  <a:pos x="271" y="1132"/>
                </a:cxn>
                <a:cxn ang="0">
                  <a:pos x="182" y="1159"/>
                </a:cxn>
                <a:cxn ang="0">
                  <a:pos x="113" y="1194"/>
                </a:cxn>
                <a:cxn ang="0">
                  <a:pos x="69" y="1235"/>
                </a:cxn>
                <a:cxn ang="0">
                  <a:pos x="31" y="1226"/>
                </a:cxn>
                <a:cxn ang="0">
                  <a:pos x="0" y="1178"/>
                </a:cxn>
                <a:cxn ang="0">
                  <a:pos x="0" y="1137"/>
                </a:cxn>
                <a:cxn ang="0">
                  <a:pos x="69" y="1101"/>
                </a:cxn>
                <a:cxn ang="0">
                  <a:pos x="187" y="1079"/>
                </a:cxn>
                <a:cxn ang="0">
                  <a:pos x="293" y="1066"/>
                </a:cxn>
                <a:cxn ang="0">
                  <a:pos x="247" y="1018"/>
                </a:cxn>
                <a:cxn ang="0">
                  <a:pos x="216" y="955"/>
                </a:cxn>
                <a:cxn ang="0">
                  <a:pos x="177" y="866"/>
                </a:cxn>
                <a:cxn ang="0">
                  <a:pos x="134" y="773"/>
                </a:cxn>
                <a:cxn ang="0">
                  <a:pos x="122" y="658"/>
                </a:cxn>
                <a:cxn ang="0">
                  <a:pos x="117" y="546"/>
                </a:cxn>
                <a:cxn ang="0">
                  <a:pos x="147" y="439"/>
                </a:cxn>
                <a:cxn ang="0">
                  <a:pos x="204" y="297"/>
                </a:cxn>
                <a:cxn ang="0">
                  <a:pos x="247" y="222"/>
                </a:cxn>
              </a:cxnLst>
              <a:rect l="0" t="0" r="r" b="b"/>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a:defRPr/>
              </a:pPr>
              <a:endParaRPr lang="en-CA"/>
            </a:p>
          </p:txBody>
        </p:sp>
        <p:sp>
          <p:nvSpPr>
            <p:cNvPr id="394247" name="Freeform 7"/>
            <p:cNvSpPr>
              <a:spLocks/>
            </p:cNvSpPr>
            <p:nvPr/>
          </p:nvSpPr>
          <p:spPr bwMode="auto">
            <a:xfrm>
              <a:off x="4463" y="144"/>
              <a:ext cx="764" cy="2360"/>
            </a:xfrm>
            <a:custGeom>
              <a:avLst/>
              <a:gdLst/>
              <a:ahLst/>
              <a:cxnLst>
                <a:cxn ang="0">
                  <a:pos x="15" y="1342"/>
                </a:cxn>
                <a:cxn ang="0">
                  <a:pos x="0" y="1283"/>
                </a:cxn>
                <a:cxn ang="0">
                  <a:pos x="24" y="1238"/>
                </a:cxn>
                <a:cxn ang="0">
                  <a:pos x="88" y="1193"/>
                </a:cxn>
                <a:cxn ang="0">
                  <a:pos x="208" y="1108"/>
                </a:cxn>
                <a:cxn ang="0">
                  <a:pos x="353" y="978"/>
                </a:cxn>
                <a:cxn ang="0">
                  <a:pos x="431" y="861"/>
                </a:cxn>
                <a:cxn ang="0">
                  <a:pos x="467" y="797"/>
                </a:cxn>
                <a:cxn ang="0">
                  <a:pos x="504" y="625"/>
                </a:cxn>
                <a:cxn ang="0">
                  <a:pos x="497" y="387"/>
                </a:cxn>
                <a:cxn ang="0">
                  <a:pos x="482" y="270"/>
                </a:cxn>
                <a:cxn ang="0">
                  <a:pos x="473" y="225"/>
                </a:cxn>
                <a:cxn ang="0">
                  <a:pos x="326" y="162"/>
                </a:cxn>
                <a:cxn ang="0">
                  <a:pos x="322" y="139"/>
                </a:cxn>
                <a:cxn ang="0">
                  <a:pos x="337" y="126"/>
                </a:cxn>
                <a:cxn ang="0">
                  <a:pos x="473" y="162"/>
                </a:cxn>
                <a:cxn ang="0">
                  <a:pos x="504" y="153"/>
                </a:cxn>
                <a:cxn ang="0">
                  <a:pos x="420" y="18"/>
                </a:cxn>
                <a:cxn ang="0">
                  <a:pos x="431" y="0"/>
                </a:cxn>
                <a:cxn ang="0">
                  <a:pos x="462" y="5"/>
                </a:cxn>
                <a:cxn ang="0">
                  <a:pos x="539" y="122"/>
                </a:cxn>
                <a:cxn ang="0">
                  <a:pos x="561" y="126"/>
                </a:cxn>
                <a:cxn ang="0">
                  <a:pos x="602" y="5"/>
                </a:cxn>
                <a:cxn ang="0">
                  <a:pos x="628" y="0"/>
                </a:cxn>
                <a:cxn ang="0">
                  <a:pos x="639" y="22"/>
                </a:cxn>
                <a:cxn ang="0">
                  <a:pos x="607" y="153"/>
                </a:cxn>
                <a:cxn ang="0">
                  <a:pos x="618" y="172"/>
                </a:cxn>
                <a:cxn ang="0">
                  <a:pos x="742" y="153"/>
                </a:cxn>
                <a:cxn ang="0">
                  <a:pos x="764" y="162"/>
                </a:cxn>
                <a:cxn ang="0">
                  <a:pos x="758" y="185"/>
                </a:cxn>
                <a:cxn ang="0">
                  <a:pos x="591" y="221"/>
                </a:cxn>
                <a:cxn ang="0">
                  <a:pos x="576" y="239"/>
                </a:cxn>
                <a:cxn ang="0">
                  <a:pos x="561" y="320"/>
                </a:cxn>
                <a:cxn ang="0">
                  <a:pos x="561" y="437"/>
                </a:cxn>
                <a:cxn ang="0">
                  <a:pos x="565" y="608"/>
                </a:cxn>
                <a:cxn ang="0">
                  <a:pos x="561" y="766"/>
                </a:cxn>
                <a:cxn ang="0">
                  <a:pos x="550" y="837"/>
                </a:cxn>
                <a:cxn ang="0">
                  <a:pos x="467" y="950"/>
                </a:cxn>
                <a:cxn ang="0">
                  <a:pos x="374" y="1067"/>
                </a:cxn>
                <a:cxn ang="0">
                  <a:pos x="274" y="1193"/>
                </a:cxn>
                <a:cxn ang="0">
                  <a:pos x="191" y="1314"/>
                </a:cxn>
                <a:cxn ang="0">
                  <a:pos x="134" y="1382"/>
                </a:cxn>
                <a:cxn ang="0">
                  <a:pos x="51" y="1400"/>
                </a:cxn>
                <a:cxn ang="0">
                  <a:pos x="15" y="1342"/>
                </a:cxn>
              </a:cxnLst>
              <a:rect l="0" t="0" r="r" b="b"/>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a:defRPr/>
              </a:pPr>
              <a:endParaRPr lang="en-CA"/>
            </a:p>
          </p:txBody>
        </p:sp>
        <p:sp>
          <p:nvSpPr>
            <p:cNvPr id="394248" name="Freeform 8"/>
            <p:cNvSpPr>
              <a:spLocks/>
            </p:cNvSpPr>
            <p:nvPr/>
          </p:nvSpPr>
          <p:spPr bwMode="auto">
            <a:xfrm>
              <a:off x="3314" y="2262"/>
              <a:ext cx="795" cy="1147"/>
            </a:xfrm>
            <a:custGeom>
              <a:avLst/>
              <a:gdLst/>
              <a:ahLst/>
              <a:cxnLst>
                <a:cxn ang="0">
                  <a:pos x="576" y="112"/>
                </a:cxn>
                <a:cxn ang="0">
                  <a:pos x="659" y="30"/>
                </a:cxn>
                <a:cxn ang="0">
                  <a:pos x="711" y="0"/>
                </a:cxn>
                <a:cxn ang="0">
                  <a:pos x="753" y="5"/>
                </a:cxn>
                <a:cxn ang="0">
                  <a:pos x="795" y="30"/>
                </a:cxn>
                <a:cxn ang="0">
                  <a:pos x="795" y="81"/>
                </a:cxn>
                <a:cxn ang="0">
                  <a:pos x="784" y="152"/>
                </a:cxn>
                <a:cxn ang="0">
                  <a:pos x="753" y="203"/>
                </a:cxn>
                <a:cxn ang="0">
                  <a:pos x="716" y="224"/>
                </a:cxn>
                <a:cxn ang="0">
                  <a:pos x="637" y="255"/>
                </a:cxn>
                <a:cxn ang="0">
                  <a:pos x="539" y="327"/>
                </a:cxn>
                <a:cxn ang="0">
                  <a:pos x="436" y="438"/>
                </a:cxn>
                <a:cxn ang="0">
                  <a:pos x="394" y="529"/>
                </a:cxn>
                <a:cxn ang="0">
                  <a:pos x="337" y="637"/>
                </a:cxn>
                <a:cxn ang="0">
                  <a:pos x="306" y="718"/>
                </a:cxn>
                <a:cxn ang="0">
                  <a:pos x="265" y="820"/>
                </a:cxn>
                <a:cxn ang="0">
                  <a:pos x="248" y="897"/>
                </a:cxn>
                <a:cxn ang="0">
                  <a:pos x="265" y="973"/>
                </a:cxn>
                <a:cxn ang="0">
                  <a:pos x="300" y="1034"/>
                </a:cxn>
                <a:cxn ang="0">
                  <a:pos x="315" y="1054"/>
                </a:cxn>
                <a:cxn ang="0">
                  <a:pos x="306" y="1075"/>
                </a:cxn>
                <a:cxn ang="0">
                  <a:pos x="289" y="1080"/>
                </a:cxn>
                <a:cxn ang="0">
                  <a:pos x="228" y="978"/>
                </a:cxn>
                <a:cxn ang="0">
                  <a:pos x="212" y="988"/>
                </a:cxn>
                <a:cxn ang="0">
                  <a:pos x="228" y="1116"/>
                </a:cxn>
                <a:cxn ang="0">
                  <a:pos x="206" y="1126"/>
                </a:cxn>
                <a:cxn ang="0">
                  <a:pos x="191" y="1110"/>
                </a:cxn>
                <a:cxn ang="0">
                  <a:pos x="181" y="988"/>
                </a:cxn>
                <a:cxn ang="0">
                  <a:pos x="160" y="988"/>
                </a:cxn>
                <a:cxn ang="0">
                  <a:pos x="160" y="1110"/>
                </a:cxn>
                <a:cxn ang="0">
                  <a:pos x="144" y="1147"/>
                </a:cxn>
                <a:cxn ang="0">
                  <a:pos x="118" y="1126"/>
                </a:cxn>
                <a:cxn ang="0">
                  <a:pos x="140" y="937"/>
                </a:cxn>
                <a:cxn ang="0">
                  <a:pos x="129" y="922"/>
                </a:cxn>
                <a:cxn ang="0">
                  <a:pos x="72" y="932"/>
                </a:cxn>
                <a:cxn ang="0">
                  <a:pos x="9" y="922"/>
                </a:cxn>
                <a:cxn ang="0">
                  <a:pos x="0" y="892"/>
                </a:cxn>
                <a:cxn ang="0">
                  <a:pos x="46" y="897"/>
                </a:cxn>
                <a:cxn ang="0">
                  <a:pos x="107" y="892"/>
                </a:cxn>
                <a:cxn ang="0">
                  <a:pos x="171" y="850"/>
                </a:cxn>
                <a:cxn ang="0">
                  <a:pos x="265" y="667"/>
                </a:cxn>
                <a:cxn ang="0">
                  <a:pos x="322" y="519"/>
                </a:cxn>
                <a:cxn ang="0">
                  <a:pos x="372" y="412"/>
                </a:cxn>
                <a:cxn ang="0">
                  <a:pos x="436" y="316"/>
                </a:cxn>
                <a:cxn ang="0">
                  <a:pos x="503" y="213"/>
                </a:cxn>
                <a:cxn ang="0">
                  <a:pos x="545" y="147"/>
                </a:cxn>
                <a:cxn ang="0">
                  <a:pos x="576" y="112"/>
                </a:cxn>
              </a:cxnLst>
              <a:rect l="0" t="0" r="r" b="b"/>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a:defRPr/>
              </a:pPr>
              <a:endParaRPr lang="en-CA"/>
            </a:p>
          </p:txBody>
        </p:sp>
      </p:grpSp>
      <p:sp>
        <p:nvSpPr>
          <p:cNvPr id="394249" name="AutoShape 9"/>
          <p:cNvSpPr>
            <a:spLocks noChangeArrowheads="1"/>
          </p:cNvSpPr>
          <p:nvPr/>
        </p:nvSpPr>
        <p:spPr bwMode="auto">
          <a:xfrm>
            <a:off x="687388" y="1304925"/>
            <a:ext cx="5410200" cy="1200150"/>
          </a:xfrm>
          <a:prstGeom prst="wedgeRectCallout">
            <a:avLst>
              <a:gd name="adj1" fmla="val -43750"/>
              <a:gd name="adj2" fmla="val 70000"/>
            </a:avLst>
          </a:prstGeom>
          <a:solidFill>
            <a:schemeClr val="bg2"/>
          </a:solidFill>
          <a:ln w="9525">
            <a:solidFill>
              <a:schemeClr val="bg1"/>
            </a:solidFill>
            <a:miter lim="800000"/>
            <a:headEnd/>
            <a:tailEnd/>
          </a:ln>
          <a:effectLst/>
        </p:spPr>
        <p:txBody>
          <a:bodyPr lIns="91433" tIns="45717" rIns="91433" bIns="45717" anchor="ctr">
            <a:spAutoFit/>
          </a:bodyPr>
          <a:lstStyle/>
          <a:p>
            <a:pPr>
              <a:defRPr/>
            </a:pPr>
            <a:r>
              <a:rPr lang="en-US">
                <a:solidFill>
                  <a:schemeClr val="tx2"/>
                </a:solidFill>
              </a:rPr>
              <a:t>Please feel free  to ask questions!</a:t>
            </a:r>
            <a:endParaRPr lang="en-US" sz="2400">
              <a:solidFill>
                <a:schemeClr val="tx2"/>
              </a:solidFill>
              <a:latin typeface="Arial Rounded MT Bold" pitchFamily="34"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050"/>
          <p:cNvSpPr>
            <a:spLocks noGrp="1" noChangeArrowheads="1"/>
          </p:cNvSpPr>
          <p:nvPr>
            <p:ph type="title"/>
          </p:nvPr>
        </p:nvSpPr>
        <p:spPr>
          <a:xfrm>
            <a:off x="685800" y="2362200"/>
            <a:ext cx="7772400" cy="1143000"/>
          </a:xfrm>
        </p:spPr>
        <p:txBody>
          <a:bodyPr/>
          <a:lstStyle/>
          <a:p>
            <a:pPr>
              <a:defRPr/>
            </a:pPr>
            <a:r>
              <a:rPr lang="en-US" dirty="0"/>
              <a:t>The End</a:t>
            </a:r>
            <a:br>
              <a:rPr lang="en-US" dirty="0"/>
            </a:br>
            <a:r>
              <a:rPr lang="en-US" dirty="0"/>
              <a:t>(Of quick overview of NP)</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8534400" cy="34163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endPar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SAT(I)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 is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satisfiable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 solution S,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input I”</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clauses C,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clause C”</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  </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6" name="Group 5"/>
          <p:cNvGrpSpPr/>
          <p:nvPr/>
        </p:nvGrpSpPr>
        <p:grpSpPr>
          <a:xfrm>
            <a:off x="2438400" y="1295400"/>
            <a:ext cx="6400800" cy="774700"/>
            <a:chOff x="2438400" y="1295400"/>
            <a:chExt cx="6400800" cy="774700"/>
          </a:xfrm>
        </p:grpSpPr>
        <p:sp>
          <p:nvSpPr>
            <p:cNvPr id="4" name="Rectangle 3"/>
            <p:cNvSpPr/>
            <p:nvPr/>
          </p:nvSpPr>
          <p:spPr bwMode="auto">
            <a:xfrm>
              <a:off x="2438400" y="1308100"/>
              <a:ext cx="16764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Rectangle 20"/>
            <p:cNvSpPr/>
            <p:nvPr/>
          </p:nvSpPr>
          <p:spPr bwMode="auto">
            <a:xfrm>
              <a:off x="2984500" y="1682750"/>
              <a:ext cx="18161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Rectangle 21"/>
            <p:cNvSpPr/>
            <p:nvPr/>
          </p:nvSpPr>
          <p:spPr bwMode="auto">
            <a:xfrm>
              <a:off x="5353050" y="1676400"/>
              <a:ext cx="112395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Rectangle 24"/>
            <p:cNvSpPr/>
            <p:nvPr/>
          </p:nvSpPr>
          <p:spPr bwMode="auto">
            <a:xfrm>
              <a:off x="7029450" y="1689100"/>
              <a:ext cx="180975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Rectangle 25"/>
            <p:cNvSpPr/>
            <p:nvPr/>
          </p:nvSpPr>
          <p:spPr bwMode="auto">
            <a:xfrm>
              <a:off x="4648200" y="1295400"/>
              <a:ext cx="2438400" cy="381000"/>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3" name="Picture 12" descr="&lt;strong&gt;Clipart&lt;/strong&gt; - Beautiful Black &lt;strong&gt;Woman&lt;/strong&gt;">
            <a:extLst>
              <a:ext uri="{FF2B5EF4-FFF2-40B4-BE49-F238E27FC236}">
                <a16:creationId xmlns:a16="http://schemas.microsoft.com/office/drawing/2014/main" id="{7727C390-4592-4553-B2A0-E787B6890C1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800" y="3733800"/>
            <a:ext cx="727608" cy="745153"/>
          </a:xfrm>
          <a:prstGeom prst="rect">
            <a:avLst/>
          </a:prstGeom>
        </p:spPr>
      </p:pic>
    </p:spTree>
    <p:extLst>
      <p:ext uri="{BB962C8B-B14F-4D97-AF65-F5344CB8AC3E}">
        <p14:creationId xmlns:p14="http://schemas.microsoft.com/office/powerpoint/2010/main" val="3718614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7" end="7"/>
                                            </p:txEl>
                                          </p:spTgt>
                                        </p:tgtEl>
                                        <p:attrNameLst>
                                          <p:attrName>style.visibility</p:attrName>
                                        </p:attrNameLst>
                                      </p:cBhvr>
                                      <p:to>
                                        <p:strVal val="visible"/>
                                      </p:to>
                                    </p:set>
                                    <p:anim calcmode="lin" valueType="num">
                                      <p:cBhvr additive="base">
                                        <p:cTn id="13"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ctrTitle"/>
          </p:nvPr>
        </p:nvSpPr>
        <p:spPr>
          <a:xfrm>
            <a:off x="5257800" y="731838"/>
            <a:ext cx="3352800" cy="1706562"/>
          </a:xfrm>
        </p:spPr>
        <p:txBody>
          <a:bodyPr/>
          <a:lstStyle/>
          <a:p>
            <a:pPr>
              <a:defRPr/>
            </a:pPr>
            <a:r>
              <a:rPr lang="en-US" sz="3200" b="0" dirty="0">
                <a:latin typeface="Times New Roman" pitchFamily="18" charset="0"/>
                <a:cs typeface="Times New Roman" pitchFamily="18" charset="0"/>
              </a:rPr>
              <a:t>Reductions &amp; </a:t>
            </a:r>
            <a:br>
              <a:rPr lang="en-US" sz="3200" b="0" dirty="0">
                <a:latin typeface="Times New Roman" pitchFamily="18" charset="0"/>
                <a:cs typeface="Times New Roman" pitchFamily="18" charset="0"/>
              </a:rPr>
            </a:br>
            <a:r>
              <a:rPr lang="en-US" sz="3200" b="0" dirty="0">
                <a:latin typeface="Times New Roman" pitchFamily="18" charset="0"/>
                <a:cs typeface="Times New Roman" pitchFamily="18" charset="0"/>
              </a:rPr>
              <a:t>NP-Completeness</a:t>
            </a:r>
          </a:p>
        </p:txBody>
      </p:sp>
      <p:sp>
        <p:nvSpPr>
          <p:cNvPr id="575491" name="Rectangle 3"/>
          <p:cNvSpPr>
            <a:spLocks noGrp="1" noChangeArrowheads="1"/>
          </p:cNvSpPr>
          <p:nvPr>
            <p:ph type="subTitle" idx="1"/>
          </p:nvPr>
        </p:nvSpPr>
        <p:spPr>
          <a:xfrm>
            <a:off x="4876800" y="5334000"/>
            <a:ext cx="3962400" cy="947738"/>
          </a:xfrm>
        </p:spPr>
        <p:txBody>
          <a:bodyPr/>
          <a:lstStyle/>
          <a:p>
            <a:pPr>
              <a:defRPr/>
            </a:pPr>
            <a:r>
              <a:rPr lang="en-US" sz="2400" b="1" dirty="0">
                <a:solidFill>
                  <a:schemeClr val="tx2"/>
                </a:solidFill>
                <a:latin typeface="Times New Roman" pitchFamily="18" charset="0"/>
                <a:cs typeface="Times New Roman" pitchFamily="18" charset="0"/>
              </a:rPr>
              <a:t>Jeff Edmonds</a:t>
            </a:r>
          </a:p>
          <a:p>
            <a:pPr>
              <a:defRPr/>
            </a:pPr>
            <a:r>
              <a:rPr lang="en-US" sz="2400" b="1" dirty="0">
                <a:solidFill>
                  <a:schemeClr val="tx2"/>
                </a:solidFill>
                <a:latin typeface="Times New Roman" pitchFamily="18" charset="0"/>
                <a:cs typeface="Times New Roman" pitchFamily="18" charset="0"/>
              </a:rPr>
              <a:t>York University</a:t>
            </a:r>
            <a:endParaRPr lang="en-US" sz="2400" dirty="0">
              <a:solidFill>
                <a:schemeClr val="accent2"/>
              </a:solidFill>
              <a:latin typeface="Times New Roman" pitchFamily="18" charset="0"/>
              <a:cs typeface="Times New Roman" pitchFamily="18" charset="0"/>
            </a:endParaRPr>
          </a:p>
          <a:p>
            <a:pPr>
              <a:defRPr/>
            </a:pPr>
            <a:endParaRPr lang="en-US" dirty="0">
              <a:solidFill>
                <a:schemeClr val="accent2"/>
              </a:solidFill>
              <a:latin typeface="Times New Roman" pitchFamily="18" charset="0"/>
              <a:cs typeface="Times New Roman" pitchFamily="18" charset="0"/>
            </a:endParaRPr>
          </a:p>
          <a:p>
            <a:pPr>
              <a:defRPr/>
            </a:pPr>
            <a:endParaRPr lang="en-US" dirty="0">
              <a:latin typeface="Times New Roman" pitchFamily="18" charset="0"/>
              <a:cs typeface="Times New Roman" pitchFamily="18" charset="0"/>
            </a:endParaRPr>
          </a:p>
        </p:txBody>
      </p:sp>
      <p:graphicFrame>
        <p:nvGraphicFramePr>
          <p:cNvPr id="92164"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92193"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9"/>
          <p:cNvSpPr txBox="1">
            <a:spLocks noChangeArrowheads="1"/>
          </p:cNvSpPr>
          <p:nvPr/>
        </p:nvSpPr>
        <p:spPr bwMode="auto">
          <a:xfrm>
            <a:off x="152400" y="1981200"/>
            <a:ext cx="6172200" cy="3540125"/>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hlinkClick r:id="rId5" action="ppaction://hlinksldjump"/>
              </a:rPr>
              <a:t>Classes of Problems</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6" action="ppaction://hlinksldjump"/>
              </a:rPr>
              <a:t>Non-Deterministic Polynomial Time</a:t>
            </a:r>
            <a:endParaRPr lang="en-US" dirty="0">
              <a:effectLst>
                <a:outerShdw blurRad="38100" dist="38100" dir="2700000" algn="tl">
                  <a:srgbClr val="000000"/>
                </a:outerShdw>
              </a:effectLst>
              <a:hlinkClick r:id="rId7" action="ppaction://hlinksldjump"/>
            </a:endParaRPr>
          </a:p>
          <a:p>
            <a:pPr>
              <a:buFontTx/>
              <a:buChar char="•"/>
              <a:defRPr/>
            </a:pPr>
            <a:r>
              <a:rPr lang="en-US" dirty="0">
                <a:effectLst>
                  <a:outerShdw blurRad="38100" dist="38100" dir="2700000" algn="tl">
                    <a:srgbClr val="000000"/>
                  </a:outerShdw>
                </a:effectLst>
                <a:hlinkClick r:id="rId8" action="ppaction://hlinksldjump"/>
              </a:rPr>
              <a:t>NP </a:t>
            </a:r>
            <a:r>
              <a:rPr lang="en-US" dirty="0" err="1">
                <a:effectLst>
                  <a:outerShdw blurRad="38100" dist="38100" dir="2700000" algn="tl">
                    <a:srgbClr val="000000"/>
                  </a:outerShdw>
                </a:effectLst>
                <a:hlinkClick r:id="rId8" action="ppaction://hlinksldjump"/>
              </a:rPr>
              <a:t>vs</a:t>
            </a:r>
            <a:r>
              <a:rPr lang="en-US" dirty="0">
                <a:effectLst>
                  <a:outerShdw blurRad="38100" dist="38100" dir="2700000" algn="tl">
                    <a:srgbClr val="000000"/>
                  </a:outerShdw>
                </a:effectLst>
                <a:hlinkClick r:id="rId8" action="ppaction://hlinksldjump"/>
              </a:rPr>
              <a:t> Other Classes</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9" action="ppaction://hlinksldjump"/>
              </a:rPr>
              <a:t>NP-Complete</a:t>
            </a:r>
            <a:endParaRPr lang="en-US" dirty="0">
              <a:effectLst>
                <a:outerShdw blurRad="38100" dist="38100" dir="2700000" algn="tl">
                  <a:srgbClr val="000000"/>
                </a:outerShdw>
              </a:effectLst>
            </a:endParaRPr>
          </a:p>
          <a:p>
            <a:pPr>
              <a:buFontTx/>
              <a:buChar char="•"/>
              <a:defRPr/>
            </a:pPr>
            <a:r>
              <a:rPr lang="en-US" dirty="0">
                <a:effectLst>
                  <a:outerShdw blurRad="38100" dist="38100" dir="2700000" algn="tl">
                    <a:srgbClr val="000000"/>
                  </a:outerShdw>
                </a:effectLst>
                <a:hlinkClick r:id="rId10" action="ppaction://hlinksldjump"/>
              </a:rPr>
              <a:t>Reductions</a:t>
            </a:r>
            <a:endParaRPr lang="en-US" dirty="0">
              <a:effectLst>
                <a:outerShdw blurRad="38100" dist="38100" dir="2700000" algn="tl">
                  <a:srgbClr val="000000"/>
                </a:outerShdw>
              </a:effectLst>
            </a:endParaRPr>
          </a:p>
          <a:p>
            <a:pPr>
              <a:buFontTx/>
              <a:buChar char="•"/>
              <a:defRPr/>
            </a:pPr>
            <a:endParaRPr lang="en-US" dirty="0">
              <a:effectLst>
                <a:outerShdw blurRad="38100" dist="38100" dir="2700000" algn="tl">
                  <a:srgbClr val="000000"/>
                </a:outerShdw>
              </a:effectLst>
            </a:endParaRPr>
          </a:p>
          <a:p>
            <a:pPr>
              <a:buFontTx/>
              <a:buChar char="•"/>
              <a:defRPr/>
            </a:pPr>
            <a:endParaRPr lang="en-US" dirty="0">
              <a:effectLst>
                <a:outerShdw blurRad="38100" dist="38100" dir="2700000" algn="tl">
                  <a:srgbClr val="000000"/>
                </a:outerShdw>
              </a:effectLst>
            </a:endParaRPr>
          </a:p>
          <a:p>
            <a:pPr>
              <a:buFontTx/>
              <a:buChar char="•"/>
              <a:defRPr/>
            </a:pPr>
            <a:endParaRPr lang="en-US" dirty="0">
              <a:effectLst>
                <a:outerShdw blurRad="38100" dist="38100" dir="2700000" algn="tl">
                  <a:srgbClr val="000000"/>
                </a:outerShdw>
              </a:effectLst>
            </a:endParaRPr>
          </a:p>
        </p:txBody>
      </p:sp>
      <p:sp>
        <p:nvSpPr>
          <p:cNvPr id="92166" name="WordArt 7"/>
          <p:cNvSpPr>
            <a:spLocks noChangeArrowheads="1" noChangeShapeType="1" noTextEdit="1"/>
          </p:cNvSpPr>
          <p:nvPr/>
        </p:nvSpPr>
        <p:spPr bwMode="auto">
          <a:xfrm>
            <a:off x="457200" y="304800"/>
            <a:ext cx="8305800" cy="533400"/>
          </a:xfrm>
          <a:prstGeom prst="rect">
            <a:avLst/>
          </a:prstGeom>
        </p:spPr>
        <p:txBody>
          <a:bodyPr wrap="none" fromWordArt="1">
            <a:prstTxWarp prst="textPlain">
              <a:avLst>
                <a:gd name="adj" fmla="val 50000"/>
              </a:avLst>
            </a:prstTxWarp>
          </a:bodyPr>
          <a:lstStyle/>
          <a:p>
            <a:r>
              <a:rPr lang="en-US"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Thinking about Algorithms Abstractly</a:t>
            </a:r>
          </a:p>
        </p:txBody>
      </p:sp>
      <p:sp>
        <p:nvSpPr>
          <p:cNvPr id="11" name="TextBox 10"/>
          <p:cNvSpPr txBox="1"/>
          <p:nvPr/>
        </p:nvSpPr>
        <p:spPr>
          <a:xfrm>
            <a:off x="152400" y="6281738"/>
            <a:ext cx="1600200" cy="369887"/>
          </a:xfrm>
          <a:prstGeom prst="rect">
            <a:avLst/>
          </a:prstGeom>
          <a:noFill/>
        </p:spPr>
        <p:txBody>
          <a:bodyPr>
            <a:spAutoFit/>
          </a:bodyPr>
          <a:lstStyle/>
          <a:p>
            <a:pPr>
              <a:defRPr/>
            </a:pPr>
            <a:r>
              <a:rPr lang="en-CA" sz="1800" dirty="0">
                <a:solidFill>
                  <a:srgbClr val="FF00FF"/>
                </a:solidFill>
                <a:hlinkClick r:id="" action="ppaction://noaction"/>
              </a:rPr>
              <a:t>Thanks </a:t>
            </a:r>
            <a:endParaRPr lang="en-CA" sz="1800" dirty="0">
              <a:solidFill>
                <a:srgbClr val="FF00FF"/>
              </a:solidFill>
            </a:endParaRPr>
          </a:p>
        </p:txBody>
      </p:sp>
      <p:sp>
        <p:nvSpPr>
          <p:cNvPr id="14" name="Text Box 5"/>
          <p:cNvSpPr txBox="1">
            <a:spLocks noChangeArrowheads="1"/>
          </p:cNvSpPr>
          <p:nvPr/>
        </p:nvSpPr>
        <p:spPr bwMode="auto">
          <a:xfrm>
            <a:off x="4114800" y="6399213"/>
            <a:ext cx="5292725" cy="457200"/>
          </a:xfrm>
          <a:prstGeom prst="rect">
            <a:avLst/>
          </a:prstGeom>
          <a:noFill/>
          <a:ln w="38100">
            <a:noFill/>
            <a:miter lim="800000"/>
            <a:headEnd/>
            <a:tailEnd/>
          </a:ln>
        </p:spPr>
        <p:txBody>
          <a:bodyPr wrap="none" lIns="274301" tIns="45717" rIns="274301" bIns="45717" anchor="ctr">
            <a:spAutoFit/>
          </a:bodyPr>
          <a:lstStyle/>
          <a:p>
            <a:pPr>
              <a:defRPr/>
            </a:pPr>
            <a:r>
              <a:rPr lang="en-US" sz="2400" b="1">
                <a:solidFill>
                  <a:schemeClr val="accent2"/>
                </a:solidFill>
                <a:effectLst>
                  <a:outerShdw blurRad="38100" dist="38100" dir="2700000" algn="tl">
                    <a:srgbClr val="000000"/>
                  </a:outerShdw>
                </a:effectLst>
                <a:latin typeface="Comic Sans MS" pitchFamily="66" charset="0"/>
              </a:rPr>
              <a:t>Intro &amp; COSC 3101/4111/6111</a:t>
            </a:r>
            <a:endParaRPr lang="en-US" sz="2400">
              <a:solidFill>
                <a:schemeClr val="accent2"/>
              </a:solidFill>
              <a:effectLst>
                <a:outerShdw blurRad="38100" dist="38100" dir="2700000" algn="tl">
                  <a:srgbClr val="000000"/>
                </a:outerShdw>
              </a:effectLst>
              <a:latin typeface="Arial Rounded MT Bold" pitchFamily="34" charset="0"/>
            </a:endParaRPr>
          </a:p>
        </p:txBody>
      </p:sp>
      <p:sp>
        <p:nvSpPr>
          <p:cNvPr id="10" name="Rectangle 2"/>
          <p:cNvSpPr txBox="1">
            <a:spLocks noChangeArrowheads="1"/>
          </p:cNvSpPr>
          <p:nvPr/>
        </p:nvSpPr>
        <p:spPr bwMode="auto">
          <a:xfrm>
            <a:off x="4953000" y="2971800"/>
            <a:ext cx="3962400" cy="1371600"/>
          </a:xfrm>
          <a:prstGeom prst="rect">
            <a:avLst/>
          </a:prstGeom>
          <a:noFill/>
          <a:ln w="9525">
            <a:noFill/>
            <a:miter lim="800000"/>
            <a:headEnd/>
            <a:tailEnd/>
          </a:ln>
          <a:effectLst/>
        </p:spPr>
        <p:txBody>
          <a:bodyPr anchor="ctr"/>
          <a:lstStyle/>
          <a:p>
            <a:pPr algn="ctr">
              <a:defRPr/>
            </a:pPr>
            <a:r>
              <a:rPr lang="en-US" sz="3200" kern="0" dirty="0">
                <a:solidFill>
                  <a:schemeClr val="tx2"/>
                </a:solidFill>
                <a:effectLst>
                  <a:outerShdw blurRad="38100" dist="38100" dir="2700000" algn="tl">
                    <a:srgbClr val="000000"/>
                  </a:outerShdw>
                </a:effectLst>
                <a:ea typeface="+mj-ea"/>
                <a:cs typeface="Times New Roman" pitchFamily="18" charset="0"/>
              </a:rPr>
              <a:t>Definitions Needed</a:t>
            </a:r>
            <a:br>
              <a:rPr lang="en-US" sz="3200" kern="0" dirty="0">
                <a:solidFill>
                  <a:schemeClr val="tx2"/>
                </a:solidFill>
                <a:effectLst>
                  <a:outerShdw blurRad="38100" dist="38100" dir="2700000" algn="tl">
                    <a:srgbClr val="000000"/>
                  </a:outerShdw>
                </a:effectLst>
                <a:ea typeface="+mj-ea"/>
                <a:cs typeface="Times New Roman" pitchFamily="18" charset="0"/>
              </a:rPr>
            </a:br>
            <a:r>
              <a:rPr lang="en-US" sz="3200" kern="0" dirty="0">
                <a:solidFill>
                  <a:schemeClr val="tx2"/>
                </a:solidFill>
                <a:effectLst>
                  <a:outerShdw blurRad="38100" dist="38100" dir="2700000" algn="tl">
                    <a:srgbClr val="000000"/>
                  </a:outerShdw>
                </a:effectLst>
                <a:ea typeface="+mj-ea"/>
                <a:cs typeface="Times New Roman" pitchFamily="18" charset="0"/>
              </a:rPr>
              <a:t>For 2001/3101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4"/>
          <p:cNvGrpSpPr>
            <a:grpSpLocks/>
          </p:cNvGrpSpPr>
          <p:nvPr/>
        </p:nvGrpSpPr>
        <p:grpSpPr bwMode="auto">
          <a:xfrm>
            <a:off x="4941888" y="3060700"/>
            <a:ext cx="4202112" cy="3263900"/>
            <a:chOff x="3113" y="1928"/>
            <a:chExt cx="2647" cy="2056"/>
          </a:xfrm>
        </p:grpSpPr>
        <p:sp>
          <p:nvSpPr>
            <p:cNvPr id="1068057"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93212"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9318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nvGrpSpPr>
          <p:cNvPr id="93188" name="Group 4"/>
          <p:cNvGrpSpPr>
            <a:grpSpLocks/>
          </p:cNvGrpSpPr>
          <p:nvPr/>
        </p:nvGrpSpPr>
        <p:grpSpPr bwMode="auto">
          <a:xfrm>
            <a:off x="3810000" y="815975"/>
            <a:ext cx="5257800" cy="5918200"/>
            <a:chOff x="2400" y="528"/>
            <a:chExt cx="3312" cy="3728"/>
          </a:xfrm>
        </p:grpSpPr>
        <p:sp>
          <p:nvSpPr>
            <p:cNvPr id="1068037"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9321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93189" name="Group 7"/>
          <p:cNvGrpSpPr>
            <a:grpSpLocks/>
          </p:cNvGrpSpPr>
          <p:nvPr/>
        </p:nvGrpSpPr>
        <p:grpSpPr bwMode="auto">
          <a:xfrm>
            <a:off x="3916363" y="1808163"/>
            <a:ext cx="4986337" cy="4887912"/>
            <a:chOff x="2467" y="1153"/>
            <a:chExt cx="3141" cy="3079"/>
          </a:xfrm>
        </p:grpSpPr>
        <p:sp>
          <p:nvSpPr>
            <p:cNvPr id="106804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93208"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93190" name="Group 36"/>
          <p:cNvGrpSpPr>
            <a:grpSpLocks/>
          </p:cNvGrpSpPr>
          <p:nvPr/>
        </p:nvGrpSpPr>
        <p:grpSpPr bwMode="auto">
          <a:xfrm>
            <a:off x="5245100" y="4348163"/>
            <a:ext cx="2286000" cy="2386012"/>
            <a:chOff x="5245100" y="4370388"/>
            <a:chExt cx="2286000" cy="2386012"/>
          </a:xfrm>
        </p:grpSpPr>
        <p:sp>
          <p:nvSpPr>
            <p:cNvPr id="93205"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3206"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93191" name="Group 14"/>
          <p:cNvGrpSpPr>
            <a:grpSpLocks/>
          </p:cNvGrpSpPr>
          <p:nvPr/>
        </p:nvGrpSpPr>
        <p:grpSpPr bwMode="auto">
          <a:xfrm>
            <a:off x="3657600" y="3065463"/>
            <a:ext cx="4202113" cy="3254375"/>
            <a:chOff x="2304" y="1945"/>
            <a:chExt cx="2647" cy="2050"/>
          </a:xfrm>
        </p:grpSpPr>
        <p:sp>
          <p:nvSpPr>
            <p:cNvPr id="1068047"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3204"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93192"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93193"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93194"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93195" name="Group 21"/>
          <p:cNvGrpSpPr>
            <a:grpSpLocks/>
          </p:cNvGrpSpPr>
          <p:nvPr/>
        </p:nvGrpSpPr>
        <p:grpSpPr bwMode="auto">
          <a:xfrm flipH="1">
            <a:off x="3267075" y="268288"/>
            <a:ext cx="5715000" cy="6589712"/>
            <a:chOff x="3901686" y="300057"/>
            <a:chExt cx="5715000" cy="6590006"/>
          </a:xfrm>
        </p:grpSpPr>
        <p:sp>
          <p:nvSpPr>
            <p:cNvPr id="3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40" name="Rectangle 39"/>
            <p:cNvSpPr/>
            <p:nvPr/>
          </p:nvSpPr>
          <p:spPr>
            <a:xfrm>
              <a:off x="7320843" y="300057"/>
              <a:ext cx="2133918" cy="523243"/>
            </a:xfrm>
            <a:prstGeom prst="rect">
              <a:avLst/>
            </a:prstGeom>
          </p:spPr>
          <p:txBody>
            <a:bodyPr wrap="none">
              <a:spAutoFit/>
            </a:bodyPr>
            <a:lstStyle/>
            <a:p>
              <a:pPr>
                <a:defRPr/>
              </a:pPr>
              <a:r>
                <a:rPr lang="en-US" dirty="0">
                  <a:solidFill>
                    <a:srgbClr val="FF00FF"/>
                  </a:solidFill>
                  <a:cs typeface="Times New Roman" pitchFamily="18" charset="0"/>
                </a:rPr>
                <a:t>Recognizable</a:t>
              </a:r>
              <a:endParaRPr lang="en-CA" dirty="0">
                <a:solidFill>
                  <a:srgbClr val="FF00FF"/>
                </a:solidFill>
              </a:endParaRPr>
            </a:p>
          </p:txBody>
        </p:sp>
      </p:grpSp>
      <p:grpSp>
        <p:nvGrpSpPr>
          <p:cNvPr id="93196" name="Group 21"/>
          <p:cNvGrpSpPr>
            <a:grpSpLocks/>
          </p:cNvGrpSpPr>
          <p:nvPr/>
        </p:nvGrpSpPr>
        <p:grpSpPr bwMode="auto">
          <a:xfrm>
            <a:off x="3892550" y="323850"/>
            <a:ext cx="5715000" cy="6534150"/>
            <a:chOff x="3901686" y="355767"/>
            <a:chExt cx="5715000" cy="6534296"/>
          </a:xfrm>
        </p:grpSpPr>
        <p:sp>
          <p:nvSpPr>
            <p:cNvPr id="35"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6" name="Rectangle 35"/>
            <p:cNvSpPr/>
            <p:nvPr/>
          </p:nvSpPr>
          <p:spPr>
            <a:xfrm>
              <a:off x="6638536" y="355767"/>
              <a:ext cx="2552302" cy="523232"/>
            </a:xfrm>
            <a:prstGeom prst="rect">
              <a:avLst/>
            </a:prstGeom>
          </p:spPr>
          <p:txBody>
            <a:bodyPr wrap="none">
              <a:spAutoFit/>
            </a:bodyPr>
            <a:lstStyle/>
            <a:p>
              <a:pPr>
                <a:defRPr/>
              </a:pPr>
              <a:r>
                <a:rPr lang="en-US" dirty="0" err="1">
                  <a:solidFill>
                    <a:srgbClr val="FF00FF"/>
                  </a:solidFill>
                  <a:cs typeface="Times New Roman" pitchFamily="18" charset="0"/>
                </a:rPr>
                <a:t>CoRecognizable</a:t>
              </a:r>
              <a:endParaRPr lang="en-CA" dirty="0">
                <a:solidFill>
                  <a:srgbClr val="FF00FF"/>
                </a:solidFill>
              </a:endParaRPr>
            </a:p>
          </p:txBody>
        </p:sp>
      </p:grpSp>
      <p:sp>
        <p:nvSpPr>
          <p:cNvPr id="93197"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 Not Halting</a:t>
            </a:r>
          </a:p>
        </p:txBody>
      </p:sp>
      <p:sp>
        <p:nvSpPr>
          <p:cNvPr id="48" name="Rectangle 9"/>
          <p:cNvSpPr>
            <a:spLocks noChangeArrowheads="1"/>
          </p:cNvSpPr>
          <p:nvPr/>
        </p:nvSpPr>
        <p:spPr bwMode="auto">
          <a:xfrm>
            <a:off x="-50800" y="-3302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Classes of Problems</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36"/>
          <p:cNvGrpSpPr>
            <a:grpSpLocks/>
          </p:cNvGrpSpPr>
          <p:nvPr/>
        </p:nvGrpSpPr>
        <p:grpSpPr bwMode="auto">
          <a:xfrm>
            <a:off x="5245100" y="4348163"/>
            <a:ext cx="2286000" cy="2386012"/>
            <a:chOff x="5245100" y="4370388"/>
            <a:chExt cx="2286000" cy="2386012"/>
          </a:xfrm>
        </p:grpSpPr>
        <p:sp>
          <p:nvSpPr>
            <p:cNvPr id="94214"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4215"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94211"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31" name="Rectangle 30"/>
          <p:cNvSpPr>
            <a:spLocks noChangeArrowheads="1"/>
          </p:cNvSpPr>
          <p:nvPr/>
        </p:nvSpPr>
        <p:spPr bwMode="auto">
          <a:xfrm>
            <a:off x="152400" y="1371600"/>
            <a:ext cx="7239000" cy="1200150"/>
          </a:xfrm>
          <a:prstGeom prst="rect">
            <a:avLst/>
          </a:prstGeom>
          <a:noFill/>
          <a:ln w="9525">
            <a:noFill/>
            <a:miter lim="800000"/>
            <a:headEnd/>
            <a:tailEnd/>
          </a:ln>
        </p:spPr>
        <p:txBody>
          <a:bodyPr>
            <a:spAutoFit/>
          </a:bodyPr>
          <a:lstStyle/>
          <a:p>
            <a:pPr>
              <a:defRPr/>
            </a:pPr>
            <a:r>
              <a:rPr lang="en-US" sz="2400" dirty="0">
                <a:solidFill>
                  <a:srgbClr val="CC99FF"/>
                </a:solidFill>
                <a:effectLst/>
              </a:rPr>
              <a:t>Poly:</a:t>
            </a:r>
          </a:p>
          <a:p>
            <a:pPr>
              <a:defRPr/>
            </a:pPr>
            <a:r>
              <a:rPr lang="en-US" sz="2400" dirty="0">
                <a:sym typeface="Wingdings" pitchFamily="2" charset="2"/>
              </a:rPr>
              <a:t>Problems P computable in polynomial.</a:t>
            </a:r>
          </a:p>
          <a:p>
            <a:pPr>
              <a:defRPr/>
            </a:pPr>
            <a:r>
              <a:rPr lang="en-US" sz="2400" dirty="0">
                <a:sym typeface="Wingdings" pitchFamily="2" charset="2"/>
              </a:rPr>
              <a:t>  </a:t>
            </a:r>
            <a:r>
              <a:rPr lang="en-US" sz="2400" i="1" dirty="0">
                <a:solidFill>
                  <a:srgbClr val="FFC000"/>
                </a:solidFill>
                <a:sym typeface="Symbol"/>
              </a:rPr>
              <a:t> </a:t>
            </a:r>
            <a:r>
              <a:rPr lang="en-US" sz="2400" i="1">
                <a:solidFill>
                  <a:srgbClr val="FFC000"/>
                </a:solidFill>
                <a:sym typeface="Symbol"/>
              </a:rPr>
              <a:t>A,c </a:t>
            </a:r>
            <a:r>
              <a:rPr lang="en-US" sz="2400" i="1" dirty="0">
                <a:solidFill>
                  <a:srgbClr val="FFC000"/>
                </a:solidFill>
                <a:sym typeface="Symbol"/>
              </a:rPr>
              <a:t> I  A(I) = P(I)  and  Time(A,I)  |</a:t>
            </a:r>
            <a:r>
              <a:rPr lang="en-US" sz="2400" i="1" dirty="0" err="1">
                <a:solidFill>
                  <a:srgbClr val="FFC000"/>
                </a:solidFill>
                <a:sym typeface="Symbol"/>
              </a:rPr>
              <a:t>I|</a:t>
            </a:r>
            <a:r>
              <a:rPr lang="en-US" sz="2400" i="1" baseline="30000" dirty="0" err="1">
                <a:solidFill>
                  <a:srgbClr val="FFC000"/>
                </a:solidFill>
                <a:sym typeface="Symbol"/>
              </a:rPr>
              <a:t>c</a:t>
            </a:r>
            <a:endParaRPr lang="en-US" sz="2400" i="1" baseline="30000" dirty="0">
              <a:solidFill>
                <a:srgbClr val="FFC000"/>
              </a:solidFill>
              <a:sym typeface="Wingdings" pitchFamily="2" charset="2"/>
            </a:endParaRPr>
          </a:p>
        </p:txBody>
      </p:sp>
      <p:sp>
        <p:nvSpPr>
          <p:cNvPr id="32" name="Rectangle 9"/>
          <p:cNvSpPr>
            <a:spLocks noChangeArrowheads="1"/>
          </p:cNvSpPr>
          <p:nvPr/>
        </p:nvSpPr>
        <p:spPr bwMode="auto">
          <a:xfrm>
            <a:off x="-50800" y="-3302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Polynomial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Text Box 2"/>
          <p:cNvSpPr txBox="1">
            <a:spLocks noChangeArrowheads="1"/>
          </p:cNvSpPr>
          <p:nvPr/>
        </p:nvSpPr>
        <p:spPr bwMode="auto">
          <a:xfrm>
            <a:off x="76200" y="381000"/>
            <a:ext cx="8534400"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buFontTx/>
              <a:buChar char="•"/>
            </a:pPr>
            <a:r>
              <a:rPr lang="en-US" altLang="en-US" sz="3200">
                <a:effectLst/>
              </a:rPr>
              <a:t> Each instance </a:t>
            </a:r>
            <a:r>
              <a:rPr lang="en-US" altLang="en-US" sz="3200" i="1">
                <a:solidFill>
                  <a:schemeClr val="accent2"/>
                </a:solidFill>
                <a:effectLst/>
              </a:rPr>
              <a:t>I</a:t>
            </a:r>
            <a:r>
              <a:rPr lang="en-US" altLang="en-US" sz="3200">
                <a:effectLst/>
              </a:rPr>
              <a:t> </a:t>
            </a:r>
          </a:p>
          <a:p>
            <a:pPr eaLnBrk="1" hangingPunct="1">
              <a:buFontTx/>
              <a:buChar char="•"/>
            </a:pPr>
            <a:r>
              <a:rPr lang="en-US" altLang="en-US" sz="3200">
                <a:effectLst/>
              </a:rPr>
              <a:t> has an exponential number of  possible solutions. </a:t>
            </a:r>
          </a:p>
          <a:p>
            <a:pPr eaLnBrk="1" hangingPunct="1">
              <a:buFontTx/>
              <a:buChar char="•"/>
            </a:pPr>
            <a:r>
              <a:rPr lang="en-US" altLang="en-US" sz="3200">
                <a:effectLst/>
              </a:rPr>
              <a:t> Each solution </a:t>
            </a:r>
            <a:r>
              <a:rPr lang="en-US" altLang="en-US" sz="3200" i="1">
                <a:solidFill>
                  <a:schemeClr val="accent2"/>
                </a:solidFill>
                <a:effectLst/>
              </a:rPr>
              <a:t>S</a:t>
            </a:r>
            <a:r>
              <a:rPr lang="en-US" altLang="en-US" sz="3200">
                <a:effectLst/>
              </a:rPr>
              <a:t> is either valid or not  </a:t>
            </a:r>
            <a:br>
              <a:rPr lang="en-US" altLang="en-US" sz="3200">
                <a:effectLst/>
              </a:rPr>
            </a:br>
            <a:r>
              <a:rPr lang="en-US" altLang="en-US" sz="3200">
                <a:effectLst/>
              </a:rPr>
              <a:t>   (sufficiently high value or not)</a:t>
            </a:r>
            <a:endParaRPr lang="en-US" altLang="en-US">
              <a:effectLst/>
            </a:endParaRPr>
          </a:p>
          <a:p>
            <a:pPr>
              <a:buFontTx/>
              <a:buChar char="•"/>
            </a:pPr>
            <a:r>
              <a:rPr lang="en-US" altLang="en-US">
                <a:effectLst/>
              </a:rPr>
              <a:t>The output is </a:t>
            </a:r>
          </a:p>
          <a:p>
            <a:pPr lvl="1">
              <a:buFontTx/>
              <a:buChar char="•"/>
            </a:pPr>
            <a:r>
              <a:rPr lang="en-US" altLang="en-US">
                <a:solidFill>
                  <a:schemeClr val="hlink"/>
                </a:solidFill>
                <a:effectLst/>
              </a:rPr>
              <a:t>Yes</a:t>
            </a:r>
            <a:r>
              <a:rPr lang="en-US" altLang="en-US">
                <a:effectLst/>
              </a:rPr>
              <a:t>, it has a valid solution.</a:t>
            </a:r>
          </a:p>
          <a:p>
            <a:pPr lvl="1">
              <a:buFontTx/>
              <a:buChar char="•"/>
            </a:pPr>
            <a:r>
              <a:rPr lang="en-US" altLang="en-US">
                <a:solidFill>
                  <a:schemeClr val="hlink"/>
                </a:solidFill>
                <a:effectLst/>
              </a:rPr>
              <a:t>No</a:t>
            </a:r>
            <a:r>
              <a:rPr lang="en-US" altLang="en-US">
                <a:effectLst/>
              </a:rPr>
              <a:t>, it does not</a:t>
            </a:r>
          </a:p>
          <a:p>
            <a:pPr lvl="1">
              <a:buFontTx/>
              <a:buChar char="•"/>
            </a:pPr>
            <a:r>
              <a:rPr lang="en-US" altLang="en-US">
                <a:effectLst/>
              </a:rPr>
              <a:t>the solution need not be returned</a:t>
            </a:r>
          </a:p>
          <a:p>
            <a:pPr>
              <a:buFontTx/>
              <a:buChar char="•"/>
            </a:pPr>
            <a:r>
              <a:rPr lang="en-US" altLang="en-US">
                <a:effectLst/>
              </a:rPr>
              <a:t>There is a poly-time alg </a:t>
            </a:r>
            <a:r>
              <a:rPr lang="en-US" altLang="en-US" i="1">
                <a:solidFill>
                  <a:schemeClr val="accent2"/>
                </a:solidFill>
                <a:effectLst/>
              </a:rPr>
              <a:t>Valid(I,S)</a:t>
            </a:r>
            <a:r>
              <a:rPr lang="en-US" altLang="en-US">
                <a:effectLst/>
              </a:rPr>
              <a:t> to test </a:t>
            </a:r>
            <a:br>
              <a:rPr lang="en-US" altLang="en-US">
                <a:effectLst/>
              </a:rPr>
            </a:br>
            <a:r>
              <a:rPr lang="en-US" altLang="en-US">
                <a:effectLst/>
              </a:rPr>
              <a:t>   given an instance </a:t>
            </a:r>
            <a:r>
              <a:rPr lang="en-US" altLang="en-US" i="1">
                <a:solidFill>
                  <a:schemeClr val="accent2"/>
                </a:solidFill>
                <a:effectLst/>
              </a:rPr>
              <a:t>I </a:t>
            </a:r>
            <a:r>
              <a:rPr lang="en-US" altLang="en-US">
                <a:effectLst/>
              </a:rPr>
              <a:t>and a solution </a:t>
            </a:r>
            <a:r>
              <a:rPr lang="en-US" altLang="en-US" i="1">
                <a:solidFill>
                  <a:schemeClr val="accent2"/>
                </a:solidFill>
                <a:effectLst/>
              </a:rPr>
              <a:t>S</a:t>
            </a:r>
            <a:r>
              <a:rPr lang="en-US" altLang="en-US">
                <a:effectLst/>
              </a:rPr>
              <a:t>,</a:t>
            </a:r>
            <a:br>
              <a:rPr lang="en-US" altLang="en-US">
                <a:solidFill>
                  <a:srgbClr val="00FFCC"/>
                </a:solidFill>
                <a:effectLst/>
              </a:rPr>
            </a:br>
            <a:r>
              <a:rPr lang="en-US" altLang="en-US">
                <a:solidFill>
                  <a:srgbClr val="00FFCC"/>
                </a:solidFill>
                <a:effectLst/>
              </a:rPr>
              <a:t>   </a:t>
            </a:r>
            <a:r>
              <a:rPr lang="en-US" altLang="en-US">
                <a:effectLst/>
              </a:rPr>
              <a:t>whether or not </a:t>
            </a:r>
            <a:r>
              <a:rPr lang="en-US" altLang="en-US" i="1">
                <a:solidFill>
                  <a:schemeClr val="accent2"/>
                </a:solidFill>
                <a:effectLst/>
              </a:rPr>
              <a:t>S</a:t>
            </a:r>
            <a:r>
              <a:rPr lang="en-US" altLang="en-US">
                <a:effectLst/>
              </a:rPr>
              <a:t> is a valid solution of </a:t>
            </a:r>
            <a:r>
              <a:rPr lang="en-US" altLang="en-US" i="1">
                <a:solidFill>
                  <a:schemeClr val="accent2"/>
                </a:solidFill>
                <a:effectLst/>
              </a:rPr>
              <a:t>I</a:t>
            </a:r>
            <a:r>
              <a:rPr lang="en-US" altLang="en-US">
                <a:effectLst/>
              </a:rPr>
              <a:t>.</a:t>
            </a:r>
          </a:p>
          <a:p>
            <a:pPr>
              <a:buFontTx/>
              <a:buChar char="•"/>
            </a:pPr>
            <a:r>
              <a:rPr lang="en-US" altLang="en-US">
                <a:effectLst/>
              </a:rPr>
              <a:t>Eg: </a:t>
            </a:r>
            <a:r>
              <a:rPr lang="en-US" altLang="en-US">
                <a:solidFill>
                  <a:schemeClr val="tx2"/>
                </a:solidFill>
                <a:effectLst/>
              </a:rPr>
              <a:t>Network Flows</a:t>
            </a:r>
            <a:br>
              <a:rPr lang="en-US" altLang="en-US">
                <a:solidFill>
                  <a:schemeClr val="tx2"/>
                </a:solidFill>
                <a:effectLst/>
              </a:rPr>
            </a:br>
            <a:r>
              <a:rPr lang="en-US" altLang="en-US">
                <a:effectLst/>
              </a:rPr>
              <a:t>   Given </a:t>
            </a:r>
            <a:r>
              <a:rPr lang="en-US" altLang="en-US" i="1">
                <a:solidFill>
                  <a:schemeClr val="accent2"/>
                </a:solidFill>
                <a:effectLst/>
              </a:rPr>
              <a:t>I = &lt;G,k&gt;</a:t>
            </a:r>
            <a:r>
              <a:rPr lang="en-US" altLang="en-US">
                <a:effectLst/>
              </a:rPr>
              <a:t>, </a:t>
            </a:r>
            <a:br>
              <a:rPr lang="en-US" altLang="en-US">
                <a:effectLst/>
              </a:rPr>
            </a:br>
            <a:r>
              <a:rPr lang="en-US" altLang="en-US">
                <a:effectLst/>
              </a:rPr>
              <a:t>   does network </a:t>
            </a:r>
            <a:r>
              <a:rPr lang="en-US" altLang="en-US" i="1">
                <a:solidFill>
                  <a:schemeClr val="accent2"/>
                </a:solidFill>
                <a:effectLst/>
              </a:rPr>
              <a:t>G</a:t>
            </a:r>
            <a:r>
              <a:rPr lang="en-US" altLang="en-US">
                <a:effectLst/>
              </a:rPr>
              <a:t> have flow of value </a:t>
            </a:r>
            <a:r>
              <a:rPr lang="en-US" altLang="en-US" i="1">
                <a:solidFill>
                  <a:schemeClr val="accent2"/>
                </a:solidFill>
                <a:effectLst/>
                <a:sym typeface="Symbol" pitchFamily="18" charset="2"/>
              </a:rPr>
              <a:t> k</a:t>
            </a:r>
            <a:r>
              <a:rPr lang="en-US" altLang="en-US">
                <a:effectLst/>
                <a:sym typeface="Symbol" pitchFamily="18" charset="2"/>
              </a:rPr>
              <a:t>?</a:t>
            </a:r>
            <a:endParaRPr lang="en-US" altLang="en-US">
              <a:effectLst/>
            </a:endParaRPr>
          </a:p>
        </p:txBody>
      </p:sp>
      <p:grpSp>
        <p:nvGrpSpPr>
          <p:cNvPr id="5" name="Group 14"/>
          <p:cNvGrpSpPr>
            <a:grpSpLocks/>
          </p:cNvGrpSpPr>
          <p:nvPr/>
        </p:nvGrpSpPr>
        <p:grpSpPr bwMode="auto">
          <a:xfrm>
            <a:off x="3657600" y="3065463"/>
            <a:ext cx="4202113" cy="3254375"/>
            <a:chOff x="2304" y="1945"/>
            <a:chExt cx="2647" cy="2050"/>
          </a:xfrm>
        </p:grpSpPr>
        <p:sp>
          <p:nvSpPr>
            <p:cNvPr id="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5242"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2"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3" name="Group 36"/>
          <p:cNvGrpSpPr>
            <a:grpSpLocks/>
          </p:cNvGrpSpPr>
          <p:nvPr/>
        </p:nvGrpSpPr>
        <p:grpSpPr bwMode="auto">
          <a:xfrm>
            <a:off x="5245100" y="4348163"/>
            <a:ext cx="2286000" cy="2386012"/>
            <a:chOff x="5245100" y="4370388"/>
            <a:chExt cx="2286000" cy="2386012"/>
          </a:xfrm>
        </p:grpSpPr>
        <p:sp>
          <p:nvSpPr>
            <p:cNvPr id="95239"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5240"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16" name="Text Box 20"/>
          <p:cNvSpPr txBox="1">
            <a:spLocks noChangeArrowheads="1"/>
          </p:cNvSpPr>
          <p:nvPr/>
        </p:nvSpPr>
        <p:spPr bwMode="auto">
          <a:xfrm>
            <a:off x="5791200" y="5387975"/>
            <a:ext cx="2462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9826">
                                            <p:txEl>
                                              <p:pRg st="0" end="0"/>
                                            </p:txEl>
                                          </p:spTgt>
                                        </p:tgtEl>
                                        <p:attrNameLst>
                                          <p:attrName>style.visibility</p:attrName>
                                        </p:attrNameLst>
                                      </p:cBhvr>
                                      <p:to>
                                        <p:strVal val="visible"/>
                                      </p:to>
                                    </p:set>
                                    <p:anim calcmode="lin" valueType="num">
                                      <p:cBhvr additive="base">
                                        <p:cTn id="13" dur="500" fill="hold"/>
                                        <p:tgtEl>
                                          <p:spTgt spid="58982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98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9826">
                                            <p:txEl>
                                              <p:pRg st="1" end="1"/>
                                            </p:txEl>
                                          </p:spTgt>
                                        </p:tgtEl>
                                        <p:attrNameLst>
                                          <p:attrName>style.visibility</p:attrName>
                                        </p:attrNameLst>
                                      </p:cBhvr>
                                      <p:to>
                                        <p:strVal val="visible"/>
                                      </p:to>
                                    </p:set>
                                    <p:anim calcmode="lin" valueType="num">
                                      <p:cBhvr additive="base">
                                        <p:cTn id="19" dur="500" fill="hold"/>
                                        <p:tgtEl>
                                          <p:spTgt spid="58982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898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9826">
                                            <p:txEl>
                                              <p:pRg st="2" end="2"/>
                                            </p:txEl>
                                          </p:spTgt>
                                        </p:tgtEl>
                                        <p:attrNameLst>
                                          <p:attrName>style.visibility</p:attrName>
                                        </p:attrNameLst>
                                      </p:cBhvr>
                                      <p:to>
                                        <p:strVal val="visible"/>
                                      </p:to>
                                    </p:set>
                                    <p:anim calcmode="lin" valueType="num">
                                      <p:cBhvr additive="base">
                                        <p:cTn id="25" dur="500" fill="hold"/>
                                        <p:tgtEl>
                                          <p:spTgt spid="58982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898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9826">
                                            <p:txEl>
                                              <p:pRg st="3" end="3"/>
                                            </p:txEl>
                                          </p:spTgt>
                                        </p:tgtEl>
                                        <p:attrNameLst>
                                          <p:attrName>style.visibility</p:attrName>
                                        </p:attrNameLst>
                                      </p:cBhvr>
                                      <p:to>
                                        <p:strVal val="visible"/>
                                      </p:to>
                                    </p:set>
                                    <p:anim calcmode="lin" valueType="num">
                                      <p:cBhvr additive="base">
                                        <p:cTn id="31" dur="500" fill="hold"/>
                                        <p:tgtEl>
                                          <p:spTgt spid="589826">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98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89826">
                                            <p:txEl>
                                              <p:pRg st="4" end="4"/>
                                            </p:txEl>
                                          </p:spTgt>
                                        </p:tgtEl>
                                        <p:attrNameLst>
                                          <p:attrName>style.visibility</p:attrName>
                                        </p:attrNameLst>
                                      </p:cBhvr>
                                      <p:to>
                                        <p:strVal val="visible"/>
                                      </p:to>
                                    </p:set>
                                    <p:anim calcmode="lin" valueType="num">
                                      <p:cBhvr additive="base">
                                        <p:cTn id="37" dur="500" fill="hold"/>
                                        <p:tgtEl>
                                          <p:spTgt spid="589826">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898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89826">
                                            <p:txEl>
                                              <p:pRg st="5" end="5"/>
                                            </p:txEl>
                                          </p:spTgt>
                                        </p:tgtEl>
                                        <p:attrNameLst>
                                          <p:attrName>style.visibility</p:attrName>
                                        </p:attrNameLst>
                                      </p:cBhvr>
                                      <p:to>
                                        <p:strVal val="visible"/>
                                      </p:to>
                                    </p:set>
                                    <p:anim calcmode="lin" valueType="num">
                                      <p:cBhvr additive="base">
                                        <p:cTn id="43" dur="500" fill="hold"/>
                                        <p:tgtEl>
                                          <p:spTgt spid="589826">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8982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89826">
                                            <p:txEl>
                                              <p:pRg st="6" end="6"/>
                                            </p:txEl>
                                          </p:spTgt>
                                        </p:tgtEl>
                                        <p:attrNameLst>
                                          <p:attrName>style.visibility</p:attrName>
                                        </p:attrNameLst>
                                      </p:cBhvr>
                                      <p:to>
                                        <p:strVal val="visible"/>
                                      </p:to>
                                    </p:set>
                                    <p:anim calcmode="lin" valueType="num">
                                      <p:cBhvr additive="base">
                                        <p:cTn id="49" dur="500" fill="hold"/>
                                        <p:tgtEl>
                                          <p:spTgt spid="58982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8982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89826">
                                            <p:txEl>
                                              <p:pRg st="7" end="7"/>
                                            </p:txEl>
                                          </p:spTgt>
                                        </p:tgtEl>
                                        <p:attrNameLst>
                                          <p:attrName>style.visibility</p:attrName>
                                        </p:attrNameLst>
                                      </p:cBhvr>
                                      <p:to>
                                        <p:strVal val="visible"/>
                                      </p:to>
                                    </p:set>
                                    <p:anim calcmode="lin" valueType="num">
                                      <p:cBhvr additive="base">
                                        <p:cTn id="55" dur="500" fill="hold"/>
                                        <p:tgtEl>
                                          <p:spTgt spid="589826">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8982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89826">
                                            <p:txEl>
                                              <p:pRg st="8" end="8"/>
                                            </p:txEl>
                                          </p:spTgt>
                                        </p:tgtEl>
                                        <p:attrNameLst>
                                          <p:attrName>style.visibility</p:attrName>
                                        </p:attrNameLst>
                                      </p:cBhvr>
                                      <p:to>
                                        <p:strVal val="visible"/>
                                      </p:to>
                                    </p:set>
                                    <p:anim calcmode="lin" valueType="num">
                                      <p:cBhvr additive="base">
                                        <p:cTn id="61" dur="500" fill="hold"/>
                                        <p:tgtEl>
                                          <p:spTgt spid="589826">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8982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additive="base">
                                        <p:cTn id="67" dur="500" fill="hold"/>
                                        <p:tgtEl>
                                          <p:spTgt spid="13"/>
                                        </p:tgtEl>
                                        <p:attrNameLst>
                                          <p:attrName>ppt_x</p:attrName>
                                        </p:attrNameLst>
                                      </p:cBhvr>
                                      <p:tavLst>
                                        <p:tav tm="0">
                                          <p:val>
                                            <p:strVal val="#ppt_x"/>
                                          </p:val>
                                        </p:tav>
                                        <p:tav tm="100000">
                                          <p:val>
                                            <p:strVal val="#ppt_x"/>
                                          </p:val>
                                        </p:tav>
                                      </p:tavLst>
                                    </p:anim>
                                    <p:anim calcmode="lin" valueType="num">
                                      <p:cBhvr additive="base">
                                        <p:cTn id="68" dur="500" fill="hold"/>
                                        <p:tgtEl>
                                          <p:spTgt spid="13"/>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ppt_x"/>
                                          </p:val>
                                        </p:tav>
                                        <p:tav tm="100000">
                                          <p:val>
                                            <p:strVal val="#ppt_x"/>
                                          </p:val>
                                        </p:tav>
                                      </p:tavLst>
                                    </p:anim>
                                    <p:anim calcmode="lin" valueType="num">
                                      <p:cBhvr additive="base">
                                        <p:cTn id="7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26" grpId="0" build="p" bldLvl="2" autoUpdateAnimBg="0"/>
      <p:bldP spid="16"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14"/>
          <p:cNvGrpSpPr>
            <a:grpSpLocks/>
          </p:cNvGrpSpPr>
          <p:nvPr/>
        </p:nvGrpSpPr>
        <p:grpSpPr bwMode="auto">
          <a:xfrm>
            <a:off x="3657600" y="3065463"/>
            <a:ext cx="4202113" cy="3254375"/>
            <a:chOff x="2304" y="1945"/>
            <a:chExt cx="2647" cy="2050"/>
          </a:xfrm>
        </p:grpSpPr>
        <p:sp>
          <p:nvSpPr>
            <p:cNvPr id="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6275"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2"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13" name="Text Box 2"/>
          <p:cNvSpPr txBox="1">
            <a:spLocks noChangeArrowheads="1"/>
          </p:cNvSpPr>
          <p:nvPr/>
        </p:nvSpPr>
        <p:spPr bwMode="auto">
          <a:xfrm>
            <a:off x="-76200" y="484188"/>
            <a:ext cx="8534400" cy="3108325"/>
          </a:xfrm>
          <a:prstGeom prst="rect">
            <a:avLst/>
          </a:prstGeom>
          <a:noFill/>
          <a:ln w="9525">
            <a:noFill/>
            <a:miter lim="800000"/>
            <a:headEnd/>
            <a:tailEnd/>
          </a:ln>
        </p:spPr>
        <p:txBody>
          <a:bodyPr>
            <a:spAutoFit/>
          </a:bodyPr>
          <a:lstStyle/>
          <a:p>
            <a:pPr>
              <a:buFontTx/>
              <a:buChar char="•"/>
              <a:defRPr/>
            </a:pPr>
            <a:r>
              <a:rPr lang="en-US" dirty="0">
                <a:effectLst/>
              </a:rPr>
              <a:t> Example: </a:t>
            </a:r>
            <a:r>
              <a:rPr lang="en-US" dirty="0" err="1">
                <a:solidFill>
                  <a:schemeClr val="tx2"/>
                </a:solidFill>
              </a:rPr>
              <a:t>Satisfiablity</a:t>
            </a:r>
            <a:r>
              <a:rPr lang="en-US" dirty="0">
                <a:effectLst/>
              </a:rPr>
              <a:t>:</a:t>
            </a:r>
          </a:p>
          <a:p>
            <a:pPr lvl="1">
              <a:buFontTx/>
              <a:buChar char="•"/>
              <a:defRPr/>
            </a:pPr>
            <a:r>
              <a:rPr lang="en-US" dirty="0">
                <a:effectLst/>
              </a:rPr>
              <a:t> Instance: A circuit </a:t>
            </a:r>
            <a:r>
              <a:rPr lang="en-US" i="1" dirty="0">
                <a:solidFill>
                  <a:schemeClr val="accent2"/>
                </a:solidFill>
                <a:effectLst/>
              </a:rPr>
              <a:t>I</a:t>
            </a:r>
            <a:r>
              <a:rPr lang="en-US" dirty="0">
                <a:effectLst/>
              </a:rPr>
              <a:t>.</a:t>
            </a:r>
          </a:p>
          <a:p>
            <a:pPr lvl="1">
              <a:buFontTx/>
              <a:buChar char="•"/>
              <a:defRPr/>
            </a:pPr>
            <a:r>
              <a:rPr lang="en-US" dirty="0">
                <a:effectLst/>
              </a:rPr>
              <a:t> Solution: A satisfying assignment </a:t>
            </a:r>
            <a:r>
              <a:rPr lang="en-US" i="1" dirty="0">
                <a:solidFill>
                  <a:schemeClr val="accent2"/>
                </a:solidFill>
                <a:effectLst/>
              </a:rPr>
              <a:t>S</a:t>
            </a:r>
            <a:r>
              <a:rPr lang="en-US" dirty="0">
                <a:effectLst/>
              </a:rPr>
              <a:t>. </a:t>
            </a:r>
          </a:p>
          <a:p>
            <a:pPr lvl="1">
              <a:buFontTx/>
              <a:buChar char="•"/>
              <a:defRPr/>
            </a:pPr>
            <a:r>
              <a:rPr lang="en-US" dirty="0">
                <a:effectLst/>
              </a:rPr>
              <a:t> </a:t>
            </a:r>
            <a:r>
              <a:rPr lang="en-US" i="1" dirty="0">
                <a:solidFill>
                  <a:schemeClr val="accent2"/>
                </a:solidFill>
                <a:effectLst/>
              </a:rPr>
              <a:t>I </a:t>
            </a:r>
            <a:r>
              <a:rPr lang="en-US" dirty="0">
                <a:effectLst/>
              </a:rPr>
              <a:t>is a </a:t>
            </a:r>
            <a:r>
              <a:rPr lang="en-US" dirty="0">
                <a:solidFill>
                  <a:schemeClr val="tx2"/>
                </a:solidFill>
              </a:rPr>
              <a:t>y</a:t>
            </a:r>
            <a:r>
              <a:rPr lang="en-US" dirty="0">
                <a:solidFill>
                  <a:schemeClr val="tx2"/>
                </a:solidFill>
                <a:effectLst/>
              </a:rPr>
              <a:t>es</a:t>
            </a:r>
            <a:r>
              <a:rPr lang="en-US" dirty="0">
                <a:effectLst/>
              </a:rPr>
              <a:t> instance </a:t>
            </a:r>
            <a:r>
              <a:rPr lang="en-US" dirty="0" err="1">
                <a:effectLst/>
              </a:rPr>
              <a:t>iff</a:t>
            </a:r>
            <a:r>
              <a:rPr lang="en-US" dirty="0">
                <a:effectLst/>
              </a:rPr>
              <a:t> there is such an assignment . </a:t>
            </a:r>
          </a:p>
          <a:p>
            <a:pPr lvl="1">
              <a:buFontTx/>
              <a:buChar char="•"/>
              <a:defRPr/>
            </a:pPr>
            <a:r>
              <a:rPr lang="en-US" dirty="0">
                <a:effectLst/>
              </a:rPr>
              <a:t> Given an instance </a:t>
            </a:r>
            <a:r>
              <a:rPr lang="en-US" i="1" dirty="0">
                <a:solidFill>
                  <a:schemeClr val="accent2"/>
                </a:solidFill>
                <a:effectLst/>
              </a:rPr>
              <a:t>I </a:t>
            </a:r>
            <a:r>
              <a:rPr lang="en-US" dirty="0">
                <a:effectLst/>
              </a:rPr>
              <a:t>and a solution </a:t>
            </a:r>
            <a:r>
              <a:rPr lang="en-US" i="1" dirty="0">
                <a:solidFill>
                  <a:schemeClr val="accent2"/>
                </a:solidFill>
                <a:effectLst/>
              </a:rPr>
              <a:t>S</a:t>
            </a:r>
            <a:r>
              <a:rPr lang="en-US" dirty="0">
                <a:effectLst/>
              </a:rPr>
              <a:t>,</a:t>
            </a:r>
            <a:br>
              <a:rPr lang="en-US" dirty="0">
                <a:solidFill>
                  <a:srgbClr val="00FFCC"/>
                </a:solidFill>
                <a:effectLst/>
              </a:rPr>
            </a:br>
            <a:r>
              <a:rPr lang="en-US" dirty="0">
                <a:solidFill>
                  <a:srgbClr val="00FFCC"/>
                </a:solidFill>
                <a:effectLst/>
              </a:rPr>
              <a:t>  </a:t>
            </a:r>
            <a:r>
              <a:rPr lang="en-US" dirty="0">
                <a:effectLst/>
              </a:rPr>
              <a:t>there is a poly-time </a:t>
            </a:r>
            <a:r>
              <a:rPr lang="en-US" dirty="0" err="1">
                <a:effectLst/>
              </a:rPr>
              <a:t>alg</a:t>
            </a:r>
            <a:r>
              <a:rPr lang="en-US" dirty="0">
                <a:effectLst/>
              </a:rPr>
              <a:t> </a:t>
            </a:r>
            <a:r>
              <a:rPr lang="en-US" i="1" dirty="0">
                <a:solidFill>
                  <a:schemeClr val="accent2"/>
                </a:solidFill>
                <a:effectLst/>
              </a:rPr>
              <a:t>Valid(I,S)</a:t>
            </a:r>
            <a:r>
              <a:rPr lang="en-US" dirty="0">
                <a:effectLst/>
              </a:rPr>
              <a:t> to test </a:t>
            </a:r>
            <a:br>
              <a:rPr lang="en-US" dirty="0">
                <a:effectLst/>
              </a:rPr>
            </a:br>
            <a:r>
              <a:rPr lang="en-US" dirty="0">
                <a:effectLst/>
              </a:rPr>
              <a:t>  whether or not </a:t>
            </a:r>
            <a:r>
              <a:rPr lang="en-US" i="1" dirty="0">
                <a:solidFill>
                  <a:schemeClr val="accent2"/>
                </a:solidFill>
                <a:effectLst/>
              </a:rPr>
              <a:t>S</a:t>
            </a:r>
            <a:r>
              <a:rPr lang="en-US" dirty="0">
                <a:effectLst/>
              </a:rPr>
              <a:t> is a valid solution of </a:t>
            </a:r>
            <a:r>
              <a:rPr lang="en-US" i="1" dirty="0">
                <a:solidFill>
                  <a:schemeClr val="accent2"/>
                </a:solidFill>
                <a:effectLst/>
              </a:rPr>
              <a:t>I</a:t>
            </a:r>
            <a:r>
              <a:rPr lang="en-US" dirty="0">
                <a:effectLst/>
              </a:rPr>
              <a:t>.</a:t>
            </a:r>
          </a:p>
        </p:txBody>
      </p:sp>
      <p:grpSp>
        <p:nvGrpSpPr>
          <p:cNvPr id="14" name="Group 261"/>
          <p:cNvGrpSpPr>
            <a:grpSpLocks/>
          </p:cNvGrpSpPr>
          <p:nvPr/>
        </p:nvGrpSpPr>
        <p:grpSpPr bwMode="auto">
          <a:xfrm>
            <a:off x="69850" y="3930650"/>
            <a:ext cx="4121150" cy="2393950"/>
            <a:chOff x="949796" y="4192554"/>
            <a:chExt cx="4120534" cy="2394400"/>
          </a:xfrm>
        </p:grpSpPr>
        <p:sp>
          <p:nvSpPr>
            <p:cNvPr id="15" name="Text Box 32"/>
            <p:cNvSpPr txBox="1">
              <a:spLocks noChangeArrowheads="1"/>
            </p:cNvSpPr>
            <p:nvPr/>
          </p:nvSpPr>
          <p:spPr bwMode="auto">
            <a:xfrm>
              <a:off x="3284660" y="4310051"/>
              <a:ext cx="1785670" cy="338202"/>
            </a:xfrm>
            <a:prstGeom prst="rect">
              <a:avLst/>
            </a:prstGeom>
            <a:noFill/>
            <a:ln w="57150" cap="sq">
              <a:noFill/>
              <a:miter lim="800000"/>
              <a:headEnd/>
              <a:tailEnd/>
            </a:ln>
            <a:effectLst/>
          </p:spPr>
          <p:txBody>
            <a:bodyPr wrap="none" lIns="274320" rIns="274320">
              <a:spAutoFit/>
            </a:bodyPr>
            <a:lstStyle/>
            <a:p>
              <a:pPr>
                <a:defRPr/>
              </a:pPr>
              <a:r>
                <a:rPr lang="en-US" sz="1600" dirty="0">
                  <a:solidFill>
                    <a:schemeClr val="accent2"/>
                  </a:solidFill>
                </a:rPr>
                <a:t> 0 1 1 0 1 0 1   </a:t>
              </a:r>
            </a:p>
          </p:txBody>
        </p:sp>
        <p:sp>
          <p:nvSpPr>
            <p:cNvPr id="96271" name="Text Box 140"/>
            <p:cNvSpPr txBox="1">
              <a:spLocks noChangeArrowheads="1"/>
            </p:cNvSpPr>
            <p:nvPr/>
          </p:nvSpPr>
          <p:spPr bwMode="auto">
            <a:xfrm>
              <a:off x="949796" y="4192554"/>
              <a:ext cx="274690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Assignment </a:t>
              </a:r>
              <a:r>
                <a:rPr lang="en-US" altLang="en-US">
                  <a:solidFill>
                    <a:schemeClr val="accent2"/>
                  </a:solidFill>
                  <a:effectLst/>
                </a:rPr>
                <a:t>S</a:t>
              </a:r>
              <a:r>
                <a:rPr lang="en-US" altLang="en-US">
                  <a:effectLst/>
                </a:rPr>
                <a:t>:</a:t>
              </a:r>
              <a:endParaRPr lang="en-US" altLang="en-US">
                <a:solidFill>
                  <a:schemeClr val="accent2"/>
                </a:solidFill>
                <a:effectLst/>
              </a:endParaRPr>
            </a:p>
          </p:txBody>
        </p:sp>
        <p:sp>
          <p:nvSpPr>
            <p:cNvPr id="17" name="Rectangle 38"/>
            <p:cNvSpPr>
              <a:spLocks noChangeArrowheads="1"/>
            </p:cNvSpPr>
            <p:nvPr/>
          </p:nvSpPr>
          <p:spPr bwMode="auto">
            <a:xfrm flipH="1">
              <a:off x="3591001" y="4352922"/>
              <a:ext cx="1065054" cy="252459"/>
            </a:xfrm>
            <a:prstGeom prst="rect">
              <a:avLst/>
            </a:prstGeom>
            <a:noFill/>
            <a:ln w="12700" cap="sq">
              <a:solidFill>
                <a:schemeClr val="accent2"/>
              </a:solidFill>
              <a:miter lim="800000"/>
              <a:headEnd/>
              <a:tailEnd/>
            </a:ln>
            <a:effectLst/>
          </p:spPr>
          <p:txBody>
            <a:bodyPr lIns="274320" rIns="274320" anchor="ctr">
              <a:spAutoFit/>
            </a:bodyPr>
            <a:lstStyle/>
            <a:p>
              <a:pPr>
                <a:defRPr/>
              </a:pPr>
              <a:endParaRPr lang="en-US" sz="1600"/>
            </a:p>
          </p:txBody>
        </p:sp>
        <p:sp>
          <p:nvSpPr>
            <p:cNvPr id="18" name="Text Box 32"/>
            <p:cNvSpPr txBox="1">
              <a:spLocks noChangeArrowheads="1"/>
            </p:cNvSpPr>
            <p:nvPr/>
          </p:nvSpPr>
          <p:spPr bwMode="auto">
            <a:xfrm>
              <a:off x="3778298" y="6248753"/>
              <a:ext cx="657127" cy="338201"/>
            </a:xfrm>
            <a:prstGeom prst="rect">
              <a:avLst/>
            </a:prstGeom>
            <a:noFill/>
            <a:ln w="57150" cap="sq">
              <a:noFill/>
              <a:miter lim="800000"/>
              <a:headEnd/>
              <a:tailEnd/>
            </a:ln>
            <a:effectLst/>
          </p:spPr>
          <p:txBody>
            <a:bodyPr wrap="none" lIns="274320" rIns="274320">
              <a:spAutoFit/>
            </a:bodyPr>
            <a:lstStyle/>
            <a:p>
              <a:pPr>
                <a:defRPr/>
              </a:pPr>
              <a:r>
                <a:rPr lang="en-US" sz="1600" dirty="0">
                  <a:solidFill>
                    <a:schemeClr val="accent2"/>
                  </a:solidFill>
                </a:rPr>
                <a:t>1</a:t>
              </a:r>
            </a:p>
          </p:txBody>
        </p:sp>
      </p:grpSp>
      <p:sp>
        <p:nvSpPr>
          <p:cNvPr id="19" name="Rectangle 18"/>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grpSp>
        <p:nvGrpSpPr>
          <p:cNvPr id="20" name="Group 259"/>
          <p:cNvGrpSpPr>
            <a:grpSpLocks/>
          </p:cNvGrpSpPr>
          <p:nvPr/>
        </p:nvGrpSpPr>
        <p:grpSpPr bwMode="auto">
          <a:xfrm>
            <a:off x="850900" y="4318000"/>
            <a:ext cx="2913063" cy="1752600"/>
            <a:chOff x="1743974" y="4572000"/>
            <a:chExt cx="2912164" cy="1752600"/>
          </a:xfrm>
        </p:grpSpPr>
        <p:sp>
          <p:nvSpPr>
            <p:cNvPr id="96268" name="Text Box 128"/>
            <p:cNvSpPr txBox="1">
              <a:spLocks noChangeArrowheads="1"/>
            </p:cNvSpPr>
            <p:nvPr/>
          </p:nvSpPr>
          <p:spPr bwMode="auto">
            <a:xfrm>
              <a:off x="1743974" y="5115580"/>
              <a:ext cx="185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i="1">
                  <a:solidFill>
                    <a:schemeClr val="accent2"/>
                  </a:solidFill>
                  <a:effectLst/>
                </a:rPr>
                <a:t>I</a:t>
              </a:r>
              <a:r>
                <a:rPr lang="en-US" altLang="en-US">
                  <a:effectLst/>
                </a:rPr>
                <a:t>:</a:t>
              </a:r>
              <a:endParaRPr lang="en-US" altLang="en-US" i="1">
                <a:solidFill>
                  <a:schemeClr val="accent2"/>
                </a:solidFill>
                <a:effectLst/>
              </a:endParaRPr>
            </a:p>
          </p:txBody>
        </p:sp>
        <p:graphicFrame>
          <p:nvGraphicFramePr>
            <p:cNvPr id="96269" name="Object 2"/>
            <p:cNvGraphicFramePr>
              <a:graphicFrameLocks noChangeAspect="1"/>
            </p:cNvGraphicFramePr>
            <p:nvPr/>
          </p:nvGraphicFramePr>
          <p:xfrm>
            <a:off x="3543300" y="4572000"/>
            <a:ext cx="1112838" cy="1752600"/>
          </p:xfrm>
          <a:graphic>
            <a:graphicData uri="http://schemas.openxmlformats.org/presentationml/2006/ole">
              <mc:AlternateContent xmlns:mc="http://schemas.openxmlformats.org/markup-compatibility/2006">
                <mc:Choice xmlns:v="urn:schemas-microsoft-com:vml" Requires="v">
                  <p:oleObj spid="_x0000_s96299"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3300" y="45720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96265" name="Group 36"/>
          <p:cNvGrpSpPr>
            <a:grpSpLocks/>
          </p:cNvGrpSpPr>
          <p:nvPr/>
        </p:nvGrpSpPr>
        <p:grpSpPr bwMode="auto">
          <a:xfrm>
            <a:off x="5245100" y="4348163"/>
            <a:ext cx="2286000" cy="2386012"/>
            <a:chOff x="5245100" y="4370388"/>
            <a:chExt cx="2286000" cy="2386012"/>
          </a:xfrm>
        </p:grpSpPr>
        <p:sp>
          <p:nvSpPr>
            <p:cNvPr id="96266"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6267"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0-#ppt_w/2"/>
                                          </p:val>
                                        </p:tav>
                                        <p:tav tm="100000">
                                          <p:val>
                                            <p:strVal val="#ppt_x"/>
                                          </p:val>
                                        </p:tav>
                                      </p:tavLst>
                                    </p:anim>
                                    <p:anim calcmode="lin" valueType="num">
                                      <p:cBhvr additive="base">
                                        <p:cTn id="2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 calcmode="lin" valueType="num">
                                      <p:cBhvr additive="base">
                                        <p:cTn id="2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0-#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3">
                                            <p:txEl>
                                              <p:pRg st="3" end="3"/>
                                            </p:txEl>
                                          </p:spTgt>
                                        </p:tgtEl>
                                        <p:attrNameLst>
                                          <p:attrName>style.visibility</p:attrName>
                                        </p:attrNameLst>
                                      </p:cBhvr>
                                      <p:to>
                                        <p:strVal val="visible"/>
                                      </p:to>
                                    </p:set>
                                    <p:anim calcmode="lin" valueType="num">
                                      <p:cBhvr additive="base">
                                        <p:cTn id="3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
                                            <p:txEl>
                                              <p:pRg st="4" end="4"/>
                                            </p:txEl>
                                          </p:spTgt>
                                        </p:tgtEl>
                                        <p:attrNameLst>
                                          <p:attrName>style.visibility</p:attrName>
                                        </p:attrNameLst>
                                      </p:cBhvr>
                                      <p:to>
                                        <p:strVal val="visible"/>
                                      </p:to>
                                    </p:set>
                                    <p:anim calcmode="lin" valueType="num">
                                      <p:cBhvr additive="base">
                                        <p:cTn id="43"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ppt_x"/>
                                          </p:val>
                                        </p:tav>
                                        <p:tav tm="100000">
                                          <p:val>
                                            <p:strVal val="#ppt_x"/>
                                          </p:val>
                                        </p:tav>
                                      </p:tavLst>
                                    </p:anim>
                                    <p:anim calcmode="lin" valueType="num">
                                      <p:cBhvr additive="base">
                                        <p:cTn id="5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bldLvl="2" autoUpdateAnimBg="0"/>
      <p:bldP spid="19" grpId="0"/>
      <p:bldP spid="23"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7291"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18" name="Text Box 30"/>
          <p:cNvSpPr txBox="1">
            <a:spLocks noChangeArrowheads="1"/>
          </p:cNvSpPr>
          <p:nvPr/>
        </p:nvSpPr>
        <p:spPr bwMode="auto">
          <a:xfrm>
            <a:off x="239713" y="1447800"/>
            <a:ext cx="66182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Formal definition:</a:t>
            </a:r>
          </a:p>
          <a:p>
            <a:r>
              <a:rPr lang="en-US" altLang="en-US" i="1">
                <a:solidFill>
                  <a:schemeClr val="accent2"/>
                </a:solidFill>
                <a:effectLst/>
              </a:rPr>
              <a:t>Prob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NP</a:t>
            </a:r>
            <a:r>
              <a:rPr lang="en-US" altLang="en-US">
                <a:effectLst/>
              </a:rPr>
              <a:t> iff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poly time Valid</a:t>
            </a:r>
          </a:p>
          <a:p>
            <a:r>
              <a:rPr lang="en-US" altLang="en-US">
                <a:effectLst/>
              </a:rPr>
              <a:t>such that </a:t>
            </a:r>
            <a:r>
              <a:rPr lang="en-US" altLang="en-US" i="1">
                <a:solidFill>
                  <a:schemeClr val="accent2"/>
                </a:solidFill>
                <a:effectLst/>
              </a:rPr>
              <a:t>Prob(I) = Yes  </a:t>
            </a:r>
            <a:r>
              <a:rPr lang="en-US" altLang="en-US">
                <a:effectLst/>
              </a:rPr>
              <a:t>iff</a:t>
            </a:r>
            <a:r>
              <a:rPr lang="en-US" altLang="en-US">
                <a:solidFill>
                  <a:srgbClr val="00FFCC"/>
                </a:solidFill>
                <a:effectLst/>
              </a:rPr>
              <a:t>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S Valid(I,S)</a:t>
            </a:r>
          </a:p>
        </p:txBody>
      </p:sp>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97285"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97286" name="Group 36"/>
          <p:cNvGrpSpPr>
            <a:grpSpLocks/>
          </p:cNvGrpSpPr>
          <p:nvPr/>
        </p:nvGrpSpPr>
        <p:grpSpPr bwMode="auto">
          <a:xfrm>
            <a:off x="5245100" y="4348163"/>
            <a:ext cx="2286000" cy="2386012"/>
            <a:chOff x="5245100" y="4370388"/>
            <a:chExt cx="2286000" cy="2386012"/>
          </a:xfrm>
        </p:grpSpPr>
        <p:sp>
          <p:nvSpPr>
            <p:cNvPr id="9728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728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223" name="Rectangle 222"/>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additive="base">
                                        <p:cTn id="7" dur="500" fill="hold"/>
                                        <p:tgtEl>
                                          <p:spTgt spid="118"/>
                                        </p:tgtEl>
                                        <p:attrNameLst>
                                          <p:attrName>ppt_x</p:attrName>
                                        </p:attrNameLst>
                                      </p:cBhvr>
                                      <p:tavLst>
                                        <p:tav tm="0">
                                          <p:val>
                                            <p:strVal val="0-#ppt_w/2"/>
                                          </p:val>
                                        </p:tav>
                                        <p:tav tm="100000">
                                          <p:val>
                                            <p:strVal val="#ppt_x"/>
                                          </p:val>
                                        </p:tav>
                                      </p:tavLst>
                                    </p:anim>
                                    <p:anim calcmode="lin" valueType="num">
                                      <p:cBhvr additive="base">
                                        <p:cTn id="8" dur="500" fill="hold"/>
                                        <p:tgtEl>
                                          <p:spTgt spid="1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223" name="Rectangle 222"/>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sp>
        <p:nvSpPr>
          <p:cNvPr id="12" name="Rectangle 11"/>
          <p:cNvSpPr>
            <a:spLocks noChangeArrowheads="1"/>
          </p:cNvSpPr>
          <p:nvPr/>
        </p:nvSpPr>
        <p:spPr bwMode="auto">
          <a:xfrm>
            <a:off x="152400" y="530225"/>
            <a:ext cx="8839200" cy="4400550"/>
          </a:xfrm>
          <a:prstGeom prst="rect">
            <a:avLst/>
          </a:prstGeom>
          <a:noFill/>
          <a:ln w="9525">
            <a:noFill/>
            <a:miter lim="800000"/>
            <a:headEnd/>
            <a:tailEnd/>
          </a:ln>
        </p:spPr>
        <p:txBody>
          <a:bodyPr>
            <a:spAutoFit/>
          </a:bodyPr>
          <a:lstStyle/>
          <a:p>
            <a:pPr>
              <a:defRPr/>
            </a:pPr>
            <a:r>
              <a:rPr lang="en-CA" dirty="0">
                <a:cs typeface="Times New Roman" pitchFamily="18" charset="0"/>
              </a:rPr>
              <a:t>A </a:t>
            </a:r>
            <a:r>
              <a:rPr lang="en-CA" dirty="0">
                <a:solidFill>
                  <a:schemeClr val="accent2"/>
                </a:solidFill>
                <a:cs typeface="Times New Roman" pitchFamily="18" charset="0"/>
              </a:rPr>
              <a:t>Non-Deterministic TM/Java/…  </a:t>
            </a:r>
            <a:r>
              <a:rPr lang="en-CA" dirty="0">
                <a:cs typeface="Times New Roman" pitchFamily="18" charset="0"/>
              </a:rPr>
              <a:t>is </a:t>
            </a:r>
          </a:p>
          <a:p>
            <a:pPr lvl="1">
              <a:buFont typeface="Arial" charset="0"/>
              <a:buChar char="•"/>
              <a:defRPr/>
            </a:pPr>
            <a:r>
              <a:rPr lang="en-CA" dirty="0">
                <a:cs typeface="Times New Roman" pitchFamily="18" charset="0"/>
              </a:rPr>
              <a:t>the same as a deterministic one, </a:t>
            </a:r>
            <a:br>
              <a:rPr lang="en-CA" dirty="0">
                <a:cs typeface="Times New Roman" pitchFamily="18" charset="0"/>
              </a:rPr>
            </a:br>
            <a:r>
              <a:rPr lang="en-CA" dirty="0">
                <a:cs typeface="Times New Roman" pitchFamily="18" charset="0"/>
              </a:rPr>
              <a:t> except that its moves are not deterministic. </a:t>
            </a:r>
          </a:p>
          <a:p>
            <a:pPr lvl="2">
              <a:buFont typeface="Arial" charset="0"/>
              <a:buChar char="•"/>
              <a:defRPr/>
            </a:pPr>
            <a:r>
              <a:rPr lang="en-CA" dirty="0">
                <a:cs typeface="Times New Roman" pitchFamily="18" charset="0"/>
              </a:rPr>
              <a:t>It has a “choice” as to which step to take next.</a:t>
            </a:r>
          </a:p>
          <a:p>
            <a:pPr lvl="2">
              <a:buFont typeface="Arial" charset="0"/>
              <a:buChar char="•"/>
              <a:defRPr/>
            </a:pPr>
            <a:r>
              <a:rPr lang="en-CA" dirty="0">
                <a:cs typeface="Times New Roman" pitchFamily="18" charset="0"/>
              </a:rPr>
              <a:t>Deterministic: </a:t>
            </a:r>
            <a:r>
              <a:rPr lang="en-CA" i="1" dirty="0">
                <a:solidFill>
                  <a:schemeClr val="accent2"/>
                </a:solidFill>
                <a:cs typeface="Times New Roman" pitchFamily="18" charset="0"/>
                <a:sym typeface="Symbol" pitchFamily="18" charset="2"/>
              </a:rPr>
              <a:t>        </a:t>
            </a:r>
            <a:r>
              <a:rPr lang="en-CA" i="1" dirty="0">
                <a:solidFill>
                  <a:schemeClr val="accent2"/>
                </a:solidFill>
                <a:cs typeface="Times New Roman" pitchFamily="18" charset="0"/>
              </a:rPr>
              <a: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i</a:t>
            </a:r>
            <a:r>
              <a:rPr lang="en-CA" i="1" dirty="0" err="1">
                <a:solidFill>
                  <a:schemeClr val="accent2"/>
                </a:solidFill>
                <a:cs typeface="Times New Roman" pitchFamily="18" charset="0"/>
              </a:rPr>
              <a:t>,c</a:t>
            </a:r>
            <a:r>
              <a:rPr lang="en-CA" i="1" dirty="0">
                <a:solidFill>
                  <a:schemeClr val="accent2"/>
                </a:solidFill>
                <a:cs typeface="Times New Roman" pitchFamily="18" charset="0"/>
              </a:rPr>
              <a:t>) = &lt;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j</a:t>
            </a:r>
            <a:r>
              <a:rPr lang="en-CA" i="1" dirty="0" err="1">
                <a:solidFill>
                  <a:schemeClr val="accent2"/>
                </a:solidFill>
                <a:cs typeface="Times New Roman" pitchFamily="18" charset="0"/>
              </a:rPr>
              <a:t>,c',right</a:t>
            </a:r>
            <a:r>
              <a:rPr lang="en-CA" i="1" dirty="0">
                <a:solidFill>
                  <a:schemeClr val="accent2"/>
                </a:solidFill>
                <a:cs typeface="Times New Roman" pitchFamily="18" charset="0"/>
              </a:rPr>
              <a:t>&gt;</a:t>
            </a:r>
          </a:p>
          <a:p>
            <a:pPr lvl="2">
              <a:buFont typeface="Arial" charset="0"/>
              <a:buChar char="•"/>
              <a:defRPr/>
            </a:pPr>
            <a:r>
              <a:rPr lang="en-CA" dirty="0">
                <a:cs typeface="Times New Roman" pitchFamily="18" charset="0"/>
              </a:rPr>
              <a:t>Non-Deterministic: </a:t>
            </a:r>
            <a:r>
              <a:rPr lang="en-CA" i="1" dirty="0">
                <a:solidFill>
                  <a:schemeClr val="accent2"/>
                </a:solidFill>
                <a:cs typeface="Times New Roman" pitchFamily="18" charset="0"/>
                <a:sym typeface="Symbol" pitchFamily="18" charset="2"/>
              </a:rPr>
              <a:t>&lt;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i</a:t>
            </a:r>
            <a:r>
              <a:rPr lang="en-CA" i="1" dirty="0" err="1">
                <a:solidFill>
                  <a:schemeClr val="accent2"/>
                </a:solidFill>
                <a:cs typeface="Times New Roman" pitchFamily="18" charset="0"/>
              </a:rPr>
              <a:t>,c</a:t>
            </a:r>
            <a:r>
              <a:rPr lang="en-CA" i="1" dirty="0">
                <a:solidFill>
                  <a:schemeClr val="accent2"/>
                </a:solidFill>
                <a:cs typeface="Times New Roman" pitchFamily="18" charset="0"/>
              </a:rPr>
              <a:t>; </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j</a:t>
            </a:r>
            <a:r>
              <a:rPr lang="en-CA" i="1" dirty="0" err="1">
                <a:solidFill>
                  <a:schemeClr val="accent2"/>
                </a:solidFill>
                <a:cs typeface="Times New Roman" pitchFamily="18" charset="0"/>
              </a:rPr>
              <a:t>,c',right</a:t>
            </a:r>
            <a:r>
              <a:rPr lang="en-CA" i="1" dirty="0">
                <a:solidFill>
                  <a:schemeClr val="accent2"/>
                </a:solidFill>
                <a:cs typeface="Times New Roman" pitchFamily="18" charset="0"/>
              </a:rPr>
              <a:t>&gt; </a:t>
            </a:r>
            <a:r>
              <a:rPr lang="el-GR" i="1" dirty="0">
                <a:solidFill>
                  <a:schemeClr val="accent2"/>
                </a:solidFill>
                <a:cs typeface="Times New Roman" pitchFamily="18" charset="0"/>
              </a:rPr>
              <a:t>ϵ</a:t>
            </a:r>
            <a:r>
              <a:rPr lang="en-CA" i="1" dirty="0">
                <a:solidFill>
                  <a:schemeClr val="accent2"/>
                </a:solidFill>
                <a:cs typeface="Times New Roman" pitchFamily="18" charset="0"/>
              </a:rPr>
              <a:t> </a:t>
            </a:r>
            <a:r>
              <a:rPr lang="en-CA" i="1" dirty="0">
                <a:solidFill>
                  <a:schemeClr val="accent2"/>
                </a:solidFill>
                <a:cs typeface="Times New Roman" pitchFamily="18" charset="0"/>
                <a:sym typeface="Symbol" pitchFamily="18" charset="2"/>
              </a:rPr>
              <a:t></a:t>
            </a:r>
            <a:endParaRPr lang="en-CA" dirty="0">
              <a:cs typeface="Times New Roman" pitchFamily="18" charset="0"/>
            </a:endParaRPr>
          </a:p>
          <a:p>
            <a:pPr lvl="1">
              <a:buFont typeface="Arial" charset="0"/>
              <a:buChar char="•"/>
              <a:defRPr/>
            </a:pPr>
            <a:r>
              <a:rPr lang="en-CA" dirty="0">
                <a:cs typeface="Times New Roman" pitchFamily="18" charset="0"/>
              </a:rPr>
              <a:t>A non-deterministic machine </a:t>
            </a:r>
            <a:r>
              <a:rPr lang="en-CA" i="1" dirty="0">
                <a:solidFill>
                  <a:schemeClr val="accent2"/>
                </a:solidFill>
                <a:cs typeface="Times New Roman" pitchFamily="18" charset="0"/>
              </a:rPr>
              <a:t>M</a:t>
            </a:r>
            <a:r>
              <a:rPr lang="en-CA" dirty="0">
                <a:cs typeface="Times New Roman" pitchFamily="18" charset="0"/>
              </a:rPr>
              <a:t> on input </a:t>
            </a:r>
            <a:r>
              <a:rPr lang="en-CA" i="1" dirty="0">
                <a:solidFill>
                  <a:schemeClr val="accent2"/>
                </a:solidFill>
                <a:cs typeface="Times New Roman" pitchFamily="18" charset="0"/>
              </a:rPr>
              <a:t>I</a:t>
            </a:r>
            <a:r>
              <a:rPr lang="en-CA" dirty="0">
                <a:cs typeface="Times New Roman" pitchFamily="18" charset="0"/>
              </a:rPr>
              <a:t> </a:t>
            </a:r>
            <a:br>
              <a:rPr lang="en-CA" dirty="0">
                <a:cs typeface="Times New Roman" pitchFamily="18" charset="0"/>
              </a:rPr>
            </a:br>
            <a:r>
              <a:rPr lang="en-CA" dirty="0">
                <a:cs typeface="Times New Roman" pitchFamily="18" charset="0"/>
              </a:rPr>
              <a:t>  is said to </a:t>
            </a:r>
            <a:r>
              <a:rPr lang="en-CA" i="1" dirty="0">
                <a:solidFill>
                  <a:schemeClr val="accent2"/>
                </a:solidFill>
                <a:cs typeface="Times New Roman" pitchFamily="18" charset="0"/>
              </a:rPr>
              <a:t>accept</a:t>
            </a:r>
            <a:r>
              <a:rPr lang="en-CA" dirty="0">
                <a:cs typeface="Times New Roman" pitchFamily="18" charset="0"/>
              </a:rPr>
              <a:t> its input </a:t>
            </a:r>
          </a:p>
          <a:p>
            <a:pPr lvl="2">
              <a:buFont typeface="Arial" charset="0"/>
              <a:buChar char="•"/>
              <a:defRPr/>
            </a:pPr>
            <a:r>
              <a:rPr lang="en-CA" dirty="0">
                <a:cs typeface="Times New Roman" pitchFamily="18" charset="0"/>
              </a:rPr>
              <a:t>if there </a:t>
            </a:r>
            <a:r>
              <a:rPr lang="en-CA" i="1" dirty="0">
                <a:solidFill>
                  <a:srgbClr val="FF0000"/>
                </a:solidFill>
                <a:cs typeface="Times New Roman" pitchFamily="18" charset="0"/>
              </a:rPr>
              <a:t>exists</a:t>
            </a:r>
            <a:r>
              <a:rPr lang="en-CA" dirty="0">
                <a:cs typeface="Times New Roman" pitchFamily="18" charset="0"/>
              </a:rPr>
              <a:t> an accepting computation.</a:t>
            </a:r>
          </a:p>
          <a:p>
            <a:pPr lvl="1">
              <a:buFont typeface="Arial" charset="0"/>
              <a:buChar char="•"/>
              <a:defRPr/>
            </a:pPr>
            <a:r>
              <a:rPr lang="en-CA" dirty="0">
                <a:cs typeface="Times New Roman" pitchFamily="18" charset="0"/>
              </a:rPr>
              <a:t>Note problems computed need yes/no answers.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3" end="3"/>
                                            </p:txEl>
                                          </p:spTgt>
                                        </p:tgtEl>
                                        <p:attrNameLst>
                                          <p:attrName>style.visibility</p:attrName>
                                        </p:attrNameLst>
                                      </p:cBhvr>
                                      <p:to>
                                        <p:strVal val="visible"/>
                                      </p:to>
                                    </p:set>
                                    <p:anim calcmode="lin" valueType="num">
                                      <p:cBhvr additive="base">
                                        <p:cTn id="25"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4" end="4"/>
                                            </p:txEl>
                                          </p:spTgt>
                                        </p:tgtEl>
                                        <p:attrNameLst>
                                          <p:attrName>style.visibility</p:attrName>
                                        </p:attrNameLst>
                                      </p:cBhvr>
                                      <p:to>
                                        <p:strVal val="visible"/>
                                      </p:to>
                                    </p:set>
                                    <p:anim calcmode="lin" valueType="num">
                                      <p:cBhvr additive="base">
                                        <p:cTn id="31"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2">
                                            <p:txEl>
                                              <p:pRg st="5" end="5"/>
                                            </p:txEl>
                                          </p:spTgt>
                                        </p:tgtEl>
                                        <p:attrNameLst>
                                          <p:attrName>style.visibility</p:attrName>
                                        </p:attrNameLst>
                                      </p:cBhvr>
                                      <p:to>
                                        <p:strVal val="visible"/>
                                      </p:to>
                                    </p:set>
                                    <p:anim calcmode="lin" valueType="num">
                                      <p:cBhvr additive="base">
                                        <p:cTn id="37"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2">
                                            <p:txEl>
                                              <p:pRg st="6" end="6"/>
                                            </p:txEl>
                                          </p:spTgt>
                                        </p:tgtEl>
                                        <p:attrNameLst>
                                          <p:attrName>style.visibility</p:attrName>
                                        </p:attrNameLst>
                                      </p:cBhvr>
                                      <p:to>
                                        <p:strVal val="visible"/>
                                      </p:to>
                                    </p:set>
                                    <p:anim calcmode="lin" valueType="num">
                                      <p:cBhvr additive="base">
                                        <p:cTn id="43"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2">
                                            <p:txEl>
                                              <p:pRg st="7" end="7"/>
                                            </p:txEl>
                                          </p:spTgt>
                                        </p:tgtEl>
                                        <p:attrNameLst>
                                          <p:attrName>style.visibility</p:attrName>
                                        </p:attrNameLst>
                                      </p:cBhvr>
                                      <p:to>
                                        <p:strVal val="visible"/>
                                      </p:to>
                                    </p:set>
                                    <p:anim calcmode="lin" valueType="num">
                                      <p:cBhvr additive="base">
                                        <p:cTn id="49" dur="500" fill="hold"/>
                                        <p:tgtEl>
                                          <p:spTgt spid="12">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36"/>
          <p:cNvGrpSpPr>
            <a:grpSpLocks/>
          </p:cNvGrpSpPr>
          <p:nvPr/>
        </p:nvGrpSpPr>
        <p:grpSpPr bwMode="auto">
          <a:xfrm>
            <a:off x="5245100" y="4348163"/>
            <a:ext cx="2286000" cy="2386012"/>
            <a:chOff x="5245100" y="4370388"/>
            <a:chExt cx="2286000" cy="2386012"/>
          </a:xfrm>
        </p:grpSpPr>
        <p:sp>
          <p:nvSpPr>
            <p:cNvPr id="9944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944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31" name="Rectangle 30"/>
          <p:cNvSpPr>
            <a:spLocks noChangeArrowheads="1"/>
          </p:cNvSpPr>
          <p:nvPr/>
        </p:nvSpPr>
        <p:spPr bwMode="auto">
          <a:xfrm>
            <a:off x="152400" y="1062038"/>
            <a:ext cx="7239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00FFFF"/>
                </a:solidFill>
                <a:effectLst/>
              </a:rPr>
              <a:t>NP:</a:t>
            </a:r>
          </a:p>
        </p:txBody>
      </p:sp>
      <p:grpSp>
        <p:nvGrpSpPr>
          <p:cNvPr id="99332"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943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0" y="1443038"/>
            <a:ext cx="4572000" cy="4832350"/>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could provide you a small </a:t>
            </a:r>
            <a:r>
              <a:rPr lang="en-US" i="1" dirty="0">
                <a:solidFill>
                  <a:srgbClr val="FF00FF"/>
                </a:solidFill>
                <a:effectLst/>
              </a:rPr>
              <a:t>witness/solution/proof  </a:t>
            </a:r>
            <a:r>
              <a:rPr lang="en-US" i="1" dirty="0">
                <a:solidFill>
                  <a:schemeClr val="accent2"/>
                </a:solidFill>
              </a:rPr>
              <a:t>S</a:t>
            </a:r>
            <a:r>
              <a:rPr lang="en-US" dirty="0"/>
              <a:t> with which you can prove to your non-believing poly time boss that </a:t>
            </a:r>
            <a:r>
              <a:rPr lang="en-US" i="1" dirty="0">
                <a:solidFill>
                  <a:schemeClr val="accent2"/>
                </a:solidFill>
                <a:effectLst/>
              </a:rPr>
              <a:t>I </a:t>
            </a:r>
            <a:r>
              <a:rPr lang="en-US" dirty="0"/>
              <a:t>is a </a:t>
            </a:r>
            <a:r>
              <a:rPr lang="en-US" dirty="0">
                <a:solidFill>
                  <a:schemeClr val="tx2"/>
                </a:solidFill>
              </a:rPr>
              <a:t>“yes” </a:t>
            </a:r>
            <a:r>
              <a:rPr lang="en-US" dirty="0"/>
              <a:t>instance.</a:t>
            </a:r>
          </a:p>
          <a:p>
            <a:pPr>
              <a:buFontTx/>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Tx/>
              <a:buChar char="•"/>
              <a:defRPr/>
            </a:pPr>
            <a:r>
              <a:rPr lang="en-US" dirty="0"/>
              <a:t>There is likely no such </a:t>
            </a:r>
            <a:r>
              <a:rPr lang="en-US" i="1" dirty="0">
                <a:solidFill>
                  <a:srgbClr val="FF00FF"/>
                </a:solidFill>
                <a:effectLst/>
              </a:rPr>
              <a:t>witness/solution/proof</a:t>
            </a:r>
            <a:r>
              <a:rPr lang="en-US" dirty="0"/>
              <a:t> .</a:t>
            </a:r>
          </a:p>
        </p:txBody>
      </p:sp>
      <p:grpSp>
        <p:nvGrpSpPr>
          <p:cNvPr id="11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99336"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8"/>
                                        </p:tgtEl>
                                        <p:attrNameLst>
                                          <p:attrName>style.visibility</p:attrName>
                                        </p:attrNameLst>
                                      </p:cBhvr>
                                      <p:to>
                                        <p:strVal val="visible"/>
                                      </p:to>
                                    </p:set>
                                    <p:anim calcmode="lin" valueType="num">
                                      <p:cBhvr additive="base">
                                        <p:cTn id="17" dur="500" fill="hold"/>
                                        <p:tgtEl>
                                          <p:spTgt spid="118"/>
                                        </p:tgtEl>
                                        <p:attrNameLst>
                                          <p:attrName>ppt_x</p:attrName>
                                        </p:attrNameLst>
                                      </p:cBhvr>
                                      <p:tavLst>
                                        <p:tav tm="0">
                                          <p:val>
                                            <p:strVal val="#ppt_x"/>
                                          </p:val>
                                        </p:tav>
                                        <p:tav tm="100000">
                                          <p:val>
                                            <p:strVal val="#ppt_x"/>
                                          </p:val>
                                        </p:tav>
                                      </p:tavLst>
                                    </p:anim>
                                    <p:anim calcmode="lin" valueType="num">
                                      <p:cBhvr additive="base">
                                        <p:cTn id="18"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 calcmode="lin" valueType="num">
                                      <p:cBhvr additive="base">
                                        <p:cTn id="2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xEl>
                                              <p:pRg st="2" end="2"/>
                                            </p:txEl>
                                          </p:spTgt>
                                        </p:tgtEl>
                                        <p:attrNameLst>
                                          <p:attrName>style.visibility</p:attrName>
                                        </p:attrNameLst>
                                      </p:cBhvr>
                                      <p:to>
                                        <p:strVal val="visible"/>
                                      </p:to>
                                    </p:set>
                                    <p:anim calcmode="lin" valueType="num">
                                      <p:cBhvr additive="base">
                                        <p:cTn id="2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31" name="Rectangle 30"/>
          <p:cNvSpPr>
            <a:spLocks noChangeArrowheads="1"/>
          </p:cNvSpPr>
          <p:nvPr/>
        </p:nvSpPr>
        <p:spPr bwMode="auto">
          <a:xfrm>
            <a:off x="152400" y="1062038"/>
            <a:ext cx="7239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6699FF"/>
                </a:solidFill>
                <a:effectLst/>
              </a:rPr>
              <a:t>CoNP:</a:t>
            </a:r>
          </a:p>
        </p:txBody>
      </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0" y="1443038"/>
            <a:ext cx="4572000" cy="4832350"/>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could provide you a small </a:t>
            </a:r>
            <a:r>
              <a:rPr lang="en-US" i="1" dirty="0">
                <a:solidFill>
                  <a:srgbClr val="FF00FF"/>
                </a:solidFill>
                <a:effectLst/>
              </a:rPr>
              <a:t>witness/solution/proof  </a:t>
            </a:r>
            <a:r>
              <a:rPr lang="en-US" i="1" dirty="0">
                <a:solidFill>
                  <a:schemeClr val="accent2"/>
                </a:solidFill>
              </a:rPr>
              <a:t>S</a:t>
            </a:r>
            <a:r>
              <a:rPr lang="en-US" dirty="0"/>
              <a:t> with which you can prove to your non-believing poly time boss that </a:t>
            </a:r>
            <a:r>
              <a:rPr lang="en-US" i="1" dirty="0">
                <a:solidFill>
                  <a:schemeClr val="accent2"/>
                </a:solidFill>
                <a:effectLst/>
              </a:rPr>
              <a:t>I </a:t>
            </a:r>
            <a:r>
              <a:rPr lang="en-US" dirty="0"/>
              <a:t>is a </a:t>
            </a:r>
            <a:r>
              <a:rPr lang="en-US" dirty="0">
                <a:solidFill>
                  <a:schemeClr val="tx2"/>
                </a:solidFill>
              </a:rPr>
              <a:t>“no” </a:t>
            </a:r>
            <a:r>
              <a:rPr lang="en-US" dirty="0"/>
              <a:t>instance.</a:t>
            </a:r>
          </a:p>
          <a:p>
            <a:pPr>
              <a:buFontTx/>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Tx/>
              <a:buChar char="•"/>
              <a:defRPr/>
            </a:pPr>
            <a:r>
              <a:rPr lang="en-US" dirty="0"/>
              <a:t>There is likely no such </a:t>
            </a:r>
            <a:r>
              <a:rPr lang="en-US" i="1" dirty="0">
                <a:solidFill>
                  <a:srgbClr val="FF00FF"/>
                </a:solidFill>
                <a:effectLst/>
              </a:rPr>
              <a:t>witness/solution/proof</a:t>
            </a:r>
            <a:r>
              <a:rPr lang="en-US" dirty="0"/>
              <a:t> .</a:t>
            </a: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 calcmode="lin" valueType="num">
                                      <p:cBhvr additive="base">
                                        <p:cTn id="7" dur="500" fill="hold"/>
                                        <p:tgtEl>
                                          <p:spTgt spid="114"/>
                                        </p:tgtEl>
                                        <p:attrNameLst>
                                          <p:attrName>ppt_x</p:attrName>
                                        </p:attrNameLst>
                                      </p:cBhvr>
                                      <p:tavLst>
                                        <p:tav tm="0">
                                          <p:val>
                                            <p:strVal val="#ppt_x"/>
                                          </p:val>
                                        </p:tav>
                                        <p:tav tm="100000">
                                          <p:val>
                                            <p:strVal val="#ppt_x"/>
                                          </p:val>
                                        </p:tav>
                                      </p:tavLst>
                                    </p:anim>
                                    <p:anim calcmode="lin" valueType="num">
                                      <p:cBhvr additive="base">
                                        <p:cTn id="8" dur="500" fill="hold"/>
                                        <p:tgtEl>
                                          <p:spTgt spid="1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500" fill="hold"/>
                                        <p:tgtEl>
                                          <p:spTgt spid="117"/>
                                        </p:tgtEl>
                                        <p:attrNameLst>
                                          <p:attrName>ppt_x</p:attrName>
                                        </p:attrNameLst>
                                      </p:cBhvr>
                                      <p:tavLst>
                                        <p:tav tm="0">
                                          <p:val>
                                            <p:strVal val="#ppt_x"/>
                                          </p:val>
                                        </p:tav>
                                        <p:tav tm="100000">
                                          <p:val>
                                            <p:strVal val="#ppt_x"/>
                                          </p:val>
                                        </p:tav>
                                      </p:tavLst>
                                    </p:anim>
                                    <p:anim calcmode="lin" valueType="num">
                                      <p:cBhvr additive="base">
                                        <p:cTn id="12" dur="5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ppt_x"/>
                                          </p:val>
                                        </p:tav>
                                        <p:tav tm="100000">
                                          <p:val>
                                            <p:strVal val="#ppt_x"/>
                                          </p:val>
                                        </p:tav>
                                      </p:tavLst>
                                    </p:anim>
                                    <p:anim calcmode="lin" valueType="num">
                                      <p:cBhvr additive="base">
                                        <p:cTn id="1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additive="base">
                                        <p:cTn id="2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 calcmode="lin" valueType="num">
                                      <p:cBhvr additive="base">
                                        <p:cTn id="3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1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954107"/>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2746854" y="565720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SAT</a:t>
            </a:r>
          </a:p>
        </p:txBody>
      </p:sp>
      <p:sp>
        <p:nvSpPr>
          <p:cNvPr id="2" name="Oval 1"/>
          <p:cNvSpPr/>
          <p:nvPr/>
        </p:nvSpPr>
        <p:spPr bwMode="auto">
          <a:xfrm>
            <a:off x="3200400" y="650287"/>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0" y="2178050"/>
            <a:ext cx="4572000" cy="2246769"/>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can provide you a </a:t>
            </a:r>
            <a:r>
              <a:rPr lang="en-US" i="1" dirty="0">
                <a:solidFill>
                  <a:srgbClr val="FF00FF"/>
                </a:solidFill>
                <a:effectLst/>
              </a:rPr>
              <a:t>proof  </a:t>
            </a:r>
            <a:r>
              <a:rPr lang="en-US" i="1" dirty="0">
                <a:solidFill>
                  <a:schemeClr val="accent2"/>
                </a:solidFill>
              </a:rPr>
              <a:t>S</a:t>
            </a:r>
            <a:r>
              <a:rPr lang="en-US" dirty="0"/>
              <a:t> with which you can prove </a:t>
            </a:r>
            <a:r>
              <a:rPr lang="en-US" i="1" dirty="0">
                <a:solidFill>
                  <a:schemeClr val="accent2"/>
                </a:solidFill>
                <a:effectLst/>
              </a:rPr>
              <a:t>I </a:t>
            </a:r>
            <a:r>
              <a:rPr lang="en-US" dirty="0"/>
              <a:t>is a </a:t>
            </a:r>
            <a:r>
              <a:rPr lang="en-US" dirty="0">
                <a:solidFill>
                  <a:schemeClr val="tx2"/>
                </a:solidFill>
              </a:rPr>
              <a:t>“yes” </a:t>
            </a:r>
            <a:r>
              <a:rPr lang="en-US" dirty="0"/>
              <a:t>instance.</a:t>
            </a:r>
          </a:p>
        </p:txBody>
      </p:sp>
    </p:spTree>
    <p:extLst>
      <p:ext uri="{BB962C8B-B14F-4D97-AF65-F5344CB8AC3E}">
        <p14:creationId xmlns:p14="http://schemas.microsoft.com/office/powerpoint/2010/main" val="4076322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1">
                                            <p:txEl>
                                              <p:pRg st="0" end="0"/>
                                            </p:txEl>
                                          </p:spTgt>
                                        </p:tgtEl>
                                        <p:attrNameLst>
                                          <p:attrName>style.visibility</p:attrName>
                                        </p:attrNameLst>
                                      </p:cBhvr>
                                      <p:to>
                                        <p:strVal val="visible"/>
                                      </p:to>
                                    </p:set>
                                    <p:anim calcmode="lin" valueType="num">
                                      <p:cBhvr additive="base">
                                        <p:cTn id="23"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2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21">
                                            <p:txEl>
                                              <p:pRg st="1" end="1"/>
                                            </p:txEl>
                                          </p:spTgt>
                                        </p:tgtEl>
                                        <p:attrNameLst>
                                          <p:attrName>style.visibility</p:attrName>
                                        </p:attrNameLst>
                                      </p:cBhvr>
                                      <p:to>
                                        <p:strVal val="visible"/>
                                      </p:to>
                                    </p:set>
                                    <p:anim calcmode="lin" valueType="num">
                                      <p:cBhvr additive="base">
                                        <p:cTn id="27"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1" nodeType="clickEffect">
                                  <p:stCondLst>
                                    <p:cond delay="0"/>
                                  </p:stCondLst>
                                  <p:childTnLst>
                                    <p:animMotion origin="layout" path="M 4.44444E-6 -3.33333E-6 L 0.17274 -0.325 " pathEditMode="relative" rAng="0" ptsTypes="AA">
                                      <p:cBhvr>
                                        <p:cTn id="32" dur="2000" fill="hold"/>
                                        <p:tgtEl>
                                          <p:spTgt spid="100362"/>
                                        </p:tgtEl>
                                        <p:attrNameLst>
                                          <p:attrName>ppt_x</p:attrName>
                                          <p:attrName>ppt_y</p:attrName>
                                        </p:attrNameLst>
                                      </p:cBhvr>
                                      <p:rCtr x="8628" y="-1625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9067800" cy="415498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endPar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SAT(I)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 is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satisfiable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clauses C,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clause C”</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variable x,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variable x in clause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0" name="Oval 19"/>
          <p:cNvSpPr/>
          <p:nvPr/>
        </p:nvSpPr>
        <p:spPr bwMode="auto">
          <a:xfrm>
            <a:off x="2971800" y="168910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3" name="Picture 12" descr="&lt;strong&gt;Clipart&lt;/strong&gt; - Beautiful Black &lt;strong&gt;Woman&lt;/strong&gt;">
            <a:extLst>
              <a:ext uri="{FF2B5EF4-FFF2-40B4-BE49-F238E27FC236}">
                <a16:creationId xmlns:a16="http://schemas.microsoft.com/office/drawing/2014/main" id="{B76EB731-1430-4A49-A339-1D1407A4265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800" y="3733800"/>
            <a:ext cx="727608" cy="745153"/>
          </a:xfrm>
          <a:prstGeom prst="rect">
            <a:avLst/>
          </a:prstGeom>
        </p:spPr>
      </p:pic>
    </p:spTree>
    <p:extLst>
      <p:ext uri="{BB962C8B-B14F-4D97-AF65-F5344CB8AC3E}">
        <p14:creationId xmlns:p14="http://schemas.microsoft.com/office/powerpoint/2010/main" val="2520078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8" end="8"/>
                                            </p:txEl>
                                          </p:spTgt>
                                        </p:tgtEl>
                                        <p:attrNameLst>
                                          <p:attrName>style.visibility</p:attrName>
                                        </p:attrNameLst>
                                      </p:cBhvr>
                                      <p:to>
                                        <p:strVal val="visible"/>
                                      </p:to>
                                    </p:set>
                                    <p:anim calcmode="lin" valueType="num">
                                      <p:cBhvr additive="base">
                                        <p:cTn id="13"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1384995"/>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r>
              <a:rPr lang="en-US" dirty="0">
                <a:effectLst/>
              </a:rPr>
              <a:t>not Sat </a:t>
            </a:r>
            <a:r>
              <a:rPr lang="en-US" i="1" dirty="0">
                <a:solidFill>
                  <a:schemeClr val="accent1"/>
                </a:solidFill>
                <a:effectLst/>
              </a:rPr>
              <a:t>= { circuit C |</a:t>
            </a:r>
            <a:r>
              <a:rPr lang="en-US" i="1" dirty="0">
                <a:solidFill>
                  <a:schemeClr val="accent1"/>
                </a:solidFill>
                <a:effectLst/>
                <a:sym typeface="Symbol" panose="05050102010706020507" pitchFamily="18" charset="2"/>
              </a:rPr>
              <a:t></a:t>
            </a:r>
            <a:r>
              <a:rPr lang="en-US" i="1" dirty="0">
                <a:solidFill>
                  <a:schemeClr val="accent1"/>
                </a:solidFill>
                <a:effectLst/>
              </a:rPr>
              <a:t> assignment S,   C(S) = false }</a:t>
            </a: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00362" name="Text Box 22"/>
          <p:cNvSpPr txBox="1">
            <a:spLocks noChangeArrowheads="1"/>
          </p:cNvSpPr>
          <p:nvPr/>
        </p:nvSpPr>
        <p:spPr bwMode="auto">
          <a:xfrm>
            <a:off x="2746854" y="5657205"/>
            <a:ext cx="1571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not SAT</a:t>
            </a:r>
          </a:p>
        </p:txBody>
      </p:sp>
      <p:sp>
        <p:nvSpPr>
          <p:cNvPr id="2" name="Oval 1"/>
          <p:cNvSpPr/>
          <p:nvPr/>
        </p:nvSpPr>
        <p:spPr bwMode="auto">
          <a:xfrm>
            <a:off x="3200400" y="1071269"/>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0" y="2178050"/>
            <a:ext cx="4572000" cy="2246769"/>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can provide you a </a:t>
            </a:r>
            <a:r>
              <a:rPr lang="en-US" i="1" dirty="0">
                <a:solidFill>
                  <a:srgbClr val="FF00FF"/>
                </a:solidFill>
                <a:effectLst/>
              </a:rPr>
              <a:t>proof  </a:t>
            </a:r>
            <a:r>
              <a:rPr lang="en-US" i="1" dirty="0">
                <a:solidFill>
                  <a:schemeClr val="accent2"/>
                </a:solidFill>
              </a:rPr>
              <a:t>S</a:t>
            </a:r>
            <a:r>
              <a:rPr lang="en-US" dirty="0"/>
              <a:t> with which you can prove </a:t>
            </a:r>
            <a:r>
              <a:rPr lang="en-US" i="1" dirty="0">
                <a:solidFill>
                  <a:schemeClr val="accent2"/>
                </a:solidFill>
                <a:effectLst/>
              </a:rPr>
              <a:t>I </a:t>
            </a:r>
            <a:r>
              <a:rPr lang="en-US" dirty="0"/>
              <a:t>is a </a:t>
            </a:r>
            <a:r>
              <a:rPr lang="en-US" dirty="0">
                <a:solidFill>
                  <a:schemeClr val="tx2"/>
                </a:solidFill>
              </a:rPr>
              <a:t>“no” </a:t>
            </a:r>
            <a:r>
              <a:rPr lang="en-US" dirty="0"/>
              <a:t>instance.</a:t>
            </a:r>
          </a:p>
        </p:txBody>
      </p:sp>
      <p:sp>
        <p:nvSpPr>
          <p:cNvPr id="22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3635957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1">
                                            <p:txEl>
                                              <p:pRg st="0" end="0"/>
                                            </p:txEl>
                                          </p:spTgt>
                                        </p:tgtEl>
                                        <p:attrNameLst>
                                          <p:attrName>style.visibility</p:attrName>
                                        </p:attrNameLst>
                                      </p:cBhvr>
                                      <p:to>
                                        <p:strVal val="visible"/>
                                      </p:to>
                                    </p:set>
                                    <p:anim calcmode="lin" valueType="num">
                                      <p:cBhvr additive="base">
                                        <p:cTn id="23"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2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21">
                                            <p:txEl>
                                              <p:pRg st="1" end="1"/>
                                            </p:txEl>
                                          </p:spTgt>
                                        </p:tgtEl>
                                        <p:attrNameLst>
                                          <p:attrName>style.visibility</p:attrName>
                                        </p:attrNameLst>
                                      </p:cBhvr>
                                      <p:to>
                                        <p:strVal val="visible"/>
                                      </p:to>
                                    </p:set>
                                    <p:anim calcmode="lin" valueType="num">
                                      <p:cBhvr additive="base">
                                        <p:cTn id="27"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1" nodeType="clickEffect">
                                  <p:stCondLst>
                                    <p:cond delay="0"/>
                                  </p:stCondLst>
                                  <p:childTnLst>
                                    <p:animMotion origin="layout" path="M -4.72222E-6 -4.81481E-6 L 0.46823 -0.32199 " pathEditMode="relative" rAng="0" ptsTypes="AA">
                                      <p:cBhvr>
                                        <p:cTn id="32" dur="2000" fill="hold"/>
                                        <p:tgtEl>
                                          <p:spTgt spid="100362"/>
                                        </p:tgtEl>
                                        <p:attrNameLst>
                                          <p:attrName>ppt_x</p:attrName>
                                          <p:attrName>ppt_y</p:attrName>
                                        </p:attrNameLst>
                                      </p:cBhvr>
                                      <p:rCtr x="23403" y="-16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2246769"/>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r>
              <a:rPr lang="en-US" dirty="0">
                <a:effectLst/>
              </a:rPr>
              <a:t>not Sat </a:t>
            </a:r>
            <a:r>
              <a:rPr lang="en-US" i="1" dirty="0">
                <a:solidFill>
                  <a:schemeClr val="accent1"/>
                </a:solidFill>
                <a:effectLst/>
              </a:rPr>
              <a:t>= { circuit C |</a:t>
            </a:r>
            <a:r>
              <a:rPr lang="en-US" i="1" dirty="0">
                <a:solidFill>
                  <a:schemeClr val="accent1"/>
                </a:solidFill>
                <a:effectLst/>
                <a:sym typeface="Symbol" panose="05050102010706020507" pitchFamily="18" charset="2"/>
              </a:rPr>
              <a:t></a:t>
            </a:r>
            <a:r>
              <a:rPr lang="en-US" i="1" dirty="0">
                <a:solidFill>
                  <a:schemeClr val="accent1"/>
                </a:solidFill>
                <a:effectLst/>
              </a:rPr>
              <a:t> assignment S,   C(S) = false }</a:t>
            </a:r>
          </a:p>
          <a:p>
            <a:pPr>
              <a:buFont typeface="Arial" charset="0"/>
              <a:buChar char="•"/>
              <a:defRPr/>
            </a:pPr>
            <a:r>
              <a:rPr lang="en-US" dirty="0">
                <a:effectLst/>
              </a:rPr>
              <a:t>P</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false }</a:t>
            </a:r>
            <a:endParaRPr lang="en-CA" i="1" dirty="0">
              <a:solidFill>
                <a:schemeClr val="accent1"/>
              </a:solidFill>
              <a:effectLst/>
            </a:endParaRPr>
          </a:p>
          <a:p>
            <a:pPr>
              <a:buFont typeface="Arial" charset="0"/>
              <a:buChar char="•"/>
              <a:defRPr/>
            </a:pP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2746854" y="565720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P</a:t>
            </a:r>
          </a:p>
        </p:txBody>
      </p:sp>
      <p:sp>
        <p:nvSpPr>
          <p:cNvPr id="2" name="Oval 1"/>
          <p:cNvSpPr/>
          <p:nvPr/>
        </p:nvSpPr>
        <p:spPr bwMode="auto">
          <a:xfrm>
            <a:off x="3200400" y="1470025"/>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1" y="2178050"/>
            <a:ext cx="5539183" cy="1384995"/>
          </a:xfrm>
          <a:prstGeom prst="rect">
            <a:avLst/>
          </a:prstGeom>
        </p:spPr>
        <p:txBody>
          <a:bodyPr wrap="square">
            <a:spAutoFit/>
          </a:bodyPr>
          <a:lstStyle/>
          <a:p>
            <a:pPr>
              <a:buFont typeface="Arial" charset="0"/>
              <a:buChar char="•"/>
              <a:defRPr/>
            </a:pPr>
            <a:r>
              <a:rPr lang="en-US" dirty="0"/>
              <a:t> S is a </a:t>
            </a:r>
            <a:r>
              <a:rPr lang="en-US" i="1" dirty="0">
                <a:solidFill>
                  <a:srgbClr val="FF00FF"/>
                </a:solidFill>
              </a:rPr>
              <a:t>witness/solution/proof</a:t>
            </a:r>
            <a:r>
              <a:rPr lang="en-US" dirty="0"/>
              <a:t>.</a:t>
            </a:r>
          </a:p>
          <a:p>
            <a:pPr>
              <a:defRPr/>
            </a:pPr>
            <a:r>
              <a:rPr lang="en-US" dirty="0"/>
              <a:t>   but of </a:t>
            </a:r>
            <a:r>
              <a:rPr lang="en-US" i="1" dirty="0">
                <a:solidFill>
                  <a:schemeClr val="accent2"/>
                </a:solidFill>
                <a:effectLst/>
              </a:rPr>
              <a:t>I </a:t>
            </a:r>
            <a:r>
              <a:rPr lang="en-US" dirty="0"/>
              <a:t>is being a </a:t>
            </a:r>
            <a:r>
              <a:rPr lang="en-US" dirty="0">
                <a:solidFill>
                  <a:schemeClr val="tx2"/>
                </a:solidFill>
              </a:rPr>
              <a:t>“yes” </a:t>
            </a:r>
            <a:r>
              <a:rPr lang="en-US" dirty="0"/>
              <a:t>or a </a:t>
            </a:r>
            <a:r>
              <a:rPr lang="en-US" dirty="0">
                <a:solidFill>
                  <a:schemeClr val="tx2"/>
                </a:solidFill>
              </a:rPr>
              <a:t>“no”</a:t>
            </a:r>
            <a:r>
              <a:rPr lang="en-US" dirty="0"/>
              <a:t>?   </a:t>
            </a:r>
          </a:p>
          <a:p>
            <a:pPr>
              <a:defRPr/>
            </a:pPr>
            <a:r>
              <a:rPr lang="en-US" dirty="0"/>
              <a:t>   a </a:t>
            </a:r>
            <a:r>
              <a:rPr lang="en-US" dirty="0">
                <a:solidFill>
                  <a:schemeClr val="tx2"/>
                </a:solidFill>
              </a:rPr>
              <a:t>“yes” </a:t>
            </a:r>
            <a:r>
              <a:rPr lang="en-US" dirty="0"/>
              <a:t>instance.</a:t>
            </a:r>
          </a:p>
        </p:txBody>
      </p:sp>
      <p:sp>
        <p:nvSpPr>
          <p:cNvPr id="22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139104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21">
                                            <p:txEl>
                                              <p:pRg st="0" end="0"/>
                                            </p:txEl>
                                          </p:spTgt>
                                        </p:tgtEl>
                                        <p:attrNameLst>
                                          <p:attrName>style.visibility</p:attrName>
                                        </p:attrNameLst>
                                      </p:cBhvr>
                                      <p:to>
                                        <p:strVal val="visible"/>
                                      </p:to>
                                    </p:set>
                                    <p:anim calcmode="lin" valueType="num">
                                      <p:cBhvr additive="base">
                                        <p:cTn id="25"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21">
                                            <p:txEl>
                                              <p:pRg st="1" end="1"/>
                                            </p:txEl>
                                          </p:spTgt>
                                        </p:tgtEl>
                                        <p:attrNameLst>
                                          <p:attrName>style.visibility</p:attrName>
                                        </p:attrNameLst>
                                      </p:cBhvr>
                                      <p:to>
                                        <p:strVal val="visible"/>
                                      </p:to>
                                    </p:set>
                                    <p:anim calcmode="lin" valueType="num">
                                      <p:cBhvr additive="base">
                                        <p:cTn id="31"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21">
                                            <p:txEl>
                                              <p:pRg st="2" end="2"/>
                                            </p:txEl>
                                          </p:spTgt>
                                        </p:tgtEl>
                                        <p:attrNameLst>
                                          <p:attrName>style.visibility</p:attrName>
                                        </p:attrNameLst>
                                      </p:cBhvr>
                                      <p:to>
                                        <p:strVal val="visible"/>
                                      </p:to>
                                    </p:set>
                                    <p:anim calcmode="lin" valueType="num">
                                      <p:cBhvr additive="base">
                                        <p:cTn id="37" dur="500" fill="hold"/>
                                        <p:tgtEl>
                                          <p:spTgt spid="221">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grpId="1" nodeType="clickEffect">
                                  <p:stCondLst>
                                    <p:cond delay="0"/>
                                  </p:stCondLst>
                                  <p:childTnLst>
                                    <p:animMotion origin="layout" path="M -5.55556E-7 -4.81481E-6 L 0.18698 -0.26481 " pathEditMode="relative" rAng="0" ptsTypes="AA">
                                      <p:cBhvr>
                                        <p:cTn id="42" dur="2000" fill="hold"/>
                                        <p:tgtEl>
                                          <p:spTgt spid="100362"/>
                                        </p:tgtEl>
                                        <p:attrNameLst>
                                          <p:attrName>ppt_x</p:attrName>
                                          <p:attrName>ppt_y</p:attrName>
                                        </p:attrNameLst>
                                      </p:cBhvr>
                                      <p:rCtr x="9340" y="-132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137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nvGrpSpPr>
          <p:cNvPr id="101380" name="Group 14"/>
          <p:cNvGrpSpPr>
            <a:grpSpLocks/>
          </p:cNvGrpSpPr>
          <p:nvPr/>
        </p:nvGrpSpPr>
        <p:grpSpPr bwMode="auto">
          <a:xfrm>
            <a:off x="3657600" y="3087688"/>
            <a:ext cx="4202113" cy="3254375"/>
            <a:chOff x="2304" y="1945"/>
            <a:chExt cx="2647" cy="2050"/>
          </a:xfrm>
        </p:grpSpPr>
        <p:sp>
          <p:nvSpPr>
            <p:cNvPr id="1058831"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1494"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1381" name="Text Box 28"/>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101382" name="Group 17"/>
          <p:cNvGrpSpPr>
            <a:grpSpLocks/>
          </p:cNvGrpSpPr>
          <p:nvPr/>
        </p:nvGrpSpPr>
        <p:grpSpPr bwMode="auto">
          <a:xfrm>
            <a:off x="4941888" y="3060700"/>
            <a:ext cx="4202112" cy="3263900"/>
            <a:chOff x="3113" y="1928"/>
            <a:chExt cx="2647" cy="2056"/>
          </a:xfrm>
        </p:grpSpPr>
        <p:sp>
          <p:nvSpPr>
            <p:cNvPr id="1058834" name="Oval 18"/>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1492" name="Text Box 19"/>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058847" name="Text Box 31"/>
          <p:cNvSpPr txBox="1">
            <a:spLocks noChangeArrowheads="1"/>
          </p:cNvSpPr>
          <p:nvPr/>
        </p:nvSpPr>
        <p:spPr bwMode="auto">
          <a:xfrm>
            <a:off x="5181600" y="4038600"/>
            <a:ext cx="2462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058855" name="Text Box 39"/>
          <p:cNvSpPr txBox="1">
            <a:spLocks noChangeArrowheads="1"/>
          </p:cNvSpPr>
          <p:nvPr/>
        </p:nvSpPr>
        <p:spPr bwMode="auto">
          <a:xfrm>
            <a:off x="-152400" y="533400"/>
            <a:ext cx="5205912"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defRPr/>
            </a:pPr>
            <a:r>
              <a:rPr lang="en-US" sz="2400" dirty="0">
                <a:effectLst/>
              </a:rPr>
              <a:t>Network Flows:</a:t>
            </a:r>
            <a:br>
              <a:rPr lang="en-US" sz="2400" dirty="0">
                <a:effectLst/>
              </a:rPr>
            </a:br>
            <a:r>
              <a:rPr lang="en-US" sz="2400" dirty="0">
                <a:effectLst/>
              </a:rPr>
              <a:t>    Is there a flow in </a:t>
            </a:r>
            <a:r>
              <a:rPr lang="en-US" sz="2400" i="1" dirty="0">
                <a:solidFill>
                  <a:schemeClr val="accent2"/>
                </a:solidFill>
                <a:effectLst/>
              </a:rPr>
              <a:t>G </a:t>
            </a:r>
            <a:r>
              <a:rPr lang="en-US" sz="2400" dirty="0">
                <a:effectLst/>
              </a:rPr>
              <a:t>with value </a:t>
            </a:r>
            <a:r>
              <a:rPr lang="en-US" sz="2400" i="1" dirty="0">
                <a:solidFill>
                  <a:schemeClr val="accent2"/>
                </a:solidFill>
                <a:effectLst/>
                <a:sym typeface="Symbol"/>
              </a:rPr>
              <a:t> k</a:t>
            </a:r>
            <a:r>
              <a:rPr lang="en-US" sz="2400" dirty="0">
                <a:effectLst/>
                <a:sym typeface="Symbol"/>
              </a:rPr>
              <a:t>?</a:t>
            </a:r>
            <a:endParaRPr lang="en-US" sz="2400" dirty="0">
              <a:effectLst/>
            </a:endParaRPr>
          </a:p>
          <a:p>
            <a:pPr>
              <a:defRPr/>
            </a:pPr>
            <a:r>
              <a:rPr lang="en-US" sz="2400" dirty="0">
                <a:effectLst/>
              </a:rPr>
              <a:t>A</a:t>
            </a:r>
            <a:r>
              <a:rPr lang="en-US" sz="2400" i="1" dirty="0">
                <a:solidFill>
                  <a:srgbClr val="FF00FF"/>
                </a:solidFill>
                <a:effectLst/>
              </a:rPr>
              <a:t> witness/solution/proof  </a:t>
            </a:r>
            <a:r>
              <a:rPr lang="en-US" sz="2400" i="1" dirty="0">
                <a:solidFill>
                  <a:schemeClr val="accent2"/>
                </a:solidFill>
              </a:rPr>
              <a:t>S</a:t>
            </a:r>
            <a:r>
              <a:rPr lang="en-US" sz="2400" dirty="0">
                <a:effectLst/>
              </a:rPr>
              <a:t>  of </a:t>
            </a:r>
            <a:r>
              <a:rPr lang="en-US" sz="2400" i="1" dirty="0">
                <a:solidFill>
                  <a:schemeClr val="tx2"/>
                </a:solidFill>
                <a:effectLst/>
              </a:rPr>
              <a:t>Yes</a:t>
            </a:r>
            <a:r>
              <a:rPr lang="en-US" sz="2400" dirty="0">
                <a:effectLst/>
              </a:rPr>
              <a:t> is</a:t>
            </a:r>
          </a:p>
          <a:p>
            <a:pPr>
              <a:defRPr/>
            </a:pPr>
            <a:r>
              <a:rPr lang="en-US" sz="2400" dirty="0">
                <a:effectLst/>
              </a:rPr>
              <a:t>    a flow</a:t>
            </a:r>
          </a:p>
          <a:p>
            <a:pPr>
              <a:defRPr/>
            </a:pPr>
            <a:r>
              <a:rPr lang="en-US" sz="2400" dirty="0">
                <a:effectLst/>
              </a:rPr>
              <a:t> A</a:t>
            </a:r>
            <a:r>
              <a:rPr lang="en-US" sz="2400" i="1" dirty="0">
                <a:solidFill>
                  <a:srgbClr val="FF00FF"/>
                </a:solidFill>
                <a:effectLst/>
              </a:rPr>
              <a:t> witness/solution/proof  </a:t>
            </a:r>
            <a:r>
              <a:rPr lang="en-US" sz="2400" i="1" dirty="0">
                <a:solidFill>
                  <a:schemeClr val="accent2"/>
                </a:solidFill>
              </a:rPr>
              <a:t>S</a:t>
            </a:r>
            <a:r>
              <a:rPr lang="en-US" sz="2400" dirty="0">
                <a:effectLst/>
              </a:rPr>
              <a:t>  of </a:t>
            </a:r>
            <a:r>
              <a:rPr lang="en-US" sz="2400" i="1" dirty="0">
                <a:solidFill>
                  <a:schemeClr val="tx2"/>
                </a:solidFill>
                <a:effectLst/>
              </a:rPr>
              <a:t>No </a:t>
            </a:r>
            <a:r>
              <a:rPr lang="en-US" sz="2400" dirty="0">
                <a:effectLst/>
              </a:rPr>
              <a:t>is</a:t>
            </a:r>
          </a:p>
          <a:p>
            <a:pPr>
              <a:defRPr/>
            </a:pPr>
            <a:r>
              <a:rPr lang="en-US" sz="2400" dirty="0">
                <a:effectLst/>
              </a:rPr>
              <a:t>    a Cut.</a:t>
            </a:r>
          </a:p>
          <a:p>
            <a:pPr>
              <a:defRPr/>
            </a:pPr>
            <a:r>
              <a:rPr lang="en-US" sz="2400" dirty="0">
                <a:effectLst/>
              </a:rPr>
              <a:t>In general, in NP and in </a:t>
            </a:r>
            <a:r>
              <a:rPr lang="en-US" sz="2400" dirty="0" err="1">
                <a:effectLst/>
              </a:rPr>
              <a:t>CoNP</a:t>
            </a:r>
            <a:r>
              <a:rPr lang="en-US" sz="2400" dirty="0">
                <a:effectLst/>
              </a:rPr>
              <a:t> </a:t>
            </a:r>
            <a:br>
              <a:rPr lang="en-US" sz="2400" dirty="0">
                <a:effectLst/>
              </a:rPr>
            </a:br>
            <a:r>
              <a:rPr lang="en-US" sz="2400" dirty="0">
                <a:effectLst/>
              </a:rPr>
              <a:t>does not (likely) mean in P.</a:t>
            </a:r>
          </a:p>
        </p:txBody>
      </p:sp>
      <p:sp>
        <p:nvSpPr>
          <p:cNvPr id="101385"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nvGrpSpPr>
          <p:cNvPr id="101386" name="Group 28"/>
          <p:cNvGrpSpPr>
            <a:grpSpLocks/>
          </p:cNvGrpSpPr>
          <p:nvPr/>
        </p:nvGrpSpPr>
        <p:grpSpPr bwMode="auto">
          <a:xfrm flipH="1">
            <a:off x="7991475" y="4430713"/>
            <a:ext cx="1076325" cy="2274887"/>
            <a:chOff x="3915" y="446"/>
            <a:chExt cx="678" cy="1433"/>
          </a:xfrm>
        </p:grpSpPr>
        <p:sp>
          <p:nvSpPr>
            <p:cNvPr id="34"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35"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36"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37"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38"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39"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40"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41"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42"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43"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44"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45"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46"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47"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48"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49"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50"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51"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52"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53"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54"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55"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56"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57"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58"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59"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60"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61"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62"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63"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64"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65"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66"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67"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68"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69"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70"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71"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72"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73"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74"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75"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76"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77"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78"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79"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80"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81"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82"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83"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84"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85"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86"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87"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88"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89"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0"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2"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3"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4"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5"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6"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7"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8"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9"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00"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01"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02"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03"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04"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05"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06"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07"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08"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09"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10"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11"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12"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13"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14"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15"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16"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17"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18"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19"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20"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21"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22"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23"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24"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25"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26"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27"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28"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29"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30"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31"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32"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33"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34"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35" name="Text Box 31"/>
          <p:cNvSpPr txBox="1">
            <a:spLocks noChangeArrowheads="1"/>
          </p:cNvSpPr>
          <p:nvPr/>
        </p:nvSpPr>
        <p:spPr bwMode="auto">
          <a:xfrm>
            <a:off x="3886200" y="3805238"/>
            <a:ext cx="2462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36" name="Text Box 31"/>
          <p:cNvSpPr txBox="1">
            <a:spLocks noChangeArrowheads="1"/>
          </p:cNvSpPr>
          <p:nvPr/>
        </p:nvSpPr>
        <p:spPr bwMode="auto">
          <a:xfrm>
            <a:off x="6681788" y="3765550"/>
            <a:ext cx="24622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38"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58855">
                                            <p:txEl>
                                              <p:pRg st="0" end="0"/>
                                            </p:txEl>
                                          </p:spTgt>
                                        </p:tgtEl>
                                        <p:attrNameLst>
                                          <p:attrName>style.visibility</p:attrName>
                                        </p:attrNameLst>
                                      </p:cBhvr>
                                      <p:to>
                                        <p:strVal val="visible"/>
                                      </p:to>
                                    </p:set>
                                    <p:anim calcmode="lin" valueType="num">
                                      <p:cBhvr additive="base">
                                        <p:cTn id="7" dur="500" fill="hold"/>
                                        <p:tgtEl>
                                          <p:spTgt spid="10588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588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58855">
                                            <p:txEl>
                                              <p:pRg st="1" end="1"/>
                                            </p:txEl>
                                          </p:spTgt>
                                        </p:tgtEl>
                                        <p:attrNameLst>
                                          <p:attrName>style.visibility</p:attrName>
                                        </p:attrNameLst>
                                      </p:cBhvr>
                                      <p:to>
                                        <p:strVal val="visible"/>
                                      </p:to>
                                    </p:set>
                                    <p:anim calcmode="lin" valueType="num">
                                      <p:cBhvr additive="base">
                                        <p:cTn id="13" dur="500" fill="hold"/>
                                        <p:tgtEl>
                                          <p:spTgt spid="105885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588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58855">
                                            <p:txEl>
                                              <p:pRg st="2" end="2"/>
                                            </p:txEl>
                                          </p:spTgt>
                                        </p:tgtEl>
                                        <p:attrNameLst>
                                          <p:attrName>style.visibility</p:attrName>
                                        </p:attrNameLst>
                                      </p:cBhvr>
                                      <p:to>
                                        <p:strVal val="visible"/>
                                      </p:to>
                                    </p:set>
                                    <p:anim calcmode="lin" valueType="num">
                                      <p:cBhvr additive="base">
                                        <p:cTn id="19" dur="500" fill="hold"/>
                                        <p:tgtEl>
                                          <p:spTgt spid="105885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588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5"/>
                                        </p:tgtEl>
                                        <p:attrNameLst>
                                          <p:attrName>style.visibility</p:attrName>
                                        </p:attrNameLst>
                                      </p:cBhvr>
                                      <p:to>
                                        <p:strVal val="visible"/>
                                      </p:to>
                                    </p:set>
                                    <p:anim calcmode="lin" valueType="num">
                                      <p:cBhvr additive="base">
                                        <p:cTn id="25" dur="500" fill="hold"/>
                                        <p:tgtEl>
                                          <p:spTgt spid="135"/>
                                        </p:tgtEl>
                                        <p:attrNameLst>
                                          <p:attrName>ppt_x</p:attrName>
                                        </p:attrNameLst>
                                      </p:cBhvr>
                                      <p:tavLst>
                                        <p:tav tm="0">
                                          <p:val>
                                            <p:strVal val="#ppt_x"/>
                                          </p:val>
                                        </p:tav>
                                        <p:tav tm="100000">
                                          <p:val>
                                            <p:strVal val="#ppt_x"/>
                                          </p:val>
                                        </p:tav>
                                      </p:tavLst>
                                    </p:anim>
                                    <p:anim calcmode="lin" valueType="num">
                                      <p:cBhvr additive="base">
                                        <p:cTn id="26" dur="500" fill="hold"/>
                                        <p:tgtEl>
                                          <p:spTgt spid="135"/>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58855">
                                            <p:txEl>
                                              <p:pRg st="3" end="3"/>
                                            </p:txEl>
                                          </p:spTgt>
                                        </p:tgtEl>
                                        <p:attrNameLst>
                                          <p:attrName>style.visibility</p:attrName>
                                        </p:attrNameLst>
                                      </p:cBhvr>
                                      <p:to>
                                        <p:strVal val="visible"/>
                                      </p:to>
                                    </p:set>
                                    <p:anim calcmode="lin" valueType="num">
                                      <p:cBhvr additive="base">
                                        <p:cTn id="31" dur="500" fill="hold"/>
                                        <p:tgtEl>
                                          <p:spTgt spid="1058855">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58855">
                                            <p:txEl>
                                              <p:pRg st="3" end="3"/>
                                            </p:txEl>
                                          </p:spTgt>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135"/>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1058855">
                                            <p:txEl>
                                              <p:pRg st="4" end="4"/>
                                            </p:txEl>
                                          </p:spTgt>
                                        </p:tgtEl>
                                        <p:attrNameLst>
                                          <p:attrName>style.visibility</p:attrName>
                                        </p:attrNameLst>
                                      </p:cBhvr>
                                      <p:to>
                                        <p:strVal val="visible"/>
                                      </p:to>
                                    </p:set>
                                    <p:anim calcmode="lin" valueType="num">
                                      <p:cBhvr additive="base">
                                        <p:cTn id="39" dur="500" fill="hold"/>
                                        <p:tgtEl>
                                          <p:spTgt spid="1058855">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588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1" fill="hold" grpId="0" nodeType="clickEffect">
                                  <p:stCondLst>
                                    <p:cond delay="0"/>
                                  </p:stCondLst>
                                  <p:childTnLst>
                                    <p:set>
                                      <p:cBhvr>
                                        <p:cTn id="44" dur="1" fill="hold">
                                          <p:stCondLst>
                                            <p:cond delay="0"/>
                                          </p:stCondLst>
                                        </p:cTn>
                                        <p:tgtEl>
                                          <p:spTgt spid="136"/>
                                        </p:tgtEl>
                                        <p:attrNameLst>
                                          <p:attrName>style.visibility</p:attrName>
                                        </p:attrNameLst>
                                      </p:cBhvr>
                                      <p:to>
                                        <p:strVal val="visible"/>
                                      </p:to>
                                    </p:set>
                                    <p:anim calcmode="lin" valueType="num">
                                      <p:cBhvr additive="base">
                                        <p:cTn id="45" dur="500" fill="hold"/>
                                        <p:tgtEl>
                                          <p:spTgt spid="136"/>
                                        </p:tgtEl>
                                        <p:attrNameLst>
                                          <p:attrName>ppt_x</p:attrName>
                                        </p:attrNameLst>
                                      </p:cBhvr>
                                      <p:tavLst>
                                        <p:tav tm="0">
                                          <p:val>
                                            <p:strVal val="#ppt_x"/>
                                          </p:val>
                                        </p:tav>
                                        <p:tav tm="100000">
                                          <p:val>
                                            <p:strVal val="#ppt_x"/>
                                          </p:val>
                                        </p:tav>
                                      </p:tavLst>
                                    </p:anim>
                                    <p:anim calcmode="lin" valueType="num">
                                      <p:cBhvr additive="base">
                                        <p:cTn id="46" dur="500" fill="hold"/>
                                        <p:tgtEl>
                                          <p:spTgt spid="136"/>
                                        </p:tgtEl>
                                        <p:attrNameLst>
                                          <p:attrName>ppt_y</p:attrName>
                                        </p:attrNameLst>
                                      </p:cBhvr>
                                      <p:tavLst>
                                        <p:tav tm="0">
                                          <p:val>
                                            <p:strVal val="0-#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1" fill="hold" grpId="0" nodeType="clickEffect">
                                  <p:stCondLst>
                                    <p:cond delay="0"/>
                                  </p:stCondLst>
                                  <p:childTnLst>
                                    <p:set>
                                      <p:cBhvr>
                                        <p:cTn id="50" dur="1" fill="hold">
                                          <p:stCondLst>
                                            <p:cond delay="0"/>
                                          </p:stCondLst>
                                        </p:cTn>
                                        <p:tgtEl>
                                          <p:spTgt spid="1058847"/>
                                        </p:tgtEl>
                                        <p:attrNameLst>
                                          <p:attrName>style.visibility</p:attrName>
                                        </p:attrNameLst>
                                      </p:cBhvr>
                                      <p:to>
                                        <p:strVal val="visible"/>
                                      </p:to>
                                    </p:set>
                                    <p:anim calcmode="lin" valueType="num">
                                      <p:cBhvr additive="base">
                                        <p:cTn id="51" dur="500" fill="hold"/>
                                        <p:tgtEl>
                                          <p:spTgt spid="1058847"/>
                                        </p:tgtEl>
                                        <p:attrNameLst>
                                          <p:attrName>ppt_x</p:attrName>
                                        </p:attrNameLst>
                                      </p:cBhvr>
                                      <p:tavLst>
                                        <p:tav tm="0">
                                          <p:val>
                                            <p:strVal val="#ppt_x"/>
                                          </p:val>
                                        </p:tav>
                                        <p:tav tm="100000">
                                          <p:val>
                                            <p:strVal val="#ppt_x"/>
                                          </p:val>
                                        </p:tav>
                                      </p:tavLst>
                                    </p:anim>
                                    <p:anim calcmode="lin" valueType="num">
                                      <p:cBhvr additive="base">
                                        <p:cTn id="52" dur="500" fill="hold"/>
                                        <p:tgtEl>
                                          <p:spTgt spid="1058847"/>
                                        </p:tgtEl>
                                        <p:attrNameLst>
                                          <p:attrName>ppt_y</p:attrName>
                                        </p:attrNameLst>
                                      </p:cBhvr>
                                      <p:tavLst>
                                        <p:tav tm="0">
                                          <p:val>
                                            <p:strVal val="0-#ppt_h/2"/>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136"/>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42" presetClass="path" presetSubtype="0" accel="50000" decel="50000" fill="hold" grpId="1" nodeType="clickEffect">
                                  <p:stCondLst>
                                    <p:cond delay="0"/>
                                  </p:stCondLst>
                                  <p:childTnLst>
                                    <p:animMotion origin="layout" path="M -3.61111E-6 1.11214E-6 L -3.61111E-6 0.27803 " pathEditMode="relative" rAng="0" ptsTypes="AA">
                                      <p:cBhvr>
                                        <p:cTn id="58" dur="2000" fill="hold"/>
                                        <p:tgtEl>
                                          <p:spTgt spid="1058847"/>
                                        </p:tgtEl>
                                        <p:attrNameLst>
                                          <p:attrName>ppt_x</p:attrName>
                                          <p:attrName>ppt_y</p:attrName>
                                        </p:attrNameLst>
                                      </p:cBhvr>
                                      <p:rCtr x="0" y="13902"/>
                                    </p:animMotion>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058855">
                                            <p:txEl>
                                              <p:pRg st="5" end="5"/>
                                            </p:txEl>
                                          </p:spTgt>
                                        </p:tgtEl>
                                        <p:attrNameLst>
                                          <p:attrName>style.visibility</p:attrName>
                                        </p:attrNameLst>
                                      </p:cBhvr>
                                      <p:to>
                                        <p:strVal val="visible"/>
                                      </p:to>
                                    </p:set>
                                    <p:anim calcmode="lin" valueType="num">
                                      <p:cBhvr additive="base">
                                        <p:cTn id="63" dur="500" fill="hold"/>
                                        <p:tgtEl>
                                          <p:spTgt spid="1058855">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058855">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8847" grpId="0"/>
      <p:bldP spid="1058847" grpId="1"/>
      <p:bldP spid="135" grpId="0"/>
      <p:bldP spid="135" grpId="1"/>
      <p:bldP spid="136" grpId="0"/>
      <p:bldP spid="136" grpId="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6" name="Group 36"/>
          <p:cNvGrpSpPr>
            <a:grpSpLocks/>
          </p:cNvGrpSpPr>
          <p:nvPr/>
        </p:nvGrpSpPr>
        <p:grpSpPr bwMode="auto">
          <a:xfrm>
            <a:off x="5245100" y="4348163"/>
            <a:ext cx="2286000" cy="2386012"/>
            <a:chOff x="5245100" y="4370388"/>
            <a:chExt cx="2286000" cy="2386012"/>
          </a:xfrm>
        </p:grpSpPr>
        <p:sp>
          <p:nvSpPr>
            <p:cNvPr id="10252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252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97288"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8"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251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2405" name="Group 28"/>
          <p:cNvGrpSpPr>
            <a:grpSpLocks/>
          </p:cNvGrpSpPr>
          <p:nvPr/>
        </p:nvGrpSpPr>
        <p:grpSpPr bwMode="auto">
          <a:xfrm flipH="1">
            <a:off x="7991475" y="4430713"/>
            <a:ext cx="1076325" cy="2274887"/>
            <a:chOff x="3915" y="446"/>
            <a:chExt cx="678" cy="1433"/>
          </a:xfrm>
        </p:grpSpPr>
        <p:sp>
          <p:nvSpPr>
            <p:cNvPr id="120"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3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4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5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6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7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8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9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0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1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2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
        <p:nvSpPr>
          <p:cNvPr id="115" name="Text Box 2"/>
          <p:cNvSpPr txBox="1">
            <a:spLocks noChangeArrowheads="1"/>
          </p:cNvSpPr>
          <p:nvPr/>
        </p:nvSpPr>
        <p:spPr bwMode="auto">
          <a:xfrm>
            <a:off x="76200" y="623888"/>
            <a:ext cx="8534400" cy="1814512"/>
          </a:xfrm>
          <a:prstGeom prst="rect">
            <a:avLst/>
          </a:prstGeom>
          <a:noFill/>
          <a:ln w="9525">
            <a:noFill/>
            <a:miter lim="800000"/>
            <a:headEnd/>
            <a:tailEnd/>
          </a:ln>
        </p:spPr>
        <p:txBody>
          <a:bodyPr>
            <a:spAutoFit/>
          </a:bodyPr>
          <a:lstStyle/>
          <a:p>
            <a:pPr>
              <a:defRPr/>
            </a:pPr>
            <a:r>
              <a:rPr lang="en-US" dirty="0"/>
              <a:t>If </a:t>
            </a:r>
            <a:r>
              <a:rPr lang="en-US" i="1" dirty="0">
                <a:solidFill>
                  <a:srgbClr val="FFC000"/>
                </a:solidFill>
              </a:rPr>
              <a:t>P</a:t>
            </a:r>
            <a:r>
              <a:rPr lang="en-US" i="1" dirty="0">
                <a:solidFill>
                  <a:srgbClr val="FFC000"/>
                </a:solidFill>
                <a:sym typeface="Symbol"/>
              </a:rPr>
              <a:t></a:t>
            </a:r>
            <a:r>
              <a:rPr lang="en-US" dirty="0">
                <a:solidFill>
                  <a:srgbClr val="CC99FF"/>
                </a:solidFill>
                <a:effectLst/>
              </a:rPr>
              <a:t> Polynomial Time,</a:t>
            </a:r>
            <a:endParaRPr lang="en-US" dirty="0">
              <a:sym typeface="Symbol"/>
            </a:endParaRPr>
          </a:p>
          <a:p>
            <a:pPr>
              <a:defRPr/>
            </a:pPr>
            <a:r>
              <a:rPr lang="en-US" dirty="0"/>
              <a:t> </a:t>
            </a:r>
            <a:r>
              <a:rPr lang="en-US" dirty="0">
                <a:sym typeface="Wingdings" pitchFamily="2" charset="2"/>
              </a:rPr>
              <a:t>You don’t even need</a:t>
            </a:r>
            <a:br>
              <a:rPr lang="en-US" dirty="0">
                <a:sym typeface="Wingdings" pitchFamily="2" charset="2"/>
              </a:rPr>
            </a:br>
            <a:r>
              <a:rPr lang="en-US" dirty="0">
                <a:sym typeface="Wingdings" pitchFamily="2" charset="2"/>
              </a:rPr>
              <a:t>   the fairy good mother. </a:t>
            </a:r>
          </a:p>
          <a:p>
            <a:pPr>
              <a:defRPr/>
            </a:pPr>
            <a:r>
              <a:rPr lang="en-US" dirty="0">
                <a:sym typeface="Wingdings" pitchFamily="2" charset="2"/>
              </a:rPr>
              <a:t></a:t>
            </a:r>
            <a:r>
              <a:rPr lang="en-US" i="1" dirty="0">
                <a:solidFill>
                  <a:srgbClr val="FFC000"/>
                </a:solidFill>
              </a:rPr>
              <a:t> P</a:t>
            </a:r>
            <a:r>
              <a:rPr lang="en-US" i="1" dirty="0">
                <a:solidFill>
                  <a:srgbClr val="FFC000"/>
                </a:solidFill>
                <a:sym typeface="Symbol"/>
              </a:rPr>
              <a:t> </a:t>
            </a:r>
            <a:r>
              <a:rPr lang="en-US" i="1" dirty="0">
                <a:solidFill>
                  <a:srgbClr val="00FFFF"/>
                </a:solidFill>
                <a:sym typeface="Symbol"/>
              </a:rPr>
              <a:t>NP</a:t>
            </a:r>
            <a:endParaRPr lang="en-US" i="1" dirty="0">
              <a:solidFill>
                <a:schemeClr val="accent2"/>
              </a:solidFill>
              <a:sym typeface="Wingdings" pitchFamily="2" charset="2"/>
            </a:endParaRPr>
          </a:p>
        </p:txBody>
      </p:sp>
      <p:sp>
        <p:nvSpPr>
          <p:cNvPr id="116" name="Text Box 2"/>
          <p:cNvSpPr txBox="1">
            <a:spLocks noChangeArrowheads="1"/>
          </p:cNvSpPr>
          <p:nvPr/>
        </p:nvSpPr>
        <p:spPr bwMode="auto">
          <a:xfrm>
            <a:off x="76200" y="2755900"/>
            <a:ext cx="4049713" cy="2246313"/>
          </a:xfrm>
          <a:prstGeom prst="rect">
            <a:avLst/>
          </a:prstGeom>
          <a:noFill/>
          <a:ln w="9525">
            <a:noFill/>
            <a:miter lim="800000"/>
            <a:headEnd/>
            <a:tailEnd/>
          </a:ln>
        </p:spPr>
        <p:txBody>
          <a:bodyPr>
            <a:spAutoFit/>
          </a:bodyPr>
          <a:lstStyle/>
          <a:p>
            <a:pPr>
              <a:defRPr/>
            </a:pPr>
            <a:r>
              <a:rPr lang="en-US" dirty="0"/>
              <a:t>If </a:t>
            </a:r>
            <a:r>
              <a:rPr lang="en-US" i="1" dirty="0">
                <a:solidFill>
                  <a:srgbClr val="FFC000"/>
                </a:solidFill>
              </a:rPr>
              <a:t>P</a:t>
            </a:r>
            <a:r>
              <a:rPr lang="en-US" i="1" dirty="0">
                <a:solidFill>
                  <a:srgbClr val="FFC000"/>
                </a:solidFill>
                <a:sym typeface="Symbol"/>
              </a:rPr>
              <a:t> </a:t>
            </a:r>
            <a:r>
              <a:rPr lang="en-US" i="1" dirty="0">
                <a:solidFill>
                  <a:srgbClr val="00FFFF"/>
                </a:solidFill>
                <a:sym typeface="Symbol"/>
              </a:rPr>
              <a:t>NP</a:t>
            </a:r>
            <a:r>
              <a:rPr lang="en-US" i="1" dirty="0">
                <a:sym typeface="Symbol"/>
              </a:rPr>
              <a:t>,</a:t>
            </a:r>
            <a:endParaRPr lang="en-US" dirty="0">
              <a:sym typeface="Symbol"/>
            </a:endParaRPr>
          </a:p>
          <a:p>
            <a:pPr>
              <a:defRPr/>
            </a:pPr>
            <a:r>
              <a:rPr lang="en-US" dirty="0">
                <a:sym typeface="Symbol"/>
              </a:rPr>
              <a:t>   then </a:t>
            </a:r>
            <a:r>
              <a:rPr lang="en-US" dirty="0">
                <a:solidFill>
                  <a:schemeClr val="accent2"/>
                </a:solidFill>
                <a:effectLst/>
                <a:sym typeface="Symbol"/>
              </a:rPr>
              <a:t>|S|</a:t>
            </a:r>
            <a:r>
              <a:rPr lang="en-US" i="1" dirty="0">
                <a:solidFill>
                  <a:schemeClr val="accent2"/>
                </a:solidFill>
                <a:effectLst/>
              </a:rPr>
              <a:t> </a:t>
            </a:r>
            <a:r>
              <a:rPr lang="en-US" dirty="0">
                <a:solidFill>
                  <a:schemeClr val="accent2"/>
                </a:solidFill>
                <a:effectLst/>
                <a:sym typeface="Symbol"/>
              </a:rPr>
              <a:t> </a:t>
            </a:r>
            <a:r>
              <a:rPr lang="en-US" i="1" dirty="0">
                <a:solidFill>
                  <a:schemeClr val="accent2"/>
                </a:solidFill>
                <a:effectLst/>
                <a:sym typeface="Symbol"/>
              </a:rPr>
              <a:t>n</a:t>
            </a:r>
            <a:r>
              <a:rPr lang="en-US" baseline="30000" dirty="0">
                <a:solidFill>
                  <a:schemeClr val="accent2"/>
                </a:solidFill>
                <a:effectLst/>
                <a:sym typeface="Symbol"/>
              </a:rPr>
              <a:t>1000 </a:t>
            </a:r>
          </a:p>
          <a:p>
            <a:pPr>
              <a:defRPr/>
            </a:pPr>
            <a:r>
              <a:rPr lang="en-US" baseline="30000" dirty="0">
                <a:solidFill>
                  <a:schemeClr val="accent2"/>
                </a:solidFill>
                <a:effectLst/>
                <a:sym typeface="Symbol"/>
              </a:rPr>
              <a:t>    </a:t>
            </a:r>
            <a:r>
              <a:rPr lang="en-US" dirty="0">
                <a:sym typeface="Wingdings" pitchFamily="2" charset="2"/>
              </a:rPr>
              <a:t>In         time you can </a:t>
            </a:r>
            <a:br>
              <a:rPr lang="en-US" dirty="0">
                <a:sym typeface="Wingdings" pitchFamily="2" charset="2"/>
              </a:rPr>
            </a:br>
            <a:r>
              <a:rPr lang="en-US" dirty="0">
                <a:sym typeface="Wingdings" pitchFamily="2" charset="2"/>
              </a:rPr>
              <a:t>  try all witnesses </a:t>
            </a:r>
            <a:r>
              <a:rPr lang="en-US" i="1" dirty="0">
                <a:solidFill>
                  <a:schemeClr val="accent2"/>
                </a:solidFill>
                <a:sym typeface="Wingdings" pitchFamily="2" charset="2"/>
              </a:rPr>
              <a:t>S.</a:t>
            </a:r>
          </a:p>
          <a:p>
            <a:pPr>
              <a:defRPr/>
            </a:pPr>
            <a:r>
              <a:rPr lang="en-US" dirty="0">
                <a:sym typeface="Wingdings" pitchFamily="2" charset="2"/>
              </a:rPr>
              <a:t></a:t>
            </a:r>
            <a:r>
              <a:rPr lang="en-US" i="1" dirty="0">
                <a:solidFill>
                  <a:srgbClr val="FFC000"/>
                </a:solidFill>
              </a:rPr>
              <a:t> P</a:t>
            </a:r>
            <a:r>
              <a:rPr lang="en-US" i="1" dirty="0">
                <a:solidFill>
                  <a:srgbClr val="FFC000"/>
                </a:solidFill>
                <a:sym typeface="Symbol"/>
              </a:rPr>
              <a:t> </a:t>
            </a:r>
            <a:r>
              <a:rPr lang="en-US" dirty="0" err="1">
                <a:solidFill>
                  <a:srgbClr val="66FF33"/>
                </a:solidFill>
                <a:effectLst/>
              </a:rPr>
              <a:t>Exp</a:t>
            </a:r>
            <a:endParaRPr lang="en-US" dirty="0">
              <a:solidFill>
                <a:srgbClr val="66FF33"/>
              </a:solidFill>
              <a:effectLst/>
            </a:endParaRPr>
          </a:p>
        </p:txBody>
      </p:sp>
      <p:grpSp>
        <p:nvGrpSpPr>
          <p:cNvPr id="117" name="Group 7"/>
          <p:cNvGrpSpPr>
            <a:grpSpLocks/>
          </p:cNvGrpSpPr>
          <p:nvPr/>
        </p:nvGrpSpPr>
        <p:grpSpPr bwMode="auto">
          <a:xfrm>
            <a:off x="3916363" y="1830388"/>
            <a:ext cx="4986337" cy="4887912"/>
            <a:chOff x="2467" y="1153"/>
            <a:chExt cx="3141" cy="3079"/>
          </a:xfrm>
        </p:grpSpPr>
        <p:sp>
          <p:nvSpPr>
            <p:cNvPr id="22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2416"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24" name="Group 120"/>
          <p:cNvGrpSpPr>
            <a:grpSpLocks/>
          </p:cNvGrpSpPr>
          <p:nvPr/>
        </p:nvGrpSpPr>
        <p:grpSpPr bwMode="auto">
          <a:xfrm>
            <a:off x="711200" y="3584575"/>
            <a:ext cx="835025" cy="657225"/>
            <a:chOff x="2831250" y="4751832"/>
            <a:chExt cx="834976" cy="658368"/>
          </a:xfrm>
        </p:grpSpPr>
        <p:sp>
          <p:nvSpPr>
            <p:cNvPr id="225" name="Rectangle 224"/>
            <p:cNvSpPr/>
            <p:nvPr/>
          </p:nvSpPr>
          <p:spPr>
            <a:xfrm>
              <a:off x="3013802" y="4751832"/>
              <a:ext cx="652424" cy="400746"/>
            </a:xfrm>
            <a:prstGeom prst="rect">
              <a:avLst/>
            </a:prstGeom>
          </p:spPr>
          <p:txBody>
            <a:bodyPr wrap="none">
              <a:spAutoFit/>
            </a:bodyPr>
            <a:lstStyle/>
            <a:p>
              <a:pPr>
                <a:defRPr/>
              </a:pPr>
              <a:r>
                <a:rPr lang="en-US" sz="2000" i="1" dirty="0" err="1">
                  <a:solidFill>
                    <a:schemeClr val="accent2"/>
                  </a:solidFill>
                  <a:effectLst/>
                  <a:sym typeface="Symbol"/>
                </a:rPr>
                <a:t>n</a:t>
              </a:r>
              <a:r>
                <a:rPr lang="en-US" sz="2000" baseline="30000" dirty="0" err="1">
                  <a:solidFill>
                    <a:schemeClr val="accent2"/>
                  </a:solidFill>
                  <a:effectLst/>
                  <a:sym typeface="Symbol"/>
                </a:rPr>
                <a:t>1000</a:t>
              </a:r>
              <a:endParaRPr lang="en-CA" sz="2000" dirty="0">
                <a:solidFill>
                  <a:schemeClr val="accent2"/>
                </a:solidFill>
              </a:endParaRPr>
            </a:p>
          </p:txBody>
        </p:sp>
        <p:sp>
          <p:nvSpPr>
            <p:cNvPr id="226" name="Rectangle 225"/>
            <p:cNvSpPr/>
            <p:nvPr/>
          </p:nvSpPr>
          <p:spPr>
            <a:xfrm>
              <a:off x="2831250" y="4887005"/>
              <a:ext cx="363517" cy="523195"/>
            </a:xfrm>
            <a:prstGeom prst="rect">
              <a:avLst/>
            </a:prstGeom>
          </p:spPr>
          <p:txBody>
            <a:bodyPr wrap="none">
              <a:spAutoFit/>
            </a:bodyPr>
            <a:lstStyle/>
            <a:p>
              <a:pPr>
                <a:defRPr/>
              </a:pPr>
              <a:r>
                <a:rPr lang="en-US" i="1" dirty="0">
                  <a:solidFill>
                    <a:schemeClr val="accent2"/>
                  </a:solidFill>
                  <a:effectLst/>
                  <a:sym typeface="Symbol"/>
                </a:rPr>
                <a:t>2</a:t>
              </a:r>
              <a:endParaRPr lang="en-CA" dirty="0">
                <a:solidFill>
                  <a:schemeClr val="accent2"/>
                </a:solidFill>
              </a:endParaRPr>
            </a:p>
          </p:txBody>
        </p:sp>
      </p:grpSp>
      <p:sp>
        <p:nvSpPr>
          <p:cNvPr id="227"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228"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7286"/>
                                        </p:tgtEl>
                                        <p:attrNameLst>
                                          <p:attrName>style.visibility</p:attrName>
                                        </p:attrNameLst>
                                      </p:cBhvr>
                                      <p:to>
                                        <p:strVal val="visible"/>
                                      </p:to>
                                    </p:set>
                                    <p:anim calcmode="lin" valueType="num">
                                      <p:cBhvr additive="base">
                                        <p:cTn id="7" dur="500" fill="hold"/>
                                        <p:tgtEl>
                                          <p:spTgt spid="97286"/>
                                        </p:tgtEl>
                                        <p:attrNameLst>
                                          <p:attrName>ppt_x</p:attrName>
                                        </p:attrNameLst>
                                      </p:cBhvr>
                                      <p:tavLst>
                                        <p:tav tm="0">
                                          <p:val>
                                            <p:strVal val="#ppt_x"/>
                                          </p:val>
                                        </p:tav>
                                        <p:tav tm="100000">
                                          <p:val>
                                            <p:strVal val="#ppt_x"/>
                                          </p:val>
                                        </p:tav>
                                      </p:tavLst>
                                    </p:anim>
                                    <p:anim calcmode="lin" valueType="num">
                                      <p:cBhvr additive="base">
                                        <p:cTn id="8" dur="500" fill="hold"/>
                                        <p:tgtEl>
                                          <p:spTgt spid="972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5">
                                            <p:txEl>
                                              <p:pRg st="0" end="0"/>
                                            </p:txEl>
                                          </p:spTgt>
                                        </p:tgtEl>
                                        <p:attrNameLst>
                                          <p:attrName>style.visibility</p:attrName>
                                        </p:attrNameLst>
                                      </p:cBhvr>
                                      <p:to>
                                        <p:strVal val="visible"/>
                                      </p:to>
                                    </p:set>
                                    <p:anim calcmode="lin" valueType="num">
                                      <p:cBhvr additive="base">
                                        <p:cTn id="11" dur="500" fill="hold"/>
                                        <p:tgtEl>
                                          <p:spTgt spid="11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7288"/>
                                        </p:tgtEl>
                                        <p:attrNameLst>
                                          <p:attrName>style.visibility</p:attrName>
                                        </p:attrNameLst>
                                      </p:cBhvr>
                                      <p:to>
                                        <p:strVal val="visible"/>
                                      </p:to>
                                    </p:set>
                                    <p:anim calcmode="lin" valueType="num">
                                      <p:cBhvr additive="base">
                                        <p:cTn id="15" dur="500" fill="hold"/>
                                        <p:tgtEl>
                                          <p:spTgt spid="97288"/>
                                        </p:tgtEl>
                                        <p:attrNameLst>
                                          <p:attrName>ppt_x</p:attrName>
                                        </p:attrNameLst>
                                      </p:cBhvr>
                                      <p:tavLst>
                                        <p:tav tm="0">
                                          <p:val>
                                            <p:strVal val="#ppt_x"/>
                                          </p:val>
                                        </p:tav>
                                        <p:tav tm="100000">
                                          <p:val>
                                            <p:strVal val="#ppt_x"/>
                                          </p:val>
                                        </p:tav>
                                      </p:tavLst>
                                    </p:anim>
                                    <p:anim calcmode="lin" valueType="num">
                                      <p:cBhvr additive="base">
                                        <p:cTn id="16" dur="500" fill="hold"/>
                                        <p:tgtEl>
                                          <p:spTgt spid="97288"/>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15">
                                            <p:txEl>
                                              <p:pRg st="1" end="1"/>
                                            </p:txEl>
                                          </p:spTgt>
                                        </p:tgtEl>
                                        <p:attrNameLst>
                                          <p:attrName>style.visibility</p:attrName>
                                        </p:attrNameLst>
                                      </p:cBhvr>
                                      <p:to>
                                        <p:strVal val="visible"/>
                                      </p:to>
                                    </p:set>
                                    <p:anim calcmode="lin" valueType="num">
                                      <p:cBhvr additive="base">
                                        <p:cTn id="21" dur="500" fill="hold"/>
                                        <p:tgtEl>
                                          <p:spTgt spid="11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15">
                                            <p:txEl>
                                              <p:pRg st="2" end="2"/>
                                            </p:txEl>
                                          </p:spTgt>
                                        </p:tgtEl>
                                        <p:attrNameLst>
                                          <p:attrName>style.visibility</p:attrName>
                                        </p:attrNameLst>
                                      </p:cBhvr>
                                      <p:to>
                                        <p:strVal val="visible"/>
                                      </p:to>
                                    </p:set>
                                    <p:anim calcmode="lin" valueType="num">
                                      <p:cBhvr additive="base">
                                        <p:cTn id="27" dur="500" fill="hold"/>
                                        <p:tgtEl>
                                          <p:spTgt spid="115">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16">
                                            <p:txEl>
                                              <p:pRg st="0" end="0"/>
                                            </p:txEl>
                                          </p:spTgt>
                                        </p:tgtEl>
                                        <p:attrNameLst>
                                          <p:attrName>style.visibility</p:attrName>
                                        </p:attrNameLst>
                                      </p:cBhvr>
                                      <p:to>
                                        <p:strVal val="visible"/>
                                      </p:to>
                                    </p:set>
                                    <p:anim calcmode="lin" valueType="num">
                                      <p:cBhvr additive="base">
                                        <p:cTn id="39" dur="500" fill="hold"/>
                                        <p:tgtEl>
                                          <p:spTgt spid="11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6">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7"/>
                                        </p:tgtEl>
                                        <p:attrNameLst>
                                          <p:attrName>style.visibility</p:attrName>
                                        </p:attrNameLst>
                                      </p:cBhvr>
                                      <p:to>
                                        <p:strVal val="visible"/>
                                      </p:to>
                                    </p:set>
                                    <p:anim calcmode="lin" valueType="num">
                                      <p:cBhvr additive="base">
                                        <p:cTn id="43" dur="500" fill="hold"/>
                                        <p:tgtEl>
                                          <p:spTgt spid="227"/>
                                        </p:tgtEl>
                                        <p:attrNameLst>
                                          <p:attrName>ppt_x</p:attrName>
                                        </p:attrNameLst>
                                      </p:cBhvr>
                                      <p:tavLst>
                                        <p:tav tm="0">
                                          <p:val>
                                            <p:strVal val="#ppt_x"/>
                                          </p:val>
                                        </p:tav>
                                        <p:tav tm="100000">
                                          <p:val>
                                            <p:strVal val="#ppt_x"/>
                                          </p:val>
                                        </p:tav>
                                      </p:tavLst>
                                    </p:anim>
                                    <p:anim calcmode="lin" valueType="num">
                                      <p:cBhvr additive="base">
                                        <p:cTn id="44" dur="500" fill="hold"/>
                                        <p:tgtEl>
                                          <p:spTgt spid="227"/>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6">
                                            <p:txEl>
                                              <p:pRg st="1" end="1"/>
                                            </p:txEl>
                                          </p:spTgt>
                                        </p:tgtEl>
                                        <p:attrNameLst>
                                          <p:attrName>style.visibility</p:attrName>
                                        </p:attrNameLst>
                                      </p:cBhvr>
                                      <p:to>
                                        <p:strVal val="visible"/>
                                      </p:to>
                                    </p:set>
                                    <p:anim calcmode="lin" valueType="num">
                                      <p:cBhvr additive="base">
                                        <p:cTn id="49" dur="500" fill="hold"/>
                                        <p:tgtEl>
                                          <p:spTgt spid="116">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16">
                                            <p:txEl>
                                              <p:pRg st="2" end="2"/>
                                            </p:txEl>
                                          </p:spTgt>
                                        </p:tgtEl>
                                        <p:attrNameLst>
                                          <p:attrName>style.visibility</p:attrName>
                                        </p:attrNameLst>
                                      </p:cBhvr>
                                      <p:to>
                                        <p:strVal val="visible"/>
                                      </p:to>
                                    </p:set>
                                    <p:anim calcmode="lin" valueType="num">
                                      <p:cBhvr additive="base">
                                        <p:cTn id="55" dur="500" fill="hold"/>
                                        <p:tgtEl>
                                          <p:spTgt spid="116">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6">
                                            <p:txEl>
                                              <p:pRg st="2" end="2"/>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24"/>
                                        </p:tgtEl>
                                        <p:attrNameLst>
                                          <p:attrName>style.visibility</p:attrName>
                                        </p:attrNameLst>
                                      </p:cBhvr>
                                      <p:to>
                                        <p:strVal val="visible"/>
                                      </p:to>
                                    </p:set>
                                    <p:anim calcmode="lin" valueType="num">
                                      <p:cBhvr additive="base">
                                        <p:cTn id="59" dur="500" fill="hold"/>
                                        <p:tgtEl>
                                          <p:spTgt spid="224"/>
                                        </p:tgtEl>
                                        <p:attrNameLst>
                                          <p:attrName>ppt_x</p:attrName>
                                        </p:attrNameLst>
                                      </p:cBhvr>
                                      <p:tavLst>
                                        <p:tav tm="0">
                                          <p:val>
                                            <p:strVal val="#ppt_x"/>
                                          </p:val>
                                        </p:tav>
                                        <p:tav tm="100000">
                                          <p:val>
                                            <p:strVal val="#ppt_x"/>
                                          </p:val>
                                        </p:tav>
                                      </p:tavLst>
                                    </p:anim>
                                    <p:anim calcmode="lin" valueType="num">
                                      <p:cBhvr additive="base">
                                        <p:cTn id="60"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16">
                                            <p:txEl>
                                              <p:pRg st="3" end="3"/>
                                            </p:txEl>
                                          </p:spTgt>
                                        </p:tgtEl>
                                        <p:attrNameLst>
                                          <p:attrName>style.visibility</p:attrName>
                                        </p:attrNameLst>
                                      </p:cBhvr>
                                      <p:to>
                                        <p:strVal val="visible"/>
                                      </p:to>
                                    </p:set>
                                    <p:anim calcmode="lin" valueType="num">
                                      <p:cBhvr additive="base">
                                        <p:cTn id="65" dur="500" fill="hold"/>
                                        <p:tgtEl>
                                          <p:spTgt spid="116">
                                            <p:txEl>
                                              <p:pRg st="3" end="3"/>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1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117"/>
                                        </p:tgtEl>
                                        <p:attrNameLst>
                                          <p:attrName>style.visibility</p:attrName>
                                        </p:attrNameLst>
                                      </p:cBhvr>
                                      <p:to>
                                        <p:strVal val="visible"/>
                                      </p:to>
                                    </p:set>
                                    <p:anim calcmode="lin" valueType="num">
                                      <p:cBhvr additive="base">
                                        <p:cTn id="71" dur="500" fill="hold"/>
                                        <p:tgtEl>
                                          <p:spTgt spid="117"/>
                                        </p:tgtEl>
                                        <p:attrNameLst>
                                          <p:attrName>ppt_x</p:attrName>
                                        </p:attrNameLst>
                                      </p:cBhvr>
                                      <p:tavLst>
                                        <p:tav tm="0">
                                          <p:val>
                                            <p:strVal val="#ppt_x"/>
                                          </p:val>
                                        </p:tav>
                                        <p:tav tm="100000">
                                          <p:val>
                                            <p:strVal val="#ppt_x"/>
                                          </p:val>
                                        </p:tav>
                                      </p:tavLst>
                                    </p:anim>
                                    <p:anim calcmode="lin" valueType="num">
                                      <p:cBhvr additive="base">
                                        <p:cTn id="72"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28"/>
                                        </p:tgtEl>
                                        <p:attrNameLst>
                                          <p:attrName>style.visibility</p:attrName>
                                        </p:attrNameLst>
                                      </p:cBhvr>
                                      <p:to>
                                        <p:strVal val="visible"/>
                                      </p:to>
                                    </p:set>
                                    <p:anim calcmode="lin" valueType="num">
                                      <p:cBhvr additive="base">
                                        <p:cTn id="77" dur="500" fill="hold"/>
                                        <p:tgtEl>
                                          <p:spTgt spid="228"/>
                                        </p:tgtEl>
                                        <p:attrNameLst>
                                          <p:attrName>ppt_x</p:attrName>
                                        </p:attrNameLst>
                                      </p:cBhvr>
                                      <p:tavLst>
                                        <p:tav tm="0">
                                          <p:val>
                                            <p:strVal val="#ppt_x"/>
                                          </p:val>
                                        </p:tav>
                                        <p:tav tm="100000">
                                          <p:val>
                                            <p:strVal val="#ppt_x"/>
                                          </p:val>
                                        </p:tav>
                                      </p:tavLst>
                                    </p:anim>
                                    <p:anim calcmode="lin" valueType="num">
                                      <p:cBhvr additive="base">
                                        <p:cTn id="78" dur="500" fill="hold"/>
                                        <p:tgtEl>
                                          <p:spTgt spid="2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8" grpId="0"/>
      <p:bldP spid="115" grpId="0" build="p" bldLvl="2" autoUpdateAnimBg="0"/>
      <p:bldP spid="116" grpId="0" build="p" bldLvl="2" autoUpdateAnimBg="0"/>
      <p:bldP spid="227" grpId="0"/>
      <p:bldP spid="22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8"/>
          <p:cNvGrpSpPr>
            <a:grpSpLocks/>
          </p:cNvGrpSpPr>
          <p:nvPr/>
        </p:nvGrpSpPr>
        <p:grpSpPr bwMode="auto">
          <a:xfrm flipH="1">
            <a:off x="7991475" y="4430713"/>
            <a:ext cx="1076325" cy="2274887"/>
            <a:chOff x="3915" y="446"/>
            <a:chExt cx="678" cy="1433"/>
          </a:xfrm>
        </p:grpSpPr>
        <p:sp>
          <p:nvSpPr>
            <p:cNvPr id="133"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3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3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3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3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3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3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4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4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4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4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4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4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4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4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4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4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5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5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5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5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5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5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5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5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5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5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6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6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6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6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6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6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6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6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6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6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7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7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7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7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7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7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7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7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7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7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8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8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8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8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8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8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8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8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8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8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9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9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9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9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9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9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9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9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9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9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20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20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20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20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20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20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20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20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20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20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21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21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21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1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1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1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1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1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1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1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2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2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2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2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2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2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2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2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2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2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3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3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3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3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grpSp>
        <p:nvGrpSpPr>
          <p:cNvPr id="103427" name="Group 14"/>
          <p:cNvGrpSpPr>
            <a:grpSpLocks/>
          </p:cNvGrpSpPr>
          <p:nvPr/>
        </p:nvGrpSpPr>
        <p:grpSpPr bwMode="auto">
          <a:xfrm>
            <a:off x="3657600" y="3087688"/>
            <a:ext cx="4202113" cy="3254375"/>
            <a:chOff x="2304" y="1945"/>
            <a:chExt cx="2647" cy="2050"/>
          </a:xfrm>
        </p:grpSpPr>
        <p:sp>
          <p:nvSpPr>
            <p:cNvPr id="11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3446"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3428" name="Group 7"/>
          <p:cNvGrpSpPr>
            <a:grpSpLocks/>
          </p:cNvGrpSpPr>
          <p:nvPr/>
        </p:nvGrpSpPr>
        <p:grpSpPr bwMode="auto">
          <a:xfrm>
            <a:off x="3916363" y="1830388"/>
            <a:ext cx="4986337" cy="4887912"/>
            <a:chOff x="2467" y="1153"/>
            <a:chExt cx="3141" cy="3079"/>
          </a:xfrm>
        </p:grpSpPr>
        <p:sp>
          <p:nvSpPr>
            <p:cNvPr id="12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3444"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3429" name="Group 125"/>
          <p:cNvGrpSpPr>
            <a:grpSpLocks/>
          </p:cNvGrpSpPr>
          <p:nvPr/>
        </p:nvGrpSpPr>
        <p:grpSpPr bwMode="auto">
          <a:xfrm>
            <a:off x="5245100" y="4370388"/>
            <a:ext cx="2286000" cy="2386012"/>
            <a:chOff x="5245100" y="4370388"/>
            <a:chExt cx="2286000" cy="2386012"/>
          </a:xfrm>
        </p:grpSpPr>
        <p:sp>
          <p:nvSpPr>
            <p:cNvPr id="103441"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3442"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6" name="Group 4"/>
          <p:cNvGrpSpPr>
            <a:grpSpLocks/>
          </p:cNvGrpSpPr>
          <p:nvPr/>
        </p:nvGrpSpPr>
        <p:grpSpPr bwMode="auto">
          <a:xfrm>
            <a:off x="3810000" y="838200"/>
            <a:ext cx="5257800" cy="5918200"/>
            <a:chOff x="2400" y="528"/>
            <a:chExt cx="3312" cy="3728"/>
          </a:xfrm>
        </p:grpSpPr>
        <p:sp>
          <p:nvSpPr>
            <p:cNvPr id="122"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344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103431"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3432"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125"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26" name="Group 22"/>
          <p:cNvGrpSpPr>
            <a:grpSpLocks/>
          </p:cNvGrpSpPr>
          <p:nvPr/>
        </p:nvGrpSpPr>
        <p:grpSpPr bwMode="auto">
          <a:xfrm>
            <a:off x="304800" y="895350"/>
            <a:ext cx="2590800" cy="2625725"/>
            <a:chOff x="96" y="672"/>
            <a:chExt cx="2341" cy="2448"/>
          </a:xfrm>
        </p:grpSpPr>
        <p:pic>
          <p:nvPicPr>
            <p:cNvPr id="103437" name="Picture 19"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8" name="Rectangle 20"/>
            <p:cNvSpPr>
              <a:spLocks noChangeArrowheads="1"/>
            </p:cNvSpPr>
            <p:nvPr/>
          </p:nvSpPr>
          <p:spPr bwMode="auto">
            <a:xfrm>
              <a:off x="1296"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effectLst/>
                </a:rPr>
                <a:t>Turing 1936</a:t>
              </a:r>
            </a:p>
          </p:txBody>
        </p:sp>
      </p:grpSp>
      <p:sp>
        <p:nvSpPr>
          <p:cNvPr id="103435"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27"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6"/>
                                        </p:tgtEl>
                                        <p:attrNameLst>
                                          <p:attrName>style.visibility</p:attrName>
                                        </p:attrNameLst>
                                      </p:cBhvr>
                                      <p:to>
                                        <p:strVal val="visible"/>
                                      </p:to>
                                    </p:set>
                                    <p:anim calcmode="lin" valueType="num">
                                      <p:cBhvr additive="base">
                                        <p:cTn id="13" dur="500" fill="hold"/>
                                        <p:tgtEl>
                                          <p:spTgt spid="126"/>
                                        </p:tgtEl>
                                        <p:attrNameLst>
                                          <p:attrName>ppt_x</p:attrName>
                                        </p:attrNameLst>
                                      </p:cBhvr>
                                      <p:tavLst>
                                        <p:tav tm="0">
                                          <p:val>
                                            <p:strVal val="#ppt_x"/>
                                          </p:val>
                                        </p:tav>
                                        <p:tav tm="100000">
                                          <p:val>
                                            <p:strVal val="#ppt_x"/>
                                          </p:val>
                                        </p:tav>
                                      </p:tavLst>
                                    </p:anim>
                                    <p:anim calcmode="lin" valueType="num">
                                      <p:cBhvr additive="base">
                                        <p:cTn id="14" dur="500" fill="hold"/>
                                        <p:tgtEl>
                                          <p:spTgt spid="12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5"/>
                                        </p:tgtEl>
                                        <p:attrNameLst>
                                          <p:attrName>style.visibility</p:attrName>
                                        </p:attrNameLst>
                                      </p:cBhvr>
                                      <p:to>
                                        <p:strVal val="visible"/>
                                      </p:to>
                                    </p:set>
                                    <p:anim calcmode="lin" valueType="num">
                                      <p:cBhvr additive="base">
                                        <p:cTn id="19" dur="500" fill="hold"/>
                                        <p:tgtEl>
                                          <p:spTgt spid="125"/>
                                        </p:tgtEl>
                                        <p:attrNameLst>
                                          <p:attrName>ppt_x</p:attrName>
                                        </p:attrNameLst>
                                      </p:cBhvr>
                                      <p:tavLst>
                                        <p:tav tm="0">
                                          <p:val>
                                            <p:strVal val="#ppt_x"/>
                                          </p:val>
                                        </p:tav>
                                        <p:tav tm="100000">
                                          <p:val>
                                            <p:strVal val="#ppt_x"/>
                                          </p:val>
                                        </p:tav>
                                      </p:tavLst>
                                    </p:anim>
                                    <p:anim calcmode="lin" valueType="num">
                                      <p:cBhvr additive="base">
                                        <p:cTn id="20"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8"/>
          <p:cNvGrpSpPr>
            <a:grpSpLocks/>
          </p:cNvGrpSpPr>
          <p:nvPr/>
        </p:nvGrpSpPr>
        <p:grpSpPr bwMode="auto">
          <a:xfrm flipH="1">
            <a:off x="7991475" y="4430713"/>
            <a:ext cx="1076325" cy="2274887"/>
            <a:chOff x="3915" y="446"/>
            <a:chExt cx="678" cy="1433"/>
          </a:xfrm>
        </p:grpSpPr>
        <p:sp>
          <p:nvSpPr>
            <p:cNvPr id="133"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3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3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3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3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3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3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4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4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4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4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4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4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4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4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4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4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5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5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5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5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5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5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5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5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5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5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6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6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6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6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6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6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6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6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6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6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7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7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7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7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7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7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7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7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7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7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8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8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8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8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8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8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8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8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8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8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9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9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9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9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9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9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9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9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9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9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20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20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20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20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20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20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20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20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20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20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21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21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21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1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1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1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1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1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1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1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2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2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2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2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2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2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2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2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2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2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3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3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3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3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grpSp>
        <p:nvGrpSpPr>
          <p:cNvPr id="104451" name="Group 14"/>
          <p:cNvGrpSpPr>
            <a:grpSpLocks/>
          </p:cNvGrpSpPr>
          <p:nvPr/>
        </p:nvGrpSpPr>
        <p:grpSpPr bwMode="auto">
          <a:xfrm>
            <a:off x="3657600" y="3087688"/>
            <a:ext cx="4202113" cy="3254375"/>
            <a:chOff x="2304" y="1945"/>
            <a:chExt cx="2647" cy="2050"/>
          </a:xfrm>
        </p:grpSpPr>
        <p:sp>
          <p:nvSpPr>
            <p:cNvPr id="11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447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4452" name="Group 7"/>
          <p:cNvGrpSpPr>
            <a:grpSpLocks/>
          </p:cNvGrpSpPr>
          <p:nvPr/>
        </p:nvGrpSpPr>
        <p:grpSpPr bwMode="auto">
          <a:xfrm>
            <a:off x="3916363" y="1830388"/>
            <a:ext cx="4986337" cy="4887912"/>
            <a:chOff x="2467" y="1153"/>
            <a:chExt cx="3141" cy="3079"/>
          </a:xfrm>
        </p:grpSpPr>
        <p:sp>
          <p:nvSpPr>
            <p:cNvPr id="12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4477"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4453" name="Group 125"/>
          <p:cNvGrpSpPr>
            <a:grpSpLocks/>
          </p:cNvGrpSpPr>
          <p:nvPr/>
        </p:nvGrpSpPr>
        <p:grpSpPr bwMode="auto">
          <a:xfrm>
            <a:off x="5245100" y="4370388"/>
            <a:ext cx="2286000" cy="2386012"/>
            <a:chOff x="5245100" y="4370388"/>
            <a:chExt cx="2286000" cy="2386012"/>
          </a:xfrm>
        </p:grpSpPr>
        <p:sp>
          <p:nvSpPr>
            <p:cNvPr id="104474"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4475"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4454" name="Group 4"/>
          <p:cNvGrpSpPr>
            <a:grpSpLocks/>
          </p:cNvGrpSpPr>
          <p:nvPr/>
        </p:nvGrpSpPr>
        <p:grpSpPr bwMode="auto">
          <a:xfrm>
            <a:off x="3810000" y="838200"/>
            <a:ext cx="5257800" cy="5918200"/>
            <a:chOff x="2400" y="528"/>
            <a:chExt cx="3312" cy="3728"/>
          </a:xfrm>
        </p:grpSpPr>
        <p:sp>
          <p:nvSpPr>
            <p:cNvPr id="122"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4473"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7" name="Group 21"/>
          <p:cNvGrpSpPr>
            <a:grpSpLocks/>
          </p:cNvGrpSpPr>
          <p:nvPr/>
        </p:nvGrpSpPr>
        <p:grpSpPr bwMode="auto">
          <a:xfrm flipH="1">
            <a:off x="3267075" y="290513"/>
            <a:ext cx="5715000" cy="6589712"/>
            <a:chOff x="3901686" y="300057"/>
            <a:chExt cx="5715000" cy="6590006"/>
          </a:xfrm>
        </p:grpSpPr>
        <p:sp>
          <p:nvSpPr>
            <p:cNvPr id="12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30" name="Rectangle 129"/>
            <p:cNvSpPr/>
            <p:nvPr/>
          </p:nvSpPr>
          <p:spPr>
            <a:xfrm>
              <a:off x="6933493" y="300057"/>
              <a:ext cx="2133918" cy="523243"/>
            </a:xfrm>
            <a:prstGeom prst="rect">
              <a:avLst/>
            </a:prstGeom>
          </p:spPr>
          <p:txBody>
            <a:bodyPr wrap="none">
              <a:spAutoFit/>
            </a:bodyPr>
            <a:lstStyle/>
            <a:p>
              <a:pPr>
                <a:defRPr/>
              </a:pPr>
              <a:r>
                <a:rPr lang="en-US" dirty="0">
                  <a:solidFill>
                    <a:srgbClr val="FF00FF"/>
                  </a:solidFill>
                  <a:cs typeface="Times New Roman" pitchFamily="18" charset="0"/>
                </a:rPr>
                <a:t>Recognizable</a:t>
              </a:r>
              <a:endParaRPr lang="en-CA" dirty="0">
                <a:solidFill>
                  <a:srgbClr val="FF00FF"/>
                </a:solidFill>
              </a:endParaRPr>
            </a:p>
          </p:txBody>
        </p:sp>
      </p:grpSp>
      <p:sp>
        <p:nvSpPr>
          <p:cNvPr id="104456"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4457"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235" name="Rectangle 13"/>
          <p:cNvSpPr>
            <a:spLocks noChangeArrowheads="1"/>
          </p:cNvSpPr>
          <p:nvPr/>
        </p:nvSpPr>
        <p:spPr bwMode="auto">
          <a:xfrm>
            <a:off x="-76200" y="1055688"/>
            <a:ext cx="4800600" cy="2678112"/>
          </a:xfrm>
          <a:prstGeom prst="rect">
            <a:avLst/>
          </a:prstGeom>
          <a:noFill/>
          <a:ln w="9525">
            <a:noFill/>
            <a:miter lim="800000"/>
            <a:headEnd/>
            <a:tailEnd/>
          </a:ln>
        </p:spPr>
        <p:txBody>
          <a:bodyPr>
            <a:spAutoFit/>
          </a:bodyPr>
          <a:lstStyle/>
          <a:p>
            <a:pPr>
              <a:buFont typeface="Arial" charset="0"/>
              <a:buChar char="•"/>
              <a:defRPr/>
            </a:pPr>
            <a:r>
              <a:rPr lang="en-US" sz="2400" dirty="0">
                <a:cs typeface="Times New Roman" pitchFamily="18" charset="0"/>
              </a:rPr>
              <a:t>If </a:t>
            </a:r>
            <a:r>
              <a:rPr lang="en-US" sz="2400" i="1" dirty="0">
                <a:solidFill>
                  <a:schemeClr val="accent2"/>
                </a:solidFill>
                <a:cs typeface="Times New Roman" pitchFamily="18" charset="0"/>
              </a:rPr>
              <a:t>I=&lt;M,I’&gt; </a:t>
            </a:r>
            <a:r>
              <a:rPr lang="en-US" sz="2400" dirty="0">
                <a:cs typeface="Times New Roman" pitchFamily="18" charset="0"/>
              </a:rPr>
              <a:t>is a “yes” instance </a:t>
            </a:r>
          </a:p>
          <a:p>
            <a:pPr lvl="1">
              <a:buFont typeface="Wingdings" pitchFamily="2" charset="2"/>
              <a:buChar char="è"/>
              <a:defRPr/>
            </a:pPr>
            <a:r>
              <a:rPr lang="en-US" sz="2400" dirty="0">
                <a:cs typeface="Times New Roman" pitchFamily="18" charset="0"/>
                <a:sym typeface="Wingdings" pitchFamily="2" charset="2"/>
              </a:rPr>
              <a:t> </a:t>
            </a:r>
            <a:r>
              <a:rPr lang="en-US" sz="2400" i="1" dirty="0">
                <a:solidFill>
                  <a:schemeClr val="accent2"/>
                </a:solidFill>
                <a:cs typeface="Times New Roman" pitchFamily="18" charset="0"/>
                <a:sym typeface="Wingdings" pitchFamily="2" charset="2"/>
              </a:rPr>
              <a:t>M</a:t>
            </a:r>
            <a:r>
              <a:rPr lang="en-US" sz="2400" dirty="0">
                <a:cs typeface="Times New Roman" pitchFamily="18" charset="0"/>
                <a:sym typeface="Wingdings" pitchFamily="2" charset="2"/>
              </a:rPr>
              <a:t> halts on </a:t>
            </a:r>
            <a:r>
              <a:rPr lang="en-US" sz="2400" i="1" dirty="0">
                <a:solidFill>
                  <a:schemeClr val="accent2"/>
                </a:solidFill>
                <a:cs typeface="Times New Roman" pitchFamily="18" charset="0"/>
                <a:sym typeface="Wingdings" pitchFamily="2" charset="2"/>
              </a:rPr>
              <a:t>I</a:t>
            </a:r>
          </a:p>
          <a:p>
            <a:pPr lvl="1">
              <a:buFont typeface="Wingdings" pitchFamily="2" charset="2"/>
              <a:buChar char="è"/>
              <a:defRPr/>
            </a:pPr>
            <a:r>
              <a:rPr lang="en-US" sz="2400" dirty="0">
                <a:cs typeface="Times New Roman" pitchFamily="18" charset="0"/>
                <a:sym typeface="Wingdings" pitchFamily="2" charset="2"/>
              </a:rPr>
              <a:t> the computation is a witness</a:t>
            </a:r>
          </a:p>
          <a:p>
            <a:pPr lvl="1">
              <a:defRPr/>
            </a:pPr>
            <a:r>
              <a:rPr lang="en-US" sz="2400" dirty="0">
                <a:cs typeface="Times New Roman" pitchFamily="18" charset="0"/>
                <a:sym typeface="Wingdings" pitchFamily="2" charset="2"/>
              </a:rPr>
              <a:t>      arbitrarily long but finite.</a:t>
            </a:r>
            <a:endParaRPr lang="en-US" sz="2400" dirty="0">
              <a:cs typeface="Times New Roman" pitchFamily="18" charset="0"/>
            </a:endParaRPr>
          </a:p>
          <a:p>
            <a:pPr>
              <a:buFont typeface="Arial" charset="0"/>
              <a:buChar char="•"/>
              <a:defRPr/>
            </a:pPr>
            <a:r>
              <a:rPr lang="en-US" sz="2400" dirty="0">
                <a:cs typeface="Times New Roman" pitchFamily="18" charset="0"/>
              </a:rPr>
              <a:t>If </a:t>
            </a:r>
            <a:r>
              <a:rPr lang="en-US" sz="2400" i="1" dirty="0">
                <a:solidFill>
                  <a:schemeClr val="accent2"/>
                </a:solidFill>
                <a:cs typeface="Times New Roman" pitchFamily="18" charset="0"/>
              </a:rPr>
              <a:t>I</a:t>
            </a:r>
            <a:r>
              <a:rPr lang="en-US" sz="2400" dirty="0">
                <a:cs typeface="Times New Roman" pitchFamily="18" charset="0"/>
              </a:rPr>
              <a:t> is a “no” instance </a:t>
            </a:r>
          </a:p>
          <a:p>
            <a:pPr lvl="1">
              <a:buFont typeface="Wingdings" pitchFamily="2" charset="2"/>
              <a:buChar char="è"/>
              <a:defRPr/>
            </a:pPr>
            <a:r>
              <a:rPr lang="en-US" sz="2400" dirty="0">
                <a:cs typeface="Times New Roman" pitchFamily="18" charset="0"/>
                <a:sym typeface="Wingdings" pitchFamily="2" charset="2"/>
              </a:rPr>
              <a:t> </a:t>
            </a:r>
            <a:r>
              <a:rPr lang="en-US" sz="2400" i="1" dirty="0">
                <a:solidFill>
                  <a:schemeClr val="accent2"/>
                </a:solidFill>
                <a:cs typeface="Times New Roman" pitchFamily="18" charset="0"/>
                <a:sym typeface="Wingdings" pitchFamily="2" charset="2"/>
              </a:rPr>
              <a:t>M</a:t>
            </a:r>
            <a:r>
              <a:rPr lang="en-US" sz="2400" dirty="0">
                <a:cs typeface="Times New Roman" pitchFamily="18" charset="0"/>
                <a:sym typeface="Wingdings" pitchFamily="2" charset="2"/>
              </a:rPr>
              <a:t> r</a:t>
            </a:r>
            <a:r>
              <a:rPr lang="en-US" sz="2400" dirty="0">
                <a:cs typeface="Times New Roman" pitchFamily="18" charset="0"/>
              </a:rPr>
              <a:t>uns forever</a:t>
            </a:r>
          </a:p>
          <a:p>
            <a:pPr lvl="1">
              <a:buFont typeface="Wingdings" pitchFamily="2" charset="2"/>
              <a:buChar char="è"/>
              <a:defRPr/>
            </a:pPr>
            <a:r>
              <a:rPr lang="en-US" sz="2400" dirty="0">
                <a:cs typeface="Times New Roman" pitchFamily="18" charset="0"/>
                <a:sym typeface="Wingdings" pitchFamily="2" charset="2"/>
              </a:rPr>
              <a:t> there is no witness</a:t>
            </a:r>
          </a:p>
        </p:txBody>
      </p:sp>
      <p:sp>
        <p:nvSpPr>
          <p:cNvPr id="104459"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31" name="Group 21"/>
          <p:cNvGrpSpPr>
            <a:grpSpLocks/>
          </p:cNvGrpSpPr>
          <p:nvPr/>
        </p:nvGrpSpPr>
        <p:grpSpPr bwMode="auto">
          <a:xfrm>
            <a:off x="3892550" y="323850"/>
            <a:ext cx="5715000" cy="6534150"/>
            <a:chOff x="3901686" y="355767"/>
            <a:chExt cx="5715000" cy="6534296"/>
          </a:xfrm>
        </p:grpSpPr>
        <p:sp>
          <p:nvSpPr>
            <p:cNvPr id="132"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36" name="Rectangle 235"/>
            <p:cNvSpPr/>
            <p:nvPr/>
          </p:nvSpPr>
          <p:spPr>
            <a:xfrm>
              <a:off x="6638536" y="355767"/>
              <a:ext cx="2552302" cy="523232"/>
            </a:xfrm>
            <a:prstGeom prst="rect">
              <a:avLst/>
            </a:prstGeom>
          </p:spPr>
          <p:txBody>
            <a:bodyPr wrap="none">
              <a:spAutoFit/>
            </a:bodyPr>
            <a:lstStyle/>
            <a:p>
              <a:pPr>
                <a:defRPr/>
              </a:pPr>
              <a:r>
                <a:rPr lang="en-US" dirty="0" err="1">
                  <a:solidFill>
                    <a:srgbClr val="FF00FF"/>
                  </a:solidFill>
                  <a:cs typeface="Times New Roman" pitchFamily="18" charset="0"/>
                </a:rPr>
                <a:t>CoRecognizable</a:t>
              </a:r>
              <a:endParaRPr lang="en-CA" dirty="0">
                <a:solidFill>
                  <a:srgbClr val="FF00FF"/>
                </a:solidFill>
              </a:endParaRPr>
            </a:p>
          </p:txBody>
        </p:sp>
      </p:grpSp>
      <p:sp>
        <p:nvSpPr>
          <p:cNvPr id="237"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 Not Halting</a:t>
            </a:r>
          </a:p>
        </p:txBody>
      </p:sp>
      <p:grpSp>
        <p:nvGrpSpPr>
          <p:cNvPr id="238" name="Group 24"/>
          <p:cNvGrpSpPr>
            <a:grpSpLocks/>
          </p:cNvGrpSpPr>
          <p:nvPr/>
        </p:nvGrpSpPr>
        <p:grpSpPr bwMode="auto">
          <a:xfrm>
            <a:off x="4941888" y="3060700"/>
            <a:ext cx="4202112" cy="3263900"/>
            <a:chOff x="3113" y="1928"/>
            <a:chExt cx="2647" cy="2056"/>
          </a:xfrm>
        </p:grpSpPr>
        <p:sp>
          <p:nvSpPr>
            <p:cNvPr id="239"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4467"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41"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4464"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24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35">
                                            <p:txEl>
                                              <p:pRg st="0" end="0"/>
                                            </p:txEl>
                                          </p:spTgt>
                                        </p:tgtEl>
                                        <p:attrNameLst>
                                          <p:attrName>style.visibility</p:attrName>
                                        </p:attrNameLst>
                                      </p:cBhvr>
                                      <p:to>
                                        <p:strVal val="visible"/>
                                      </p:to>
                                    </p:set>
                                    <p:anim calcmode="lin" valueType="num">
                                      <p:cBhvr additive="base">
                                        <p:cTn id="13" dur="500" fill="hold"/>
                                        <p:tgtEl>
                                          <p:spTgt spid="23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35">
                                            <p:txEl>
                                              <p:pRg st="1" end="1"/>
                                            </p:txEl>
                                          </p:spTgt>
                                        </p:tgtEl>
                                        <p:attrNameLst>
                                          <p:attrName>style.visibility</p:attrName>
                                        </p:attrNameLst>
                                      </p:cBhvr>
                                      <p:to>
                                        <p:strVal val="visible"/>
                                      </p:to>
                                    </p:set>
                                    <p:anim calcmode="lin" valueType="num">
                                      <p:cBhvr additive="base">
                                        <p:cTn id="19" dur="500" fill="hold"/>
                                        <p:tgtEl>
                                          <p:spTgt spid="23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35">
                                            <p:txEl>
                                              <p:pRg st="2" end="2"/>
                                            </p:txEl>
                                          </p:spTgt>
                                        </p:tgtEl>
                                        <p:attrNameLst>
                                          <p:attrName>style.visibility</p:attrName>
                                        </p:attrNameLst>
                                      </p:cBhvr>
                                      <p:to>
                                        <p:strVal val="visible"/>
                                      </p:to>
                                    </p:set>
                                    <p:anim calcmode="lin" valueType="num">
                                      <p:cBhvr additive="base">
                                        <p:cTn id="25" dur="500" fill="hold"/>
                                        <p:tgtEl>
                                          <p:spTgt spid="23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35">
                                            <p:txEl>
                                              <p:pRg st="3" end="3"/>
                                            </p:txEl>
                                          </p:spTgt>
                                        </p:tgtEl>
                                        <p:attrNameLst>
                                          <p:attrName>style.visibility</p:attrName>
                                        </p:attrNameLst>
                                      </p:cBhvr>
                                      <p:to>
                                        <p:strVal val="visible"/>
                                      </p:to>
                                    </p:set>
                                    <p:anim calcmode="lin" valueType="num">
                                      <p:cBhvr additive="base">
                                        <p:cTn id="31" dur="500" fill="hold"/>
                                        <p:tgtEl>
                                          <p:spTgt spid="235">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35">
                                            <p:txEl>
                                              <p:pRg st="4" end="4"/>
                                            </p:txEl>
                                          </p:spTgt>
                                        </p:tgtEl>
                                        <p:attrNameLst>
                                          <p:attrName>style.visibility</p:attrName>
                                        </p:attrNameLst>
                                      </p:cBhvr>
                                      <p:to>
                                        <p:strVal val="visible"/>
                                      </p:to>
                                    </p:set>
                                    <p:anim calcmode="lin" valueType="num">
                                      <p:cBhvr additive="base">
                                        <p:cTn id="37" dur="500" fill="hold"/>
                                        <p:tgtEl>
                                          <p:spTgt spid="23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35">
                                            <p:txEl>
                                              <p:pRg st="5" end="5"/>
                                            </p:txEl>
                                          </p:spTgt>
                                        </p:tgtEl>
                                        <p:attrNameLst>
                                          <p:attrName>style.visibility</p:attrName>
                                        </p:attrNameLst>
                                      </p:cBhvr>
                                      <p:to>
                                        <p:strVal val="visible"/>
                                      </p:to>
                                    </p:set>
                                    <p:anim calcmode="lin" valueType="num">
                                      <p:cBhvr additive="base">
                                        <p:cTn id="43" dur="500" fill="hold"/>
                                        <p:tgtEl>
                                          <p:spTgt spid="235">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35">
                                            <p:txEl>
                                              <p:pRg st="6" end="6"/>
                                            </p:txEl>
                                          </p:spTgt>
                                        </p:tgtEl>
                                        <p:attrNameLst>
                                          <p:attrName>style.visibility</p:attrName>
                                        </p:attrNameLst>
                                      </p:cBhvr>
                                      <p:to>
                                        <p:strVal val="visible"/>
                                      </p:to>
                                    </p:set>
                                    <p:anim calcmode="lin" valueType="num">
                                      <p:cBhvr additive="base">
                                        <p:cTn id="49" dur="500" fill="hold"/>
                                        <p:tgtEl>
                                          <p:spTgt spid="235">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3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31"/>
                                        </p:tgtEl>
                                        <p:attrNameLst>
                                          <p:attrName>style.visibility</p:attrName>
                                        </p:attrNameLst>
                                      </p:cBhvr>
                                      <p:to>
                                        <p:strVal val="visible"/>
                                      </p:to>
                                    </p:set>
                                    <p:anim calcmode="lin" valueType="num">
                                      <p:cBhvr additive="base">
                                        <p:cTn id="55" dur="500" fill="hold"/>
                                        <p:tgtEl>
                                          <p:spTgt spid="131"/>
                                        </p:tgtEl>
                                        <p:attrNameLst>
                                          <p:attrName>ppt_x</p:attrName>
                                        </p:attrNameLst>
                                      </p:cBhvr>
                                      <p:tavLst>
                                        <p:tav tm="0">
                                          <p:val>
                                            <p:strVal val="#ppt_x"/>
                                          </p:val>
                                        </p:tav>
                                        <p:tav tm="100000">
                                          <p:val>
                                            <p:strVal val="#ppt_x"/>
                                          </p:val>
                                        </p:tav>
                                      </p:tavLst>
                                    </p:anim>
                                    <p:anim calcmode="lin" valueType="num">
                                      <p:cBhvr additive="base">
                                        <p:cTn id="56" dur="500" fill="hold"/>
                                        <p:tgtEl>
                                          <p:spTgt spid="13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37"/>
                                        </p:tgtEl>
                                        <p:attrNameLst>
                                          <p:attrName>style.visibility</p:attrName>
                                        </p:attrNameLst>
                                      </p:cBhvr>
                                      <p:to>
                                        <p:strVal val="visible"/>
                                      </p:to>
                                    </p:set>
                                    <p:anim calcmode="lin" valueType="num">
                                      <p:cBhvr additive="base">
                                        <p:cTn id="59" dur="500" fill="hold"/>
                                        <p:tgtEl>
                                          <p:spTgt spid="237"/>
                                        </p:tgtEl>
                                        <p:attrNameLst>
                                          <p:attrName>ppt_x</p:attrName>
                                        </p:attrNameLst>
                                      </p:cBhvr>
                                      <p:tavLst>
                                        <p:tav tm="0">
                                          <p:val>
                                            <p:strVal val="#ppt_x"/>
                                          </p:val>
                                        </p:tav>
                                        <p:tav tm="100000">
                                          <p:val>
                                            <p:strVal val="#ppt_x"/>
                                          </p:val>
                                        </p:tav>
                                      </p:tavLst>
                                    </p:anim>
                                    <p:anim calcmode="lin" valueType="num">
                                      <p:cBhvr additive="base">
                                        <p:cTn id="60" dur="500" fill="hold"/>
                                        <p:tgtEl>
                                          <p:spTgt spid="237"/>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38"/>
                                        </p:tgtEl>
                                        <p:attrNameLst>
                                          <p:attrName>style.visibility</p:attrName>
                                        </p:attrNameLst>
                                      </p:cBhvr>
                                      <p:to>
                                        <p:strVal val="visible"/>
                                      </p:to>
                                    </p:set>
                                    <p:anim calcmode="lin" valueType="num">
                                      <p:cBhvr additive="base">
                                        <p:cTn id="63" dur="500" fill="hold"/>
                                        <p:tgtEl>
                                          <p:spTgt spid="238"/>
                                        </p:tgtEl>
                                        <p:attrNameLst>
                                          <p:attrName>ppt_x</p:attrName>
                                        </p:attrNameLst>
                                      </p:cBhvr>
                                      <p:tavLst>
                                        <p:tav tm="0">
                                          <p:val>
                                            <p:strVal val="#ppt_x"/>
                                          </p:val>
                                        </p:tav>
                                        <p:tav tm="100000">
                                          <p:val>
                                            <p:strVal val="#ppt_x"/>
                                          </p:val>
                                        </p:tav>
                                      </p:tavLst>
                                    </p:anim>
                                    <p:anim calcmode="lin" valueType="num">
                                      <p:cBhvr additive="base">
                                        <p:cTn id="64" dur="500" fill="hold"/>
                                        <p:tgtEl>
                                          <p:spTgt spid="238"/>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41"/>
                                        </p:tgtEl>
                                        <p:attrNameLst>
                                          <p:attrName>style.visibility</p:attrName>
                                        </p:attrNameLst>
                                      </p:cBhvr>
                                      <p:to>
                                        <p:strVal val="visible"/>
                                      </p:to>
                                    </p:set>
                                    <p:anim calcmode="lin" valueType="num">
                                      <p:cBhvr additive="base">
                                        <p:cTn id="67" dur="500" fill="hold"/>
                                        <p:tgtEl>
                                          <p:spTgt spid="241"/>
                                        </p:tgtEl>
                                        <p:attrNameLst>
                                          <p:attrName>ppt_x</p:attrName>
                                        </p:attrNameLst>
                                      </p:cBhvr>
                                      <p:tavLst>
                                        <p:tav tm="0">
                                          <p:val>
                                            <p:strVal val="#ppt_x"/>
                                          </p:val>
                                        </p:tav>
                                        <p:tav tm="100000">
                                          <p:val>
                                            <p:strVal val="#ppt_x"/>
                                          </p:val>
                                        </p:tav>
                                      </p:tavLst>
                                    </p:anim>
                                    <p:anim calcmode="lin" valueType="num">
                                      <p:cBhvr additive="base">
                                        <p:cTn id="68" dur="500" fill="hold"/>
                                        <p:tgtEl>
                                          <p:spTgt spid="2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p:bldP spid="241"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549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5475" name="Group 6"/>
          <p:cNvGrpSpPr>
            <a:grpSpLocks/>
          </p:cNvGrpSpPr>
          <p:nvPr/>
        </p:nvGrpSpPr>
        <p:grpSpPr bwMode="auto">
          <a:xfrm>
            <a:off x="3916363" y="1830388"/>
            <a:ext cx="4986337" cy="4926012"/>
            <a:chOff x="2467" y="1153"/>
            <a:chExt cx="3141" cy="3103"/>
          </a:xfrm>
        </p:grpSpPr>
        <p:grpSp>
          <p:nvGrpSpPr>
            <p:cNvPr id="105488"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549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5489" name="Group 10"/>
            <p:cNvGrpSpPr>
              <a:grpSpLocks/>
            </p:cNvGrpSpPr>
            <p:nvPr/>
          </p:nvGrpSpPr>
          <p:grpSpPr bwMode="auto">
            <a:xfrm>
              <a:off x="3304" y="2753"/>
              <a:ext cx="1440" cy="1503"/>
              <a:chOff x="3304" y="2753"/>
              <a:chExt cx="1440" cy="1503"/>
            </a:xfrm>
          </p:grpSpPr>
          <p:sp>
            <p:nvSpPr>
              <p:cNvPr id="10549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549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5476"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548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5477"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5478"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5485"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dirty="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34258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i="1">
                <a:solidFill>
                  <a:schemeClr val="accent2"/>
                </a:solidFill>
                <a:effectLst/>
              </a:rPr>
              <a:t>P</a:t>
            </a:r>
            <a:r>
              <a:rPr lang="en-US" altLang="en-US" i="1" baseline="-25000">
                <a:solidFill>
                  <a:schemeClr val="accent2"/>
                </a:solidFill>
                <a:effectLst/>
              </a:rPr>
              <a:t>new</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p>
          <a:p>
            <a:r>
              <a:rPr lang="en-US" altLang="en-US">
                <a:solidFill>
                  <a:schemeClr val="tx2"/>
                </a:solidFill>
                <a:effectLst/>
              </a:rPr>
              <a:t>   </a:t>
            </a:r>
            <a:r>
              <a:rPr lang="en-US" altLang="en-US">
                <a:effectLst/>
              </a:rPr>
              <a:t> </a:t>
            </a:r>
            <a:r>
              <a:rPr lang="en-US" altLang="en-US" i="1">
                <a:solidFill>
                  <a:schemeClr val="accent2"/>
                </a:solidFill>
                <a:effectLst/>
              </a:rPr>
              <a:t>P</a:t>
            </a:r>
            <a:r>
              <a:rPr lang="en-US" altLang="en-US" i="1" baseline="-25000">
                <a:solidFill>
                  <a:schemeClr val="accent2"/>
                </a:solidFill>
                <a:effectLst/>
              </a:rPr>
              <a:t>new</a:t>
            </a:r>
            <a:r>
              <a:rPr lang="en-US" altLang="en-US">
                <a:effectLst/>
              </a:rPr>
              <a:t> not too hard.</a:t>
            </a:r>
          </a:p>
        </p:txBody>
      </p:sp>
      <p:sp>
        <p:nvSpPr>
          <p:cNvPr id="1078307" name="Rectangle 35"/>
          <p:cNvSpPr>
            <a:spLocks noChangeArrowheads="1"/>
          </p:cNvSpPr>
          <p:nvPr/>
        </p:nvSpPr>
        <p:spPr bwMode="auto">
          <a:xfrm>
            <a:off x="4260850" y="4662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r>
              <a:rPr lang="en-US" altLang="en-US" i="1" baseline="-25000">
                <a:solidFill>
                  <a:schemeClr val="accent2"/>
                </a:solidFill>
                <a:effectLst/>
              </a:rPr>
              <a:t>new</a:t>
            </a:r>
          </a:p>
        </p:txBody>
      </p:sp>
      <p:sp>
        <p:nvSpPr>
          <p:cNvPr id="26" name="Rectangle 39"/>
          <p:cNvSpPr>
            <a:spLocks noChangeArrowheads="1"/>
          </p:cNvSpPr>
          <p:nvPr/>
        </p:nvSpPr>
        <p:spPr bwMode="auto">
          <a:xfrm>
            <a:off x="139700" y="2667000"/>
            <a:ext cx="32131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20000"/>
              </a:spcBef>
            </a:pPr>
            <a:r>
              <a:rPr lang="en-US" altLang="en-US">
                <a:effectLst/>
              </a:rPr>
              <a:t>Test in poly-time </a:t>
            </a:r>
            <a:br>
              <a:rPr lang="en-US" altLang="en-US">
                <a:effectLst/>
              </a:rPr>
            </a:br>
            <a:r>
              <a:rPr lang="en-US" altLang="en-US">
                <a:effectLst/>
              </a:rPr>
              <a:t>if a given solution </a:t>
            </a:r>
            <a:br>
              <a:rPr lang="en-US" altLang="en-US">
                <a:effectLst/>
              </a:rPr>
            </a:br>
            <a:r>
              <a:rPr lang="en-US" altLang="en-US">
                <a:effectLst/>
              </a:rPr>
              <a:t>is valid</a:t>
            </a:r>
          </a:p>
        </p:txBody>
      </p:sp>
      <p:sp>
        <p:nvSpPr>
          <p:cNvPr id="30" name="Freeform 31"/>
          <p:cNvSpPr>
            <a:spLocks/>
          </p:cNvSpPr>
          <p:nvPr/>
        </p:nvSpPr>
        <p:spPr bwMode="auto">
          <a:xfrm>
            <a:off x="2170113" y="3192463"/>
            <a:ext cx="7248525" cy="3303587"/>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 name="connsiteX0" fmla="*/ 0 w 14363"/>
              <a:gd name="connsiteY0" fmla="*/ 23173 h 23307"/>
              <a:gd name="connsiteX1" fmla="*/ 5503 w 14363"/>
              <a:gd name="connsiteY1" fmla="*/ 13752 h 23307"/>
              <a:gd name="connsiteX2" fmla="*/ 11858 w 14363"/>
              <a:gd name="connsiteY2" fmla="*/ 12292 h 23307"/>
              <a:gd name="connsiteX3" fmla="*/ 14363 w 14363"/>
              <a:gd name="connsiteY3" fmla="*/ 0 h 23307"/>
              <a:gd name="connsiteX0" fmla="*/ 0 w 18070"/>
              <a:gd name="connsiteY0" fmla="*/ 10994 h 12694"/>
              <a:gd name="connsiteX1" fmla="*/ 5503 w 18070"/>
              <a:gd name="connsiteY1" fmla="*/ 1573 h 12694"/>
              <a:gd name="connsiteX2" fmla="*/ 11858 w 18070"/>
              <a:gd name="connsiteY2" fmla="*/ 113 h 12694"/>
              <a:gd name="connsiteX3" fmla="*/ 18070 w 18070"/>
              <a:gd name="connsiteY3" fmla="*/ 12593 h 12694"/>
              <a:gd name="connsiteX0" fmla="*/ 0 w 18070"/>
              <a:gd name="connsiteY0" fmla="*/ 10881 h 12602"/>
              <a:gd name="connsiteX1" fmla="*/ 5503 w 18070"/>
              <a:gd name="connsiteY1" fmla="*/ 1460 h 12602"/>
              <a:gd name="connsiteX2" fmla="*/ 11858 w 18070"/>
              <a:gd name="connsiteY2" fmla="*/ 0 h 12602"/>
              <a:gd name="connsiteX3" fmla="*/ 18070 w 18070"/>
              <a:gd name="connsiteY3" fmla="*/ 12480 h 12602"/>
              <a:gd name="connsiteX0" fmla="*/ 0 w 18070"/>
              <a:gd name="connsiteY0" fmla="*/ 11152 h 12873"/>
              <a:gd name="connsiteX1" fmla="*/ 5503 w 18070"/>
              <a:gd name="connsiteY1" fmla="*/ 1731 h 12873"/>
              <a:gd name="connsiteX2" fmla="*/ 11858 w 18070"/>
              <a:gd name="connsiteY2" fmla="*/ 271 h 12873"/>
              <a:gd name="connsiteX3" fmla="*/ 18070 w 18070"/>
              <a:gd name="connsiteY3" fmla="*/ 12751 h 12873"/>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117 w 18187"/>
              <a:gd name="connsiteY0" fmla="*/ 11281 h 13002"/>
              <a:gd name="connsiteX1" fmla="*/ 5659 w 18187"/>
              <a:gd name="connsiteY1" fmla="*/ 816 h 13002"/>
              <a:gd name="connsiteX2" fmla="*/ 11975 w 18187"/>
              <a:gd name="connsiteY2" fmla="*/ 400 h 13002"/>
              <a:gd name="connsiteX3" fmla="*/ 18187 w 18187"/>
              <a:gd name="connsiteY3" fmla="*/ 12880 h 13002"/>
              <a:gd name="connsiteX0" fmla="*/ 117 w 18233"/>
              <a:gd name="connsiteY0" fmla="*/ 11281 h 13002"/>
              <a:gd name="connsiteX1" fmla="*/ 5659 w 18233"/>
              <a:gd name="connsiteY1" fmla="*/ 816 h 13002"/>
              <a:gd name="connsiteX2" fmla="*/ 11975 w 18233"/>
              <a:gd name="connsiteY2" fmla="*/ 400 h 13002"/>
              <a:gd name="connsiteX3" fmla="*/ 18187 w 18233"/>
              <a:gd name="connsiteY3" fmla="*/ 12880 h 13002"/>
              <a:gd name="connsiteX0" fmla="*/ 117 w 18233"/>
              <a:gd name="connsiteY0" fmla="*/ 11865 h 13586"/>
              <a:gd name="connsiteX1" fmla="*/ 5659 w 18233"/>
              <a:gd name="connsiteY1" fmla="*/ 1400 h 13586"/>
              <a:gd name="connsiteX2" fmla="*/ 11975 w 18233"/>
              <a:gd name="connsiteY2" fmla="*/ 984 h 13586"/>
              <a:gd name="connsiteX3" fmla="*/ 18187 w 18233"/>
              <a:gd name="connsiteY3" fmla="*/ 13464 h 13586"/>
              <a:gd name="connsiteX0" fmla="*/ 117 w 18233"/>
              <a:gd name="connsiteY0" fmla="*/ 12100 h 13821"/>
              <a:gd name="connsiteX1" fmla="*/ 5659 w 18233"/>
              <a:gd name="connsiteY1" fmla="*/ 1635 h 13821"/>
              <a:gd name="connsiteX2" fmla="*/ 11975 w 18233"/>
              <a:gd name="connsiteY2" fmla="*/ 1219 h 13821"/>
              <a:gd name="connsiteX3" fmla="*/ 18187 w 18233"/>
              <a:gd name="connsiteY3" fmla="*/ 13699 h 13821"/>
              <a:gd name="connsiteX0" fmla="*/ 117 w 21960"/>
              <a:gd name="connsiteY0" fmla="*/ 12100 h 12348"/>
              <a:gd name="connsiteX1" fmla="*/ 5659 w 21960"/>
              <a:gd name="connsiteY1" fmla="*/ 1635 h 12348"/>
              <a:gd name="connsiteX2" fmla="*/ 11975 w 21960"/>
              <a:gd name="connsiteY2" fmla="*/ 1219 h 12348"/>
              <a:gd name="connsiteX3" fmla="*/ 21932 w 21960"/>
              <a:gd name="connsiteY3" fmla="*/ 9523 h 12348"/>
              <a:gd name="connsiteX0" fmla="*/ 117 w 22037"/>
              <a:gd name="connsiteY0" fmla="*/ 12100 h 12348"/>
              <a:gd name="connsiteX1" fmla="*/ 5659 w 22037"/>
              <a:gd name="connsiteY1" fmla="*/ 1635 h 12348"/>
              <a:gd name="connsiteX2" fmla="*/ 11975 w 22037"/>
              <a:gd name="connsiteY2" fmla="*/ 1219 h 12348"/>
              <a:gd name="connsiteX3" fmla="*/ 21932 w 22037"/>
              <a:gd name="connsiteY3" fmla="*/ 9523 h 12348"/>
            </a:gdLst>
            <a:ahLst/>
            <a:cxnLst>
              <a:cxn ang="0">
                <a:pos x="connsiteX0" y="connsiteY0"/>
              </a:cxn>
              <a:cxn ang="0">
                <a:pos x="connsiteX1" y="connsiteY1"/>
              </a:cxn>
              <a:cxn ang="0">
                <a:pos x="connsiteX2" y="connsiteY2"/>
              </a:cxn>
              <a:cxn ang="0">
                <a:pos x="connsiteX3" y="connsiteY3"/>
              </a:cxn>
            </a:cxnLst>
            <a:rect l="l" t="t" r="r" b="b"/>
            <a:pathLst>
              <a:path w="22037" h="12348">
                <a:moveTo>
                  <a:pt x="117" y="12100"/>
                </a:moveTo>
                <a:cubicBezTo>
                  <a:pt x="-820" y="14007"/>
                  <a:pt x="4109" y="4422"/>
                  <a:pt x="5659" y="1635"/>
                </a:cubicBezTo>
                <a:cubicBezTo>
                  <a:pt x="7050" y="-463"/>
                  <a:pt x="10916" y="-477"/>
                  <a:pt x="11975" y="1219"/>
                </a:cubicBezTo>
                <a:cubicBezTo>
                  <a:pt x="13226" y="2486"/>
                  <a:pt x="23162" y="10543"/>
                  <a:pt x="21932" y="9523"/>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78306">
                                            <p:txEl>
                                              <p:pRg st="1" end="1"/>
                                            </p:txEl>
                                          </p:spTgt>
                                        </p:tgtEl>
                                        <p:attrNameLst>
                                          <p:attrName>style.visibility</p:attrName>
                                        </p:attrNameLst>
                                      </p:cBhvr>
                                      <p:to>
                                        <p:strVal val="visible"/>
                                      </p:to>
                                    </p:set>
                                    <p:anim calcmode="lin" valueType="num">
                                      <p:cBhvr additive="base">
                                        <p:cTn id="13" dur="500" fill="hold"/>
                                        <p:tgtEl>
                                          <p:spTgt spid="107830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7830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ppt_x"/>
                                          </p:val>
                                        </p:tav>
                                        <p:tav tm="100000">
                                          <p:val>
                                            <p:strVal val="#ppt_x"/>
                                          </p:val>
                                        </p:tav>
                                      </p:tavLst>
                                    </p:anim>
                                    <p:anim calcmode="lin" valueType="num">
                                      <p:cBhvr additive="base">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078307"/>
                                        </p:tgtEl>
                                        <p:attrNameLst>
                                          <p:attrName>style.visibility</p:attrName>
                                        </p:attrNameLst>
                                      </p:cBhvr>
                                      <p:to>
                                        <p:strVal val="visible"/>
                                      </p:to>
                                    </p:set>
                                    <p:anim calcmode="lin" valueType="num">
                                      <p:cBhvr additive="base">
                                        <p:cTn id="21" dur="500" fill="hold"/>
                                        <p:tgtEl>
                                          <p:spTgt spid="1078307"/>
                                        </p:tgtEl>
                                        <p:attrNameLst>
                                          <p:attrName>ppt_x</p:attrName>
                                        </p:attrNameLst>
                                      </p:cBhvr>
                                      <p:tavLst>
                                        <p:tav tm="0">
                                          <p:val>
                                            <p:strVal val="#ppt_x"/>
                                          </p:val>
                                        </p:tav>
                                        <p:tav tm="100000">
                                          <p:val>
                                            <p:strVal val="#ppt_x"/>
                                          </p:val>
                                        </p:tav>
                                      </p:tavLst>
                                    </p:anim>
                                    <p:anim calcmode="lin" valueType="num">
                                      <p:cBhvr additive="base">
                                        <p:cTn id="22" dur="500" fill="hold"/>
                                        <p:tgtEl>
                                          <p:spTgt spid="10783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6"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652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6499" name="Group 6"/>
          <p:cNvGrpSpPr>
            <a:grpSpLocks/>
          </p:cNvGrpSpPr>
          <p:nvPr/>
        </p:nvGrpSpPr>
        <p:grpSpPr bwMode="auto">
          <a:xfrm>
            <a:off x="3916363" y="1830388"/>
            <a:ext cx="4986337" cy="4926012"/>
            <a:chOff x="2467" y="1153"/>
            <a:chExt cx="3141" cy="3103"/>
          </a:xfrm>
        </p:grpSpPr>
        <p:grpSp>
          <p:nvGrpSpPr>
            <p:cNvPr id="106518"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652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6519" name="Group 10"/>
            <p:cNvGrpSpPr>
              <a:grpSpLocks/>
            </p:cNvGrpSpPr>
            <p:nvPr/>
          </p:nvGrpSpPr>
          <p:grpSpPr bwMode="auto">
            <a:xfrm>
              <a:off x="3304" y="2753"/>
              <a:ext cx="1440" cy="1503"/>
              <a:chOff x="3304" y="2753"/>
              <a:chExt cx="1440" cy="1503"/>
            </a:xfrm>
          </p:grpSpPr>
          <p:sp>
            <p:nvSpPr>
              <p:cNvPr id="10652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652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6500"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651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6501"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6502"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6515"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7" name="Rectangle 35"/>
          <p:cNvSpPr>
            <a:spLocks noChangeArrowheads="1"/>
          </p:cNvSpPr>
          <p:nvPr/>
        </p:nvSpPr>
        <p:spPr bwMode="auto">
          <a:xfrm>
            <a:off x="4337050" y="2106613"/>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r>
              <a:rPr lang="en-US" altLang="en-US" i="1" baseline="-25000">
                <a:solidFill>
                  <a:schemeClr val="accent2"/>
                </a:solidFill>
                <a:effectLst/>
              </a:rPr>
              <a:t>new</a:t>
            </a:r>
          </a:p>
        </p:txBody>
      </p:sp>
      <p:sp>
        <p:nvSpPr>
          <p:cNvPr id="126987" name="Rectangle 35"/>
          <p:cNvSpPr>
            <a:spLocks noChangeArrowheads="1"/>
          </p:cNvSpPr>
          <p:nvPr/>
        </p:nvSpPr>
        <p:spPr bwMode="auto">
          <a:xfrm>
            <a:off x="4016375" y="3429000"/>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sp>
        <p:nvSpPr>
          <p:cNvPr id="99340" name="Text Box 34"/>
          <p:cNvSpPr txBox="1">
            <a:spLocks noChangeArrowheads="1"/>
          </p:cNvSpPr>
          <p:nvPr/>
        </p:nvSpPr>
        <p:spPr bwMode="auto">
          <a:xfrm>
            <a:off x="-152400" y="838200"/>
            <a:ext cx="4176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p:txBody>
      </p:sp>
      <p:sp>
        <p:nvSpPr>
          <p:cNvPr id="29" name="Rectangle 28"/>
          <p:cNvSpPr/>
          <p:nvPr/>
        </p:nvSpPr>
        <p:spPr>
          <a:xfrm>
            <a:off x="228600" y="1411288"/>
            <a:ext cx="4572000" cy="2246312"/>
          </a:xfrm>
          <a:prstGeom prst="rect">
            <a:avLst/>
          </a:prstGeom>
        </p:spPr>
        <p:txBody>
          <a:bodyPr>
            <a:spAutoFit/>
          </a:bodyPr>
          <a:lstStyle/>
          <a:p>
            <a:pPr>
              <a:spcBef>
                <a:spcPts val="0"/>
              </a:spcBef>
              <a:defRPr/>
            </a:pPr>
            <a:r>
              <a:rPr lang="en-US" dirty="0"/>
              <a:t>  If being able to solve </a:t>
            </a:r>
            <a:br>
              <a:rPr lang="en-US" dirty="0"/>
            </a:br>
            <a:r>
              <a:rPr lang="en-US" dirty="0"/>
              <a:t>  this problem fast </a:t>
            </a:r>
          </a:p>
          <a:p>
            <a:pPr>
              <a:spcBef>
                <a:spcPts val="0"/>
              </a:spcBef>
              <a:defRPr/>
            </a:pPr>
            <a:r>
              <a:rPr lang="en-US" dirty="0"/>
              <a:t>  means that you can </a:t>
            </a:r>
          </a:p>
          <a:p>
            <a:pPr>
              <a:spcBef>
                <a:spcPts val="0"/>
              </a:spcBef>
              <a:defRPr/>
            </a:pPr>
            <a:r>
              <a:rPr lang="en-US" dirty="0"/>
              <a:t>  solve every problem </a:t>
            </a:r>
          </a:p>
          <a:p>
            <a:pPr>
              <a:spcBef>
                <a:spcPts val="0"/>
              </a:spcBef>
              <a:defRPr/>
            </a:pPr>
            <a:r>
              <a:rPr lang="en-US" dirty="0"/>
              <a:t>  in the class fast.</a:t>
            </a:r>
          </a:p>
        </p:txBody>
      </p:sp>
      <p:sp>
        <p:nvSpPr>
          <p:cNvPr id="30" name="Text Box 34"/>
          <p:cNvSpPr txBox="1">
            <a:spLocks noChangeArrowheads="1"/>
          </p:cNvSpPr>
          <p:nvPr/>
        </p:nvSpPr>
        <p:spPr bwMode="auto">
          <a:xfrm>
            <a:off x="-247650" y="3810000"/>
            <a:ext cx="4224338"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lvl="1">
              <a:spcBef>
                <a:spcPct val="20000"/>
              </a:spcBef>
              <a:buFontTx/>
              <a:buChar char="•"/>
            </a:pPr>
            <a:r>
              <a:rPr lang="en-US" altLang="en-US">
                <a:effectLst/>
                <a:sym typeface="Symbol" pitchFamily="18" charset="2"/>
              </a:rPr>
              <a:t> </a:t>
            </a:r>
            <a:r>
              <a:rPr lang="en-US" altLang="en-US" i="1">
                <a:solidFill>
                  <a:schemeClr val="accent2"/>
                </a:solidFill>
                <a:effectLst/>
                <a:sym typeface="Symbol" pitchFamily="18" charset="2"/>
              </a:rPr>
              <a:t>P</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NP,  P ≤</a:t>
            </a:r>
            <a:r>
              <a:rPr lang="en-CA" altLang="en-US" i="1" baseline="-25000">
                <a:solidFill>
                  <a:schemeClr val="accent2"/>
                </a:solidFill>
                <a:effectLst/>
              </a:rPr>
              <a:t>poly</a:t>
            </a:r>
            <a:r>
              <a:rPr lang="en-CA" altLang="en-US" i="1">
                <a:solidFill>
                  <a:schemeClr val="accent2"/>
                </a:solidFill>
                <a:effectLst/>
              </a:rPr>
              <a:t> </a:t>
            </a:r>
            <a:r>
              <a:rPr lang="en-US" altLang="en-US" i="1">
                <a:solidFill>
                  <a:schemeClr val="accent2"/>
                </a:solidFill>
                <a:effectLst/>
              </a:rPr>
              <a:t>P</a:t>
            </a:r>
            <a:r>
              <a:rPr lang="en-US" altLang="en-US" i="1" baseline="-25000">
                <a:solidFill>
                  <a:schemeClr val="accent2"/>
                </a:solidFill>
                <a:effectLst/>
              </a:rPr>
              <a:t>new</a:t>
            </a:r>
          </a:p>
          <a:p>
            <a:pPr lvl="1">
              <a:spcBef>
                <a:spcPct val="20000"/>
              </a:spcBef>
              <a:buFontTx/>
              <a:buChar char="•"/>
            </a:pPr>
            <a:r>
              <a:rPr lang="en-US" altLang="en-US">
                <a:effectLst/>
              </a:rPr>
              <a:t> Easier: </a:t>
            </a:r>
            <a:r>
              <a:rPr lang="en-US" altLang="en-US" i="1">
                <a:solidFill>
                  <a:schemeClr val="accent2"/>
                </a:solidFill>
                <a:effectLst/>
              </a:rPr>
              <a:t>Sat ≤</a:t>
            </a:r>
            <a:r>
              <a:rPr lang="en-CA" altLang="en-US" i="1" baseline="-25000">
                <a:solidFill>
                  <a:schemeClr val="accent2"/>
                </a:solidFill>
                <a:effectLst/>
              </a:rPr>
              <a:t>poly</a:t>
            </a:r>
            <a:r>
              <a:rPr lang="en-CA" altLang="en-US" i="1">
                <a:solidFill>
                  <a:schemeClr val="accent2"/>
                </a:solidFill>
                <a:effectLst/>
              </a:rPr>
              <a:t> </a:t>
            </a:r>
            <a:r>
              <a:rPr lang="en-US" altLang="en-US" i="1">
                <a:solidFill>
                  <a:schemeClr val="accent2"/>
                </a:solidFill>
                <a:effectLst/>
              </a:rPr>
              <a:t>P</a:t>
            </a:r>
            <a:r>
              <a:rPr lang="en-US" altLang="en-US" i="1" baseline="-25000">
                <a:solidFill>
                  <a:schemeClr val="accent2"/>
                </a:solidFill>
                <a:effectLst/>
              </a:rPr>
              <a:t>new</a:t>
            </a:r>
          </a:p>
          <a:p>
            <a:pPr lvl="2">
              <a:spcBef>
                <a:spcPct val="20000"/>
              </a:spcBef>
              <a:buFontTx/>
              <a:buChar char="•"/>
            </a:pPr>
            <a:r>
              <a:rPr lang="en-US" altLang="en-US">
                <a:effectLst/>
              </a:rPr>
              <a:t>Cook</a:t>
            </a:r>
            <a:r>
              <a:rPr lang="en-US" altLang="en-US" i="1">
                <a:solidFill>
                  <a:schemeClr val="accent2"/>
                </a:solidFill>
                <a:effectLst/>
              </a:rPr>
              <a:t>: P ≤</a:t>
            </a:r>
            <a:r>
              <a:rPr lang="en-CA" altLang="en-US" i="1" baseline="-25000">
                <a:solidFill>
                  <a:schemeClr val="accent2"/>
                </a:solidFill>
                <a:effectLst/>
              </a:rPr>
              <a:t>poly</a:t>
            </a:r>
            <a:r>
              <a:rPr lang="en-CA" altLang="en-US" i="1">
                <a:solidFill>
                  <a:schemeClr val="accent2"/>
                </a:solidFill>
                <a:effectLst/>
              </a:rPr>
              <a:t> Sat</a:t>
            </a:r>
            <a:endParaRPr lang="en-US" altLang="en-US" i="1" baseline="-25000">
              <a:solidFill>
                <a:schemeClr val="accent2"/>
              </a:solidFill>
              <a:effectLst/>
            </a:endParaRPr>
          </a:p>
        </p:txBody>
      </p:sp>
      <p:grpSp>
        <p:nvGrpSpPr>
          <p:cNvPr id="9" name="Group 23"/>
          <p:cNvGrpSpPr>
            <a:grpSpLocks/>
          </p:cNvGrpSpPr>
          <p:nvPr/>
        </p:nvGrpSpPr>
        <p:grpSpPr bwMode="auto">
          <a:xfrm>
            <a:off x="6373813" y="1219200"/>
            <a:ext cx="1855787" cy="3063875"/>
            <a:chOff x="1248" y="768"/>
            <a:chExt cx="1169" cy="1930"/>
          </a:xfrm>
        </p:grpSpPr>
        <p:pic>
          <p:nvPicPr>
            <p:cNvPr id="106512"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13"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sp>
        <p:nvSpPr>
          <p:cNvPr id="32" name="Freeform 31"/>
          <p:cNvSpPr>
            <a:spLocks/>
          </p:cNvSpPr>
          <p:nvPr/>
        </p:nvSpPr>
        <p:spPr bwMode="auto">
          <a:xfrm>
            <a:off x="2894013" y="457200"/>
            <a:ext cx="4000500" cy="3679825"/>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Lst>
            <a:ahLst/>
            <a:cxnLst>
              <a:cxn ang="0">
                <a:pos x="connsiteX0" y="connsiteY0"/>
              </a:cxn>
              <a:cxn ang="0">
                <a:pos x="connsiteX1" y="connsiteY1"/>
              </a:cxn>
              <a:cxn ang="0">
                <a:pos x="connsiteX2" y="connsiteY2"/>
              </a:cxn>
              <a:cxn ang="0">
                <a:pos x="connsiteX3" y="connsiteY3"/>
              </a:cxn>
            </a:cxnLst>
            <a:rect l="l" t="t" r="r" b="b"/>
            <a:pathLst>
              <a:path w="12162" h="13752">
                <a:moveTo>
                  <a:pt x="0" y="1296"/>
                </a:moveTo>
                <a:cubicBezTo>
                  <a:pt x="-10" y="2823"/>
                  <a:pt x="980" y="12695"/>
                  <a:pt x="3302" y="13752"/>
                </a:cubicBezTo>
                <a:cubicBezTo>
                  <a:pt x="4384" y="13695"/>
                  <a:pt x="8985" y="13871"/>
                  <a:pt x="9657" y="12292"/>
                </a:cubicBezTo>
                <a:cubicBezTo>
                  <a:pt x="10329" y="10712"/>
                  <a:pt x="11577" y="1495"/>
                  <a:pt x="12162"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3" name="Rectangle 35"/>
          <p:cNvSpPr>
            <a:spLocks noChangeArrowheads="1"/>
          </p:cNvSpPr>
          <p:nvPr/>
        </p:nvSpPr>
        <p:spPr bwMode="auto">
          <a:xfrm>
            <a:off x="4337050" y="4586288"/>
            <a:ext cx="773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endParaRPr lang="en-US" altLang="en-US" i="1" baseline="-25000">
              <a:solidFill>
                <a:schemeClr val="accent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9340"/>
                                        </p:tgtEl>
                                        <p:attrNameLst>
                                          <p:attrName>style.visibility</p:attrName>
                                        </p:attrNameLst>
                                      </p:cBhvr>
                                      <p:to>
                                        <p:strVal val="visible"/>
                                      </p:to>
                                    </p:set>
                                    <p:anim calcmode="lin" valueType="num">
                                      <p:cBhvr additive="base">
                                        <p:cTn id="7" dur="500" fill="hold"/>
                                        <p:tgtEl>
                                          <p:spTgt spid="99340"/>
                                        </p:tgtEl>
                                        <p:attrNameLst>
                                          <p:attrName>ppt_x</p:attrName>
                                        </p:attrNameLst>
                                      </p:cBhvr>
                                      <p:tavLst>
                                        <p:tav tm="0">
                                          <p:val>
                                            <p:strVal val="#ppt_x"/>
                                          </p:val>
                                        </p:tav>
                                        <p:tav tm="100000">
                                          <p:val>
                                            <p:strVal val="#ppt_x"/>
                                          </p:val>
                                        </p:tav>
                                      </p:tavLst>
                                    </p:anim>
                                    <p:anim calcmode="lin" valueType="num">
                                      <p:cBhvr additive="base">
                                        <p:cTn id="8" dur="500" fill="hold"/>
                                        <p:tgtEl>
                                          <p:spTgt spid="9934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78307"/>
                                        </p:tgtEl>
                                        <p:attrNameLst>
                                          <p:attrName>style.visibility</p:attrName>
                                        </p:attrNameLst>
                                      </p:cBhvr>
                                      <p:to>
                                        <p:strVal val="visible"/>
                                      </p:to>
                                    </p:set>
                                    <p:anim calcmode="lin" valueType="num">
                                      <p:cBhvr additive="base">
                                        <p:cTn id="11" dur="500" fill="hold"/>
                                        <p:tgtEl>
                                          <p:spTgt spid="1078307"/>
                                        </p:tgtEl>
                                        <p:attrNameLst>
                                          <p:attrName>ppt_x</p:attrName>
                                        </p:attrNameLst>
                                      </p:cBhvr>
                                      <p:tavLst>
                                        <p:tav tm="0">
                                          <p:val>
                                            <p:strVal val="#ppt_x"/>
                                          </p:val>
                                        </p:tav>
                                        <p:tav tm="100000">
                                          <p:val>
                                            <p:strVal val="#ppt_x"/>
                                          </p:val>
                                        </p:tav>
                                      </p:tavLst>
                                    </p:anim>
                                    <p:anim calcmode="lin" valueType="num">
                                      <p:cBhvr additive="base">
                                        <p:cTn id="12" dur="500" fill="hold"/>
                                        <p:tgtEl>
                                          <p:spTgt spid="107830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0">
                                            <p:txEl>
                                              <p:pRg st="0" end="0"/>
                                            </p:txEl>
                                          </p:spTgt>
                                        </p:tgtEl>
                                        <p:attrNameLst>
                                          <p:attrName>style.visibility</p:attrName>
                                        </p:attrNameLst>
                                      </p:cBhvr>
                                      <p:to>
                                        <p:strVal val="visible"/>
                                      </p:to>
                                    </p:set>
                                    <p:anim calcmode="lin" valueType="num">
                                      <p:cBhvr additive="base">
                                        <p:cTn id="31"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6987"/>
                                        </p:tgtEl>
                                        <p:attrNameLst>
                                          <p:attrName>style.visibility</p:attrName>
                                        </p:attrNameLst>
                                      </p:cBhvr>
                                      <p:to>
                                        <p:strVal val="visible"/>
                                      </p:to>
                                    </p:set>
                                    <p:anim calcmode="lin" valueType="num">
                                      <p:cBhvr additive="base">
                                        <p:cTn id="41" dur="500" fill="hold"/>
                                        <p:tgtEl>
                                          <p:spTgt spid="126987"/>
                                        </p:tgtEl>
                                        <p:attrNameLst>
                                          <p:attrName>ppt_x</p:attrName>
                                        </p:attrNameLst>
                                      </p:cBhvr>
                                      <p:tavLst>
                                        <p:tav tm="0">
                                          <p:val>
                                            <p:strVal val="#ppt_x"/>
                                          </p:val>
                                        </p:tav>
                                        <p:tav tm="100000">
                                          <p:val>
                                            <p:strVal val="#ppt_x"/>
                                          </p:val>
                                        </p:tav>
                                      </p:tavLst>
                                    </p:anim>
                                    <p:anim calcmode="lin" valueType="num">
                                      <p:cBhvr additive="base">
                                        <p:cTn id="42" dur="500" fill="hold"/>
                                        <p:tgtEl>
                                          <p:spTgt spid="12698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0">
                                            <p:txEl>
                                              <p:pRg st="2" end="2"/>
                                            </p:txEl>
                                          </p:spTgt>
                                        </p:tgtEl>
                                        <p:attrNameLst>
                                          <p:attrName>style.visibility</p:attrName>
                                        </p:attrNameLst>
                                      </p:cBhvr>
                                      <p:to>
                                        <p:strVal val="visible"/>
                                      </p:to>
                                    </p:set>
                                    <p:anim calcmode="lin" valueType="num">
                                      <p:cBhvr additive="base">
                                        <p:cTn id="45"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30">
                                            <p:txEl>
                                              <p:pRg st="1" end="1"/>
                                            </p:txEl>
                                          </p:spTgt>
                                        </p:tgtEl>
                                        <p:attrNameLst>
                                          <p:attrName>style.visibility</p:attrName>
                                        </p:attrNameLst>
                                      </p:cBhvr>
                                      <p:to>
                                        <p:strVal val="visible"/>
                                      </p:to>
                                    </p:set>
                                    <p:anim calcmode="lin" valueType="num">
                                      <p:cBhvr additive="base">
                                        <p:cTn id="51"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126987" grpId="0"/>
      <p:bldP spid="99340" grpId="0"/>
      <p:bldP spid="29" grpId="0"/>
      <p:bldP spid="3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7543"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7523" name="Group 6"/>
          <p:cNvGrpSpPr>
            <a:grpSpLocks/>
          </p:cNvGrpSpPr>
          <p:nvPr/>
        </p:nvGrpSpPr>
        <p:grpSpPr bwMode="auto">
          <a:xfrm>
            <a:off x="3916363" y="1830388"/>
            <a:ext cx="4986337" cy="4926012"/>
            <a:chOff x="2467" y="1153"/>
            <a:chExt cx="3141" cy="3103"/>
          </a:xfrm>
        </p:grpSpPr>
        <p:grpSp>
          <p:nvGrpSpPr>
            <p:cNvPr id="107536"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754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7537" name="Group 10"/>
            <p:cNvGrpSpPr>
              <a:grpSpLocks/>
            </p:cNvGrpSpPr>
            <p:nvPr/>
          </p:nvGrpSpPr>
          <p:grpSpPr bwMode="auto">
            <a:xfrm>
              <a:off x="3304" y="2753"/>
              <a:ext cx="1440" cy="1503"/>
              <a:chOff x="3304" y="2753"/>
              <a:chExt cx="1440" cy="1503"/>
            </a:xfrm>
          </p:grpSpPr>
          <p:sp>
            <p:nvSpPr>
              <p:cNvPr id="107538"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7539"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7524"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7535"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7525"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7526"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7533"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4851400" cy="207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a:t>
            </a:r>
            <a:r>
              <a:rPr lang="en-US" altLang="en-US">
                <a:solidFill>
                  <a:schemeClr val="tx2"/>
                </a:solidFill>
                <a:effectLst/>
              </a:rPr>
              <a:t>NP-Complete</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a:p>
            <a:pPr lvl="1">
              <a:spcBef>
                <a:spcPct val="20000"/>
              </a:spcBef>
              <a:buFontTx/>
              <a:buChar char="•"/>
            </a:pPr>
            <a:endParaRPr lang="en-US" altLang="en-US">
              <a:solidFill>
                <a:schemeClr val="tx2"/>
              </a:solidFill>
              <a:effectLst/>
            </a:endParaRPr>
          </a:p>
        </p:txBody>
      </p:sp>
      <p:sp>
        <p:nvSpPr>
          <p:cNvPr id="1078307" name="Rectangle 35"/>
          <p:cNvSpPr>
            <a:spLocks noChangeArrowheads="1"/>
          </p:cNvSpPr>
          <p:nvPr/>
        </p:nvSpPr>
        <p:spPr bwMode="auto">
          <a:xfrm>
            <a:off x="4260850" y="33670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30" name="Freeform 31"/>
          <p:cNvSpPr>
            <a:spLocks/>
          </p:cNvSpPr>
          <p:nvPr/>
        </p:nvSpPr>
        <p:spPr bwMode="auto">
          <a:xfrm>
            <a:off x="2170113" y="3192463"/>
            <a:ext cx="7248525" cy="3303587"/>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 name="connsiteX0" fmla="*/ 0 w 14363"/>
              <a:gd name="connsiteY0" fmla="*/ 23173 h 23307"/>
              <a:gd name="connsiteX1" fmla="*/ 5503 w 14363"/>
              <a:gd name="connsiteY1" fmla="*/ 13752 h 23307"/>
              <a:gd name="connsiteX2" fmla="*/ 11858 w 14363"/>
              <a:gd name="connsiteY2" fmla="*/ 12292 h 23307"/>
              <a:gd name="connsiteX3" fmla="*/ 14363 w 14363"/>
              <a:gd name="connsiteY3" fmla="*/ 0 h 23307"/>
              <a:gd name="connsiteX0" fmla="*/ 0 w 18070"/>
              <a:gd name="connsiteY0" fmla="*/ 10994 h 12694"/>
              <a:gd name="connsiteX1" fmla="*/ 5503 w 18070"/>
              <a:gd name="connsiteY1" fmla="*/ 1573 h 12694"/>
              <a:gd name="connsiteX2" fmla="*/ 11858 w 18070"/>
              <a:gd name="connsiteY2" fmla="*/ 113 h 12694"/>
              <a:gd name="connsiteX3" fmla="*/ 18070 w 18070"/>
              <a:gd name="connsiteY3" fmla="*/ 12593 h 12694"/>
              <a:gd name="connsiteX0" fmla="*/ 0 w 18070"/>
              <a:gd name="connsiteY0" fmla="*/ 10881 h 12602"/>
              <a:gd name="connsiteX1" fmla="*/ 5503 w 18070"/>
              <a:gd name="connsiteY1" fmla="*/ 1460 h 12602"/>
              <a:gd name="connsiteX2" fmla="*/ 11858 w 18070"/>
              <a:gd name="connsiteY2" fmla="*/ 0 h 12602"/>
              <a:gd name="connsiteX3" fmla="*/ 18070 w 18070"/>
              <a:gd name="connsiteY3" fmla="*/ 12480 h 12602"/>
              <a:gd name="connsiteX0" fmla="*/ 0 w 18070"/>
              <a:gd name="connsiteY0" fmla="*/ 11152 h 12873"/>
              <a:gd name="connsiteX1" fmla="*/ 5503 w 18070"/>
              <a:gd name="connsiteY1" fmla="*/ 1731 h 12873"/>
              <a:gd name="connsiteX2" fmla="*/ 11858 w 18070"/>
              <a:gd name="connsiteY2" fmla="*/ 271 h 12873"/>
              <a:gd name="connsiteX3" fmla="*/ 18070 w 18070"/>
              <a:gd name="connsiteY3" fmla="*/ 12751 h 12873"/>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117 w 18187"/>
              <a:gd name="connsiteY0" fmla="*/ 11281 h 13002"/>
              <a:gd name="connsiteX1" fmla="*/ 5659 w 18187"/>
              <a:gd name="connsiteY1" fmla="*/ 816 h 13002"/>
              <a:gd name="connsiteX2" fmla="*/ 11975 w 18187"/>
              <a:gd name="connsiteY2" fmla="*/ 400 h 13002"/>
              <a:gd name="connsiteX3" fmla="*/ 18187 w 18187"/>
              <a:gd name="connsiteY3" fmla="*/ 12880 h 13002"/>
              <a:gd name="connsiteX0" fmla="*/ 117 w 18233"/>
              <a:gd name="connsiteY0" fmla="*/ 11281 h 13002"/>
              <a:gd name="connsiteX1" fmla="*/ 5659 w 18233"/>
              <a:gd name="connsiteY1" fmla="*/ 816 h 13002"/>
              <a:gd name="connsiteX2" fmla="*/ 11975 w 18233"/>
              <a:gd name="connsiteY2" fmla="*/ 400 h 13002"/>
              <a:gd name="connsiteX3" fmla="*/ 18187 w 18233"/>
              <a:gd name="connsiteY3" fmla="*/ 12880 h 13002"/>
              <a:gd name="connsiteX0" fmla="*/ 117 w 18233"/>
              <a:gd name="connsiteY0" fmla="*/ 11865 h 13586"/>
              <a:gd name="connsiteX1" fmla="*/ 5659 w 18233"/>
              <a:gd name="connsiteY1" fmla="*/ 1400 h 13586"/>
              <a:gd name="connsiteX2" fmla="*/ 11975 w 18233"/>
              <a:gd name="connsiteY2" fmla="*/ 984 h 13586"/>
              <a:gd name="connsiteX3" fmla="*/ 18187 w 18233"/>
              <a:gd name="connsiteY3" fmla="*/ 13464 h 13586"/>
              <a:gd name="connsiteX0" fmla="*/ 117 w 18233"/>
              <a:gd name="connsiteY0" fmla="*/ 12100 h 13821"/>
              <a:gd name="connsiteX1" fmla="*/ 5659 w 18233"/>
              <a:gd name="connsiteY1" fmla="*/ 1635 h 13821"/>
              <a:gd name="connsiteX2" fmla="*/ 11975 w 18233"/>
              <a:gd name="connsiteY2" fmla="*/ 1219 h 13821"/>
              <a:gd name="connsiteX3" fmla="*/ 18187 w 18233"/>
              <a:gd name="connsiteY3" fmla="*/ 13699 h 13821"/>
              <a:gd name="connsiteX0" fmla="*/ 117 w 21960"/>
              <a:gd name="connsiteY0" fmla="*/ 12100 h 12348"/>
              <a:gd name="connsiteX1" fmla="*/ 5659 w 21960"/>
              <a:gd name="connsiteY1" fmla="*/ 1635 h 12348"/>
              <a:gd name="connsiteX2" fmla="*/ 11975 w 21960"/>
              <a:gd name="connsiteY2" fmla="*/ 1219 h 12348"/>
              <a:gd name="connsiteX3" fmla="*/ 21932 w 21960"/>
              <a:gd name="connsiteY3" fmla="*/ 9523 h 12348"/>
              <a:gd name="connsiteX0" fmla="*/ 117 w 22037"/>
              <a:gd name="connsiteY0" fmla="*/ 12100 h 12348"/>
              <a:gd name="connsiteX1" fmla="*/ 5659 w 22037"/>
              <a:gd name="connsiteY1" fmla="*/ 1635 h 12348"/>
              <a:gd name="connsiteX2" fmla="*/ 11975 w 22037"/>
              <a:gd name="connsiteY2" fmla="*/ 1219 h 12348"/>
              <a:gd name="connsiteX3" fmla="*/ 21932 w 22037"/>
              <a:gd name="connsiteY3" fmla="*/ 9523 h 12348"/>
            </a:gdLst>
            <a:ahLst/>
            <a:cxnLst>
              <a:cxn ang="0">
                <a:pos x="connsiteX0" y="connsiteY0"/>
              </a:cxn>
              <a:cxn ang="0">
                <a:pos x="connsiteX1" y="connsiteY1"/>
              </a:cxn>
              <a:cxn ang="0">
                <a:pos x="connsiteX2" y="connsiteY2"/>
              </a:cxn>
              <a:cxn ang="0">
                <a:pos x="connsiteX3" y="connsiteY3"/>
              </a:cxn>
            </a:cxnLst>
            <a:rect l="l" t="t" r="r" b="b"/>
            <a:pathLst>
              <a:path w="22037" h="12348">
                <a:moveTo>
                  <a:pt x="117" y="12100"/>
                </a:moveTo>
                <a:cubicBezTo>
                  <a:pt x="-820" y="14007"/>
                  <a:pt x="4109" y="4422"/>
                  <a:pt x="5659" y="1635"/>
                </a:cubicBezTo>
                <a:cubicBezTo>
                  <a:pt x="7050" y="-463"/>
                  <a:pt x="10916" y="-477"/>
                  <a:pt x="11975" y="1219"/>
                </a:cubicBezTo>
                <a:cubicBezTo>
                  <a:pt x="13226" y="2486"/>
                  <a:pt x="23162" y="10543"/>
                  <a:pt x="21932" y="9523"/>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2" name="Freeform 31"/>
          <p:cNvSpPr>
            <a:spLocks/>
          </p:cNvSpPr>
          <p:nvPr/>
        </p:nvSpPr>
        <p:spPr bwMode="auto">
          <a:xfrm>
            <a:off x="2894013" y="457200"/>
            <a:ext cx="4000500" cy="3679825"/>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Lst>
            <a:ahLst/>
            <a:cxnLst>
              <a:cxn ang="0">
                <a:pos x="connsiteX0" y="connsiteY0"/>
              </a:cxn>
              <a:cxn ang="0">
                <a:pos x="connsiteX1" y="connsiteY1"/>
              </a:cxn>
              <a:cxn ang="0">
                <a:pos x="connsiteX2" y="connsiteY2"/>
              </a:cxn>
              <a:cxn ang="0">
                <a:pos x="connsiteX3" y="connsiteY3"/>
              </a:cxn>
            </a:cxnLst>
            <a:rect l="l" t="t" r="r" b="b"/>
            <a:pathLst>
              <a:path w="12162" h="13752">
                <a:moveTo>
                  <a:pt x="0" y="1296"/>
                </a:moveTo>
                <a:cubicBezTo>
                  <a:pt x="-10" y="2823"/>
                  <a:pt x="980" y="12695"/>
                  <a:pt x="3302" y="13752"/>
                </a:cubicBezTo>
                <a:cubicBezTo>
                  <a:pt x="4384" y="13695"/>
                  <a:pt x="8985" y="13871"/>
                  <a:pt x="9657" y="12292"/>
                </a:cubicBezTo>
                <a:cubicBezTo>
                  <a:pt x="10329" y="10712"/>
                  <a:pt x="11577" y="1495"/>
                  <a:pt x="12162"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78306">
                                            <p:txEl>
                                              <p:pRg st="1" end="1"/>
                                            </p:txEl>
                                          </p:spTgt>
                                        </p:tgtEl>
                                        <p:attrNameLst>
                                          <p:attrName>style.visibility</p:attrName>
                                        </p:attrNameLst>
                                      </p:cBhvr>
                                      <p:to>
                                        <p:strVal val="visible"/>
                                      </p:to>
                                    </p:set>
                                    <p:anim calcmode="lin" valueType="num">
                                      <p:cBhvr additive="base">
                                        <p:cTn id="13" dur="500" fill="hold"/>
                                        <p:tgtEl>
                                          <p:spTgt spid="107830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783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78306">
                                            <p:txEl>
                                              <p:pRg st="2" end="2"/>
                                            </p:txEl>
                                          </p:spTgt>
                                        </p:tgtEl>
                                        <p:attrNameLst>
                                          <p:attrName>style.visibility</p:attrName>
                                        </p:attrNameLst>
                                      </p:cBhvr>
                                      <p:to>
                                        <p:strVal val="visible"/>
                                      </p:to>
                                    </p:set>
                                    <p:anim calcmode="lin" valueType="num">
                                      <p:cBhvr additive="base">
                                        <p:cTn id="25" dur="500" fill="hold"/>
                                        <p:tgtEl>
                                          <p:spTgt spid="107830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783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ppt_x"/>
                                          </p:val>
                                        </p:tav>
                                        <p:tav tm="100000">
                                          <p:val>
                                            <p:strVal val="#ppt_x"/>
                                          </p:val>
                                        </p:tav>
                                      </p:tavLst>
                                    </p:anim>
                                    <p:anim calcmode="lin" valueType="num">
                                      <p:cBhvr additive="base">
                                        <p:cTn id="3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78307"/>
                                        </p:tgtEl>
                                        <p:attrNameLst>
                                          <p:attrName>style.visibility</p:attrName>
                                        </p:attrNameLst>
                                      </p:cBhvr>
                                      <p:to>
                                        <p:strVal val="visible"/>
                                      </p:to>
                                    </p:set>
                                    <p:anim calcmode="lin" valueType="num">
                                      <p:cBhvr additive="base">
                                        <p:cTn id="37" dur="500" fill="hold"/>
                                        <p:tgtEl>
                                          <p:spTgt spid="1078307"/>
                                        </p:tgtEl>
                                        <p:attrNameLst>
                                          <p:attrName>ppt_x</p:attrName>
                                        </p:attrNameLst>
                                      </p:cBhvr>
                                      <p:tavLst>
                                        <p:tav tm="0">
                                          <p:val>
                                            <p:strVal val="0-#ppt_w/2"/>
                                          </p:val>
                                        </p:tav>
                                        <p:tav tm="100000">
                                          <p:val>
                                            <p:strVal val="#ppt_x"/>
                                          </p:val>
                                        </p:tav>
                                      </p:tavLst>
                                    </p:anim>
                                    <p:anim calcmode="lin" valueType="num">
                                      <p:cBhvr additive="base">
                                        <p:cTn id="38" dur="500" fill="hold"/>
                                        <p:tgtEl>
                                          <p:spTgt spid="10783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857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8547" name="Group 6"/>
          <p:cNvGrpSpPr>
            <a:grpSpLocks/>
          </p:cNvGrpSpPr>
          <p:nvPr/>
        </p:nvGrpSpPr>
        <p:grpSpPr bwMode="auto">
          <a:xfrm>
            <a:off x="3916363" y="1830388"/>
            <a:ext cx="4986337" cy="4926012"/>
            <a:chOff x="2467" y="1153"/>
            <a:chExt cx="3141" cy="3103"/>
          </a:xfrm>
        </p:grpSpPr>
        <p:grpSp>
          <p:nvGrpSpPr>
            <p:cNvPr id="108565"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857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8566" name="Group 10"/>
            <p:cNvGrpSpPr>
              <a:grpSpLocks/>
            </p:cNvGrpSpPr>
            <p:nvPr/>
          </p:nvGrpSpPr>
          <p:grpSpPr bwMode="auto">
            <a:xfrm>
              <a:off x="3304" y="2753"/>
              <a:ext cx="1440" cy="1503"/>
              <a:chOff x="3304" y="2753"/>
              <a:chExt cx="1440" cy="1503"/>
            </a:xfrm>
          </p:grpSpPr>
          <p:sp>
            <p:nvSpPr>
              <p:cNvPr id="10856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856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8548"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856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8549"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8550"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8562"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8" name="Group 30"/>
          <p:cNvGrpSpPr>
            <a:grpSpLocks/>
          </p:cNvGrpSpPr>
          <p:nvPr/>
        </p:nvGrpSpPr>
        <p:grpSpPr bwMode="auto">
          <a:xfrm>
            <a:off x="3810000" y="3578225"/>
            <a:ext cx="2392363" cy="674688"/>
            <a:chOff x="2400" y="2254"/>
            <a:chExt cx="1507" cy="425"/>
          </a:xfrm>
        </p:grpSpPr>
        <p:sp>
          <p:nvSpPr>
            <p:cNvPr id="1078303" name="Freeform 31"/>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08560"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8553" name="Text Box 34"/>
          <p:cNvSpPr txBox="1">
            <a:spLocks noChangeArrowheads="1"/>
          </p:cNvSpPr>
          <p:nvPr/>
        </p:nvSpPr>
        <p:spPr bwMode="auto">
          <a:xfrm>
            <a:off x="-152400" y="838200"/>
            <a:ext cx="4851400" cy="207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a:solidFill>
                  <a:schemeClr val="tx2"/>
                </a:solidFill>
                <a:effectLst/>
              </a:rPr>
              <a:t>P</a:t>
            </a:r>
            <a:r>
              <a:rPr lang="en-US" altLang="en-US" baseline="-25000">
                <a:solidFill>
                  <a:schemeClr val="tx2"/>
                </a:solidFill>
                <a:effectLst/>
              </a:rPr>
              <a:t>new</a:t>
            </a:r>
            <a:r>
              <a:rPr lang="en-US" altLang="en-US">
                <a:effectLst/>
              </a:rPr>
              <a:t> is </a:t>
            </a:r>
            <a:r>
              <a:rPr lang="en-US" altLang="en-US">
                <a:solidFill>
                  <a:schemeClr val="tx2"/>
                </a:solidFill>
                <a:effectLst/>
              </a:rPr>
              <a:t>NP-Complete</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solidFill>
                  <a:schemeClr val="tx2"/>
                </a:solidFill>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 </a:t>
            </a:r>
          </a:p>
          <a:p>
            <a:pPr lvl="1">
              <a:spcBef>
                <a:spcPct val="20000"/>
              </a:spcBef>
              <a:buFontTx/>
              <a:buChar char="•"/>
            </a:pP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a:p>
            <a:pPr lvl="1">
              <a:spcBef>
                <a:spcPct val="20000"/>
              </a:spcBef>
              <a:buFontTx/>
              <a:buChar char="•"/>
            </a:pPr>
            <a:endParaRPr lang="en-US" altLang="en-US">
              <a:solidFill>
                <a:schemeClr val="tx2"/>
              </a:solidFill>
              <a:effectLst/>
            </a:endParaRPr>
          </a:p>
        </p:txBody>
      </p:sp>
      <p:sp>
        <p:nvSpPr>
          <p:cNvPr id="1078307" name="Rectangle 35"/>
          <p:cNvSpPr>
            <a:spLocks noChangeArrowheads="1"/>
          </p:cNvSpPr>
          <p:nvPr/>
        </p:nvSpPr>
        <p:spPr bwMode="auto">
          <a:xfrm>
            <a:off x="4260850" y="33670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a:t>
            </a:r>
            <a:r>
              <a:rPr lang="en-US" altLang="en-US" baseline="-25000">
                <a:effectLst/>
              </a:rPr>
              <a:t>new</a:t>
            </a:r>
          </a:p>
        </p:txBody>
      </p:sp>
      <p:sp>
        <p:nvSpPr>
          <p:cNvPr id="27" name="Rectangle 35"/>
          <p:cNvSpPr>
            <a:spLocks noChangeArrowheads="1"/>
          </p:cNvSpPr>
          <p:nvPr/>
        </p:nvSpPr>
        <p:spPr bwMode="auto">
          <a:xfrm>
            <a:off x="4016375" y="3438525"/>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grpSp>
        <p:nvGrpSpPr>
          <p:cNvPr id="28" name="Group 23"/>
          <p:cNvGrpSpPr>
            <a:grpSpLocks/>
          </p:cNvGrpSpPr>
          <p:nvPr/>
        </p:nvGrpSpPr>
        <p:grpSpPr bwMode="auto">
          <a:xfrm>
            <a:off x="6373813" y="1219200"/>
            <a:ext cx="1855787" cy="3063875"/>
            <a:chOff x="1248" y="768"/>
            <a:chExt cx="1169" cy="1930"/>
          </a:xfrm>
        </p:grpSpPr>
        <p:pic>
          <p:nvPicPr>
            <p:cNvPr id="108557" name="Picture 24" descr="Steph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8"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ppt_x"/>
                                          </p:val>
                                        </p:tav>
                                        <p:tav tm="100000">
                                          <p:val>
                                            <p:strVal val="#ppt_x"/>
                                          </p:val>
                                        </p:tav>
                                      </p:tavLst>
                                    </p:anim>
                                    <p:anim calcmode="lin" valueType="num">
                                      <p:cBhvr additive="base">
                                        <p:cTn id="18" dur="500" fill="hold"/>
                                        <p:tgtEl>
                                          <p:spTgt spid="27"/>
                                        </p:tgtEl>
                                        <p:attrNameLst>
                                          <p:attrName>ppt_y</p:attrName>
                                        </p:attrNameLst>
                                      </p:cBhvr>
                                      <p:tavLst>
                                        <p:tav tm="0">
                                          <p:val>
                                            <p:strVal val="1+#ppt_h/2"/>
                                          </p:val>
                                        </p:tav>
                                        <p:tav tm="100000">
                                          <p:val>
                                            <p:strVal val="#ppt_y"/>
                                          </p:val>
                                        </p:tav>
                                      </p:tavLst>
                                    </p:anim>
                                  </p:childTnLst>
                                </p:cTn>
                              </p:par>
                              <p:par>
                                <p:cTn id="19" presetID="1" presetClass="exit" presetSubtype="0" fill="hold" grpId="0" nodeType="withEffect">
                                  <p:stCondLst>
                                    <p:cond delay="0"/>
                                  </p:stCondLst>
                                  <p:childTnLst>
                                    <p:set>
                                      <p:cBhvr>
                                        <p:cTn id="20" dur="1" fill="hold">
                                          <p:stCondLst>
                                            <p:cond delay="0"/>
                                          </p:stCondLst>
                                        </p:cTn>
                                        <p:tgtEl>
                                          <p:spTgt spid="10783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47B25505-7B4E-45E2-9B6F-2681A331878A}"/>
              </a:ext>
            </a:extLst>
          </p:cNvPr>
          <p:cNvGrpSpPr/>
          <p:nvPr/>
        </p:nvGrpSpPr>
        <p:grpSpPr>
          <a:xfrm>
            <a:off x="990600" y="-95915"/>
            <a:ext cx="6870508" cy="7049830"/>
            <a:chOff x="3016250" y="-95915"/>
            <a:chExt cx="6870508" cy="7049830"/>
          </a:xfrm>
        </p:grpSpPr>
        <p:sp>
          <p:nvSpPr>
            <p:cNvPr id="38" name="Text Box 20">
              <a:extLst>
                <a:ext uri="{FF2B5EF4-FFF2-40B4-BE49-F238E27FC236}">
                  <a16:creationId xmlns:a16="http://schemas.microsoft.com/office/drawing/2014/main" id="{7A58481C-1251-47CE-B00D-AFA6DAB33273}"/>
                </a:ext>
              </a:extLst>
            </p:cNvPr>
            <p:cNvSpPr txBox="1">
              <a:spLocks noChangeArrowheads="1"/>
            </p:cNvSpPr>
            <p:nvPr/>
          </p:nvSpPr>
          <p:spPr bwMode="auto">
            <a:xfrm>
              <a:off x="3558743" y="619780"/>
              <a:ext cx="21570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t</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3" name="Group 2">
              <a:extLst>
                <a:ext uri="{FF2B5EF4-FFF2-40B4-BE49-F238E27FC236}">
                  <a16:creationId xmlns:a16="http://schemas.microsoft.com/office/drawing/2014/main" id="{D2099F02-BF59-4C7F-AF7E-6B34D01066C5}"/>
                </a:ext>
              </a:extLst>
            </p:cNvPr>
            <p:cNvGrpSpPr/>
            <p:nvPr/>
          </p:nvGrpSpPr>
          <p:grpSpPr>
            <a:xfrm>
              <a:off x="3016250" y="-95915"/>
              <a:ext cx="6870508" cy="7049830"/>
              <a:chOff x="3016250" y="-95915"/>
              <a:chExt cx="6870508" cy="7049830"/>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924186" y="3455007"/>
                <a:ext cx="2039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err="1">
                      <a:ln>
                        <a:noFill/>
                      </a:ln>
                      <a:solidFill>
                        <a:srgbClr val="66FF33"/>
                      </a:solidFill>
                      <a:effectLst/>
                      <a:uLnTx/>
                      <a:uFillTx/>
                      <a:latin typeface="Times New Roman" pitchFamily="18" charset="0"/>
                      <a:ea typeface="+mn-ea"/>
                      <a:cs typeface="+mn-cs"/>
                    </a:rPr>
                    <a:t>Exp</a:t>
                  </a:r>
                  <a:endParaRPr kumimoji="0" lang="en-US" altLang="en-US" sz="2800" b="0" i="0" u="none" strike="noStrike" kern="1200" cap="none" spc="0" normalizeH="0" baseline="0" noProof="0" dirty="0">
                    <a:ln>
                      <a:noFill/>
                    </a:ln>
                    <a:solidFill>
                      <a:srgbClr val="66FF33"/>
                    </a:solidFill>
                    <a:effectLst/>
                    <a:uLnTx/>
                    <a:uFillTx/>
                    <a:latin typeface="Times New Roman" pitchFamily="18" charset="0"/>
                    <a:ea typeface="+mn-ea"/>
                    <a:cs typeface="+mn-cs"/>
                  </a:endParaRPr>
                </a:p>
              </p:txBody>
            </p:sp>
          </p:grpSp>
          <p:grpSp>
            <p:nvGrpSpPr>
              <p:cNvPr id="14" name="Group 27"/>
              <p:cNvGrpSpPr>
                <a:grpSpLocks/>
              </p:cNvGrpSpPr>
              <p:nvPr/>
            </p:nvGrpSpPr>
            <p:grpSpPr bwMode="auto">
              <a:xfrm>
                <a:off x="3657600" y="3087689"/>
                <a:ext cx="4202113" cy="3254376"/>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Co-NP</a:t>
                  </a:r>
                </a:p>
              </p:txBody>
            </p:sp>
          </p:grpSp>
          <p:sp>
            <p:nvSpPr>
              <p:cNvPr id="20" name="Text Box 20"/>
              <p:cNvSpPr txBox="1">
                <a:spLocks noChangeArrowheads="1"/>
              </p:cNvSpPr>
              <p:nvPr/>
            </p:nvSpPr>
            <p:spPr bwMode="auto">
              <a:xfrm>
                <a:off x="5562600" y="4724400"/>
                <a:ext cx="1691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1" name="Text Box 20"/>
              <p:cNvSpPr txBox="1">
                <a:spLocks noChangeArrowheads="1"/>
              </p:cNvSpPr>
              <p:nvPr/>
            </p:nvSpPr>
            <p:spPr bwMode="auto">
              <a:xfrm>
                <a:off x="6841755" y="3429000"/>
                <a:ext cx="20908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30" name="Group 3">
                <a:extLst>
                  <a:ext uri="{FF2B5EF4-FFF2-40B4-BE49-F238E27FC236}">
                    <a16:creationId xmlns:a16="http://schemas.microsoft.com/office/drawing/2014/main" id="{44148877-58B9-43C9-AA78-19C04F323016}"/>
                  </a:ext>
                </a:extLst>
              </p:cNvPr>
              <p:cNvGrpSpPr>
                <a:grpSpLocks/>
              </p:cNvGrpSpPr>
              <p:nvPr/>
            </p:nvGrpSpPr>
            <p:grpSpPr bwMode="auto">
              <a:xfrm>
                <a:off x="3810000" y="838200"/>
                <a:ext cx="5257800" cy="5918200"/>
                <a:chOff x="2400" y="528"/>
                <a:chExt cx="3312" cy="3728"/>
              </a:xfrm>
            </p:grpSpPr>
            <p:sp>
              <p:nvSpPr>
                <p:cNvPr id="32" name="Oval 4">
                  <a:extLst>
                    <a:ext uri="{FF2B5EF4-FFF2-40B4-BE49-F238E27FC236}">
                      <a16:creationId xmlns:a16="http://schemas.microsoft.com/office/drawing/2014/main" id="{38F82761-C6E3-42A7-B979-4F1A3891004C}"/>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Text Box 5">
                  <a:extLst>
                    <a:ext uri="{FF2B5EF4-FFF2-40B4-BE49-F238E27FC236}">
                      <a16:creationId xmlns:a16="http://schemas.microsoft.com/office/drawing/2014/main" id="{4E51FEF3-6343-44A8-8A2C-72206E954EDC}"/>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5050"/>
                      </a:solidFill>
                      <a:effectLst/>
                      <a:uLnTx/>
                      <a:uFillTx/>
                      <a:latin typeface="Times New Roman" pitchFamily="18" charset="0"/>
                      <a:ea typeface="+mn-ea"/>
                      <a:cs typeface="+mn-cs"/>
                    </a:rPr>
                    <a:t>Computable</a:t>
                  </a:r>
                </a:p>
              </p:txBody>
            </p:sp>
          </p:grpSp>
          <p:sp>
            <p:nvSpPr>
              <p:cNvPr id="39" name="Text Box 20">
                <a:extLst>
                  <a:ext uri="{FF2B5EF4-FFF2-40B4-BE49-F238E27FC236}">
                    <a16:creationId xmlns:a16="http://schemas.microsoft.com/office/drawing/2014/main" id="{FC94872E-D2AA-4505-977F-9124B4BD0C36}"/>
                  </a:ext>
                </a:extLst>
              </p:cNvPr>
              <p:cNvSpPr txBox="1">
                <a:spLocks noChangeArrowheads="1"/>
              </p:cNvSpPr>
              <p:nvPr/>
            </p:nvSpPr>
            <p:spPr bwMode="auto">
              <a:xfrm>
                <a:off x="5565362" y="2362200"/>
                <a:ext cx="174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40" name="Group 39">
                <a:extLst>
                  <a:ext uri="{FF2B5EF4-FFF2-40B4-BE49-F238E27FC236}">
                    <a16:creationId xmlns:a16="http://schemas.microsoft.com/office/drawing/2014/main" id="{310ED92E-9317-4991-B2C0-A1250EA53E5D}"/>
                  </a:ext>
                </a:extLst>
              </p:cNvPr>
              <p:cNvGrpSpPr/>
              <p:nvPr/>
            </p:nvGrpSpPr>
            <p:grpSpPr>
              <a:xfrm>
                <a:off x="3016250" y="-78710"/>
                <a:ext cx="5956108" cy="7032625"/>
                <a:chOff x="3016250" y="-78710"/>
                <a:chExt cx="5956108" cy="7032625"/>
              </a:xfrm>
            </p:grpSpPr>
            <p:sp>
              <p:nvSpPr>
                <p:cNvPr id="41" name="Oval 48">
                  <a:extLst>
                    <a:ext uri="{FF2B5EF4-FFF2-40B4-BE49-F238E27FC236}">
                      <a16:creationId xmlns:a16="http://schemas.microsoft.com/office/drawing/2014/main" id="{CC04BB7E-5A1C-4C60-B572-3AA46012D904}"/>
                    </a:ext>
                  </a:extLst>
                </p:cNvPr>
                <p:cNvSpPr>
                  <a:spLocks noChangeArrowheads="1"/>
                </p:cNvSpPr>
                <p:nvPr/>
              </p:nvSpPr>
              <p:spPr bwMode="auto">
                <a:xfrm rot="19311688" flipH="1">
                  <a:off x="3150306" y="-78710"/>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Rectangle 49">
                  <a:extLst>
                    <a:ext uri="{FF2B5EF4-FFF2-40B4-BE49-F238E27FC236}">
                      <a16:creationId xmlns:a16="http://schemas.microsoft.com/office/drawing/2014/main" id="{D02A0E60-22EC-4DE6-9BBF-CEA2FA42D6E6}"/>
                    </a:ext>
                  </a:extLst>
                </p:cNvPr>
                <p:cNvSpPr>
                  <a:spLocks noChangeArrowheads="1"/>
                </p:cNvSpPr>
                <p:nvPr/>
              </p:nvSpPr>
              <p:spPr bwMode="auto">
                <a:xfrm>
                  <a:off x="3016250" y="76200"/>
                  <a:ext cx="2165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Acceptable</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grpSp>
            <p:nvGrpSpPr>
              <p:cNvPr id="43" name="Group 42">
                <a:extLst>
                  <a:ext uri="{FF2B5EF4-FFF2-40B4-BE49-F238E27FC236}">
                    <a16:creationId xmlns:a16="http://schemas.microsoft.com/office/drawing/2014/main" id="{6DF80D14-36B3-497B-831C-FEF5420FE350}"/>
                  </a:ext>
                </a:extLst>
              </p:cNvPr>
              <p:cNvGrpSpPr/>
              <p:nvPr/>
            </p:nvGrpSpPr>
            <p:grpSpPr>
              <a:xfrm>
                <a:off x="4064706" y="-95915"/>
                <a:ext cx="5822052" cy="7032625"/>
                <a:chOff x="4064706" y="-95915"/>
                <a:chExt cx="5822052" cy="7032625"/>
              </a:xfrm>
            </p:grpSpPr>
            <p:sp>
              <p:nvSpPr>
                <p:cNvPr id="44" name="Rectangle 49">
                  <a:extLst>
                    <a:ext uri="{FF2B5EF4-FFF2-40B4-BE49-F238E27FC236}">
                      <a16:creationId xmlns:a16="http://schemas.microsoft.com/office/drawing/2014/main" id="{B9CA6500-625F-4719-8F29-E6F46D16C9E1}"/>
                    </a:ext>
                  </a:extLst>
                </p:cNvPr>
                <p:cNvSpPr>
                  <a:spLocks noChangeArrowheads="1"/>
                </p:cNvSpPr>
                <p:nvPr/>
              </p:nvSpPr>
              <p:spPr bwMode="auto">
                <a:xfrm>
                  <a:off x="6705600" y="76200"/>
                  <a:ext cx="270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FF"/>
                      </a:solidFill>
                      <a:effectLst/>
                      <a:uLnTx/>
                      <a:uFillTx/>
                      <a:latin typeface="Times New Roman" pitchFamily="18" charset="0"/>
                      <a:ea typeface="+mn-ea"/>
                      <a:cs typeface="+mn-cs"/>
                    </a:rPr>
                    <a:t>Co-Acceptable</a:t>
                  </a:r>
                  <a:endPar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endParaRPr>
                </a:p>
              </p:txBody>
            </p:sp>
            <p:sp>
              <p:nvSpPr>
                <p:cNvPr id="45" name="Oval 48">
                  <a:extLst>
                    <a:ext uri="{FF2B5EF4-FFF2-40B4-BE49-F238E27FC236}">
                      <a16:creationId xmlns:a16="http://schemas.microsoft.com/office/drawing/2014/main" id="{313E511D-BA6B-460F-8296-74696976E1B4}"/>
                    </a:ext>
                  </a:extLst>
                </p:cNvPr>
                <p:cNvSpPr>
                  <a:spLocks noChangeArrowheads="1"/>
                </p:cNvSpPr>
                <p:nvPr/>
              </p:nvSpPr>
              <p:spPr bwMode="auto">
                <a:xfrm rot="2288312">
                  <a:off x="4064706" y="-95915"/>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 name="Text Box 20">
                <a:extLst>
                  <a:ext uri="{FF2B5EF4-FFF2-40B4-BE49-F238E27FC236}">
                    <a16:creationId xmlns:a16="http://schemas.microsoft.com/office/drawing/2014/main" id="{570AE9C5-72FD-4F6D-AF58-C002886585C4}"/>
                  </a:ext>
                </a:extLst>
              </p:cNvPr>
              <p:cNvSpPr txBox="1">
                <a:spLocks noChangeArrowheads="1"/>
              </p:cNvSpPr>
              <p:nvPr/>
            </p:nvSpPr>
            <p:spPr bwMode="auto">
              <a:xfrm>
                <a:off x="7086600" y="568307"/>
                <a:ext cx="23509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7" name="Text Box 20">
                <a:extLst>
                  <a:ext uri="{FF2B5EF4-FFF2-40B4-BE49-F238E27FC236}">
                    <a16:creationId xmlns:a16="http://schemas.microsoft.com/office/drawing/2014/main" id="{18CD131E-D035-4F36-A89F-1CFBC6DBAFD0}"/>
                  </a:ext>
                </a:extLst>
              </p:cNvPr>
              <p:cNvSpPr txBox="1">
                <a:spLocks noChangeArrowheads="1"/>
              </p:cNvSpPr>
              <p:nvPr/>
            </p:nvSpPr>
            <p:spPr bwMode="auto">
              <a:xfrm>
                <a:off x="3546151" y="1016607"/>
                <a:ext cx="1971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8" name="Text Box 20">
                <a:extLst>
                  <a:ext uri="{FF2B5EF4-FFF2-40B4-BE49-F238E27FC236}">
                    <a16:creationId xmlns:a16="http://schemas.microsoft.com/office/drawing/2014/main" id="{C82C2D75-4D0F-4507-841E-1514450AC7B9}"/>
                  </a:ext>
                </a:extLst>
              </p:cNvPr>
              <p:cNvSpPr txBox="1">
                <a:spLocks noChangeArrowheads="1"/>
              </p:cNvSpPr>
              <p:nvPr/>
            </p:nvSpPr>
            <p:spPr bwMode="auto">
              <a:xfrm>
                <a:off x="5610576" y="5029200"/>
                <a:ext cx="1623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9" name="Text Box 20">
                <a:extLst>
                  <a:ext uri="{FF2B5EF4-FFF2-40B4-BE49-F238E27FC236}">
                    <a16:creationId xmlns:a16="http://schemas.microsoft.com/office/drawing/2014/main" id="{97DB6B25-C847-4D84-AC43-979EE53151C1}"/>
                  </a:ext>
                </a:extLst>
              </p:cNvPr>
              <p:cNvSpPr txBox="1">
                <a:spLocks noChangeArrowheads="1"/>
              </p:cNvSpPr>
              <p:nvPr/>
            </p:nvSpPr>
            <p:spPr bwMode="auto">
              <a:xfrm>
                <a:off x="7315200" y="990600"/>
                <a:ext cx="2242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51" name="Group 50">
                <a:extLst>
                  <a:ext uri="{FF2B5EF4-FFF2-40B4-BE49-F238E27FC236}">
                    <a16:creationId xmlns:a16="http://schemas.microsoft.com/office/drawing/2014/main" id="{24BFF6DC-D910-4EEE-8DA2-70B0CB17A577}"/>
                  </a:ext>
                </a:extLst>
              </p:cNvPr>
              <p:cNvGrpSpPr/>
              <p:nvPr/>
            </p:nvGrpSpPr>
            <p:grpSpPr>
              <a:xfrm>
                <a:off x="3082944" y="105036"/>
                <a:ext cx="2708256" cy="2277295"/>
                <a:chOff x="3048000" y="64268"/>
                <a:chExt cx="2743200" cy="2290871"/>
              </a:xfrm>
            </p:grpSpPr>
            <p:grpSp>
              <p:nvGrpSpPr>
                <p:cNvPr id="52" name="Group 51">
                  <a:extLst>
                    <a:ext uri="{FF2B5EF4-FFF2-40B4-BE49-F238E27FC236}">
                      <a16:creationId xmlns:a16="http://schemas.microsoft.com/office/drawing/2014/main" id="{95744587-BCC0-4ECD-9C67-CAEEC3346FE8}"/>
                    </a:ext>
                  </a:extLst>
                </p:cNvPr>
                <p:cNvGrpSpPr/>
                <p:nvPr/>
              </p:nvGrpSpPr>
              <p:grpSpPr>
                <a:xfrm>
                  <a:off x="3048000" y="64268"/>
                  <a:ext cx="2743200" cy="1914347"/>
                  <a:chOff x="3048000" y="64268"/>
                  <a:chExt cx="2743200" cy="1914347"/>
                </a:xfrm>
              </p:grpSpPr>
              <p:sp>
                <p:nvSpPr>
                  <p:cNvPr id="54" name="Freeform 38">
                    <a:extLst>
                      <a:ext uri="{FF2B5EF4-FFF2-40B4-BE49-F238E27FC236}">
                        <a16:creationId xmlns:a16="http://schemas.microsoft.com/office/drawing/2014/main" id="{DFBFE978-24BB-48D6-99B3-A01747F631DA}"/>
                      </a:ext>
                    </a:extLst>
                  </p:cNvPr>
                  <p:cNvSpPr>
                    <a:spLocks/>
                  </p:cNvSpPr>
                  <p:nvPr/>
                </p:nvSpPr>
                <p:spPr bwMode="auto">
                  <a:xfrm>
                    <a:off x="3191804" y="64268"/>
                    <a:ext cx="2599396" cy="1595289"/>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Text Box 39">
                    <a:extLst>
                      <a:ext uri="{FF2B5EF4-FFF2-40B4-BE49-F238E27FC236}">
                        <a16:creationId xmlns:a16="http://schemas.microsoft.com/office/drawing/2014/main" id="{F1DF79CE-9C73-4585-95A7-B2CB16B442E9}"/>
                      </a:ext>
                    </a:extLst>
                  </p:cNvPr>
                  <p:cNvSpPr txBox="1">
                    <a:spLocks noChangeArrowheads="1"/>
                  </p:cNvSpPr>
                  <p:nvPr/>
                </p:nvSpPr>
                <p:spPr bwMode="auto">
                  <a:xfrm>
                    <a:off x="3048000" y="1454730"/>
                    <a:ext cx="2421006" cy="523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53" name="Rectangle 40">
                  <a:extLst>
                    <a:ext uri="{FF2B5EF4-FFF2-40B4-BE49-F238E27FC236}">
                      <a16:creationId xmlns:a16="http://schemas.microsoft.com/office/drawing/2014/main" id="{87CB9FB5-058F-4201-A445-2F37CC91A0E7}"/>
                    </a:ext>
                  </a:extLst>
                </p:cNvPr>
                <p:cNvSpPr>
                  <a:spLocks noChangeArrowheads="1"/>
                </p:cNvSpPr>
                <p:nvPr/>
              </p:nvSpPr>
              <p:spPr bwMode="auto">
                <a:xfrm>
                  <a:off x="3262005" y="1828800"/>
                  <a:ext cx="1145674" cy="526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C000"/>
                      </a:solidFill>
                      <a:effectLst/>
                      <a:uLnTx/>
                      <a:uFillTx/>
                      <a:latin typeface="Times New Roman" pitchFamily="18" charset="0"/>
                      <a:ea typeface="+mn-ea"/>
                      <a:cs typeface="+mn-cs"/>
                    </a:rPr>
                    <a:t>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9" name="Group 68">
                <a:extLst>
                  <a:ext uri="{FF2B5EF4-FFF2-40B4-BE49-F238E27FC236}">
                    <a16:creationId xmlns:a16="http://schemas.microsoft.com/office/drawing/2014/main" id="{3ED4FEE6-E93E-42A3-8651-1BAD6E3931B7}"/>
                  </a:ext>
                </a:extLst>
              </p:cNvPr>
              <p:cNvGrpSpPr/>
              <p:nvPr/>
            </p:nvGrpSpPr>
            <p:grpSpPr>
              <a:xfrm>
                <a:off x="3810000" y="3578225"/>
                <a:ext cx="2392363" cy="997883"/>
                <a:chOff x="3810000" y="3578225"/>
                <a:chExt cx="2392363" cy="997883"/>
              </a:xfrm>
            </p:grpSpPr>
            <p:grpSp>
              <p:nvGrpSpPr>
                <p:cNvPr id="70" name="Group 37">
                  <a:extLst>
                    <a:ext uri="{FF2B5EF4-FFF2-40B4-BE49-F238E27FC236}">
                      <a16:creationId xmlns:a16="http://schemas.microsoft.com/office/drawing/2014/main" id="{2B6243DD-427B-426E-8C69-4944FD323C29}"/>
                    </a:ext>
                  </a:extLst>
                </p:cNvPr>
                <p:cNvGrpSpPr>
                  <a:grpSpLocks/>
                </p:cNvGrpSpPr>
                <p:nvPr/>
              </p:nvGrpSpPr>
              <p:grpSpPr bwMode="auto">
                <a:xfrm>
                  <a:off x="3810000" y="3578225"/>
                  <a:ext cx="2392363" cy="674688"/>
                  <a:chOff x="2400" y="2254"/>
                  <a:chExt cx="1507" cy="425"/>
                </a:xfrm>
              </p:grpSpPr>
              <p:sp>
                <p:nvSpPr>
                  <p:cNvPr id="72" name="Freeform 38">
                    <a:extLst>
                      <a:ext uri="{FF2B5EF4-FFF2-40B4-BE49-F238E27FC236}">
                        <a16:creationId xmlns:a16="http://schemas.microsoft.com/office/drawing/2014/main" id="{75B3F91C-9356-4679-8D76-1661F8F0678C}"/>
                      </a:ext>
                    </a:extLst>
                  </p:cNvPr>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Text Box 39">
                    <a:extLst>
                      <a:ext uri="{FF2B5EF4-FFF2-40B4-BE49-F238E27FC236}">
                        <a16:creationId xmlns:a16="http://schemas.microsoft.com/office/drawing/2014/main" id="{9B345F83-AF8E-440E-92B0-7D29CB0C0443}"/>
                      </a:ext>
                    </a:extLst>
                  </p:cNvPr>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71" name="Rectangle 40">
                  <a:extLst>
                    <a:ext uri="{FF2B5EF4-FFF2-40B4-BE49-F238E27FC236}">
                      <a16:creationId xmlns:a16="http://schemas.microsoft.com/office/drawing/2014/main" id="{315014F5-8906-4FB9-B9CE-5C85ABE167EF}"/>
                    </a:ext>
                  </a:extLst>
                </p:cNvPr>
                <p:cNvSpPr>
                  <a:spLocks noChangeArrowheads="1"/>
                </p:cNvSpPr>
                <p:nvPr/>
              </p:nvSpPr>
              <p:spPr bwMode="auto">
                <a:xfrm>
                  <a:off x="4157522" y="4052888"/>
                  <a:ext cx="15574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C000"/>
                      </a:solidFill>
                      <a:effectLst/>
                      <a:uLnTx/>
                      <a:uFillTx/>
                      <a:latin typeface="Times New Roman" pitchFamily="18" charset="0"/>
                      <a:ea typeface="+mn-ea"/>
                      <a:cs typeface="+mn-cs"/>
                    </a:rPr>
                    <a:t>poly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grpSp>
      </p:grpSp>
      <p:sp>
        <p:nvSpPr>
          <p:cNvPr id="57" name="Rectangle 2">
            <a:extLst>
              <a:ext uri="{FF2B5EF4-FFF2-40B4-BE49-F238E27FC236}">
                <a16:creationId xmlns:a16="http://schemas.microsoft.com/office/drawing/2014/main" id="{2659D0F6-1F8B-4D1D-811A-C28E84927DC1}"/>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Complexity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05474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xit" presetSubtype="1" fill="hold" grpId="0" nodeType="withEffect">
                                  <p:stCondLst>
                                    <p:cond delay="0"/>
                                  </p:stCondLst>
                                  <p:childTnLst>
                                    <p:anim calcmode="lin" valueType="num">
                                      <p:cBhvr additive="base">
                                        <p:cTn id="10" dur="500"/>
                                        <p:tgtEl>
                                          <p:spTgt spid="57"/>
                                        </p:tgtEl>
                                        <p:attrNameLst>
                                          <p:attrName>ppt_x</p:attrName>
                                        </p:attrNameLst>
                                      </p:cBhvr>
                                      <p:tavLst>
                                        <p:tav tm="0">
                                          <p:val>
                                            <p:strVal val="ppt_x"/>
                                          </p:val>
                                        </p:tav>
                                        <p:tav tm="100000">
                                          <p:val>
                                            <p:strVal val="ppt_x"/>
                                          </p:val>
                                        </p:tav>
                                      </p:tavLst>
                                    </p:anim>
                                    <p:anim calcmode="lin" valueType="num">
                                      <p:cBhvr additive="base">
                                        <p:cTn id="11" dur="500"/>
                                        <p:tgtEl>
                                          <p:spTgt spid="57"/>
                                        </p:tgtEl>
                                        <p:attrNameLst>
                                          <p:attrName>ppt_y</p:attrName>
                                        </p:attrNameLst>
                                      </p:cBhvr>
                                      <p:tavLst>
                                        <p:tav tm="0">
                                          <p:val>
                                            <p:strVal val="ppt_y"/>
                                          </p:val>
                                        </p:tav>
                                        <p:tav tm="100000">
                                          <p:val>
                                            <p:strVal val="0-ppt_h/2"/>
                                          </p:val>
                                        </p:tav>
                                      </p:tavLst>
                                    </p:anim>
                                    <p:set>
                                      <p:cBhvr>
                                        <p:cTn id="12"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91440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endPar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SAT(I)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 is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satisfiable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clauses 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variable x,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satisfies variable x in clause 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if x is an </a:t>
            </a:r>
            <a:r>
              <a:rPr kumimoji="0" lang="en-CA" sz="2400" b="0" i="0" u="none" strike="noStrike" kern="1200" cap="none" spc="0" normalizeH="0" baseline="0" noProof="0" dirty="0" err="1">
                <a:ln>
                  <a:noFill/>
                </a:ln>
                <a:solidFill>
                  <a:srgbClr val="FFFF00"/>
                </a:solidFill>
                <a:effectLst/>
                <a:uLnTx/>
                <a:uFillTx/>
                <a:latin typeface="Times New Roman" pitchFamily="18" charset="0"/>
                <a:ea typeface="+mn-ea"/>
                <a:cs typeface="+mn-cs"/>
              </a:rPr>
              <a:t>unnegated</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variable set by S to be true</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or is an negated variable set to false</a:t>
            </a:r>
            <a:r>
              <a:rPr kumimoji="0" 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7" name="Group 6"/>
          <p:cNvGrpSpPr/>
          <p:nvPr/>
        </p:nvGrpSpPr>
        <p:grpSpPr>
          <a:xfrm>
            <a:off x="3587750" y="1689100"/>
            <a:ext cx="2355850" cy="1485900"/>
            <a:chOff x="3587750" y="1689100"/>
            <a:chExt cx="2355850" cy="1485900"/>
          </a:xfrm>
        </p:grpSpPr>
        <p:sp>
          <p:nvSpPr>
            <p:cNvPr id="20" name="Oval 19"/>
            <p:cNvSpPr/>
            <p:nvPr/>
          </p:nvSpPr>
          <p:spPr bwMode="auto">
            <a:xfrm>
              <a:off x="3587750" y="168910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 name="Group 4"/>
            <p:cNvGrpSpPr/>
            <p:nvPr/>
          </p:nvGrpSpPr>
          <p:grpSpPr>
            <a:xfrm>
              <a:off x="3977994" y="2014304"/>
              <a:ext cx="1965606" cy="1160696"/>
              <a:chOff x="3975595" y="2014304"/>
              <a:chExt cx="1663205" cy="1160696"/>
            </a:xfrm>
          </p:grpSpPr>
          <p:sp>
            <p:nvSpPr>
              <p:cNvPr id="8" name="Rectangle 7"/>
              <p:cNvSpPr/>
              <p:nvPr/>
            </p:nvSpPr>
            <p:spPr>
              <a:xfrm>
                <a:off x="4896289" y="2713335"/>
                <a:ext cx="742511"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c=F </a:t>
                </a:r>
              </a:p>
            </p:txBody>
          </p:sp>
          <p:cxnSp>
            <p:nvCxnSpPr>
              <p:cNvPr id="9" name="Straight Arrow Connector 8"/>
              <p:cNvCxnSpPr>
                <a:endCxn id="20" idx="5"/>
              </p:cNvCxnSpPr>
              <p:nvPr/>
            </p:nvCxnSpPr>
            <p:spPr bwMode="auto">
              <a:xfrm flipH="1" flipV="1">
                <a:off x="3975595" y="2014304"/>
                <a:ext cx="1276343" cy="881296"/>
              </a:xfrm>
              <a:prstGeom prst="straightConnector1">
                <a:avLst/>
              </a:prstGeom>
              <a:noFill/>
              <a:ln w="38100" cap="flat" cmpd="sng" algn="ctr">
                <a:solidFill>
                  <a:srgbClr val="FF0000"/>
                </a:solidFill>
                <a:prstDash val="solid"/>
                <a:round/>
                <a:headEnd type="none" w="med" len="med"/>
                <a:tailEnd type="triangle"/>
              </a:ln>
              <a:effectLst/>
            </p:spPr>
          </p:cxnSp>
        </p:grpSp>
      </p:grpSp>
      <p:sp>
        <p:nvSpPr>
          <p:cNvPr id="14" name="Oval 13"/>
          <p:cNvSpPr/>
          <p:nvPr/>
        </p:nvSpPr>
        <p:spPr bwMode="auto">
          <a:xfrm>
            <a:off x="2971800" y="168910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5" name="Group 14"/>
          <p:cNvGrpSpPr/>
          <p:nvPr/>
        </p:nvGrpSpPr>
        <p:grpSpPr>
          <a:xfrm>
            <a:off x="3352802" y="2040554"/>
            <a:ext cx="1981199" cy="1151294"/>
            <a:chOff x="3962401" y="2040553"/>
            <a:chExt cx="1676399" cy="1134447"/>
          </a:xfrm>
        </p:grpSpPr>
        <p:sp>
          <p:nvSpPr>
            <p:cNvPr id="16" name="Rectangle 15"/>
            <p:cNvSpPr/>
            <p:nvPr/>
          </p:nvSpPr>
          <p:spPr>
            <a:xfrm>
              <a:off x="4878656" y="2713335"/>
              <a:ext cx="760144"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b=F </a:t>
              </a:r>
            </a:p>
          </p:txBody>
        </p:sp>
        <p:cxnSp>
          <p:nvCxnSpPr>
            <p:cNvPr id="17" name="Straight Arrow Connector 16"/>
            <p:cNvCxnSpPr/>
            <p:nvPr/>
          </p:nvCxnSpPr>
          <p:spPr bwMode="auto">
            <a:xfrm flipH="1" flipV="1">
              <a:off x="3962401" y="2040553"/>
              <a:ext cx="1289538" cy="842534"/>
            </a:xfrm>
            <a:prstGeom prst="straightConnector1">
              <a:avLst/>
            </a:prstGeom>
            <a:noFill/>
            <a:ln w="38100" cap="flat" cmpd="sng" algn="ctr">
              <a:solidFill>
                <a:srgbClr val="66FF66"/>
              </a:solidFill>
              <a:prstDash val="solid"/>
              <a:round/>
              <a:headEnd type="none" w="med" len="med"/>
              <a:tailEnd type="triangle"/>
            </a:ln>
            <a:effectLst/>
          </p:spPr>
        </p:cxnSp>
      </p:grpSp>
      <p:pic>
        <p:nvPicPr>
          <p:cNvPr id="18" name="Picture 17" descr="&lt;strong&gt;Clipart&lt;/strong&gt; - Beautiful Black &lt;strong&gt;Woman&lt;/strong&gt;">
            <a:extLst>
              <a:ext uri="{FF2B5EF4-FFF2-40B4-BE49-F238E27FC236}">
                <a16:creationId xmlns:a16="http://schemas.microsoft.com/office/drawing/2014/main" id="{A4C5A2C2-5627-4C1F-B438-EA4D69BC594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800" y="3733800"/>
            <a:ext cx="727608" cy="745153"/>
          </a:xfrm>
          <a:prstGeom prst="rect">
            <a:avLst/>
          </a:prstGeom>
        </p:spPr>
      </p:pic>
    </p:spTree>
    <p:extLst>
      <p:ext uri="{BB962C8B-B14F-4D97-AF65-F5344CB8AC3E}">
        <p14:creationId xmlns:p14="http://schemas.microsoft.com/office/powerpoint/2010/main" val="3558794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9" end="9"/>
                                            </p:txEl>
                                          </p:spTgt>
                                        </p:tgtEl>
                                        <p:attrNameLst>
                                          <p:attrName>style.visibility</p:attrName>
                                        </p:attrNameLst>
                                      </p:cBhvr>
                                      <p:to>
                                        <p:strVal val="visible"/>
                                      </p:to>
                                    </p:set>
                                    <p:anim calcmode="lin" valueType="num">
                                      <p:cBhvr additive="base">
                                        <p:cTn id="11"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xEl>
                                              <p:pRg st="10" end="10"/>
                                            </p:txEl>
                                          </p:spTgt>
                                        </p:tgtEl>
                                        <p:attrNameLst>
                                          <p:attrName>style.visibility</p:attrName>
                                        </p:attrNameLst>
                                      </p:cBhvr>
                                      <p:to>
                                        <p:strVal val="visible"/>
                                      </p:to>
                                    </p:set>
                                    <p:anim calcmode="lin" valueType="num">
                                      <p:cBhvr additive="base">
                                        <p:cTn id="17" dur="500" fill="hold"/>
                                        <p:tgtEl>
                                          <p:spTgt spid="2">
                                            <p:txEl>
                                              <p:pRg st="10" end="1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10" end="1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15"/>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09571" name="Group 4"/>
          <p:cNvGrpSpPr>
            <a:grpSpLocks/>
          </p:cNvGrpSpPr>
          <p:nvPr/>
        </p:nvGrpSpPr>
        <p:grpSpPr bwMode="auto">
          <a:xfrm>
            <a:off x="3810000" y="838200"/>
            <a:ext cx="5257800" cy="5918200"/>
            <a:chOff x="2400" y="528"/>
            <a:chExt cx="3312" cy="3728"/>
          </a:xfrm>
        </p:grpSpPr>
        <p:sp>
          <p:nvSpPr>
            <p:cNvPr id="1065989"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9604"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9572" name="Group 7"/>
          <p:cNvGrpSpPr>
            <a:grpSpLocks/>
          </p:cNvGrpSpPr>
          <p:nvPr/>
        </p:nvGrpSpPr>
        <p:grpSpPr bwMode="auto">
          <a:xfrm>
            <a:off x="3916363" y="1830388"/>
            <a:ext cx="4986337" cy="4887912"/>
            <a:chOff x="2467" y="1153"/>
            <a:chExt cx="3141" cy="3079"/>
          </a:xfrm>
        </p:grpSpPr>
        <p:sp>
          <p:nvSpPr>
            <p:cNvPr id="106599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9602"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sp>
        <p:nvSpPr>
          <p:cNvPr id="109573"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nvGrpSpPr>
          <p:cNvPr id="109574" name="Group 11"/>
          <p:cNvGrpSpPr>
            <a:grpSpLocks/>
          </p:cNvGrpSpPr>
          <p:nvPr/>
        </p:nvGrpSpPr>
        <p:grpSpPr bwMode="auto">
          <a:xfrm>
            <a:off x="5562600" y="5562600"/>
            <a:ext cx="1609725" cy="1168400"/>
            <a:chOff x="3504" y="3504"/>
            <a:chExt cx="1014" cy="736"/>
          </a:xfrm>
        </p:grpSpPr>
        <p:sp>
          <p:nvSpPr>
            <p:cNvPr id="1065996" name="Oval 12"/>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9600" name="Text Box 13"/>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grpSp>
        <p:nvGrpSpPr>
          <p:cNvPr id="109575" name="Group 14"/>
          <p:cNvGrpSpPr>
            <a:grpSpLocks/>
          </p:cNvGrpSpPr>
          <p:nvPr/>
        </p:nvGrpSpPr>
        <p:grpSpPr bwMode="auto">
          <a:xfrm>
            <a:off x="3657600" y="3087688"/>
            <a:ext cx="4202113" cy="3254375"/>
            <a:chOff x="2304" y="1945"/>
            <a:chExt cx="2647" cy="2050"/>
          </a:xfrm>
        </p:grpSpPr>
        <p:sp>
          <p:nvSpPr>
            <p:cNvPr id="106599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9598"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9576" name="Group 17"/>
          <p:cNvGrpSpPr>
            <a:grpSpLocks/>
          </p:cNvGrpSpPr>
          <p:nvPr/>
        </p:nvGrpSpPr>
        <p:grpSpPr bwMode="auto">
          <a:xfrm>
            <a:off x="3810000" y="3578225"/>
            <a:ext cx="2392363" cy="674688"/>
            <a:chOff x="2400" y="2254"/>
            <a:chExt cx="1507" cy="425"/>
          </a:xfrm>
        </p:grpSpPr>
        <p:sp>
          <p:nvSpPr>
            <p:cNvPr id="1066002" name="Freeform 1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09596" name="Text Box 1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09577" name="Text Box 20"/>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9578" name="Text Box 21"/>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09579"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109580" name="Group 23"/>
          <p:cNvGrpSpPr>
            <a:grpSpLocks/>
          </p:cNvGrpSpPr>
          <p:nvPr/>
        </p:nvGrpSpPr>
        <p:grpSpPr bwMode="auto">
          <a:xfrm>
            <a:off x="4941888" y="3060700"/>
            <a:ext cx="4202112" cy="3263900"/>
            <a:chOff x="3113" y="1928"/>
            <a:chExt cx="2647" cy="2056"/>
          </a:xfrm>
        </p:grpSpPr>
        <p:grpSp>
          <p:nvGrpSpPr>
            <p:cNvPr id="109588" name="Group 24"/>
            <p:cNvGrpSpPr>
              <a:grpSpLocks/>
            </p:cNvGrpSpPr>
            <p:nvPr/>
          </p:nvGrpSpPr>
          <p:grpSpPr bwMode="auto">
            <a:xfrm>
              <a:off x="3113" y="1928"/>
              <a:ext cx="2647" cy="2056"/>
              <a:chOff x="3113" y="1928"/>
              <a:chExt cx="2647" cy="2056"/>
            </a:xfrm>
          </p:grpSpPr>
          <p:sp>
            <p:nvSpPr>
              <p:cNvPr id="1066009"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959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109589" name="Group 27"/>
            <p:cNvGrpSpPr>
              <a:grpSpLocks/>
            </p:cNvGrpSpPr>
            <p:nvPr/>
          </p:nvGrpSpPr>
          <p:grpSpPr bwMode="auto">
            <a:xfrm>
              <a:off x="4141" y="2262"/>
              <a:ext cx="1571" cy="417"/>
              <a:chOff x="4141" y="2262"/>
              <a:chExt cx="1571" cy="417"/>
            </a:xfrm>
          </p:grpSpPr>
          <p:sp>
            <p:nvSpPr>
              <p:cNvPr id="1066012" name="Freeform 28"/>
              <p:cNvSpPr>
                <a:spLocks/>
              </p:cNvSpPr>
              <p:nvPr/>
            </p:nvSpPr>
            <p:spPr bwMode="auto">
              <a:xfrm>
                <a:off x="4141" y="2262"/>
                <a:ext cx="1419" cy="385"/>
              </a:xfrm>
              <a:custGeom>
                <a:avLst/>
                <a:gdLst/>
                <a:ahLst/>
                <a:cxnLst>
                  <a:cxn ang="0">
                    <a:pos x="1419" y="334"/>
                  </a:cxn>
                  <a:cxn ang="0">
                    <a:pos x="591" y="329"/>
                  </a:cxn>
                  <a:cxn ang="0">
                    <a:pos x="0" y="0"/>
                  </a:cxn>
                </a:cxnLst>
                <a:rect l="0" t="0" r="r" b="b"/>
                <a:pathLst>
                  <a:path w="1419" h="385">
                    <a:moveTo>
                      <a:pt x="1419" y="334"/>
                    </a:moveTo>
                    <a:cubicBezTo>
                      <a:pt x="1280" y="333"/>
                      <a:pt x="827" y="385"/>
                      <a:pt x="591" y="329"/>
                    </a:cubicBezTo>
                    <a:cubicBezTo>
                      <a:pt x="340" y="275"/>
                      <a:pt x="123" y="69"/>
                      <a:pt x="0" y="0"/>
                    </a:cubicBezTo>
                  </a:path>
                </a:pathLst>
              </a:custGeom>
              <a:noFill/>
              <a:ln w="38100" cap="sq" cmpd="sng">
                <a:solidFill>
                  <a:srgbClr val="00CCFF"/>
                </a:solidFill>
                <a:prstDash val="solid"/>
                <a:round/>
                <a:headEnd type="none" w="med" len="med"/>
                <a:tailEnd type="none" w="med" len="med"/>
              </a:ln>
              <a:effectLst/>
            </p:spPr>
            <p:txBody>
              <a:bodyPr lIns="274320" rIns="274320">
                <a:spAutoFit/>
              </a:bodyPr>
              <a:lstStyle/>
              <a:p>
                <a:pPr>
                  <a:defRPr/>
                </a:pPr>
                <a:endParaRPr lang="en-CA"/>
              </a:p>
            </p:txBody>
          </p:sp>
          <p:sp>
            <p:nvSpPr>
              <p:cNvPr id="109592" name="Text Box 29"/>
              <p:cNvSpPr txBox="1">
                <a:spLocks noChangeArrowheads="1"/>
              </p:cNvSpPr>
              <p:nvPr/>
            </p:nvSpPr>
            <p:spPr bwMode="auto">
              <a:xfrm>
                <a:off x="4547"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complete</a:t>
                </a:r>
              </a:p>
            </p:txBody>
          </p:sp>
        </p:grpSp>
        <p:sp>
          <p:nvSpPr>
            <p:cNvPr id="109590" name="Text Box 30"/>
            <p:cNvSpPr txBox="1">
              <a:spLocks noChangeArrowheads="1"/>
            </p:cNvSpPr>
            <p:nvPr/>
          </p:nvSpPr>
          <p:spPr bwMode="auto">
            <a:xfrm>
              <a:off x="4424" y="2176"/>
              <a:ext cx="10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sp>
        <p:nvSpPr>
          <p:cNvPr id="109581" name="Text Box 33"/>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sp>
        <p:nvSpPr>
          <p:cNvPr id="109582" name="Text Box 34"/>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066019" name="Text Box 35"/>
          <p:cNvSpPr txBox="1">
            <a:spLocks noChangeArrowheads="1"/>
          </p:cNvSpPr>
          <p:nvPr/>
        </p:nvSpPr>
        <p:spPr bwMode="auto">
          <a:xfrm>
            <a:off x="-152400" y="4800600"/>
            <a:ext cx="443230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Most “natural” problems in NP </a:t>
            </a:r>
            <a:br>
              <a:rPr lang="en-US" altLang="en-US" sz="2400">
                <a:effectLst/>
              </a:rPr>
            </a:br>
            <a:r>
              <a:rPr lang="en-US" altLang="en-US" sz="2400">
                <a:effectLst/>
              </a:rPr>
              <a:t>are either</a:t>
            </a:r>
          </a:p>
          <a:p>
            <a:pPr>
              <a:buFontTx/>
              <a:buChar char="•"/>
            </a:pPr>
            <a:r>
              <a:rPr lang="en-US" altLang="en-US" sz="2400">
                <a:effectLst/>
              </a:rPr>
              <a:t>in PolyTime</a:t>
            </a:r>
          </a:p>
          <a:p>
            <a:pPr>
              <a:buFontTx/>
              <a:buChar char="•"/>
            </a:pPr>
            <a:r>
              <a:rPr lang="en-US" altLang="en-US" sz="2400">
                <a:effectLst/>
              </a:rPr>
              <a:t>or NP-Complete</a:t>
            </a:r>
          </a:p>
          <a:p>
            <a:r>
              <a:rPr lang="en-US" altLang="en-US" sz="2400">
                <a:effectLst/>
              </a:rPr>
              <a:t>except?</a:t>
            </a:r>
          </a:p>
        </p:txBody>
      </p:sp>
      <p:sp>
        <p:nvSpPr>
          <p:cNvPr id="1066021" name="Oval 37"/>
          <p:cNvSpPr>
            <a:spLocks noChangeArrowheads="1"/>
          </p:cNvSpPr>
          <p:nvPr/>
        </p:nvSpPr>
        <p:spPr bwMode="auto">
          <a:xfrm>
            <a:off x="4724400" y="4648200"/>
            <a:ext cx="228600" cy="184150"/>
          </a:xfrm>
          <a:prstGeom prst="ellipse">
            <a:avLst/>
          </a:prstGeom>
          <a:solidFill>
            <a:srgbClr val="FFFF00"/>
          </a:solidFill>
          <a:ln>
            <a:noFill/>
          </a:ln>
          <a:extLst>
            <a:ext uri="{91240B29-F687-4F45-9708-019B960494DF}">
              <a14:hiddenLine xmlns:a14="http://schemas.microsoft.com/office/drawing/2010/main" w="38100" cap="sq">
                <a:solidFill>
                  <a:srgbClr val="000000"/>
                </a:solidFill>
                <a:round/>
                <a:headEnd/>
                <a:tailEnd/>
              </a14:hiddenLine>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66022" name="Line 38"/>
          <p:cNvSpPr>
            <a:spLocks noChangeShapeType="1"/>
          </p:cNvSpPr>
          <p:nvPr/>
        </p:nvSpPr>
        <p:spPr bwMode="auto">
          <a:xfrm>
            <a:off x="4941888" y="4832350"/>
            <a:ext cx="925512" cy="1155700"/>
          </a:xfrm>
          <a:prstGeom prst="line">
            <a:avLst/>
          </a:prstGeom>
          <a:noFill/>
          <a:ln w="38100" cap="sq">
            <a:solidFill>
              <a:schemeClr val="tx2"/>
            </a:solidFill>
            <a:round/>
            <a:headEnd/>
            <a:tailEnd type="triangle" w="med" len="med"/>
          </a:ln>
          <a:effectLst/>
        </p:spPr>
        <p:txBody>
          <a:bodyPr lIns="274320" rIns="274320">
            <a:spAutoFit/>
          </a:bodyPr>
          <a:lstStyle/>
          <a:p>
            <a:pPr>
              <a:defRPr/>
            </a:pPr>
            <a:endParaRPr lang="en-CA"/>
          </a:p>
        </p:txBody>
      </p:sp>
      <p:sp>
        <p:nvSpPr>
          <p:cNvPr id="1066023" name="Line 39"/>
          <p:cNvSpPr>
            <a:spLocks noChangeShapeType="1"/>
          </p:cNvSpPr>
          <p:nvPr/>
        </p:nvSpPr>
        <p:spPr bwMode="auto">
          <a:xfrm flipV="1">
            <a:off x="4837113" y="4040188"/>
            <a:ext cx="39687" cy="557212"/>
          </a:xfrm>
          <a:prstGeom prst="line">
            <a:avLst/>
          </a:prstGeom>
          <a:noFill/>
          <a:ln w="38100" cap="sq">
            <a:solidFill>
              <a:schemeClr val="tx2"/>
            </a:solidFill>
            <a:round/>
            <a:headEnd/>
            <a:tailEnd type="triangle" w="med" len="med"/>
          </a:ln>
          <a:effectLst/>
        </p:spPr>
        <p:txBody>
          <a:bodyPr lIns="274320" rIns="274320">
            <a:spAutoFit/>
          </a:bodyPr>
          <a:lstStyle/>
          <a:p>
            <a:pPr>
              <a:defRPr/>
            </a:pPr>
            <a:endParaRPr lang="en-CA"/>
          </a:p>
        </p:txBody>
      </p:sp>
      <p:sp>
        <p:nvSpPr>
          <p:cNvPr id="37"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6021"/>
                                        </p:tgtEl>
                                        <p:attrNameLst>
                                          <p:attrName>style.visibility</p:attrName>
                                        </p:attrNameLst>
                                      </p:cBhvr>
                                      <p:to>
                                        <p:strVal val="visible"/>
                                      </p:to>
                                    </p:set>
                                    <p:anim calcmode="lin" valueType="num">
                                      <p:cBhvr additive="base">
                                        <p:cTn id="7" dur="500" fill="hold"/>
                                        <p:tgtEl>
                                          <p:spTgt spid="1066021"/>
                                        </p:tgtEl>
                                        <p:attrNameLst>
                                          <p:attrName>ppt_x</p:attrName>
                                        </p:attrNameLst>
                                      </p:cBhvr>
                                      <p:tavLst>
                                        <p:tav tm="0">
                                          <p:val>
                                            <p:strVal val="0-#ppt_w/2"/>
                                          </p:val>
                                        </p:tav>
                                        <p:tav tm="100000">
                                          <p:val>
                                            <p:strVal val="#ppt_x"/>
                                          </p:val>
                                        </p:tav>
                                      </p:tavLst>
                                    </p:anim>
                                    <p:anim calcmode="lin" valueType="num">
                                      <p:cBhvr additive="base">
                                        <p:cTn id="8" dur="500" fill="hold"/>
                                        <p:tgtEl>
                                          <p:spTgt spid="106602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66019">
                                            <p:txEl>
                                              <p:pRg st="0" end="0"/>
                                            </p:txEl>
                                          </p:spTgt>
                                        </p:tgtEl>
                                        <p:attrNameLst>
                                          <p:attrName>style.visibility</p:attrName>
                                        </p:attrNameLst>
                                      </p:cBhvr>
                                      <p:to>
                                        <p:strVal val="visible"/>
                                      </p:to>
                                    </p:set>
                                    <p:anim calcmode="lin" valueType="num">
                                      <p:cBhvr additive="base">
                                        <p:cTn id="11" dur="500" fill="hold"/>
                                        <p:tgtEl>
                                          <p:spTgt spid="106601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660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066019">
                                            <p:txEl>
                                              <p:pRg st="1" end="1"/>
                                            </p:txEl>
                                          </p:spTgt>
                                        </p:tgtEl>
                                        <p:attrNameLst>
                                          <p:attrName>style.visibility</p:attrName>
                                        </p:attrNameLst>
                                      </p:cBhvr>
                                      <p:to>
                                        <p:strVal val="visible"/>
                                      </p:to>
                                    </p:set>
                                    <p:anim calcmode="lin" valueType="num">
                                      <p:cBhvr additive="base">
                                        <p:cTn id="17" dur="500" fill="hold"/>
                                        <p:tgtEl>
                                          <p:spTgt spid="106601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66019">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66022"/>
                                        </p:tgtEl>
                                        <p:attrNameLst>
                                          <p:attrName>style.visibility</p:attrName>
                                        </p:attrNameLst>
                                      </p:cBhvr>
                                      <p:to>
                                        <p:strVal val="visible"/>
                                      </p:to>
                                    </p:set>
                                    <p:anim calcmode="lin" valueType="num">
                                      <p:cBhvr additive="base">
                                        <p:cTn id="21" dur="500" fill="hold"/>
                                        <p:tgtEl>
                                          <p:spTgt spid="1066022"/>
                                        </p:tgtEl>
                                        <p:attrNameLst>
                                          <p:attrName>ppt_x</p:attrName>
                                        </p:attrNameLst>
                                      </p:cBhvr>
                                      <p:tavLst>
                                        <p:tav tm="0">
                                          <p:val>
                                            <p:strVal val="0-#ppt_w/2"/>
                                          </p:val>
                                        </p:tav>
                                        <p:tav tm="100000">
                                          <p:val>
                                            <p:strVal val="#ppt_x"/>
                                          </p:val>
                                        </p:tav>
                                      </p:tavLst>
                                    </p:anim>
                                    <p:anim calcmode="lin" valueType="num">
                                      <p:cBhvr additive="base">
                                        <p:cTn id="22" dur="500" fill="hold"/>
                                        <p:tgtEl>
                                          <p:spTgt spid="106602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066019">
                                            <p:txEl>
                                              <p:pRg st="2" end="2"/>
                                            </p:txEl>
                                          </p:spTgt>
                                        </p:tgtEl>
                                        <p:attrNameLst>
                                          <p:attrName>style.visibility</p:attrName>
                                        </p:attrNameLst>
                                      </p:cBhvr>
                                      <p:to>
                                        <p:strVal val="visible"/>
                                      </p:to>
                                    </p:set>
                                    <p:anim calcmode="lin" valueType="num">
                                      <p:cBhvr additive="base">
                                        <p:cTn id="27" dur="500" fill="hold"/>
                                        <p:tgtEl>
                                          <p:spTgt spid="1066019">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66019">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066023"/>
                                        </p:tgtEl>
                                        <p:attrNameLst>
                                          <p:attrName>style.visibility</p:attrName>
                                        </p:attrNameLst>
                                      </p:cBhvr>
                                      <p:to>
                                        <p:strVal val="visible"/>
                                      </p:to>
                                    </p:set>
                                    <p:anim calcmode="lin" valueType="num">
                                      <p:cBhvr additive="base">
                                        <p:cTn id="31" dur="500" fill="hold"/>
                                        <p:tgtEl>
                                          <p:spTgt spid="1066023"/>
                                        </p:tgtEl>
                                        <p:attrNameLst>
                                          <p:attrName>ppt_x</p:attrName>
                                        </p:attrNameLst>
                                      </p:cBhvr>
                                      <p:tavLst>
                                        <p:tav tm="0">
                                          <p:val>
                                            <p:strVal val="0-#ppt_w/2"/>
                                          </p:val>
                                        </p:tav>
                                        <p:tav tm="100000">
                                          <p:val>
                                            <p:strVal val="#ppt_x"/>
                                          </p:val>
                                        </p:tav>
                                      </p:tavLst>
                                    </p:anim>
                                    <p:anim calcmode="lin" valueType="num">
                                      <p:cBhvr additive="base">
                                        <p:cTn id="32" dur="500" fill="hold"/>
                                        <p:tgtEl>
                                          <p:spTgt spid="106602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066019">
                                            <p:txEl>
                                              <p:pRg st="3" end="3"/>
                                            </p:txEl>
                                          </p:spTgt>
                                        </p:tgtEl>
                                        <p:attrNameLst>
                                          <p:attrName>style.visibility</p:attrName>
                                        </p:attrNameLst>
                                      </p:cBhvr>
                                      <p:to>
                                        <p:strVal val="visible"/>
                                      </p:to>
                                    </p:set>
                                    <p:anim calcmode="lin" valueType="num">
                                      <p:cBhvr additive="base">
                                        <p:cTn id="37" dur="500" fill="hold"/>
                                        <p:tgtEl>
                                          <p:spTgt spid="1066019">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6601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6021"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grpSp>
        <p:nvGrpSpPr>
          <p:cNvPr id="110595" name="Group 4"/>
          <p:cNvGrpSpPr>
            <a:grpSpLocks/>
          </p:cNvGrpSpPr>
          <p:nvPr/>
        </p:nvGrpSpPr>
        <p:grpSpPr bwMode="auto">
          <a:xfrm>
            <a:off x="3810000" y="838200"/>
            <a:ext cx="5257800" cy="5918200"/>
            <a:chOff x="2400" y="528"/>
            <a:chExt cx="3312" cy="3728"/>
          </a:xfrm>
        </p:grpSpPr>
        <p:sp>
          <p:nvSpPr>
            <p:cNvPr id="1070085"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10626"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10596" name="Group 7"/>
          <p:cNvGrpSpPr>
            <a:grpSpLocks/>
          </p:cNvGrpSpPr>
          <p:nvPr/>
        </p:nvGrpSpPr>
        <p:grpSpPr bwMode="auto">
          <a:xfrm>
            <a:off x="3916363" y="1830388"/>
            <a:ext cx="4986337" cy="4887912"/>
            <a:chOff x="2467" y="1153"/>
            <a:chExt cx="3141" cy="3079"/>
          </a:xfrm>
        </p:grpSpPr>
        <p:sp>
          <p:nvSpPr>
            <p:cNvPr id="1070088"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10624"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sp>
        <p:nvSpPr>
          <p:cNvPr id="110597"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nvGrpSpPr>
          <p:cNvPr id="110598" name="Group 11"/>
          <p:cNvGrpSpPr>
            <a:grpSpLocks/>
          </p:cNvGrpSpPr>
          <p:nvPr/>
        </p:nvGrpSpPr>
        <p:grpSpPr bwMode="auto">
          <a:xfrm>
            <a:off x="5562600" y="5562600"/>
            <a:ext cx="1609725" cy="1168400"/>
            <a:chOff x="3504" y="3504"/>
            <a:chExt cx="1014" cy="736"/>
          </a:xfrm>
        </p:grpSpPr>
        <p:sp>
          <p:nvSpPr>
            <p:cNvPr id="1070092" name="Oval 12"/>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10622" name="Text Box 13"/>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grpSp>
        <p:nvGrpSpPr>
          <p:cNvPr id="110599" name="Group 14"/>
          <p:cNvGrpSpPr>
            <a:grpSpLocks/>
          </p:cNvGrpSpPr>
          <p:nvPr/>
        </p:nvGrpSpPr>
        <p:grpSpPr bwMode="auto">
          <a:xfrm>
            <a:off x="3657600" y="3087688"/>
            <a:ext cx="4202113" cy="3254375"/>
            <a:chOff x="2304" y="1945"/>
            <a:chExt cx="2647" cy="2050"/>
          </a:xfrm>
        </p:grpSpPr>
        <p:sp>
          <p:nvSpPr>
            <p:cNvPr id="1070095"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10620"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10600" name="Group 17"/>
          <p:cNvGrpSpPr>
            <a:grpSpLocks/>
          </p:cNvGrpSpPr>
          <p:nvPr/>
        </p:nvGrpSpPr>
        <p:grpSpPr bwMode="auto">
          <a:xfrm>
            <a:off x="3810000" y="3578225"/>
            <a:ext cx="2392363" cy="674688"/>
            <a:chOff x="2400" y="2254"/>
            <a:chExt cx="1507" cy="425"/>
          </a:xfrm>
        </p:grpSpPr>
        <p:sp>
          <p:nvSpPr>
            <p:cNvPr id="1070098" name="Freeform 1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10618" name="Text Box 1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complete</a:t>
              </a:r>
            </a:p>
          </p:txBody>
        </p:sp>
      </p:grpSp>
      <p:sp>
        <p:nvSpPr>
          <p:cNvPr id="110601" name="Text Box 20"/>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10602" name="Text Box 21"/>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10603"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110604" name="Group 23"/>
          <p:cNvGrpSpPr>
            <a:grpSpLocks/>
          </p:cNvGrpSpPr>
          <p:nvPr/>
        </p:nvGrpSpPr>
        <p:grpSpPr bwMode="auto">
          <a:xfrm>
            <a:off x="4941888" y="3060700"/>
            <a:ext cx="4202112" cy="3263900"/>
            <a:chOff x="3113" y="1928"/>
            <a:chExt cx="2647" cy="2056"/>
          </a:xfrm>
        </p:grpSpPr>
        <p:grpSp>
          <p:nvGrpSpPr>
            <p:cNvPr id="110610" name="Group 24"/>
            <p:cNvGrpSpPr>
              <a:grpSpLocks/>
            </p:cNvGrpSpPr>
            <p:nvPr/>
          </p:nvGrpSpPr>
          <p:grpSpPr bwMode="auto">
            <a:xfrm>
              <a:off x="3113" y="1928"/>
              <a:ext cx="2647" cy="2056"/>
              <a:chOff x="3113" y="1928"/>
              <a:chExt cx="2647" cy="2056"/>
            </a:xfrm>
          </p:grpSpPr>
          <p:sp>
            <p:nvSpPr>
              <p:cNvPr id="107010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10616"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110611" name="Group 27"/>
            <p:cNvGrpSpPr>
              <a:grpSpLocks/>
            </p:cNvGrpSpPr>
            <p:nvPr/>
          </p:nvGrpSpPr>
          <p:grpSpPr bwMode="auto">
            <a:xfrm>
              <a:off x="4141" y="2262"/>
              <a:ext cx="1571" cy="417"/>
              <a:chOff x="4141" y="2262"/>
              <a:chExt cx="1571" cy="417"/>
            </a:xfrm>
          </p:grpSpPr>
          <p:sp>
            <p:nvSpPr>
              <p:cNvPr id="1070108" name="Freeform 28"/>
              <p:cNvSpPr>
                <a:spLocks/>
              </p:cNvSpPr>
              <p:nvPr/>
            </p:nvSpPr>
            <p:spPr bwMode="auto">
              <a:xfrm>
                <a:off x="4141" y="2262"/>
                <a:ext cx="1419" cy="385"/>
              </a:xfrm>
              <a:custGeom>
                <a:avLst/>
                <a:gdLst/>
                <a:ahLst/>
                <a:cxnLst>
                  <a:cxn ang="0">
                    <a:pos x="1419" y="334"/>
                  </a:cxn>
                  <a:cxn ang="0">
                    <a:pos x="591" y="329"/>
                  </a:cxn>
                  <a:cxn ang="0">
                    <a:pos x="0" y="0"/>
                  </a:cxn>
                </a:cxnLst>
                <a:rect l="0" t="0" r="r" b="b"/>
                <a:pathLst>
                  <a:path w="1419" h="385">
                    <a:moveTo>
                      <a:pt x="1419" y="334"/>
                    </a:moveTo>
                    <a:cubicBezTo>
                      <a:pt x="1280" y="333"/>
                      <a:pt x="827" y="385"/>
                      <a:pt x="591" y="329"/>
                    </a:cubicBezTo>
                    <a:cubicBezTo>
                      <a:pt x="340" y="275"/>
                      <a:pt x="123" y="69"/>
                      <a:pt x="0" y="0"/>
                    </a:cubicBezTo>
                  </a:path>
                </a:pathLst>
              </a:custGeom>
              <a:noFill/>
              <a:ln w="38100" cap="sq" cmpd="sng">
                <a:solidFill>
                  <a:srgbClr val="00CCFF"/>
                </a:solidFill>
                <a:prstDash val="solid"/>
                <a:round/>
                <a:headEnd type="none" w="med" len="med"/>
                <a:tailEnd type="none" w="med" len="med"/>
              </a:ln>
              <a:effectLst/>
            </p:spPr>
            <p:txBody>
              <a:bodyPr lIns="274320" rIns="274320">
                <a:spAutoFit/>
              </a:bodyPr>
              <a:lstStyle/>
              <a:p>
                <a:pPr>
                  <a:defRPr/>
                </a:pPr>
                <a:endParaRPr lang="en-CA"/>
              </a:p>
            </p:txBody>
          </p:sp>
          <p:sp>
            <p:nvSpPr>
              <p:cNvPr id="110614" name="Text Box 29"/>
              <p:cNvSpPr txBox="1">
                <a:spLocks noChangeArrowheads="1"/>
              </p:cNvSpPr>
              <p:nvPr/>
            </p:nvSpPr>
            <p:spPr bwMode="auto">
              <a:xfrm>
                <a:off x="4547"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complete</a:t>
                </a:r>
              </a:p>
            </p:txBody>
          </p:sp>
        </p:grpSp>
        <p:sp>
          <p:nvSpPr>
            <p:cNvPr id="110612" name="Text Box 30"/>
            <p:cNvSpPr txBox="1">
              <a:spLocks noChangeArrowheads="1"/>
            </p:cNvSpPr>
            <p:nvPr/>
          </p:nvSpPr>
          <p:spPr bwMode="auto">
            <a:xfrm>
              <a:off x="4424" y="2176"/>
              <a:ext cx="10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sp>
        <p:nvSpPr>
          <p:cNvPr id="1070111" name="Text Box 31"/>
          <p:cNvSpPr txBox="1">
            <a:spLocks noChangeArrowheads="1"/>
          </p:cNvSpPr>
          <p:nvPr/>
        </p:nvSpPr>
        <p:spPr bwMode="auto">
          <a:xfrm>
            <a:off x="3987800" y="4267200"/>
            <a:ext cx="215741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Factoring</a:t>
            </a:r>
          </a:p>
          <a:p>
            <a:r>
              <a:rPr lang="en-US" altLang="en-US" sz="2400">
                <a:effectLst/>
              </a:rPr>
              <a:t>Graph </a:t>
            </a:r>
            <a:br>
              <a:rPr lang="en-US" altLang="en-US" sz="2400">
                <a:effectLst/>
              </a:rPr>
            </a:br>
            <a:r>
              <a:rPr lang="en-US" altLang="en-US" sz="2400">
                <a:effectLst/>
              </a:rPr>
              <a:t>Isomorphism</a:t>
            </a:r>
          </a:p>
        </p:txBody>
      </p:sp>
      <p:sp>
        <p:nvSpPr>
          <p:cNvPr id="110606" name="Text Box 32"/>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sp>
        <p:nvSpPr>
          <p:cNvPr id="110607"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10608" name="Text Box 34"/>
          <p:cNvSpPr txBox="1">
            <a:spLocks noChangeArrowheads="1"/>
          </p:cNvSpPr>
          <p:nvPr/>
        </p:nvSpPr>
        <p:spPr bwMode="auto">
          <a:xfrm>
            <a:off x="-152400" y="4800600"/>
            <a:ext cx="443230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Most “natural” problems in NP </a:t>
            </a:r>
            <a:br>
              <a:rPr lang="en-US" altLang="en-US" sz="2400">
                <a:effectLst/>
              </a:rPr>
            </a:br>
            <a:r>
              <a:rPr lang="en-US" altLang="en-US" sz="2400">
                <a:effectLst/>
              </a:rPr>
              <a:t>are either</a:t>
            </a:r>
          </a:p>
          <a:p>
            <a:pPr>
              <a:buFontTx/>
              <a:buChar char="•"/>
            </a:pPr>
            <a:r>
              <a:rPr lang="en-US" altLang="en-US" sz="2400">
                <a:effectLst/>
              </a:rPr>
              <a:t>in PolyTime</a:t>
            </a:r>
          </a:p>
          <a:p>
            <a:pPr>
              <a:buFontTx/>
              <a:buChar char="•"/>
            </a:pPr>
            <a:r>
              <a:rPr lang="en-US" altLang="en-US" sz="2400">
                <a:effectLst/>
              </a:rPr>
              <a:t>or NP-Complete</a:t>
            </a:r>
          </a:p>
          <a:p>
            <a:r>
              <a:rPr lang="en-US" altLang="en-US" sz="2400">
                <a:effectLst/>
              </a:rPr>
              <a:t>except</a:t>
            </a:r>
          </a:p>
        </p:txBody>
      </p:sp>
      <p:sp>
        <p:nvSpPr>
          <p:cNvPr id="3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70111"/>
                                        </p:tgtEl>
                                        <p:attrNameLst>
                                          <p:attrName>style.visibility</p:attrName>
                                        </p:attrNameLst>
                                      </p:cBhvr>
                                      <p:to>
                                        <p:strVal val="visible"/>
                                      </p:to>
                                    </p:set>
                                    <p:anim calcmode="lin" valueType="num">
                                      <p:cBhvr additive="base">
                                        <p:cTn id="7" dur="500" fill="hold"/>
                                        <p:tgtEl>
                                          <p:spTgt spid="1070111"/>
                                        </p:tgtEl>
                                        <p:attrNameLst>
                                          <p:attrName>ppt_x</p:attrName>
                                        </p:attrNameLst>
                                      </p:cBhvr>
                                      <p:tavLst>
                                        <p:tav tm="0">
                                          <p:val>
                                            <p:strVal val="#ppt_x"/>
                                          </p:val>
                                        </p:tav>
                                        <p:tav tm="100000">
                                          <p:val>
                                            <p:strVal val="#ppt_x"/>
                                          </p:val>
                                        </p:tav>
                                      </p:tavLst>
                                    </p:anim>
                                    <p:anim calcmode="lin" valueType="num">
                                      <p:cBhvr additive="base">
                                        <p:cTn id="8" dur="500" fill="hold"/>
                                        <p:tgtEl>
                                          <p:spTgt spid="10701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0111"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p:nvPr>
        </p:nvSpPr>
        <p:spPr>
          <a:xfrm>
            <a:off x="685800" y="-228600"/>
            <a:ext cx="7772400" cy="1143000"/>
          </a:xfrm>
        </p:spPr>
        <p:txBody>
          <a:bodyPr/>
          <a:lstStyle/>
          <a:p>
            <a:pPr>
              <a:defRPr/>
            </a:pPr>
            <a:r>
              <a:rPr lang="en-US" b="0">
                <a:latin typeface="Times New Roman" pitchFamily="18" charset="0"/>
              </a:rPr>
              <a:t>Reductions</a:t>
            </a:r>
          </a:p>
        </p:txBody>
      </p:sp>
      <p:sp>
        <p:nvSpPr>
          <p:cNvPr id="596995" name="Text Box 3"/>
          <p:cNvSpPr txBox="1">
            <a:spLocks noChangeArrowheads="1"/>
          </p:cNvSpPr>
          <p:nvPr/>
        </p:nvSpPr>
        <p:spPr bwMode="auto">
          <a:xfrm>
            <a:off x="76200" y="1066800"/>
            <a:ext cx="90678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a:effectLst/>
              </a:rPr>
              <a:t>Reduction: Design a fast algorithm for  one computational problem, using a supposedly fast algorithm for another problem as a subroutine. </a:t>
            </a:r>
          </a:p>
        </p:txBody>
      </p:sp>
      <p:sp>
        <p:nvSpPr>
          <p:cNvPr id="111620" name="Rectangle 3"/>
          <p:cNvSpPr>
            <a:spLocks noChangeArrowheads="1"/>
          </p:cNvSpPr>
          <p:nvPr/>
        </p:nvSpPr>
        <p:spPr bwMode="auto">
          <a:xfrm>
            <a:off x="2895600" y="500063"/>
            <a:ext cx="28829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solidFill>
                  <a:schemeClr val="tx2"/>
                </a:solidFill>
                <a:effectLst/>
              </a:rPr>
              <a:t>P</a:t>
            </a:r>
            <a:r>
              <a:rPr lang="en-US" altLang="en-US" sz="3200" baseline="-25000">
                <a:solidFill>
                  <a:schemeClr val="tx2"/>
                </a:solidFill>
                <a:effectLst/>
              </a:rPr>
              <a:t>alg</a:t>
            </a:r>
            <a:r>
              <a:rPr lang="en-US" altLang="en-US" sz="3200">
                <a:solidFill>
                  <a:srgbClr val="00FFCC"/>
                </a:solidFill>
                <a:effectLst/>
              </a:rPr>
              <a:t> ≤</a:t>
            </a:r>
            <a:r>
              <a:rPr lang="en-CA" altLang="en-US" sz="3200" baseline="-25000">
                <a:solidFill>
                  <a:srgbClr val="00FFCC"/>
                </a:solidFill>
                <a:effectLst/>
              </a:rPr>
              <a:t>poly</a:t>
            </a:r>
            <a:r>
              <a:rPr lang="en-CA" altLang="en-US" sz="3200">
                <a:solidFill>
                  <a:srgbClr val="00FFCC"/>
                </a:solidFill>
                <a:effectLst/>
              </a:rPr>
              <a:t> </a:t>
            </a:r>
            <a:r>
              <a:rPr lang="en-US" altLang="en-US" sz="3200">
                <a:solidFill>
                  <a:schemeClr val="tx2"/>
                </a:solidFill>
                <a:effectLst/>
              </a:rPr>
              <a:t>P</a:t>
            </a:r>
            <a:r>
              <a:rPr lang="en-US" altLang="en-US" sz="3200" baseline="-25000">
                <a:solidFill>
                  <a:schemeClr val="tx2"/>
                </a:solidFill>
                <a:effectLst/>
              </a:rPr>
              <a:t>oracle</a:t>
            </a:r>
            <a:endParaRPr lang="en-US" altLang="en-US" sz="3200">
              <a:solidFill>
                <a:srgbClr val="00FFCC"/>
              </a:solidFill>
              <a:effectLst/>
            </a:endParaRPr>
          </a:p>
        </p:txBody>
      </p:sp>
      <p:pic>
        <p:nvPicPr>
          <p:cNvPr id="65541" name="Picture 8" descr="capture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3400" y="2119313"/>
            <a:ext cx="4316413" cy="4662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96995">
                                            <p:txEl>
                                              <p:pRg st="0" end="0"/>
                                            </p:txEl>
                                          </p:spTgt>
                                        </p:tgtEl>
                                        <p:attrNameLst>
                                          <p:attrName>style.visibility</p:attrName>
                                        </p:attrNameLst>
                                      </p:cBhvr>
                                      <p:to>
                                        <p:strVal val="visible"/>
                                      </p:to>
                                    </p:set>
                                    <p:anim calcmode="lin" valueType="num">
                                      <p:cBhvr additive="base">
                                        <p:cTn id="7" dur="500" fill="hold"/>
                                        <p:tgtEl>
                                          <p:spTgt spid="5969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969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5541"/>
                                        </p:tgtEl>
                                        <p:attrNameLst>
                                          <p:attrName>style.visibility</p:attrName>
                                        </p:attrNameLst>
                                      </p:cBhvr>
                                      <p:to>
                                        <p:strVal val="visible"/>
                                      </p:to>
                                    </p:set>
                                    <p:anim calcmode="lin" valueType="num">
                                      <p:cBhvr additive="base">
                                        <p:cTn id="13" dur="500" fill="hold"/>
                                        <p:tgtEl>
                                          <p:spTgt spid="65541"/>
                                        </p:tgtEl>
                                        <p:attrNameLst>
                                          <p:attrName>ppt_x</p:attrName>
                                        </p:attrNameLst>
                                      </p:cBhvr>
                                      <p:tavLst>
                                        <p:tav tm="0">
                                          <p:val>
                                            <p:strVal val="#ppt_x"/>
                                          </p:val>
                                        </p:tav>
                                        <p:tav tm="100000">
                                          <p:val>
                                            <p:strVal val="#ppt_x"/>
                                          </p:val>
                                        </p:tav>
                                      </p:tavLst>
                                    </p:anim>
                                    <p:anim calcmode="lin" valueType="num">
                                      <p:cBhvr additive="base">
                                        <p:cTn id="14" dur="500" fill="hold"/>
                                        <p:tgtEl>
                                          <p:spTgt spid="655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050"/>
          <p:cNvSpPr>
            <a:spLocks noGrp="1" noChangeArrowheads="1"/>
          </p:cNvSpPr>
          <p:nvPr>
            <p:ph type="title"/>
          </p:nvPr>
        </p:nvSpPr>
        <p:spPr>
          <a:xfrm>
            <a:off x="685800" y="2362200"/>
            <a:ext cx="7772400" cy="1143000"/>
          </a:xfrm>
        </p:spPr>
        <p:txBody>
          <a:bodyPr/>
          <a:lstStyle/>
          <a:p>
            <a:pPr>
              <a:defRPr/>
            </a:pPr>
            <a:r>
              <a:rPr lang="en-US" dirty="0"/>
              <a:t>The End</a:t>
            </a:r>
            <a:br>
              <a:rPr lang="en-US" dirty="0"/>
            </a:br>
            <a:r>
              <a:rPr lang="en-US" dirty="0"/>
              <a:t>(Of  definitions </a:t>
            </a:r>
            <a:r>
              <a:rPr lang="en-US"/>
              <a:t>for 2001/3101</a:t>
            </a:r>
            <a:r>
              <a:rPr lang="en-US" dirty="0"/>
              <a:t>)</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897553"/>
            <a:ext cx="91440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Clause-SAT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or ⌐b or d) and (⌐a or ⌐c or d or 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(b or ⌐c or ⌐e) and (c or ⌐d) and (⌐a or ⌐c or 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eg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Satisfy: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S satisfies I, if each of its clauses is satisfied.</a:t>
            </a:r>
            <a:endPar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SAT(I)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 is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satisfiable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clauses 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variable x, </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if x is an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unnegated</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variable set by S to be true</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or is an negated variable set to false</a:t>
            </a:r>
            <a:r>
              <a:rPr kumimoji="0" 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3" name="AutoShape 8"/>
          <p:cNvSpPr>
            <a:spLocks noChangeArrowheads="1"/>
          </p:cNvSpPr>
          <p:nvPr/>
        </p:nvSpPr>
        <p:spPr bwMode="auto">
          <a:xfrm>
            <a:off x="1792606" y="5562600"/>
            <a:ext cx="4303394" cy="990600"/>
          </a:xfrm>
          <a:prstGeom prst="wedgeRectCallout">
            <a:avLst>
              <a:gd name="adj1" fmla="val -56484"/>
              <a:gd name="adj2" fmla="val -54746"/>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fine logic sentence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well worth understanding!</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 name="Picture 5" descr="&lt;strong&gt;Clipart&lt;/strong&gt; - Beautiful Black &lt;strong&gt;Woman&lt;/strong&gt;">
            <a:extLst>
              <a:ext uri="{FF2B5EF4-FFF2-40B4-BE49-F238E27FC236}">
                <a16:creationId xmlns:a16="http://schemas.microsoft.com/office/drawing/2014/main" id="{A0A5A38B-3C56-48C6-9526-0BB45D05E22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800" y="3733800"/>
            <a:ext cx="727608" cy="745153"/>
          </a:xfrm>
          <a:prstGeom prst="rect">
            <a:avLst/>
          </a:prstGeom>
        </p:spPr>
      </p:pic>
    </p:spTree>
    <p:extLst>
      <p:ext uri="{BB962C8B-B14F-4D97-AF65-F5344CB8AC3E}">
        <p14:creationId xmlns:p14="http://schemas.microsoft.com/office/powerpoint/2010/main" val="1346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Goal: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 and stack cards to cover all the X’s with the cards.</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(Holes don’t cover)</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 = For each card, whether to flip it.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78" name="Group 177"/>
          <p:cNvGrpSpPr/>
          <p:nvPr/>
        </p:nvGrpSpPr>
        <p:grpSpPr>
          <a:xfrm>
            <a:off x="2286000" y="1693247"/>
            <a:ext cx="4502150" cy="1823638"/>
            <a:chOff x="2286000" y="1981200"/>
            <a:chExt cx="4502150" cy="1823638"/>
          </a:xfrm>
        </p:grpSpPr>
        <p:grpSp>
          <p:nvGrpSpPr>
            <p:cNvPr id="24" name="Group 23"/>
            <p:cNvGrpSpPr/>
            <p:nvPr/>
          </p:nvGrpSpPr>
          <p:grpSpPr>
            <a:xfrm>
              <a:off x="2286000" y="2022373"/>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2984500" y="2014138"/>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3683000" y="2005903"/>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4381500" y="1997668"/>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5080000" y="1989433"/>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82" name="Rectangle 81"/>
            <p:cNvSpPr/>
            <p:nvPr/>
          </p:nvSpPr>
          <p:spPr bwMode="auto">
            <a:xfrm>
              <a:off x="6108700" y="2087263"/>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6438900" y="23984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6438900" y="26714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6438900" y="29445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6438900" y="32175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6438900" y="34906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6172200" y="24047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6172200" y="26778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6172200" y="29508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6172200" y="32239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6172200" y="34969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6070600" y="19812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6108700" y="2353963"/>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6115050" y="225543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6121400" y="252402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6121400" y="279260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6115050" y="308024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6115050" y="334247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03" name="Group 102"/>
          <p:cNvGrpSpPr/>
          <p:nvPr/>
        </p:nvGrpSpPr>
        <p:grpSpPr>
          <a:xfrm>
            <a:off x="2292350" y="4694535"/>
            <a:ext cx="609600" cy="1782465"/>
            <a:chOff x="1358900" y="3475335"/>
            <a:chExt cx="609600" cy="1782465"/>
          </a:xfrm>
        </p:grpSpPr>
        <p:sp>
          <p:nvSpPr>
            <p:cNvPr id="104" name="Rectangle 10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10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105"/>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106"/>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107"/>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3" name="Straight Connector 112"/>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14" name="Group 113"/>
          <p:cNvGrpSpPr/>
          <p:nvPr/>
        </p:nvGrpSpPr>
        <p:grpSpPr>
          <a:xfrm>
            <a:off x="2990850" y="4686300"/>
            <a:ext cx="609600" cy="1782465"/>
            <a:chOff x="1358900" y="3475335"/>
            <a:chExt cx="609600" cy="1782465"/>
          </a:xfrm>
        </p:grpSpPr>
        <p:sp>
          <p:nvSpPr>
            <p:cNvPr id="115" name="Rectangle 114"/>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11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121"/>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122"/>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Rectangle 123"/>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5" name="Straight Connector 124"/>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47" name="Group 146"/>
          <p:cNvGrpSpPr/>
          <p:nvPr/>
        </p:nvGrpSpPr>
        <p:grpSpPr>
          <a:xfrm>
            <a:off x="5086350" y="4661595"/>
            <a:ext cx="609600" cy="1782465"/>
            <a:chOff x="1358900" y="3475335"/>
            <a:chExt cx="609600" cy="1782465"/>
          </a:xfrm>
        </p:grpSpPr>
        <p:sp>
          <p:nvSpPr>
            <p:cNvPr id="148" name="Rectangle 14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Oval 14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Oval 14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Oval 150"/>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Oval 151"/>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Oval 152"/>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Oval 153"/>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Oval 15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Rectangle 155"/>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57" name="Straight Connector 156"/>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82" name="Group 181"/>
          <p:cNvGrpSpPr/>
          <p:nvPr/>
        </p:nvGrpSpPr>
        <p:grpSpPr>
          <a:xfrm>
            <a:off x="4387850" y="4679950"/>
            <a:ext cx="723900" cy="1772345"/>
            <a:chOff x="4387850" y="4679950"/>
            <a:chExt cx="723900" cy="1772345"/>
          </a:xfrm>
        </p:grpSpPr>
        <p:sp>
          <p:nvSpPr>
            <p:cNvPr id="137" name="Rectangle 136"/>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Oval 137"/>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Oval 138"/>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Oval 139"/>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Oval 140"/>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Oval 141"/>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Oval 142"/>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Oval 143"/>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46" name="Straight Connector 145"/>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6" name="Rectangle 175"/>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81" name="Group 180"/>
          <p:cNvGrpSpPr/>
          <p:nvPr/>
        </p:nvGrpSpPr>
        <p:grpSpPr>
          <a:xfrm>
            <a:off x="3689350" y="4694535"/>
            <a:ext cx="736600" cy="1782465"/>
            <a:chOff x="3689350" y="4678065"/>
            <a:chExt cx="736600" cy="1782465"/>
          </a:xfrm>
        </p:grpSpPr>
        <p:sp>
          <p:nvSpPr>
            <p:cNvPr id="127" name="Rectangle 126"/>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Oval 127"/>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Oval 129"/>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Oval 130"/>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Oval 131"/>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Oval 132"/>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Rectangle 133"/>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35" name="Straight Connector 134"/>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7" name="Oval 176"/>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48" name="Group 247"/>
          <p:cNvGrpSpPr/>
          <p:nvPr/>
        </p:nvGrpSpPr>
        <p:grpSpPr>
          <a:xfrm>
            <a:off x="6083300" y="4653362"/>
            <a:ext cx="666750" cy="1782463"/>
            <a:chOff x="6083300" y="4653362"/>
            <a:chExt cx="666750" cy="1782463"/>
          </a:xfrm>
        </p:grpSpPr>
        <p:grpSp>
          <p:nvGrpSpPr>
            <p:cNvPr id="190" name="Group 189"/>
            <p:cNvGrpSpPr/>
            <p:nvPr/>
          </p:nvGrpSpPr>
          <p:grpSpPr>
            <a:xfrm>
              <a:off x="6096000" y="4759425"/>
              <a:ext cx="609600" cy="1676400"/>
              <a:chOff x="6553200" y="4759425"/>
              <a:chExt cx="609600" cy="1676400"/>
            </a:xfrm>
          </p:grpSpPr>
          <p:sp>
            <p:nvSpPr>
              <p:cNvPr id="186" name="Rectangle 185"/>
              <p:cNvSpPr/>
              <p:nvPr/>
            </p:nvSpPr>
            <p:spPr bwMode="auto">
              <a:xfrm>
                <a:off x="6553200" y="4759425"/>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89" name="Straight Connector 188"/>
              <p:cNvCxnSpPr/>
              <p:nvPr/>
            </p:nvCxnSpPr>
            <p:spPr bwMode="auto">
              <a:xfrm>
                <a:off x="6553200" y="5026125"/>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247" name="Rectangle 246"/>
            <p:cNvSpPr/>
            <p:nvPr/>
          </p:nvSpPr>
          <p:spPr>
            <a:xfrm>
              <a:off x="6083300" y="4653362"/>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5" name="Group 274"/>
          <p:cNvGrpSpPr/>
          <p:nvPr/>
        </p:nvGrpSpPr>
        <p:grpSpPr>
          <a:xfrm>
            <a:off x="6115050" y="5204023"/>
            <a:ext cx="666750" cy="461665"/>
            <a:chOff x="6953250" y="5196185"/>
            <a:chExt cx="666750" cy="461665"/>
          </a:xfrm>
        </p:grpSpPr>
        <p:sp>
          <p:nvSpPr>
            <p:cNvPr id="165" name="Oval 164"/>
            <p:cNvSpPr/>
            <p:nvPr/>
          </p:nvSpPr>
          <p:spPr bwMode="auto">
            <a:xfrm>
              <a:off x="7004050" y="534997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Rectangle 171"/>
            <p:cNvSpPr/>
            <p:nvPr/>
          </p:nvSpPr>
          <p:spPr>
            <a:xfrm>
              <a:off x="6953250" y="5196185"/>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4" name="Group 273"/>
          <p:cNvGrpSpPr/>
          <p:nvPr/>
        </p:nvGrpSpPr>
        <p:grpSpPr>
          <a:xfrm>
            <a:off x="6113731" y="5479297"/>
            <a:ext cx="666750" cy="461665"/>
            <a:chOff x="6953250" y="5464770"/>
            <a:chExt cx="666750" cy="461665"/>
          </a:xfrm>
        </p:grpSpPr>
        <p:sp>
          <p:nvSpPr>
            <p:cNvPr id="166" name="Oval 165"/>
            <p:cNvSpPr/>
            <p:nvPr/>
          </p:nvSpPr>
          <p:spPr bwMode="auto">
            <a:xfrm>
              <a:off x="7004050" y="56230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Rectangle 172"/>
            <p:cNvSpPr/>
            <p:nvPr/>
          </p:nvSpPr>
          <p:spPr>
            <a:xfrm>
              <a:off x="6953250" y="546477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2" name="Group 271"/>
          <p:cNvGrpSpPr/>
          <p:nvPr/>
        </p:nvGrpSpPr>
        <p:grpSpPr>
          <a:xfrm>
            <a:off x="6108700" y="6028527"/>
            <a:ext cx="666750" cy="461665"/>
            <a:chOff x="6946900" y="6014640"/>
            <a:chExt cx="666750" cy="461665"/>
          </a:xfrm>
        </p:grpSpPr>
        <p:sp>
          <p:nvSpPr>
            <p:cNvPr id="168" name="Oval 16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Rectangle 174"/>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256" name="Oval 255"/>
          <p:cNvSpPr/>
          <p:nvPr/>
        </p:nvSpPr>
        <p:spPr bwMode="auto">
          <a:xfrm>
            <a:off x="6426200" y="53595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7" name="Oval 256"/>
          <p:cNvSpPr/>
          <p:nvPr/>
        </p:nvSpPr>
        <p:spPr bwMode="auto">
          <a:xfrm>
            <a:off x="6426200" y="56325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8" name="Oval 257"/>
          <p:cNvSpPr/>
          <p:nvPr/>
        </p:nvSpPr>
        <p:spPr bwMode="auto">
          <a:xfrm>
            <a:off x="6426200" y="59056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9" name="Oval 258"/>
          <p:cNvSpPr/>
          <p:nvPr/>
        </p:nvSpPr>
        <p:spPr bwMode="auto">
          <a:xfrm>
            <a:off x="6426200" y="61786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7" name="Group 276"/>
          <p:cNvGrpSpPr/>
          <p:nvPr/>
        </p:nvGrpSpPr>
        <p:grpSpPr>
          <a:xfrm>
            <a:off x="6110905" y="5756398"/>
            <a:ext cx="666750" cy="461665"/>
            <a:chOff x="6946900" y="6014640"/>
            <a:chExt cx="666750" cy="461665"/>
          </a:xfrm>
        </p:grpSpPr>
        <p:sp>
          <p:nvSpPr>
            <p:cNvPr id="278" name="Oval 27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Rectangle 278"/>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91" name="Group 290"/>
          <p:cNvGrpSpPr/>
          <p:nvPr/>
        </p:nvGrpSpPr>
        <p:grpSpPr>
          <a:xfrm>
            <a:off x="6108700" y="4934534"/>
            <a:ext cx="666750" cy="461665"/>
            <a:chOff x="6946900" y="4927600"/>
            <a:chExt cx="666750" cy="461665"/>
          </a:xfrm>
        </p:grpSpPr>
        <p:sp>
          <p:nvSpPr>
            <p:cNvPr id="292" name="Oval 291"/>
            <p:cNvSpPr/>
            <p:nvPr/>
          </p:nvSpPr>
          <p:spPr bwMode="auto">
            <a:xfrm>
              <a:off x="7004050" y="50769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3" name="Rectangle 292"/>
            <p:cNvSpPr/>
            <p:nvPr/>
          </p:nvSpPr>
          <p:spPr>
            <a:xfrm>
              <a:off x="6946900" y="49276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294" name="Oval 293"/>
          <p:cNvSpPr/>
          <p:nvPr/>
        </p:nvSpPr>
        <p:spPr bwMode="auto">
          <a:xfrm>
            <a:off x="6426200" y="50864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09398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78"/>
                                        </p:tgtEl>
                                        <p:attrNameLst>
                                          <p:attrName>style.visibility</p:attrName>
                                        </p:attrNameLst>
                                      </p:cBhvr>
                                      <p:to>
                                        <p:strVal val="visible"/>
                                      </p:to>
                                    </p:set>
                                    <p:anim calcmode="lin" valueType="num">
                                      <p:cBhvr additive="base">
                                        <p:cTn id="21" dur="500" fill="hold"/>
                                        <p:tgtEl>
                                          <p:spTgt spid="178"/>
                                        </p:tgtEl>
                                        <p:attrNameLst>
                                          <p:attrName>ppt_x</p:attrName>
                                        </p:attrNameLst>
                                      </p:cBhvr>
                                      <p:tavLst>
                                        <p:tav tm="0">
                                          <p:val>
                                            <p:strVal val="0-#ppt_w/2"/>
                                          </p:val>
                                        </p:tav>
                                        <p:tav tm="100000">
                                          <p:val>
                                            <p:strVal val="#ppt_x"/>
                                          </p:val>
                                        </p:tav>
                                      </p:tavLst>
                                    </p:anim>
                                    <p:anim calcmode="lin" valueType="num">
                                      <p:cBhvr additive="base">
                                        <p:cTn id="22" dur="500" fill="hold"/>
                                        <p:tgtEl>
                                          <p:spTgt spid="17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anim calcmode="lin" valueType="num">
                                      <p:cBhvr additive="base">
                                        <p:cTn id="27"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xEl>
                                              <p:pRg st="8" end="8"/>
                                            </p:txEl>
                                          </p:spTgt>
                                        </p:tgtEl>
                                        <p:attrNameLst>
                                          <p:attrName>style.visibility</p:attrName>
                                        </p:attrNameLst>
                                      </p:cBhvr>
                                      <p:to>
                                        <p:strVal val="visible"/>
                                      </p:to>
                                    </p:set>
                                    <p:anim calcmode="lin" valueType="num">
                                      <p:cBhvr additive="base">
                                        <p:cTn id="33"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
                                            <p:txEl>
                                              <p:pRg st="8" end="8"/>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03"/>
                                        </p:tgtEl>
                                        <p:attrNameLst>
                                          <p:attrName>style.visibility</p:attrName>
                                        </p:attrNameLst>
                                      </p:cBhvr>
                                      <p:to>
                                        <p:strVal val="visible"/>
                                      </p:to>
                                    </p:set>
                                    <p:anim calcmode="lin" valueType="num">
                                      <p:cBhvr additive="base">
                                        <p:cTn id="37" dur="500" fill="hold"/>
                                        <p:tgtEl>
                                          <p:spTgt spid="103"/>
                                        </p:tgtEl>
                                        <p:attrNameLst>
                                          <p:attrName>ppt_x</p:attrName>
                                        </p:attrNameLst>
                                      </p:cBhvr>
                                      <p:tavLst>
                                        <p:tav tm="0">
                                          <p:val>
                                            <p:strVal val="0-#ppt_w/2"/>
                                          </p:val>
                                        </p:tav>
                                        <p:tav tm="100000">
                                          <p:val>
                                            <p:strVal val="#ppt_x"/>
                                          </p:val>
                                        </p:tav>
                                      </p:tavLst>
                                    </p:anim>
                                    <p:anim calcmode="lin" valueType="num">
                                      <p:cBhvr additive="base">
                                        <p:cTn id="38" dur="500" fill="hold"/>
                                        <p:tgtEl>
                                          <p:spTgt spid="103"/>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14"/>
                                        </p:tgtEl>
                                        <p:attrNameLst>
                                          <p:attrName>style.visibility</p:attrName>
                                        </p:attrNameLst>
                                      </p:cBhvr>
                                      <p:to>
                                        <p:strVal val="visible"/>
                                      </p:to>
                                    </p:set>
                                    <p:anim calcmode="lin" valueType="num">
                                      <p:cBhvr additive="base">
                                        <p:cTn id="41" dur="500" fill="hold"/>
                                        <p:tgtEl>
                                          <p:spTgt spid="114"/>
                                        </p:tgtEl>
                                        <p:attrNameLst>
                                          <p:attrName>ppt_x</p:attrName>
                                        </p:attrNameLst>
                                      </p:cBhvr>
                                      <p:tavLst>
                                        <p:tav tm="0">
                                          <p:val>
                                            <p:strVal val="0-#ppt_w/2"/>
                                          </p:val>
                                        </p:tav>
                                        <p:tav tm="100000">
                                          <p:val>
                                            <p:strVal val="#ppt_x"/>
                                          </p:val>
                                        </p:tav>
                                      </p:tavLst>
                                    </p:anim>
                                    <p:anim calcmode="lin" valueType="num">
                                      <p:cBhvr additive="base">
                                        <p:cTn id="42" dur="500" fill="hold"/>
                                        <p:tgtEl>
                                          <p:spTgt spid="114"/>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47"/>
                                        </p:tgtEl>
                                        <p:attrNameLst>
                                          <p:attrName>style.visibility</p:attrName>
                                        </p:attrNameLst>
                                      </p:cBhvr>
                                      <p:to>
                                        <p:strVal val="visible"/>
                                      </p:to>
                                    </p:set>
                                    <p:anim calcmode="lin" valueType="num">
                                      <p:cBhvr additive="base">
                                        <p:cTn id="45" dur="500" fill="hold"/>
                                        <p:tgtEl>
                                          <p:spTgt spid="147"/>
                                        </p:tgtEl>
                                        <p:attrNameLst>
                                          <p:attrName>ppt_x</p:attrName>
                                        </p:attrNameLst>
                                      </p:cBhvr>
                                      <p:tavLst>
                                        <p:tav tm="0">
                                          <p:val>
                                            <p:strVal val="0-#ppt_w/2"/>
                                          </p:val>
                                        </p:tav>
                                        <p:tav tm="100000">
                                          <p:val>
                                            <p:strVal val="#ppt_x"/>
                                          </p:val>
                                        </p:tav>
                                      </p:tavLst>
                                    </p:anim>
                                    <p:anim calcmode="lin" valueType="num">
                                      <p:cBhvr additive="base">
                                        <p:cTn id="46" dur="500" fill="hold"/>
                                        <p:tgtEl>
                                          <p:spTgt spid="147"/>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82"/>
                                        </p:tgtEl>
                                        <p:attrNameLst>
                                          <p:attrName>style.visibility</p:attrName>
                                        </p:attrNameLst>
                                      </p:cBhvr>
                                      <p:to>
                                        <p:strVal val="visible"/>
                                      </p:to>
                                    </p:set>
                                    <p:anim calcmode="lin" valueType="num">
                                      <p:cBhvr additive="base">
                                        <p:cTn id="49" dur="500" fill="hold"/>
                                        <p:tgtEl>
                                          <p:spTgt spid="182"/>
                                        </p:tgtEl>
                                        <p:attrNameLst>
                                          <p:attrName>ppt_x</p:attrName>
                                        </p:attrNameLst>
                                      </p:cBhvr>
                                      <p:tavLst>
                                        <p:tav tm="0">
                                          <p:val>
                                            <p:strVal val="0-#ppt_w/2"/>
                                          </p:val>
                                        </p:tav>
                                        <p:tav tm="100000">
                                          <p:val>
                                            <p:strVal val="#ppt_x"/>
                                          </p:val>
                                        </p:tav>
                                      </p:tavLst>
                                    </p:anim>
                                    <p:anim calcmode="lin" valueType="num">
                                      <p:cBhvr additive="base">
                                        <p:cTn id="50" dur="500" fill="hold"/>
                                        <p:tgtEl>
                                          <p:spTgt spid="18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81"/>
                                        </p:tgtEl>
                                        <p:attrNameLst>
                                          <p:attrName>style.visibility</p:attrName>
                                        </p:attrNameLst>
                                      </p:cBhvr>
                                      <p:to>
                                        <p:strVal val="visible"/>
                                      </p:to>
                                    </p:set>
                                    <p:anim calcmode="lin" valueType="num">
                                      <p:cBhvr additive="base">
                                        <p:cTn id="53" dur="500" fill="hold"/>
                                        <p:tgtEl>
                                          <p:spTgt spid="181"/>
                                        </p:tgtEl>
                                        <p:attrNameLst>
                                          <p:attrName>ppt_x</p:attrName>
                                        </p:attrNameLst>
                                      </p:cBhvr>
                                      <p:tavLst>
                                        <p:tav tm="0">
                                          <p:val>
                                            <p:strVal val="0-#ppt_w/2"/>
                                          </p:val>
                                        </p:tav>
                                        <p:tav tm="100000">
                                          <p:val>
                                            <p:strVal val="#ppt_x"/>
                                          </p:val>
                                        </p:tav>
                                      </p:tavLst>
                                    </p:anim>
                                    <p:anim calcmode="lin" valueType="num">
                                      <p:cBhvr additive="base">
                                        <p:cTn id="54" dur="500" fill="hold"/>
                                        <p:tgtEl>
                                          <p:spTgt spid="18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48"/>
                                        </p:tgtEl>
                                        <p:attrNameLst>
                                          <p:attrName>style.visibility</p:attrName>
                                        </p:attrNameLst>
                                      </p:cBhvr>
                                      <p:to>
                                        <p:strVal val="visible"/>
                                      </p:to>
                                    </p:set>
                                    <p:anim calcmode="lin" valueType="num">
                                      <p:cBhvr additive="base">
                                        <p:cTn id="59" dur="500" fill="hold"/>
                                        <p:tgtEl>
                                          <p:spTgt spid="248"/>
                                        </p:tgtEl>
                                        <p:attrNameLst>
                                          <p:attrName>ppt_x</p:attrName>
                                        </p:attrNameLst>
                                      </p:cBhvr>
                                      <p:tavLst>
                                        <p:tav tm="0">
                                          <p:val>
                                            <p:strVal val="0-#ppt_w/2"/>
                                          </p:val>
                                        </p:tav>
                                        <p:tav tm="100000">
                                          <p:val>
                                            <p:strVal val="#ppt_x"/>
                                          </p:val>
                                        </p:tav>
                                      </p:tavLst>
                                    </p:anim>
                                    <p:anim calcmode="lin" valueType="num">
                                      <p:cBhvr additive="base">
                                        <p:cTn id="60" dur="500" fill="hold"/>
                                        <p:tgtEl>
                                          <p:spTgt spid="248"/>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275"/>
                                        </p:tgtEl>
                                        <p:attrNameLst>
                                          <p:attrName>style.visibility</p:attrName>
                                        </p:attrNameLst>
                                      </p:cBhvr>
                                      <p:to>
                                        <p:strVal val="visible"/>
                                      </p:to>
                                    </p:set>
                                    <p:anim calcmode="lin" valueType="num">
                                      <p:cBhvr additive="base">
                                        <p:cTn id="63" dur="500" fill="hold"/>
                                        <p:tgtEl>
                                          <p:spTgt spid="275"/>
                                        </p:tgtEl>
                                        <p:attrNameLst>
                                          <p:attrName>ppt_x</p:attrName>
                                        </p:attrNameLst>
                                      </p:cBhvr>
                                      <p:tavLst>
                                        <p:tav tm="0">
                                          <p:val>
                                            <p:strVal val="0-#ppt_w/2"/>
                                          </p:val>
                                        </p:tav>
                                        <p:tav tm="100000">
                                          <p:val>
                                            <p:strVal val="#ppt_x"/>
                                          </p:val>
                                        </p:tav>
                                      </p:tavLst>
                                    </p:anim>
                                    <p:anim calcmode="lin" valueType="num">
                                      <p:cBhvr additive="base">
                                        <p:cTn id="64" dur="500" fill="hold"/>
                                        <p:tgtEl>
                                          <p:spTgt spid="275"/>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274"/>
                                        </p:tgtEl>
                                        <p:attrNameLst>
                                          <p:attrName>style.visibility</p:attrName>
                                        </p:attrNameLst>
                                      </p:cBhvr>
                                      <p:to>
                                        <p:strVal val="visible"/>
                                      </p:to>
                                    </p:set>
                                    <p:anim calcmode="lin" valueType="num">
                                      <p:cBhvr additive="base">
                                        <p:cTn id="67" dur="500" fill="hold"/>
                                        <p:tgtEl>
                                          <p:spTgt spid="274"/>
                                        </p:tgtEl>
                                        <p:attrNameLst>
                                          <p:attrName>ppt_x</p:attrName>
                                        </p:attrNameLst>
                                      </p:cBhvr>
                                      <p:tavLst>
                                        <p:tav tm="0">
                                          <p:val>
                                            <p:strVal val="0-#ppt_w/2"/>
                                          </p:val>
                                        </p:tav>
                                        <p:tav tm="100000">
                                          <p:val>
                                            <p:strVal val="#ppt_x"/>
                                          </p:val>
                                        </p:tav>
                                      </p:tavLst>
                                    </p:anim>
                                    <p:anim calcmode="lin" valueType="num">
                                      <p:cBhvr additive="base">
                                        <p:cTn id="68" dur="500" fill="hold"/>
                                        <p:tgtEl>
                                          <p:spTgt spid="274"/>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272"/>
                                        </p:tgtEl>
                                        <p:attrNameLst>
                                          <p:attrName>style.visibility</p:attrName>
                                        </p:attrNameLst>
                                      </p:cBhvr>
                                      <p:to>
                                        <p:strVal val="visible"/>
                                      </p:to>
                                    </p:set>
                                    <p:anim calcmode="lin" valueType="num">
                                      <p:cBhvr additive="base">
                                        <p:cTn id="71" dur="500" fill="hold"/>
                                        <p:tgtEl>
                                          <p:spTgt spid="272"/>
                                        </p:tgtEl>
                                        <p:attrNameLst>
                                          <p:attrName>ppt_x</p:attrName>
                                        </p:attrNameLst>
                                      </p:cBhvr>
                                      <p:tavLst>
                                        <p:tav tm="0">
                                          <p:val>
                                            <p:strVal val="0-#ppt_w/2"/>
                                          </p:val>
                                        </p:tav>
                                        <p:tav tm="100000">
                                          <p:val>
                                            <p:strVal val="#ppt_x"/>
                                          </p:val>
                                        </p:tav>
                                      </p:tavLst>
                                    </p:anim>
                                    <p:anim calcmode="lin" valueType="num">
                                      <p:cBhvr additive="base">
                                        <p:cTn id="72" dur="500" fill="hold"/>
                                        <p:tgtEl>
                                          <p:spTgt spid="272"/>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77"/>
                                        </p:tgtEl>
                                        <p:attrNameLst>
                                          <p:attrName>style.visibility</p:attrName>
                                        </p:attrNameLst>
                                      </p:cBhvr>
                                      <p:to>
                                        <p:strVal val="visible"/>
                                      </p:to>
                                    </p:set>
                                    <p:anim calcmode="lin" valueType="num">
                                      <p:cBhvr additive="base">
                                        <p:cTn id="75" dur="500" fill="hold"/>
                                        <p:tgtEl>
                                          <p:spTgt spid="277"/>
                                        </p:tgtEl>
                                        <p:attrNameLst>
                                          <p:attrName>ppt_x</p:attrName>
                                        </p:attrNameLst>
                                      </p:cBhvr>
                                      <p:tavLst>
                                        <p:tav tm="0">
                                          <p:val>
                                            <p:strVal val="0-#ppt_w/2"/>
                                          </p:val>
                                        </p:tav>
                                        <p:tav tm="100000">
                                          <p:val>
                                            <p:strVal val="#ppt_x"/>
                                          </p:val>
                                        </p:tav>
                                      </p:tavLst>
                                    </p:anim>
                                    <p:anim calcmode="lin" valueType="num">
                                      <p:cBhvr additive="base">
                                        <p:cTn id="76" dur="500" fill="hold"/>
                                        <p:tgtEl>
                                          <p:spTgt spid="27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256"/>
                                        </p:tgtEl>
                                        <p:attrNameLst>
                                          <p:attrName>style.visibility</p:attrName>
                                        </p:attrNameLst>
                                      </p:cBhvr>
                                      <p:to>
                                        <p:strVal val="visible"/>
                                      </p:to>
                                    </p:set>
                                    <p:anim calcmode="lin" valueType="num">
                                      <p:cBhvr additive="base">
                                        <p:cTn id="79" dur="500" fill="hold"/>
                                        <p:tgtEl>
                                          <p:spTgt spid="256"/>
                                        </p:tgtEl>
                                        <p:attrNameLst>
                                          <p:attrName>ppt_x</p:attrName>
                                        </p:attrNameLst>
                                      </p:cBhvr>
                                      <p:tavLst>
                                        <p:tav tm="0">
                                          <p:val>
                                            <p:strVal val="0-#ppt_w/2"/>
                                          </p:val>
                                        </p:tav>
                                        <p:tav tm="100000">
                                          <p:val>
                                            <p:strVal val="#ppt_x"/>
                                          </p:val>
                                        </p:tav>
                                      </p:tavLst>
                                    </p:anim>
                                    <p:anim calcmode="lin" valueType="num">
                                      <p:cBhvr additive="base">
                                        <p:cTn id="80" dur="500" fill="hold"/>
                                        <p:tgtEl>
                                          <p:spTgt spid="256"/>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257"/>
                                        </p:tgtEl>
                                        <p:attrNameLst>
                                          <p:attrName>style.visibility</p:attrName>
                                        </p:attrNameLst>
                                      </p:cBhvr>
                                      <p:to>
                                        <p:strVal val="visible"/>
                                      </p:to>
                                    </p:set>
                                    <p:anim calcmode="lin" valueType="num">
                                      <p:cBhvr additive="base">
                                        <p:cTn id="83" dur="500" fill="hold"/>
                                        <p:tgtEl>
                                          <p:spTgt spid="257"/>
                                        </p:tgtEl>
                                        <p:attrNameLst>
                                          <p:attrName>ppt_x</p:attrName>
                                        </p:attrNameLst>
                                      </p:cBhvr>
                                      <p:tavLst>
                                        <p:tav tm="0">
                                          <p:val>
                                            <p:strVal val="0-#ppt_w/2"/>
                                          </p:val>
                                        </p:tav>
                                        <p:tav tm="100000">
                                          <p:val>
                                            <p:strVal val="#ppt_x"/>
                                          </p:val>
                                        </p:tav>
                                      </p:tavLst>
                                    </p:anim>
                                    <p:anim calcmode="lin" valueType="num">
                                      <p:cBhvr additive="base">
                                        <p:cTn id="84" dur="500" fill="hold"/>
                                        <p:tgtEl>
                                          <p:spTgt spid="257"/>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258"/>
                                        </p:tgtEl>
                                        <p:attrNameLst>
                                          <p:attrName>style.visibility</p:attrName>
                                        </p:attrNameLst>
                                      </p:cBhvr>
                                      <p:to>
                                        <p:strVal val="visible"/>
                                      </p:to>
                                    </p:set>
                                    <p:anim calcmode="lin" valueType="num">
                                      <p:cBhvr additive="base">
                                        <p:cTn id="87" dur="500" fill="hold"/>
                                        <p:tgtEl>
                                          <p:spTgt spid="258"/>
                                        </p:tgtEl>
                                        <p:attrNameLst>
                                          <p:attrName>ppt_x</p:attrName>
                                        </p:attrNameLst>
                                      </p:cBhvr>
                                      <p:tavLst>
                                        <p:tav tm="0">
                                          <p:val>
                                            <p:strVal val="0-#ppt_w/2"/>
                                          </p:val>
                                        </p:tav>
                                        <p:tav tm="100000">
                                          <p:val>
                                            <p:strVal val="#ppt_x"/>
                                          </p:val>
                                        </p:tav>
                                      </p:tavLst>
                                    </p:anim>
                                    <p:anim calcmode="lin" valueType="num">
                                      <p:cBhvr additive="base">
                                        <p:cTn id="88" dur="500" fill="hold"/>
                                        <p:tgtEl>
                                          <p:spTgt spid="258"/>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259"/>
                                        </p:tgtEl>
                                        <p:attrNameLst>
                                          <p:attrName>style.visibility</p:attrName>
                                        </p:attrNameLst>
                                      </p:cBhvr>
                                      <p:to>
                                        <p:strVal val="visible"/>
                                      </p:to>
                                    </p:set>
                                    <p:anim calcmode="lin" valueType="num">
                                      <p:cBhvr additive="base">
                                        <p:cTn id="91" dur="500" fill="hold"/>
                                        <p:tgtEl>
                                          <p:spTgt spid="259"/>
                                        </p:tgtEl>
                                        <p:attrNameLst>
                                          <p:attrName>ppt_x</p:attrName>
                                        </p:attrNameLst>
                                      </p:cBhvr>
                                      <p:tavLst>
                                        <p:tav tm="0">
                                          <p:val>
                                            <p:strVal val="0-#ppt_w/2"/>
                                          </p:val>
                                        </p:tav>
                                        <p:tav tm="100000">
                                          <p:val>
                                            <p:strVal val="#ppt_x"/>
                                          </p:val>
                                        </p:tav>
                                      </p:tavLst>
                                    </p:anim>
                                    <p:anim calcmode="lin" valueType="num">
                                      <p:cBhvr additive="base">
                                        <p:cTn id="92" dur="500" fill="hold"/>
                                        <p:tgtEl>
                                          <p:spTgt spid="259"/>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291"/>
                                        </p:tgtEl>
                                        <p:attrNameLst>
                                          <p:attrName>style.visibility</p:attrName>
                                        </p:attrNameLst>
                                      </p:cBhvr>
                                      <p:to>
                                        <p:strVal val="visible"/>
                                      </p:to>
                                    </p:set>
                                    <p:anim calcmode="lin" valueType="num">
                                      <p:cBhvr additive="base">
                                        <p:cTn id="95" dur="500" fill="hold"/>
                                        <p:tgtEl>
                                          <p:spTgt spid="291"/>
                                        </p:tgtEl>
                                        <p:attrNameLst>
                                          <p:attrName>ppt_x</p:attrName>
                                        </p:attrNameLst>
                                      </p:cBhvr>
                                      <p:tavLst>
                                        <p:tav tm="0">
                                          <p:val>
                                            <p:strVal val="0-#ppt_w/2"/>
                                          </p:val>
                                        </p:tav>
                                        <p:tav tm="100000">
                                          <p:val>
                                            <p:strVal val="#ppt_x"/>
                                          </p:val>
                                        </p:tav>
                                      </p:tavLst>
                                    </p:anim>
                                    <p:anim calcmode="lin" valueType="num">
                                      <p:cBhvr additive="base">
                                        <p:cTn id="96" dur="500" fill="hold"/>
                                        <p:tgtEl>
                                          <p:spTgt spid="291"/>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294"/>
                                        </p:tgtEl>
                                        <p:attrNameLst>
                                          <p:attrName>style.visibility</p:attrName>
                                        </p:attrNameLst>
                                      </p:cBhvr>
                                      <p:to>
                                        <p:strVal val="visible"/>
                                      </p:to>
                                    </p:set>
                                    <p:anim calcmode="lin" valueType="num">
                                      <p:cBhvr additive="base">
                                        <p:cTn id="99" dur="500" fill="hold"/>
                                        <p:tgtEl>
                                          <p:spTgt spid="294"/>
                                        </p:tgtEl>
                                        <p:attrNameLst>
                                          <p:attrName>ppt_x</p:attrName>
                                        </p:attrNameLst>
                                      </p:cBhvr>
                                      <p:tavLst>
                                        <p:tav tm="0">
                                          <p:val>
                                            <p:strVal val="0-#ppt_w/2"/>
                                          </p:val>
                                        </p:tav>
                                        <p:tav tm="100000">
                                          <p:val>
                                            <p:strVal val="#ppt_x"/>
                                          </p:val>
                                        </p:tav>
                                      </p:tavLst>
                                    </p:anim>
                                    <p:anim calcmode="lin" valueType="num">
                                      <p:cBhvr additive="base">
                                        <p:cTn id="100" dur="500" fill="hold"/>
                                        <p:tgtEl>
                                          <p:spTgt spid="2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 grpId="0" animBg="1"/>
      <p:bldP spid="257" grpId="0" animBg="1"/>
      <p:bldP spid="258" grpId="0" animBg="1"/>
      <p:bldP spid="259" grpId="0" animBg="1"/>
      <p:bldP spid="29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Goal: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 and stack cards to cover all the X’s with the cards.</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(Holes don’t cover)</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 = For each card, whether to flip it.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78" name="Group 177"/>
          <p:cNvGrpSpPr/>
          <p:nvPr/>
        </p:nvGrpSpPr>
        <p:grpSpPr>
          <a:xfrm>
            <a:off x="2286000" y="1693247"/>
            <a:ext cx="4502150" cy="1823638"/>
            <a:chOff x="2286000" y="1981200"/>
            <a:chExt cx="4502150" cy="1823638"/>
          </a:xfrm>
        </p:grpSpPr>
        <p:grpSp>
          <p:nvGrpSpPr>
            <p:cNvPr id="24" name="Group 23"/>
            <p:cNvGrpSpPr/>
            <p:nvPr/>
          </p:nvGrpSpPr>
          <p:grpSpPr>
            <a:xfrm>
              <a:off x="2286000" y="2022373"/>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2984500" y="2014138"/>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3683000" y="2005903"/>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4381500" y="1997668"/>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5080000" y="1989433"/>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82" name="Rectangle 81"/>
            <p:cNvSpPr/>
            <p:nvPr/>
          </p:nvSpPr>
          <p:spPr bwMode="auto">
            <a:xfrm>
              <a:off x="6108700" y="2087263"/>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6438900" y="23984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6438900" y="26714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6438900" y="29445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6438900" y="32175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6438900" y="34906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6172200" y="24047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6172200" y="26778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6172200" y="29508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6172200" y="32239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6172200" y="34969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6070600" y="19812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6108700" y="2353963"/>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6115050" y="225543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6121400" y="252402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6121400" y="279260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6115050" y="308024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6115050" y="334247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48" name="Group 247"/>
          <p:cNvGrpSpPr/>
          <p:nvPr/>
        </p:nvGrpSpPr>
        <p:grpSpPr>
          <a:xfrm>
            <a:off x="6083300" y="4653362"/>
            <a:ext cx="666750" cy="1782463"/>
            <a:chOff x="6083300" y="4653362"/>
            <a:chExt cx="666750" cy="1782463"/>
          </a:xfrm>
        </p:grpSpPr>
        <p:grpSp>
          <p:nvGrpSpPr>
            <p:cNvPr id="190" name="Group 189"/>
            <p:cNvGrpSpPr/>
            <p:nvPr/>
          </p:nvGrpSpPr>
          <p:grpSpPr>
            <a:xfrm>
              <a:off x="6096000" y="4759425"/>
              <a:ext cx="609600" cy="1676400"/>
              <a:chOff x="6553200" y="4759425"/>
              <a:chExt cx="609600" cy="1676400"/>
            </a:xfrm>
          </p:grpSpPr>
          <p:sp>
            <p:nvSpPr>
              <p:cNvPr id="186" name="Rectangle 185"/>
              <p:cNvSpPr/>
              <p:nvPr/>
            </p:nvSpPr>
            <p:spPr bwMode="auto">
              <a:xfrm>
                <a:off x="6553200" y="4759425"/>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89" name="Straight Connector 188"/>
              <p:cNvCxnSpPr/>
              <p:nvPr/>
            </p:nvCxnSpPr>
            <p:spPr bwMode="auto">
              <a:xfrm>
                <a:off x="6553200" y="5026125"/>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247" name="Rectangle 246"/>
            <p:cNvSpPr/>
            <p:nvPr/>
          </p:nvSpPr>
          <p:spPr>
            <a:xfrm>
              <a:off x="6083300" y="4653362"/>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53" name="Group 252"/>
          <p:cNvGrpSpPr/>
          <p:nvPr/>
        </p:nvGrpSpPr>
        <p:grpSpPr>
          <a:xfrm>
            <a:off x="6085110" y="4766965"/>
            <a:ext cx="609600" cy="1676400"/>
            <a:chOff x="7010400" y="4793555"/>
            <a:chExt cx="609600" cy="1676400"/>
          </a:xfrm>
        </p:grpSpPr>
        <p:sp>
          <p:nvSpPr>
            <p:cNvPr id="192" name="Rectangle 191"/>
            <p:cNvSpPr/>
            <p:nvPr/>
          </p:nvSpPr>
          <p:spPr bwMode="auto">
            <a:xfrm>
              <a:off x="7010400" y="479355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01" name="Straight Connector 200"/>
            <p:cNvCxnSpPr/>
            <p:nvPr/>
          </p:nvCxnSpPr>
          <p:spPr bwMode="auto">
            <a:xfrm>
              <a:off x="7010400" y="5060255"/>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76" name="Group 275"/>
          <p:cNvGrpSpPr/>
          <p:nvPr/>
        </p:nvGrpSpPr>
        <p:grpSpPr>
          <a:xfrm>
            <a:off x="6108700" y="4934534"/>
            <a:ext cx="666750" cy="461665"/>
            <a:chOff x="6946900" y="4927600"/>
            <a:chExt cx="666750" cy="461665"/>
          </a:xfrm>
        </p:grpSpPr>
        <p:sp>
          <p:nvSpPr>
            <p:cNvPr id="164" name="Oval 163"/>
            <p:cNvSpPr/>
            <p:nvPr/>
          </p:nvSpPr>
          <p:spPr bwMode="auto">
            <a:xfrm>
              <a:off x="7004050" y="50769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1" name="Rectangle 170"/>
            <p:cNvSpPr/>
            <p:nvPr/>
          </p:nvSpPr>
          <p:spPr>
            <a:xfrm>
              <a:off x="6946900" y="49276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5" name="Group 274"/>
          <p:cNvGrpSpPr/>
          <p:nvPr/>
        </p:nvGrpSpPr>
        <p:grpSpPr>
          <a:xfrm>
            <a:off x="6115050" y="5204023"/>
            <a:ext cx="666750" cy="461665"/>
            <a:chOff x="6953250" y="5196185"/>
            <a:chExt cx="666750" cy="461665"/>
          </a:xfrm>
        </p:grpSpPr>
        <p:sp>
          <p:nvSpPr>
            <p:cNvPr id="165" name="Oval 164"/>
            <p:cNvSpPr/>
            <p:nvPr/>
          </p:nvSpPr>
          <p:spPr bwMode="auto">
            <a:xfrm>
              <a:off x="7004050" y="534997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Rectangle 171"/>
            <p:cNvSpPr/>
            <p:nvPr/>
          </p:nvSpPr>
          <p:spPr>
            <a:xfrm>
              <a:off x="6953250" y="5196185"/>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4" name="Group 273"/>
          <p:cNvGrpSpPr/>
          <p:nvPr/>
        </p:nvGrpSpPr>
        <p:grpSpPr>
          <a:xfrm>
            <a:off x="6113731" y="5479297"/>
            <a:ext cx="666750" cy="461665"/>
            <a:chOff x="6953250" y="5464770"/>
            <a:chExt cx="666750" cy="461665"/>
          </a:xfrm>
        </p:grpSpPr>
        <p:sp>
          <p:nvSpPr>
            <p:cNvPr id="166" name="Oval 165"/>
            <p:cNvSpPr/>
            <p:nvPr/>
          </p:nvSpPr>
          <p:spPr bwMode="auto">
            <a:xfrm>
              <a:off x="7004050" y="56230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Rectangle 172"/>
            <p:cNvSpPr/>
            <p:nvPr/>
          </p:nvSpPr>
          <p:spPr>
            <a:xfrm>
              <a:off x="6953250" y="546477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2" name="Group 271"/>
          <p:cNvGrpSpPr/>
          <p:nvPr/>
        </p:nvGrpSpPr>
        <p:grpSpPr>
          <a:xfrm>
            <a:off x="6108700" y="6028527"/>
            <a:ext cx="666750" cy="461665"/>
            <a:chOff x="6946900" y="6014640"/>
            <a:chExt cx="666750" cy="461665"/>
          </a:xfrm>
        </p:grpSpPr>
        <p:sp>
          <p:nvSpPr>
            <p:cNvPr id="168" name="Oval 16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Rectangle 174"/>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255" name="Oval 254"/>
          <p:cNvSpPr/>
          <p:nvPr/>
        </p:nvSpPr>
        <p:spPr bwMode="auto">
          <a:xfrm>
            <a:off x="6426200" y="50864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 name="Oval 255"/>
          <p:cNvSpPr/>
          <p:nvPr/>
        </p:nvSpPr>
        <p:spPr bwMode="auto">
          <a:xfrm>
            <a:off x="6426200" y="53595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7" name="Oval 256"/>
          <p:cNvSpPr/>
          <p:nvPr/>
        </p:nvSpPr>
        <p:spPr bwMode="auto">
          <a:xfrm>
            <a:off x="6426200" y="56325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8" name="Oval 257"/>
          <p:cNvSpPr/>
          <p:nvPr/>
        </p:nvSpPr>
        <p:spPr bwMode="auto">
          <a:xfrm>
            <a:off x="6426200" y="59056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9" name="Oval 258"/>
          <p:cNvSpPr/>
          <p:nvPr/>
        </p:nvSpPr>
        <p:spPr bwMode="auto">
          <a:xfrm>
            <a:off x="6426200" y="61786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7" name="Group 276"/>
          <p:cNvGrpSpPr/>
          <p:nvPr/>
        </p:nvGrpSpPr>
        <p:grpSpPr>
          <a:xfrm>
            <a:off x="6110905" y="5756398"/>
            <a:ext cx="666750" cy="461665"/>
            <a:chOff x="6946900" y="6014640"/>
            <a:chExt cx="666750" cy="461665"/>
          </a:xfrm>
        </p:grpSpPr>
        <p:sp>
          <p:nvSpPr>
            <p:cNvPr id="278" name="Oval 27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Rectangle 278"/>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280" name="Rectangle 279"/>
          <p:cNvSpPr/>
          <p:nvPr/>
        </p:nvSpPr>
        <p:spPr>
          <a:xfrm>
            <a:off x="6212110" y="4660900"/>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1" name="Rectangle 280"/>
          <p:cNvSpPr/>
          <p:nvPr/>
        </p:nvSpPr>
        <p:spPr>
          <a:xfrm>
            <a:off x="6186432" y="46536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8" name="Rectangle 287"/>
          <p:cNvSpPr/>
          <p:nvPr/>
        </p:nvSpPr>
        <p:spPr>
          <a:xfrm>
            <a:off x="6134594" y="4659403"/>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9" name="Rectangle 288"/>
          <p:cNvSpPr/>
          <p:nvPr/>
        </p:nvSpPr>
        <p:spPr>
          <a:xfrm>
            <a:off x="6096000" y="4655316"/>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0" name="Rectangle 289"/>
          <p:cNvSpPr/>
          <p:nvPr/>
        </p:nvSpPr>
        <p:spPr>
          <a:xfrm>
            <a:off x="6195080" y="464469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147" name="Group 146"/>
          <p:cNvGrpSpPr/>
          <p:nvPr/>
        </p:nvGrpSpPr>
        <p:grpSpPr>
          <a:xfrm>
            <a:off x="5086350" y="4661595"/>
            <a:ext cx="609600" cy="1782465"/>
            <a:chOff x="1358900" y="3475335"/>
            <a:chExt cx="609600" cy="1782465"/>
          </a:xfrm>
        </p:grpSpPr>
        <p:sp>
          <p:nvSpPr>
            <p:cNvPr id="148" name="Rectangle 14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Oval 14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Oval 14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Oval 150"/>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Oval 151"/>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Oval 152"/>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Oval 153"/>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Oval 15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Rectangle 155"/>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57" name="Straight Connector 156"/>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82" name="Group 181"/>
          <p:cNvGrpSpPr/>
          <p:nvPr/>
        </p:nvGrpSpPr>
        <p:grpSpPr>
          <a:xfrm>
            <a:off x="4387850" y="4679950"/>
            <a:ext cx="723900" cy="1772345"/>
            <a:chOff x="4387850" y="4679950"/>
            <a:chExt cx="723900" cy="1772345"/>
          </a:xfrm>
        </p:grpSpPr>
        <p:sp>
          <p:nvSpPr>
            <p:cNvPr id="137" name="Rectangle 136"/>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Oval 137"/>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Oval 138"/>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Oval 139"/>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Oval 140"/>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Oval 141"/>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Oval 142"/>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Oval 143"/>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46" name="Straight Connector 145"/>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6" name="Rectangle 175"/>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81" name="Group 180"/>
          <p:cNvGrpSpPr/>
          <p:nvPr/>
        </p:nvGrpSpPr>
        <p:grpSpPr>
          <a:xfrm>
            <a:off x="3689350" y="4694535"/>
            <a:ext cx="736600" cy="1782465"/>
            <a:chOff x="3689350" y="4678065"/>
            <a:chExt cx="736600" cy="1782465"/>
          </a:xfrm>
        </p:grpSpPr>
        <p:sp>
          <p:nvSpPr>
            <p:cNvPr id="127" name="Rectangle 126"/>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Oval 127"/>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Oval 129"/>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Oval 130"/>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Oval 131"/>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Oval 132"/>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Rectangle 133"/>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35" name="Straight Connector 134"/>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7" name="Oval 176"/>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4" name="Group 113"/>
          <p:cNvGrpSpPr/>
          <p:nvPr/>
        </p:nvGrpSpPr>
        <p:grpSpPr>
          <a:xfrm>
            <a:off x="2990850" y="4686300"/>
            <a:ext cx="609600" cy="1782465"/>
            <a:chOff x="1358900" y="3475335"/>
            <a:chExt cx="609600" cy="1782465"/>
          </a:xfrm>
        </p:grpSpPr>
        <p:sp>
          <p:nvSpPr>
            <p:cNvPr id="115" name="Rectangle 114"/>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11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121"/>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122"/>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Rectangle 123"/>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5" name="Straight Connector 124"/>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03" name="Group 102"/>
          <p:cNvGrpSpPr/>
          <p:nvPr/>
        </p:nvGrpSpPr>
        <p:grpSpPr>
          <a:xfrm>
            <a:off x="2292350" y="4694535"/>
            <a:ext cx="609600" cy="1782465"/>
            <a:chOff x="1358900" y="3475335"/>
            <a:chExt cx="609600" cy="1782465"/>
          </a:xfrm>
        </p:grpSpPr>
        <p:sp>
          <p:nvSpPr>
            <p:cNvPr id="104" name="Rectangle 10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10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105"/>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106"/>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107"/>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3" name="Straight Connector 112"/>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167" name="AutoShape 8"/>
          <p:cNvSpPr>
            <a:spLocks noChangeArrowheads="1"/>
          </p:cNvSpPr>
          <p:nvPr/>
        </p:nvSpPr>
        <p:spPr bwMode="auto">
          <a:xfrm>
            <a:off x="6781800" y="4800599"/>
            <a:ext cx="2286000" cy="1651695"/>
          </a:xfrm>
          <a:prstGeom prst="wedgeRectCallout">
            <a:avLst>
              <a:gd name="adj1" fmla="val -60365"/>
              <a:gd name="adj2" fmla="val -3698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a good solution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because it covers all the X’s.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35935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00156 0.00509 L 0.41753 -0.00139 " pathEditMode="relative" rAng="0" ptsTypes="AA">
                                      <p:cBhvr>
                                        <p:cTn id="6" dur="2000" fill="hold"/>
                                        <p:tgtEl>
                                          <p:spTgt spid="103"/>
                                        </p:tgtEl>
                                        <p:attrNameLst>
                                          <p:attrName>ppt_x</p:attrName>
                                          <p:attrName>ppt_y</p:attrName>
                                        </p:attrNameLst>
                                      </p:cBhvr>
                                      <p:rCtr x="20955" y="-324"/>
                                    </p:animMotion>
                                  </p:childTnLst>
                                </p:cTn>
                              </p:par>
                            </p:childTnLst>
                          </p:cTn>
                        </p:par>
                        <p:par>
                          <p:cTn id="7" fill="hold">
                            <p:stCondLst>
                              <p:cond delay="2000"/>
                            </p:stCondLst>
                            <p:childTnLst>
                              <p:par>
                                <p:cTn id="8" presetID="1" presetClass="exit" presetSubtype="0" fill="hold" nodeType="afterEffect">
                                  <p:stCondLst>
                                    <p:cond delay="0"/>
                                  </p:stCondLst>
                                  <p:childTnLst>
                                    <p:set>
                                      <p:cBhvr>
                                        <p:cTn id="9" dur="1" fill="hold">
                                          <p:stCondLst>
                                            <p:cond delay="0"/>
                                          </p:stCondLst>
                                        </p:cTn>
                                        <p:tgtEl>
                                          <p:spTgt spid="103"/>
                                        </p:tgtEl>
                                        <p:attrNameLst>
                                          <p:attrName>style.visibility</p:attrName>
                                        </p:attrNameLst>
                                      </p:cBhvr>
                                      <p:to>
                                        <p:strVal val="hidden"/>
                                      </p:to>
                                    </p:set>
                                  </p:childTnLst>
                                </p:cTn>
                              </p:par>
                              <p:par>
                                <p:cTn id="10" presetID="1" presetClass="entr" presetSubtype="0" fill="hold" nodeType="withEffect">
                                  <p:stCondLst>
                                    <p:cond delay="0"/>
                                  </p:stCondLst>
                                  <p:childTnLst>
                                    <p:set>
                                      <p:cBhvr>
                                        <p:cTn id="11" dur="1" fill="hold">
                                          <p:stCondLst>
                                            <p:cond delay="0"/>
                                          </p:stCondLst>
                                        </p:cTn>
                                        <p:tgtEl>
                                          <p:spTgt spid="253"/>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280"/>
                                        </p:tgtEl>
                                        <p:attrNameLst>
                                          <p:attrName>style.visibility</p:attrName>
                                        </p:attrNameLst>
                                      </p:cBhvr>
                                      <p:to>
                                        <p:strVal val="visible"/>
                                      </p:to>
                                    </p:set>
                                  </p:childTnLst>
                                </p:cTn>
                              </p:par>
                              <p:par>
                                <p:cTn id="14" presetID="1" presetClass="exit" presetSubtype="0" fill="hold" nodeType="withEffect">
                                  <p:stCondLst>
                                    <p:cond delay="0"/>
                                  </p:stCondLst>
                                  <p:childTnLst>
                                    <p:set>
                                      <p:cBhvr>
                                        <p:cTn id="15" dur="1" fill="hold">
                                          <p:stCondLst>
                                            <p:cond delay="0"/>
                                          </p:stCondLst>
                                        </p:cTn>
                                        <p:tgtEl>
                                          <p:spTgt spid="276"/>
                                        </p:tgtEl>
                                        <p:attrNameLst>
                                          <p:attrName>style.visibility</p:attrName>
                                        </p:attrNameLst>
                                      </p:cBhvr>
                                      <p:to>
                                        <p:strVal val="hidden"/>
                                      </p:to>
                                    </p:set>
                                  </p:childTnLst>
                                </p:cTn>
                              </p:par>
                              <p:par>
                                <p:cTn id="16" presetID="1" presetClass="exit" presetSubtype="0" fill="hold" grpId="0" nodeType="withEffect">
                                  <p:stCondLst>
                                    <p:cond delay="0"/>
                                  </p:stCondLst>
                                  <p:childTnLst>
                                    <p:set>
                                      <p:cBhvr>
                                        <p:cTn id="17" dur="1" fill="hold">
                                          <p:stCondLst>
                                            <p:cond delay="0"/>
                                          </p:stCondLst>
                                        </p:cTn>
                                        <p:tgtEl>
                                          <p:spTgt spid="256"/>
                                        </p:tgtEl>
                                        <p:attrNameLst>
                                          <p:attrName>style.visibility</p:attrName>
                                        </p:attrNameLst>
                                      </p:cBhvr>
                                      <p:to>
                                        <p:strVal val="hidden"/>
                                      </p:to>
                                    </p:set>
                                  </p:childTnLst>
                                </p:cTn>
                              </p:par>
                              <p:par>
                                <p:cTn id="18" presetID="1" presetClass="exit" presetSubtype="0" fill="hold" grpId="0" nodeType="withEffect">
                                  <p:stCondLst>
                                    <p:cond delay="0"/>
                                  </p:stCondLst>
                                  <p:childTnLst>
                                    <p:set>
                                      <p:cBhvr>
                                        <p:cTn id="19" dur="1" fill="hold">
                                          <p:stCondLst>
                                            <p:cond delay="0"/>
                                          </p:stCondLst>
                                        </p:cTn>
                                        <p:tgtEl>
                                          <p:spTgt spid="259"/>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42" presetClass="path" presetSubtype="0" accel="50000" decel="50000" fill="hold" nodeType="clickEffect">
                                  <p:stCondLst>
                                    <p:cond delay="0"/>
                                  </p:stCondLst>
                                  <p:childTnLst>
                                    <p:animMotion origin="layout" path="M 3.33333E-6 -4.44444E-6 L 0.33593 0.00371 " pathEditMode="relative" rAng="0" ptsTypes="AA">
                                      <p:cBhvr>
                                        <p:cTn id="23" dur="2000" fill="hold"/>
                                        <p:tgtEl>
                                          <p:spTgt spid="114"/>
                                        </p:tgtEl>
                                        <p:attrNameLst>
                                          <p:attrName>ppt_x</p:attrName>
                                          <p:attrName>ppt_y</p:attrName>
                                        </p:attrNameLst>
                                      </p:cBhvr>
                                      <p:rCtr x="16788" y="185"/>
                                    </p:animMotion>
                                  </p:childTnLst>
                                </p:cTn>
                              </p:par>
                            </p:childTnLst>
                          </p:cTn>
                        </p:par>
                        <p:par>
                          <p:cTn id="24" fill="hold">
                            <p:stCondLst>
                              <p:cond delay="2000"/>
                            </p:stCondLst>
                            <p:childTnLst>
                              <p:par>
                                <p:cTn id="25" presetID="1" presetClass="exit" presetSubtype="0" fill="hold" nodeType="afterEffect">
                                  <p:stCondLst>
                                    <p:cond delay="0"/>
                                  </p:stCondLst>
                                  <p:childTnLst>
                                    <p:set>
                                      <p:cBhvr>
                                        <p:cTn id="26" dur="1" fill="hold">
                                          <p:stCondLst>
                                            <p:cond delay="0"/>
                                          </p:stCondLst>
                                        </p:cTn>
                                        <p:tgtEl>
                                          <p:spTgt spid="114"/>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28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280"/>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255"/>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274"/>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42" presetClass="path" presetSubtype="0" accel="50000" decel="50000" fill="hold" nodeType="clickEffect">
                                  <p:stCondLst>
                                    <p:cond delay="0"/>
                                  </p:stCondLst>
                                  <p:childTnLst>
                                    <p:animMotion origin="layout" path="M 0 -1.85185E-6 L 0.26042 -0.00741 " pathEditMode="relative" rAng="0" ptsTypes="AA">
                                      <p:cBhvr>
                                        <p:cTn id="38" dur="2000" fill="hold"/>
                                        <p:tgtEl>
                                          <p:spTgt spid="181"/>
                                        </p:tgtEl>
                                        <p:attrNameLst>
                                          <p:attrName>ppt_x</p:attrName>
                                          <p:attrName>ppt_y</p:attrName>
                                        </p:attrNameLst>
                                      </p:cBhvr>
                                      <p:rCtr x="13021" y="-370"/>
                                    </p:animMotion>
                                  </p:childTnLst>
                                </p:cTn>
                              </p:par>
                            </p:childTnLst>
                          </p:cTn>
                        </p:par>
                        <p:par>
                          <p:cTn id="39" fill="hold">
                            <p:stCondLst>
                              <p:cond delay="2000"/>
                            </p:stCondLst>
                            <p:childTnLst>
                              <p:par>
                                <p:cTn id="40" presetID="1" presetClass="exit" presetSubtype="0" fill="hold" nodeType="afterEffect">
                                  <p:stCondLst>
                                    <p:cond delay="0"/>
                                  </p:stCondLst>
                                  <p:childTnLst>
                                    <p:set>
                                      <p:cBhvr>
                                        <p:cTn id="41" dur="1" fill="hold">
                                          <p:stCondLst>
                                            <p:cond delay="0"/>
                                          </p:stCondLst>
                                        </p:cTn>
                                        <p:tgtEl>
                                          <p:spTgt spid="181"/>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288"/>
                                        </p:tgtEl>
                                        <p:attrNameLst>
                                          <p:attrName>style.visibility</p:attrName>
                                        </p:attrNameLst>
                                      </p:cBhvr>
                                      <p:to>
                                        <p:strVal val="visible"/>
                                      </p:to>
                                    </p:set>
                                  </p:childTnLst>
                                </p:cTn>
                              </p:par>
                              <p:par>
                                <p:cTn id="44" presetID="1" presetClass="exit" presetSubtype="0" fill="hold" grpId="1" nodeType="withEffect">
                                  <p:stCondLst>
                                    <p:cond delay="0"/>
                                  </p:stCondLst>
                                  <p:childTnLst>
                                    <p:set>
                                      <p:cBhvr>
                                        <p:cTn id="45" dur="1" fill="hold">
                                          <p:stCondLst>
                                            <p:cond delay="0"/>
                                          </p:stCondLst>
                                        </p:cTn>
                                        <p:tgtEl>
                                          <p:spTgt spid="281"/>
                                        </p:tgtEl>
                                        <p:attrNameLst>
                                          <p:attrName>style.visibility</p:attrName>
                                        </p:attrNameLst>
                                      </p:cBhvr>
                                      <p:to>
                                        <p:strVal val="hidden"/>
                                      </p:to>
                                    </p:set>
                                  </p:childTnLst>
                                </p:cTn>
                              </p:par>
                              <p:par>
                                <p:cTn id="46" presetID="1" presetClass="exit" presetSubtype="0" fill="hold" nodeType="withEffect">
                                  <p:stCondLst>
                                    <p:cond delay="0"/>
                                  </p:stCondLst>
                                  <p:childTnLst>
                                    <p:set>
                                      <p:cBhvr>
                                        <p:cTn id="47" dur="1" fill="hold">
                                          <p:stCondLst>
                                            <p:cond delay="0"/>
                                          </p:stCondLst>
                                        </p:cTn>
                                        <p:tgtEl>
                                          <p:spTgt spid="275"/>
                                        </p:tgtEl>
                                        <p:attrNameLst>
                                          <p:attrName>style.visibility</p:attrName>
                                        </p:attrNameLst>
                                      </p:cBhvr>
                                      <p:to>
                                        <p:strVal val="hidden"/>
                                      </p:to>
                                    </p:set>
                                  </p:childTnLst>
                                </p:cTn>
                              </p:par>
                              <p:par>
                                <p:cTn id="48" presetID="1" presetClass="exit" presetSubtype="0" fill="hold" nodeType="withEffect">
                                  <p:stCondLst>
                                    <p:cond delay="0"/>
                                  </p:stCondLst>
                                  <p:childTnLst>
                                    <p:set>
                                      <p:cBhvr>
                                        <p:cTn id="49" dur="1" fill="hold">
                                          <p:stCondLst>
                                            <p:cond delay="0"/>
                                          </p:stCondLst>
                                        </p:cTn>
                                        <p:tgtEl>
                                          <p:spTgt spid="27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42" presetClass="path" presetSubtype="0" accel="50000" decel="50000" fill="hold" nodeType="clickEffect">
                                  <p:stCondLst>
                                    <p:cond delay="0"/>
                                  </p:stCondLst>
                                  <p:childTnLst>
                                    <p:animMotion origin="layout" path="M -4.44444E-6 -4.07407E-6 L 0.18473 0.0051 " pathEditMode="relative" rAng="0" ptsTypes="AA">
                                      <p:cBhvr>
                                        <p:cTn id="53" dur="2000" fill="hold"/>
                                        <p:tgtEl>
                                          <p:spTgt spid="182"/>
                                        </p:tgtEl>
                                        <p:attrNameLst>
                                          <p:attrName>ppt_x</p:attrName>
                                          <p:attrName>ppt_y</p:attrName>
                                        </p:attrNameLst>
                                      </p:cBhvr>
                                      <p:rCtr x="9236" y="255"/>
                                    </p:animMotion>
                                  </p:childTnLst>
                                </p:cTn>
                              </p:par>
                            </p:childTnLst>
                          </p:cTn>
                        </p:par>
                        <p:par>
                          <p:cTn id="54" fill="hold">
                            <p:stCondLst>
                              <p:cond delay="2000"/>
                            </p:stCondLst>
                            <p:childTnLst>
                              <p:par>
                                <p:cTn id="55" presetID="1" presetClass="exit" presetSubtype="0" fill="hold" nodeType="afterEffect">
                                  <p:stCondLst>
                                    <p:cond delay="0"/>
                                  </p:stCondLst>
                                  <p:childTnLst>
                                    <p:set>
                                      <p:cBhvr>
                                        <p:cTn id="56" dur="1" fill="hold">
                                          <p:stCondLst>
                                            <p:cond delay="0"/>
                                          </p:stCondLst>
                                        </p:cTn>
                                        <p:tgtEl>
                                          <p:spTgt spid="18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77"/>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289"/>
                                        </p:tgtEl>
                                        <p:attrNameLst>
                                          <p:attrName>style.visibility</p:attrName>
                                        </p:attrNameLst>
                                      </p:cBhvr>
                                      <p:to>
                                        <p:strVal val="visible"/>
                                      </p:to>
                                    </p:set>
                                  </p:childTnLst>
                                </p:cTn>
                              </p:par>
                              <p:par>
                                <p:cTn id="61" presetID="1" presetClass="exit" presetSubtype="0" fill="hold" grpId="1" nodeType="withEffect">
                                  <p:stCondLst>
                                    <p:cond delay="0"/>
                                  </p:stCondLst>
                                  <p:childTnLst>
                                    <p:set>
                                      <p:cBhvr>
                                        <p:cTn id="62" dur="1" fill="hold">
                                          <p:stCondLst>
                                            <p:cond delay="0"/>
                                          </p:stCondLst>
                                        </p:cTn>
                                        <p:tgtEl>
                                          <p:spTgt spid="288"/>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42" presetClass="path" presetSubtype="0" accel="50000" decel="50000" fill="hold" nodeType="clickEffect">
                                  <p:stCondLst>
                                    <p:cond delay="0"/>
                                  </p:stCondLst>
                                  <p:childTnLst>
                                    <p:animMotion origin="layout" path="M -3.33333E-6 -7.40741E-7 L 0.11198 0.00695 " pathEditMode="relative" rAng="0" ptsTypes="AA">
                                      <p:cBhvr>
                                        <p:cTn id="66" dur="2000" fill="hold"/>
                                        <p:tgtEl>
                                          <p:spTgt spid="147"/>
                                        </p:tgtEl>
                                        <p:attrNameLst>
                                          <p:attrName>ppt_x</p:attrName>
                                          <p:attrName>ppt_y</p:attrName>
                                        </p:attrNameLst>
                                      </p:cBhvr>
                                      <p:rCtr x="5590" y="347"/>
                                    </p:animMotion>
                                  </p:childTnLst>
                                </p:cTn>
                              </p:par>
                            </p:childTnLst>
                          </p:cTn>
                        </p:par>
                        <p:par>
                          <p:cTn id="67" fill="hold">
                            <p:stCondLst>
                              <p:cond delay="2000"/>
                            </p:stCondLst>
                            <p:childTnLst>
                              <p:par>
                                <p:cTn id="68" presetID="1" presetClass="exit" presetSubtype="0" fill="hold" nodeType="afterEffect">
                                  <p:stCondLst>
                                    <p:cond delay="0"/>
                                  </p:stCondLst>
                                  <p:childTnLst>
                                    <p:set>
                                      <p:cBhvr>
                                        <p:cTn id="69" dur="1" fill="hold">
                                          <p:stCondLst>
                                            <p:cond delay="0"/>
                                          </p:stCondLst>
                                        </p:cTn>
                                        <p:tgtEl>
                                          <p:spTgt spid="147"/>
                                        </p:tgtEl>
                                        <p:attrNameLst>
                                          <p:attrName>style.visibility</p:attrName>
                                        </p:attrNameLst>
                                      </p:cBhvr>
                                      <p:to>
                                        <p:strVal val="hidden"/>
                                      </p:to>
                                    </p:set>
                                  </p:childTnLst>
                                </p:cTn>
                              </p:par>
                              <p:par>
                                <p:cTn id="70" presetID="1" presetClass="entr" presetSubtype="0" fill="hold" grpId="0" nodeType="withEffect">
                                  <p:stCondLst>
                                    <p:cond delay="0"/>
                                  </p:stCondLst>
                                  <p:childTnLst>
                                    <p:set>
                                      <p:cBhvr>
                                        <p:cTn id="71" dur="1" fill="hold">
                                          <p:stCondLst>
                                            <p:cond delay="0"/>
                                          </p:stCondLst>
                                        </p:cTn>
                                        <p:tgtEl>
                                          <p:spTgt spid="290"/>
                                        </p:tgtEl>
                                        <p:attrNameLst>
                                          <p:attrName>style.visibility</p:attrName>
                                        </p:attrNameLst>
                                      </p:cBhvr>
                                      <p:to>
                                        <p:strVal val="visible"/>
                                      </p:to>
                                    </p:set>
                                  </p:childTnLst>
                                </p:cTn>
                              </p:par>
                              <p:par>
                                <p:cTn id="72" presetID="1" presetClass="exit" presetSubtype="0" fill="hold" grpId="0" nodeType="withEffect">
                                  <p:stCondLst>
                                    <p:cond delay="0"/>
                                  </p:stCondLst>
                                  <p:childTnLst>
                                    <p:set>
                                      <p:cBhvr>
                                        <p:cTn id="73" dur="1" fill="hold">
                                          <p:stCondLst>
                                            <p:cond delay="0"/>
                                          </p:stCondLst>
                                        </p:cTn>
                                        <p:tgtEl>
                                          <p:spTgt spid="257"/>
                                        </p:tgtEl>
                                        <p:attrNameLst>
                                          <p:attrName>style.visibility</p:attrName>
                                        </p:attrNameLst>
                                      </p:cBhvr>
                                      <p:to>
                                        <p:strVal val="hidden"/>
                                      </p:to>
                                    </p:set>
                                  </p:childTnLst>
                                </p:cTn>
                              </p:par>
                              <p:par>
                                <p:cTn id="74" presetID="1" presetClass="exit" presetSubtype="0" fill="hold" grpId="1" nodeType="withEffect">
                                  <p:stCondLst>
                                    <p:cond delay="0"/>
                                  </p:stCondLst>
                                  <p:childTnLst>
                                    <p:set>
                                      <p:cBhvr>
                                        <p:cTn id="75" dur="1" fill="hold">
                                          <p:stCondLst>
                                            <p:cond delay="0"/>
                                          </p:stCondLst>
                                        </p:cTn>
                                        <p:tgtEl>
                                          <p:spTgt spid="289"/>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2" presetClass="entr" presetSubtype="8" fill="hold" grpId="0" nodeType="clickEffect">
                                  <p:stCondLst>
                                    <p:cond delay="0"/>
                                  </p:stCondLst>
                                  <p:childTnLst>
                                    <p:set>
                                      <p:cBhvr>
                                        <p:cTn id="79" dur="1" fill="hold">
                                          <p:stCondLst>
                                            <p:cond delay="0"/>
                                          </p:stCondLst>
                                        </p:cTn>
                                        <p:tgtEl>
                                          <p:spTgt spid="167"/>
                                        </p:tgtEl>
                                        <p:attrNameLst>
                                          <p:attrName>style.visibility</p:attrName>
                                        </p:attrNameLst>
                                      </p:cBhvr>
                                      <p:to>
                                        <p:strVal val="visible"/>
                                      </p:to>
                                    </p:set>
                                    <p:anim calcmode="lin" valueType="num">
                                      <p:cBhvr additive="base">
                                        <p:cTn id="80" dur="500" fill="hold"/>
                                        <p:tgtEl>
                                          <p:spTgt spid="167"/>
                                        </p:tgtEl>
                                        <p:attrNameLst>
                                          <p:attrName>ppt_x</p:attrName>
                                        </p:attrNameLst>
                                      </p:cBhvr>
                                      <p:tavLst>
                                        <p:tav tm="0">
                                          <p:val>
                                            <p:strVal val="0-#ppt_w/2"/>
                                          </p:val>
                                        </p:tav>
                                        <p:tav tm="100000">
                                          <p:val>
                                            <p:strVal val="#ppt_x"/>
                                          </p:val>
                                        </p:tav>
                                      </p:tavLst>
                                    </p:anim>
                                    <p:anim calcmode="lin" valueType="num">
                                      <p:cBhvr additive="base">
                                        <p:cTn id="81" dur="500" fill="hold"/>
                                        <p:tgtEl>
                                          <p:spTgt spid="1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 grpId="0" animBg="1"/>
      <p:bldP spid="256" grpId="0" animBg="1"/>
      <p:bldP spid="257" grpId="0" animBg="1"/>
      <p:bldP spid="259" grpId="0" animBg="1"/>
      <p:bldP spid="280" grpId="0"/>
      <p:bldP spid="280" grpId="1"/>
      <p:bldP spid="281" grpId="0"/>
      <p:bldP spid="281" grpId="1"/>
      <p:bldP spid="288" grpId="0"/>
      <p:bldP spid="288" grpId="1"/>
      <p:bldP spid="289" grpId="0"/>
      <p:bldP spid="289" grpId="1"/>
      <p:bldP spid="290" grpId="0"/>
      <p:bldP spid="16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Goal: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 and stack cards to cover all the X’s with the cards.</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(Holes don’t cover)</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Solution: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 = For each card, whether to flip it.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78" name="Group 177"/>
          <p:cNvGrpSpPr/>
          <p:nvPr/>
        </p:nvGrpSpPr>
        <p:grpSpPr>
          <a:xfrm>
            <a:off x="2286000" y="1693247"/>
            <a:ext cx="4502150" cy="1823638"/>
            <a:chOff x="2286000" y="1981200"/>
            <a:chExt cx="4502150" cy="1823638"/>
          </a:xfrm>
        </p:grpSpPr>
        <p:grpSp>
          <p:nvGrpSpPr>
            <p:cNvPr id="24" name="Group 23"/>
            <p:cNvGrpSpPr/>
            <p:nvPr/>
          </p:nvGrpSpPr>
          <p:grpSpPr>
            <a:xfrm>
              <a:off x="2286000" y="2022373"/>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2984500" y="2014138"/>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3683000" y="2005903"/>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4381500" y="1997668"/>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5080000" y="1989433"/>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82" name="Rectangle 81"/>
            <p:cNvSpPr/>
            <p:nvPr/>
          </p:nvSpPr>
          <p:spPr bwMode="auto">
            <a:xfrm>
              <a:off x="6108700" y="2087263"/>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6438900" y="23984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6438900" y="26714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6438900" y="29445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6438900" y="32175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6438900" y="34906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6172200" y="24047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6172200" y="26778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6172200" y="29508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6172200" y="322391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6172200" y="3496963"/>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6070600" y="19812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6108700" y="2353963"/>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6115050" y="225543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6121400" y="252402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6121400" y="279260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6115050" y="3080243"/>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6115050" y="334247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03" name="Group 102"/>
          <p:cNvGrpSpPr/>
          <p:nvPr/>
        </p:nvGrpSpPr>
        <p:grpSpPr>
          <a:xfrm>
            <a:off x="2292350" y="4694535"/>
            <a:ext cx="609600" cy="1782465"/>
            <a:chOff x="1358900" y="3475335"/>
            <a:chExt cx="609600" cy="1782465"/>
          </a:xfrm>
        </p:grpSpPr>
        <p:sp>
          <p:nvSpPr>
            <p:cNvPr id="104" name="Rectangle 10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10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105"/>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106"/>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107"/>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3" name="Straight Connector 112"/>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14" name="Group 113"/>
          <p:cNvGrpSpPr/>
          <p:nvPr/>
        </p:nvGrpSpPr>
        <p:grpSpPr>
          <a:xfrm>
            <a:off x="2990850" y="4686300"/>
            <a:ext cx="609600" cy="1782465"/>
            <a:chOff x="1358900" y="3475335"/>
            <a:chExt cx="609600" cy="1782465"/>
          </a:xfrm>
        </p:grpSpPr>
        <p:sp>
          <p:nvSpPr>
            <p:cNvPr id="115" name="Rectangle 114"/>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11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121"/>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122"/>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Rectangle 123"/>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5" name="Straight Connector 124"/>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47" name="Group 146"/>
          <p:cNvGrpSpPr/>
          <p:nvPr/>
        </p:nvGrpSpPr>
        <p:grpSpPr>
          <a:xfrm>
            <a:off x="5086350" y="4661595"/>
            <a:ext cx="609600" cy="1782465"/>
            <a:chOff x="1358900" y="3475335"/>
            <a:chExt cx="609600" cy="1782465"/>
          </a:xfrm>
        </p:grpSpPr>
        <p:sp>
          <p:nvSpPr>
            <p:cNvPr id="148" name="Rectangle 14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Oval 14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Oval 14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Oval 150"/>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Oval 151"/>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Oval 152"/>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Oval 153"/>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Oval 15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Rectangle 155"/>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57" name="Straight Connector 156"/>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82" name="Group 181"/>
          <p:cNvGrpSpPr/>
          <p:nvPr/>
        </p:nvGrpSpPr>
        <p:grpSpPr>
          <a:xfrm>
            <a:off x="4387850" y="4679950"/>
            <a:ext cx="723900" cy="1772345"/>
            <a:chOff x="4387850" y="4679950"/>
            <a:chExt cx="723900" cy="1772345"/>
          </a:xfrm>
        </p:grpSpPr>
        <p:sp>
          <p:nvSpPr>
            <p:cNvPr id="137" name="Rectangle 136"/>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Oval 137"/>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Oval 138"/>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Oval 139"/>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Oval 140"/>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Oval 141"/>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Oval 142"/>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Oval 143"/>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46" name="Straight Connector 145"/>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6" name="Rectangle 175"/>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81" name="Group 180"/>
          <p:cNvGrpSpPr/>
          <p:nvPr/>
        </p:nvGrpSpPr>
        <p:grpSpPr>
          <a:xfrm>
            <a:off x="3689350" y="4694535"/>
            <a:ext cx="736600" cy="1782465"/>
            <a:chOff x="3689350" y="4678065"/>
            <a:chExt cx="736600" cy="1782465"/>
          </a:xfrm>
        </p:grpSpPr>
        <p:sp>
          <p:nvSpPr>
            <p:cNvPr id="127" name="Rectangle 126"/>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Oval 127"/>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Oval 129"/>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Oval 130"/>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Oval 131"/>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Oval 132"/>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Rectangle 133"/>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35" name="Straight Connector 134"/>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77" name="Oval 176"/>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48" name="Group 247"/>
          <p:cNvGrpSpPr/>
          <p:nvPr/>
        </p:nvGrpSpPr>
        <p:grpSpPr>
          <a:xfrm>
            <a:off x="6083300" y="4653362"/>
            <a:ext cx="666750" cy="1782463"/>
            <a:chOff x="6083300" y="4653362"/>
            <a:chExt cx="666750" cy="1782463"/>
          </a:xfrm>
        </p:grpSpPr>
        <p:grpSp>
          <p:nvGrpSpPr>
            <p:cNvPr id="190" name="Group 189"/>
            <p:cNvGrpSpPr/>
            <p:nvPr/>
          </p:nvGrpSpPr>
          <p:grpSpPr>
            <a:xfrm>
              <a:off x="6096000" y="4759425"/>
              <a:ext cx="609600" cy="1676400"/>
              <a:chOff x="6553200" y="4759425"/>
              <a:chExt cx="609600" cy="1676400"/>
            </a:xfrm>
          </p:grpSpPr>
          <p:sp>
            <p:nvSpPr>
              <p:cNvPr id="186" name="Rectangle 185"/>
              <p:cNvSpPr/>
              <p:nvPr/>
            </p:nvSpPr>
            <p:spPr bwMode="auto">
              <a:xfrm>
                <a:off x="6553200" y="4759425"/>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89" name="Straight Connector 188"/>
              <p:cNvCxnSpPr/>
              <p:nvPr/>
            </p:nvCxnSpPr>
            <p:spPr bwMode="auto">
              <a:xfrm>
                <a:off x="6553200" y="5026125"/>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247" name="Rectangle 246"/>
            <p:cNvSpPr/>
            <p:nvPr/>
          </p:nvSpPr>
          <p:spPr>
            <a:xfrm>
              <a:off x="6083300" y="4653362"/>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5" name="Group 274"/>
          <p:cNvGrpSpPr/>
          <p:nvPr/>
        </p:nvGrpSpPr>
        <p:grpSpPr>
          <a:xfrm>
            <a:off x="6115050" y="5204023"/>
            <a:ext cx="666750" cy="461665"/>
            <a:chOff x="6953250" y="5196185"/>
            <a:chExt cx="666750" cy="461665"/>
          </a:xfrm>
        </p:grpSpPr>
        <p:sp>
          <p:nvSpPr>
            <p:cNvPr id="165" name="Oval 164"/>
            <p:cNvSpPr/>
            <p:nvPr/>
          </p:nvSpPr>
          <p:spPr bwMode="auto">
            <a:xfrm>
              <a:off x="7004050" y="534997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Rectangle 171"/>
            <p:cNvSpPr/>
            <p:nvPr/>
          </p:nvSpPr>
          <p:spPr>
            <a:xfrm>
              <a:off x="6953250" y="5196185"/>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4" name="Group 273"/>
          <p:cNvGrpSpPr/>
          <p:nvPr/>
        </p:nvGrpSpPr>
        <p:grpSpPr>
          <a:xfrm>
            <a:off x="6113731" y="5479297"/>
            <a:ext cx="666750" cy="461665"/>
            <a:chOff x="6953250" y="5464770"/>
            <a:chExt cx="666750" cy="461665"/>
          </a:xfrm>
        </p:grpSpPr>
        <p:sp>
          <p:nvSpPr>
            <p:cNvPr id="166" name="Oval 165"/>
            <p:cNvSpPr/>
            <p:nvPr/>
          </p:nvSpPr>
          <p:spPr bwMode="auto">
            <a:xfrm>
              <a:off x="7004050" y="56230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Rectangle 172"/>
            <p:cNvSpPr/>
            <p:nvPr/>
          </p:nvSpPr>
          <p:spPr>
            <a:xfrm>
              <a:off x="6953250" y="546477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2" name="Group 271"/>
          <p:cNvGrpSpPr/>
          <p:nvPr/>
        </p:nvGrpSpPr>
        <p:grpSpPr>
          <a:xfrm>
            <a:off x="6108700" y="6028527"/>
            <a:ext cx="666750" cy="461665"/>
            <a:chOff x="6946900" y="6014640"/>
            <a:chExt cx="666750" cy="461665"/>
          </a:xfrm>
        </p:grpSpPr>
        <p:sp>
          <p:nvSpPr>
            <p:cNvPr id="168" name="Oval 16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Rectangle 174"/>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256" name="Oval 255"/>
          <p:cNvSpPr/>
          <p:nvPr/>
        </p:nvSpPr>
        <p:spPr bwMode="auto">
          <a:xfrm>
            <a:off x="6426200" y="53595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7" name="Oval 256"/>
          <p:cNvSpPr/>
          <p:nvPr/>
        </p:nvSpPr>
        <p:spPr bwMode="auto">
          <a:xfrm>
            <a:off x="6426200" y="56325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8" name="Oval 257"/>
          <p:cNvSpPr/>
          <p:nvPr/>
        </p:nvSpPr>
        <p:spPr bwMode="auto">
          <a:xfrm>
            <a:off x="6426200" y="590560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9" name="Oval 258"/>
          <p:cNvSpPr/>
          <p:nvPr/>
        </p:nvSpPr>
        <p:spPr bwMode="auto">
          <a:xfrm>
            <a:off x="6426200" y="61786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7" name="Group 276"/>
          <p:cNvGrpSpPr/>
          <p:nvPr/>
        </p:nvGrpSpPr>
        <p:grpSpPr>
          <a:xfrm>
            <a:off x="6110905" y="5756398"/>
            <a:ext cx="666750" cy="461665"/>
            <a:chOff x="6946900" y="6014640"/>
            <a:chExt cx="666750" cy="461665"/>
          </a:xfrm>
        </p:grpSpPr>
        <p:sp>
          <p:nvSpPr>
            <p:cNvPr id="278" name="Oval 277"/>
            <p:cNvSpPr/>
            <p:nvPr/>
          </p:nvSpPr>
          <p:spPr bwMode="auto">
            <a:xfrm>
              <a:off x="7004050" y="61691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Rectangle 278"/>
            <p:cNvSpPr/>
            <p:nvPr/>
          </p:nvSpPr>
          <p:spPr>
            <a:xfrm>
              <a:off x="6946900" y="601464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58" name="Group 157"/>
          <p:cNvGrpSpPr/>
          <p:nvPr/>
        </p:nvGrpSpPr>
        <p:grpSpPr>
          <a:xfrm>
            <a:off x="6108700" y="4934534"/>
            <a:ext cx="666750" cy="461665"/>
            <a:chOff x="6946900" y="4927600"/>
            <a:chExt cx="666750" cy="461665"/>
          </a:xfrm>
        </p:grpSpPr>
        <p:sp>
          <p:nvSpPr>
            <p:cNvPr id="159" name="Oval 158"/>
            <p:cNvSpPr/>
            <p:nvPr/>
          </p:nvSpPr>
          <p:spPr bwMode="auto">
            <a:xfrm>
              <a:off x="7004050" y="507692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0" name="Rectangle 159"/>
            <p:cNvSpPr/>
            <p:nvPr/>
          </p:nvSpPr>
          <p:spPr>
            <a:xfrm>
              <a:off x="6946900" y="4927600"/>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161" name="Oval 160"/>
          <p:cNvSpPr/>
          <p:nvPr/>
        </p:nvSpPr>
        <p:spPr bwMode="auto">
          <a:xfrm>
            <a:off x="6426200" y="5086455"/>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2" name="AutoShape 8"/>
          <p:cNvSpPr>
            <a:spLocks noChangeArrowheads="1"/>
          </p:cNvSpPr>
          <p:nvPr/>
        </p:nvSpPr>
        <p:spPr bwMode="auto">
          <a:xfrm>
            <a:off x="6781800" y="4800599"/>
            <a:ext cx="2286000" cy="1651695"/>
          </a:xfrm>
          <a:prstGeom prst="wedgeRectCallout">
            <a:avLst>
              <a:gd name="adj1" fmla="val -60365"/>
              <a:gd name="adj2" fmla="val -3698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a good solution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because it covers all the X’s.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1742406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9296400" cy="304698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Card(I)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“Can cover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solution S,</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 = {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a=flip, b=flip, c=</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e=flip}</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 name="Picture 3"/>
          <p:cNvPicPr>
            <a:picLocks noChangeAspect="1"/>
          </p:cNvPicPr>
          <p:nvPr/>
        </p:nvPicPr>
        <p:blipFill>
          <a:blip r:embed="rId2"/>
          <a:stretch>
            <a:fillRect/>
          </a:stretch>
        </p:blipFill>
        <p:spPr>
          <a:xfrm>
            <a:off x="6248400" y="1447800"/>
            <a:ext cx="2606467" cy="914400"/>
          </a:xfrm>
          <a:prstGeom prst="rect">
            <a:avLst/>
          </a:prstGeom>
        </p:spPr>
      </p:pic>
      <p:pic>
        <p:nvPicPr>
          <p:cNvPr id="163" name="Picture 162"/>
          <p:cNvPicPr>
            <a:picLocks noChangeAspect="1"/>
          </p:cNvPicPr>
          <p:nvPr/>
        </p:nvPicPr>
        <p:blipFill>
          <a:blip r:embed="rId3"/>
          <a:stretch>
            <a:fillRect/>
          </a:stretch>
        </p:blipFill>
        <p:spPr>
          <a:xfrm>
            <a:off x="6294992" y="2362200"/>
            <a:ext cx="1981200" cy="887269"/>
          </a:xfrm>
          <a:prstGeom prst="rect">
            <a:avLst/>
          </a:prstGeom>
        </p:spPr>
      </p:pic>
      <p:pic>
        <p:nvPicPr>
          <p:cNvPr id="164" name="Picture 163" descr="&lt;strong&gt;Clipart&lt;/strong&gt; - Beautiful Black &lt;strong&gt;Woman&lt;/strong&gt;"/>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4800" y="2590800"/>
            <a:ext cx="727608" cy="745153"/>
          </a:xfrm>
          <a:prstGeom prst="rect">
            <a:avLst/>
          </a:prstGeom>
        </p:spPr>
      </p:pic>
      <p:sp>
        <p:nvSpPr>
          <p:cNvPr id="167" name="Rectangle 166"/>
          <p:cNvSpPr/>
          <p:nvPr/>
        </p:nvSpPr>
        <p:spPr>
          <a:xfrm>
            <a:off x="4278848" y="2438400"/>
            <a:ext cx="201433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covers X’s”</a:t>
            </a:r>
          </a:p>
        </p:txBody>
      </p:sp>
    </p:spTree>
    <p:extLst>
      <p:ext uri="{BB962C8B-B14F-4D97-AF65-F5344CB8AC3E}">
        <p14:creationId xmlns:p14="http://schemas.microsoft.com/office/powerpoint/2010/main" val="1082202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3" end="3"/>
                                            </p:txEl>
                                          </p:spTgt>
                                        </p:tgtEl>
                                        <p:attrNameLst>
                                          <p:attrName>style.visibility</p:attrName>
                                        </p:attrNameLst>
                                      </p:cBhvr>
                                      <p:to>
                                        <p:strVal val="visible"/>
                                      </p:to>
                                    </p:set>
                                    <p:anim calcmode="lin" valueType="num">
                                      <p:cBhvr additive="base">
                                        <p:cTn id="11"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64"/>
                                        </p:tgtEl>
                                        <p:attrNameLst>
                                          <p:attrName>style.visibility</p:attrName>
                                        </p:attrNameLst>
                                      </p:cBhvr>
                                      <p:to>
                                        <p:strVal val="visible"/>
                                      </p:to>
                                    </p:set>
                                    <p:anim calcmode="lin" valueType="num">
                                      <p:cBhvr additive="base">
                                        <p:cTn id="17" dur="500" fill="hold"/>
                                        <p:tgtEl>
                                          <p:spTgt spid="164"/>
                                        </p:tgtEl>
                                        <p:attrNameLst>
                                          <p:attrName>ppt_x</p:attrName>
                                        </p:attrNameLst>
                                      </p:cBhvr>
                                      <p:tavLst>
                                        <p:tav tm="0">
                                          <p:val>
                                            <p:strVal val="0-#ppt_w/2"/>
                                          </p:val>
                                        </p:tav>
                                        <p:tav tm="100000">
                                          <p:val>
                                            <p:strVal val="#ppt_x"/>
                                          </p:val>
                                        </p:tav>
                                      </p:tavLst>
                                    </p:anim>
                                    <p:anim calcmode="lin" valueType="num">
                                      <p:cBhvr additive="base">
                                        <p:cTn id="18" dur="500" fill="hold"/>
                                        <p:tgtEl>
                                          <p:spTgt spid="16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67"/>
                                        </p:tgtEl>
                                        <p:attrNameLst>
                                          <p:attrName>style.visibility</p:attrName>
                                        </p:attrNameLst>
                                      </p:cBhvr>
                                      <p:to>
                                        <p:strVal val="visible"/>
                                      </p:to>
                                    </p:set>
                                    <p:anim calcmode="lin" valueType="num">
                                      <p:cBhvr additive="base">
                                        <p:cTn id="27" dur="500" fill="hold"/>
                                        <p:tgtEl>
                                          <p:spTgt spid="167"/>
                                        </p:tgtEl>
                                        <p:attrNameLst>
                                          <p:attrName>ppt_x</p:attrName>
                                        </p:attrNameLst>
                                      </p:cBhvr>
                                      <p:tavLst>
                                        <p:tav tm="0">
                                          <p:val>
                                            <p:strVal val="0-#ppt_w/2"/>
                                          </p:val>
                                        </p:tav>
                                        <p:tav tm="100000">
                                          <p:val>
                                            <p:strVal val="#ppt_x"/>
                                          </p:val>
                                        </p:tav>
                                      </p:tavLst>
                                    </p:anim>
                                    <p:anim calcmode="lin" valueType="num">
                                      <p:cBhvr additive="base">
                                        <p:cTn id="28" dur="500" fill="hold"/>
                                        <p:tgtEl>
                                          <p:spTgt spid="16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xEl>
                                              <p:pRg st="6" end="6"/>
                                            </p:txEl>
                                          </p:spTgt>
                                        </p:tgtEl>
                                        <p:attrNameLst>
                                          <p:attrName>style.visibility</p:attrName>
                                        </p:attrNameLst>
                                      </p:cBhvr>
                                      <p:to>
                                        <p:strVal val="visible"/>
                                      </p:to>
                                    </p:set>
                                    <p:anim calcmode="lin" valueType="num">
                                      <p:cBhvr additive="base">
                                        <p:cTn id="33"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
                                            <p:txEl>
                                              <p:pRg st="6" end="6"/>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63"/>
                                        </p:tgtEl>
                                        <p:attrNameLst>
                                          <p:attrName>style.visibility</p:attrName>
                                        </p:attrNameLst>
                                      </p:cBhvr>
                                      <p:to>
                                        <p:strVal val="visible"/>
                                      </p:to>
                                    </p:set>
                                    <p:anim calcmode="lin" valueType="num">
                                      <p:cBhvr additive="base">
                                        <p:cTn id="37" dur="500" fill="hold"/>
                                        <p:tgtEl>
                                          <p:spTgt spid="163"/>
                                        </p:tgtEl>
                                        <p:attrNameLst>
                                          <p:attrName>ppt_x</p:attrName>
                                        </p:attrNameLst>
                                      </p:cBhvr>
                                      <p:tavLst>
                                        <p:tav tm="0">
                                          <p:val>
                                            <p:strVal val="0-#ppt_w/2"/>
                                          </p:val>
                                        </p:tav>
                                        <p:tav tm="100000">
                                          <p:val>
                                            <p:strVal val="#ppt_x"/>
                                          </p:val>
                                        </p:tav>
                                      </p:tavLst>
                                    </p:anim>
                                    <p:anim calcmode="lin" valueType="num">
                                      <p:cBhvr additive="base">
                                        <p:cTn id="38" dur="500" fill="hold"/>
                                        <p:tgtEl>
                                          <p:spTgt spid="1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304698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Card(I)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“Can cover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row 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 name="Picture 3"/>
          <p:cNvPicPr>
            <a:picLocks noChangeAspect="1"/>
          </p:cNvPicPr>
          <p:nvPr/>
        </p:nvPicPr>
        <p:blipFill>
          <a:blip r:embed="rId2"/>
          <a:stretch>
            <a:fillRect/>
          </a:stretch>
        </p:blipFill>
        <p:spPr>
          <a:xfrm>
            <a:off x="6248400" y="1447800"/>
            <a:ext cx="2606467" cy="914400"/>
          </a:xfrm>
          <a:prstGeom prst="rect">
            <a:avLst/>
          </a:prstGeom>
        </p:spPr>
      </p:pic>
      <p:pic>
        <p:nvPicPr>
          <p:cNvPr id="5" name="Picture 4"/>
          <p:cNvPicPr>
            <a:picLocks noChangeAspect="1"/>
          </p:cNvPicPr>
          <p:nvPr/>
        </p:nvPicPr>
        <p:blipFill>
          <a:blip r:embed="rId3"/>
          <a:stretch>
            <a:fillRect/>
          </a:stretch>
        </p:blipFill>
        <p:spPr>
          <a:xfrm>
            <a:off x="6294992" y="2362200"/>
            <a:ext cx="1981200" cy="887269"/>
          </a:xfrm>
          <a:prstGeom prst="rect">
            <a:avLst/>
          </a:prstGeom>
        </p:spPr>
      </p:pic>
      <p:pic>
        <p:nvPicPr>
          <p:cNvPr id="6" name="Picture 5" descr="&lt;strong&gt;Clipart&lt;/strong&gt; - Beautiful Black &lt;strong&gt;Woman&lt;/strong&gt;"/>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4800" y="2590800"/>
            <a:ext cx="727608" cy="745153"/>
          </a:xfrm>
          <a:prstGeom prst="rect">
            <a:avLst/>
          </a:prstGeom>
        </p:spPr>
      </p:pic>
      <p:sp>
        <p:nvSpPr>
          <p:cNvPr id="8" name="Rectangle 7"/>
          <p:cNvSpPr/>
          <p:nvPr/>
        </p:nvSpPr>
        <p:spPr bwMode="auto">
          <a:xfrm>
            <a:off x="8440728" y="1828800"/>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Rectangle 11"/>
          <p:cNvSpPr/>
          <p:nvPr/>
        </p:nvSpPr>
        <p:spPr>
          <a:xfrm>
            <a:off x="4278848" y="2438400"/>
            <a:ext cx="201433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covers X’s”</a:t>
            </a:r>
          </a:p>
        </p:txBody>
      </p:sp>
      <p:sp>
        <p:nvSpPr>
          <p:cNvPr id="13" name="Rectangle 12"/>
          <p:cNvSpPr/>
          <p:nvPr/>
        </p:nvSpPr>
        <p:spPr>
          <a:xfrm>
            <a:off x="3886200" y="2819400"/>
            <a:ext cx="286007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covers X in row r”</a:t>
            </a:r>
          </a:p>
        </p:txBody>
      </p:sp>
    </p:spTree>
    <p:extLst>
      <p:ext uri="{BB962C8B-B14F-4D97-AF65-F5344CB8AC3E}">
        <p14:creationId xmlns:p14="http://schemas.microsoft.com/office/powerpoint/2010/main" val="4048890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xEl>
                                              <p:pRg st="6" end="6"/>
                                            </p:txEl>
                                          </p:spTgt>
                                        </p:tgtEl>
                                        <p:attrNameLst>
                                          <p:attrName>style.visibility</p:attrName>
                                        </p:attrNameLst>
                                      </p:cBhvr>
                                      <p:to>
                                        <p:strVal val="visible"/>
                                      </p:to>
                                    </p:set>
                                    <p:anim calcmode="lin" valueType="num">
                                      <p:cBhvr additive="base">
                                        <p:cTn id="17"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6" end="6"/>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0-#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304698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Card(I)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“Can cover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row 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 z, </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 name="Picture 3"/>
          <p:cNvPicPr>
            <a:picLocks noChangeAspect="1"/>
          </p:cNvPicPr>
          <p:nvPr/>
        </p:nvPicPr>
        <p:blipFill>
          <a:blip r:embed="rId2"/>
          <a:stretch>
            <a:fillRect/>
          </a:stretch>
        </p:blipFill>
        <p:spPr>
          <a:xfrm>
            <a:off x="6248400" y="1447800"/>
            <a:ext cx="2606467" cy="914400"/>
          </a:xfrm>
          <a:prstGeom prst="rect">
            <a:avLst/>
          </a:prstGeom>
        </p:spPr>
      </p:pic>
      <p:pic>
        <p:nvPicPr>
          <p:cNvPr id="5" name="Picture 4"/>
          <p:cNvPicPr>
            <a:picLocks noChangeAspect="1"/>
          </p:cNvPicPr>
          <p:nvPr/>
        </p:nvPicPr>
        <p:blipFill>
          <a:blip r:embed="rId3"/>
          <a:stretch>
            <a:fillRect/>
          </a:stretch>
        </p:blipFill>
        <p:spPr>
          <a:xfrm>
            <a:off x="6294992" y="2362200"/>
            <a:ext cx="1981200" cy="887269"/>
          </a:xfrm>
          <a:prstGeom prst="rect">
            <a:avLst/>
          </a:prstGeom>
        </p:spPr>
      </p:pic>
      <p:pic>
        <p:nvPicPr>
          <p:cNvPr id="6" name="Picture 5" descr="&lt;strong&gt;Clipart&lt;/strong&gt; - Beautiful Black &lt;strong&gt;Woman&lt;/strong&gt;"/>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4800" y="2590800"/>
            <a:ext cx="727608" cy="745153"/>
          </a:xfrm>
          <a:prstGeom prst="rect">
            <a:avLst/>
          </a:prstGeom>
        </p:spPr>
      </p:pic>
      <p:sp>
        <p:nvSpPr>
          <p:cNvPr id="7" name="Rectangle 6"/>
          <p:cNvSpPr/>
          <p:nvPr/>
        </p:nvSpPr>
        <p:spPr>
          <a:xfrm>
            <a:off x="4343400" y="3194576"/>
            <a:ext cx="349967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“Card z covers X in row r”</a:t>
            </a:r>
          </a:p>
        </p:txBody>
      </p:sp>
      <p:sp>
        <p:nvSpPr>
          <p:cNvPr id="13" name="Rectangle 12"/>
          <p:cNvSpPr/>
          <p:nvPr/>
        </p:nvSpPr>
        <p:spPr>
          <a:xfrm>
            <a:off x="3886200" y="2819400"/>
            <a:ext cx="286007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 covers X in row r”</a:t>
            </a:r>
          </a:p>
        </p:txBody>
      </p:sp>
      <p:sp>
        <p:nvSpPr>
          <p:cNvPr id="14" name="Rectangle 13"/>
          <p:cNvSpPr/>
          <p:nvPr/>
        </p:nvSpPr>
        <p:spPr bwMode="auto">
          <a:xfrm>
            <a:off x="8440728" y="1828800"/>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Rectangle 14"/>
          <p:cNvSpPr/>
          <p:nvPr/>
        </p:nvSpPr>
        <p:spPr bwMode="auto">
          <a:xfrm>
            <a:off x="6893432" y="1447453"/>
            <a:ext cx="345568" cy="914747"/>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35221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xEl>
                                              <p:pRg st="6" end="6"/>
                                            </p:txEl>
                                          </p:spTgt>
                                        </p:tgtEl>
                                        <p:attrNameLst>
                                          <p:attrName>style.visibility</p:attrName>
                                        </p:attrNameLst>
                                      </p:cBhvr>
                                      <p:to>
                                        <p:strVal val="visible"/>
                                      </p:to>
                                    </p:set>
                                    <p:anim calcmode="lin" valueType="num">
                                      <p:cBhvr additive="base">
                                        <p:cTn id="7"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6" end="6"/>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Card(I)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“Can cover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row 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 z, </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if card z has a </a:t>
            </a:r>
            <a:r>
              <a:rPr kumimoji="0" lang="en-CA" sz="2400" b="0" i="0" u="none" strike="noStrike" kern="1200" cap="none" spc="0" normalizeH="0" baseline="0" noProof="0" dirty="0" err="1">
                <a:ln>
                  <a:noFill/>
                </a:ln>
                <a:solidFill>
                  <a:srgbClr val="FFFF00"/>
                </a:solidFill>
                <a:effectLst/>
                <a:uLnTx/>
                <a:uFillTx/>
                <a:latin typeface="Times New Roman" pitchFamily="18" charset="0"/>
                <a:ea typeface="+mn-ea"/>
                <a:cs typeface="+mn-cs"/>
              </a:rPr>
              <a:t>nonhole</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in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row r, left</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and set by S to not flip.</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or card z has a </a:t>
            </a:r>
            <a:r>
              <a:rPr kumimoji="0" lang="en-CA" sz="2400" b="0" i="0" u="none" strike="noStrike" kern="1200" cap="none" spc="0" normalizeH="0" baseline="0" noProof="0" dirty="0" err="1">
                <a:ln>
                  <a:noFill/>
                </a:ln>
                <a:solidFill>
                  <a:srgbClr val="FFFF00"/>
                </a:solidFill>
                <a:effectLst/>
                <a:uLnTx/>
                <a:uFillTx/>
                <a:latin typeface="Times New Roman" pitchFamily="18" charset="0"/>
                <a:ea typeface="+mn-ea"/>
                <a:cs typeface="+mn-cs"/>
              </a:rPr>
              <a:t>nonhole</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in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row r, right</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and set by S to flip.</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 name="Picture 3"/>
          <p:cNvPicPr>
            <a:picLocks noChangeAspect="1"/>
          </p:cNvPicPr>
          <p:nvPr/>
        </p:nvPicPr>
        <p:blipFill>
          <a:blip r:embed="rId2"/>
          <a:stretch>
            <a:fillRect/>
          </a:stretch>
        </p:blipFill>
        <p:spPr>
          <a:xfrm>
            <a:off x="6248400" y="1447800"/>
            <a:ext cx="2606467" cy="914400"/>
          </a:xfrm>
          <a:prstGeom prst="rect">
            <a:avLst/>
          </a:prstGeom>
        </p:spPr>
      </p:pic>
      <p:pic>
        <p:nvPicPr>
          <p:cNvPr id="5" name="Picture 4"/>
          <p:cNvPicPr>
            <a:picLocks noChangeAspect="1"/>
          </p:cNvPicPr>
          <p:nvPr/>
        </p:nvPicPr>
        <p:blipFill>
          <a:blip r:embed="rId3"/>
          <a:stretch>
            <a:fillRect/>
          </a:stretch>
        </p:blipFill>
        <p:spPr>
          <a:xfrm>
            <a:off x="6294992" y="2362200"/>
            <a:ext cx="1981200" cy="887269"/>
          </a:xfrm>
          <a:prstGeom prst="rect">
            <a:avLst/>
          </a:prstGeom>
        </p:spPr>
      </p:pic>
      <p:pic>
        <p:nvPicPr>
          <p:cNvPr id="6" name="Picture 5" descr="&lt;strong&gt;Clipart&lt;/strong&gt; - Beautiful Black &lt;strong&gt;Woman&lt;/strong&gt;"/>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4800" y="2590800"/>
            <a:ext cx="727608" cy="745153"/>
          </a:xfrm>
          <a:prstGeom prst="rect">
            <a:avLst/>
          </a:prstGeom>
        </p:spPr>
      </p:pic>
      <p:sp>
        <p:nvSpPr>
          <p:cNvPr id="7" name="Rectangle 6"/>
          <p:cNvSpPr/>
          <p:nvPr/>
        </p:nvSpPr>
        <p:spPr>
          <a:xfrm>
            <a:off x="4343400" y="3194576"/>
            <a:ext cx="349967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“Card z covers X in row r”</a:t>
            </a:r>
          </a:p>
        </p:txBody>
      </p:sp>
      <p:sp>
        <p:nvSpPr>
          <p:cNvPr id="8" name="Rectangle 7"/>
          <p:cNvSpPr/>
          <p:nvPr/>
        </p:nvSpPr>
        <p:spPr bwMode="auto">
          <a:xfrm>
            <a:off x="8440728" y="1981200"/>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Rectangle 8"/>
          <p:cNvSpPr/>
          <p:nvPr/>
        </p:nvSpPr>
        <p:spPr bwMode="auto">
          <a:xfrm>
            <a:off x="7731632" y="1975376"/>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Rectangle 9"/>
          <p:cNvSpPr/>
          <p:nvPr/>
        </p:nvSpPr>
        <p:spPr bwMode="auto">
          <a:xfrm>
            <a:off x="7555448" y="2362200"/>
            <a:ext cx="369352" cy="222776"/>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Rectangle 13"/>
          <p:cNvSpPr/>
          <p:nvPr/>
        </p:nvSpPr>
        <p:spPr bwMode="auto">
          <a:xfrm>
            <a:off x="8440728" y="1828800"/>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Rectangle 14"/>
          <p:cNvSpPr/>
          <p:nvPr/>
        </p:nvSpPr>
        <p:spPr bwMode="auto">
          <a:xfrm>
            <a:off x="6893432" y="1840448"/>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Rectangle 15"/>
          <p:cNvSpPr/>
          <p:nvPr/>
        </p:nvSpPr>
        <p:spPr bwMode="auto">
          <a:xfrm>
            <a:off x="6969632" y="2356376"/>
            <a:ext cx="228600" cy="22860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Rectangle 16"/>
          <p:cNvSpPr/>
          <p:nvPr/>
        </p:nvSpPr>
        <p:spPr bwMode="auto">
          <a:xfrm>
            <a:off x="6893432" y="1447453"/>
            <a:ext cx="345568" cy="914747"/>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Rectangle 17"/>
          <p:cNvSpPr/>
          <p:nvPr/>
        </p:nvSpPr>
        <p:spPr bwMode="auto">
          <a:xfrm>
            <a:off x="7620488" y="1447800"/>
            <a:ext cx="345568" cy="914747"/>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71899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anim calcmode="lin" valueType="num">
                                      <p:cBhvr additive="base">
                                        <p:cTn id="7"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7" end="7"/>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xEl>
                                              <p:pRg st="8" end="8"/>
                                            </p:txEl>
                                          </p:spTgt>
                                        </p:tgtEl>
                                        <p:attrNameLst>
                                          <p:attrName>style.visibility</p:attrName>
                                        </p:attrNameLst>
                                      </p:cBhvr>
                                      <p:to>
                                        <p:strVal val="visible"/>
                                      </p:to>
                                    </p:set>
                                    <p:anim calcmode="lin" valueType="num">
                                      <p:cBhvr additive="base">
                                        <p:cTn id="17" dur="500" fill="hold"/>
                                        <p:tgtEl>
                                          <p:spTgt spid="2">
                                            <p:txEl>
                                              <p:pRg st="8" end="8"/>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8" end="8"/>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0-#ppt_w/2"/>
                                          </p:val>
                                        </p:tav>
                                        <p:tav tm="100000">
                                          <p:val>
                                            <p:strVal val="#ppt_x"/>
                                          </p:val>
                                        </p:tav>
                                      </p:tavLst>
                                    </p:anim>
                                    <p:anim calcmode="lin" valueType="num">
                                      <p:cBhvr additive="base">
                                        <p:cTn id="22"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15"/>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0-#ppt_w/2"/>
                                          </p:val>
                                        </p:tav>
                                        <p:tav tm="100000">
                                          <p:val>
                                            <p:strVal val="#ppt_x"/>
                                          </p:val>
                                        </p:tav>
                                      </p:tavLst>
                                    </p:anim>
                                    <p:anim calcmode="lin" valueType="num">
                                      <p:cBhvr additive="base">
                                        <p:cTn id="4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
                                            <p:txEl>
                                              <p:pRg st="9" end="9"/>
                                            </p:txEl>
                                          </p:spTgt>
                                        </p:tgtEl>
                                        <p:attrNameLst>
                                          <p:attrName>style.visibility</p:attrName>
                                        </p:attrNameLst>
                                      </p:cBhvr>
                                      <p:to>
                                        <p:strVal val="visible"/>
                                      </p:to>
                                    </p:set>
                                    <p:anim calcmode="lin" valueType="num">
                                      <p:cBhvr additive="base">
                                        <p:cTn id="47" dur="500" fill="hold"/>
                                        <p:tgtEl>
                                          <p:spTgt spid="2">
                                            <p:txEl>
                                              <p:pRg st="9" end="9"/>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
                                            <p:txEl>
                                              <p:pRg st="9" end="9"/>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2">
                                            <p:txEl>
                                              <p:pRg st="10" end="10"/>
                                            </p:txEl>
                                          </p:spTgt>
                                        </p:tgtEl>
                                        <p:attrNameLst>
                                          <p:attrName>style.visibility</p:attrName>
                                        </p:attrNameLst>
                                      </p:cBhvr>
                                      <p:to>
                                        <p:strVal val="visible"/>
                                      </p:to>
                                    </p:set>
                                    <p:anim calcmode="lin" valueType="num">
                                      <p:cBhvr additive="base">
                                        <p:cTn id="57" dur="500" fill="hold"/>
                                        <p:tgtEl>
                                          <p:spTgt spid="2">
                                            <p:txEl>
                                              <p:pRg st="10" end="1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
                                            <p:txEl>
                                              <p:pRg st="10" end="10"/>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500" fill="hold"/>
                                        <p:tgtEl>
                                          <p:spTgt spid="10"/>
                                        </p:tgtEl>
                                        <p:attrNameLst>
                                          <p:attrName>ppt_x</p:attrName>
                                        </p:attrNameLst>
                                      </p:cBhvr>
                                      <p:tavLst>
                                        <p:tav tm="0">
                                          <p:val>
                                            <p:strVal val="0-#ppt_w/2"/>
                                          </p:val>
                                        </p:tav>
                                        <p:tav tm="100000">
                                          <p:val>
                                            <p:strVal val="#ppt_x"/>
                                          </p:val>
                                        </p:tav>
                                      </p:tavLst>
                                    </p:anim>
                                    <p:anim calcmode="lin" valueType="num">
                                      <p:cBhvr additive="base">
                                        <p:cTn id="6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4" grpId="0" animBg="1"/>
      <p:bldP spid="15" grpId="0" animBg="1"/>
      <p:bldP spid="15" grpId="1" animBg="1"/>
      <p:bldP spid="16" grpId="0" animBg="1"/>
      <p:bldP spid="16" grpId="1" animBg="1"/>
      <p:bldP spid="17" grpId="0" animBg="1"/>
      <p:bldP spid="1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57200" y="609600"/>
            <a:ext cx="8534400" cy="45243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Yes Instance: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Card(I)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“Can cover X’s”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solution S,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row 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 z, </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if card z has a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mn-cs"/>
              </a:rPr>
              <a:t>nonhole</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in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row r, left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and set by S to not flip.</a:t>
            </a: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or card z has a </a:t>
            </a:r>
            <a:r>
              <a:rPr kumimoji="0" lang="en-CA" sz="2400" b="0" i="0" u="none" strike="noStrike" kern="1200" cap="none" spc="0" normalizeH="0" baseline="0" noProof="0" dirty="0" err="1">
                <a:ln>
                  <a:noFill/>
                </a:ln>
                <a:solidFill>
                  <a:srgbClr val="FFFFFF"/>
                </a:solidFill>
                <a:effectLst/>
                <a:uLnTx/>
                <a:uFillTx/>
                <a:latin typeface="Times New Roman" pitchFamily="18" charset="0"/>
                <a:ea typeface="+mn-ea"/>
                <a:cs typeface="+mn-cs"/>
              </a:rPr>
              <a:t>nonhole</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in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row r, right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743200" marR="0" lvl="6" indent="0" algn="l"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   and set by S to flip.</a:t>
            </a:r>
          </a:p>
        </p:txBody>
      </p:sp>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5" name="Picture 4"/>
          <p:cNvPicPr>
            <a:picLocks noChangeAspect="1"/>
          </p:cNvPicPr>
          <p:nvPr/>
        </p:nvPicPr>
        <p:blipFill>
          <a:blip r:embed="rId2"/>
          <a:stretch>
            <a:fillRect/>
          </a:stretch>
        </p:blipFill>
        <p:spPr>
          <a:xfrm>
            <a:off x="6294992" y="2362200"/>
            <a:ext cx="1981200" cy="887269"/>
          </a:xfrm>
          <a:prstGeom prst="rect">
            <a:avLst/>
          </a:prstGeom>
        </p:spPr>
      </p:pic>
      <p:pic>
        <p:nvPicPr>
          <p:cNvPr id="6" name="Picture 5"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800" y="2590800"/>
            <a:ext cx="727608" cy="745153"/>
          </a:xfrm>
          <a:prstGeom prst="rect">
            <a:avLst/>
          </a:prstGeom>
        </p:spPr>
      </p:pic>
      <p:sp>
        <p:nvSpPr>
          <p:cNvPr id="19" name="AutoShape 8"/>
          <p:cNvSpPr>
            <a:spLocks noChangeArrowheads="1"/>
          </p:cNvSpPr>
          <p:nvPr/>
        </p:nvSpPr>
        <p:spPr bwMode="auto">
          <a:xfrm>
            <a:off x="1640206" y="5257800"/>
            <a:ext cx="4303394" cy="990600"/>
          </a:xfrm>
          <a:prstGeom prst="wedgeRectCallout">
            <a:avLst>
              <a:gd name="adj1" fmla="val -56484"/>
              <a:gd name="adj2" fmla="val -54746"/>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fine order logic sentence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well worth understanding!</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0" name="Picture 19"/>
          <p:cNvPicPr>
            <a:picLocks noChangeAspect="1"/>
          </p:cNvPicPr>
          <p:nvPr/>
        </p:nvPicPr>
        <p:blipFill>
          <a:blip r:embed="rId4"/>
          <a:stretch>
            <a:fillRect/>
          </a:stretch>
        </p:blipFill>
        <p:spPr>
          <a:xfrm>
            <a:off x="6248400" y="1447800"/>
            <a:ext cx="2606467" cy="914400"/>
          </a:xfrm>
          <a:prstGeom prst="rect">
            <a:avLst/>
          </a:prstGeom>
        </p:spPr>
      </p:pic>
    </p:spTree>
    <p:extLst>
      <p:ext uri="{BB962C8B-B14F-4D97-AF65-F5344CB8AC3E}">
        <p14:creationId xmlns:p14="http://schemas.microsoft.com/office/powerpoint/2010/main" val="3513422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58"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3112" y="4401617"/>
            <a:ext cx="1495425" cy="236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Text Box 59"/>
          <p:cNvSpPr txBox="1">
            <a:spLocks noChangeArrowheads="1"/>
          </p:cNvSpPr>
          <p:nvPr/>
        </p:nvSpPr>
        <p:spPr bwMode="auto">
          <a:xfrm>
            <a:off x="3505200" y="2643981"/>
            <a:ext cx="53086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As one gets closer to God,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everything is possible.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We must only learn how to do it.</a:t>
            </a:r>
          </a:p>
        </p:txBody>
      </p:sp>
      <p:sp>
        <p:nvSpPr>
          <p:cNvPr id="42" name="Text Box 60"/>
          <p:cNvSpPr txBox="1">
            <a:spLocks noChangeArrowheads="1"/>
          </p:cNvSpPr>
          <p:nvPr/>
        </p:nvSpPr>
        <p:spPr bwMode="auto">
          <a:xfrm>
            <a:off x="457200" y="6461125"/>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sp>
        <p:nvSpPr>
          <p:cNvPr id="6" name="Rectangle 2">
            <a:extLst>
              <a:ext uri="{FF2B5EF4-FFF2-40B4-BE49-F238E27FC236}">
                <a16:creationId xmlns:a16="http://schemas.microsoft.com/office/drawing/2014/main" id="{DB952D1D-3FA5-452E-8AC8-8DB370971B89}"/>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413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ppt_x"/>
                                          </p:val>
                                        </p:tav>
                                        <p:tav tm="100000">
                                          <p:val>
                                            <p:strVal val="#ppt_x"/>
                                          </p:val>
                                        </p:tav>
                                      </p:tavLst>
                                    </p:anim>
                                    <p:anim calcmode="lin" valueType="num">
                                      <p:cBhvr additive="base">
                                        <p:cTn id="14" dur="500" fill="hold"/>
                                        <p:tgtEl>
                                          <p:spTgt spid="4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ppt_x"/>
                                          </p:val>
                                        </p:tav>
                                        <p:tav tm="100000">
                                          <p:val>
                                            <p:strVal val="#ppt_x"/>
                                          </p:val>
                                        </p:tav>
                                      </p:tavLst>
                                    </p:anim>
                                    <p:anim calcmode="lin" valueType="num">
                                      <p:cBhvr additive="base">
                                        <p:cTn id="18" dur="500" fill="hold"/>
                                        <p:tgtEl>
                                          <p:spTgt spid="4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fill="hold"/>
                                        <p:tgtEl>
                                          <p:spTgt spid="41"/>
                                        </p:tgtEl>
                                        <p:attrNameLst>
                                          <p:attrName>ppt_x</p:attrName>
                                        </p:attrNameLst>
                                      </p:cBhvr>
                                      <p:tavLst>
                                        <p:tav tm="0">
                                          <p:val>
                                            <p:strVal val="#ppt_x"/>
                                          </p:val>
                                        </p:tav>
                                        <p:tav tm="100000">
                                          <p:val>
                                            <p:strVal val="#ppt_x"/>
                                          </p:val>
                                        </p:tav>
                                      </p:tavLst>
                                    </p:anim>
                                    <p:anim calcmode="lin" valueType="num">
                                      <p:cBhvr additive="base">
                                        <p:cTn id="2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657600" y="1830388"/>
            <a:ext cx="5490649" cy="4926012"/>
            <a:chOff x="3657600" y="1830388"/>
            <a:chExt cx="5490649" cy="4926012"/>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924186" y="3455007"/>
              <a:ext cx="20747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66FF33"/>
                    </a:solidFill>
                    <a:effectLst/>
                    <a:uLnTx/>
                    <a:uFillTx/>
                    <a:latin typeface="Times New Roman" pitchFamily="18" charset="0"/>
                    <a:ea typeface="+mn-ea"/>
                    <a:cs typeface="+mn-cs"/>
                  </a:rPr>
                  <a:t>Exp</a:t>
                </a:r>
              </a:p>
            </p:txBody>
          </p:sp>
        </p:grpSp>
        <p:grpSp>
          <p:nvGrpSpPr>
            <p:cNvPr id="14" name="Group 27"/>
            <p:cNvGrpSpPr>
              <a:grpSpLocks/>
            </p:cNvGrpSpPr>
            <p:nvPr/>
          </p:nvGrpSpPr>
          <p:grpSpPr bwMode="auto">
            <a:xfrm>
              <a:off x="3657600" y="3087688"/>
              <a:ext cx="4202113" cy="3254375"/>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mn-cs"/>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Co-NP</a:t>
                </a:r>
              </a:p>
            </p:txBody>
          </p:sp>
        </p:grpSp>
        <p:sp>
          <p:nvSpPr>
            <p:cNvPr id="20" name="Text Box 20"/>
            <p:cNvSpPr txBox="1">
              <a:spLocks noChangeArrowheads="1"/>
            </p:cNvSpPr>
            <p:nvPr/>
          </p:nvSpPr>
          <p:spPr bwMode="auto">
            <a:xfrm>
              <a:off x="5562600" y="4724400"/>
              <a:ext cx="16580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sp>
          <p:nvSpPr>
            <p:cNvPr id="21" name="Text Box 20"/>
            <p:cNvSpPr txBox="1">
              <a:spLocks noChangeArrowheads="1"/>
            </p:cNvSpPr>
            <p:nvPr/>
          </p:nvSpPr>
          <p:spPr bwMode="auto">
            <a:xfrm>
              <a:off x="6841755" y="3429000"/>
              <a:ext cx="21260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grpSp>
      <p:grpSp>
        <p:nvGrpSpPr>
          <p:cNvPr id="53" name="Group 52"/>
          <p:cNvGrpSpPr/>
          <p:nvPr/>
        </p:nvGrpSpPr>
        <p:grpSpPr>
          <a:xfrm>
            <a:off x="3810000" y="3578225"/>
            <a:ext cx="2392363" cy="997883"/>
            <a:chOff x="3810000" y="3578225"/>
            <a:chExt cx="2392363" cy="997883"/>
          </a:xfrm>
        </p:grpSpPr>
        <p:grpSp>
          <p:nvGrpSpPr>
            <p:cNvPr id="54" name="Group 37"/>
            <p:cNvGrpSpPr>
              <a:grpSpLocks/>
            </p:cNvGrpSpPr>
            <p:nvPr/>
          </p:nvGrpSpPr>
          <p:grpSpPr bwMode="auto">
            <a:xfrm>
              <a:off x="3810000" y="3578225"/>
              <a:ext cx="2392363" cy="674688"/>
              <a:chOff x="2400" y="2254"/>
              <a:chExt cx="1507" cy="425"/>
            </a:xfrm>
          </p:grpSpPr>
          <p:sp>
            <p:nvSpPr>
              <p:cNvPr id="56" name="Freeform 3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Text Box 3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55" name="Rectangle 40"/>
            <p:cNvSpPr>
              <a:spLocks noChangeArrowheads="1"/>
            </p:cNvSpPr>
            <p:nvPr/>
          </p:nvSpPr>
          <p:spPr bwMode="auto">
            <a:xfrm>
              <a:off x="4736321" y="4052888"/>
              <a:ext cx="11310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5" name="Group 23"/>
          <p:cNvGrpSpPr>
            <a:grpSpLocks/>
          </p:cNvGrpSpPr>
          <p:nvPr/>
        </p:nvGrpSpPr>
        <p:grpSpPr bwMode="auto">
          <a:xfrm>
            <a:off x="967645" y="3578224"/>
            <a:ext cx="2080355" cy="3127375"/>
            <a:chOff x="1236" y="768"/>
            <a:chExt cx="1181" cy="1884"/>
          </a:xfrm>
        </p:grpSpPr>
        <p:pic>
          <p:nvPicPr>
            <p:cNvPr id="66" name="Picture 24" descr="Steph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Rectangle 25"/>
            <p:cNvSpPr>
              <a:spLocks noChangeArrowheads="1"/>
            </p:cNvSpPr>
            <p:nvPr/>
          </p:nvSpPr>
          <p:spPr bwMode="auto">
            <a:xfrm>
              <a:off x="1236" y="2448"/>
              <a:ext cx="1110"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Steve Cook 1971</a:t>
              </a:r>
            </a:p>
          </p:txBody>
        </p:sp>
      </p:grpSp>
      <p:sp>
        <p:nvSpPr>
          <p:cNvPr id="51" name="Text Box 20"/>
          <p:cNvSpPr txBox="1">
            <a:spLocks noChangeArrowheads="1"/>
          </p:cNvSpPr>
          <p:nvPr/>
        </p:nvSpPr>
        <p:spPr bwMode="auto">
          <a:xfrm>
            <a:off x="0" y="2381071"/>
            <a:ext cx="419121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SAT problem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least as hard”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 every problem in the class.</a:t>
            </a:r>
          </a:p>
        </p:txBody>
      </p:sp>
      <p:sp>
        <p:nvSpPr>
          <p:cNvPr id="47" name="Rectangle 46"/>
          <p:cNvSpPr/>
          <p:nvPr/>
        </p:nvSpPr>
        <p:spPr>
          <a:xfrm>
            <a:off x="457200" y="609600"/>
            <a:ext cx="8534400"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p:txBody>
      </p:sp>
      <p:sp>
        <p:nvSpPr>
          <p:cNvPr id="4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422693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ppt_x"/>
                                          </p:val>
                                        </p:tav>
                                        <p:tav tm="100000">
                                          <p:val>
                                            <p:strVal val="#ppt_x"/>
                                          </p:val>
                                        </p:tav>
                                      </p:tavLst>
                                    </p:anim>
                                    <p:anim calcmode="lin" valueType="num">
                                      <p:cBhvr additive="base">
                                        <p:cTn id="14" dur="500" fill="hold"/>
                                        <p:tgtEl>
                                          <p:spTgt spid="5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ppt_x"/>
                                          </p:val>
                                        </p:tav>
                                        <p:tav tm="100000">
                                          <p:val>
                                            <p:strVal val="#ppt_x"/>
                                          </p:val>
                                        </p:tav>
                                      </p:tavLst>
                                    </p:anim>
                                    <p:anim calcmode="lin" valueType="num">
                                      <p:cBhvr additive="base">
                                        <p:cTn id="18" dur="500" fill="hold"/>
                                        <p:tgtEl>
                                          <p:spTgt spid="5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fill="hold"/>
                                        <p:tgtEl>
                                          <p:spTgt spid="65"/>
                                        </p:tgtEl>
                                        <p:attrNameLst>
                                          <p:attrName>ppt_x</p:attrName>
                                        </p:attrNameLst>
                                      </p:cBhvr>
                                      <p:tavLst>
                                        <p:tav tm="0">
                                          <p:val>
                                            <p:strVal val="#ppt_x"/>
                                          </p:val>
                                        </p:tav>
                                        <p:tav tm="100000">
                                          <p:val>
                                            <p:strVal val="#ppt_x"/>
                                          </p:val>
                                        </p:tav>
                                      </p:tavLst>
                                    </p:anim>
                                    <p:anim calcmode="lin" valueType="num">
                                      <p:cBhvr additive="base">
                                        <p:cTn id="22"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657600" y="1830388"/>
            <a:ext cx="5490649" cy="4926012"/>
            <a:chOff x="3657600" y="1830388"/>
            <a:chExt cx="5490649" cy="4926012"/>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924186" y="3455007"/>
              <a:ext cx="20747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66FF33"/>
                    </a:solidFill>
                    <a:effectLst/>
                    <a:uLnTx/>
                    <a:uFillTx/>
                    <a:latin typeface="Times New Roman" pitchFamily="18" charset="0"/>
                    <a:ea typeface="+mn-ea"/>
                    <a:cs typeface="+mn-cs"/>
                  </a:rPr>
                  <a:t>Exp</a:t>
                </a:r>
              </a:p>
            </p:txBody>
          </p:sp>
        </p:grpSp>
        <p:grpSp>
          <p:nvGrpSpPr>
            <p:cNvPr id="14" name="Group 27"/>
            <p:cNvGrpSpPr>
              <a:grpSpLocks/>
            </p:cNvGrpSpPr>
            <p:nvPr/>
          </p:nvGrpSpPr>
          <p:grpSpPr bwMode="auto">
            <a:xfrm>
              <a:off x="3657600" y="3087688"/>
              <a:ext cx="4202113" cy="3254375"/>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mn-cs"/>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Co-NP</a:t>
                </a:r>
              </a:p>
            </p:txBody>
          </p:sp>
        </p:grpSp>
        <p:sp>
          <p:nvSpPr>
            <p:cNvPr id="20" name="Text Box 20"/>
            <p:cNvSpPr txBox="1">
              <a:spLocks noChangeArrowheads="1"/>
            </p:cNvSpPr>
            <p:nvPr/>
          </p:nvSpPr>
          <p:spPr bwMode="auto">
            <a:xfrm>
              <a:off x="5562600" y="4724400"/>
              <a:ext cx="16580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sp>
          <p:nvSpPr>
            <p:cNvPr id="21" name="Text Box 20"/>
            <p:cNvSpPr txBox="1">
              <a:spLocks noChangeArrowheads="1"/>
            </p:cNvSpPr>
            <p:nvPr/>
          </p:nvSpPr>
          <p:spPr bwMode="auto">
            <a:xfrm>
              <a:off x="6841755" y="3429000"/>
              <a:ext cx="21260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a:t>
              </a:r>
            </a:p>
          </p:txBody>
        </p:sp>
      </p:grpSp>
      <p:grpSp>
        <p:nvGrpSpPr>
          <p:cNvPr id="53" name="Group 52"/>
          <p:cNvGrpSpPr/>
          <p:nvPr/>
        </p:nvGrpSpPr>
        <p:grpSpPr>
          <a:xfrm>
            <a:off x="3810000" y="3578225"/>
            <a:ext cx="2392363" cy="997883"/>
            <a:chOff x="3810000" y="3578225"/>
            <a:chExt cx="2392363" cy="997883"/>
          </a:xfrm>
        </p:grpSpPr>
        <p:grpSp>
          <p:nvGrpSpPr>
            <p:cNvPr id="54" name="Group 37"/>
            <p:cNvGrpSpPr>
              <a:grpSpLocks/>
            </p:cNvGrpSpPr>
            <p:nvPr/>
          </p:nvGrpSpPr>
          <p:grpSpPr bwMode="auto">
            <a:xfrm>
              <a:off x="3810000" y="3578225"/>
              <a:ext cx="2392363" cy="674688"/>
              <a:chOff x="2400" y="2254"/>
              <a:chExt cx="1507" cy="425"/>
            </a:xfrm>
          </p:grpSpPr>
          <p:sp>
            <p:nvSpPr>
              <p:cNvPr id="56" name="Freeform 3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Text Box 3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55" name="Rectangle 40"/>
            <p:cNvSpPr>
              <a:spLocks noChangeArrowheads="1"/>
            </p:cNvSpPr>
            <p:nvPr/>
          </p:nvSpPr>
          <p:spPr bwMode="auto">
            <a:xfrm>
              <a:off x="4736321" y="4052888"/>
              <a:ext cx="11310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1" name="Text Box 20"/>
          <p:cNvSpPr txBox="1">
            <a:spLocks noChangeArrowheads="1"/>
          </p:cNvSpPr>
          <p:nvPr/>
        </p:nvSpPr>
        <p:spPr bwMode="auto">
          <a:xfrm>
            <a:off x="5824" y="1725335"/>
            <a:ext cx="4937442" cy="597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will now prove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Clause-Sat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if we had a fast algorithm for</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we would have one for</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Clause-Sat,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So in some sense Clause-SAT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is an easier problem.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But we likely don’t do not have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fast algorithm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Clause-Sat.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we likely don’t do not have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one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Card-Puzzle.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7" name="Rectangle 46"/>
          <p:cNvSpPr/>
          <p:nvPr/>
        </p:nvSpPr>
        <p:spPr>
          <a:xfrm>
            <a:off x="457200" y="609600"/>
            <a:ext cx="8534400"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The Card-Puzzle Problem:</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 set of cards with two columns of holes.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a box with one column of X’s.</a:t>
            </a:r>
          </a:p>
        </p:txBody>
      </p:sp>
      <p:sp>
        <p:nvSpPr>
          <p:cNvPr id="4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9" name="Text Box 20"/>
          <p:cNvSpPr txBox="1">
            <a:spLocks noChangeArrowheads="1"/>
          </p:cNvSpPr>
          <p:nvPr/>
        </p:nvSpPr>
        <p:spPr bwMode="auto">
          <a:xfrm>
            <a:off x="3937009" y="3196380"/>
            <a:ext cx="20736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Card-Puzzle</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434382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 calcmode="lin" valueType="num">
                                      <p:cBhvr additive="base">
                                        <p:cTn id="7"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xEl>
                                              <p:pRg st="1" end="1"/>
                                            </p:txEl>
                                          </p:spTgt>
                                        </p:tgtEl>
                                        <p:attrNameLst>
                                          <p:attrName>style.visibility</p:attrName>
                                        </p:attrNameLst>
                                      </p:cBhvr>
                                      <p:to>
                                        <p:strVal val="visible"/>
                                      </p:to>
                                    </p:set>
                                    <p:anim calcmode="lin" valueType="num">
                                      <p:cBhvr additive="base">
                                        <p:cTn id="11" dur="500" fill="hold"/>
                                        <p:tgtEl>
                                          <p:spTgt spid="5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1">
                                            <p:txEl>
                                              <p:pRg st="2" end="2"/>
                                            </p:txEl>
                                          </p:spTgt>
                                        </p:tgtEl>
                                        <p:attrNameLst>
                                          <p:attrName>style.visibility</p:attrName>
                                        </p:attrNameLst>
                                      </p:cBhvr>
                                      <p:to>
                                        <p:strVal val="visible"/>
                                      </p:to>
                                    </p:set>
                                    <p:anim calcmode="lin" valueType="num">
                                      <p:cBhvr additive="base">
                                        <p:cTn id="15" dur="500" fill="hold"/>
                                        <p:tgtEl>
                                          <p:spTgt spid="5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1">
                                            <p:txEl>
                                              <p:pRg st="3" end="3"/>
                                            </p:txEl>
                                          </p:spTgt>
                                        </p:tgtEl>
                                        <p:attrNameLst>
                                          <p:attrName>style.visibility</p:attrName>
                                        </p:attrNameLst>
                                      </p:cBhvr>
                                      <p:to>
                                        <p:strVal val="visible"/>
                                      </p:to>
                                    </p:set>
                                    <p:anim calcmode="lin" valueType="num">
                                      <p:cBhvr additive="base">
                                        <p:cTn id="21" dur="500" fill="hold"/>
                                        <p:tgtEl>
                                          <p:spTgt spid="5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1">
                                            <p:txEl>
                                              <p:pRg st="4" end="4"/>
                                            </p:txEl>
                                          </p:spTgt>
                                        </p:tgtEl>
                                        <p:attrNameLst>
                                          <p:attrName>style.visibility</p:attrName>
                                        </p:attrNameLst>
                                      </p:cBhvr>
                                      <p:to>
                                        <p:strVal val="visible"/>
                                      </p:to>
                                    </p:set>
                                    <p:anim calcmode="lin" valueType="num">
                                      <p:cBhvr additive="base">
                                        <p:cTn id="27" dur="500" fill="hold"/>
                                        <p:tgtEl>
                                          <p:spTgt spid="51">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1">
                                            <p:txEl>
                                              <p:pRg st="6" end="6"/>
                                            </p:txEl>
                                          </p:spTgt>
                                        </p:tgtEl>
                                        <p:attrNameLst>
                                          <p:attrName>style.visibility</p:attrName>
                                        </p:attrNameLst>
                                      </p:cBhvr>
                                      <p:to>
                                        <p:strVal val="visible"/>
                                      </p:to>
                                    </p:set>
                                    <p:anim calcmode="lin" valueType="num">
                                      <p:cBhvr additive="base">
                                        <p:cTn id="33" dur="500" fill="hold"/>
                                        <p:tgtEl>
                                          <p:spTgt spid="51">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51">
                                            <p:txEl>
                                              <p:pRg st="8" end="8"/>
                                            </p:txEl>
                                          </p:spTgt>
                                        </p:tgtEl>
                                        <p:attrNameLst>
                                          <p:attrName>style.visibility</p:attrName>
                                        </p:attrNameLst>
                                      </p:cBhvr>
                                      <p:to>
                                        <p:strVal val="visible"/>
                                      </p:to>
                                    </p:set>
                                    <p:anim calcmode="lin" valueType="num">
                                      <p:cBhvr additive="base">
                                        <p:cTn id="39" dur="500" fill="hold"/>
                                        <p:tgtEl>
                                          <p:spTgt spid="51">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1">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51">
                                            <p:txEl>
                                              <p:pRg st="9" end="9"/>
                                            </p:txEl>
                                          </p:spTgt>
                                        </p:tgtEl>
                                        <p:attrNameLst>
                                          <p:attrName>style.visibility</p:attrName>
                                        </p:attrNameLst>
                                      </p:cBhvr>
                                      <p:to>
                                        <p:strVal val="visible"/>
                                      </p:to>
                                    </p:set>
                                    <p:anim calcmode="lin" valueType="num">
                                      <p:cBhvr additive="base">
                                        <p:cTn id="45" dur="500" fill="hold"/>
                                        <p:tgtEl>
                                          <p:spTgt spid="51">
                                            <p:txEl>
                                              <p:pRg st="9" end="9"/>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1">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29">
                                            <p:txEl>
                                              <p:pRg st="0" end="0"/>
                                            </p:txEl>
                                          </p:spTgt>
                                        </p:tgtEl>
                                        <p:attrNameLst>
                                          <p:attrName>style.visibility</p:attrName>
                                        </p:attrNameLst>
                                      </p:cBhvr>
                                      <p:to>
                                        <p:strVal val="visible"/>
                                      </p:to>
                                    </p:set>
                                    <p:anim calcmode="lin" valueType="num">
                                      <p:cBhvr additive="base">
                                        <p:cTn id="51"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AutoShape 38"/>
          <p:cNvSpPr>
            <a:spLocks noChangeArrowheads="1"/>
          </p:cNvSpPr>
          <p:nvPr/>
        </p:nvSpPr>
        <p:spPr bwMode="auto">
          <a:xfrm>
            <a:off x="1103481" y="702518"/>
            <a:ext cx="1468159" cy="523810"/>
          </a:xfrm>
          <a:prstGeom prst="wedgeRoundRectCallout">
            <a:avLst>
              <a:gd name="adj1" fmla="val -58991"/>
              <a:gd name="adj2" fmla="val -44908"/>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Overview</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41" name="Text Box 6">
            <a:extLst>
              <a:ext uri="{FF2B5EF4-FFF2-40B4-BE49-F238E27FC236}">
                <a16:creationId xmlns:a16="http://schemas.microsoft.com/office/drawing/2014/main" id="{B0F2829C-65EC-4E1B-A8FA-A7C540756068}"/>
              </a:ext>
            </a:extLst>
          </p:cNvPr>
          <p:cNvSpPr txBox="1">
            <a:spLocks noChangeArrowheads="1"/>
          </p:cNvSpPr>
          <p:nvPr/>
        </p:nvSpPr>
        <p:spPr bwMode="auto">
          <a:xfrm>
            <a:off x="704459" y="1484244"/>
            <a:ext cx="4934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CP</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p:txBody>
      </p:sp>
      <p:sp>
        <p:nvSpPr>
          <p:cNvPr id="42" name="Text Box 6">
            <a:extLst>
              <a:ext uri="{FF2B5EF4-FFF2-40B4-BE49-F238E27FC236}">
                <a16:creationId xmlns:a16="http://schemas.microsoft.com/office/drawing/2014/main" id="{B03B30E1-D94D-4AB2-B0EA-C2B22B852541}"/>
              </a:ext>
            </a:extLst>
          </p:cNvPr>
          <p:cNvSpPr txBox="1">
            <a:spLocks noChangeArrowheads="1"/>
          </p:cNvSpPr>
          <p:nvPr/>
        </p:nvSpPr>
        <p:spPr bwMode="auto">
          <a:xfrm>
            <a:off x="5370915" y="1497369"/>
            <a:ext cx="30243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Proved already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Want to prove.</a:t>
            </a:r>
          </a:p>
        </p:txBody>
      </p:sp>
      <p:sp>
        <p:nvSpPr>
          <p:cNvPr id="45" name="Text Box 6">
            <a:extLst>
              <a:ext uri="{FF2B5EF4-FFF2-40B4-BE49-F238E27FC236}">
                <a16:creationId xmlns:a16="http://schemas.microsoft.com/office/drawing/2014/main" id="{25B0BF92-665A-475F-A413-F6C978D72B0E}"/>
              </a:ext>
            </a:extLst>
          </p:cNvPr>
          <p:cNvSpPr txBox="1">
            <a:spLocks noChangeArrowheads="1"/>
          </p:cNvSpPr>
          <p:nvPr/>
        </p:nvSpPr>
        <p:spPr bwMode="auto">
          <a:xfrm>
            <a:off x="1391294" y="2362200"/>
            <a:ext cx="3612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Prove:     ⌐A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Same as: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4" name="Text Box 6">
            <a:extLst>
              <a:ext uri="{FF2B5EF4-FFF2-40B4-BE49-F238E27FC236}">
                <a16:creationId xmlns:a16="http://schemas.microsoft.com/office/drawing/2014/main" id="{5EA82AEB-D138-4F7C-A980-4E9FF95BB3B9}"/>
              </a:ext>
            </a:extLst>
          </p:cNvPr>
          <p:cNvSpPr txBox="1">
            <a:spLocks noChangeArrowheads="1"/>
          </p:cNvSpPr>
          <p:nvPr/>
        </p:nvSpPr>
        <p:spPr bwMode="auto">
          <a:xfrm>
            <a:off x="1930538" y="3269960"/>
            <a:ext cx="819214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CP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Design an algorithm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(Using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an oracle for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CP</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as a subroutine)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C-SAT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5" name="Text Box 6">
            <a:extLst>
              <a:ext uri="{FF2B5EF4-FFF2-40B4-BE49-F238E27FC236}">
                <a16:creationId xmlns:a16="http://schemas.microsoft.com/office/drawing/2014/main" id="{73561354-2C41-45D6-87E8-8D88CA1EB920}"/>
              </a:ext>
            </a:extLst>
          </p:cNvPr>
          <p:cNvSpPr txBox="1">
            <a:spLocks noChangeArrowheads="1"/>
          </p:cNvSpPr>
          <p:nvPr/>
        </p:nvSpPr>
        <p:spPr bwMode="auto">
          <a:xfrm>
            <a:off x="1639347" y="3299472"/>
            <a:ext cx="13484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56" name="Text Box 6">
            <a:extLst>
              <a:ext uri="{FF2B5EF4-FFF2-40B4-BE49-F238E27FC236}">
                <a16:creationId xmlns:a16="http://schemas.microsoft.com/office/drawing/2014/main" id="{07846CB3-5AB9-486E-9DF0-17079F7EF519}"/>
              </a:ext>
            </a:extLst>
          </p:cNvPr>
          <p:cNvSpPr txBox="1">
            <a:spLocks noChangeArrowheads="1"/>
          </p:cNvSpPr>
          <p:nvPr/>
        </p:nvSpPr>
        <p:spPr bwMode="auto">
          <a:xfrm>
            <a:off x="1424731" y="5179804"/>
            <a:ext cx="45281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is true. So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is true.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77" name="AutoShape 38">
            <a:extLst>
              <a:ext uri="{FF2B5EF4-FFF2-40B4-BE49-F238E27FC236}">
                <a16:creationId xmlns:a16="http://schemas.microsoft.com/office/drawing/2014/main" id="{6E291831-CA08-48DA-AE78-FDA523C0F5F6}"/>
              </a:ext>
            </a:extLst>
          </p:cNvPr>
          <p:cNvSpPr>
            <a:spLocks noChangeArrowheads="1"/>
          </p:cNvSpPr>
          <p:nvPr/>
        </p:nvSpPr>
        <p:spPr bwMode="auto">
          <a:xfrm>
            <a:off x="660204" y="5660321"/>
            <a:ext cx="6613578" cy="557212"/>
          </a:xfrm>
          <a:prstGeom prst="wedgeRoundRectCallout">
            <a:avLst>
              <a:gd name="adj1" fmla="val -35625"/>
              <a:gd name="adj2" fmla="val -61410"/>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Goal Accomplished: Proved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CP</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not likely in Poly.</a:t>
            </a:r>
          </a:p>
        </p:txBody>
      </p:sp>
      <p:sp>
        <p:nvSpPr>
          <p:cNvPr id="49" name="Rectangle 2">
            <a:extLst>
              <a:ext uri="{FF2B5EF4-FFF2-40B4-BE49-F238E27FC236}">
                <a16:creationId xmlns:a16="http://schemas.microsoft.com/office/drawing/2014/main" id="{D77A8C40-9C00-4B6E-B2A8-F528E1AC46BC}"/>
              </a:ext>
            </a:extLst>
          </p:cNvPr>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Text Box 20">
            <a:extLst>
              <a:ext uri="{FF2B5EF4-FFF2-40B4-BE49-F238E27FC236}">
                <a16:creationId xmlns:a16="http://schemas.microsoft.com/office/drawing/2014/main" id="{B4D3D691-AA91-4B02-9E70-C610F43F4174}"/>
              </a:ext>
            </a:extLst>
          </p:cNvPr>
          <p:cNvSpPr txBox="1">
            <a:spLocks noChangeArrowheads="1"/>
          </p:cNvSpPr>
          <p:nvPr/>
        </p:nvSpPr>
        <p:spPr bwMode="auto">
          <a:xfrm>
            <a:off x="4907507" y="649943"/>
            <a:ext cx="38818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will now prove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Clause-Sat</a:t>
            </a:r>
          </a:p>
        </p:txBody>
      </p:sp>
      <p:grpSp>
        <p:nvGrpSpPr>
          <p:cNvPr id="51" name="Group 5">
            <a:extLst>
              <a:ext uri="{FF2B5EF4-FFF2-40B4-BE49-F238E27FC236}">
                <a16:creationId xmlns:a16="http://schemas.microsoft.com/office/drawing/2014/main" id="{4F099C45-D8D9-4E2C-A092-5185AA3596F7}"/>
              </a:ext>
            </a:extLst>
          </p:cNvPr>
          <p:cNvGrpSpPr>
            <a:grpSpLocks/>
          </p:cNvGrpSpPr>
          <p:nvPr/>
        </p:nvGrpSpPr>
        <p:grpSpPr bwMode="auto">
          <a:xfrm>
            <a:off x="228600" y="72569"/>
            <a:ext cx="973995" cy="1068026"/>
            <a:chOff x="2013" y="2206"/>
            <a:chExt cx="679" cy="1010"/>
          </a:xfrm>
        </p:grpSpPr>
        <p:sp>
          <p:nvSpPr>
            <p:cNvPr id="52" name="Freeform 6">
              <a:extLst>
                <a:ext uri="{FF2B5EF4-FFF2-40B4-BE49-F238E27FC236}">
                  <a16:creationId xmlns:a16="http://schemas.microsoft.com/office/drawing/2014/main" id="{E7A5FEF0-AB43-4B6C-8421-40E6100A793C}"/>
                </a:ext>
              </a:extLst>
            </p:cNvPr>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3" name="Group 7">
              <a:extLst>
                <a:ext uri="{FF2B5EF4-FFF2-40B4-BE49-F238E27FC236}">
                  <a16:creationId xmlns:a16="http://schemas.microsoft.com/office/drawing/2014/main" id="{F7B2F503-2807-4825-AFED-41F0B9BF41BE}"/>
                </a:ext>
              </a:extLst>
            </p:cNvPr>
            <p:cNvGrpSpPr>
              <a:grpSpLocks/>
            </p:cNvGrpSpPr>
            <p:nvPr/>
          </p:nvGrpSpPr>
          <p:grpSpPr bwMode="auto">
            <a:xfrm>
              <a:off x="2013" y="2206"/>
              <a:ext cx="339" cy="1010"/>
              <a:chOff x="240" y="2880"/>
              <a:chExt cx="339" cy="1010"/>
            </a:xfrm>
          </p:grpSpPr>
          <p:sp>
            <p:nvSpPr>
              <p:cNvPr id="78" name="Freeform 8">
                <a:extLst>
                  <a:ext uri="{FF2B5EF4-FFF2-40B4-BE49-F238E27FC236}">
                    <a16:creationId xmlns:a16="http://schemas.microsoft.com/office/drawing/2014/main" id="{F896502D-F69C-4AF1-ABE0-B9E62EDB3C80}"/>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9">
                <a:extLst>
                  <a:ext uri="{FF2B5EF4-FFF2-40B4-BE49-F238E27FC236}">
                    <a16:creationId xmlns:a16="http://schemas.microsoft.com/office/drawing/2014/main" id="{7DA700F6-38EB-4F94-A9BB-5556DE3ECCD1}"/>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0">
                <a:extLst>
                  <a:ext uri="{FF2B5EF4-FFF2-40B4-BE49-F238E27FC236}">
                    <a16:creationId xmlns:a16="http://schemas.microsoft.com/office/drawing/2014/main" id="{446679FC-890A-4740-9576-E369D7B51977}"/>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11">
                <a:extLst>
                  <a:ext uri="{FF2B5EF4-FFF2-40B4-BE49-F238E27FC236}">
                    <a16:creationId xmlns:a16="http://schemas.microsoft.com/office/drawing/2014/main" id="{AA6963CC-2AB3-4CC1-8276-5B5E478DF66C}"/>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12">
                <a:extLst>
                  <a:ext uri="{FF2B5EF4-FFF2-40B4-BE49-F238E27FC236}">
                    <a16:creationId xmlns:a16="http://schemas.microsoft.com/office/drawing/2014/main" id="{FCB65618-A627-4FAA-AF6C-74A1ED2C7474}"/>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13">
                <a:extLst>
                  <a:ext uri="{FF2B5EF4-FFF2-40B4-BE49-F238E27FC236}">
                    <a16:creationId xmlns:a16="http://schemas.microsoft.com/office/drawing/2014/main" id="{8B07A8B7-E902-46C6-AF0F-8A0BF89E21A6}"/>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14">
                <a:extLst>
                  <a:ext uri="{FF2B5EF4-FFF2-40B4-BE49-F238E27FC236}">
                    <a16:creationId xmlns:a16="http://schemas.microsoft.com/office/drawing/2014/main" id="{AD79B395-E2CC-4AEF-9C7B-3148B6E21548}"/>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5">
                <a:extLst>
                  <a:ext uri="{FF2B5EF4-FFF2-40B4-BE49-F238E27FC236}">
                    <a16:creationId xmlns:a16="http://schemas.microsoft.com/office/drawing/2014/main" id="{AD4E3E10-6134-423B-BB3F-6E0943F96EFA}"/>
                  </a:ext>
                </a:extLst>
              </p:cNvPr>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16">
                <a:extLst>
                  <a:ext uri="{FF2B5EF4-FFF2-40B4-BE49-F238E27FC236}">
                    <a16:creationId xmlns:a16="http://schemas.microsoft.com/office/drawing/2014/main" id="{67AEF9D9-48CF-499E-8482-9CDA66E70784}"/>
                  </a:ext>
                </a:extLst>
              </p:cNvPr>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17">
                <a:extLst>
                  <a:ext uri="{FF2B5EF4-FFF2-40B4-BE49-F238E27FC236}">
                    <a16:creationId xmlns:a16="http://schemas.microsoft.com/office/drawing/2014/main" id="{1361C3F0-9346-4B1E-874F-7D2096384CE7}"/>
                  </a:ext>
                </a:extLst>
              </p:cNvPr>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18">
                <a:extLst>
                  <a:ext uri="{FF2B5EF4-FFF2-40B4-BE49-F238E27FC236}">
                    <a16:creationId xmlns:a16="http://schemas.microsoft.com/office/drawing/2014/main" id="{237C90E8-E5FD-40F3-A883-5C48831F2764}"/>
                  </a:ext>
                </a:extLst>
              </p:cNvPr>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19">
                <a:extLst>
                  <a:ext uri="{FF2B5EF4-FFF2-40B4-BE49-F238E27FC236}">
                    <a16:creationId xmlns:a16="http://schemas.microsoft.com/office/drawing/2014/main" id="{4DB5BC67-AA3A-43A3-9005-4420EBE2A20D}"/>
                  </a:ext>
                </a:extLst>
              </p:cNvPr>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90" name="Oval 20">
                <a:extLst>
                  <a:ext uri="{FF2B5EF4-FFF2-40B4-BE49-F238E27FC236}">
                    <a16:creationId xmlns:a16="http://schemas.microsoft.com/office/drawing/2014/main" id="{547190A6-8BAD-40E2-B6DD-13808342342F}"/>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104554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anim calcmode="lin" valueType="num">
                                      <p:cBhvr additive="base">
                                        <p:cTn id="2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2">
                                            <p:txEl>
                                              <p:pRg st="0" end="0"/>
                                            </p:txEl>
                                          </p:spTgt>
                                        </p:tgtEl>
                                        <p:attrNameLst>
                                          <p:attrName>style.visibility</p:attrName>
                                        </p:attrNameLst>
                                      </p:cBhvr>
                                      <p:to>
                                        <p:strVal val="visible"/>
                                      </p:to>
                                    </p:set>
                                    <p:anim calcmode="lin" valueType="num">
                                      <p:cBhvr additive="base">
                                        <p:cTn id="29"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1">
                                            <p:txEl>
                                              <p:pRg st="1" end="1"/>
                                            </p:txEl>
                                          </p:spTgt>
                                        </p:tgtEl>
                                        <p:attrNameLst>
                                          <p:attrName>style.visibility</p:attrName>
                                        </p:attrNameLst>
                                      </p:cBhvr>
                                      <p:to>
                                        <p:strVal val="visible"/>
                                      </p:to>
                                    </p:set>
                                    <p:anim calcmode="lin" valueType="num">
                                      <p:cBhvr additive="base">
                                        <p:cTn id="3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2">
                                            <p:txEl>
                                              <p:pRg st="1" end="1"/>
                                            </p:txEl>
                                          </p:spTgt>
                                        </p:tgtEl>
                                        <p:attrNameLst>
                                          <p:attrName>style.visibility</p:attrName>
                                        </p:attrNameLst>
                                      </p:cBhvr>
                                      <p:to>
                                        <p:strVal val="visible"/>
                                      </p:to>
                                    </p:set>
                                    <p:anim calcmode="lin" valueType="num">
                                      <p:cBhvr additive="base">
                                        <p:cTn id="4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5">
                                            <p:txEl>
                                              <p:pRg st="0" end="0"/>
                                            </p:txEl>
                                          </p:spTgt>
                                        </p:tgtEl>
                                        <p:attrNameLst>
                                          <p:attrName>style.visibility</p:attrName>
                                        </p:attrNameLst>
                                      </p:cBhvr>
                                      <p:to>
                                        <p:strVal val="visible"/>
                                      </p:to>
                                    </p:set>
                                    <p:anim calcmode="lin" valueType="num">
                                      <p:cBhvr additive="base">
                                        <p:cTn id="4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5">
                                            <p:txEl>
                                              <p:pRg st="1" end="1"/>
                                            </p:txEl>
                                          </p:spTgt>
                                        </p:tgtEl>
                                        <p:attrNameLst>
                                          <p:attrName>style.visibility</p:attrName>
                                        </p:attrNameLst>
                                      </p:cBhvr>
                                      <p:to>
                                        <p:strVal val="visible"/>
                                      </p:to>
                                    </p:set>
                                    <p:anim calcmode="lin" valueType="num">
                                      <p:cBhvr additive="base">
                                        <p:cTn id="5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500" fill="hold"/>
                                        <p:tgtEl>
                                          <p:spTgt spid="55"/>
                                        </p:tgtEl>
                                        <p:attrNameLst>
                                          <p:attrName>ppt_x</p:attrName>
                                        </p:attrNameLst>
                                      </p:cBhvr>
                                      <p:tavLst>
                                        <p:tav tm="0">
                                          <p:val>
                                            <p:strVal val="0-#ppt_w/2"/>
                                          </p:val>
                                        </p:tav>
                                        <p:tav tm="100000">
                                          <p:val>
                                            <p:strVal val="#ppt_x"/>
                                          </p:val>
                                        </p:tav>
                                      </p:tavLst>
                                    </p:anim>
                                    <p:anim calcmode="lin" valueType="num">
                                      <p:cBhvr additive="base">
                                        <p:cTn id="6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4">
                                            <p:txEl>
                                              <p:pRg st="0" end="0"/>
                                            </p:txEl>
                                          </p:spTgt>
                                        </p:tgtEl>
                                        <p:attrNameLst>
                                          <p:attrName>style.visibility</p:attrName>
                                        </p:attrNameLst>
                                      </p:cBhvr>
                                      <p:to>
                                        <p:strVal val="visible"/>
                                      </p:to>
                                    </p:set>
                                    <p:anim calcmode="lin" valueType="num">
                                      <p:cBhvr additive="base">
                                        <p:cTn id="6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4">
                                            <p:txEl>
                                              <p:pRg st="1" end="1"/>
                                            </p:txEl>
                                          </p:spTgt>
                                        </p:tgtEl>
                                        <p:attrNameLst>
                                          <p:attrName>style.visibility</p:attrName>
                                        </p:attrNameLst>
                                      </p:cBhvr>
                                      <p:to>
                                        <p:strVal val="visible"/>
                                      </p:to>
                                    </p:set>
                                    <p:anim calcmode="lin" valueType="num">
                                      <p:cBhvr additive="base">
                                        <p:cTn id="71"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54">
                                            <p:txEl>
                                              <p:pRg st="2" end="2"/>
                                            </p:txEl>
                                          </p:spTgt>
                                        </p:tgtEl>
                                        <p:attrNameLst>
                                          <p:attrName>style.visibility</p:attrName>
                                        </p:attrNameLst>
                                      </p:cBhvr>
                                      <p:to>
                                        <p:strVal val="visible"/>
                                      </p:to>
                                    </p:set>
                                    <p:anim calcmode="lin" valueType="num">
                                      <p:cBhvr additive="base">
                                        <p:cTn id="77" dur="500" fill="hold"/>
                                        <p:tgtEl>
                                          <p:spTgt spid="54">
                                            <p:txEl>
                                              <p:pRg st="2" end="2"/>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54">
                                            <p:txEl>
                                              <p:pRg st="3" end="3"/>
                                            </p:txEl>
                                          </p:spTgt>
                                        </p:tgtEl>
                                        <p:attrNameLst>
                                          <p:attrName>style.visibility</p:attrName>
                                        </p:attrNameLst>
                                      </p:cBhvr>
                                      <p:to>
                                        <p:strVal val="visible"/>
                                      </p:to>
                                    </p:set>
                                    <p:anim calcmode="lin" valueType="num">
                                      <p:cBhvr additive="base">
                                        <p:cTn id="83" dur="500" fill="hold"/>
                                        <p:tgtEl>
                                          <p:spTgt spid="54">
                                            <p:txEl>
                                              <p:pRg st="3" end="3"/>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54">
                                            <p:txEl>
                                              <p:pRg st="4" end="4"/>
                                            </p:txEl>
                                          </p:spTgt>
                                        </p:tgtEl>
                                        <p:attrNameLst>
                                          <p:attrName>style.visibility</p:attrName>
                                        </p:attrNameLst>
                                      </p:cBhvr>
                                      <p:to>
                                        <p:strVal val="visible"/>
                                      </p:to>
                                    </p:set>
                                    <p:anim calcmode="lin" valueType="num">
                                      <p:cBhvr additive="base">
                                        <p:cTn id="89" dur="500" fill="hold"/>
                                        <p:tgtEl>
                                          <p:spTgt spid="54">
                                            <p:txEl>
                                              <p:pRg st="4" end="4"/>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56"/>
                                        </p:tgtEl>
                                        <p:attrNameLst>
                                          <p:attrName>style.visibility</p:attrName>
                                        </p:attrNameLst>
                                      </p:cBhvr>
                                      <p:to>
                                        <p:strVal val="visible"/>
                                      </p:to>
                                    </p:set>
                                    <p:anim calcmode="lin" valueType="num">
                                      <p:cBhvr additive="base">
                                        <p:cTn id="95" dur="500" fill="hold"/>
                                        <p:tgtEl>
                                          <p:spTgt spid="56"/>
                                        </p:tgtEl>
                                        <p:attrNameLst>
                                          <p:attrName>ppt_x</p:attrName>
                                        </p:attrNameLst>
                                      </p:cBhvr>
                                      <p:tavLst>
                                        <p:tav tm="0">
                                          <p:val>
                                            <p:strVal val="0-#ppt_w/2"/>
                                          </p:val>
                                        </p:tav>
                                        <p:tav tm="100000">
                                          <p:val>
                                            <p:strVal val="#ppt_x"/>
                                          </p:val>
                                        </p:tav>
                                      </p:tavLst>
                                    </p:anim>
                                    <p:anim calcmode="lin" valueType="num">
                                      <p:cBhvr additive="base">
                                        <p:cTn id="9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77"/>
                                        </p:tgtEl>
                                        <p:attrNameLst>
                                          <p:attrName>style.visibility</p:attrName>
                                        </p:attrNameLst>
                                      </p:cBhvr>
                                      <p:to>
                                        <p:strVal val="visible"/>
                                      </p:to>
                                    </p:set>
                                    <p:anim calcmode="lin" valueType="num">
                                      <p:cBhvr additive="base">
                                        <p:cTn id="101" dur="500" fill="hold"/>
                                        <p:tgtEl>
                                          <p:spTgt spid="77"/>
                                        </p:tgtEl>
                                        <p:attrNameLst>
                                          <p:attrName>ppt_x</p:attrName>
                                        </p:attrNameLst>
                                      </p:cBhvr>
                                      <p:tavLst>
                                        <p:tav tm="0">
                                          <p:val>
                                            <p:strVal val="0-#ppt_w/2"/>
                                          </p:val>
                                        </p:tav>
                                        <p:tav tm="100000">
                                          <p:val>
                                            <p:strVal val="#ppt_x"/>
                                          </p:val>
                                        </p:tav>
                                      </p:tavLst>
                                    </p:anim>
                                    <p:anim calcmode="lin" valueType="num">
                                      <p:cBhvr additive="base">
                                        <p:cTn id="102" dur="5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55" grpId="0"/>
      <p:bldP spid="56" grpId="0"/>
      <p:bldP spid="77" grpId="0" animBg="1" autoUpdateAnimBg="0"/>
      <p:bldP spid="5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AutoShape 38"/>
          <p:cNvSpPr>
            <a:spLocks noChangeArrowheads="1"/>
          </p:cNvSpPr>
          <p:nvPr/>
        </p:nvSpPr>
        <p:spPr bwMode="auto">
          <a:xfrm>
            <a:off x="1103481" y="702518"/>
            <a:ext cx="1468159" cy="523810"/>
          </a:xfrm>
          <a:prstGeom prst="wedgeRoundRectCallout">
            <a:avLst>
              <a:gd name="adj1" fmla="val -58991"/>
              <a:gd name="adj2" fmla="val -44908"/>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Overview</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75" name="AutoShape 35">
            <a:extLst>
              <a:ext uri="{FF2B5EF4-FFF2-40B4-BE49-F238E27FC236}">
                <a16:creationId xmlns:a16="http://schemas.microsoft.com/office/drawing/2014/main" id="{B5B7B0F8-D5F8-49EB-9119-57EE10494992}"/>
              </a:ext>
            </a:extLst>
          </p:cNvPr>
          <p:cNvSpPr>
            <a:spLocks noChangeArrowheads="1"/>
          </p:cNvSpPr>
          <p:nvPr/>
        </p:nvSpPr>
        <p:spPr bwMode="auto">
          <a:xfrm>
            <a:off x="1381658" y="1792943"/>
            <a:ext cx="6685484" cy="1354882"/>
          </a:xfrm>
          <a:prstGeom prst="wedgeRoundRectCallout">
            <a:avLst>
              <a:gd name="adj1" fmla="val -46911"/>
              <a:gd name="adj2" fmla="val 68035"/>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proof might feel hard,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we will just be mechanically following the steps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set up for proving Predicate logic sentences.</a:t>
            </a:r>
          </a:p>
        </p:txBody>
      </p:sp>
      <p:sp>
        <p:nvSpPr>
          <p:cNvPr id="49" name="Rectangle 2">
            <a:extLst>
              <a:ext uri="{FF2B5EF4-FFF2-40B4-BE49-F238E27FC236}">
                <a16:creationId xmlns:a16="http://schemas.microsoft.com/office/drawing/2014/main" id="{D77A8C40-9C00-4B6E-B2A8-F528E1AC46BC}"/>
              </a:ext>
            </a:extLst>
          </p:cNvPr>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Text Box 20">
            <a:extLst>
              <a:ext uri="{FF2B5EF4-FFF2-40B4-BE49-F238E27FC236}">
                <a16:creationId xmlns:a16="http://schemas.microsoft.com/office/drawing/2014/main" id="{B4D3D691-AA91-4B02-9E70-C610F43F4174}"/>
              </a:ext>
            </a:extLst>
          </p:cNvPr>
          <p:cNvSpPr txBox="1">
            <a:spLocks noChangeArrowheads="1"/>
          </p:cNvSpPr>
          <p:nvPr/>
        </p:nvSpPr>
        <p:spPr bwMode="auto">
          <a:xfrm>
            <a:off x="4907507" y="649943"/>
            <a:ext cx="38818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will now prove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Clause-Sat</a:t>
            </a:r>
          </a:p>
        </p:txBody>
      </p:sp>
      <p:grpSp>
        <p:nvGrpSpPr>
          <p:cNvPr id="51" name="Group 5">
            <a:extLst>
              <a:ext uri="{FF2B5EF4-FFF2-40B4-BE49-F238E27FC236}">
                <a16:creationId xmlns:a16="http://schemas.microsoft.com/office/drawing/2014/main" id="{4F099C45-D8D9-4E2C-A092-5185AA3596F7}"/>
              </a:ext>
            </a:extLst>
          </p:cNvPr>
          <p:cNvGrpSpPr>
            <a:grpSpLocks/>
          </p:cNvGrpSpPr>
          <p:nvPr/>
        </p:nvGrpSpPr>
        <p:grpSpPr bwMode="auto">
          <a:xfrm>
            <a:off x="228600" y="72569"/>
            <a:ext cx="973995" cy="1068026"/>
            <a:chOff x="2013" y="2206"/>
            <a:chExt cx="679" cy="1010"/>
          </a:xfrm>
        </p:grpSpPr>
        <p:sp>
          <p:nvSpPr>
            <p:cNvPr id="52" name="Freeform 6">
              <a:extLst>
                <a:ext uri="{FF2B5EF4-FFF2-40B4-BE49-F238E27FC236}">
                  <a16:creationId xmlns:a16="http://schemas.microsoft.com/office/drawing/2014/main" id="{E7A5FEF0-AB43-4B6C-8421-40E6100A793C}"/>
                </a:ext>
              </a:extLst>
            </p:cNvPr>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3" name="Group 7">
              <a:extLst>
                <a:ext uri="{FF2B5EF4-FFF2-40B4-BE49-F238E27FC236}">
                  <a16:creationId xmlns:a16="http://schemas.microsoft.com/office/drawing/2014/main" id="{F7B2F503-2807-4825-AFED-41F0B9BF41BE}"/>
                </a:ext>
              </a:extLst>
            </p:cNvPr>
            <p:cNvGrpSpPr>
              <a:grpSpLocks/>
            </p:cNvGrpSpPr>
            <p:nvPr/>
          </p:nvGrpSpPr>
          <p:grpSpPr bwMode="auto">
            <a:xfrm>
              <a:off x="2013" y="2206"/>
              <a:ext cx="339" cy="1010"/>
              <a:chOff x="240" y="2880"/>
              <a:chExt cx="339" cy="1010"/>
            </a:xfrm>
          </p:grpSpPr>
          <p:sp>
            <p:nvSpPr>
              <p:cNvPr id="78" name="Freeform 8">
                <a:extLst>
                  <a:ext uri="{FF2B5EF4-FFF2-40B4-BE49-F238E27FC236}">
                    <a16:creationId xmlns:a16="http://schemas.microsoft.com/office/drawing/2014/main" id="{F896502D-F69C-4AF1-ABE0-B9E62EDB3C80}"/>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9">
                <a:extLst>
                  <a:ext uri="{FF2B5EF4-FFF2-40B4-BE49-F238E27FC236}">
                    <a16:creationId xmlns:a16="http://schemas.microsoft.com/office/drawing/2014/main" id="{7DA700F6-38EB-4F94-A9BB-5556DE3ECCD1}"/>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0">
                <a:extLst>
                  <a:ext uri="{FF2B5EF4-FFF2-40B4-BE49-F238E27FC236}">
                    <a16:creationId xmlns:a16="http://schemas.microsoft.com/office/drawing/2014/main" id="{446679FC-890A-4740-9576-E369D7B51977}"/>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11">
                <a:extLst>
                  <a:ext uri="{FF2B5EF4-FFF2-40B4-BE49-F238E27FC236}">
                    <a16:creationId xmlns:a16="http://schemas.microsoft.com/office/drawing/2014/main" id="{AA6963CC-2AB3-4CC1-8276-5B5E478DF66C}"/>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12">
                <a:extLst>
                  <a:ext uri="{FF2B5EF4-FFF2-40B4-BE49-F238E27FC236}">
                    <a16:creationId xmlns:a16="http://schemas.microsoft.com/office/drawing/2014/main" id="{FCB65618-A627-4FAA-AF6C-74A1ED2C7474}"/>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13">
                <a:extLst>
                  <a:ext uri="{FF2B5EF4-FFF2-40B4-BE49-F238E27FC236}">
                    <a16:creationId xmlns:a16="http://schemas.microsoft.com/office/drawing/2014/main" id="{8B07A8B7-E902-46C6-AF0F-8A0BF89E21A6}"/>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14">
                <a:extLst>
                  <a:ext uri="{FF2B5EF4-FFF2-40B4-BE49-F238E27FC236}">
                    <a16:creationId xmlns:a16="http://schemas.microsoft.com/office/drawing/2014/main" id="{AD79B395-E2CC-4AEF-9C7B-3148B6E21548}"/>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5">
                <a:extLst>
                  <a:ext uri="{FF2B5EF4-FFF2-40B4-BE49-F238E27FC236}">
                    <a16:creationId xmlns:a16="http://schemas.microsoft.com/office/drawing/2014/main" id="{AD4E3E10-6134-423B-BB3F-6E0943F96EFA}"/>
                  </a:ext>
                </a:extLst>
              </p:cNvPr>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16">
                <a:extLst>
                  <a:ext uri="{FF2B5EF4-FFF2-40B4-BE49-F238E27FC236}">
                    <a16:creationId xmlns:a16="http://schemas.microsoft.com/office/drawing/2014/main" id="{67AEF9D9-48CF-499E-8482-9CDA66E70784}"/>
                  </a:ext>
                </a:extLst>
              </p:cNvPr>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17">
                <a:extLst>
                  <a:ext uri="{FF2B5EF4-FFF2-40B4-BE49-F238E27FC236}">
                    <a16:creationId xmlns:a16="http://schemas.microsoft.com/office/drawing/2014/main" id="{1361C3F0-9346-4B1E-874F-7D2096384CE7}"/>
                  </a:ext>
                </a:extLst>
              </p:cNvPr>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18">
                <a:extLst>
                  <a:ext uri="{FF2B5EF4-FFF2-40B4-BE49-F238E27FC236}">
                    <a16:creationId xmlns:a16="http://schemas.microsoft.com/office/drawing/2014/main" id="{237C90E8-E5FD-40F3-A883-5C48831F2764}"/>
                  </a:ext>
                </a:extLst>
              </p:cNvPr>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19">
                <a:extLst>
                  <a:ext uri="{FF2B5EF4-FFF2-40B4-BE49-F238E27FC236}">
                    <a16:creationId xmlns:a16="http://schemas.microsoft.com/office/drawing/2014/main" id="{4DB5BC67-AA3A-43A3-9005-4420EBE2A20D}"/>
                  </a:ext>
                </a:extLst>
              </p:cNvPr>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90" name="Oval 20">
                <a:extLst>
                  <a:ext uri="{FF2B5EF4-FFF2-40B4-BE49-F238E27FC236}">
                    <a16:creationId xmlns:a16="http://schemas.microsoft.com/office/drawing/2014/main" id="{547190A6-8BAD-40E2-B6DD-13808342342F}"/>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pic>
        <p:nvPicPr>
          <p:cNvPr id="47" name="Picture 46" descr="&lt;strong&gt;Clipart&lt;/strong&gt; - Beautiful Black &lt;strong&gt;Woman&lt;/strong&gt;">
            <a:extLst>
              <a:ext uri="{FF2B5EF4-FFF2-40B4-BE49-F238E27FC236}">
                <a16:creationId xmlns:a16="http://schemas.microsoft.com/office/drawing/2014/main" id="{09A80520-FB77-43DE-AFB0-05941577389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924" y="2895600"/>
            <a:ext cx="967276" cy="990600"/>
          </a:xfrm>
          <a:prstGeom prst="rect">
            <a:avLst/>
          </a:prstGeom>
        </p:spPr>
      </p:pic>
      <p:pic>
        <p:nvPicPr>
          <p:cNvPr id="3074" name="Picture 2" descr="Need to Catch Your Breath? Try This Breathing Technique for ...">
            <a:extLst>
              <a:ext uri="{FF2B5EF4-FFF2-40B4-BE49-F238E27FC236}">
                <a16:creationId xmlns:a16="http://schemas.microsoft.com/office/drawing/2014/main" id="{8C378B56-53C8-49E6-9934-212764814E9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73807" y="3352800"/>
            <a:ext cx="5867400" cy="33004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504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5"/>
                                        </p:tgtEl>
                                        <p:attrNameLst>
                                          <p:attrName>style.visibility</p:attrName>
                                        </p:attrNameLst>
                                      </p:cBhvr>
                                      <p:to>
                                        <p:strVal val="visible"/>
                                      </p:to>
                                    </p:set>
                                    <p:anim calcmode="lin" valueType="num">
                                      <p:cBhvr additive="base">
                                        <p:cTn id="11" dur="500" fill="hold"/>
                                        <p:tgtEl>
                                          <p:spTgt spid="75"/>
                                        </p:tgtEl>
                                        <p:attrNameLst>
                                          <p:attrName>ppt_x</p:attrName>
                                        </p:attrNameLst>
                                      </p:cBhvr>
                                      <p:tavLst>
                                        <p:tav tm="0">
                                          <p:val>
                                            <p:strVal val="0-#ppt_w/2"/>
                                          </p:val>
                                        </p:tav>
                                        <p:tav tm="100000">
                                          <p:val>
                                            <p:strVal val="#ppt_x"/>
                                          </p:val>
                                        </p:tav>
                                      </p:tavLst>
                                    </p:anim>
                                    <p:anim calcmode="lin" valueType="num">
                                      <p:cBhvr additive="base">
                                        <p:cTn id="12" dur="500" fill="hold"/>
                                        <p:tgtEl>
                                          <p:spTgt spid="7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5">
                                            <p:txEl>
                                              <p:pRg st="0" end="0"/>
                                            </p:txEl>
                                          </p:spTgt>
                                        </p:tgtEl>
                                        <p:attrNameLst>
                                          <p:attrName>style.visibility</p:attrName>
                                        </p:attrNameLst>
                                      </p:cBhvr>
                                      <p:to>
                                        <p:strVal val="visible"/>
                                      </p:to>
                                    </p:set>
                                    <p:anim calcmode="lin" valueType="num">
                                      <p:cBhvr additive="base">
                                        <p:cTn id="15" dur="500" fill="hold"/>
                                        <p:tgtEl>
                                          <p:spTgt spid="7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5">
                                            <p:txEl>
                                              <p:pRg st="1" end="1"/>
                                            </p:txEl>
                                          </p:spTgt>
                                        </p:tgtEl>
                                        <p:attrNameLst>
                                          <p:attrName>style.visibility</p:attrName>
                                        </p:attrNameLst>
                                      </p:cBhvr>
                                      <p:to>
                                        <p:strVal val="visible"/>
                                      </p:to>
                                    </p:set>
                                    <p:anim calcmode="lin" valueType="num">
                                      <p:cBhvr additive="base">
                                        <p:cTn id="21" dur="500" fill="hold"/>
                                        <p:tgtEl>
                                          <p:spTgt spid="75">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75">
                                            <p:txEl>
                                              <p:pRg st="2" end="2"/>
                                            </p:txEl>
                                          </p:spTgt>
                                        </p:tgtEl>
                                        <p:attrNameLst>
                                          <p:attrName>style.visibility</p:attrName>
                                        </p:attrNameLst>
                                      </p:cBhvr>
                                      <p:to>
                                        <p:strVal val="visible"/>
                                      </p:to>
                                    </p:set>
                                    <p:anim calcmode="lin" valueType="num">
                                      <p:cBhvr additive="base">
                                        <p:cTn id="27" dur="500" fill="hold"/>
                                        <p:tgtEl>
                                          <p:spTgt spid="75">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3074"/>
                                        </p:tgtEl>
                                        <p:attrNameLst>
                                          <p:attrName>style.visibility</p:attrName>
                                        </p:attrNameLst>
                                      </p:cBhvr>
                                      <p:to>
                                        <p:strVal val="visible"/>
                                      </p:to>
                                    </p:set>
                                    <p:anim calcmode="lin" valueType="num">
                                      <p:cBhvr additive="base">
                                        <p:cTn id="33" dur="500" fill="hold"/>
                                        <p:tgtEl>
                                          <p:spTgt spid="3074"/>
                                        </p:tgtEl>
                                        <p:attrNameLst>
                                          <p:attrName>ppt_x</p:attrName>
                                        </p:attrNameLst>
                                      </p:cBhvr>
                                      <p:tavLst>
                                        <p:tav tm="0">
                                          <p:val>
                                            <p:strVal val="#ppt_x"/>
                                          </p:val>
                                        </p:tav>
                                        <p:tav tm="100000">
                                          <p:val>
                                            <p:strVal val="#ppt_x"/>
                                          </p:val>
                                        </p:tav>
                                      </p:tavLst>
                                    </p:anim>
                                    <p:anim calcmode="lin" valueType="num">
                                      <p:cBhvr additive="base">
                                        <p:cTn id="34"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5" name="Group 14">
            <a:extLst>
              <a:ext uri="{FF2B5EF4-FFF2-40B4-BE49-F238E27FC236}">
                <a16:creationId xmlns:a16="http://schemas.microsoft.com/office/drawing/2014/main" id="{E507FEDB-93C1-494B-B4EA-1E841EFCCFA9}"/>
              </a:ext>
            </a:extLst>
          </p:cNvPr>
          <p:cNvGrpSpPr/>
          <p:nvPr/>
        </p:nvGrpSpPr>
        <p:grpSpPr>
          <a:xfrm>
            <a:off x="4572000" y="3741813"/>
            <a:ext cx="4495800" cy="2601473"/>
            <a:chOff x="4572000" y="3741813"/>
            <a:chExt cx="4495800" cy="2601473"/>
          </a:xfrm>
        </p:grpSpPr>
        <p:grpSp>
          <p:nvGrpSpPr>
            <p:cNvPr id="13" name="Group 12"/>
            <p:cNvGrpSpPr/>
            <p:nvPr/>
          </p:nvGrpSpPr>
          <p:grpSpPr>
            <a:xfrm>
              <a:off x="4845050" y="4519648"/>
              <a:ext cx="4222750" cy="1823638"/>
              <a:chOff x="4724400" y="4519648"/>
              <a:chExt cx="4222750" cy="1823638"/>
            </a:xfrm>
          </p:grpSpPr>
          <p:grpSp>
            <p:nvGrpSpPr>
              <p:cNvPr id="11" name="Group 10"/>
              <p:cNvGrpSpPr/>
              <p:nvPr/>
            </p:nvGrpSpPr>
            <p:grpSpPr>
              <a:xfrm>
                <a:off x="4724400" y="4527881"/>
                <a:ext cx="3403600" cy="1815405"/>
                <a:chOff x="4724400" y="4527881"/>
                <a:chExt cx="3403600" cy="1815405"/>
              </a:xfrm>
            </p:grpSpPr>
            <p:grpSp>
              <p:nvGrpSpPr>
                <p:cNvPr id="24" name="Group 23"/>
                <p:cNvGrpSpPr/>
                <p:nvPr/>
              </p:nvGrpSpPr>
              <p:grpSpPr>
                <a:xfrm>
                  <a:off x="4724400" y="4560821"/>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5422900" y="4552586"/>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6121400" y="4544351"/>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6819900" y="4536116"/>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7518400" y="4527881"/>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10" name="Group 9"/>
              <p:cNvGrpSpPr/>
              <p:nvPr/>
            </p:nvGrpSpPr>
            <p:grpSpPr>
              <a:xfrm>
                <a:off x="8229600" y="4519648"/>
                <a:ext cx="717550" cy="1822943"/>
                <a:chOff x="8509000" y="4519648"/>
                <a:chExt cx="717550" cy="1822943"/>
              </a:xfrm>
            </p:grpSpPr>
            <p:sp>
              <p:nvSpPr>
                <p:cNvPr id="82" name="Rectangle 81"/>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64" name="Rectangle 163"/>
            <p:cNvSpPr/>
            <p:nvPr/>
          </p:nvSpPr>
          <p:spPr>
            <a:xfrm>
              <a:off x="4572000" y="3741813"/>
              <a:ext cx="205105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pic>
        <p:nvPicPr>
          <p:cNvPr id="5" name="Picture 4"/>
          <p:cNvPicPr>
            <a:picLocks noChangeAspect="1"/>
          </p:cNvPicPr>
          <p:nvPr/>
        </p:nvPicPr>
        <p:blipFill rotWithShape="1">
          <a:blip r:embed="rId2"/>
          <a:srcRect l="10190" t="1270" r="44777" b="55957"/>
          <a:stretch/>
        </p:blipFill>
        <p:spPr>
          <a:xfrm>
            <a:off x="111125" y="848948"/>
            <a:ext cx="4460875" cy="1056052"/>
          </a:xfrm>
          <a:prstGeom prst="rect">
            <a:avLst/>
          </a:prstGeom>
        </p:spPr>
      </p:pic>
      <p:grpSp>
        <p:nvGrpSpPr>
          <p:cNvPr id="14" name="Group 13">
            <a:extLst>
              <a:ext uri="{FF2B5EF4-FFF2-40B4-BE49-F238E27FC236}">
                <a16:creationId xmlns:a16="http://schemas.microsoft.com/office/drawing/2014/main" id="{5E6269CB-9CDB-482A-A838-7402D6DF1891}"/>
              </a:ext>
            </a:extLst>
          </p:cNvPr>
          <p:cNvGrpSpPr/>
          <p:nvPr/>
        </p:nvGrpSpPr>
        <p:grpSpPr>
          <a:xfrm>
            <a:off x="710362" y="3740801"/>
            <a:ext cx="4566488" cy="2616101"/>
            <a:chOff x="710362" y="3740801"/>
            <a:chExt cx="4566488" cy="2616101"/>
          </a:xfrm>
        </p:grpSpPr>
        <p:sp>
          <p:nvSpPr>
            <p:cNvPr id="163" name="Rectangle 162"/>
            <p:cNvSpPr/>
            <p:nvPr/>
          </p:nvSpPr>
          <p:spPr>
            <a:xfrm>
              <a:off x="914400" y="3740801"/>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28" name="Rectangle 127">
              <a:extLst>
                <a:ext uri="{FF2B5EF4-FFF2-40B4-BE49-F238E27FC236}">
                  <a16:creationId xmlns:a16="http://schemas.microsoft.com/office/drawing/2014/main" id="{3E88D84E-74B3-4450-8A8A-DA07CE00E190}"/>
                </a:ext>
              </a:extLst>
            </p:cNvPr>
            <p:cNvSpPr/>
            <p:nvPr/>
          </p:nvSpPr>
          <p:spPr>
            <a:xfrm>
              <a:off x="1454150" y="4474770"/>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Variables =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a,b,c,d,e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 name="Left Brace 3">
              <a:extLst>
                <a:ext uri="{FF2B5EF4-FFF2-40B4-BE49-F238E27FC236}">
                  <a16:creationId xmlns:a16="http://schemas.microsoft.com/office/drawing/2014/main" id="{63C4EB72-2E3F-4CF0-85E4-3787A9F26CC7}"/>
                </a:ext>
              </a:extLst>
            </p:cNvPr>
            <p:cNvSpPr/>
            <p:nvPr/>
          </p:nvSpPr>
          <p:spPr bwMode="auto">
            <a:xfrm>
              <a:off x="1156608" y="4933586"/>
              <a:ext cx="171450" cy="1423316"/>
            </a:xfrm>
            <a:prstGeom prst="lef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Rectangle 128">
              <a:extLst>
                <a:ext uri="{FF2B5EF4-FFF2-40B4-BE49-F238E27FC236}">
                  <a16:creationId xmlns:a16="http://schemas.microsoft.com/office/drawing/2014/main" id="{DCC621F3-91EF-4FD3-8921-95485ACB62E4}"/>
                </a:ext>
              </a:extLst>
            </p:cNvPr>
            <p:cNvSpPr/>
            <p:nvPr/>
          </p:nvSpPr>
          <p:spPr>
            <a:xfrm rot="16200000">
              <a:off x="341120" y="5452907"/>
              <a:ext cx="12001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pic>
        <p:nvPicPr>
          <p:cNvPr id="100" name="Picture 99">
            <a:extLst>
              <a:ext uri="{FF2B5EF4-FFF2-40B4-BE49-F238E27FC236}">
                <a16:creationId xmlns:a16="http://schemas.microsoft.com/office/drawing/2014/main" id="{AD625B0A-5054-4892-8752-D11AE23EA9CC}"/>
              </a:ext>
            </a:extLst>
          </p:cNvPr>
          <p:cNvPicPr>
            <a:picLocks noChangeAspect="1"/>
          </p:cNvPicPr>
          <p:nvPr/>
        </p:nvPicPr>
        <p:blipFill rotWithShape="1">
          <a:blip r:embed="rId2"/>
          <a:srcRect l="55223" t="1270" b="54503"/>
          <a:stretch/>
        </p:blipFill>
        <p:spPr>
          <a:xfrm>
            <a:off x="4572000" y="848947"/>
            <a:ext cx="4435476" cy="1091937"/>
          </a:xfrm>
          <a:prstGeom prst="rect">
            <a:avLst/>
          </a:prstGeom>
        </p:spPr>
      </p:pic>
    </p:spTree>
    <p:extLst>
      <p:ext uri="{BB962C8B-B14F-4D97-AF65-F5344CB8AC3E}">
        <p14:creationId xmlns:p14="http://schemas.microsoft.com/office/powerpoint/2010/main" val="680670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00"/>
                                        </p:tgtEl>
                                        <p:attrNameLst>
                                          <p:attrName>style.visibility</p:attrName>
                                        </p:attrNameLst>
                                      </p:cBhvr>
                                      <p:to>
                                        <p:strVal val="visible"/>
                                      </p:to>
                                    </p:set>
                                    <p:anim calcmode="lin" valueType="num">
                                      <p:cBhvr additive="base">
                                        <p:cTn id="21" dur="500" fill="hold"/>
                                        <p:tgtEl>
                                          <p:spTgt spid="100"/>
                                        </p:tgtEl>
                                        <p:attrNameLst>
                                          <p:attrName>ppt_x</p:attrName>
                                        </p:attrNameLst>
                                      </p:cBhvr>
                                      <p:tavLst>
                                        <p:tav tm="0">
                                          <p:val>
                                            <p:strVal val="#ppt_x"/>
                                          </p:val>
                                        </p:tav>
                                        <p:tav tm="100000">
                                          <p:val>
                                            <p:strVal val="#ppt_x"/>
                                          </p:val>
                                        </p:tav>
                                      </p:tavLst>
                                    </p:anim>
                                    <p:anim calcmode="lin" valueType="num">
                                      <p:cBhvr additive="base">
                                        <p:cTn id="22"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A32F479-0860-45A0-97AD-B8350D047415}"/>
              </a:ext>
            </a:extLst>
          </p:cNvPr>
          <p:cNvSpPr/>
          <p:nvPr/>
        </p:nvSpPr>
        <p:spPr>
          <a:xfrm>
            <a:off x="3429000" y="3216206"/>
            <a:ext cx="245137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pic>
        <p:nvPicPr>
          <p:cNvPr id="104" name="Picture 103">
            <a:extLst>
              <a:ext uri="{FF2B5EF4-FFF2-40B4-BE49-F238E27FC236}">
                <a16:creationId xmlns:a16="http://schemas.microsoft.com/office/drawing/2014/main" id="{E2913A79-C8D7-4347-AB43-8B719EC738A9}"/>
              </a:ext>
            </a:extLst>
          </p:cNvPr>
          <p:cNvPicPr>
            <a:picLocks noChangeAspect="1"/>
          </p:cNvPicPr>
          <p:nvPr/>
        </p:nvPicPr>
        <p:blipFill rotWithShape="1">
          <a:blip r:embed="rId2"/>
          <a:srcRect l="10190" t="1270" r="44777" b="55957"/>
          <a:stretch/>
        </p:blipFill>
        <p:spPr>
          <a:xfrm>
            <a:off x="111125" y="848948"/>
            <a:ext cx="4460875" cy="1056052"/>
          </a:xfrm>
          <a:prstGeom prst="rect">
            <a:avLst/>
          </a:prstGeom>
        </p:spPr>
      </p:pic>
      <p:pic>
        <p:nvPicPr>
          <p:cNvPr id="105" name="Picture 104">
            <a:extLst>
              <a:ext uri="{FF2B5EF4-FFF2-40B4-BE49-F238E27FC236}">
                <a16:creationId xmlns:a16="http://schemas.microsoft.com/office/drawing/2014/main" id="{41286001-291D-4403-8B8E-02B70D4A7DF5}"/>
              </a:ext>
            </a:extLst>
          </p:cNvPr>
          <p:cNvPicPr>
            <a:picLocks noChangeAspect="1"/>
          </p:cNvPicPr>
          <p:nvPr/>
        </p:nvPicPr>
        <p:blipFill rotWithShape="1">
          <a:blip r:embed="rId2"/>
          <a:srcRect l="55223" t="1270" b="54503"/>
          <a:stretch/>
        </p:blipFill>
        <p:spPr>
          <a:xfrm>
            <a:off x="4572000" y="848947"/>
            <a:ext cx="4435476" cy="1091937"/>
          </a:xfrm>
          <a:prstGeom prst="rect">
            <a:avLst/>
          </a:prstGeom>
        </p:spPr>
      </p:pic>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3" name="Group 12"/>
          <p:cNvGrpSpPr/>
          <p:nvPr/>
        </p:nvGrpSpPr>
        <p:grpSpPr>
          <a:xfrm>
            <a:off x="4845050" y="4519648"/>
            <a:ext cx="4222750" cy="1823638"/>
            <a:chOff x="4724400" y="4519648"/>
            <a:chExt cx="4222750" cy="1823638"/>
          </a:xfrm>
        </p:grpSpPr>
        <p:grpSp>
          <p:nvGrpSpPr>
            <p:cNvPr id="11" name="Group 10"/>
            <p:cNvGrpSpPr/>
            <p:nvPr/>
          </p:nvGrpSpPr>
          <p:grpSpPr>
            <a:xfrm>
              <a:off x="4724400" y="4527881"/>
              <a:ext cx="3403600" cy="1815405"/>
              <a:chOff x="4724400" y="4527881"/>
              <a:chExt cx="3403600" cy="1815405"/>
            </a:xfrm>
          </p:grpSpPr>
          <p:grpSp>
            <p:nvGrpSpPr>
              <p:cNvPr id="24" name="Group 23"/>
              <p:cNvGrpSpPr/>
              <p:nvPr/>
            </p:nvGrpSpPr>
            <p:grpSpPr>
              <a:xfrm>
                <a:off x="4724400" y="4560821"/>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5422900" y="4552586"/>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6121400" y="4544351"/>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6819900" y="4536116"/>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7518400" y="4527881"/>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10" name="Group 9"/>
            <p:cNvGrpSpPr/>
            <p:nvPr/>
          </p:nvGrpSpPr>
          <p:grpSpPr>
            <a:xfrm>
              <a:off x="8229600" y="4519648"/>
              <a:ext cx="717550" cy="1822943"/>
              <a:chOff x="8509000" y="4519648"/>
              <a:chExt cx="717550" cy="1822943"/>
            </a:xfrm>
          </p:grpSpPr>
          <p:sp>
            <p:nvSpPr>
              <p:cNvPr id="82" name="Rectangle 81"/>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64" name="Rectangle 163"/>
          <p:cNvSpPr/>
          <p:nvPr/>
        </p:nvSpPr>
        <p:spPr>
          <a:xfrm>
            <a:off x="4572000" y="3741813"/>
            <a:ext cx="1923142"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pic>
        <p:nvPicPr>
          <p:cNvPr id="5" name="Picture 4"/>
          <p:cNvPicPr>
            <a:picLocks noChangeAspect="1"/>
          </p:cNvPicPr>
          <p:nvPr/>
        </p:nvPicPr>
        <p:blipFill rotWithShape="1">
          <a:blip r:embed="rId2"/>
          <a:srcRect l="10190" t="45150" r="-544"/>
          <a:stretch/>
        </p:blipFill>
        <p:spPr>
          <a:xfrm>
            <a:off x="111125" y="1932333"/>
            <a:ext cx="8950325" cy="1354205"/>
          </a:xfrm>
          <a:prstGeom prst="rect">
            <a:avLst/>
          </a:prstGeom>
        </p:spPr>
      </p:pic>
      <p:sp>
        <p:nvSpPr>
          <p:cNvPr id="100" name="Rectangle 99">
            <a:extLst>
              <a:ext uri="{FF2B5EF4-FFF2-40B4-BE49-F238E27FC236}">
                <a16:creationId xmlns:a16="http://schemas.microsoft.com/office/drawing/2014/main" id="{B2290CA2-8A61-4F85-B532-70E2A4DF9E14}"/>
              </a:ext>
            </a:extLst>
          </p:cNvPr>
          <p:cNvSpPr/>
          <p:nvPr/>
        </p:nvSpPr>
        <p:spPr bwMode="auto">
          <a:xfrm>
            <a:off x="195942" y="1905000"/>
            <a:ext cx="1480458" cy="352263"/>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Rectangle 100">
            <a:extLst>
              <a:ext uri="{FF2B5EF4-FFF2-40B4-BE49-F238E27FC236}">
                <a16:creationId xmlns:a16="http://schemas.microsoft.com/office/drawing/2014/main" id="{2BF2F956-A9A8-4F01-A999-7DE0ADE82999}"/>
              </a:ext>
            </a:extLst>
          </p:cNvPr>
          <p:cNvSpPr/>
          <p:nvPr/>
        </p:nvSpPr>
        <p:spPr bwMode="auto">
          <a:xfrm>
            <a:off x="4568370" y="1905000"/>
            <a:ext cx="975180" cy="31115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4" name="Group 113">
            <a:extLst>
              <a:ext uri="{FF2B5EF4-FFF2-40B4-BE49-F238E27FC236}">
                <a16:creationId xmlns:a16="http://schemas.microsoft.com/office/drawing/2014/main" id="{94C57C97-B5E6-4CF0-8C86-3132F4291F71}"/>
              </a:ext>
            </a:extLst>
          </p:cNvPr>
          <p:cNvGrpSpPr/>
          <p:nvPr/>
        </p:nvGrpSpPr>
        <p:grpSpPr>
          <a:xfrm>
            <a:off x="6241142" y="2756877"/>
            <a:ext cx="736600" cy="1782465"/>
            <a:chOff x="3689350" y="4678065"/>
            <a:chExt cx="736600" cy="1782465"/>
          </a:xfrm>
        </p:grpSpPr>
        <p:sp>
          <p:nvSpPr>
            <p:cNvPr id="115" name="Rectangle 114">
              <a:extLst>
                <a:ext uri="{FF2B5EF4-FFF2-40B4-BE49-F238E27FC236}">
                  <a16:creationId xmlns:a16="http://schemas.microsoft.com/office/drawing/2014/main" id="{CCF8B278-CD8F-4C47-9B74-CB69CBBA1863}"/>
                </a:ext>
              </a:extLst>
            </p:cNvPr>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a:extLst>
                <a:ext uri="{FF2B5EF4-FFF2-40B4-BE49-F238E27FC236}">
                  <a16:creationId xmlns:a16="http://schemas.microsoft.com/office/drawing/2014/main" id="{25F9DACB-D15C-4F70-9C02-08994D8ED5C6}"/>
                </a:ext>
              </a:extLst>
            </p:cNvPr>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a:extLst>
                <a:ext uri="{FF2B5EF4-FFF2-40B4-BE49-F238E27FC236}">
                  <a16:creationId xmlns:a16="http://schemas.microsoft.com/office/drawing/2014/main" id="{33319E2E-5C75-4B0A-9651-0D11A8606EEE}"/>
                </a:ext>
              </a:extLst>
            </p:cNvPr>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a:extLst>
                <a:ext uri="{FF2B5EF4-FFF2-40B4-BE49-F238E27FC236}">
                  <a16:creationId xmlns:a16="http://schemas.microsoft.com/office/drawing/2014/main" id="{1BAF2B69-95A3-498D-B81B-8DE021CA9A0D}"/>
                </a:ext>
              </a:extLst>
            </p:cNvPr>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a:extLst>
                <a:ext uri="{FF2B5EF4-FFF2-40B4-BE49-F238E27FC236}">
                  <a16:creationId xmlns:a16="http://schemas.microsoft.com/office/drawing/2014/main" id="{DFF6F85E-785C-45A0-BD6B-ADFDD5C51ABE}"/>
                </a:ext>
              </a:extLst>
            </p:cNvPr>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a:extLst>
                <a:ext uri="{FF2B5EF4-FFF2-40B4-BE49-F238E27FC236}">
                  <a16:creationId xmlns:a16="http://schemas.microsoft.com/office/drawing/2014/main" id="{C77D1CE4-0BDA-4FC0-9705-608B9DFD6124}"/>
                </a:ext>
              </a:extLst>
            </p:cNvPr>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Rectangle 121">
              <a:extLst>
                <a:ext uri="{FF2B5EF4-FFF2-40B4-BE49-F238E27FC236}">
                  <a16:creationId xmlns:a16="http://schemas.microsoft.com/office/drawing/2014/main" id="{1881118B-88BA-4732-8262-D9D633A362AC}"/>
                </a:ext>
              </a:extLst>
            </p:cNvPr>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3" name="Straight Connector 122">
              <a:extLst>
                <a:ext uri="{FF2B5EF4-FFF2-40B4-BE49-F238E27FC236}">
                  <a16:creationId xmlns:a16="http://schemas.microsoft.com/office/drawing/2014/main" id="{55BC6947-811B-4436-96C9-7BF3A5ED9EB8}"/>
                </a:ext>
              </a:extLst>
            </p:cNvPr>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24" name="Oval 123">
              <a:extLst>
                <a:ext uri="{FF2B5EF4-FFF2-40B4-BE49-F238E27FC236}">
                  <a16:creationId xmlns:a16="http://schemas.microsoft.com/office/drawing/2014/main" id="{15386232-3929-4625-94EC-6B18C336824E}"/>
                </a:ext>
              </a:extLst>
            </p:cNvPr>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5" name="Oval 124">
            <a:extLst>
              <a:ext uri="{FF2B5EF4-FFF2-40B4-BE49-F238E27FC236}">
                <a16:creationId xmlns:a16="http://schemas.microsoft.com/office/drawing/2014/main" id="{C560B1FA-4551-4E69-805D-55D9F45D2780}"/>
              </a:ext>
            </a:extLst>
          </p:cNvPr>
          <p:cNvSpPr/>
          <p:nvPr/>
        </p:nvSpPr>
        <p:spPr bwMode="auto">
          <a:xfrm>
            <a:off x="6324600" y="4592918"/>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Oval 125">
            <a:extLst>
              <a:ext uri="{FF2B5EF4-FFF2-40B4-BE49-F238E27FC236}">
                <a16:creationId xmlns:a16="http://schemas.microsoft.com/office/drawing/2014/main" id="{AF119063-07F3-4C5E-9578-21235D4C7DE5}"/>
              </a:ext>
            </a:extLst>
          </p:cNvPr>
          <p:cNvSpPr/>
          <p:nvPr/>
        </p:nvSpPr>
        <p:spPr bwMode="auto">
          <a:xfrm>
            <a:off x="6295572" y="2804886"/>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126">
            <a:extLst>
              <a:ext uri="{FF2B5EF4-FFF2-40B4-BE49-F238E27FC236}">
                <a16:creationId xmlns:a16="http://schemas.microsoft.com/office/drawing/2014/main" id="{DDC7F701-5F03-4623-8B13-6867AE958024}"/>
              </a:ext>
            </a:extLst>
          </p:cNvPr>
          <p:cNvSpPr/>
          <p:nvPr/>
        </p:nvSpPr>
        <p:spPr bwMode="auto">
          <a:xfrm>
            <a:off x="3432630" y="4563322"/>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 name="Rectangle 162"/>
          <p:cNvSpPr/>
          <p:nvPr/>
        </p:nvSpPr>
        <p:spPr>
          <a:xfrm>
            <a:off x="914400" y="3740801"/>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28" name="Rectangle 127">
            <a:extLst>
              <a:ext uri="{FF2B5EF4-FFF2-40B4-BE49-F238E27FC236}">
                <a16:creationId xmlns:a16="http://schemas.microsoft.com/office/drawing/2014/main" id="{3E88D84E-74B3-4450-8A8A-DA07CE00E190}"/>
              </a:ext>
            </a:extLst>
          </p:cNvPr>
          <p:cNvSpPr/>
          <p:nvPr/>
        </p:nvSpPr>
        <p:spPr>
          <a:xfrm>
            <a:off x="1454150" y="4474770"/>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Variables =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a,b,c,d,e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7" name="Group 16">
            <a:extLst>
              <a:ext uri="{FF2B5EF4-FFF2-40B4-BE49-F238E27FC236}">
                <a16:creationId xmlns:a16="http://schemas.microsoft.com/office/drawing/2014/main" id="{03C5DD0F-8A02-458A-8A98-2E72E7E4150D}"/>
              </a:ext>
            </a:extLst>
          </p:cNvPr>
          <p:cNvGrpSpPr/>
          <p:nvPr/>
        </p:nvGrpSpPr>
        <p:grpSpPr>
          <a:xfrm>
            <a:off x="710362" y="4933586"/>
            <a:ext cx="617696" cy="1423316"/>
            <a:chOff x="710362" y="4965888"/>
            <a:chExt cx="617696" cy="1423316"/>
          </a:xfrm>
        </p:grpSpPr>
        <p:sp>
          <p:nvSpPr>
            <p:cNvPr id="4" name="Left Brace 3">
              <a:extLst>
                <a:ext uri="{FF2B5EF4-FFF2-40B4-BE49-F238E27FC236}">
                  <a16:creationId xmlns:a16="http://schemas.microsoft.com/office/drawing/2014/main" id="{63C4EB72-2E3F-4CF0-85E4-3787A9F26CC7}"/>
                </a:ext>
              </a:extLst>
            </p:cNvPr>
            <p:cNvSpPr/>
            <p:nvPr/>
          </p:nvSpPr>
          <p:spPr bwMode="auto">
            <a:xfrm>
              <a:off x="1156608" y="4965888"/>
              <a:ext cx="171450" cy="1423316"/>
            </a:xfrm>
            <a:prstGeom prst="lef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Rectangle 128">
              <a:extLst>
                <a:ext uri="{FF2B5EF4-FFF2-40B4-BE49-F238E27FC236}">
                  <a16:creationId xmlns:a16="http://schemas.microsoft.com/office/drawing/2014/main" id="{DCC621F3-91EF-4FD3-8921-95485ACB62E4}"/>
                </a:ext>
              </a:extLst>
            </p:cNvPr>
            <p:cNvSpPr/>
            <p:nvPr/>
          </p:nvSpPr>
          <p:spPr>
            <a:xfrm rot="16200000">
              <a:off x="341120" y="5485209"/>
              <a:ext cx="12001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06" name="Rectangle 105">
            <a:extLst>
              <a:ext uri="{FF2B5EF4-FFF2-40B4-BE49-F238E27FC236}">
                <a16:creationId xmlns:a16="http://schemas.microsoft.com/office/drawing/2014/main" id="{087D6DE2-381D-40A2-8E52-02118B0BEE57}"/>
              </a:ext>
            </a:extLst>
          </p:cNvPr>
          <p:cNvSpPr/>
          <p:nvPr/>
        </p:nvSpPr>
        <p:spPr bwMode="auto">
          <a:xfrm>
            <a:off x="4800600" y="4630056"/>
            <a:ext cx="3530600" cy="172684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Rectangle 106">
            <a:extLst>
              <a:ext uri="{FF2B5EF4-FFF2-40B4-BE49-F238E27FC236}">
                <a16:creationId xmlns:a16="http://schemas.microsoft.com/office/drawing/2014/main" id="{0F99F5BD-EA57-450F-97F1-EC249AE89E83}"/>
              </a:ext>
            </a:extLst>
          </p:cNvPr>
          <p:cNvSpPr/>
          <p:nvPr/>
        </p:nvSpPr>
        <p:spPr bwMode="auto">
          <a:xfrm>
            <a:off x="1473202" y="4531020"/>
            <a:ext cx="2895598" cy="41330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Rectangle 108">
            <a:extLst>
              <a:ext uri="{FF2B5EF4-FFF2-40B4-BE49-F238E27FC236}">
                <a16:creationId xmlns:a16="http://schemas.microsoft.com/office/drawing/2014/main" id="{5B3568A3-F8B8-4EBE-BE9B-C486EB342AFB}"/>
              </a:ext>
            </a:extLst>
          </p:cNvPr>
          <p:cNvSpPr/>
          <p:nvPr/>
        </p:nvSpPr>
        <p:spPr bwMode="auto">
          <a:xfrm>
            <a:off x="1371600" y="1901370"/>
            <a:ext cx="304800" cy="352263"/>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Rectangle 109">
            <a:extLst>
              <a:ext uri="{FF2B5EF4-FFF2-40B4-BE49-F238E27FC236}">
                <a16:creationId xmlns:a16="http://schemas.microsoft.com/office/drawing/2014/main" id="{5C3BB47A-DFC6-4ED9-8839-76AA704D1186}"/>
              </a:ext>
            </a:extLst>
          </p:cNvPr>
          <p:cNvSpPr/>
          <p:nvPr/>
        </p:nvSpPr>
        <p:spPr bwMode="auto">
          <a:xfrm>
            <a:off x="6105978" y="1902397"/>
            <a:ext cx="2612572" cy="2919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Rectangle 110">
            <a:extLst>
              <a:ext uri="{FF2B5EF4-FFF2-40B4-BE49-F238E27FC236}">
                <a16:creationId xmlns:a16="http://schemas.microsoft.com/office/drawing/2014/main" id="{B9F20BD3-17ED-4E9C-B036-E74E53A3431B}"/>
              </a:ext>
            </a:extLst>
          </p:cNvPr>
          <p:cNvSpPr/>
          <p:nvPr/>
        </p:nvSpPr>
        <p:spPr bwMode="auto">
          <a:xfrm>
            <a:off x="5983514" y="2146457"/>
            <a:ext cx="2938236" cy="316445"/>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AFA562F3-B58A-4F67-AC6A-85C400F397BF}"/>
              </a:ext>
            </a:extLst>
          </p:cNvPr>
          <p:cNvGrpSpPr/>
          <p:nvPr/>
        </p:nvGrpSpPr>
        <p:grpSpPr>
          <a:xfrm>
            <a:off x="4341112" y="2146852"/>
            <a:ext cx="320222" cy="1040296"/>
            <a:chOff x="4341112" y="2146852"/>
            <a:chExt cx="320222" cy="1040296"/>
          </a:xfrm>
        </p:grpSpPr>
        <p:sp>
          <p:nvSpPr>
            <p:cNvPr id="112" name="Arrow: Right 111">
              <a:extLst>
                <a:ext uri="{FF2B5EF4-FFF2-40B4-BE49-F238E27FC236}">
                  <a16:creationId xmlns:a16="http://schemas.microsoft.com/office/drawing/2014/main" id="{691B9EE0-B69B-48D8-8043-13A1F553CE6F}"/>
                </a:ext>
              </a:extLst>
            </p:cNvPr>
            <p:cNvSpPr/>
            <p:nvPr/>
          </p:nvSpPr>
          <p:spPr bwMode="auto">
            <a:xfrm>
              <a:off x="4341112" y="2465299"/>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Arrow: Right 112">
              <a:extLst>
                <a:ext uri="{FF2B5EF4-FFF2-40B4-BE49-F238E27FC236}">
                  <a16:creationId xmlns:a16="http://schemas.microsoft.com/office/drawing/2014/main" id="{94383EDA-C3A2-4A26-B907-5DDF8F88823E}"/>
                </a:ext>
              </a:extLst>
            </p:cNvPr>
            <p:cNvSpPr/>
            <p:nvPr/>
          </p:nvSpPr>
          <p:spPr bwMode="auto">
            <a:xfrm>
              <a:off x="4341112" y="2743595"/>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Arrow: Right 129">
              <a:extLst>
                <a:ext uri="{FF2B5EF4-FFF2-40B4-BE49-F238E27FC236}">
                  <a16:creationId xmlns:a16="http://schemas.microsoft.com/office/drawing/2014/main" id="{E33E80E5-4EED-4A41-BED2-E9E4D5D3A49C}"/>
                </a:ext>
              </a:extLst>
            </p:cNvPr>
            <p:cNvSpPr/>
            <p:nvPr/>
          </p:nvSpPr>
          <p:spPr bwMode="auto">
            <a:xfrm>
              <a:off x="4341112" y="3021891"/>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Arrow: Right 130">
              <a:extLst>
                <a:ext uri="{FF2B5EF4-FFF2-40B4-BE49-F238E27FC236}">
                  <a16:creationId xmlns:a16="http://schemas.microsoft.com/office/drawing/2014/main" id="{9362F308-9214-4C41-A27D-E1C95B08AF4C}"/>
                </a:ext>
              </a:extLst>
            </p:cNvPr>
            <p:cNvSpPr/>
            <p:nvPr/>
          </p:nvSpPr>
          <p:spPr bwMode="auto">
            <a:xfrm>
              <a:off x="4341112" y="2146852"/>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2" name="Freeform: Shape 131">
            <a:extLst>
              <a:ext uri="{FF2B5EF4-FFF2-40B4-BE49-F238E27FC236}">
                <a16:creationId xmlns:a16="http://schemas.microsoft.com/office/drawing/2014/main" id="{BBF5FA51-DC12-4913-A8BA-3E13CE660C8C}"/>
              </a:ext>
            </a:extLst>
          </p:cNvPr>
          <p:cNvSpPr/>
          <p:nvPr/>
        </p:nvSpPr>
        <p:spPr bwMode="auto">
          <a:xfrm>
            <a:off x="2650435" y="3987779"/>
            <a:ext cx="3167269" cy="279421"/>
          </a:xfrm>
          <a:custGeom>
            <a:avLst/>
            <a:gdLst>
              <a:gd name="connsiteX0" fmla="*/ 0 w 3167269"/>
              <a:gd name="connsiteY0" fmla="*/ 199908 h 279421"/>
              <a:gd name="connsiteX1" fmla="*/ 1245704 w 3167269"/>
              <a:gd name="connsiteY1" fmla="*/ 1125 h 279421"/>
              <a:gd name="connsiteX2" fmla="*/ 3167269 w 3167269"/>
              <a:gd name="connsiteY2" fmla="*/ 279421 h 279421"/>
            </a:gdLst>
            <a:ahLst/>
            <a:cxnLst>
              <a:cxn ang="0">
                <a:pos x="connsiteX0" y="connsiteY0"/>
              </a:cxn>
              <a:cxn ang="0">
                <a:pos x="connsiteX1" y="connsiteY1"/>
              </a:cxn>
              <a:cxn ang="0">
                <a:pos x="connsiteX2" y="connsiteY2"/>
              </a:cxn>
            </a:cxnLst>
            <a:rect l="l" t="t" r="r" b="b"/>
            <a:pathLst>
              <a:path w="3167269" h="279421">
                <a:moveTo>
                  <a:pt x="0" y="199908"/>
                </a:moveTo>
                <a:cubicBezTo>
                  <a:pt x="358913" y="93890"/>
                  <a:pt x="717826" y="-12127"/>
                  <a:pt x="1245704" y="1125"/>
                </a:cubicBezTo>
                <a:cubicBezTo>
                  <a:pt x="1773582" y="14377"/>
                  <a:pt x="2470425" y="146899"/>
                  <a:pt x="3167269" y="279421"/>
                </a:cubicBezTo>
              </a:path>
            </a:pathLst>
          </a:custGeom>
          <a:noFill/>
          <a:ln w="57150" cap="flat" cmpd="sng" algn="ctr">
            <a:solidFill>
              <a:schemeClr val="hlink"/>
            </a:solidFill>
            <a:prstDash val="solid"/>
            <a:round/>
            <a:headEnd type="none"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00062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2"/>
                                        </p:tgtEl>
                                        <p:attrNameLst>
                                          <p:attrName>style.visibility</p:attrName>
                                        </p:attrNameLst>
                                      </p:cBhvr>
                                      <p:to>
                                        <p:strVal val="visible"/>
                                      </p:to>
                                    </p:set>
                                    <p:anim calcmode="lin" valueType="num">
                                      <p:cBhvr additive="base">
                                        <p:cTn id="7" dur="500" fill="hold"/>
                                        <p:tgtEl>
                                          <p:spTgt spid="132"/>
                                        </p:tgtEl>
                                        <p:attrNameLst>
                                          <p:attrName>ppt_x</p:attrName>
                                        </p:attrNameLst>
                                      </p:cBhvr>
                                      <p:tavLst>
                                        <p:tav tm="0">
                                          <p:val>
                                            <p:strVal val="0-#ppt_w/2"/>
                                          </p:val>
                                        </p:tav>
                                        <p:tav tm="100000">
                                          <p:val>
                                            <p:strVal val="#ppt_x"/>
                                          </p:val>
                                        </p:tav>
                                      </p:tavLst>
                                    </p:anim>
                                    <p:anim calcmode="lin" valueType="num">
                                      <p:cBhvr additive="base">
                                        <p:cTn id="8" dur="500" fill="hold"/>
                                        <p:tgtEl>
                                          <p:spTgt spid="13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500" fill="hold"/>
                                        <p:tgtEl>
                                          <p:spTgt spid="100"/>
                                        </p:tgtEl>
                                        <p:attrNameLst>
                                          <p:attrName>ppt_x</p:attrName>
                                        </p:attrNameLst>
                                      </p:cBhvr>
                                      <p:tavLst>
                                        <p:tav tm="0">
                                          <p:val>
                                            <p:strVal val="#ppt_x"/>
                                          </p:val>
                                        </p:tav>
                                        <p:tav tm="100000">
                                          <p:val>
                                            <p:strVal val="#ppt_x"/>
                                          </p:val>
                                        </p:tav>
                                      </p:tavLst>
                                    </p:anim>
                                    <p:anim calcmode="lin" valueType="num">
                                      <p:cBhvr additive="base">
                                        <p:cTn id="28" dur="500" fill="hold"/>
                                        <p:tgtEl>
                                          <p:spTgt spid="10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07"/>
                                        </p:tgtEl>
                                        <p:attrNameLst>
                                          <p:attrName>style.visibility</p:attrName>
                                        </p:attrNameLst>
                                      </p:cBhvr>
                                      <p:to>
                                        <p:strVal val="visible"/>
                                      </p:to>
                                    </p:set>
                                    <p:anim calcmode="lin" valueType="num">
                                      <p:cBhvr additive="base">
                                        <p:cTn id="31" dur="500" fill="hold"/>
                                        <p:tgtEl>
                                          <p:spTgt spid="107"/>
                                        </p:tgtEl>
                                        <p:attrNameLst>
                                          <p:attrName>ppt_x</p:attrName>
                                        </p:attrNameLst>
                                      </p:cBhvr>
                                      <p:tavLst>
                                        <p:tav tm="0">
                                          <p:val>
                                            <p:strVal val="#ppt_x"/>
                                          </p:val>
                                        </p:tav>
                                        <p:tav tm="100000">
                                          <p:val>
                                            <p:strVal val="#ppt_x"/>
                                          </p:val>
                                        </p:tav>
                                      </p:tavLst>
                                    </p:anim>
                                    <p:anim calcmode="lin" valueType="num">
                                      <p:cBhvr additive="base">
                                        <p:cTn id="32"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1"/>
                                        </p:tgtEl>
                                        <p:attrNameLst>
                                          <p:attrName>style.visibility</p:attrName>
                                        </p:attrNameLst>
                                      </p:cBhvr>
                                      <p:to>
                                        <p:strVal val="visible"/>
                                      </p:to>
                                    </p:set>
                                    <p:anim calcmode="lin" valueType="num">
                                      <p:cBhvr additive="base">
                                        <p:cTn id="37" dur="500" fill="hold"/>
                                        <p:tgtEl>
                                          <p:spTgt spid="101"/>
                                        </p:tgtEl>
                                        <p:attrNameLst>
                                          <p:attrName>ppt_x</p:attrName>
                                        </p:attrNameLst>
                                      </p:cBhvr>
                                      <p:tavLst>
                                        <p:tav tm="0">
                                          <p:val>
                                            <p:strVal val="#ppt_x"/>
                                          </p:val>
                                        </p:tav>
                                        <p:tav tm="100000">
                                          <p:val>
                                            <p:strVal val="#ppt_x"/>
                                          </p:val>
                                        </p:tav>
                                      </p:tavLst>
                                    </p:anim>
                                    <p:anim calcmode="lin" valueType="num">
                                      <p:cBhvr additive="base">
                                        <p:cTn id="38" dur="500" fill="hold"/>
                                        <p:tgtEl>
                                          <p:spTgt spid="101"/>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6"/>
                                        </p:tgtEl>
                                        <p:attrNameLst>
                                          <p:attrName>style.visibility</p:attrName>
                                        </p:attrNameLst>
                                      </p:cBhvr>
                                      <p:to>
                                        <p:strVal val="visible"/>
                                      </p:to>
                                    </p:set>
                                    <p:anim calcmode="lin" valueType="num">
                                      <p:cBhvr additive="base">
                                        <p:cTn id="41" dur="500" fill="hold"/>
                                        <p:tgtEl>
                                          <p:spTgt spid="106"/>
                                        </p:tgtEl>
                                        <p:attrNameLst>
                                          <p:attrName>ppt_x</p:attrName>
                                        </p:attrNameLst>
                                      </p:cBhvr>
                                      <p:tavLst>
                                        <p:tav tm="0">
                                          <p:val>
                                            <p:strVal val="#ppt_x"/>
                                          </p:val>
                                        </p:tav>
                                        <p:tav tm="100000">
                                          <p:val>
                                            <p:strVal val="#ppt_x"/>
                                          </p:val>
                                        </p:tav>
                                      </p:tavLst>
                                    </p:anim>
                                    <p:anim calcmode="lin" valueType="num">
                                      <p:cBhvr additive="base">
                                        <p:cTn id="42"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09"/>
                                        </p:tgtEl>
                                        <p:attrNameLst>
                                          <p:attrName>style.visibility</p:attrName>
                                        </p:attrNameLst>
                                      </p:cBhvr>
                                      <p:to>
                                        <p:strVal val="visible"/>
                                      </p:to>
                                    </p:set>
                                    <p:anim calcmode="lin" valueType="num">
                                      <p:cBhvr additive="base">
                                        <p:cTn id="47" dur="500" fill="hold"/>
                                        <p:tgtEl>
                                          <p:spTgt spid="109"/>
                                        </p:tgtEl>
                                        <p:attrNameLst>
                                          <p:attrName>ppt_x</p:attrName>
                                        </p:attrNameLst>
                                      </p:cBhvr>
                                      <p:tavLst>
                                        <p:tav tm="0">
                                          <p:val>
                                            <p:strVal val="#ppt_x"/>
                                          </p:val>
                                        </p:tav>
                                        <p:tav tm="100000">
                                          <p:val>
                                            <p:strVal val="#ppt_x"/>
                                          </p:val>
                                        </p:tav>
                                      </p:tavLst>
                                    </p:anim>
                                    <p:anim calcmode="lin" valueType="num">
                                      <p:cBhvr additive="base">
                                        <p:cTn id="48" dur="500" fill="hold"/>
                                        <p:tgtEl>
                                          <p:spTgt spid="10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500" fill="hold"/>
                                        <p:tgtEl>
                                          <p:spTgt spid="127"/>
                                        </p:tgtEl>
                                        <p:attrNameLst>
                                          <p:attrName>ppt_x</p:attrName>
                                        </p:attrNameLst>
                                      </p:cBhvr>
                                      <p:tavLst>
                                        <p:tav tm="0">
                                          <p:val>
                                            <p:strVal val="#ppt_x"/>
                                          </p:val>
                                        </p:tav>
                                        <p:tav tm="100000">
                                          <p:val>
                                            <p:strVal val="#ppt_x"/>
                                          </p:val>
                                        </p:tav>
                                      </p:tavLst>
                                    </p:anim>
                                    <p:anim calcmode="lin" valueType="num">
                                      <p:cBhvr additive="base">
                                        <p:cTn id="52" dur="500" fill="hold"/>
                                        <p:tgtEl>
                                          <p:spTgt spid="127"/>
                                        </p:tgtEl>
                                        <p:attrNameLst>
                                          <p:attrName>ppt_y</p:attrName>
                                        </p:attrNameLst>
                                      </p:cBhvr>
                                      <p:tavLst>
                                        <p:tav tm="0">
                                          <p:val>
                                            <p:strVal val="1+#ppt_h/2"/>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100"/>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07"/>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01"/>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106"/>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10"/>
                                        </p:tgtEl>
                                        <p:attrNameLst>
                                          <p:attrName>style.visibility</p:attrName>
                                        </p:attrNameLst>
                                      </p:cBhvr>
                                      <p:to>
                                        <p:strVal val="visible"/>
                                      </p:to>
                                    </p:set>
                                    <p:anim calcmode="lin" valueType="num">
                                      <p:cBhvr additive="base">
                                        <p:cTn id="65" dur="500" fill="hold"/>
                                        <p:tgtEl>
                                          <p:spTgt spid="110"/>
                                        </p:tgtEl>
                                        <p:attrNameLst>
                                          <p:attrName>ppt_x</p:attrName>
                                        </p:attrNameLst>
                                      </p:cBhvr>
                                      <p:tavLst>
                                        <p:tav tm="0">
                                          <p:val>
                                            <p:strVal val="#ppt_x"/>
                                          </p:val>
                                        </p:tav>
                                        <p:tav tm="100000">
                                          <p:val>
                                            <p:strVal val="#ppt_x"/>
                                          </p:val>
                                        </p:tav>
                                      </p:tavLst>
                                    </p:anim>
                                    <p:anim calcmode="lin" valueType="num">
                                      <p:cBhvr additive="base">
                                        <p:cTn id="66" dur="500" fill="hold"/>
                                        <p:tgtEl>
                                          <p:spTgt spid="110"/>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25"/>
                                        </p:tgtEl>
                                        <p:attrNameLst>
                                          <p:attrName>style.visibility</p:attrName>
                                        </p:attrNameLst>
                                      </p:cBhvr>
                                      <p:to>
                                        <p:strVal val="visible"/>
                                      </p:to>
                                    </p:set>
                                    <p:anim calcmode="lin" valueType="num">
                                      <p:cBhvr additive="base">
                                        <p:cTn id="69" dur="500" fill="hold"/>
                                        <p:tgtEl>
                                          <p:spTgt spid="125"/>
                                        </p:tgtEl>
                                        <p:attrNameLst>
                                          <p:attrName>ppt_x</p:attrName>
                                        </p:attrNameLst>
                                      </p:cBhvr>
                                      <p:tavLst>
                                        <p:tav tm="0">
                                          <p:val>
                                            <p:strVal val="#ppt_x"/>
                                          </p:val>
                                        </p:tav>
                                        <p:tav tm="100000">
                                          <p:val>
                                            <p:strVal val="#ppt_x"/>
                                          </p:val>
                                        </p:tav>
                                      </p:tavLst>
                                    </p:anim>
                                    <p:anim calcmode="lin" valueType="num">
                                      <p:cBhvr additive="base">
                                        <p:cTn id="70"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11"/>
                                        </p:tgtEl>
                                        <p:attrNameLst>
                                          <p:attrName>style.visibility</p:attrName>
                                        </p:attrNameLst>
                                      </p:cBhvr>
                                      <p:to>
                                        <p:strVal val="visible"/>
                                      </p:to>
                                    </p:set>
                                    <p:anim calcmode="lin" valueType="num">
                                      <p:cBhvr additive="base">
                                        <p:cTn id="75" dur="500" fill="hold"/>
                                        <p:tgtEl>
                                          <p:spTgt spid="111"/>
                                        </p:tgtEl>
                                        <p:attrNameLst>
                                          <p:attrName>ppt_x</p:attrName>
                                        </p:attrNameLst>
                                      </p:cBhvr>
                                      <p:tavLst>
                                        <p:tav tm="0">
                                          <p:val>
                                            <p:strVal val="#ppt_x"/>
                                          </p:val>
                                        </p:tav>
                                        <p:tav tm="100000">
                                          <p:val>
                                            <p:strVal val="#ppt_x"/>
                                          </p:val>
                                        </p:tav>
                                      </p:tavLst>
                                    </p:anim>
                                    <p:anim calcmode="lin" valueType="num">
                                      <p:cBhvr additive="base">
                                        <p:cTn id="76" dur="500" fill="hold"/>
                                        <p:tgtEl>
                                          <p:spTgt spid="111"/>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14"/>
                                        </p:tgtEl>
                                        <p:attrNameLst>
                                          <p:attrName>style.visibility</p:attrName>
                                        </p:attrNameLst>
                                      </p:cBhvr>
                                      <p:to>
                                        <p:strVal val="visible"/>
                                      </p:to>
                                    </p:set>
                                    <p:anim calcmode="lin" valueType="num">
                                      <p:cBhvr additive="base">
                                        <p:cTn id="79" dur="500" fill="hold"/>
                                        <p:tgtEl>
                                          <p:spTgt spid="114"/>
                                        </p:tgtEl>
                                        <p:attrNameLst>
                                          <p:attrName>ppt_x</p:attrName>
                                        </p:attrNameLst>
                                      </p:cBhvr>
                                      <p:tavLst>
                                        <p:tav tm="0">
                                          <p:val>
                                            <p:strVal val="#ppt_x"/>
                                          </p:val>
                                        </p:tav>
                                        <p:tav tm="100000">
                                          <p:val>
                                            <p:strVal val="#ppt_x"/>
                                          </p:val>
                                        </p:tav>
                                      </p:tavLst>
                                    </p:anim>
                                    <p:anim calcmode="lin" valueType="num">
                                      <p:cBhvr additive="base">
                                        <p:cTn id="80" dur="500" fill="hold"/>
                                        <p:tgtEl>
                                          <p:spTgt spid="11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additive="base">
                                        <p:cTn id="83" dur="500" fill="hold"/>
                                        <p:tgtEl>
                                          <p:spTgt spid="126"/>
                                        </p:tgtEl>
                                        <p:attrNameLst>
                                          <p:attrName>ppt_x</p:attrName>
                                        </p:attrNameLst>
                                      </p:cBhvr>
                                      <p:tavLst>
                                        <p:tav tm="0">
                                          <p:val>
                                            <p:strVal val="#ppt_x"/>
                                          </p:val>
                                        </p:tav>
                                        <p:tav tm="100000">
                                          <p:val>
                                            <p:strVal val="#ppt_x"/>
                                          </p:val>
                                        </p:tav>
                                      </p:tavLst>
                                    </p:anim>
                                    <p:anim calcmode="lin" valueType="num">
                                      <p:cBhvr additive="base">
                                        <p:cTn id="84" dur="500" fill="hold"/>
                                        <p:tgtEl>
                                          <p:spTgt spid="126"/>
                                        </p:tgtEl>
                                        <p:attrNameLst>
                                          <p:attrName>ppt_y</p:attrName>
                                        </p:attrNameLst>
                                      </p:cBhvr>
                                      <p:tavLst>
                                        <p:tav tm="0">
                                          <p:val>
                                            <p:strVal val="1+#ppt_h/2"/>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110"/>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1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0" grpId="0" animBg="1"/>
      <p:bldP spid="100" grpId="1" animBg="1"/>
      <p:bldP spid="101" grpId="0" animBg="1"/>
      <p:bldP spid="101" grpId="1" animBg="1"/>
      <p:bldP spid="125" grpId="0" animBg="1"/>
      <p:bldP spid="125" grpId="1" animBg="1"/>
      <p:bldP spid="126" grpId="0" animBg="1"/>
      <p:bldP spid="127" grpId="0" animBg="1"/>
      <p:bldP spid="106" grpId="0" animBg="1"/>
      <p:bldP spid="106" grpId="1" animBg="1"/>
      <p:bldP spid="107" grpId="0" animBg="1"/>
      <p:bldP spid="107" grpId="1" animBg="1"/>
      <p:bldP spid="109" grpId="0" animBg="1"/>
      <p:bldP spid="110" grpId="0" animBg="1"/>
      <p:bldP spid="110" grpId="1" animBg="1"/>
      <p:bldP spid="111" grpId="0" animBg="1"/>
      <p:bldP spid="13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3" name="Group 12"/>
          <p:cNvGrpSpPr/>
          <p:nvPr/>
        </p:nvGrpSpPr>
        <p:grpSpPr>
          <a:xfrm>
            <a:off x="4845050" y="4519648"/>
            <a:ext cx="4222750" cy="1823638"/>
            <a:chOff x="4724400" y="4519648"/>
            <a:chExt cx="4222750" cy="1823638"/>
          </a:xfrm>
        </p:grpSpPr>
        <p:grpSp>
          <p:nvGrpSpPr>
            <p:cNvPr id="11" name="Group 10"/>
            <p:cNvGrpSpPr/>
            <p:nvPr/>
          </p:nvGrpSpPr>
          <p:grpSpPr>
            <a:xfrm>
              <a:off x="4724400" y="4527881"/>
              <a:ext cx="3403600" cy="1815405"/>
              <a:chOff x="4724400" y="4527881"/>
              <a:chExt cx="3403600" cy="1815405"/>
            </a:xfrm>
          </p:grpSpPr>
          <p:grpSp>
            <p:nvGrpSpPr>
              <p:cNvPr id="24" name="Group 23"/>
              <p:cNvGrpSpPr/>
              <p:nvPr/>
            </p:nvGrpSpPr>
            <p:grpSpPr>
              <a:xfrm>
                <a:off x="4724400" y="4560821"/>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5422900" y="4552586"/>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6121400" y="4544351"/>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6819900" y="4536116"/>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7518400" y="4527881"/>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10" name="Group 9"/>
            <p:cNvGrpSpPr/>
            <p:nvPr/>
          </p:nvGrpSpPr>
          <p:grpSpPr>
            <a:xfrm>
              <a:off x="8229600" y="4519648"/>
              <a:ext cx="717550" cy="1822943"/>
              <a:chOff x="8509000" y="4519648"/>
              <a:chExt cx="717550" cy="1822943"/>
            </a:xfrm>
          </p:grpSpPr>
          <p:sp>
            <p:nvSpPr>
              <p:cNvPr id="82" name="Rectangle 81"/>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64" name="Rectangle 163"/>
          <p:cNvSpPr/>
          <p:nvPr/>
        </p:nvSpPr>
        <p:spPr>
          <a:xfrm>
            <a:off x="4572000" y="3741813"/>
            <a:ext cx="195580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pic>
        <p:nvPicPr>
          <p:cNvPr id="5" name="Picture 4"/>
          <p:cNvPicPr>
            <a:picLocks noChangeAspect="1"/>
          </p:cNvPicPr>
          <p:nvPr/>
        </p:nvPicPr>
        <p:blipFill rotWithShape="1">
          <a:blip r:embed="rId2"/>
          <a:srcRect l="10190" t="1270"/>
          <a:stretch/>
        </p:blipFill>
        <p:spPr>
          <a:xfrm>
            <a:off x="111125" y="848947"/>
            <a:ext cx="8896351" cy="2437591"/>
          </a:xfrm>
          <a:prstGeom prst="rect">
            <a:avLst/>
          </a:prstGeom>
        </p:spPr>
      </p:pic>
      <p:sp>
        <p:nvSpPr>
          <p:cNvPr id="103" name="Rectangle 102">
            <a:extLst>
              <a:ext uri="{FF2B5EF4-FFF2-40B4-BE49-F238E27FC236}">
                <a16:creationId xmlns:a16="http://schemas.microsoft.com/office/drawing/2014/main" id="{A4F9622D-6369-4908-BAF8-2AA8038C7FA9}"/>
              </a:ext>
            </a:extLst>
          </p:cNvPr>
          <p:cNvSpPr/>
          <p:nvPr/>
        </p:nvSpPr>
        <p:spPr bwMode="auto">
          <a:xfrm>
            <a:off x="181428" y="2438400"/>
            <a:ext cx="4376058" cy="24772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Rectangle 103">
            <a:extLst>
              <a:ext uri="{FF2B5EF4-FFF2-40B4-BE49-F238E27FC236}">
                <a16:creationId xmlns:a16="http://schemas.microsoft.com/office/drawing/2014/main" id="{0558EF11-4B9F-48F0-B69B-495C2885601A}"/>
              </a:ext>
            </a:extLst>
          </p:cNvPr>
          <p:cNvSpPr/>
          <p:nvPr/>
        </p:nvSpPr>
        <p:spPr bwMode="auto">
          <a:xfrm>
            <a:off x="4553856" y="2438400"/>
            <a:ext cx="4376058" cy="24772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4B5C7B61-9CD3-4F8F-BBBF-3093290DAE50}"/>
              </a:ext>
            </a:extLst>
          </p:cNvPr>
          <p:cNvSpPr/>
          <p:nvPr/>
        </p:nvSpPr>
        <p:spPr>
          <a:xfrm>
            <a:off x="914400" y="3740801"/>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13" name="Rectangle 112">
            <a:extLst>
              <a:ext uri="{FF2B5EF4-FFF2-40B4-BE49-F238E27FC236}">
                <a16:creationId xmlns:a16="http://schemas.microsoft.com/office/drawing/2014/main" id="{51FC3CFD-1D6F-47BB-B89F-834F9C39DC19}"/>
              </a:ext>
            </a:extLst>
          </p:cNvPr>
          <p:cNvSpPr/>
          <p:nvPr/>
        </p:nvSpPr>
        <p:spPr>
          <a:xfrm>
            <a:off x="1454150" y="4474770"/>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Variables =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a,b,c,d,e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4" name="Group 13">
            <a:extLst>
              <a:ext uri="{FF2B5EF4-FFF2-40B4-BE49-F238E27FC236}">
                <a16:creationId xmlns:a16="http://schemas.microsoft.com/office/drawing/2014/main" id="{256EFDB2-B931-401D-97A8-774974797E1F}"/>
              </a:ext>
            </a:extLst>
          </p:cNvPr>
          <p:cNvGrpSpPr/>
          <p:nvPr/>
        </p:nvGrpSpPr>
        <p:grpSpPr>
          <a:xfrm>
            <a:off x="710362" y="4933586"/>
            <a:ext cx="617696" cy="1423316"/>
            <a:chOff x="710362" y="4933586"/>
            <a:chExt cx="617696" cy="1423316"/>
          </a:xfrm>
        </p:grpSpPr>
        <p:sp>
          <p:nvSpPr>
            <p:cNvPr id="128" name="Left Brace 127">
              <a:extLst>
                <a:ext uri="{FF2B5EF4-FFF2-40B4-BE49-F238E27FC236}">
                  <a16:creationId xmlns:a16="http://schemas.microsoft.com/office/drawing/2014/main" id="{46CC8F37-F693-46BC-AC47-ECDF0FD60860}"/>
                </a:ext>
              </a:extLst>
            </p:cNvPr>
            <p:cNvSpPr/>
            <p:nvPr/>
          </p:nvSpPr>
          <p:spPr bwMode="auto">
            <a:xfrm>
              <a:off x="1156608" y="4933586"/>
              <a:ext cx="171450" cy="1423316"/>
            </a:xfrm>
            <a:prstGeom prst="lef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9" name="Rectangle 128">
              <a:extLst>
                <a:ext uri="{FF2B5EF4-FFF2-40B4-BE49-F238E27FC236}">
                  <a16:creationId xmlns:a16="http://schemas.microsoft.com/office/drawing/2014/main" id="{432611CF-8A2C-4AB5-9D8F-F0E2BE08E9EE}"/>
                </a:ext>
              </a:extLst>
            </p:cNvPr>
            <p:cNvSpPr/>
            <p:nvPr/>
          </p:nvSpPr>
          <p:spPr>
            <a:xfrm rot="16200000">
              <a:off x="341120" y="5452907"/>
              <a:ext cx="12001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Clauses</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BF962022-7C07-45C8-B53B-318BD25D947B}"/>
              </a:ext>
            </a:extLst>
          </p:cNvPr>
          <p:cNvGrpSpPr/>
          <p:nvPr/>
        </p:nvGrpSpPr>
        <p:grpSpPr>
          <a:xfrm>
            <a:off x="4331674" y="4930312"/>
            <a:ext cx="559640" cy="1423316"/>
            <a:chOff x="4331674" y="4930312"/>
            <a:chExt cx="559640" cy="1423316"/>
          </a:xfrm>
        </p:grpSpPr>
        <p:sp>
          <p:nvSpPr>
            <p:cNvPr id="130" name="Left Brace 129">
              <a:extLst>
                <a:ext uri="{FF2B5EF4-FFF2-40B4-BE49-F238E27FC236}">
                  <a16:creationId xmlns:a16="http://schemas.microsoft.com/office/drawing/2014/main" id="{3C859AF7-7C21-4B74-A174-4C39D3B5CAEA}"/>
                </a:ext>
              </a:extLst>
            </p:cNvPr>
            <p:cNvSpPr/>
            <p:nvPr/>
          </p:nvSpPr>
          <p:spPr bwMode="auto">
            <a:xfrm>
              <a:off x="4719864" y="4930312"/>
              <a:ext cx="171450" cy="1423316"/>
            </a:xfrm>
            <a:prstGeom prst="lef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Rectangle 130">
              <a:extLst>
                <a:ext uri="{FF2B5EF4-FFF2-40B4-BE49-F238E27FC236}">
                  <a16:creationId xmlns:a16="http://schemas.microsoft.com/office/drawing/2014/main" id="{3C24F946-AD63-44E0-90A8-3811F010DA94}"/>
                </a:ext>
              </a:extLst>
            </p:cNvPr>
            <p:cNvSpPr/>
            <p:nvPr/>
          </p:nvSpPr>
          <p:spPr>
            <a:xfrm rot="16200000">
              <a:off x="3962432" y="5449633"/>
              <a:ext cx="1200150"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Rows</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101" name="Group 100">
            <a:extLst>
              <a:ext uri="{FF2B5EF4-FFF2-40B4-BE49-F238E27FC236}">
                <a16:creationId xmlns:a16="http://schemas.microsoft.com/office/drawing/2014/main" id="{BB3C78CA-7D1C-466E-93DB-3BD84088F4C7}"/>
              </a:ext>
            </a:extLst>
          </p:cNvPr>
          <p:cNvGrpSpPr/>
          <p:nvPr/>
        </p:nvGrpSpPr>
        <p:grpSpPr>
          <a:xfrm>
            <a:off x="4341112" y="2146852"/>
            <a:ext cx="320222" cy="1040296"/>
            <a:chOff x="4341112" y="2146852"/>
            <a:chExt cx="320222" cy="1040296"/>
          </a:xfrm>
        </p:grpSpPr>
        <p:sp>
          <p:nvSpPr>
            <p:cNvPr id="102" name="Arrow: Right 101">
              <a:extLst>
                <a:ext uri="{FF2B5EF4-FFF2-40B4-BE49-F238E27FC236}">
                  <a16:creationId xmlns:a16="http://schemas.microsoft.com/office/drawing/2014/main" id="{42C46CAE-EEDA-4F48-AD0D-C261C1F77F21}"/>
                </a:ext>
              </a:extLst>
            </p:cNvPr>
            <p:cNvSpPr/>
            <p:nvPr/>
          </p:nvSpPr>
          <p:spPr bwMode="auto">
            <a:xfrm>
              <a:off x="4341112" y="2465299"/>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Arrow: Right 104">
              <a:extLst>
                <a:ext uri="{FF2B5EF4-FFF2-40B4-BE49-F238E27FC236}">
                  <a16:creationId xmlns:a16="http://schemas.microsoft.com/office/drawing/2014/main" id="{3AD4969F-0404-4D83-AF81-23A69E2ADB14}"/>
                </a:ext>
              </a:extLst>
            </p:cNvPr>
            <p:cNvSpPr/>
            <p:nvPr/>
          </p:nvSpPr>
          <p:spPr bwMode="auto">
            <a:xfrm>
              <a:off x="4341112" y="2743595"/>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Arrow: Right 105">
              <a:extLst>
                <a:ext uri="{FF2B5EF4-FFF2-40B4-BE49-F238E27FC236}">
                  <a16:creationId xmlns:a16="http://schemas.microsoft.com/office/drawing/2014/main" id="{97A07CCA-8D42-44B4-A521-09833F190D8C}"/>
                </a:ext>
              </a:extLst>
            </p:cNvPr>
            <p:cNvSpPr/>
            <p:nvPr/>
          </p:nvSpPr>
          <p:spPr bwMode="auto">
            <a:xfrm>
              <a:off x="4341112" y="3021891"/>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Arrow: Right 106">
              <a:extLst>
                <a:ext uri="{FF2B5EF4-FFF2-40B4-BE49-F238E27FC236}">
                  <a16:creationId xmlns:a16="http://schemas.microsoft.com/office/drawing/2014/main" id="{1D92C546-452F-4E85-B7EA-3EDA5DFF357D}"/>
                </a:ext>
              </a:extLst>
            </p:cNvPr>
            <p:cNvSpPr/>
            <p:nvPr/>
          </p:nvSpPr>
          <p:spPr bwMode="auto">
            <a:xfrm>
              <a:off x="4341112" y="2146852"/>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8" name="Freeform: Shape 107">
            <a:extLst>
              <a:ext uri="{FF2B5EF4-FFF2-40B4-BE49-F238E27FC236}">
                <a16:creationId xmlns:a16="http://schemas.microsoft.com/office/drawing/2014/main" id="{DF6CDF10-502E-475A-B72D-E419F461F363}"/>
              </a:ext>
            </a:extLst>
          </p:cNvPr>
          <p:cNvSpPr/>
          <p:nvPr/>
        </p:nvSpPr>
        <p:spPr bwMode="auto">
          <a:xfrm>
            <a:off x="2650435" y="3987779"/>
            <a:ext cx="3167269" cy="279421"/>
          </a:xfrm>
          <a:custGeom>
            <a:avLst/>
            <a:gdLst>
              <a:gd name="connsiteX0" fmla="*/ 0 w 3167269"/>
              <a:gd name="connsiteY0" fmla="*/ 199908 h 279421"/>
              <a:gd name="connsiteX1" fmla="*/ 1245704 w 3167269"/>
              <a:gd name="connsiteY1" fmla="*/ 1125 h 279421"/>
              <a:gd name="connsiteX2" fmla="*/ 3167269 w 3167269"/>
              <a:gd name="connsiteY2" fmla="*/ 279421 h 279421"/>
            </a:gdLst>
            <a:ahLst/>
            <a:cxnLst>
              <a:cxn ang="0">
                <a:pos x="connsiteX0" y="connsiteY0"/>
              </a:cxn>
              <a:cxn ang="0">
                <a:pos x="connsiteX1" y="connsiteY1"/>
              </a:cxn>
              <a:cxn ang="0">
                <a:pos x="connsiteX2" y="connsiteY2"/>
              </a:cxn>
            </a:cxnLst>
            <a:rect l="l" t="t" r="r" b="b"/>
            <a:pathLst>
              <a:path w="3167269" h="279421">
                <a:moveTo>
                  <a:pt x="0" y="199908"/>
                </a:moveTo>
                <a:cubicBezTo>
                  <a:pt x="358913" y="93890"/>
                  <a:pt x="717826" y="-12127"/>
                  <a:pt x="1245704" y="1125"/>
                </a:cubicBezTo>
                <a:cubicBezTo>
                  <a:pt x="1773582" y="14377"/>
                  <a:pt x="2470425" y="146899"/>
                  <a:pt x="3167269" y="279421"/>
                </a:cubicBezTo>
              </a:path>
            </a:pathLst>
          </a:custGeom>
          <a:noFill/>
          <a:ln w="57150" cap="flat" cmpd="sng" algn="ctr">
            <a:solidFill>
              <a:schemeClr val="hlink"/>
            </a:solidFill>
            <a:prstDash val="solid"/>
            <a:round/>
            <a:headEnd type="none"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Rectangle 108">
            <a:extLst>
              <a:ext uri="{FF2B5EF4-FFF2-40B4-BE49-F238E27FC236}">
                <a16:creationId xmlns:a16="http://schemas.microsoft.com/office/drawing/2014/main" id="{5196D89E-E4FC-4337-A4DE-70C636E0C786}"/>
              </a:ext>
            </a:extLst>
          </p:cNvPr>
          <p:cNvSpPr/>
          <p:nvPr/>
        </p:nvSpPr>
        <p:spPr>
          <a:xfrm>
            <a:off x="3429000" y="3216206"/>
            <a:ext cx="245137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78039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ppt_x"/>
                                          </p:val>
                                        </p:tav>
                                        <p:tav tm="100000">
                                          <p:val>
                                            <p:strVal val="#ppt_x"/>
                                          </p:val>
                                        </p:tav>
                                      </p:tavLst>
                                    </p:anim>
                                    <p:anim calcmode="lin" valueType="num">
                                      <p:cBhvr additive="base">
                                        <p:cTn id="8" dur="500" fill="hold"/>
                                        <p:tgtEl>
                                          <p:spTgt spid="10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4"/>
                                        </p:tgtEl>
                                        <p:attrNameLst>
                                          <p:attrName>style.visibility</p:attrName>
                                        </p:attrNameLst>
                                      </p:cBhvr>
                                      <p:to>
                                        <p:strVal val="visible"/>
                                      </p:to>
                                    </p:set>
                                    <p:anim calcmode="lin" valueType="num">
                                      <p:cBhvr additive="base">
                                        <p:cTn id="17" dur="500" fill="hold"/>
                                        <p:tgtEl>
                                          <p:spTgt spid="104"/>
                                        </p:tgtEl>
                                        <p:attrNameLst>
                                          <p:attrName>ppt_x</p:attrName>
                                        </p:attrNameLst>
                                      </p:cBhvr>
                                      <p:tavLst>
                                        <p:tav tm="0">
                                          <p:val>
                                            <p:strVal val="#ppt_x"/>
                                          </p:val>
                                        </p:tav>
                                        <p:tav tm="100000">
                                          <p:val>
                                            <p:strVal val="#ppt_x"/>
                                          </p:val>
                                        </p:tav>
                                      </p:tavLst>
                                    </p:anim>
                                    <p:anim calcmode="lin" valueType="num">
                                      <p:cBhvr additive="base">
                                        <p:cTn id="18" dur="500" fill="hold"/>
                                        <p:tgtEl>
                                          <p:spTgt spid="10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3" name="Group 12"/>
          <p:cNvGrpSpPr/>
          <p:nvPr/>
        </p:nvGrpSpPr>
        <p:grpSpPr>
          <a:xfrm>
            <a:off x="4845050" y="4519648"/>
            <a:ext cx="4222750" cy="1823638"/>
            <a:chOff x="4724400" y="4519648"/>
            <a:chExt cx="4222750" cy="1823638"/>
          </a:xfrm>
        </p:grpSpPr>
        <p:grpSp>
          <p:nvGrpSpPr>
            <p:cNvPr id="11" name="Group 10"/>
            <p:cNvGrpSpPr/>
            <p:nvPr/>
          </p:nvGrpSpPr>
          <p:grpSpPr>
            <a:xfrm>
              <a:off x="4724400" y="4527881"/>
              <a:ext cx="3403600" cy="1815405"/>
              <a:chOff x="4724400" y="4527881"/>
              <a:chExt cx="3403600" cy="1815405"/>
            </a:xfrm>
          </p:grpSpPr>
          <p:grpSp>
            <p:nvGrpSpPr>
              <p:cNvPr id="24" name="Group 23"/>
              <p:cNvGrpSpPr/>
              <p:nvPr/>
            </p:nvGrpSpPr>
            <p:grpSpPr>
              <a:xfrm>
                <a:off x="4724400" y="4560821"/>
                <a:ext cx="609600" cy="1782465"/>
                <a:chOff x="1358900" y="3475335"/>
                <a:chExt cx="609600" cy="1782465"/>
              </a:xfrm>
            </p:grpSpPr>
            <p:sp>
              <p:nvSpPr>
                <p:cNvPr id="6" name="Rectangle 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Oval 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18"/>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Oval 19"/>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Rectangle 22"/>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 name="Straight Connector 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5" name="Group 24"/>
              <p:cNvGrpSpPr/>
              <p:nvPr/>
            </p:nvGrpSpPr>
            <p:grpSpPr>
              <a:xfrm>
                <a:off x="5422900" y="4552586"/>
                <a:ext cx="609600" cy="1782465"/>
                <a:chOff x="1358900" y="3475335"/>
                <a:chExt cx="609600" cy="1782465"/>
              </a:xfrm>
            </p:grpSpPr>
            <p:sp>
              <p:nvSpPr>
                <p:cNvPr id="26" name="Rectangle 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Rectangle 3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8" name="Straight Connector 3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9" name="Group 38"/>
              <p:cNvGrpSpPr/>
              <p:nvPr/>
            </p:nvGrpSpPr>
            <p:grpSpPr>
              <a:xfrm>
                <a:off x="6121400" y="4544351"/>
                <a:ext cx="609600" cy="1782465"/>
                <a:chOff x="1358900" y="3475335"/>
                <a:chExt cx="609600" cy="1782465"/>
              </a:xfrm>
            </p:grpSpPr>
            <p:sp>
              <p:nvSpPr>
                <p:cNvPr id="40" name="Rectangle 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47"/>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Rectangle 50"/>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52" name="Straight Connector 51"/>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53" name="Group 52"/>
              <p:cNvGrpSpPr/>
              <p:nvPr/>
            </p:nvGrpSpPr>
            <p:grpSpPr>
              <a:xfrm>
                <a:off x="6819900" y="4536116"/>
                <a:ext cx="609600" cy="1782465"/>
                <a:chOff x="1358900" y="3475335"/>
                <a:chExt cx="609600" cy="1782465"/>
              </a:xfrm>
            </p:grpSpPr>
            <p:sp>
              <p:nvSpPr>
                <p:cNvPr id="54" name="Rectangle 53"/>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56"/>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Oval 58"/>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Oval 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Oval 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Oval 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Rectangle 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66" name="Straight Connector 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7518400" y="4527881"/>
                <a:ext cx="609600" cy="1782465"/>
                <a:chOff x="1358900" y="3475335"/>
                <a:chExt cx="609600" cy="1782465"/>
              </a:xfrm>
            </p:grpSpPr>
            <p:sp>
              <p:nvSpPr>
                <p:cNvPr id="68" name="Rectangle 6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Rectangle 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0" name="Straight Connector 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10" name="Group 9"/>
            <p:cNvGrpSpPr/>
            <p:nvPr/>
          </p:nvGrpSpPr>
          <p:grpSpPr>
            <a:xfrm>
              <a:off x="8229600" y="4519648"/>
              <a:ext cx="717550" cy="1822943"/>
              <a:chOff x="8509000" y="4519648"/>
              <a:chExt cx="717550" cy="1822943"/>
            </a:xfrm>
          </p:grpSpPr>
          <p:sp>
            <p:nvSpPr>
              <p:cNvPr id="82" name="Rectangle 81"/>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82"/>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83"/>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84"/>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85"/>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Rectangle 92"/>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4" name="Straight Connector 93"/>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95" name="Rectangle 94"/>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6" name="Rectangle 95"/>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7" name="Rectangle 96"/>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8" name="Rectangle 97"/>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99" name="Rectangle 98"/>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64" name="Rectangle 163"/>
          <p:cNvSpPr/>
          <p:nvPr/>
        </p:nvSpPr>
        <p:spPr>
          <a:xfrm>
            <a:off x="4572000" y="3741813"/>
            <a:ext cx="200025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pic>
        <p:nvPicPr>
          <p:cNvPr id="5" name="Picture 4"/>
          <p:cNvPicPr>
            <a:picLocks noChangeAspect="1"/>
          </p:cNvPicPr>
          <p:nvPr/>
        </p:nvPicPr>
        <p:blipFill rotWithShape="1">
          <a:blip r:embed="rId2"/>
          <a:srcRect l="10190" t="1270"/>
          <a:stretch/>
        </p:blipFill>
        <p:spPr>
          <a:xfrm>
            <a:off x="111125" y="848947"/>
            <a:ext cx="8896351" cy="2437591"/>
          </a:xfrm>
          <a:prstGeom prst="rect">
            <a:avLst/>
          </a:prstGeom>
        </p:spPr>
      </p:pic>
      <p:grpSp>
        <p:nvGrpSpPr>
          <p:cNvPr id="111" name="Group 110">
            <a:extLst>
              <a:ext uri="{FF2B5EF4-FFF2-40B4-BE49-F238E27FC236}">
                <a16:creationId xmlns:a16="http://schemas.microsoft.com/office/drawing/2014/main" id="{E6200E65-FFA6-4B2A-B1A9-AF2B2625835C}"/>
              </a:ext>
            </a:extLst>
          </p:cNvPr>
          <p:cNvGrpSpPr/>
          <p:nvPr/>
        </p:nvGrpSpPr>
        <p:grpSpPr>
          <a:xfrm>
            <a:off x="710362" y="3740801"/>
            <a:ext cx="4566488" cy="2616101"/>
            <a:chOff x="710362" y="3740801"/>
            <a:chExt cx="4566488" cy="2616101"/>
          </a:xfrm>
        </p:grpSpPr>
        <p:sp>
          <p:nvSpPr>
            <p:cNvPr id="112" name="Rectangle 111">
              <a:extLst>
                <a:ext uri="{FF2B5EF4-FFF2-40B4-BE49-F238E27FC236}">
                  <a16:creationId xmlns:a16="http://schemas.microsoft.com/office/drawing/2014/main" id="{4B5C7B61-9CD3-4F8F-BBBF-3093290DAE50}"/>
                </a:ext>
              </a:extLst>
            </p:cNvPr>
            <p:cNvSpPr/>
            <p:nvPr/>
          </p:nvSpPr>
          <p:spPr>
            <a:xfrm>
              <a:off x="914400" y="3740801"/>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13" name="Rectangle 112">
              <a:extLst>
                <a:ext uri="{FF2B5EF4-FFF2-40B4-BE49-F238E27FC236}">
                  <a16:creationId xmlns:a16="http://schemas.microsoft.com/office/drawing/2014/main" id="{51FC3CFD-1D6F-47BB-B89F-834F9C39DC19}"/>
                </a:ext>
              </a:extLst>
            </p:cNvPr>
            <p:cNvSpPr/>
            <p:nvPr/>
          </p:nvSpPr>
          <p:spPr>
            <a:xfrm>
              <a:off x="1454150" y="4474770"/>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Variables =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a,b,c,d,e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6" name="Left Brace 125">
              <a:extLst>
                <a:ext uri="{FF2B5EF4-FFF2-40B4-BE49-F238E27FC236}">
                  <a16:creationId xmlns:a16="http://schemas.microsoft.com/office/drawing/2014/main" id="{12AD9674-9355-4D9C-B19E-80D17A3D51D8}"/>
                </a:ext>
              </a:extLst>
            </p:cNvPr>
            <p:cNvSpPr/>
            <p:nvPr/>
          </p:nvSpPr>
          <p:spPr bwMode="auto">
            <a:xfrm>
              <a:off x="1156608" y="4933586"/>
              <a:ext cx="171450" cy="1423316"/>
            </a:xfrm>
            <a:prstGeom prst="lef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Rectangle 126">
              <a:extLst>
                <a:ext uri="{FF2B5EF4-FFF2-40B4-BE49-F238E27FC236}">
                  <a16:creationId xmlns:a16="http://schemas.microsoft.com/office/drawing/2014/main" id="{B4B9104A-111C-47EA-8AAA-F0A28F5E8997}"/>
                </a:ext>
              </a:extLst>
            </p:cNvPr>
            <p:cNvSpPr/>
            <p:nvPr/>
          </p:nvSpPr>
          <p:spPr>
            <a:xfrm rot="16200000">
              <a:off x="341120" y="5452907"/>
              <a:ext cx="12001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00" name="Oval 99">
            <a:extLst>
              <a:ext uri="{FF2B5EF4-FFF2-40B4-BE49-F238E27FC236}">
                <a16:creationId xmlns:a16="http://schemas.microsoft.com/office/drawing/2014/main" id="{4EFBB092-4A3E-4F28-8FAE-45DA7FCCE5B9}"/>
              </a:ext>
            </a:extLst>
          </p:cNvPr>
          <p:cNvSpPr/>
          <p:nvPr/>
        </p:nvSpPr>
        <p:spPr bwMode="auto">
          <a:xfrm>
            <a:off x="1404258" y="4858656"/>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Oval 100">
            <a:extLst>
              <a:ext uri="{FF2B5EF4-FFF2-40B4-BE49-F238E27FC236}">
                <a16:creationId xmlns:a16="http://schemas.microsoft.com/office/drawing/2014/main" id="{3B469BFD-B67B-4211-AB0B-65E34B0154C2}"/>
              </a:ext>
            </a:extLst>
          </p:cNvPr>
          <p:cNvSpPr/>
          <p:nvPr/>
        </p:nvSpPr>
        <p:spPr bwMode="auto">
          <a:xfrm>
            <a:off x="4786086" y="4909458"/>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Rectangle 113">
            <a:extLst>
              <a:ext uri="{FF2B5EF4-FFF2-40B4-BE49-F238E27FC236}">
                <a16:creationId xmlns:a16="http://schemas.microsoft.com/office/drawing/2014/main" id="{834BA3EF-E658-4FD0-B37B-48BCB9109384}"/>
              </a:ext>
            </a:extLst>
          </p:cNvPr>
          <p:cNvSpPr/>
          <p:nvPr/>
        </p:nvSpPr>
        <p:spPr>
          <a:xfrm>
            <a:off x="1038678" y="4781621"/>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j</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5" name="Group 14">
            <a:extLst>
              <a:ext uri="{FF2B5EF4-FFF2-40B4-BE49-F238E27FC236}">
                <a16:creationId xmlns:a16="http://schemas.microsoft.com/office/drawing/2014/main" id="{A6014A94-22F0-43F1-B82A-FF6AF6E43AC7}"/>
              </a:ext>
            </a:extLst>
          </p:cNvPr>
          <p:cNvGrpSpPr/>
          <p:nvPr/>
        </p:nvGrpSpPr>
        <p:grpSpPr>
          <a:xfrm>
            <a:off x="166914" y="2546092"/>
            <a:ext cx="4376058" cy="461665"/>
            <a:chOff x="166914" y="2546092"/>
            <a:chExt cx="4376058" cy="461665"/>
          </a:xfrm>
        </p:grpSpPr>
        <p:sp>
          <p:nvSpPr>
            <p:cNvPr id="106" name="Rectangle 105">
              <a:extLst>
                <a:ext uri="{FF2B5EF4-FFF2-40B4-BE49-F238E27FC236}">
                  <a16:creationId xmlns:a16="http://schemas.microsoft.com/office/drawing/2014/main" id="{26BA29AD-5BEC-4E08-AE7A-ED90808CE2CD}"/>
                </a:ext>
              </a:extLst>
            </p:cNvPr>
            <p:cNvSpPr/>
            <p:nvPr/>
          </p:nvSpPr>
          <p:spPr bwMode="auto">
            <a:xfrm>
              <a:off x="166914" y="2692398"/>
              <a:ext cx="4376058" cy="251089"/>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48A7AFBA-D3A3-4471-90A9-B4A0C16CECBF}"/>
                </a:ext>
              </a:extLst>
            </p:cNvPr>
            <p:cNvSpPr/>
            <p:nvPr/>
          </p:nvSpPr>
          <p:spPr bwMode="auto">
            <a:xfrm>
              <a:off x="803274" y="2713332"/>
              <a:ext cx="228600" cy="194876"/>
            </a:xfrm>
            <a:prstGeom prst="rect">
              <a:avLst/>
            </a:prstGeom>
            <a:solidFill>
              <a:srgbClr val="FFFFFF"/>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Rectangle 116">
              <a:extLst>
                <a:ext uri="{FF2B5EF4-FFF2-40B4-BE49-F238E27FC236}">
                  <a16:creationId xmlns:a16="http://schemas.microsoft.com/office/drawing/2014/main" id="{9FF70774-790A-4FCC-B299-02B4191D2277}"/>
                </a:ext>
              </a:extLst>
            </p:cNvPr>
            <p:cNvSpPr/>
            <p:nvPr/>
          </p:nvSpPr>
          <p:spPr>
            <a:xfrm>
              <a:off x="798320" y="2546092"/>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a</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17" name="Group 16">
            <a:extLst>
              <a:ext uri="{FF2B5EF4-FFF2-40B4-BE49-F238E27FC236}">
                <a16:creationId xmlns:a16="http://schemas.microsoft.com/office/drawing/2014/main" id="{D51E4BFD-91BF-4434-A956-EE1DBEAE0170}"/>
              </a:ext>
            </a:extLst>
          </p:cNvPr>
          <p:cNvGrpSpPr/>
          <p:nvPr/>
        </p:nvGrpSpPr>
        <p:grpSpPr>
          <a:xfrm>
            <a:off x="166914" y="2848428"/>
            <a:ext cx="4376058" cy="461665"/>
            <a:chOff x="166914" y="2848428"/>
            <a:chExt cx="4376058" cy="461665"/>
          </a:xfrm>
        </p:grpSpPr>
        <p:sp>
          <p:nvSpPr>
            <p:cNvPr id="109" name="Rectangle 108">
              <a:extLst>
                <a:ext uri="{FF2B5EF4-FFF2-40B4-BE49-F238E27FC236}">
                  <a16:creationId xmlns:a16="http://schemas.microsoft.com/office/drawing/2014/main" id="{A351298B-D66B-4E03-A706-383389BEC3D7}"/>
                </a:ext>
              </a:extLst>
            </p:cNvPr>
            <p:cNvSpPr/>
            <p:nvPr/>
          </p:nvSpPr>
          <p:spPr bwMode="auto">
            <a:xfrm>
              <a:off x="166914" y="2953536"/>
              <a:ext cx="4376058" cy="29864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Rectangle 117">
              <a:extLst>
                <a:ext uri="{FF2B5EF4-FFF2-40B4-BE49-F238E27FC236}">
                  <a16:creationId xmlns:a16="http://schemas.microsoft.com/office/drawing/2014/main" id="{A1581BA6-2FEB-4B64-A797-ECD8DB4CEB60}"/>
                </a:ext>
              </a:extLst>
            </p:cNvPr>
            <p:cNvSpPr/>
            <p:nvPr/>
          </p:nvSpPr>
          <p:spPr bwMode="auto">
            <a:xfrm>
              <a:off x="800518" y="3015668"/>
              <a:ext cx="228600" cy="194876"/>
            </a:xfrm>
            <a:prstGeom prst="rect">
              <a:avLst/>
            </a:prstGeom>
            <a:solidFill>
              <a:srgbClr val="FFFFFF"/>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Rectangle 118">
              <a:extLst>
                <a:ext uri="{FF2B5EF4-FFF2-40B4-BE49-F238E27FC236}">
                  <a16:creationId xmlns:a16="http://schemas.microsoft.com/office/drawing/2014/main" id="{C0754ED9-AFAB-47F1-AC65-C1D17473518A}"/>
                </a:ext>
              </a:extLst>
            </p:cNvPr>
            <p:cNvSpPr/>
            <p:nvPr/>
          </p:nvSpPr>
          <p:spPr>
            <a:xfrm>
              <a:off x="795564" y="2848428"/>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a</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14" name="Group 13">
            <a:extLst>
              <a:ext uri="{FF2B5EF4-FFF2-40B4-BE49-F238E27FC236}">
                <a16:creationId xmlns:a16="http://schemas.microsoft.com/office/drawing/2014/main" id="{FDC71A23-119F-4B13-BDE2-72017C681EC1}"/>
              </a:ext>
            </a:extLst>
          </p:cNvPr>
          <p:cNvGrpSpPr/>
          <p:nvPr/>
        </p:nvGrpSpPr>
        <p:grpSpPr>
          <a:xfrm>
            <a:off x="4539342" y="2833914"/>
            <a:ext cx="4376058" cy="461665"/>
            <a:chOff x="4539342" y="2833914"/>
            <a:chExt cx="4376058" cy="461665"/>
          </a:xfrm>
        </p:grpSpPr>
        <p:sp>
          <p:nvSpPr>
            <p:cNvPr id="110" name="Rectangle 109">
              <a:extLst>
                <a:ext uri="{FF2B5EF4-FFF2-40B4-BE49-F238E27FC236}">
                  <a16:creationId xmlns:a16="http://schemas.microsoft.com/office/drawing/2014/main" id="{93D19B75-FA8F-4E40-9F04-6BEDFCB71DAA}"/>
                </a:ext>
              </a:extLst>
            </p:cNvPr>
            <p:cNvSpPr/>
            <p:nvPr/>
          </p:nvSpPr>
          <p:spPr bwMode="auto">
            <a:xfrm>
              <a:off x="4539342" y="2953536"/>
              <a:ext cx="4376058" cy="29864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Rectangle 119">
              <a:extLst>
                <a:ext uri="{FF2B5EF4-FFF2-40B4-BE49-F238E27FC236}">
                  <a16:creationId xmlns:a16="http://schemas.microsoft.com/office/drawing/2014/main" id="{84B1F63B-B12A-4726-9B87-C68DA0A5D7AF}"/>
                </a:ext>
              </a:extLst>
            </p:cNvPr>
            <p:cNvSpPr/>
            <p:nvPr/>
          </p:nvSpPr>
          <p:spPr bwMode="auto">
            <a:xfrm>
              <a:off x="5314462" y="3001154"/>
              <a:ext cx="228600" cy="194876"/>
            </a:xfrm>
            <a:prstGeom prst="rect">
              <a:avLst/>
            </a:prstGeom>
            <a:solidFill>
              <a:srgbClr val="FFFFFF"/>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Rectangle 120">
              <a:extLst>
                <a:ext uri="{FF2B5EF4-FFF2-40B4-BE49-F238E27FC236}">
                  <a16:creationId xmlns:a16="http://schemas.microsoft.com/office/drawing/2014/main" id="{6C610F16-ED88-41E3-A603-782DC0558014}"/>
                </a:ext>
              </a:extLst>
            </p:cNvPr>
            <p:cNvSpPr/>
            <p:nvPr/>
          </p:nvSpPr>
          <p:spPr>
            <a:xfrm>
              <a:off x="5309508" y="2833914"/>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a</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BD0A879D-0AD0-4FD9-ACA5-A900744F925C}"/>
              </a:ext>
            </a:extLst>
          </p:cNvPr>
          <p:cNvGrpSpPr/>
          <p:nvPr/>
        </p:nvGrpSpPr>
        <p:grpSpPr>
          <a:xfrm>
            <a:off x="4539342" y="2561772"/>
            <a:ext cx="4376058" cy="461665"/>
            <a:chOff x="4539342" y="2561772"/>
            <a:chExt cx="4376058" cy="461665"/>
          </a:xfrm>
        </p:grpSpPr>
        <p:sp>
          <p:nvSpPr>
            <p:cNvPr id="107" name="Rectangle 106">
              <a:extLst>
                <a:ext uri="{FF2B5EF4-FFF2-40B4-BE49-F238E27FC236}">
                  <a16:creationId xmlns:a16="http://schemas.microsoft.com/office/drawing/2014/main" id="{C626722D-645A-4ED7-821A-D61D0154F242}"/>
                </a:ext>
              </a:extLst>
            </p:cNvPr>
            <p:cNvSpPr/>
            <p:nvPr/>
          </p:nvSpPr>
          <p:spPr bwMode="auto">
            <a:xfrm>
              <a:off x="4539342" y="2692398"/>
              <a:ext cx="4376058" cy="251089"/>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Rectangle 121">
              <a:extLst>
                <a:ext uri="{FF2B5EF4-FFF2-40B4-BE49-F238E27FC236}">
                  <a16:creationId xmlns:a16="http://schemas.microsoft.com/office/drawing/2014/main" id="{42318604-3740-407E-A9DC-4EED9C8A77D5}"/>
                </a:ext>
              </a:extLst>
            </p:cNvPr>
            <p:cNvSpPr/>
            <p:nvPr/>
          </p:nvSpPr>
          <p:spPr bwMode="auto">
            <a:xfrm>
              <a:off x="5350746" y="2728541"/>
              <a:ext cx="228600" cy="194876"/>
            </a:xfrm>
            <a:prstGeom prst="rect">
              <a:avLst/>
            </a:prstGeom>
            <a:solidFill>
              <a:srgbClr val="FFFFFF"/>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Rectangle 122">
              <a:extLst>
                <a:ext uri="{FF2B5EF4-FFF2-40B4-BE49-F238E27FC236}">
                  <a16:creationId xmlns:a16="http://schemas.microsoft.com/office/drawing/2014/main" id="{E2A254F1-D1EE-4FF8-B88E-5848A481E67D}"/>
                </a:ext>
              </a:extLst>
            </p:cNvPr>
            <p:cNvSpPr/>
            <p:nvPr/>
          </p:nvSpPr>
          <p:spPr>
            <a:xfrm>
              <a:off x="5301342" y="2561772"/>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a</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25" name="Rectangle 124">
            <a:extLst>
              <a:ext uri="{FF2B5EF4-FFF2-40B4-BE49-F238E27FC236}">
                <a16:creationId xmlns:a16="http://schemas.microsoft.com/office/drawing/2014/main" id="{3B439A61-2F79-4E71-BAC8-E1F3097C8BD2}"/>
              </a:ext>
            </a:extLst>
          </p:cNvPr>
          <p:cNvSpPr/>
          <p:nvPr/>
        </p:nvSpPr>
        <p:spPr>
          <a:xfrm>
            <a:off x="4561476" y="4842581"/>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j</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8" name="Oval 127">
            <a:extLst>
              <a:ext uri="{FF2B5EF4-FFF2-40B4-BE49-F238E27FC236}">
                <a16:creationId xmlns:a16="http://schemas.microsoft.com/office/drawing/2014/main" id="{4AAFBD16-F8E2-400C-80F1-DC6476CF8BBA}"/>
              </a:ext>
            </a:extLst>
          </p:cNvPr>
          <p:cNvSpPr/>
          <p:nvPr/>
        </p:nvSpPr>
        <p:spPr bwMode="auto">
          <a:xfrm>
            <a:off x="1317174" y="517797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Oval 128">
            <a:extLst>
              <a:ext uri="{FF2B5EF4-FFF2-40B4-BE49-F238E27FC236}">
                <a16:creationId xmlns:a16="http://schemas.microsoft.com/office/drawing/2014/main" id="{999E9266-1D90-4BDB-8155-2005F407CF05}"/>
              </a:ext>
            </a:extLst>
          </p:cNvPr>
          <p:cNvSpPr/>
          <p:nvPr/>
        </p:nvSpPr>
        <p:spPr bwMode="auto">
          <a:xfrm>
            <a:off x="5036820" y="5181600"/>
            <a:ext cx="457200" cy="381000"/>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7A1AA6CA-A0A3-43D7-BD6F-F4D501AB0460}"/>
              </a:ext>
            </a:extLst>
          </p:cNvPr>
          <p:cNvSpPr/>
          <p:nvPr/>
        </p:nvSpPr>
        <p:spPr>
          <a:xfrm>
            <a:off x="1024164" y="5100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j</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1" name="Rectangle 130">
            <a:extLst>
              <a:ext uri="{FF2B5EF4-FFF2-40B4-BE49-F238E27FC236}">
                <a16:creationId xmlns:a16="http://schemas.microsoft.com/office/drawing/2014/main" id="{DA005E91-6A12-4CE4-AB45-76E2EB7CDB30}"/>
              </a:ext>
            </a:extLst>
          </p:cNvPr>
          <p:cNvSpPr/>
          <p:nvPr/>
        </p:nvSpPr>
        <p:spPr>
          <a:xfrm>
            <a:off x="4550046" y="5100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j</a:t>
            </a:r>
            <a:endParaRPr kumimoji="0" lang="en-CA"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16" name="Group 115">
            <a:extLst>
              <a:ext uri="{FF2B5EF4-FFF2-40B4-BE49-F238E27FC236}">
                <a16:creationId xmlns:a16="http://schemas.microsoft.com/office/drawing/2014/main" id="{06100BE9-CC92-44FA-8FBD-7E14980636BD}"/>
              </a:ext>
            </a:extLst>
          </p:cNvPr>
          <p:cNvGrpSpPr/>
          <p:nvPr/>
        </p:nvGrpSpPr>
        <p:grpSpPr>
          <a:xfrm>
            <a:off x="4341112" y="2146852"/>
            <a:ext cx="320222" cy="1040296"/>
            <a:chOff x="4341112" y="2146852"/>
            <a:chExt cx="320222" cy="1040296"/>
          </a:xfrm>
        </p:grpSpPr>
        <p:sp>
          <p:nvSpPr>
            <p:cNvPr id="124" name="Arrow: Right 123">
              <a:extLst>
                <a:ext uri="{FF2B5EF4-FFF2-40B4-BE49-F238E27FC236}">
                  <a16:creationId xmlns:a16="http://schemas.microsoft.com/office/drawing/2014/main" id="{302B2E49-C20C-4618-BC5A-8D3A226F68DC}"/>
                </a:ext>
              </a:extLst>
            </p:cNvPr>
            <p:cNvSpPr/>
            <p:nvPr/>
          </p:nvSpPr>
          <p:spPr bwMode="auto">
            <a:xfrm>
              <a:off x="4341112" y="2465299"/>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Arrow: Right 132">
              <a:extLst>
                <a:ext uri="{FF2B5EF4-FFF2-40B4-BE49-F238E27FC236}">
                  <a16:creationId xmlns:a16="http://schemas.microsoft.com/office/drawing/2014/main" id="{46791978-1BDC-4186-A1C7-5300FE823FBB}"/>
                </a:ext>
              </a:extLst>
            </p:cNvPr>
            <p:cNvSpPr/>
            <p:nvPr/>
          </p:nvSpPr>
          <p:spPr bwMode="auto">
            <a:xfrm>
              <a:off x="4341112" y="2743595"/>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Arrow: Right 133">
              <a:extLst>
                <a:ext uri="{FF2B5EF4-FFF2-40B4-BE49-F238E27FC236}">
                  <a16:creationId xmlns:a16="http://schemas.microsoft.com/office/drawing/2014/main" id="{02822A6D-5B64-4134-99F8-18A4BA58E89F}"/>
                </a:ext>
              </a:extLst>
            </p:cNvPr>
            <p:cNvSpPr/>
            <p:nvPr/>
          </p:nvSpPr>
          <p:spPr bwMode="auto">
            <a:xfrm>
              <a:off x="4341112" y="3021891"/>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Arrow: Right 134">
              <a:extLst>
                <a:ext uri="{FF2B5EF4-FFF2-40B4-BE49-F238E27FC236}">
                  <a16:creationId xmlns:a16="http://schemas.microsoft.com/office/drawing/2014/main" id="{67CAEC7F-F907-453C-B368-748E2CD3E469}"/>
                </a:ext>
              </a:extLst>
            </p:cNvPr>
            <p:cNvSpPr/>
            <p:nvPr/>
          </p:nvSpPr>
          <p:spPr bwMode="auto">
            <a:xfrm>
              <a:off x="4341112" y="2146852"/>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6" name="Freeform: Shape 135">
            <a:extLst>
              <a:ext uri="{FF2B5EF4-FFF2-40B4-BE49-F238E27FC236}">
                <a16:creationId xmlns:a16="http://schemas.microsoft.com/office/drawing/2014/main" id="{EBACDE3E-E9A3-439A-B12F-5A5A92E0C222}"/>
              </a:ext>
            </a:extLst>
          </p:cNvPr>
          <p:cNvSpPr/>
          <p:nvPr/>
        </p:nvSpPr>
        <p:spPr bwMode="auto">
          <a:xfrm>
            <a:off x="2650435" y="3987779"/>
            <a:ext cx="3167269" cy="279421"/>
          </a:xfrm>
          <a:custGeom>
            <a:avLst/>
            <a:gdLst>
              <a:gd name="connsiteX0" fmla="*/ 0 w 3167269"/>
              <a:gd name="connsiteY0" fmla="*/ 199908 h 279421"/>
              <a:gd name="connsiteX1" fmla="*/ 1245704 w 3167269"/>
              <a:gd name="connsiteY1" fmla="*/ 1125 h 279421"/>
              <a:gd name="connsiteX2" fmla="*/ 3167269 w 3167269"/>
              <a:gd name="connsiteY2" fmla="*/ 279421 h 279421"/>
            </a:gdLst>
            <a:ahLst/>
            <a:cxnLst>
              <a:cxn ang="0">
                <a:pos x="connsiteX0" y="connsiteY0"/>
              </a:cxn>
              <a:cxn ang="0">
                <a:pos x="connsiteX1" y="connsiteY1"/>
              </a:cxn>
              <a:cxn ang="0">
                <a:pos x="connsiteX2" y="connsiteY2"/>
              </a:cxn>
            </a:cxnLst>
            <a:rect l="l" t="t" r="r" b="b"/>
            <a:pathLst>
              <a:path w="3167269" h="279421">
                <a:moveTo>
                  <a:pt x="0" y="199908"/>
                </a:moveTo>
                <a:cubicBezTo>
                  <a:pt x="358913" y="93890"/>
                  <a:pt x="717826" y="-12127"/>
                  <a:pt x="1245704" y="1125"/>
                </a:cubicBezTo>
                <a:cubicBezTo>
                  <a:pt x="1773582" y="14377"/>
                  <a:pt x="2470425" y="146899"/>
                  <a:pt x="3167269" y="279421"/>
                </a:cubicBezTo>
              </a:path>
            </a:pathLst>
          </a:custGeom>
          <a:noFill/>
          <a:ln w="57150" cap="flat" cmpd="sng" algn="ctr">
            <a:solidFill>
              <a:schemeClr val="hlink"/>
            </a:solidFill>
            <a:prstDash val="solid"/>
            <a:round/>
            <a:headEnd type="none"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Rectangle 136">
            <a:extLst>
              <a:ext uri="{FF2B5EF4-FFF2-40B4-BE49-F238E27FC236}">
                <a16:creationId xmlns:a16="http://schemas.microsoft.com/office/drawing/2014/main" id="{3DF15A9A-AC38-4F72-A818-251A0A79678E}"/>
              </a:ext>
            </a:extLst>
          </p:cNvPr>
          <p:cNvSpPr/>
          <p:nvPr/>
        </p:nvSpPr>
        <p:spPr>
          <a:xfrm>
            <a:off x="3429000" y="3216206"/>
            <a:ext cx="245137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657643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childTnLst>
                                    <p:set>
                                      <p:cBhvr>
                                        <p:cTn id="10" dur="1" fill="hold">
                                          <p:stCondLst>
                                            <p:cond delay="0"/>
                                          </p:stCondLst>
                                        </p:cTn>
                                        <p:tgtEl>
                                          <p:spTgt spid="114"/>
                                        </p:tgtEl>
                                        <p:attrNameLst>
                                          <p:attrName>style.visibility</p:attrName>
                                        </p:attrNameLst>
                                      </p:cBhvr>
                                      <p:to>
                                        <p:strVal val="visible"/>
                                      </p:to>
                                    </p:set>
                                    <p:anim calcmode="lin" valueType="num">
                                      <p:cBhvr additive="base">
                                        <p:cTn id="11" dur="500" fill="hold"/>
                                        <p:tgtEl>
                                          <p:spTgt spid="114"/>
                                        </p:tgtEl>
                                        <p:attrNameLst>
                                          <p:attrName>ppt_x</p:attrName>
                                        </p:attrNameLst>
                                      </p:cBhvr>
                                      <p:tavLst>
                                        <p:tav tm="0">
                                          <p:val>
                                            <p:strVal val="#ppt_x"/>
                                          </p:val>
                                        </p:tav>
                                        <p:tav tm="100000">
                                          <p:val>
                                            <p:strVal val="#ppt_x"/>
                                          </p:val>
                                        </p:tav>
                                      </p:tavLst>
                                    </p:anim>
                                    <p:anim calcmode="lin" valueType="num">
                                      <p:cBhvr additive="base">
                                        <p:cTn id="12" dur="500" fill="hold"/>
                                        <p:tgtEl>
                                          <p:spTgt spid="1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0"/>
                                        </p:tgtEl>
                                        <p:attrNameLst>
                                          <p:attrName>style.visibility</p:attrName>
                                        </p:attrNameLst>
                                      </p:cBhvr>
                                      <p:to>
                                        <p:strVal val="visible"/>
                                      </p:to>
                                    </p:set>
                                    <p:anim calcmode="lin" valueType="num">
                                      <p:cBhvr additive="base">
                                        <p:cTn id="15" dur="500" fill="hold"/>
                                        <p:tgtEl>
                                          <p:spTgt spid="100"/>
                                        </p:tgtEl>
                                        <p:attrNameLst>
                                          <p:attrName>ppt_x</p:attrName>
                                        </p:attrNameLst>
                                      </p:cBhvr>
                                      <p:tavLst>
                                        <p:tav tm="0">
                                          <p:val>
                                            <p:strVal val="#ppt_x"/>
                                          </p:val>
                                        </p:tav>
                                        <p:tav tm="100000">
                                          <p:val>
                                            <p:strVal val="#ppt_x"/>
                                          </p:val>
                                        </p:tav>
                                      </p:tavLst>
                                    </p:anim>
                                    <p:anim calcmode="lin" valueType="num">
                                      <p:cBhvr additive="base">
                                        <p:cTn id="16"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ppt_x"/>
                                          </p:val>
                                        </p:tav>
                                        <p:tav tm="100000">
                                          <p:val>
                                            <p:strVal val="#ppt_x"/>
                                          </p:val>
                                        </p:tav>
                                      </p:tavLst>
                                    </p:anim>
                                    <p:anim calcmode="lin" valueType="num">
                                      <p:cBhvr additive="base">
                                        <p:cTn id="26" dur="500" fill="hold"/>
                                        <p:tgtEl>
                                          <p:spTgt spid="101"/>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125"/>
                                        </p:tgtEl>
                                        <p:attrNameLst>
                                          <p:attrName>style.visibility</p:attrName>
                                        </p:attrNameLst>
                                      </p:cBhvr>
                                      <p:to>
                                        <p:strVal val="visible"/>
                                      </p:to>
                                    </p:set>
                                    <p:anim calcmode="lin" valueType="num">
                                      <p:cBhvr additive="base">
                                        <p:cTn id="29" dur="500" fill="hold"/>
                                        <p:tgtEl>
                                          <p:spTgt spid="125"/>
                                        </p:tgtEl>
                                        <p:attrNameLst>
                                          <p:attrName>ppt_x</p:attrName>
                                        </p:attrNameLst>
                                      </p:cBhvr>
                                      <p:tavLst>
                                        <p:tav tm="0">
                                          <p:val>
                                            <p:strVal val="#ppt_x"/>
                                          </p:val>
                                        </p:tav>
                                        <p:tav tm="100000">
                                          <p:val>
                                            <p:strVal val="#ppt_x"/>
                                          </p:val>
                                        </p:tav>
                                      </p:tavLst>
                                    </p:anim>
                                    <p:anim calcmode="lin" valueType="num">
                                      <p:cBhvr additive="base">
                                        <p:cTn id="30"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ppt_x"/>
                                          </p:val>
                                        </p:tav>
                                        <p:tav tm="100000">
                                          <p:val>
                                            <p:strVal val="#ppt_x"/>
                                          </p:val>
                                        </p:tav>
                                      </p:tavLst>
                                    </p:anim>
                                    <p:anim calcmode="lin" valueType="num">
                                      <p:cBhvr additive="base">
                                        <p:cTn id="36" dur="500" fill="hold"/>
                                        <p:tgtEl>
                                          <p:spTgt spid="17"/>
                                        </p:tgtEl>
                                        <p:attrNameLst>
                                          <p:attrName>ppt_y</p:attrName>
                                        </p:attrNameLst>
                                      </p:cBhvr>
                                      <p:tavLst>
                                        <p:tav tm="0">
                                          <p:val>
                                            <p:strVal val="1+#ppt_h/2"/>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100"/>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01"/>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15"/>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4"/>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11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125"/>
                                        </p:tgtEl>
                                        <p:attrNameLst>
                                          <p:attrName>style.visibility</p:attrName>
                                        </p:attrNameLst>
                                      </p:cBhvr>
                                      <p:to>
                                        <p:strVal val="hidden"/>
                                      </p:to>
                                    </p:set>
                                  </p:childTnLst>
                                </p:cTn>
                              </p:par>
                              <p:par>
                                <p:cTn id="49" presetID="2" presetClass="entr" presetSubtype="4" fill="hold" grpId="0" nodeType="withEffect">
                                  <p:stCondLst>
                                    <p:cond delay="0"/>
                                  </p:stCondLst>
                                  <p:childTnLst>
                                    <p:set>
                                      <p:cBhvr>
                                        <p:cTn id="50" dur="1" fill="hold">
                                          <p:stCondLst>
                                            <p:cond delay="0"/>
                                          </p:stCondLst>
                                        </p:cTn>
                                        <p:tgtEl>
                                          <p:spTgt spid="130"/>
                                        </p:tgtEl>
                                        <p:attrNameLst>
                                          <p:attrName>style.visibility</p:attrName>
                                        </p:attrNameLst>
                                      </p:cBhvr>
                                      <p:to>
                                        <p:strVal val="visible"/>
                                      </p:to>
                                    </p:set>
                                    <p:anim calcmode="lin" valueType="num">
                                      <p:cBhvr additive="base">
                                        <p:cTn id="51" dur="500" fill="hold"/>
                                        <p:tgtEl>
                                          <p:spTgt spid="130"/>
                                        </p:tgtEl>
                                        <p:attrNameLst>
                                          <p:attrName>ppt_x</p:attrName>
                                        </p:attrNameLst>
                                      </p:cBhvr>
                                      <p:tavLst>
                                        <p:tav tm="0">
                                          <p:val>
                                            <p:strVal val="#ppt_x"/>
                                          </p:val>
                                        </p:tav>
                                        <p:tav tm="100000">
                                          <p:val>
                                            <p:strVal val="#ppt_x"/>
                                          </p:val>
                                        </p:tav>
                                      </p:tavLst>
                                    </p:anim>
                                    <p:anim calcmode="lin" valueType="num">
                                      <p:cBhvr additive="base">
                                        <p:cTn id="52" dur="500" fill="hold"/>
                                        <p:tgtEl>
                                          <p:spTgt spid="13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500" fill="hold"/>
                                        <p:tgtEl>
                                          <p:spTgt spid="128"/>
                                        </p:tgtEl>
                                        <p:attrNameLst>
                                          <p:attrName>ppt_x</p:attrName>
                                        </p:attrNameLst>
                                      </p:cBhvr>
                                      <p:tavLst>
                                        <p:tav tm="0">
                                          <p:val>
                                            <p:strVal val="#ppt_x"/>
                                          </p:val>
                                        </p:tav>
                                        <p:tav tm="100000">
                                          <p:val>
                                            <p:strVal val="#ppt_x"/>
                                          </p:val>
                                        </p:tav>
                                      </p:tavLst>
                                    </p:anim>
                                    <p:anim calcmode="lin" valueType="num">
                                      <p:cBhvr additive="base">
                                        <p:cTn id="56"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ppt_x"/>
                                          </p:val>
                                        </p:tav>
                                        <p:tav tm="100000">
                                          <p:val>
                                            <p:strVal val="#ppt_x"/>
                                          </p:val>
                                        </p:tav>
                                      </p:tavLst>
                                    </p:anim>
                                    <p:anim calcmode="lin" valueType="num">
                                      <p:cBhvr additive="base">
                                        <p:cTn id="66" dur="500" fill="hold"/>
                                        <p:tgtEl>
                                          <p:spTgt spid="129"/>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31"/>
                                        </p:tgtEl>
                                        <p:attrNameLst>
                                          <p:attrName>style.visibility</p:attrName>
                                        </p:attrNameLst>
                                      </p:cBhvr>
                                      <p:to>
                                        <p:strVal val="visible"/>
                                      </p:to>
                                    </p:set>
                                    <p:anim calcmode="lin" valueType="num">
                                      <p:cBhvr additive="base">
                                        <p:cTn id="69" dur="500" fill="hold"/>
                                        <p:tgtEl>
                                          <p:spTgt spid="131"/>
                                        </p:tgtEl>
                                        <p:attrNameLst>
                                          <p:attrName>ppt_x</p:attrName>
                                        </p:attrNameLst>
                                      </p:cBhvr>
                                      <p:tavLst>
                                        <p:tav tm="0">
                                          <p:val>
                                            <p:strVal val="#ppt_x"/>
                                          </p:val>
                                        </p:tav>
                                        <p:tav tm="100000">
                                          <p:val>
                                            <p:strVal val="#ppt_x"/>
                                          </p:val>
                                        </p:tav>
                                      </p:tavLst>
                                    </p:anim>
                                    <p:anim calcmode="lin" valueType="num">
                                      <p:cBhvr additive="base">
                                        <p:cTn id="70"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0" grpId="1" animBg="1"/>
      <p:bldP spid="101" grpId="0" animBg="1"/>
      <p:bldP spid="101" grpId="1" animBg="1"/>
      <p:bldP spid="114" grpId="0"/>
      <p:bldP spid="114" grpId="1"/>
      <p:bldP spid="125" grpId="0"/>
      <p:bldP spid="125" grpId="1"/>
      <p:bldP spid="128" grpId="0" animBg="1"/>
      <p:bldP spid="129" grpId="0" animBg="1"/>
      <p:bldP spid="130" grpId="0"/>
      <p:bldP spid="13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63" name="Rectangle 162"/>
          <p:cNvSpPr/>
          <p:nvPr/>
        </p:nvSpPr>
        <p:spPr>
          <a:xfrm>
            <a:off x="914400" y="3740801"/>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p:txBody>
      </p:sp>
      <p:sp>
        <p:nvSpPr>
          <p:cNvPr id="164" name="Rectangle 163"/>
          <p:cNvSpPr/>
          <p:nvPr/>
        </p:nvSpPr>
        <p:spPr>
          <a:xfrm>
            <a:off x="4572000" y="3741813"/>
            <a:ext cx="18288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p:txBody>
      </p:sp>
      <p:grpSp>
        <p:nvGrpSpPr>
          <p:cNvPr id="100" name="Group 99"/>
          <p:cNvGrpSpPr/>
          <p:nvPr/>
        </p:nvGrpSpPr>
        <p:grpSpPr>
          <a:xfrm>
            <a:off x="5511800" y="4813995"/>
            <a:ext cx="3403600" cy="1815405"/>
            <a:chOff x="4578350" y="4661595"/>
            <a:chExt cx="3403600" cy="1815405"/>
          </a:xfrm>
        </p:grpSpPr>
        <p:grpSp>
          <p:nvGrpSpPr>
            <p:cNvPr id="101" name="Group 100"/>
            <p:cNvGrpSpPr/>
            <p:nvPr/>
          </p:nvGrpSpPr>
          <p:grpSpPr>
            <a:xfrm>
              <a:off x="4578350" y="4694535"/>
              <a:ext cx="609600" cy="1782465"/>
              <a:chOff x="1358900" y="3475335"/>
              <a:chExt cx="609600" cy="1782465"/>
            </a:xfrm>
          </p:grpSpPr>
          <p:sp>
            <p:nvSpPr>
              <p:cNvPr id="147" name="Rectangle 146"/>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Oval 147"/>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Oval 14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Oval 14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Oval 150"/>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Oval 15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Oval 15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Oval 15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Rectangle 15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56" name="Straight Connector 15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02" name="Group 101"/>
            <p:cNvGrpSpPr/>
            <p:nvPr/>
          </p:nvGrpSpPr>
          <p:grpSpPr>
            <a:xfrm>
              <a:off x="5276850" y="4686300"/>
              <a:ext cx="609600" cy="1782465"/>
              <a:chOff x="1358900" y="3475335"/>
              <a:chExt cx="609600" cy="1782465"/>
            </a:xfrm>
          </p:grpSpPr>
          <p:sp>
            <p:nvSpPr>
              <p:cNvPr id="136" name="Rectangle 13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Oval 136"/>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Oval 137"/>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Oval 138"/>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Oval 139"/>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Oval 140"/>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Oval 141"/>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Oval 14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Oval 14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 name="Rectangle 14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46" name="Straight Connector 14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03" name="Group 102"/>
            <p:cNvGrpSpPr/>
            <p:nvPr/>
          </p:nvGrpSpPr>
          <p:grpSpPr>
            <a:xfrm>
              <a:off x="7372350" y="4661595"/>
              <a:ext cx="609600" cy="1782465"/>
              <a:chOff x="1358900" y="3475335"/>
              <a:chExt cx="609600" cy="1782465"/>
            </a:xfrm>
          </p:grpSpPr>
          <p:sp>
            <p:nvSpPr>
              <p:cNvPr id="126" name="Rectangle 12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12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Oval 12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Oval 128"/>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Oval 129"/>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Oval 130"/>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Oval 13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Oval 13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Rectangle 133"/>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35" name="Straight Connector 134"/>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104" name="Group 103"/>
            <p:cNvGrpSpPr/>
            <p:nvPr/>
          </p:nvGrpSpPr>
          <p:grpSpPr>
            <a:xfrm>
              <a:off x="6673850" y="4679950"/>
              <a:ext cx="723900" cy="1772345"/>
              <a:chOff x="4387850" y="4679950"/>
              <a:chExt cx="723900" cy="1772345"/>
            </a:xfrm>
          </p:grpSpPr>
          <p:sp>
            <p:nvSpPr>
              <p:cNvPr id="116" name="Rectangle 115"/>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116"/>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121"/>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122"/>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24" name="Straight Connector 123"/>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25" name="Rectangle 124"/>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105" name="Group 104"/>
            <p:cNvGrpSpPr/>
            <p:nvPr/>
          </p:nvGrpSpPr>
          <p:grpSpPr>
            <a:xfrm>
              <a:off x="5975350" y="4694535"/>
              <a:ext cx="736600" cy="1782465"/>
              <a:chOff x="3689350" y="4678065"/>
              <a:chExt cx="736600" cy="1782465"/>
            </a:xfrm>
          </p:grpSpPr>
          <p:sp>
            <p:nvSpPr>
              <p:cNvPr id="106" name="Rectangle 105"/>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106"/>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Oval 111"/>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Rectangle 112"/>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4" name="Straight Connector 113"/>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115" name="Oval 114"/>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57" name="Rectangle 156"/>
          <p:cNvSpPr/>
          <p:nvPr/>
        </p:nvSpPr>
        <p:spPr>
          <a:xfrm>
            <a:off x="990600" y="4134016"/>
            <a:ext cx="3822700" cy="830997"/>
          </a:xfrm>
          <a:prstGeom prst="rect">
            <a:avLst/>
          </a:prstGeom>
        </p:spPr>
        <p:txBody>
          <a:bodyPr wrap="square">
            <a:spAutoFit/>
          </a:bodyPr>
          <a:lstStyle/>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Solution: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
        <p:nvSpPr>
          <p:cNvPr id="158" name="Rectangle 157"/>
          <p:cNvSpPr/>
          <p:nvPr/>
        </p:nvSpPr>
        <p:spPr>
          <a:xfrm>
            <a:off x="4572000" y="4114800"/>
            <a:ext cx="4876800" cy="830997"/>
          </a:xfrm>
          <a:prstGeom prst="rect">
            <a:avLst/>
          </a:prstGeom>
        </p:spPr>
        <p:txBody>
          <a:bodyPr wrap="square">
            <a:spAutoFit/>
          </a:bodyPr>
          <a:lstStyle/>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Solution: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S</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pic>
        <p:nvPicPr>
          <p:cNvPr id="159" name="Picture 158"/>
          <p:cNvPicPr>
            <a:picLocks noChangeAspect="1"/>
          </p:cNvPicPr>
          <p:nvPr/>
        </p:nvPicPr>
        <p:blipFill rotWithShape="1">
          <a:blip r:embed="rId2"/>
          <a:srcRect l="10327"/>
          <a:stretch/>
        </p:blipFill>
        <p:spPr>
          <a:xfrm>
            <a:off x="114988" y="2454822"/>
            <a:ext cx="8974749" cy="368995"/>
          </a:xfrm>
          <a:prstGeom prst="rect">
            <a:avLst/>
          </a:prstGeom>
        </p:spPr>
      </p:pic>
      <p:sp>
        <p:nvSpPr>
          <p:cNvPr id="66" name="Rectangle 65">
            <a:extLst>
              <a:ext uri="{FF2B5EF4-FFF2-40B4-BE49-F238E27FC236}">
                <a16:creationId xmlns:a16="http://schemas.microsoft.com/office/drawing/2014/main" id="{C45337FF-C48C-4DDB-AB95-62EF9E02C5AB}"/>
              </a:ext>
            </a:extLst>
          </p:cNvPr>
          <p:cNvSpPr/>
          <p:nvPr/>
        </p:nvSpPr>
        <p:spPr bwMode="auto">
          <a:xfrm>
            <a:off x="5473700" y="4630056"/>
            <a:ext cx="673100" cy="1999344"/>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5C46A4C5-B7C7-4C1D-83F3-050CA1885AAE}"/>
              </a:ext>
            </a:extLst>
          </p:cNvPr>
          <p:cNvSpPr/>
          <p:nvPr/>
        </p:nvSpPr>
        <p:spPr bwMode="auto">
          <a:xfrm>
            <a:off x="6874330" y="4630056"/>
            <a:ext cx="673100" cy="1999344"/>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B6DF0DDA-E3BD-45D5-864F-52486B601E81}"/>
              </a:ext>
            </a:extLst>
          </p:cNvPr>
          <p:cNvSpPr/>
          <p:nvPr/>
        </p:nvSpPr>
        <p:spPr bwMode="auto">
          <a:xfrm>
            <a:off x="1917698" y="4630056"/>
            <a:ext cx="444502" cy="290004"/>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CBA39E9F-5CC1-4C9A-9403-CB0FD8127C14}"/>
              </a:ext>
            </a:extLst>
          </p:cNvPr>
          <p:cNvSpPr/>
          <p:nvPr/>
        </p:nvSpPr>
        <p:spPr bwMode="auto">
          <a:xfrm>
            <a:off x="2781298" y="4630056"/>
            <a:ext cx="444502" cy="290004"/>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 name="Left-Right Arrow 7"/>
          <p:cNvSpPr/>
          <p:nvPr/>
        </p:nvSpPr>
        <p:spPr bwMode="auto">
          <a:xfrm>
            <a:off x="4191000" y="2464137"/>
            <a:ext cx="762000" cy="30480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69">
            <a:extLst>
              <a:ext uri="{FF2B5EF4-FFF2-40B4-BE49-F238E27FC236}">
                <a16:creationId xmlns:a16="http://schemas.microsoft.com/office/drawing/2014/main" id="{D5A5CA6D-80F7-47A7-9EE1-1A4DEAF20980}"/>
              </a:ext>
            </a:extLst>
          </p:cNvPr>
          <p:cNvSpPr/>
          <p:nvPr/>
        </p:nvSpPr>
        <p:spPr>
          <a:xfrm>
            <a:off x="1981200" y="3216206"/>
            <a:ext cx="25379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71" name="Rectangle 70">
            <a:extLst>
              <a:ext uri="{FF2B5EF4-FFF2-40B4-BE49-F238E27FC236}">
                <a16:creationId xmlns:a16="http://schemas.microsoft.com/office/drawing/2014/main" id="{04D08572-3BA1-40D6-A0C2-2A62C5CBCC3D}"/>
              </a:ext>
            </a:extLst>
          </p:cNvPr>
          <p:cNvSpPr/>
          <p:nvPr/>
        </p:nvSpPr>
        <p:spPr>
          <a:xfrm>
            <a:off x="4425576" y="3232518"/>
            <a:ext cx="308045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&amp; 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a:t>
            </a:r>
            <a:r>
              <a:rPr kumimoji="0" lang="en-CA" altLang="en-US" sz="2400" b="0" i="0" u="none" strike="noStrike" kern="1200" cap="none" spc="0" normalizeH="0" baseline="3000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CP</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72" name="Freeform: Shape 71">
            <a:extLst>
              <a:ext uri="{FF2B5EF4-FFF2-40B4-BE49-F238E27FC236}">
                <a16:creationId xmlns:a16="http://schemas.microsoft.com/office/drawing/2014/main" id="{53B1B057-7AAB-4DB1-9DE3-8393C3FA2EAC}"/>
              </a:ext>
            </a:extLst>
          </p:cNvPr>
          <p:cNvSpPr/>
          <p:nvPr/>
        </p:nvSpPr>
        <p:spPr bwMode="auto">
          <a:xfrm>
            <a:off x="2650435" y="3987779"/>
            <a:ext cx="3167269" cy="279421"/>
          </a:xfrm>
          <a:custGeom>
            <a:avLst/>
            <a:gdLst>
              <a:gd name="connsiteX0" fmla="*/ 0 w 3167269"/>
              <a:gd name="connsiteY0" fmla="*/ 199908 h 279421"/>
              <a:gd name="connsiteX1" fmla="*/ 1245704 w 3167269"/>
              <a:gd name="connsiteY1" fmla="*/ 1125 h 279421"/>
              <a:gd name="connsiteX2" fmla="*/ 3167269 w 3167269"/>
              <a:gd name="connsiteY2" fmla="*/ 279421 h 279421"/>
            </a:gdLst>
            <a:ahLst/>
            <a:cxnLst>
              <a:cxn ang="0">
                <a:pos x="connsiteX0" y="connsiteY0"/>
              </a:cxn>
              <a:cxn ang="0">
                <a:pos x="connsiteX1" y="connsiteY1"/>
              </a:cxn>
              <a:cxn ang="0">
                <a:pos x="connsiteX2" y="connsiteY2"/>
              </a:cxn>
            </a:cxnLst>
            <a:rect l="l" t="t" r="r" b="b"/>
            <a:pathLst>
              <a:path w="3167269" h="279421">
                <a:moveTo>
                  <a:pt x="0" y="199908"/>
                </a:moveTo>
                <a:cubicBezTo>
                  <a:pt x="358913" y="93890"/>
                  <a:pt x="717826" y="-12127"/>
                  <a:pt x="1245704" y="1125"/>
                </a:cubicBezTo>
                <a:cubicBezTo>
                  <a:pt x="1773582" y="14377"/>
                  <a:pt x="2470425" y="146899"/>
                  <a:pt x="3167269" y="279421"/>
                </a:cubicBezTo>
              </a:path>
            </a:pathLst>
          </a:custGeom>
          <a:noFill/>
          <a:ln w="57150" cap="flat" cmpd="sng" algn="ctr">
            <a:solidFill>
              <a:schemeClr val="hlink"/>
            </a:solidFill>
            <a:prstDash val="solid"/>
            <a:round/>
            <a:headEnd type="none"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Shape 72">
            <a:extLst>
              <a:ext uri="{FF2B5EF4-FFF2-40B4-BE49-F238E27FC236}">
                <a16:creationId xmlns:a16="http://schemas.microsoft.com/office/drawing/2014/main" id="{A7E05D62-6EAB-41C0-84A7-830D4400568E}"/>
              </a:ext>
            </a:extLst>
          </p:cNvPr>
          <p:cNvSpPr/>
          <p:nvPr/>
        </p:nvSpPr>
        <p:spPr bwMode="auto">
          <a:xfrm flipH="1">
            <a:off x="2667000" y="3987779"/>
            <a:ext cx="3167269" cy="279421"/>
          </a:xfrm>
          <a:custGeom>
            <a:avLst/>
            <a:gdLst>
              <a:gd name="connsiteX0" fmla="*/ 0 w 3167269"/>
              <a:gd name="connsiteY0" fmla="*/ 199908 h 279421"/>
              <a:gd name="connsiteX1" fmla="*/ 1245704 w 3167269"/>
              <a:gd name="connsiteY1" fmla="*/ 1125 h 279421"/>
              <a:gd name="connsiteX2" fmla="*/ 3167269 w 3167269"/>
              <a:gd name="connsiteY2" fmla="*/ 279421 h 279421"/>
            </a:gdLst>
            <a:ahLst/>
            <a:cxnLst>
              <a:cxn ang="0">
                <a:pos x="connsiteX0" y="connsiteY0"/>
              </a:cxn>
              <a:cxn ang="0">
                <a:pos x="connsiteX1" y="connsiteY1"/>
              </a:cxn>
              <a:cxn ang="0">
                <a:pos x="connsiteX2" y="connsiteY2"/>
              </a:cxn>
            </a:cxnLst>
            <a:rect l="l" t="t" r="r" b="b"/>
            <a:pathLst>
              <a:path w="3167269" h="279421">
                <a:moveTo>
                  <a:pt x="0" y="199908"/>
                </a:moveTo>
                <a:cubicBezTo>
                  <a:pt x="358913" y="93890"/>
                  <a:pt x="717826" y="-12127"/>
                  <a:pt x="1245704" y="1125"/>
                </a:cubicBezTo>
                <a:cubicBezTo>
                  <a:pt x="1773582" y="14377"/>
                  <a:pt x="2470425" y="146899"/>
                  <a:pt x="3167269" y="279421"/>
                </a:cubicBezTo>
              </a:path>
            </a:pathLst>
          </a:custGeom>
          <a:noFill/>
          <a:ln w="57150" cap="flat" cmpd="sng" algn="ctr">
            <a:solidFill>
              <a:schemeClr val="hlink"/>
            </a:solidFill>
            <a:prstDash val="solid"/>
            <a:round/>
            <a:headEnd type="none"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13169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500" fill="hold"/>
                                        <p:tgtEl>
                                          <p:spTgt spid="157"/>
                                        </p:tgtEl>
                                        <p:attrNameLst>
                                          <p:attrName>ppt_x</p:attrName>
                                        </p:attrNameLst>
                                      </p:cBhvr>
                                      <p:tavLst>
                                        <p:tav tm="0">
                                          <p:val>
                                            <p:strVal val="#ppt_x"/>
                                          </p:val>
                                        </p:tav>
                                        <p:tav tm="100000">
                                          <p:val>
                                            <p:strVal val="#ppt_x"/>
                                          </p:val>
                                        </p:tav>
                                      </p:tavLst>
                                    </p:anim>
                                    <p:anim calcmode="lin" valueType="num">
                                      <p:cBhvr additive="base">
                                        <p:cTn id="8" dur="500" fill="hold"/>
                                        <p:tgtEl>
                                          <p:spTgt spid="15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ppt_x"/>
                                          </p:val>
                                        </p:tav>
                                        <p:tav tm="100000">
                                          <p:val>
                                            <p:strVal val="#ppt_x"/>
                                          </p:val>
                                        </p:tav>
                                      </p:tavLst>
                                    </p:anim>
                                    <p:anim calcmode="lin" valueType="num">
                                      <p:cBhvr additive="base">
                                        <p:cTn id="12" dur="500" fill="hold"/>
                                        <p:tgtEl>
                                          <p:spTgt spid="10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58"/>
                                        </p:tgtEl>
                                        <p:attrNameLst>
                                          <p:attrName>style.visibility</p:attrName>
                                        </p:attrNameLst>
                                      </p:cBhvr>
                                      <p:to>
                                        <p:strVal val="visible"/>
                                      </p:to>
                                    </p:set>
                                    <p:anim calcmode="lin" valueType="num">
                                      <p:cBhvr additive="base">
                                        <p:cTn id="15" dur="500" fill="hold"/>
                                        <p:tgtEl>
                                          <p:spTgt spid="158"/>
                                        </p:tgtEl>
                                        <p:attrNameLst>
                                          <p:attrName>ppt_x</p:attrName>
                                        </p:attrNameLst>
                                      </p:cBhvr>
                                      <p:tavLst>
                                        <p:tav tm="0">
                                          <p:val>
                                            <p:strVal val="#ppt_x"/>
                                          </p:val>
                                        </p:tav>
                                        <p:tav tm="100000">
                                          <p:val>
                                            <p:strVal val="#ppt_x"/>
                                          </p:val>
                                        </p:tav>
                                      </p:tavLst>
                                    </p:anim>
                                    <p:anim calcmode="lin" valueType="num">
                                      <p:cBhvr additive="base">
                                        <p:cTn id="16"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additive="base">
                                        <p:cTn id="21" dur="500" fill="hold"/>
                                        <p:tgtEl>
                                          <p:spTgt spid="70"/>
                                        </p:tgtEl>
                                        <p:attrNameLst>
                                          <p:attrName>ppt_x</p:attrName>
                                        </p:attrNameLst>
                                      </p:cBhvr>
                                      <p:tavLst>
                                        <p:tav tm="0">
                                          <p:val>
                                            <p:strVal val="0-#ppt_w/2"/>
                                          </p:val>
                                        </p:tav>
                                        <p:tav tm="100000">
                                          <p:val>
                                            <p:strVal val="#ppt_x"/>
                                          </p:val>
                                        </p:tav>
                                      </p:tavLst>
                                    </p:anim>
                                    <p:anim calcmode="lin" valueType="num">
                                      <p:cBhvr additive="base">
                                        <p:cTn id="22" dur="500" fill="hold"/>
                                        <p:tgtEl>
                                          <p:spTgt spid="70"/>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0-#ppt_w/2"/>
                                          </p:val>
                                        </p:tav>
                                        <p:tav tm="100000">
                                          <p:val>
                                            <p:strVal val="#ppt_x"/>
                                          </p:val>
                                        </p:tav>
                                      </p:tavLst>
                                    </p:anim>
                                    <p:anim calcmode="lin" valueType="num">
                                      <p:cBhvr additive="base">
                                        <p:cTn id="26"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1"/>
                                        </p:tgtEl>
                                        <p:attrNameLst>
                                          <p:attrName>style.visibility</p:attrName>
                                        </p:attrNameLst>
                                      </p:cBhvr>
                                      <p:to>
                                        <p:strVal val="visible"/>
                                      </p:to>
                                    </p:set>
                                    <p:anim calcmode="lin" valueType="num">
                                      <p:cBhvr additive="base">
                                        <p:cTn id="31" dur="500" fill="hold"/>
                                        <p:tgtEl>
                                          <p:spTgt spid="71"/>
                                        </p:tgtEl>
                                        <p:attrNameLst>
                                          <p:attrName>ppt_x</p:attrName>
                                        </p:attrNameLst>
                                      </p:cBhvr>
                                      <p:tavLst>
                                        <p:tav tm="0">
                                          <p:val>
                                            <p:strVal val="1+#ppt_w/2"/>
                                          </p:val>
                                        </p:tav>
                                        <p:tav tm="100000">
                                          <p:val>
                                            <p:strVal val="#ppt_x"/>
                                          </p:val>
                                        </p:tav>
                                      </p:tavLst>
                                    </p:anim>
                                    <p:anim calcmode="lin" valueType="num">
                                      <p:cBhvr additive="base">
                                        <p:cTn id="32" dur="500" fill="hold"/>
                                        <p:tgtEl>
                                          <p:spTgt spid="71"/>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anim calcmode="lin" valueType="num">
                                      <p:cBhvr additive="base">
                                        <p:cTn id="35" dur="500" fill="hold"/>
                                        <p:tgtEl>
                                          <p:spTgt spid="73"/>
                                        </p:tgtEl>
                                        <p:attrNameLst>
                                          <p:attrName>ppt_x</p:attrName>
                                        </p:attrNameLst>
                                      </p:cBhvr>
                                      <p:tavLst>
                                        <p:tav tm="0">
                                          <p:val>
                                            <p:strVal val="1+#ppt_w/2"/>
                                          </p:val>
                                        </p:tav>
                                        <p:tav tm="100000">
                                          <p:val>
                                            <p:strVal val="#ppt_x"/>
                                          </p:val>
                                        </p:tav>
                                      </p:tavLst>
                                    </p:anim>
                                    <p:anim calcmode="lin" valueType="num">
                                      <p:cBhvr additive="base">
                                        <p:cTn id="36"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59"/>
                                        </p:tgtEl>
                                        <p:attrNameLst>
                                          <p:attrName>style.visibility</p:attrName>
                                        </p:attrNameLst>
                                      </p:cBhvr>
                                      <p:to>
                                        <p:strVal val="visible"/>
                                      </p:to>
                                    </p:set>
                                    <p:anim calcmode="lin" valueType="num">
                                      <p:cBhvr additive="base">
                                        <p:cTn id="41" dur="500" fill="hold"/>
                                        <p:tgtEl>
                                          <p:spTgt spid="159"/>
                                        </p:tgtEl>
                                        <p:attrNameLst>
                                          <p:attrName>ppt_x</p:attrName>
                                        </p:attrNameLst>
                                      </p:cBhvr>
                                      <p:tavLst>
                                        <p:tav tm="0">
                                          <p:val>
                                            <p:strVal val="#ppt_x"/>
                                          </p:val>
                                        </p:tav>
                                        <p:tav tm="100000">
                                          <p:val>
                                            <p:strVal val="#ppt_x"/>
                                          </p:val>
                                        </p:tav>
                                      </p:tavLst>
                                    </p:anim>
                                    <p:anim calcmode="lin" valueType="num">
                                      <p:cBhvr additive="base">
                                        <p:cTn id="42" dur="500" fill="hold"/>
                                        <p:tgtEl>
                                          <p:spTgt spid="15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additive="base">
                                        <p:cTn id="51" dur="500" fill="hold"/>
                                        <p:tgtEl>
                                          <p:spTgt spid="68"/>
                                        </p:tgtEl>
                                        <p:attrNameLst>
                                          <p:attrName>ppt_x</p:attrName>
                                        </p:attrNameLst>
                                      </p:cBhvr>
                                      <p:tavLst>
                                        <p:tav tm="0">
                                          <p:val>
                                            <p:strVal val="#ppt_x"/>
                                          </p:val>
                                        </p:tav>
                                        <p:tav tm="100000">
                                          <p:val>
                                            <p:strVal val="#ppt_x"/>
                                          </p:val>
                                        </p:tav>
                                      </p:tavLst>
                                    </p:anim>
                                    <p:anim calcmode="lin" valueType="num">
                                      <p:cBhvr additive="base">
                                        <p:cTn id="52" dur="500" fill="hold"/>
                                        <p:tgtEl>
                                          <p:spTgt spid="6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500" fill="hold"/>
                                        <p:tgtEl>
                                          <p:spTgt spid="66"/>
                                        </p:tgtEl>
                                        <p:attrNameLst>
                                          <p:attrName>ppt_x</p:attrName>
                                        </p:attrNameLst>
                                      </p:cBhvr>
                                      <p:tavLst>
                                        <p:tav tm="0">
                                          <p:val>
                                            <p:strVal val="#ppt_x"/>
                                          </p:val>
                                        </p:tav>
                                        <p:tav tm="100000">
                                          <p:val>
                                            <p:strVal val="#ppt_x"/>
                                          </p:val>
                                        </p:tav>
                                      </p:tavLst>
                                    </p:anim>
                                    <p:anim calcmode="lin" valueType="num">
                                      <p:cBhvr additive="base">
                                        <p:cTn id="5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9"/>
                                        </p:tgtEl>
                                        <p:attrNameLst>
                                          <p:attrName>style.visibility</p:attrName>
                                        </p:attrNameLst>
                                      </p:cBhvr>
                                      <p:to>
                                        <p:strVal val="visible"/>
                                      </p:to>
                                    </p:set>
                                    <p:anim calcmode="lin" valueType="num">
                                      <p:cBhvr additive="base">
                                        <p:cTn id="61" dur="500" fill="hold"/>
                                        <p:tgtEl>
                                          <p:spTgt spid="69"/>
                                        </p:tgtEl>
                                        <p:attrNameLst>
                                          <p:attrName>ppt_x</p:attrName>
                                        </p:attrNameLst>
                                      </p:cBhvr>
                                      <p:tavLst>
                                        <p:tav tm="0">
                                          <p:val>
                                            <p:strVal val="#ppt_x"/>
                                          </p:val>
                                        </p:tav>
                                        <p:tav tm="100000">
                                          <p:val>
                                            <p:strVal val="#ppt_x"/>
                                          </p:val>
                                        </p:tav>
                                      </p:tavLst>
                                    </p:anim>
                                    <p:anim calcmode="lin" valueType="num">
                                      <p:cBhvr additive="base">
                                        <p:cTn id="62" dur="500" fill="hold"/>
                                        <p:tgtEl>
                                          <p:spTgt spid="69"/>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anim calcmode="lin" valueType="num">
                                      <p:cBhvr additive="base">
                                        <p:cTn id="65" dur="500" fill="hold"/>
                                        <p:tgtEl>
                                          <p:spTgt spid="67"/>
                                        </p:tgtEl>
                                        <p:attrNameLst>
                                          <p:attrName>ppt_x</p:attrName>
                                        </p:attrNameLst>
                                      </p:cBhvr>
                                      <p:tavLst>
                                        <p:tav tm="0">
                                          <p:val>
                                            <p:strVal val="#ppt_x"/>
                                          </p:val>
                                        </p:tav>
                                        <p:tav tm="100000">
                                          <p:val>
                                            <p:strVal val="#ppt_x"/>
                                          </p:val>
                                        </p:tav>
                                      </p:tavLst>
                                    </p:anim>
                                    <p:anim calcmode="lin" valueType="num">
                                      <p:cBhvr additive="base">
                                        <p:cTn id="66" dur="500" fill="hold"/>
                                        <p:tgtEl>
                                          <p:spTgt spid="67"/>
                                        </p:tgtEl>
                                        <p:attrNameLst>
                                          <p:attrName>ppt_y</p:attrName>
                                        </p:attrNameLst>
                                      </p:cBhvr>
                                      <p:tavLst>
                                        <p:tav tm="0">
                                          <p:val>
                                            <p:strVal val="1+#ppt_h/2"/>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66"/>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p:bldP spid="158" grpId="0"/>
      <p:bldP spid="66" grpId="0" animBg="1"/>
      <p:bldP spid="66" grpId="1" animBg="1"/>
      <p:bldP spid="67" grpId="0" animBg="1"/>
      <p:bldP spid="68" grpId="0" animBg="1"/>
      <p:bldP spid="68" grpId="1" animBg="1"/>
      <p:bldP spid="69" grpId="0" animBg="1"/>
      <p:bldP spid="8" grpId="0" animBg="1"/>
      <p:bldP spid="70" grpId="0"/>
      <p:bldP spid="71" grpId="0"/>
      <p:bldP spid="72" grpId="0" animBg="1"/>
      <p:bldP spid="7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400" y="652165"/>
            <a:ext cx="5943600" cy="517266"/>
          </a:xfrm>
          <a:prstGeom prst="wedgeRoundRectCallout">
            <a:avLst>
              <a:gd name="adj1" fmla="val -52090"/>
              <a:gd name="adj2" fmla="val -32597"/>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Suppose you </a:t>
            </a:r>
            <a:r>
              <a:rPr kumimoji="0" lang="en-US"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have</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 oracle for Card-Puzzle.</a:t>
            </a:r>
          </a:p>
        </p:txBody>
      </p:sp>
      <p:grpSp>
        <p:nvGrpSpPr>
          <p:cNvPr id="7" name="Group 6"/>
          <p:cNvGrpSpPr/>
          <p:nvPr/>
        </p:nvGrpSpPr>
        <p:grpSpPr>
          <a:xfrm>
            <a:off x="7216775" y="2590800"/>
            <a:ext cx="1800225" cy="1847354"/>
            <a:chOff x="7216775" y="2590800"/>
            <a:chExt cx="1800225" cy="1847354"/>
          </a:xfrm>
        </p:grpSpPr>
        <p:sp>
          <p:nvSpPr>
            <p:cNvPr id="33822" name="Text Box 4"/>
            <p:cNvSpPr txBox="1">
              <a:spLocks noChangeArrowheads="1"/>
            </p:cNvSpPr>
            <p:nvPr/>
          </p:nvSpPr>
          <p:spPr bwMode="auto">
            <a:xfrm>
              <a:off x="7216775" y="3607377"/>
              <a:ext cx="1800225" cy="83077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Card-Puzzle</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6775" y="25908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 name="Group 9"/>
          <p:cNvGrpSpPr/>
          <p:nvPr/>
        </p:nvGrpSpPr>
        <p:grpSpPr>
          <a:xfrm>
            <a:off x="3834730" y="4269283"/>
            <a:ext cx="3612611" cy="1293317"/>
            <a:chOff x="3834730" y="4269283"/>
            <a:chExt cx="3612611" cy="1293317"/>
          </a:xfrm>
        </p:grpSpPr>
        <p:grpSp>
          <p:nvGrpSpPr>
            <p:cNvPr id="9" name="Group 8"/>
            <p:cNvGrpSpPr/>
            <p:nvPr/>
          </p:nvGrpSpPr>
          <p:grpSpPr>
            <a:xfrm>
              <a:off x="4191000" y="4338637"/>
              <a:ext cx="3256341" cy="1223963"/>
              <a:chOff x="4191000" y="4338637"/>
              <a:chExt cx="3256341" cy="1223963"/>
            </a:xfrm>
          </p:grpSpPr>
          <p:pic>
            <p:nvPicPr>
              <p:cNvPr id="87" name="Picture 86"/>
              <p:cNvPicPr>
                <a:picLocks noChangeAspect="1"/>
              </p:cNvPicPr>
              <p:nvPr/>
            </p:nvPicPr>
            <p:blipFill rotWithShape="1">
              <a:blip r:embed="rId3"/>
              <a:srcRect l="13033" t="8509" b="1"/>
              <a:stretch/>
            </p:blipFill>
            <p:spPr>
              <a:xfrm>
                <a:off x="4724400" y="4750830"/>
                <a:ext cx="1722992" cy="811770"/>
              </a:xfrm>
              <a:prstGeom prst="rect">
                <a:avLst/>
              </a:prstGeom>
            </p:spPr>
          </p:pic>
          <p:sp>
            <p:nvSpPr>
              <p:cNvPr id="92" name="Rectangle 23"/>
              <p:cNvSpPr>
                <a:spLocks noChangeArrowheads="1"/>
              </p:cNvSpPr>
              <p:nvPr/>
            </p:nvSpPr>
            <p:spPr bwMode="auto">
              <a:xfrm>
                <a:off x="4191000" y="4338637"/>
                <a:ext cx="3256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a:t>
                </a:r>
              </a:p>
            </p:txBody>
          </p:sp>
        </p:grpSp>
        <p:sp>
          <p:nvSpPr>
            <p:cNvPr id="93" name="Line 41"/>
            <p:cNvSpPr>
              <a:spLocks noChangeShapeType="1"/>
            </p:cNvSpPr>
            <p:nvPr/>
          </p:nvSpPr>
          <p:spPr bwMode="auto">
            <a:xfrm flipH="1">
              <a:off x="3834730" y="4269283"/>
              <a:ext cx="3257550"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6" name="Rectangle 23"/>
          <p:cNvSpPr>
            <a:spLocks noChangeArrowheads="1"/>
          </p:cNvSpPr>
          <p:nvPr/>
        </p:nvSpPr>
        <p:spPr bwMode="auto">
          <a:xfrm>
            <a:off x="4211259" y="5638800"/>
            <a:ext cx="2783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no there is not.</a:t>
            </a:r>
          </a:p>
        </p:txBody>
      </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1" name="Group 10"/>
          <p:cNvGrpSpPr/>
          <p:nvPr/>
        </p:nvGrpSpPr>
        <p:grpSpPr>
          <a:xfrm>
            <a:off x="4038600" y="2044260"/>
            <a:ext cx="3047529" cy="1384740"/>
            <a:chOff x="4038600" y="2044260"/>
            <a:chExt cx="3047529" cy="1384740"/>
          </a:xfrm>
        </p:grpSpPr>
        <p:sp>
          <p:nvSpPr>
            <p:cNvPr id="50187" name="Line 36"/>
            <p:cNvSpPr>
              <a:spLocks noChangeShapeType="1"/>
            </p:cNvSpPr>
            <p:nvPr/>
          </p:nvSpPr>
          <p:spPr bwMode="auto">
            <a:xfrm>
              <a:off x="4114329" y="34290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 name="Group 7"/>
            <p:cNvGrpSpPr/>
            <p:nvPr/>
          </p:nvGrpSpPr>
          <p:grpSpPr>
            <a:xfrm>
              <a:off x="4038600" y="2044260"/>
              <a:ext cx="2692874" cy="1278668"/>
              <a:chOff x="4038600" y="2044260"/>
              <a:chExt cx="2692874" cy="1278668"/>
            </a:xfrm>
          </p:grpSpPr>
          <p:pic>
            <p:nvPicPr>
              <p:cNvPr id="88" name="Picture 87"/>
              <p:cNvPicPr>
                <a:picLocks noChangeAspect="1"/>
              </p:cNvPicPr>
              <p:nvPr/>
            </p:nvPicPr>
            <p:blipFill rotWithShape="1">
              <a:blip r:embed="rId4"/>
              <a:srcRect l="11302" t="3267"/>
              <a:stretch/>
            </p:blipFill>
            <p:spPr>
              <a:xfrm>
                <a:off x="4419600" y="2438400"/>
                <a:ext cx="2311874" cy="884528"/>
              </a:xfrm>
              <a:prstGeom prst="rect">
                <a:avLst/>
              </a:prstGeom>
            </p:spPr>
          </p:pic>
          <p:sp>
            <p:nvSpPr>
              <p:cNvPr id="98" name="Rectangle 23"/>
              <p:cNvSpPr>
                <a:spLocks noChangeArrowheads="1"/>
              </p:cNvSpPr>
              <p:nvPr/>
            </p:nvSpPr>
            <p:spPr bwMode="auto">
              <a:xfrm>
                <a:off x="4038600" y="2044260"/>
                <a:ext cx="20319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Instance</a:t>
                </a:r>
              </a:p>
            </p:txBody>
          </p:sp>
        </p:grpSp>
      </p:grpSp>
    </p:spTree>
    <p:extLst>
      <p:ext uri="{BB962C8B-B14F-4D97-AF65-F5344CB8AC3E}">
        <p14:creationId xmlns:p14="http://schemas.microsoft.com/office/powerpoint/2010/main" val="3843568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1+#ppt_w/2"/>
                                          </p:val>
                                        </p:tav>
                                        <p:tav tm="100000">
                                          <p:val>
                                            <p:strVal val="#ppt_x"/>
                                          </p:val>
                                        </p:tav>
                                      </p:tavLst>
                                    </p:anim>
                                    <p:anim calcmode="lin" valueType="num">
                                      <p:cBhvr additive="base">
                                        <p:cTn id="2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additive="base">
                                        <p:cTn id="33" dur="500" fill="hold"/>
                                        <p:tgtEl>
                                          <p:spTgt spid="96"/>
                                        </p:tgtEl>
                                        <p:attrNameLst>
                                          <p:attrName>ppt_x</p:attrName>
                                        </p:attrNameLst>
                                      </p:cBhvr>
                                      <p:tavLst>
                                        <p:tav tm="0">
                                          <p:val>
                                            <p:strVal val="1+#ppt_w/2"/>
                                          </p:val>
                                        </p:tav>
                                        <p:tav tm="100000">
                                          <p:val>
                                            <p:strVal val="#ppt_x"/>
                                          </p:val>
                                        </p:tav>
                                      </p:tavLst>
                                    </p:anim>
                                    <p:anim calcmode="lin" valueType="num">
                                      <p:cBhvr additive="base">
                                        <p:cTn id="34" dur="500" fill="hold"/>
                                        <p:tgtEl>
                                          <p:spTgt spid="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9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5050"/>
                  </a:solidFill>
                  <a:effectLst/>
                  <a:uLnTx/>
                  <a:uFillTx/>
                  <a:latin typeface="Times New Roman" pitchFamily="18" charset="0"/>
                  <a:ea typeface="+mn-ea"/>
                  <a:cs typeface="+mn-cs"/>
                </a:rPr>
                <a:t>Computable</a:t>
              </a:r>
            </a:p>
          </p:txBody>
        </p:sp>
      </p:grpSp>
      <p:sp>
        <p:nvSpPr>
          <p:cNvPr id="36" name="Rectangle 14"/>
          <p:cNvSpPr>
            <a:spLocks noChangeArrowheads="1"/>
          </p:cNvSpPr>
          <p:nvPr/>
        </p:nvSpPr>
        <p:spPr bwMode="auto">
          <a:xfrm>
            <a:off x="3352800" y="3348335"/>
            <a:ext cx="62103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every problem be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computed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11" name="Group 24">
            <a:extLst>
              <a:ext uri="{FF2B5EF4-FFF2-40B4-BE49-F238E27FC236}">
                <a16:creationId xmlns:a16="http://schemas.microsoft.com/office/drawing/2014/main" id="{ED425397-A376-405B-B0F5-682096800FD2}"/>
              </a:ext>
            </a:extLst>
          </p:cNvPr>
          <p:cNvGrpSpPr>
            <a:grpSpLocks/>
          </p:cNvGrpSpPr>
          <p:nvPr/>
        </p:nvGrpSpPr>
        <p:grpSpPr bwMode="auto">
          <a:xfrm>
            <a:off x="218359" y="4463076"/>
            <a:ext cx="2448641" cy="2318724"/>
            <a:chOff x="-159" y="960"/>
            <a:chExt cx="2373" cy="2400"/>
          </a:xfrm>
        </p:grpSpPr>
        <p:pic>
          <p:nvPicPr>
            <p:cNvPr id="12" name="Picture 20" descr="Hilbert">
              <a:extLst>
                <a:ext uri="{FF2B5EF4-FFF2-40B4-BE49-F238E27FC236}">
                  <a16:creationId xmlns:a16="http://schemas.microsoft.com/office/drawing/2014/main" id="{6EA865EE-2361-4E21-9FCC-FC69BAE540E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10">
              <a:extLst>
                <a:ext uri="{FF2B5EF4-FFF2-40B4-BE49-F238E27FC236}">
                  <a16:creationId xmlns:a16="http://schemas.microsoft.com/office/drawing/2014/main" id="{386D95F0-E745-41DD-BAAC-76F722CCC309}"/>
                </a:ext>
              </a:extLst>
            </p:cNvPr>
            <p:cNvSpPr txBox="1">
              <a:spLocks noChangeArrowheads="1"/>
            </p:cNvSpPr>
            <p:nvPr/>
          </p:nvSpPr>
          <p:spPr bwMode="auto">
            <a:xfrm>
              <a:off x="-159" y="3011"/>
              <a:ext cx="16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         Hilbert (1900)</a:t>
              </a:r>
            </a:p>
          </p:txBody>
        </p:sp>
      </p:grpSp>
      <p:sp>
        <p:nvSpPr>
          <p:cNvPr id="14" name="Rectangle 2">
            <a:extLst>
              <a:ext uri="{FF2B5EF4-FFF2-40B4-BE49-F238E27FC236}">
                <a16:creationId xmlns:a16="http://schemas.microsoft.com/office/drawing/2014/main" id="{249C88CF-9401-485E-8AF6-5E72EEE4F799}"/>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68461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291"/>
                                        </p:tgtEl>
                                        <p:attrNameLst>
                                          <p:attrName>style.visibility</p:attrName>
                                        </p:attrNameLst>
                                      </p:cBhvr>
                                      <p:to>
                                        <p:strVal val="visible"/>
                                      </p:to>
                                    </p:set>
                                    <p:anim calcmode="lin" valueType="num">
                                      <p:cBhvr additive="base">
                                        <p:cTn id="11" dur="500" fill="hold"/>
                                        <p:tgtEl>
                                          <p:spTgt spid="12291"/>
                                        </p:tgtEl>
                                        <p:attrNameLst>
                                          <p:attrName>ppt_x</p:attrName>
                                        </p:attrNameLst>
                                      </p:cBhvr>
                                      <p:tavLst>
                                        <p:tav tm="0">
                                          <p:val>
                                            <p:strVal val="#ppt_x"/>
                                          </p:val>
                                        </p:tav>
                                        <p:tav tm="100000">
                                          <p:val>
                                            <p:strVal val="#ppt_x"/>
                                          </p:val>
                                        </p:tav>
                                      </p:tavLst>
                                    </p:anim>
                                    <p:anim calcmode="lin" valueType="num">
                                      <p:cBhvr additive="base">
                                        <p:cTn id="12" dur="500" fill="hold"/>
                                        <p:tgtEl>
                                          <p:spTgt spid="1229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400" y="652165"/>
            <a:ext cx="5943600" cy="517266"/>
          </a:xfrm>
          <a:prstGeom prst="wedgeRoundRectCallout">
            <a:avLst>
              <a:gd name="adj1" fmla="val -52090"/>
              <a:gd name="adj2" fmla="val -32597"/>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Suppose you </a:t>
            </a:r>
            <a:r>
              <a:rPr kumimoji="0" lang="en-US"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want</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 algorithm for clause-sat.</a:t>
            </a:r>
          </a:p>
        </p:txBody>
      </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4" name="Group 32"/>
          <p:cNvGrpSpPr>
            <a:grpSpLocks/>
          </p:cNvGrpSpPr>
          <p:nvPr/>
        </p:nvGrpSpPr>
        <p:grpSpPr bwMode="auto">
          <a:xfrm>
            <a:off x="1905000" y="2182813"/>
            <a:ext cx="1800225" cy="2719919"/>
            <a:chOff x="4194" y="1993"/>
            <a:chExt cx="1422" cy="2059"/>
          </a:xfrm>
        </p:grpSpPr>
        <p:pic>
          <p:nvPicPr>
            <p:cNvPr id="3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6"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Alg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C-SAT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 name="Group 17"/>
          <p:cNvGrpSpPr>
            <a:grpSpLocks/>
          </p:cNvGrpSpPr>
          <p:nvPr/>
        </p:nvGrpSpPr>
        <p:grpSpPr bwMode="auto">
          <a:xfrm>
            <a:off x="1258888" y="1671638"/>
            <a:ext cx="5640399" cy="838200"/>
            <a:chOff x="793" y="1271"/>
            <a:chExt cx="3553" cy="528"/>
          </a:xfrm>
        </p:grpSpPr>
        <p:sp>
          <p:nvSpPr>
            <p:cNvPr id="38"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Rectangle 19"/>
            <p:cNvSpPr>
              <a:spLocks noChangeArrowheads="1"/>
            </p:cNvSpPr>
            <p:nvPr/>
          </p:nvSpPr>
          <p:spPr bwMode="auto">
            <a:xfrm>
              <a:off x="793" y="1271"/>
              <a:ext cx="355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 Or no there is not.</a:t>
              </a:r>
            </a:p>
          </p:txBody>
        </p:sp>
      </p:grpSp>
      <p:grpSp>
        <p:nvGrpSpPr>
          <p:cNvPr id="2" name="Group 1"/>
          <p:cNvGrpSpPr/>
          <p:nvPr/>
        </p:nvGrpSpPr>
        <p:grpSpPr>
          <a:xfrm>
            <a:off x="100333" y="1304744"/>
            <a:ext cx="5640562" cy="1376545"/>
            <a:chOff x="100333" y="1304744"/>
            <a:chExt cx="5640562" cy="1376545"/>
          </a:xfrm>
        </p:grpSpPr>
        <p:sp>
          <p:nvSpPr>
            <p:cNvPr id="41" name="Text Box 6">
              <a:extLst>
                <a:ext uri="{FF2B5EF4-FFF2-40B4-BE49-F238E27FC236}">
                  <a16:creationId xmlns:a16="http://schemas.microsoft.com/office/drawing/2014/main" id="{5F1F17FD-E6B6-4ADD-B9A1-61DDDC82D41E}"/>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Freeform 39">
              <a:extLst>
                <a:ext uri="{FF2B5EF4-FFF2-40B4-BE49-F238E27FC236}">
                  <a16:creationId xmlns:a16="http://schemas.microsoft.com/office/drawing/2014/main" id="{D95582E3-6D2F-4E1F-86E0-686581561986}"/>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860915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0-#ppt_w/2"/>
                                          </p:val>
                                        </p:tav>
                                        <p:tav tm="100000">
                                          <p:val>
                                            <p:strVal val="#ppt_x"/>
                                          </p:val>
                                        </p:tav>
                                      </p:tavLst>
                                    </p:anim>
                                    <p:anim calcmode="lin" valueType="num">
                                      <p:cBhvr additive="base">
                                        <p:cTn id="12"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500" fill="hold"/>
                                        <p:tgtEl>
                                          <p:spTgt spid="37"/>
                                        </p:tgtEl>
                                        <p:attrNameLst>
                                          <p:attrName>ppt_x</p:attrName>
                                        </p:attrNameLst>
                                      </p:cBhvr>
                                      <p:tavLst>
                                        <p:tav tm="0">
                                          <p:val>
                                            <p:strVal val="1+#ppt_w/2"/>
                                          </p:val>
                                        </p:tav>
                                        <p:tav tm="100000">
                                          <p:val>
                                            <p:strVal val="#ppt_x"/>
                                          </p:val>
                                        </p:tav>
                                      </p:tavLst>
                                    </p:anim>
                                    <p:anim calcmode="lin" valueType="num">
                                      <p:cBhvr additive="base">
                                        <p:cTn id="24"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400" y="652165"/>
            <a:ext cx="4267200" cy="517266"/>
          </a:xfrm>
          <a:prstGeom prst="wedgeRoundRectCallout">
            <a:avLst>
              <a:gd name="adj1" fmla="val -52090"/>
              <a:gd name="adj2" fmla="val -32597"/>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Design the algorithm as follows.</a:t>
            </a:r>
          </a:p>
        </p:txBody>
      </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4" name="Group 32"/>
          <p:cNvGrpSpPr>
            <a:grpSpLocks/>
          </p:cNvGrpSpPr>
          <p:nvPr/>
        </p:nvGrpSpPr>
        <p:grpSpPr bwMode="auto">
          <a:xfrm>
            <a:off x="1905000" y="2182813"/>
            <a:ext cx="1800225" cy="2719919"/>
            <a:chOff x="4194" y="1993"/>
            <a:chExt cx="1422" cy="2059"/>
          </a:xfrm>
        </p:grpSpPr>
        <p:pic>
          <p:nvPicPr>
            <p:cNvPr id="3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6"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Alg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C-SAT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 name="Group 17"/>
          <p:cNvGrpSpPr>
            <a:grpSpLocks/>
          </p:cNvGrpSpPr>
          <p:nvPr/>
        </p:nvGrpSpPr>
        <p:grpSpPr bwMode="auto">
          <a:xfrm>
            <a:off x="1258888" y="1671638"/>
            <a:ext cx="5640399" cy="838200"/>
            <a:chOff x="793" y="1271"/>
            <a:chExt cx="3553" cy="528"/>
          </a:xfrm>
        </p:grpSpPr>
        <p:sp>
          <p:nvSpPr>
            <p:cNvPr id="38"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Rectangle 19"/>
            <p:cNvSpPr>
              <a:spLocks noChangeArrowheads="1"/>
            </p:cNvSpPr>
            <p:nvPr/>
          </p:nvSpPr>
          <p:spPr bwMode="auto">
            <a:xfrm>
              <a:off x="793" y="1271"/>
              <a:ext cx="355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 Or no there is not.</a:t>
              </a:r>
            </a:p>
          </p:txBody>
        </p:sp>
      </p:grpSp>
      <p:grpSp>
        <p:nvGrpSpPr>
          <p:cNvPr id="2" name="Group 1"/>
          <p:cNvGrpSpPr/>
          <p:nvPr/>
        </p:nvGrpSpPr>
        <p:grpSpPr>
          <a:xfrm>
            <a:off x="100333" y="1304744"/>
            <a:ext cx="5640562" cy="1376545"/>
            <a:chOff x="100333" y="1304744"/>
            <a:chExt cx="5640562" cy="1376545"/>
          </a:xfrm>
        </p:grpSpPr>
        <p:sp>
          <p:nvSpPr>
            <p:cNvPr id="41" name="Text Box 6">
              <a:extLst>
                <a:ext uri="{FF2B5EF4-FFF2-40B4-BE49-F238E27FC236}">
                  <a16:creationId xmlns:a16="http://schemas.microsoft.com/office/drawing/2014/main" id="{5F1F17FD-E6B6-4ADD-B9A1-61DDDC82D41E}"/>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Freeform 39">
              <a:extLst>
                <a:ext uri="{FF2B5EF4-FFF2-40B4-BE49-F238E27FC236}">
                  <a16:creationId xmlns:a16="http://schemas.microsoft.com/office/drawing/2014/main" id="{D95582E3-6D2F-4E1F-86E0-686581561986}"/>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9" name="Group 28"/>
          <p:cNvGrpSpPr/>
          <p:nvPr/>
        </p:nvGrpSpPr>
        <p:grpSpPr>
          <a:xfrm>
            <a:off x="7216775" y="2590800"/>
            <a:ext cx="1800225" cy="1847354"/>
            <a:chOff x="7216775" y="2590800"/>
            <a:chExt cx="1800225" cy="1847354"/>
          </a:xfrm>
        </p:grpSpPr>
        <p:sp>
          <p:nvSpPr>
            <p:cNvPr id="30" name="Text Box 4"/>
            <p:cNvSpPr txBox="1">
              <a:spLocks noChangeArrowheads="1"/>
            </p:cNvSpPr>
            <p:nvPr/>
          </p:nvSpPr>
          <p:spPr bwMode="auto">
            <a:xfrm>
              <a:off x="7216775" y="3607377"/>
              <a:ext cx="1800225" cy="83077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Card-Puzzle</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1"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16775" y="25908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 name="Group 31"/>
          <p:cNvGrpSpPr/>
          <p:nvPr/>
        </p:nvGrpSpPr>
        <p:grpSpPr>
          <a:xfrm>
            <a:off x="3834730" y="4269283"/>
            <a:ext cx="3612611" cy="1293317"/>
            <a:chOff x="3834730" y="4269283"/>
            <a:chExt cx="3612611" cy="1293317"/>
          </a:xfrm>
        </p:grpSpPr>
        <p:grpSp>
          <p:nvGrpSpPr>
            <p:cNvPr id="33" name="Group 32"/>
            <p:cNvGrpSpPr/>
            <p:nvPr/>
          </p:nvGrpSpPr>
          <p:grpSpPr>
            <a:xfrm>
              <a:off x="4191000" y="4338637"/>
              <a:ext cx="3256341" cy="1223963"/>
              <a:chOff x="4191000" y="4338637"/>
              <a:chExt cx="3256341" cy="1223963"/>
            </a:xfrm>
          </p:grpSpPr>
          <p:pic>
            <p:nvPicPr>
              <p:cNvPr id="44" name="Picture 43"/>
              <p:cNvPicPr>
                <a:picLocks noChangeAspect="1"/>
              </p:cNvPicPr>
              <p:nvPr/>
            </p:nvPicPr>
            <p:blipFill rotWithShape="1">
              <a:blip r:embed="rId4"/>
              <a:srcRect l="13033" t="8509" b="1"/>
              <a:stretch/>
            </p:blipFill>
            <p:spPr>
              <a:xfrm>
                <a:off x="4724400" y="4750830"/>
                <a:ext cx="1722992" cy="811770"/>
              </a:xfrm>
              <a:prstGeom prst="rect">
                <a:avLst/>
              </a:prstGeom>
            </p:spPr>
          </p:pic>
          <p:sp>
            <p:nvSpPr>
              <p:cNvPr id="45" name="Rectangle 23"/>
              <p:cNvSpPr>
                <a:spLocks noChangeArrowheads="1"/>
              </p:cNvSpPr>
              <p:nvPr/>
            </p:nvSpPr>
            <p:spPr bwMode="auto">
              <a:xfrm>
                <a:off x="4191000" y="4338637"/>
                <a:ext cx="3256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a:t>
                </a:r>
              </a:p>
            </p:txBody>
          </p:sp>
        </p:grpSp>
        <p:sp>
          <p:nvSpPr>
            <p:cNvPr id="43" name="Line 41"/>
            <p:cNvSpPr>
              <a:spLocks noChangeShapeType="1"/>
            </p:cNvSpPr>
            <p:nvPr/>
          </p:nvSpPr>
          <p:spPr bwMode="auto">
            <a:xfrm flipH="1">
              <a:off x="3834730" y="4269283"/>
              <a:ext cx="3257550"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 name="Rectangle 23"/>
          <p:cNvSpPr>
            <a:spLocks noChangeArrowheads="1"/>
          </p:cNvSpPr>
          <p:nvPr/>
        </p:nvSpPr>
        <p:spPr bwMode="auto">
          <a:xfrm>
            <a:off x="4211259" y="5638800"/>
            <a:ext cx="2783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no there is not.</a:t>
            </a:r>
          </a:p>
        </p:txBody>
      </p:sp>
      <p:grpSp>
        <p:nvGrpSpPr>
          <p:cNvPr id="47" name="Group 46"/>
          <p:cNvGrpSpPr/>
          <p:nvPr/>
        </p:nvGrpSpPr>
        <p:grpSpPr>
          <a:xfrm>
            <a:off x="4038600" y="2044260"/>
            <a:ext cx="3047529" cy="1384740"/>
            <a:chOff x="4038600" y="2044260"/>
            <a:chExt cx="3047529" cy="1384740"/>
          </a:xfrm>
        </p:grpSpPr>
        <p:sp>
          <p:nvSpPr>
            <p:cNvPr id="48" name="Line 36"/>
            <p:cNvSpPr>
              <a:spLocks noChangeShapeType="1"/>
            </p:cNvSpPr>
            <p:nvPr/>
          </p:nvSpPr>
          <p:spPr bwMode="auto">
            <a:xfrm>
              <a:off x="4114329" y="34290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9" name="Group 48"/>
            <p:cNvGrpSpPr/>
            <p:nvPr/>
          </p:nvGrpSpPr>
          <p:grpSpPr>
            <a:xfrm>
              <a:off x="4038600" y="2044260"/>
              <a:ext cx="2692874" cy="1278668"/>
              <a:chOff x="4038600" y="2044260"/>
              <a:chExt cx="2692874" cy="1278668"/>
            </a:xfrm>
          </p:grpSpPr>
          <p:pic>
            <p:nvPicPr>
              <p:cNvPr id="50" name="Picture 49"/>
              <p:cNvPicPr>
                <a:picLocks noChangeAspect="1"/>
              </p:cNvPicPr>
              <p:nvPr/>
            </p:nvPicPr>
            <p:blipFill rotWithShape="1">
              <a:blip r:embed="rId5"/>
              <a:srcRect l="11302" t="3267"/>
              <a:stretch/>
            </p:blipFill>
            <p:spPr>
              <a:xfrm>
                <a:off x="4419600" y="2438400"/>
                <a:ext cx="2311874" cy="884528"/>
              </a:xfrm>
              <a:prstGeom prst="rect">
                <a:avLst/>
              </a:prstGeom>
            </p:spPr>
          </p:pic>
          <p:sp>
            <p:nvSpPr>
              <p:cNvPr id="51" name="Rectangle 23"/>
              <p:cNvSpPr>
                <a:spLocks noChangeArrowheads="1"/>
              </p:cNvSpPr>
              <p:nvPr/>
            </p:nvSpPr>
            <p:spPr bwMode="auto">
              <a:xfrm>
                <a:off x="4038600" y="2044260"/>
                <a:ext cx="20319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Instance</a:t>
                </a:r>
              </a:p>
            </p:txBody>
          </p:sp>
        </p:grpSp>
      </p:grpSp>
    </p:spTree>
    <p:extLst>
      <p:ext uri="{BB962C8B-B14F-4D97-AF65-F5344CB8AC3E}">
        <p14:creationId xmlns:p14="http://schemas.microsoft.com/office/powerpoint/2010/main" val="1349744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0-#ppt_w/2"/>
                                          </p:val>
                                        </p:tav>
                                        <p:tav tm="100000">
                                          <p:val>
                                            <p:strVal val="#ppt_x"/>
                                          </p:val>
                                        </p:tav>
                                      </p:tavLst>
                                    </p:anim>
                                    <p:anim calcmode="lin" valueType="num">
                                      <p:cBhvr additive="base">
                                        <p:cTn id="20" dur="500" fill="hold"/>
                                        <p:tgtEl>
                                          <p:spTgt spid="4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0-#ppt_w/2"/>
                                          </p:val>
                                        </p:tav>
                                        <p:tav tm="100000">
                                          <p:val>
                                            <p:strVal val="#ppt_x"/>
                                          </p:val>
                                        </p:tav>
                                      </p:tavLst>
                                    </p:anim>
                                    <p:anim calcmode="lin" valueType="num">
                                      <p:cBhvr additive="base">
                                        <p:cTn id="2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500" fill="hold"/>
                                        <p:tgtEl>
                                          <p:spTgt spid="32"/>
                                        </p:tgtEl>
                                        <p:attrNameLst>
                                          <p:attrName>ppt_x</p:attrName>
                                        </p:attrNameLst>
                                      </p:cBhvr>
                                      <p:tavLst>
                                        <p:tav tm="0">
                                          <p:val>
                                            <p:strVal val="1+#ppt_w/2"/>
                                          </p:val>
                                        </p:tav>
                                        <p:tav tm="100000">
                                          <p:val>
                                            <p:strVal val="#ppt_x"/>
                                          </p:val>
                                        </p:tav>
                                      </p:tavLst>
                                    </p:anim>
                                    <p:anim calcmode="lin" valueType="num">
                                      <p:cBhvr additive="base">
                                        <p:cTn id="30" dur="500" fill="hold"/>
                                        <p:tgtEl>
                                          <p:spTgt spid="32"/>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1+#ppt_w/2"/>
                                          </p:val>
                                        </p:tav>
                                        <p:tav tm="100000">
                                          <p:val>
                                            <p:strVal val="#ppt_x"/>
                                          </p:val>
                                        </p:tav>
                                      </p:tavLst>
                                    </p:anim>
                                    <p:anim calcmode="lin" valueType="num">
                                      <p:cBhvr additive="base">
                                        <p:cTn id="3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1+#ppt_w/2"/>
                                          </p:val>
                                        </p:tav>
                                        <p:tav tm="100000">
                                          <p:val>
                                            <p:strVal val="#ppt_x"/>
                                          </p:val>
                                        </p:tav>
                                      </p:tavLst>
                                    </p:anim>
                                    <p:anim calcmode="lin" valueType="num">
                                      <p:cBhvr additive="base">
                                        <p:cTn id="40"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4" name="Group 32"/>
          <p:cNvGrpSpPr>
            <a:grpSpLocks/>
          </p:cNvGrpSpPr>
          <p:nvPr/>
        </p:nvGrpSpPr>
        <p:grpSpPr bwMode="auto">
          <a:xfrm>
            <a:off x="1905000" y="2182813"/>
            <a:ext cx="1800225" cy="2719919"/>
            <a:chOff x="4194" y="1993"/>
            <a:chExt cx="1422" cy="2059"/>
          </a:xfrm>
        </p:grpSpPr>
        <p:pic>
          <p:nvPicPr>
            <p:cNvPr id="35"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6"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Alg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C-SAT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 name="Group 17"/>
          <p:cNvGrpSpPr>
            <a:grpSpLocks/>
          </p:cNvGrpSpPr>
          <p:nvPr/>
        </p:nvGrpSpPr>
        <p:grpSpPr bwMode="auto">
          <a:xfrm>
            <a:off x="1258888" y="1671638"/>
            <a:ext cx="5640399" cy="838200"/>
            <a:chOff x="793" y="1271"/>
            <a:chExt cx="3553" cy="528"/>
          </a:xfrm>
        </p:grpSpPr>
        <p:sp>
          <p:nvSpPr>
            <p:cNvPr id="38"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Rectangle 19"/>
            <p:cNvSpPr>
              <a:spLocks noChangeArrowheads="1"/>
            </p:cNvSpPr>
            <p:nvPr/>
          </p:nvSpPr>
          <p:spPr bwMode="auto">
            <a:xfrm>
              <a:off x="793" y="1271"/>
              <a:ext cx="355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 Or no there is not.</a:t>
              </a:r>
            </a:p>
          </p:txBody>
        </p:sp>
      </p:grpSp>
      <p:grpSp>
        <p:nvGrpSpPr>
          <p:cNvPr id="2" name="Group 1"/>
          <p:cNvGrpSpPr/>
          <p:nvPr/>
        </p:nvGrpSpPr>
        <p:grpSpPr>
          <a:xfrm>
            <a:off x="100333" y="1304744"/>
            <a:ext cx="5640562" cy="1376545"/>
            <a:chOff x="100333" y="1304744"/>
            <a:chExt cx="5640562" cy="1376545"/>
          </a:xfrm>
        </p:grpSpPr>
        <p:sp>
          <p:nvSpPr>
            <p:cNvPr id="41" name="Text Box 6">
              <a:extLst>
                <a:ext uri="{FF2B5EF4-FFF2-40B4-BE49-F238E27FC236}">
                  <a16:creationId xmlns:a16="http://schemas.microsoft.com/office/drawing/2014/main" id="{5F1F17FD-E6B6-4ADD-B9A1-61DDDC82D41E}"/>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Freeform 39">
              <a:extLst>
                <a:ext uri="{FF2B5EF4-FFF2-40B4-BE49-F238E27FC236}">
                  <a16:creationId xmlns:a16="http://schemas.microsoft.com/office/drawing/2014/main" id="{D95582E3-6D2F-4E1F-86E0-686581561986}"/>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9" name="Group 28"/>
          <p:cNvGrpSpPr/>
          <p:nvPr/>
        </p:nvGrpSpPr>
        <p:grpSpPr>
          <a:xfrm>
            <a:off x="7216775" y="2590800"/>
            <a:ext cx="1800225" cy="1847354"/>
            <a:chOff x="7216775" y="2590800"/>
            <a:chExt cx="1800225" cy="1847354"/>
          </a:xfrm>
        </p:grpSpPr>
        <p:sp>
          <p:nvSpPr>
            <p:cNvPr id="30" name="Text Box 4"/>
            <p:cNvSpPr txBox="1">
              <a:spLocks noChangeArrowheads="1"/>
            </p:cNvSpPr>
            <p:nvPr/>
          </p:nvSpPr>
          <p:spPr bwMode="auto">
            <a:xfrm>
              <a:off x="7216775" y="3607377"/>
              <a:ext cx="1800225" cy="830777"/>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Card-Puzzle</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1"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16775" y="25908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 name="Group 31"/>
          <p:cNvGrpSpPr/>
          <p:nvPr/>
        </p:nvGrpSpPr>
        <p:grpSpPr>
          <a:xfrm>
            <a:off x="3834730" y="4269283"/>
            <a:ext cx="3612611" cy="1293317"/>
            <a:chOff x="3834730" y="4269283"/>
            <a:chExt cx="3612611" cy="1293317"/>
          </a:xfrm>
        </p:grpSpPr>
        <p:grpSp>
          <p:nvGrpSpPr>
            <p:cNvPr id="33" name="Group 32"/>
            <p:cNvGrpSpPr/>
            <p:nvPr/>
          </p:nvGrpSpPr>
          <p:grpSpPr>
            <a:xfrm>
              <a:off x="4191000" y="4338637"/>
              <a:ext cx="3256341" cy="1223963"/>
              <a:chOff x="4191000" y="4338637"/>
              <a:chExt cx="3256341" cy="1223963"/>
            </a:xfrm>
          </p:grpSpPr>
          <p:pic>
            <p:nvPicPr>
              <p:cNvPr id="44" name="Picture 43"/>
              <p:cNvPicPr>
                <a:picLocks noChangeAspect="1"/>
              </p:cNvPicPr>
              <p:nvPr/>
            </p:nvPicPr>
            <p:blipFill rotWithShape="1">
              <a:blip r:embed="rId4"/>
              <a:srcRect l="13033" t="8509" b="1"/>
              <a:stretch/>
            </p:blipFill>
            <p:spPr>
              <a:xfrm>
                <a:off x="4724400" y="4750830"/>
                <a:ext cx="1722992" cy="811770"/>
              </a:xfrm>
              <a:prstGeom prst="rect">
                <a:avLst/>
              </a:prstGeom>
            </p:spPr>
          </p:pic>
          <p:sp>
            <p:nvSpPr>
              <p:cNvPr id="45" name="Rectangle 23"/>
              <p:cNvSpPr>
                <a:spLocks noChangeArrowheads="1"/>
              </p:cNvSpPr>
              <p:nvPr/>
            </p:nvSpPr>
            <p:spPr bwMode="auto">
              <a:xfrm>
                <a:off x="4191000" y="4338637"/>
                <a:ext cx="3256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solution</a:t>
                </a:r>
              </a:p>
            </p:txBody>
          </p:sp>
        </p:grpSp>
        <p:sp>
          <p:nvSpPr>
            <p:cNvPr id="43" name="Line 41"/>
            <p:cNvSpPr>
              <a:spLocks noChangeShapeType="1"/>
            </p:cNvSpPr>
            <p:nvPr/>
          </p:nvSpPr>
          <p:spPr bwMode="auto">
            <a:xfrm flipH="1">
              <a:off x="3834730" y="4269283"/>
              <a:ext cx="3257550"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 name="Rectangle 23"/>
          <p:cNvSpPr>
            <a:spLocks noChangeArrowheads="1"/>
          </p:cNvSpPr>
          <p:nvPr/>
        </p:nvSpPr>
        <p:spPr bwMode="auto">
          <a:xfrm>
            <a:off x="4211259" y="5638800"/>
            <a:ext cx="2783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no there is not.</a:t>
            </a:r>
          </a:p>
        </p:txBody>
      </p:sp>
      <p:grpSp>
        <p:nvGrpSpPr>
          <p:cNvPr id="47" name="Group 46"/>
          <p:cNvGrpSpPr/>
          <p:nvPr/>
        </p:nvGrpSpPr>
        <p:grpSpPr>
          <a:xfrm>
            <a:off x="4038600" y="2044260"/>
            <a:ext cx="3047529" cy="1384740"/>
            <a:chOff x="4038600" y="2044260"/>
            <a:chExt cx="3047529" cy="1384740"/>
          </a:xfrm>
        </p:grpSpPr>
        <p:sp>
          <p:nvSpPr>
            <p:cNvPr id="48" name="Line 36"/>
            <p:cNvSpPr>
              <a:spLocks noChangeShapeType="1"/>
            </p:cNvSpPr>
            <p:nvPr/>
          </p:nvSpPr>
          <p:spPr bwMode="auto">
            <a:xfrm>
              <a:off x="4114329" y="34290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9" name="Group 48"/>
            <p:cNvGrpSpPr/>
            <p:nvPr/>
          </p:nvGrpSpPr>
          <p:grpSpPr>
            <a:xfrm>
              <a:off x="4038600" y="2044260"/>
              <a:ext cx="2692874" cy="1278668"/>
              <a:chOff x="4038600" y="2044260"/>
              <a:chExt cx="2692874" cy="1278668"/>
            </a:xfrm>
          </p:grpSpPr>
          <p:pic>
            <p:nvPicPr>
              <p:cNvPr id="50" name="Picture 49"/>
              <p:cNvPicPr>
                <a:picLocks noChangeAspect="1"/>
              </p:cNvPicPr>
              <p:nvPr/>
            </p:nvPicPr>
            <p:blipFill rotWithShape="1">
              <a:blip r:embed="rId5"/>
              <a:srcRect l="11302" t="3267"/>
              <a:stretch/>
            </p:blipFill>
            <p:spPr>
              <a:xfrm>
                <a:off x="4419600" y="2438400"/>
                <a:ext cx="2311874" cy="884528"/>
              </a:xfrm>
              <a:prstGeom prst="rect">
                <a:avLst/>
              </a:prstGeom>
            </p:spPr>
          </p:pic>
          <p:sp>
            <p:nvSpPr>
              <p:cNvPr id="51" name="Rectangle 23"/>
              <p:cNvSpPr>
                <a:spLocks noChangeArrowheads="1"/>
              </p:cNvSpPr>
              <p:nvPr/>
            </p:nvSpPr>
            <p:spPr bwMode="auto">
              <a:xfrm>
                <a:off x="4038600" y="2044260"/>
                <a:ext cx="20319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Instance</a:t>
                </a:r>
              </a:p>
            </p:txBody>
          </p:sp>
        </p:grpSp>
      </p:grpSp>
      <p:sp>
        <p:nvSpPr>
          <p:cNvPr id="61"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398" y="685800"/>
            <a:ext cx="6477002" cy="595494"/>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Need: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l-GR"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t>
            </a:r>
            <a:r>
              <a:rPr kumimoji="0" lang="en-CA" sz="28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2" name="AutoShape 38">
            <a:extLst>
              <a:ext uri="{FF2B5EF4-FFF2-40B4-BE49-F238E27FC236}">
                <a16:creationId xmlns:a16="http://schemas.microsoft.com/office/drawing/2014/main" id="{30D6088F-F6D7-4B9D-85D3-C6F82002E587}"/>
              </a:ext>
            </a:extLst>
          </p:cNvPr>
          <p:cNvSpPr>
            <a:spLocks noChangeArrowheads="1"/>
          </p:cNvSpPr>
          <p:nvPr/>
        </p:nvSpPr>
        <p:spPr bwMode="auto">
          <a:xfrm>
            <a:off x="304800" y="3811921"/>
            <a:ext cx="6594487" cy="3021533"/>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Proof </a:t>
            </a:r>
            <a:r>
              <a:rPr kumimoji="0" lang="en-US" altLang="en-US" sz="2400" b="0" i="0" u="none" strike="noStrike" kern="1200" cap="none" spc="0" normalizeH="0" baseline="0" noProof="0" dirty="0" err="1">
                <a:ln>
                  <a:noFill/>
                </a:ln>
                <a:solidFill>
                  <a:srgbClr val="FFFF00"/>
                </a:solidFill>
                <a:effectLst/>
                <a:uLnTx/>
                <a:uFillTx/>
                <a:latin typeface="Times New Roman"/>
                <a:ea typeface="+mn-ea"/>
                <a:cs typeface="+mn-cs"/>
              </a:rPr>
              <a:t>Alg</a:t>
            </a:r>
            <a:r>
              <a:rPr kumimoji="0" lang="en-US" altLang="en-US" sz="2400" b="0" i="0" u="none" strike="noStrike" kern="1200" cap="none" spc="0" normalizeH="0" baseline="-25000" noProof="0" dirty="0" err="1">
                <a:ln>
                  <a:noFill/>
                </a:ln>
                <a:solidFill>
                  <a:srgbClr val="FFFF00"/>
                </a:solidFill>
                <a:effectLst/>
                <a:uLnTx/>
                <a:uFillTx/>
                <a:latin typeface="Times New Roman"/>
                <a:ea typeface="+mn-ea"/>
                <a:cs typeface="+mn-cs"/>
                <a:sym typeface="Wingdings" panose="05000000000000000000" pitchFamily="2" charset="2"/>
              </a:rPr>
              <a:t>C</a:t>
            </a:r>
            <a:r>
              <a:rPr kumimoji="0" lang="en-US" altLang="en-US" sz="2400" b="0" i="0" u="none" strike="noStrike" kern="1200" cap="none" spc="0" normalizeH="0" baseline="-25000" noProof="0" dirty="0">
                <a:ln>
                  <a:noFill/>
                </a:ln>
                <a:solidFill>
                  <a:srgbClr val="FFFF00"/>
                </a:solidFill>
                <a:effectLst/>
                <a:uLnTx/>
                <a:uFillTx/>
                <a:latin typeface="Times New Roman"/>
                <a:ea typeface="+mn-ea"/>
                <a:cs typeface="+mn-cs"/>
                <a:sym typeface="Wingdings" panose="05000000000000000000" pitchFamily="2" charset="2"/>
              </a:rPr>
              <a:t>-SAT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 works: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Let 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 be arbitrary.</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  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 requires the answer Yes</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  </a:t>
            </a:r>
            <a:r>
              <a:rPr kumimoji="0" lang="el-GR"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SAT(I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 </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  </a:t>
            </a:r>
            <a:r>
              <a:rPr kumimoji="0" lang="el-GR"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Puzzle Oracle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rPr>
              <a:t>says yes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mn-cs"/>
              </a:rPr>
              <a:t>Alg</a:t>
            </a:r>
            <a:r>
              <a:rPr kumimoji="0" lang="en-US" altLang="en-US" sz="2400" b="0" i="0" u="none" strike="noStrike" kern="1200" cap="none" spc="0" normalizeH="0" baseline="-25000" noProof="0" dirty="0" err="1">
                <a:ln>
                  <a:noFill/>
                </a:ln>
                <a:solidFill>
                  <a:srgbClr val="FFFFFF"/>
                </a:solidFill>
                <a:effectLst/>
                <a:uLnTx/>
                <a:uFillTx/>
                <a:latin typeface="Times New Roman"/>
                <a:ea typeface="+mn-ea"/>
                <a:cs typeface="+mn-cs"/>
                <a:sym typeface="Wingdings" panose="05000000000000000000" pitchFamily="2" charset="2"/>
              </a:rPr>
              <a:t>C</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rPr>
              <a:t>says yes</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endParaRPr>
          </a:p>
        </p:txBody>
      </p:sp>
      <p:sp>
        <p:nvSpPr>
          <p:cNvPr id="60" name="Rectangle 23">
            <a:extLst>
              <a:ext uri="{FF2B5EF4-FFF2-40B4-BE49-F238E27FC236}">
                <a16:creationId xmlns:a16="http://schemas.microsoft.com/office/drawing/2014/main" id="{D5995AF1-AEBD-499E-9756-5B084741AA78}"/>
              </a:ext>
            </a:extLst>
          </p:cNvPr>
          <p:cNvSpPr>
            <a:spLocks noChangeArrowheads="1"/>
          </p:cNvSpPr>
          <p:nvPr/>
        </p:nvSpPr>
        <p:spPr bwMode="auto">
          <a:xfrm>
            <a:off x="3860601" y="5082932"/>
            <a:ext cx="30636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Def</a:t>
            </a:r>
            <a:r>
              <a:rPr kumimoji="0" lang="en-US" altLang="en-US" sz="2400" b="0" i="0" u="none" strike="noStrike" kern="1200" cap="none" spc="0" normalizeH="0" baseline="30000" noProof="0" dirty="0">
                <a:ln>
                  <a:noFill/>
                </a:ln>
                <a:solidFill>
                  <a:srgbClr val="FFC000"/>
                </a:solidFill>
                <a:effectLst/>
                <a:uLnTx/>
                <a:uFillTx/>
                <a:latin typeface="Times New Roman" pitchFamily="18" charset="0"/>
                <a:ea typeface="+mn-ea"/>
                <a:cs typeface="+mn-cs"/>
              </a:rPr>
              <a:t>n</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of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SAT(I</a:t>
            </a:r>
            <a:r>
              <a:rPr kumimoji="0" lang="en-US" altLang="en-US" sz="2400" b="0" i="0" u="none" strike="noStrike" kern="1200" cap="none" spc="0" normalizeH="0" baseline="-25000" noProof="0" dirty="0">
                <a:ln>
                  <a:noFill/>
                </a:ln>
                <a:solidFill>
                  <a:srgbClr val="FFC000"/>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What we need.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Def</a:t>
            </a:r>
            <a:r>
              <a:rPr kumimoji="0" lang="en-US" altLang="en-US" sz="2400" b="0" i="0" u="none" strike="noStrike" kern="1200" cap="none" spc="0" normalizeH="0" baseline="30000" noProof="0" dirty="0">
                <a:ln>
                  <a:noFill/>
                </a:ln>
                <a:solidFill>
                  <a:srgbClr val="FFC000"/>
                </a:solidFill>
                <a:effectLst/>
                <a:uLnTx/>
                <a:uFillTx/>
                <a:latin typeface="Times New Roman" pitchFamily="18" charset="0"/>
                <a:ea typeface="+mn-ea"/>
                <a:cs typeface="+mn-cs"/>
              </a:rPr>
              <a:t>n</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of oracle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Def</a:t>
            </a:r>
            <a:r>
              <a:rPr kumimoji="0" lang="en-US" altLang="en-US" sz="2400" b="0" i="0" u="none" strike="noStrike" kern="1200" cap="none" spc="0" normalizeH="0" baseline="30000" noProof="0" dirty="0">
                <a:ln>
                  <a:noFill/>
                </a:ln>
                <a:solidFill>
                  <a:srgbClr val="FFC000"/>
                </a:solidFill>
                <a:effectLst/>
                <a:uLnTx/>
                <a:uFillTx/>
                <a:latin typeface="Times New Roman" pitchFamily="18" charset="0"/>
                <a:ea typeface="+mn-ea"/>
                <a:cs typeface="+mn-cs"/>
              </a:rPr>
              <a:t>n</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of </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Alg</a:t>
            </a:r>
            <a:r>
              <a:rPr kumimoji="0" lang="en-US" altLang="en-US" sz="2400" b="0" i="0" u="none" strike="noStrike" kern="1200" cap="none" spc="0" normalizeH="0" baseline="-25000" noProof="0" dirty="0" err="1">
                <a:ln>
                  <a:noFill/>
                </a:ln>
                <a:solidFill>
                  <a:srgbClr val="FFC000"/>
                </a:solidFill>
                <a:effectLst/>
                <a:uLnTx/>
                <a:uFillTx/>
                <a:latin typeface="Times New Roman"/>
                <a:ea typeface="+mn-ea"/>
                <a:cs typeface="+mn-cs"/>
                <a:sym typeface="Wingdings" panose="05000000000000000000" pitchFamily="2" charset="2"/>
              </a:rPr>
              <a:t>C</a:t>
            </a:r>
            <a:r>
              <a:rPr kumimoji="0" lang="en-US" altLang="en-US" sz="2400" b="0" i="0" u="none" strike="noStrike" kern="1200" cap="none" spc="0" normalizeH="0" baseline="-25000" noProof="0" dirty="0">
                <a:ln>
                  <a:noFill/>
                </a:ln>
                <a:solidFill>
                  <a:srgbClr val="FFC000"/>
                </a:solidFill>
                <a:effectLst/>
                <a:uLnTx/>
                <a:uFillTx/>
                <a:latin typeface="Times New Roman"/>
                <a:ea typeface="+mn-ea"/>
                <a:cs typeface="+mn-cs"/>
                <a:sym typeface="Wingdings" panose="05000000000000000000" pitchFamily="2" charset="2"/>
              </a:rPr>
              <a:t>-SAT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 name="Freeform: Shape 2">
            <a:extLst>
              <a:ext uri="{FF2B5EF4-FFF2-40B4-BE49-F238E27FC236}">
                <a16:creationId xmlns:a16="http://schemas.microsoft.com/office/drawing/2014/main" id="{C484FE14-7D39-41A7-A566-FCCC2782838C}"/>
              </a:ext>
            </a:extLst>
          </p:cNvPr>
          <p:cNvSpPr/>
          <p:nvPr/>
        </p:nvSpPr>
        <p:spPr bwMode="auto">
          <a:xfrm>
            <a:off x="269384" y="5158409"/>
            <a:ext cx="1020825" cy="1444488"/>
          </a:xfrm>
          <a:custGeom>
            <a:avLst/>
            <a:gdLst>
              <a:gd name="connsiteX0" fmla="*/ 452009 w 584531"/>
              <a:gd name="connsiteY0" fmla="*/ 0 h 1577009"/>
              <a:gd name="connsiteX1" fmla="*/ 1436 w 584531"/>
              <a:gd name="connsiteY1" fmla="*/ 755374 h 1577009"/>
              <a:gd name="connsiteX2" fmla="*/ 584531 w 584531"/>
              <a:gd name="connsiteY2" fmla="*/ 1577009 h 1577009"/>
              <a:gd name="connsiteX0" fmla="*/ 470129 w 1079729"/>
              <a:gd name="connsiteY0" fmla="*/ 0 h 1550505"/>
              <a:gd name="connsiteX1" fmla="*/ 19556 w 1079729"/>
              <a:gd name="connsiteY1" fmla="*/ 755374 h 1550505"/>
              <a:gd name="connsiteX2" fmla="*/ 1079729 w 1079729"/>
              <a:gd name="connsiteY2" fmla="*/ 1550505 h 1550505"/>
              <a:gd name="connsiteX0" fmla="*/ 470129 w 1079729"/>
              <a:gd name="connsiteY0" fmla="*/ 0 h 1550505"/>
              <a:gd name="connsiteX1" fmla="*/ 19556 w 1079729"/>
              <a:gd name="connsiteY1" fmla="*/ 755374 h 1550505"/>
              <a:gd name="connsiteX2" fmla="*/ 1079729 w 1079729"/>
              <a:gd name="connsiteY2" fmla="*/ 1550505 h 1550505"/>
              <a:gd name="connsiteX0" fmla="*/ 420007 w 1029607"/>
              <a:gd name="connsiteY0" fmla="*/ 0 h 1550505"/>
              <a:gd name="connsiteX1" fmla="*/ 22443 w 1029607"/>
              <a:gd name="connsiteY1" fmla="*/ 993913 h 1550505"/>
              <a:gd name="connsiteX2" fmla="*/ 1029607 w 1029607"/>
              <a:gd name="connsiteY2" fmla="*/ 1550505 h 1550505"/>
              <a:gd name="connsiteX0" fmla="*/ 503990 w 1020825"/>
              <a:gd name="connsiteY0" fmla="*/ 0 h 1444488"/>
              <a:gd name="connsiteX1" fmla="*/ 13661 w 1020825"/>
              <a:gd name="connsiteY1" fmla="*/ 887896 h 1444488"/>
              <a:gd name="connsiteX2" fmla="*/ 1020825 w 1020825"/>
              <a:gd name="connsiteY2" fmla="*/ 1444488 h 1444488"/>
            </a:gdLst>
            <a:ahLst/>
            <a:cxnLst>
              <a:cxn ang="0">
                <a:pos x="connsiteX0" y="connsiteY0"/>
              </a:cxn>
              <a:cxn ang="0">
                <a:pos x="connsiteX1" y="connsiteY1"/>
              </a:cxn>
              <a:cxn ang="0">
                <a:pos x="connsiteX2" y="connsiteY2"/>
              </a:cxn>
            </a:cxnLst>
            <a:rect l="l" t="t" r="r" b="b"/>
            <a:pathLst>
              <a:path w="1020825" h="1444488">
                <a:moveTo>
                  <a:pt x="503990" y="0"/>
                </a:moveTo>
                <a:cubicBezTo>
                  <a:pt x="267660" y="246269"/>
                  <a:pt x="-72478" y="647148"/>
                  <a:pt x="13661" y="887896"/>
                </a:cubicBezTo>
                <a:cubicBezTo>
                  <a:pt x="99800" y="1128644"/>
                  <a:pt x="528286" y="1310862"/>
                  <a:pt x="1020825" y="1444488"/>
                </a:cubicBezTo>
              </a:path>
            </a:pathLst>
          </a:custGeom>
          <a:noFill/>
          <a:ln w="38100" cap="flat" cmpd="sng" algn="ctr">
            <a:solidFill>
              <a:schemeClr val="hlink"/>
            </a:solidFill>
            <a:prstDash val="solid"/>
            <a:round/>
            <a:headEnd type="stealth" w="med" len="med"/>
            <a:tailEnd type="stealth"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37605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1">
                                            <p:txEl>
                                              <p:pRg st="0" end="0"/>
                                            </p:txEl>
                                          </p:spTgt>
                                        </p:tgtEl>
                                        <p:attrNameLst>
                                          <p:attrName>style.visibility</p:attrName>
                                        </p:attrNameLst>
                                      </p:cBhvr>
                                      <p:to>
                                        <p:strVal val="visible"/>
                                      </p:to>
                                    </p:set>
                                    <p:anim calcmode="lin" valueType="num">
                                      <p:cBhvr additive="base">
                                        <p:cTn id="11"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additive="base">
                                        <p:cTn id="17" dur="500" fill="hold"/>
                                        <p:tgtEl>
                                          <p:spTgt spid="62"/>
                                        </p:tgtEl>
                                        <p:attrNameLst>
                                          <p:attrName>ppt_x</p:attrName>
                                        </p:attrNameLst>
                                      </p:cBhvr>
                                      <p:tavLst>
                                        <p:tav tm="0">
                                          <p:val>
                                            <p:strVal val="0-#ppt_w/2"/>
                                          </p:val>
                                        </p:tav>
                                        <p:tav tm="100000">
                                          <p:val>
                                            <p:strVal val="#ppt_x"/>
                                          </p:val>
                                        </p:tav>
                                      </p:tavLst>
                                    </p:anim>
                                    <p:anim calcmode="lin" valueType="num">
                                      <p:cBhvr additive="base">
                                        <p:cTn id="18" dur="500" fill="hold"/>
                                        <p:tgtEl>
                                          <p:spTgt spid="62"/>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2">
                                            <p:txEl>
                                              <p:pRg st="0" end="0"/>
                                            </p:txEl>
                                          </p:spTgt>
                                        </p:tgtEl>
                                        <p:attrNameLst>
                                          <p:attrName>style.visibility</p:attrName>
                                        </p:attrNameLst>
                                      </p:cBhvr>
                                      <p:to>
                                        <p:strVal val="visible"/>
                                      </p:to>
                                    </p:set>
                                    <p:anim calcmode="lin" valueType="num">
                                      <p:cBhvr additive="base">
                                        <p:cTn id="2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2">
                                            <p:txEl>
                                              <p:pRg st="1" end="1"/>
                                            </p:txEl>
                                          </p:spTgt>
                                        </p:tgtEl>
                                        <p:attrNameLst>
                                          <p:attrName>style.visibility</p:attrName>
                                        </p:attrNameLst>
                                      </p:cBhvr>
                                      <p:to>
                                        <p:strVal val="visible"/>
                                      </p:to>
                                    </p:set>
                                    <p:anim calcmode="lin" valueType="num">
                                      <p:cBhvr additive="base">
                                        <p:cTn id="27" dur="500" fill="hold"/>
                                        <p:tgtEl>
                                          <p:spTgt spid="62">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62">
                                            <p:txEl>
                                              <p:pRg st="2" end="2"/>
                                            </p:txEl>
                                          </p:spTgt>
                                        </p:tgtEl>
                                        <p:attrNameLst>
                                          <p:attrName>style.visibility</p:attrName>
                                        </p:attrNameLst>
                                      </p:cBhvr>
                                      <p:to>
                                        <p:strVal val="visible"/>
                                      </p:to>
                                    </p:set>
                                    <p:anim calcmode="lin" valueType="num">
                                      <p:cBhvr additive="base">
                                        <p:cTn id="33" dur="500" fill="hold"/>
                                        <p:tgtEl>
                                          <p:spTgt spid="62">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2">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 calcmode="lin" valueType="num">
                                      <p:cBhvr additive="base">
                                        <p:cTn id="37" dur="500" fill="hold"/>
                                        <p:tgtEl>
                                          <p:spTgt spid="62">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2">
                                            <p:txEl>
                                              <p:pRg st="6" end="6"/>
                                            </p:txEl>
                                          </p:spTgt>
                                        </p:tgtEl>
                                        <p:attrNameLst>
                                          <p:attrName>ppt_y</p:attrName>
                                        </p:attrNameLst>
                                      </p:cBhvr>
                                      <p:tavLst>
                                        <p:tav tm="0">
                                          <p:val>
                                            <p:strVal val="#ppt_y"/>
                                          </p:val>
                                        </p:tav>
                                        <p:tav tm="100000">
                                          <p:val>
                                            <p:strVal val="#ppt_y"/>
                                          </p:val>
                                        </p:tav>
                                      </p:tavLst>
                                    </p:anim>
                                  </p:childTnLst>
                                </p:cTn>
                              </p:par>
                              <p:par>
                                <p:cTn id="39" presetID="2" presetClass="entr" presetSubtype="8" fill="hold" grpId="1"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60">
                                            <p:txEl>
                                              <p:pRg st="0" end="0"/>
                                            </p:txEl>
                                          </p:spTgt>
                                        </p:tgtEl>
                                        <p:attrNameLst>
                                          <p:attrName>style.visibility</p:attrName>
                                        </p:attrNameLst>
                                      </p:cBhvr>
                                      <p:to>
                                        <p:strVal val="visible"/>
                                      </p:to>
                                    </p:set>
                                    <p:anim calcmode="lin" valueType="num">
                                      <p:cBhvr additive="base">
                                        <p:cTn id="47"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0">
                                            <p:txEl>
                                              <p:pRg st="0" end="0"/>
                                            </p:txEl>
                                          </p:spTgt>
                                        </p:tgtEl>
                                        <p:attrNameLst>
                                          <p:attrName>ppt_y</p:attrName>
                                        </p:attrNameLst>
                                      </p:cBhvr>
                                      <p:tavLst>
                                        <p:tav tm="0">
                                          <p:val>
                                            <p:strVal val="#ppt_y"/>
                                          </p:val>
                                        </p:tav>
                                        <p:tav tm="100000">
                                          <p:val>
                                            <p:strVal val="#ppt_y"/>
                                          </p:val>
                                        </p:tav>
                                      </p:tavLst>
                                    </p:anim>
                                  </p:childTnLst>
                                </p:cTn>
                              </p:par>
                              <p:par>
                                <p:cTn id="49" presetID="1" presetClass="exit" presetSubtype="0" fill="hold" grpId="2" nodeType="withEffect">
                                  <p:stCondLst>
                                    <p:cond delay="0"/>
                                  </p:stCondLst>
                                  <p:childTnLst>
                                    <p:set>
                                      <p:cBhvr>
                                        <p:cTn id="50" dur="1" fill="hold">
                                          <p:stCondLst>
                                            <p:cond delay="0"/>
                                          </p:stCondLst>
                                        </p:cTn>
                                        <p:tgtEl>
                                          <p:spTgt spid="3"/>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62">
                                            <p:txEl>
                                              <p:pRg st="6" end="6"/>
                                            </p:txEl>
                                          </p:spTgt>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62">
                                            <p:txEl>
                                              <p:pRg st="3" end="3"/>
                                            </p:txEl>
                                          </p:spTgt>
                                        </p:tgtEl>
                                        <p:attrNameLst>
                                          <p:attrName>style.visibility</p:attrName>
                                        </p:attrNameLst>
                                      </p:cBhvr>
                                      <p:to>
                                        <p:strVal val="visible"/>
                                      </p:to>
                                    </p:set>
                                    <p:anim calcmode="lin" valueType="num">
                                      <p:cBhvr additive="base">
                                        <p:cTn id="57" dur="500" fill="hold"/>
                                        <p:tgtEl>
                                          <p:spTgt spid="62">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60">
                                            <p:txEl>
                                              <p:pRg st="1" end="1"/>
                                            </p:txEl>
                                          </p:spTgt>
                                        </p:tgtEl>
                                        <p:attrNameLst>
                                          <p:attrName>style.visibility</p:attrName>
                                        </p:attrNameLst>
                                      </p:cBhvr>
                                      <p:to>
                                        <p:strVal val="visible"/>
                                      </p:to>
                                    </p:set>
                                    <p:anim calcmode="lin" valueType="num">
                                      <p:cBhvr additive="base">
                                        <p:cTn id="63"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62">
                                            <p:txEl>
                                              <p:pRg st="4" end="4"/>
                                            </p:txEl>
                                          </p:spTgt>
                                        </p:tgtEl>
                                        <p:attrNameLst>
                                          <p:attrName>style.visibility</p:attrName>
                                        </p:attrNameLst>
                                      </p:cBhvr>
                                      <p:to>
                                        <p:strVal val="visible"/>
                                      </p:to>
                                    </p:set>
                                    <p:anim calcmode="lin" valueType="num">
                                      <p:cBhvr additive="base">
                                        <p:cTn id="69" dur="500" fill="hold"/>
                                        <p:tgtEl>
                                          <p:spTgt spid="62">
                                            <p:txEl>
                                              <p:pRg st="4" end="4"/>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6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0">
                                            <p:txEl>
                                              <p:pRg st="2" end="2"/>
                                            </p:txEl>
                                          </p:spTgt>
                                        </p:tgtEl>
                                        <p:attrNameLst>
                                          <p:attrName>style.visibility</p:attrName>
                                        </p:attrNameLst>
                                      </p:cBhvr>
                                      <p:to>
                                        <p:strVal val="visible"/>
                                      </p:to>
                                    </p:set>
                                    <p:anim calcmode="lin" valueType="num">
                                      <p:cBhvr additive="base">
                                        <p:cTn id="75" dur="500" fill="hold"/>
                                        <p:tgtEl>
                                          <p:spTgt spid="6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6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62">
                                            <p:txEl>
                                              <p:pRg st="5" end="5"/>
                                            </p:txEl>
                                          </p:spTgt>
                                        </p:tgtEl>
                                        <p:attrNameLst>
                                          <p:attrName>style.visibility</p:attrName>
                                        </p:attrNameLst>
                                      </p:cBhvr>
                                      <p:to>
                                        <p:strVal val="visible"/>
                                      </p:to>
                                    </p:set>
                                    <p:anim calcmode="lin" valueType="num">
                                      <p:cBhvr additive="base">
                                        <p:cTn id="81" dur="500" fill="hold"/>
                                        <p:tgtEl>
                                          <p:spTgt spid="62">
                                            <p:txEl>
                                              <p:pRg st="5" end="5"/>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6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60">
                                            <p:txEl>
                                              <p:pRg st="3" end="3"/>
                                            </p:txEl>
                                          </p:spTgt>
                                        </p:tgtEl>
                                        <p:attrNameLst>
                                          <p:attrName>style.visibility</p:attrName>
                                        </p:attrNameLst>
                                      </p:cBhvr>
                                      <p:to>
                                        <p:strVal val="visible"/>
                                      </p:to>
                                    </p:set>
                                    <p:anim calcmode="lin" valueType="num">
                                      <p:cBhvr additive="base">
                                        <p:cTn id="87" dur="500" fill="hold"/>
                                        <p:tgtEl>
                                          <p:spTgt spid="60">
                                            <p:txEl>
                                              <p:pRg st="3" end="3"/>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6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62">
                                            <p:txEl>
                                              <p:pRg st="6" end="6"/>
                                            </p:txEl>
                                          </p:spTgt>
                                        </p:tgtEl>
                                        <p:attrNameLst>
                                          <p:attrName>style.visibility</p:attrName>
                                        </p:attrNameLst>
                                      </p:cBhvr>
                                      <p:to>
                                        <p:strVal val="visible"/>
                                      </p:to>
                                    </p:set>
                                    <p:anim calcmode="lin" valueType="num">
                                      <p:cBhvr additive="base">
                                        <p:cTn id="93" dur="500" fill="hold"/>
                                        <p:tgtEl>
                                          <p:spTgt spid="62">
                                            <p:txEl>
                                              <p:pRg st="6" end="6"/>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6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3"/>
                                        </p:tgtEl>
                                        <p:attrNameLst>
                                          <p:attrName>style.visibility</p:attrName>
                                        </p:attrNameLst>
                                      </p:cBhvr>
                                      <p:to>
                                        <p:strVal val="visible"/>
                                      </p:to>
                                    </p:set>
                                    <p:anim calcmode="lin" valueType="num">
                                      <p:cBhvr additive="base">
                                        <p:cTn id="99" dur="500" fill="hold"/>
                                        <p:tgtEl>
                                          <p:spTgt spid="3"/>
                                        </p:tgtEl>
                                        <p:attrNameLst>
                                          <p:attrName>ppt_x</p:attrName>
                                        </p:attrNameLst>
                                      </p:cBhvr>
                                      <p:tavLst>
                                        <p:tav tm="0">
                                          <p:val>
                                            <p:strVal val="0-#ppt_w/2"/>
                                          </p:val>
                                        </p:tav>
                                        <p:tav tm="100000">
                                          <p:val>
                                            <p:strVal val="#ppt_x"/>
                                          </p:val>
                                        </p:tav>
                                      </p:tavLst>
                                    </p:anim>
                                    <p:anim calcmode="lin" valueType="num">
                                      <p:cBhvr additive="base">
                                        <p:cTn id="10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3" grpId="0" animBg="1"/>
      <p:bldP spid="3" grpId="1" animBg="1"/>
      <p:bldP spid="3" grpId="2"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63"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447799" y="1371600"/>
            <a:ext cx="3276601" cy="963651"/>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Lets do one direction.</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Lets just play the game.</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4" name="AutoShape 38">
            <a:extLst>
              <a:ext uri="{FF2B5EF4-FFF2-40B4-BE49-F238E27FC236}">
                <a16:creationId xmlns:a16="http://schemas.microsoft.com/office/drawing/2014/main" id="{CF67E772-9D39-43B4-8159-DD267D0C4CBA}"/>
              </a:ext>
            </a:extLst>
          </p:cNvPr>
          <p:cNvSpPr>
            <a:spLocks noChangeArrowheads="1"/>
          </p:cNvSpPr>
          <p:nvPr/>
        </p:nvSpPr>
        <p:spPr bwMode="auto">
          <a:xfrm>
            <a:off x="1295398" y="685800"/>
            <a:ext cx="6477002" cy="595494"/>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Need: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t>
            </a:r>
            <a:r>
              <a:rPr kumimoji="0" lang="en-CA" sz="28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1" name="AutoShape 46">
            <a:extLst>
              <a:ext uri="{FF2B5EF4-FFF2-40B4-BE49-F238E27FC236}">
                <a16:creationId xmlns:a16="http://schemas.microsoft.com/office/drawing/2014/main" id="{0C31F5B2-B855-43A0-AE82-E2760FFBA36F}"/>
              </a:ext>
            </a:extLst>
          </p:cNvPr>
          <p:cNvSpPr>
            <a:spLocks noChangeArrowheads="1"/>
          </p:cNvSpPr>
          <p:nvPr/>
        </p:nvSpPr>
        <p:spPr bwMode="auto">
          <a:xfrm>
            <a:off x="1371600" y="3810000"/>
            <a:ext cx="6400800" cy="1219200"/>
          </a:xfrm>
          <a:prstGeom prst="wedgeRoundRectCallout">
            <a:avLst>
              <a:gd name="adj1" fmla="val -38167"/>
              <a:gd name="adj2" fmla="val -5408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am invested in proving that the sentence is true.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produce a good object when it is a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get help from the Oracle.</a:t>
            </a:r>
          </a:p>
        </p:txBody>
      </p:sp>
      <p:sp>
        <p:nvSpPr>
          <p:cNvPr id="22" name="AutoShape 58">
            <a:extLst>
              <a:ext uri="{FF2B5EF4-FFF2-40B4-BE49-F238E27FC236}">
                <a16:creationId xmlns:a16="http://schemas.microsoft.com/office/drawing/2014/main" id="{1BC72E6A-8115-486D-9E23-EF674B88F387}"/>
              </a:ext>
            </a:extLst>
          </p:cNvPr>
          <p:cNvSpPr>
            <a:spLocks noChangeArrowheads="1"/>
          </p:cNvSpPr>
          <p:nvPr/>
        </p:nvSpPr>
        <p:spPr bwMode="auto">
          <a:xfrm>
            <a:off x="1295398" y="5165017"/>
            <a:ext cx="6972480" cy="1326418"/>
          </a:xfrm>
          <a:prstGeom prst="wedgeRoundRectCallout">
            <a:avLst>
              <a:gd name="adj1" fmla="val 55292"/>
              <a:gd name="adj2" fmla="val -4694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am invested in proving that the sentence is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at least giving the prover as hard of a time as I can.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produce a worst-case object when it is a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45" name="AutoShape 58">
            <a:extLst>
              <a:ext uri="{FF2B5EF4-FFF2-40B4-BE49-F238E27FC236}">
                <a16:creationId xmlns:a16="http://schemas.microsoft.com/office/drawing/2014/main" id="{7F95FB6A-6390-4B76-839F-68E2602EC418}"/>
              </a:ext>
            </a:extLst>
          </p:cNvPr>
          <p:cNvSpPr>
            <a:spLocks noChangeArrowheads="1"/>
          </p:cNvSpPr>
          <p:nvPr/>
        </p:nvSpPr>
        <p:spPr bwMode="auto">
          <a:xfrm>
            <a:off x="1536148" y="2417708"/>
            <a:ext cx="5702852" cy="1219200"/>
          </a:xfrm>
          <a:prstGeom prst="wedgeRoundRectCallout">
            <a:avLst>
              <a:gd name="adj1" fmla="val 27538"/>
              <a:gd name="adj2" fmla="val -67274"/>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When proving </a:t>
            </a:r>
            <a:r>
              <a:rPr kumimoji="0" lang="en-US" sz="2400" b="0" i="0" u="none" strike="noStrike" kern="1200" cap="none" spc="0" normalizeH="0" baseline="0" noProof="0" dirty="0">
                <a:ln>
                  <a:noFill/>
                </a:ln>
                <a:solidFill>
                  <a:srgbClr val="FFFF00"/>
                </a:solidFill>
                <a:effectLst/>
                <a:uLnTx/>
                <a:uFillTx/>
                <a:latin typeface="Symbol" pitchFamily="18" charset="2"/>
                <a:ea typeface="+mn-ea"/>
                <a:cs typeface="+mn-cs"/>
              </a:rPr>
              <a:t>A</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we assume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 the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oracle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reassure you and help you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manifest the fact that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true.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46" name="Picture 2" descr="http://www.swordofthespirit.net/bulwark/mosesbush.gif">
            <a:extLst>
              <a:ext uri="{FF2B5EF4-FFF2-40B4-BE49-F238E27FC236}">
                <a16:creationId xmlns:a16="http://schemas.microsoft.com/office/drawing/2014/main" id="{BA699286-EF39-4F29-8FBD-3C33DFAC7F7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oup 21">
            <a:extLst>
              <a:ext uri="{FF2B5EF4-FFF2-40B4-BE49-F238E27FC236}">
                <a16:creationId xmlns:a16="http://schemas.microsoft.com/office/drawing/2014/main" id="{5251B8F2-478B-4C5C-8336-44505E412BC9}"/>
              </a:ext>
            </a:extLst>
          </p:cNvPr>
          <p:cNvGrpSpPr>
            <a:grpSpLocks/>
          </p:cNvGrpSpPr>
          <p:nvPr/>
        </p:nvGrpSpPr>
        <p:grpSpPr bwMode="auto">
          <a:xfrm flipH="1">
            <a:off x="8172450" y="685800"/>
            <a:ext cx="914400" cy="1352572"/>
            <a:chOff x="4560" y="1645"/>
            <a:chExt cx="849" cy="1475"/>
          </a:xfrm>
        </p:grpSpPr>
        <p:grpSp>
          <p:nvGrpSpPr>
            <p:cNvPr id="25" name="Group 22">
              <a:extLst>
                <a:ext uri="{FF2B5EF4-FFF2-40B4-BE49-F238E27FC236}">
                  <a16:creationId xmlns:a16="http://schemas.microsoft.com/office/drawing/2014/main" id="{22AE44F6-64E9-4FCC-B11A-078B29635A63}"/>
                </a:ext>
              </a:extLst>
            </p:cNvPr>
            <p:cNvGrpSpPr>
              <a:grpSpLocks/>
            </p:cNvGrpSpPr>
            <p:nvPr/>
          </p:nvGrpSpPr>
          <p:grpSpPr bwMode="auto">
            <a:xfrm>
              <a:off x="4560" y="2056"/>
              <a:ext cx="849" cy="1064"/>
              <a:chOff x="2593" y="1179"/>
              <a:chExt cx="849" cy="1064"/>
            </a:xfrm>
          </p:grpSpPr>
          <p:sp>
            <p:nvSpPr>
              <p:cNvPr id="34" name="Freeform 23">
                <a:extLst>
                  <a:ext uri="{FF2B5EF4-FFF2-40B4-BE49-F238E27FC236}">
                    <a16:creationId xmlns:a16="http://schemas.microsoft.com/office/drawing/2014/main" id="{D803537B-C499-4223-8E2D-10FF8B8FDF9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Freeform 24">
                <a:extLst>
                  <a:ext uri="{FF2B5EF4-FFF2-40B4-BE49-F238E27FC236}">
                    <a16:creationId xmlns:a16="http://schemas.microsoft.com/office/drawing/2014/main" id="{7C3D9161-4CAD-4B4D-BFED-4EBAE32DF7C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25">
                <a:extLst>
                  <a:ext uri="{FF2B5EF4-FFF2-40B4-BE49-F238E27FC236}">
                    <a16:creationId xmlns:a16="http://schemas.microsoft.com/office/drawing/2014/main" id="{AA6A9282-ACB9-4295-8541-C08D1BBBB09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Freeform 26">
                <a:extLst>
                  <a:ext uri="{FF2B5EF4-FFF2-40B4-BE49-F238E27FC236}">
                    <a16:creationId xmlns:a16="http://schemas.microsoft.com/office/drawing/2014/main" id="{038DA08F-56A4-4D85-B0E7-E07EBD73379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27">
                <a:extLst>
                  <a:ext uri="{FF2B5EF4-FFF2-40B4-BE49-F238E27FC236}">
                    <a16:creationId xmlns:a16="http://schemas.microsoft.com/office/drawing/2014/main" id="{2597DF5D-9819-4000-A522-5A7FF361996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28">
                <a:extLst>
                  <a:ext uri="{FF2B5EF4-FFF2-40B4-BE49-F238E27FC236}">
                    <a16:creationId xmlns:a16="http://schemas.microsoft.com/office/drawing/2014/main" id="{77654F67-A3CC-4B42-B076-2BAAC6FBFDE6}"/>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29">
                <a:extLst>
                  <a:ext uri="{FF2B5EF4-FFF2-40B4-BE49-F238E27FC236}">
                    <a16:creationId xmlns:a16="http://schemas.microsoft.com/office/drawing/2014/main" id="{4CB08B5E-1947-44C4-B772-7DC2E3F774C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6" name="Group 30">
              <a:extLst>
                <a:ext uri="{FF2B5EF4-FFF2-40B4-BE49-F238E27FC236}">
                  <a16:creationId xmlns:a16="http://schemas.microsoft.com/office/drawing/2014/main" id="{0F4D354B-3055-4972-B65B-E395911625FD}"/>
                </a:ext>
              </a:extLst>
            </p:cNvPr>
            <p:cNvGrpSpPr>
              <a:grpSpLocks/>
            </p:cNvGrpSpPr>
            <p:nvPr/>
          </p:nvGrpSpPr>
          <p:grpSpPr bwMode="auto">
            <a:xfrm>
              <a:off x="4703" y="1645"/>
              <a:ext cx="230" cy="1456"/>
              <a:chOff x="2720" y="768"/>
              <a:chExt cx="230" cy="1456"/>
            </a:xfrm>
          </p:grpSpPr>
          <p:sp>
            <p:nvSpPr>
              <p:cNvPr id="32" name="Freeform 31">
                <a:extLst>
                  <a:ext uri="{FF2B5EF4-FFF2-40B4-BE49-F238E27FC236}">
                    <a16:creationId xmlns:a16="http://schemas.microsoft.com/office/drawing/2014/main" id="{E3FDE6E2-3831-48A4-A6D3-953FA36B319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2">
                <a:extLst>
                  <a:ext uri="{FF2B5EF4-FFF2-40B4-BE49-F238E27FC236}">
                    <a16:creationId xmlns:a16="http://schemas.microsoft.com/office/drawing/2014/main" id="{61890434-2608-45AD-AEE5-5796D18527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7" name="Group 33">
              <a:extLst>
                <a:ext uri="{FF2B5EF4-FFF2-40B4-BE49-F238E27FC236}">
                  <a16:creationId xmlns:a16="http://schemas.microsoft.com/office/drawing/2014/main" id="{94FD2BCA-D63E-4F6D-998A-600070D794AD}"/>
                </a:ext>
              </a:extLst>
            </p:cNvPr>
            <p:cNvGrpSpPr>
              <a:grpSpLocks/>
            </p:cNvGrpSpPr>
            <p:nvPr/>
          </p:nvGrpSpPr>
          <p:grpSpPr bwMode="auto">
            <a:xfrm>
              <a:off x="5125" y="2204"/>
              <a:ext cx="77" cy="68"/>
              <a:chOff x="1747" y="2620"/>
              <a:chExt cx="44" cy="73"/>
            </a:xfrm>
          </p:grpSpPr>
          <p:sp>
            <p:nvSpPr>
              <p:cNvPr id="28" name="Oval 34">
                <a:extLst>
                  <a:ext uri="{FF2B5EF4-FFF2-40B4-BE49-F238E27FC236}">
                    <a16:creationId xmlns:a16="http://schemas.microsoft.com/office/drawing/2014/main" id="{3CEC1B67-E2A5-4089-9103-4736753DAE8E}"/>
                  </a:ext>
                </a:extLst>
              </p:cNvPr>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35">
                <a:extLst>
                  <a:ext uri="{FF2B5EF4-FFF2-40B4-BE49-F238E27FC236}">
                    <a16:creationId xmlns:a16="http://schemas.microsoft.com/office/drawing/2014/main" id="{4356BD13-587D-448E-9ECD-58C90F95F99B}"/>
                  </a:ext>
                </a:extLst>
              </p:cNvPr>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36">
                <a:extLst>
                  <a:ext uri="{FF2B5EF4-FFF2-40B4-BE49-F238E27FC236}">
                    <a16:creationId xmlns:a16="http://schemas.microsoft.com/office/drawing/2014/main" id="{EC9AA047-E328-406D-8B12-121B39788E2A}"/>
                  </a:ext>
                </a:extLst>
              </p:cNvPr>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7">
                <a:extLst>
                  <a:ext uri="{FF2B5EF4-FFF2-40B4-BE49-F238E27FC236}">
                    <a16:creationId xmlns:a16="http://schemas.microsoft.com/office/drawing/2014/main" id="{A51EDB45-DE4F-491F-9A3A-74F686A2C087}"/>
                  </a:ext>
                </a:extLst>
              </p:cNvPr>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998776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0-#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3">
                                            <p:txEl>
                                              <p:pRg st="0" end="0"/>
                                            </p:txEl>
                                          </p:spTgt>
                                        </p:tgtEl>
                                        <p:attrNameLst>
                                          <p:attrName>style.visibility</p:attrName>
                                        </p:attrNameLst>
                                      </p:cBhvr>
                                      <p:to>
                                        <p:strVal val="visible"/>
                                      </p:to>
                                    </p:set>
                                    <p:anim calcmode="lin" valueType="num">
                                      <p:cBhvr additive="base">
                                        <p:cTn id="11"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3">
                                            <p:txEl>
                                              <p:pRg st="1" end="1"/>
                                            </p:txEl>
                                          </p:spTgt>
                                        </p:tgtEl>
                                        <p:attrNameLst>
                                          <p:attrName>style.visibility</p:attrName>
                                        </p:attrNameLst>
                                      </p:cBhvr>
                                      <p:to>
                                        <p:strVal val="visible"/>
                                      </p:to>
                                    </p:set>
                                    <p:anim calcmode="lin" valueType="num">
                                      <p:cBhvr additive="base">
                                        <p:cTn id="17"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500" fill="hold"/>
                                        <p:tgtEl>
                                          <p:spTgt spid="45"/>
                                        </p:tgtEl>
                                        <p:attrNameLst>
                                          <p:attrName>ppt_x</p:attrName>
                                        </p:attrNameLst>
                                      </p:cBhvr>
                                      <p:tavLst>
                                        <p:tav tm="0">
                                          <p:val>
                                            <p:strVal val="1+#ppt_w/2"/>
                                          </p:val>
                                        </p:tav>
                                        <p:tav tm="100000">
                                          <p:val>
                                            <p:strVal val="#ppt_x"/>
                                          </p:val>
                                        </p:tav>
                                      </p:tavLst>
                                    </p:anim>
                                    <p:anim calcmode="lin" valueType="num">
                                      <p:cBhvr additive="base">
                                        <p:cTn id="24" dur="500" fill="hold"/>
                                        <p:tgtEl>
                                          <p:spTgt spid="45"/>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45">
                                            <p:txEl>
                                              <p:pRg st="0" end="0"/>
                                            </p:txEl>
                                          </p:spTgt>
                                        </p:tgtEl>
                                        <p:attrNameLst>
                                          <p:attrName>style.visibility</p:attrName>
                                        </p:attrNameLst>
                                      </p:cBhvr>
                                      <p:to>
                                        <p:strVal val="visible"/>
                                      </p:to>
                                    </p:set>
                                    <p:anim calcmode="lin" valueType="num">
                                      <p:cBhvr additive="base">
                                        <p:cTn id="27"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5">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1+#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5">
                                            <p:txEl>
                                              <p:pRg st="1" end="1"/>
                                            </p:txEl>
                                          </p:spTgt>
                                        </p:tgtEl>
                                        <p:attrNameLst>
                                          <p:attrName>style.visibility</p:attrName>
                                        </p:attrNameLst>
                                      </p:cBhvr>
                                      <p:to>
                                        <p:strVal val="visible"/>
                                      </p:to>
                                    </p:set>
                                    <p:anim calcmode="lin" valueType="num">
                                      <p:cBhvr additive="base">
                                        <p:cTn id="37" dur="500" fill="hold"/>
                                        <p:tgtEl>
                                          <p:spTgt spid="45">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0-#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1">
                                            <p:txEl>
                                              <p:pRg st="0" end="0"/>
                                            </p:txEl>
                                          </p:spTgt>
                                        </p:tgtEl>
                                        <p:attrNameLst>
                                          <p:attrName>style.visibility</p:attrName>
                                        </p:attrNameLst>
                                      </p:cBhvr>
                                      <p:to>
                                        <p:strVal val="visible"/>
                                      </p:to>
                                    </p:set>
                                    <p:anim calcmode="lin" valueType="num">
                                      <p:cBhvr additive="base">
                                        <p:cTn id="47"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21">
                                            <p:txEl>
                                              <p:pRg st="1" end="1"/>
                                            </p:txEl>
                                          </p:spTgt>
                                        </p:tgtEl>
                                        <p:attrNameLst>
                                          <p:attrName>style.visibility</p:attrName>
                                        </p:attrNameLst>
                                      </p:cBhvr>
                                      <p:to>
                                        <p:strVal val="visible"/>
                                      </p:to>
                                    </p:set>
                                    <p:anim calcmode="lin" valueType="num">
                                      <p:cBhvr additive="base">
                                        <p:cTn id="53"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1">
                                            <p:txEl>
                                              <p:pRg st="2" end="2"/>
                                            </p:txEl>
                                          </p:spTgt>
                                        </p:tgtEl>
                                        <p:attrNameLst>
                                          <p:attrName>style.visibility</p:attrName>
                                        </p:attrNameLst>
                                      </p:cBhvr>
                                      <p:to>
                                        <p:strVal val="visible"/>
                                      </p:to>
                                    </p:set>
                                    <p:anim calcmode="lin" valueType="num">
                                      <p:cBhvr additive="base">
                                        <p:cTn id="59"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1+#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1+#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22">
                                            <p:txEl>
                                              <p:pRg st="0" end="0"/>
                                            </p:txEl>
                                          </p:spTgt>
                                        </p:tgtEl>
                                        <p:attrNameLst>
                                          <p:attrName>style.visibility</p:attrName>
                                        </p:attrNameLst>
                                      </p:cBhvr>
                                      <p:to>
                                        <p:strVal val="visible"/>
                                      </p:to>
                                    </p:set>
                                    <p:anim calcmode="lin" valueType="num">
                                      <p:cBhvr additive="base">
                                        <p:cTn id="7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22">
                                            <p:txEl>
                                              <p:pRg st="1" end="1"/>
                                            </p:txEl>
                                          </p:spTgt>
                                        </p:tgtEl>
                                        <p:attrNameLst>
                                          <p:attrName>style.visibility</p:attrName>
                                        </p:attrNameLst>
                                      </p:cBhvr>
                                      <p:to>
                                        <p:strVal val="visible"/>
                                      </p:to>
                                    </p:set>
                                    <p:anim calcmode="lin" valueType="num">
                                      <p:cBhvr additive="base">
                                        <p:cTn id="79" dur="500" fill="hold"/>
                                        <p:tgtEl>
                                          <p:spTgt spid="22">
                                            <p:txEl>
                                              <p:pRg st="1" end="1"/>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nodeType="clickEffect">
                                  <p:stCondLst>
                                    <p:cond delay="0"/>
                                  </p:stCondLst>
                                  <p:childTnLst>
                                    <p:set>
                                      <p:cBhvr>
                                        <p:cTn id="84" dur="1" fill="hold">
                                          <p:stCondLst>
                                            <p:cond delay="0"/>
                                          </p:stCondLst>
                                        </p:cTn>
                                        <p:tgtEl>
                                          <p:spTgt spid="22">
                                            <p:txEl>
                                              <p:pRg st="2" end="2"/>
                                            </p:txEl>
                                          </p:spTgt>
                                        </p:tgtEl>
                                        <p:attrNameLst>
                                          <p:attrName>style.visibility</p:attrName>
                                        </p:attrNameLst>
                                      </p:cBhvr>
                                      <p:to>
                                        <p:strVal val="visible"/>
                                      </p:to>
                                    </p:set>
                                    <p:anim calcmode="lin" valueType="num">
                                      <p:cBhvr additive="base">
                                        <p:cTn id="85" dur="500" fill="hold"/>
                                        <p:tgtEl>
                                          <p:spTgt spid="22">
                                            <p:txEl>
                                              <p:pRg st="2" end="2"/>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21" grpId="0" animBg="1"/>
      <p:bldP spid="22" grpId="0" animBg="1"/>
      <p:bldP spid="4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 name="AutoShape 38">
            <a:extLst>
              <a:ext uri="{FF2B5EF4-FFF2-40B4-BE49-F238E27FC236}">
                <a16:creationId xmlns:a16="http://schemas.microsoft.com/office/drawing/2014/main" id="{3822AF42-8A70-4082-9948-688558EBD565}"/>
              </a:ext>
            </a:extLst>
          </p:cNvPr>
          <p:cNvSpPr>
            <a:spLocks noChangeArrowheads="1"/>
          </p:cNvSpPr>
          <p:nvPr/>
        </p:nvSpPr>
        <p:spPr bwMode="auto">
          <a:xfrm>
            <a:off x="1295398" y="685800"/>
            <a:ext cx="6477002" cy="595494"/>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Need: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t>
            </a:r>
            <a:r>
              <a:rPr kumimoji="0" lang="en-CA" sz="28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63"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399" y="1322349"/>
            <a:ext cx="5410201" cy="1649451"/>
          </a:xfrm>
          <a:prstGeom prst="wedgeRoundRectCallout">
            <a:avLst>
              <a:gd name="adj1" fmla="val 55422"/>
              <a:gd name="adj2" fmla="val -29517"/>
              <a:gd name="adj3" fmla="val 16667"/>
            </a:avLst>
          </a:prstGeom>
          <a:noFill/>
          <a:ln w="12700">
            <a:solidFill>
              <a:srgbClr val="FF0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be arbitrary input to clause-sat.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CA" altLang="en-US" sz="2400" b="0" i="0" u="none" strike="noStrike" kern="1200" cap="none" spc="0" normalizeH="0" baseline="0" noProof="0" dirty="0" err="1">
                <a:ln>
                  <a:noFill/>
                </a:ln>
                <a:solidFill>
                  <a:srgbClr val="FFFFFF"/>
                </a:solidFill>
                <a:effectLst/>
                <a:uLnTx/>
                <a:uFillTx/>
                <a:latin typeface="Times New Roman"/>
                <a:ea typeface="+mn-ea"/>
                <a:cs typeface="+mn-cs"/>
              </a:rPr>
              <a:t>eg</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eg</a:t>
            </a:r>
          </a:p>
        </p:txBody>
      </p:sp>
      <p:pic>
        <p:nvPicPr>
          <p:cNvPr id="29" name="Picture 28"/>
          <p:cNvPicPr>
            <a:picLocks noChangeAspect="1"/>
          </p:cNvPicPr>
          <p:nvPr/>
        </p:nvPicPr>
        <p:blipFill rotWithShape="1">
          <a:blip r:embed="rId2"/>
          <a:srcRect l="11302" t="3267"/>
          <a:stretch/>
        </p:blipFill>
        <p:spPr>
          <a:xfrm>
            <a:off x="4663266" y="2259970"/>
            <a:ext cx="1661334" cy="635630"/>
          </a:xfrm>
          <a:prstGeom prst="rect">
            <a:avLst/>
          </a:prstGeom>
        </p:spPr>
      </p:pic>
      <p:grpSp>
        <p:nvGrpSpPr>
          <p:cNvPr id="33" name="Group 32"/>
          <p:cNvGrpSpPr/>
          <p:nvPr/>
        </p:nvGrpSpPr>
        <p:grpSpPr>
          <a:xfrm>
            <a:off x="4616450" y="4868346"/>
            <a:ext cx="4222750" cy="1823638"/>
            <a:chOff x="4724400" y="4519648"/>
            <a:chExt cx="4222750" cy="1823638"/>
          </a:xfrm>
        </p:grpSpPr>
        <p:grpSp>
          <p:nvGrpSpPr>
            <p:cNvPr id="34" name="Group 33"/>
            <p:cNvGrpSpPr/>
            <p:nvPr/>
          </p:nvGrpSpPr>
          <p:grpSpPr>
            <a:xfrm>
              <a:off x="4724400" y="4527881"/>
              <a:ext cx="3403600" cy="1815405"/>
              <a:chOff x="4724400" y="4527881"/>
              <a:chExt cx="3403600" cy="1815405"/>
            </a:xfrm>
          </p:grpSpPr>
          <p:grpSp>
            <p:nvGrpSpPr>
              <p:cNvPr id="65" name="Group 64"/>
              <p:cNvGrpSpPr/>
              <p:nvPr/>
            </p:nvGrpSpPr>
            <p:grpSpPr>
              <a:xfrm>
                <a:off x="4724400" y="4560821"/>
                <a:ext cx="609600" cy="1782465"/>
                <a:chOff x="1358900" y="3475335"/>
                <a:chExt cx="609600" cy="1782465"/>
              </a:xfrm>
            </p:grpSpPr>
            <p:sp>
              <p:nvSpPr>
                <p:cNvPr id="119" name="Rectangle 11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12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12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Oval 123"/>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Oval 12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Oval 12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Rectangle 12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8" name="Straight Connector 12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6" name="Group 65"/>
              <p:cNvGrpSpPr/>
              <p:nvPr/>
            </p:nvGrpSpPr>
            <p:grpSpPr>
              <a:xfrm>
                <a:off x="5422900" y="4552586"/>
                <a:ext cx="609600" cy="1782465"/>
                <a:chOff x="1358900" y="3475335"/>
                <a:chExt cx="609600" cy="1782465"/>
              </a:xfrm>
            </p:grpSpPr>
            <p:sp>
              <p:nvSpPr>
                <p:cNvPr id="108" name="Rectangle 10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Oval 111"/>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Oval 112"/>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Oval 113"/>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114"/>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Rectangle 11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8" name="Straight Connector 11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7" name="Group 66"/>
              <p:cNvGrpSpPr/>
              <p:nvPr/>
            </p:nvGrpSpPr>
            <p:grpSpPr>
              <a:xfrm>
                <a:off x="6121400" y="4544351"/>
                <a:ext cx="609600" cy="1782465"/>
                <a:chOff x="1358900" y="3475335"/>
                <a:chExt cx="609600" cy="1782465"/>
              </a:xfrm>
            </p:grpSpPr>
            <p:sp>
              <p:nvSpPr>
                <p:cNvPr id="99" name="Rectangle 9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Oval 99"/>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Oval 100"/>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Oval 101"/>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Oval 102"/>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103"/>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104"/>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105"/>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07" name="Straight Connector 106"/>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8" name="Group 67"/>
              <p:cNvGrpSpPr/>
              <p:nvPr/>
            </p:nvGrpSpPr>
            <p:grpSpPr>
              <a:xfrm>
                <a:off x="6819900" y="4536116"/>
                <a:ext cx="609600" cy="1782465"/>
                <a:chOff x="1358900" y="3475335"/>
                <a:chExt cx="609600" cy="1782465"/>
              </a:xfrm>
            </p:grpSpPr>
            <p:sp>
              <p:nvSpPr>
                <p:cNvPr id="88" name="Rectangle 87"/>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90"/>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91"/>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Oval 92"/>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Oval 93"/>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Oval 94"/>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Rectangle 95"/>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8" name="Straight Connector 9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9" name="Group 68"/>
              <p:cNvGrpSpPr/>
              <p:nvPr/>
            </p:nvGrpSpPr>
            <p:grpSpPr>
              <a:xfrm>
                <a:off x="7518400" y="4527881"/>
                <a:ext cx="609600" cy="1782465"/>
                <a:chOff x="1358900" y="3475335"/>
                <a:chExt cx="609600" cy="1782465"/>
              </a:xfrm>
            </p:grpSpPr>
            <p:sp>
              <p:nvSpPr>
                <p:cNvPr id="70" name="Rectangle 6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Oval 7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7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73"/>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74"/>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Rectangle 7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87" name="Straight Connector 86"/>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35" name="Group 34"/>
            <p:cNvGrpSpPr/>
            <p:nvPr/>
          </p:nvGrpSpPr>
          <p:grpSpPr>
            <a:xfrm>
              <a:off x="8229600" y="4519648"/>
              <a:ext cx="717550" cy="1822943"/>
              <a:chOff x="8509000" y="4519648"/>
              <a:chExt cx="717550" cy="1822943"/>
            </a:xfrm>
          </p:grpSpPr>
          <p:sp>
            <p:nvSpPr>
              <p:cNvPr id="36" name="Rectangle 35"/>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Oval 36"/>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Oval 37"/>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Oval 38"/>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39"/>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Oval 41"/>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Oval 42"/>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Oval 43"/>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Oval 44"/>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45"/>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Rectangle 46"/>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48" name="Straight Connector 47"/>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49" name="Rectangle 48"/>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50" name="Rectangle 49"/>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51" name="Rectangle 50"/>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62" name="Rectangle 61"/>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64" name="Rectangle 63"/>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30" name="Rectangle 129"/>
          <p:cNvSpPr/>
          <p:nvPr/>
        </p:nvSpPr>
        <p:spPr>
          <a:xfrm>
            <a:off x="914400" y="4099795"/>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Clause-SAT:</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C-SAT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31" name="Rectangle 130"/>
          <p:cNvSpPr/>
          <p:nvPr/>
        </p:nvSpPr>
        <p:spPr>
          <a:xfrm>
            <a:off x="4572000" y="4045803"/>
            <a:ext cx="226695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129" name="Oval 128"/>
          <p:cNvSpPr/>
          <p:nvPr/>
        </p:nvSpPr>
        <p:spPr bwMode="auto">
          <a:xfrm>
            <a:off x="2146852" y="689419"/>
            <a:ext cx="1129748" cy="6096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33" name="Group 21">
            <a:extLst>
              <a:ext uri="{FF2B5EF4-FFF2-40B4-BE49-F238E27FC236}">
                <a16:creationId xmlns:a16="http://schemas.microsoft.com/office/drawing/2014/main" id="{F9248711-6847-48E3-A67C-16992B9DF485}"/>
              </a:ext>
            </a:extLst>
          </p:cNvPr>
          <p:cNvGrpSpPr>
            <a:grpSpLocks/>
          </p:cNvGrpSpPr>
          <p:nvPr/>
        </p:nvGrpSpPr>
        <p:grpSpPr bwMode="auto">
          <a:xfrm flipH="1">
            <a:off x="8172450" y="685800"/>
            <a:ext cx="914400" cy="1352572"/>
            <a:chOff x="4560" y="1645"/>
            <a:chExt cx="849" cy="1475"/>
          </a:xfrm>
        </p:grpSpPr>
        <p:grpSp>
          <p:nvGrpSpPr>
            <p:cNvPr id="134" name="Group 22">
              <a:extLst>
                <a:ext uri="{FF2B5EF4-FFF2-40B4-BE49-F238E27FC236}">
                  <a16:creationId xmlns:a16="http://schemas.microsoft.com/office/drawing/2014/main" id="{DE955FB0-F46F-4BD9-80A7-934340C7D36E}"/>
                </a:ext>
              </a:extLst>
            </p:cNvPr>
            <p:cNvGrpSpPr>
              <a:grpSpLocks/>
            </p:cNvGrpSpPr>
            <p:nvPr/>
          </p:nvGrpSpPr>
          <p:grpSpPr bwMode="auto">
            <a:xfrm>
              <a:off x="4560" y="2056"/>
              <a:ext cx="849" cy="1064"/>
              <a:chOff x="2593" y="1179"/>
              <a:chExt cx="849" cy="1064"/>
            </a:xfrm>
          </p:grpSpPr>
          <p:sp>
            <p:nvSpPr>
              <p:cNvPr id="143" name="Freeform 23">
                <a:extLst>
                  <a:ext uri="{FF2B5EF4-FFF2-40B4-BE49-F238E27FC236}">
                    <a16:creationId xmlns:a16="http://schemas.microsoft.com/office/drawing/2014/main" id="{DA83F8DD-A3F8-407C-A04E-2858E8725D2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24">
                <a:extLst>
                  <a:ext uri="{FF2B5EF4-FFF2-40B4-BE49-F238E27FC236}">
                    <a16:creationId xmlns:a16="http://schemas.microsoft.com/office/drawing/2014/main" id="{D7C48A10-8230-42DD-B187-8E86FED0955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 name="Freeform 25">
                <a:extLst>
                  <a:ext uri="{FF2B5EF4-FFF2-40B4-BE49-F238E27FC236}">
                    <a16:creationId xmlns:a16="http://schemas.microsoft.com/office/drawing/2014/main" id="{FC59E79E-1AA9-44A5-9834-4FFA445BFD0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 name="Freeform 26">
                <a:extLst>
                  <a:ext uri="{FF2B5EF4-FFF2-40B4-BE49-F238E27FC236}">
                    <a16:creationId xmlns:a16="http://schemas.microsoft.com/office/drawing/2014/main" id="{3844164A-0538-4158-B00C-96ED84ECBBB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Freeform 27">
                <a:extLst>
                  <a:ext uri="{FF2B5EF4-FFF2-40B4-BE49-F238E27FC236}">
                    <a16:creationId xmlns:a16="http://schemas.microsoft.com/office/drawing/2014/main" id="{23C1A426-2403-4A91-8DA3-0097A17553D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Freeform 28">
                <a:extLst>
                  <a:ext uri="{FF2B5EF4-FFF2-40B4-BE49-F238E27FC236}">
                    <a16:creationId xmlns:a16="http://schemas.microsoft.com/office/drawing/2014/main" id="{5435F142-0DF3-492F-8AAC-9BC2AEE1BC16}"/>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9" name="Freeform 29">
                <a:extLst>
                  <a:ext uri="{FF2B5EF4-FFF2-40B4-BE49-F238E27FC236}">
                    <a16:creationId xmlns:a16="http://schemas.microsoft.com/office/drawing/2014/main" id="{833DC3AD-3E08-4DC3-B3E2-C9310910B05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35" name="Group 30">
              <a:extLst>
                <a:ext uri="{FF2B5EF4-FFF2-40B4-BE49-F238E27FC236}">
                  <a16:creationId xmlns:a16="http://schemas.microsoft.com/office/drawing/2014/main" id="{D15F2C04-97DC-4685-8A56-6F08929A23BD}"/>
                </a:ext>
              </a:extLst>
            </p:cNvPr>
            <p:cNvGrpSpPr>
              <a:grpSpLocks/>
            </p:cNvGrpSpPr>
            <p:nvPr/>
          </p:nvGrpSpPr>
          <p:grpSpPr bwMode="auto">
            <a:xfrm>
              <a:off x="4703" y="1645"/>
              <a:ext cx="230" cy="1456"/>
              <a:chOff x="2720" y="768"/>
              <a:chExt cx="230" cy="1456"/>
            </a:xfrm>
          </p:grpSpPr>
          <p:sp>
            <p:nvSpPr>
              <p:cNvPr id="141" name="Freeform 31">
                <a:extLst>
                  <a:ext uri="{FF2B5EF4-FFF2-40B4-BE49-F238E27FC236}">
                    <a16:creationId xmlns:a16="http://schemas.microsoft.com/office/drawing/2014/main" id="{C23C1674-C051-4F80-9E47-5E10A1574FD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32">
                <a:extLst>
                  <a:ext uri="{FF2B5EF4-FFF2-40B4-BE49-F238E27FC236}">
                    <a16:creationId xmlns:a16="http://schemas.microsoft.com/office/drawing/2014/main" id="{19187908-26FE-436A-9A7A-0B78E065A88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36" name="Group 33">
              <a:extLst>
                <a:ext uri="{FF2B5EF4-FFF2-40B4-BE49-F238E27FC236}">
                  <a16:creationId xmlns:a16="http://schemas.microsoft.com/office/drawing/2014/main" id="{5CA4142E-485C-49C7-B889-A4C56C5C4A09}"/>
                </a:ext>
              </a:extLst>
            </p:cNvPr>
            <p:cNvGrpSpPr>
              <a:grpSpLocks/>
            </p:cNvGrpSpPr>
            <p:nvPr/>
          </p:nvGrpSpPr>
          <p:grpSpPr bwMode="auto">
            <a:xfrm>
              <a:off x="5125" y="2204"/>
              <a:ext cx="77" cy="68"/>
              <a:chOff x="1747" y="2620"/>
              <a:chExt cx="44" cy="73"/>
            </a:xfrm>
          </p:grpSpPr>
          <p:sp>
            <p:nvSpPr>
              <p:cNvPr id="137" name="Oval 34">
                <a:extLst>
                  <a:ext uri="{FF2B5EF4-FFF2-40B4-BE49-F238E27FC236}">
                    <a16:creationId xmlns:a16="http://schemas.microsoft.com/office/drawing/2014/main" id="{EE03E5CA-749F-4B06-8EEA-0CE6C7EBD40D}"/>
                  </a:ext>
                </a:extLst>
              </p:cNvPr>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Oval 35">
                <a:extLst>
                  <a:ext uri="{FF2B5EF4-FFF2-40B4-BE49-F238E27FC236}">
                    <a16:creationId xmlns:a16="http://schemas.microsoft.com/office/drawing/2014/main" id="{AC2A5C34-A3F4-4C5A-81CC-8C6C5713BBAB}"/>
                  </a:ext>
                </a:extLst>
              </p:cNvPr>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Oval 36">
                <a:extLst>
                  <a:ext uri="{FF2B5EF4-FFF2-40B4-BE49-F238E27FC236}">
                    <a16:creationId xmlns:a16="http://schemas.microsoft.com/office/drawing/2014/main" id="{1D93C261-8F07-457E-9548-9CE989A7EA3B}"/>
                  </a:ext>
                </a:extLst>
              </p:cNvPr>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Oval 37">
                <a:extLst>
                  <a:ext uri="{FF2B5EF4-FFF2-40B4-BE49-F238E27FC236}">
                    <a16:creationId xmlns:a16="http://schemas.microsoft.com/office/drawing/2014/main" id="{A58F163C-A783-4AE4-BF02-0EBD45156DC5}"/>
                  </a:ext>
                </a:extLst>
              </p:cNvPr>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417986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0-#ppt_w/2"/>
                                          </p:val>
                                        </p:tav>
                                        <p:tav tm="100000">
                                          <p:val>
                                            <p:strVal val="#ppt_x"/>
                                          </p:val>
                                        </p:tav>
                                      </p:tavLst>
                                    </p:anim>
                                    <p:anim calcmode="lin" valueType="num">
                                      <p:cBhvr additive="base">
                                        <p:cTn id="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additive="base">
                                        <p:cTn id="13" dur="500" fill="hold"/>
                                        <p:tgtEl>
                                          <p:spTgt spid="63"/>
                                        </p:tgtEl>
                                        <p:attrNameLst>
                                          <p:attrName>ppt_x</p:attrName>
                                        </p:attrNameLst>
                                      </p:cBhvr>
                                      <p:tavLst>
                                        <p:tav tm="0">
                                          <p:val>
                                            <p:strVal val="1+#ppt_w/2"/>
                                          </p:val>
                                        </p:tav>
                                        <p:tav tm="100000">
                                          <p:val>
                                            <p:strVal val="#ppt_x"/>
                                          </p:val>
                                        </p:tav>
                                      </p:tavLst>
                                    </p:anim>
                                    <p:anim calcmode="lin" valueType="num">
                                      <p:cBhvr additive="base">
                                        <p:cTn id="14" dur="500" fill="hold"/>
                                        <p:tgtEl>
                                          <p:spTgt spid="63"/>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3">
                                            <p:txEl>
                                              <p:pRg st="0" end="0"/>
                                            </p:txEl>
                                          </p:spTgt>
                                        </p:tgtEl>
                                        <p:attrNameLst>
                                          <p:attrName>style.visibility</p:attrName>
                                        </p:attrNameLst>
                                      </p:cBhvr>
                                      <p:to>
                                        <p:strVal val="visible"/>
                                      </p:to>
                                    </p:set>
                                    <p:anim calcmode="lin" valueType="num">
                                      <p:cBhvr additive="base">
                                        <p:cTn id="17" dur="5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63">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63">
                                            <p:txEl>
                                              <p:pRg st="1" end="1"/>
                                            </p:txEl>
                                          </p:spTgt>
                                        </p:tgtEl>
                                        <p:attrNameLst>
                                          <p:attrName>style.visibility</p:attrName>
                                        </p:attrNameLst>
                                      </p:cBhvr>
                                      <p:to>
                                        <p:strVal val="visible"/>
                                      </p:to>
                                    </p:set>
                                    <p:anim calcmode="lin" valueType="num">
                                      <p:cBhvr additive="base">
                                        <p:cTn id="21" dur="500" fill="hold"/>
                                        <p:tgtEl>
                                          <p:spTgt spid="63">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30"/>
                                        </p:tgtEl>
                                        <p:attrNameLst>
                                          <p:attrName>style.visibility</p:attrName>
                                        </p:attrNameLst>
                                      </p:cBhvr>
                                      <p:to>
                                        <p:strVal val="visible"/>
                                      </p:to>
                                    </p:set>
                                    <p:anim calcmode="lin" valueType="num">
                                      <p:cBhvr additive="base">
                                        <p:cTn id="27" dur="500" fill="hold"/>
                                        <p:tgtEl>
                                          <p:spTgt spid="130"/>
                                        </p:tgtEl>
                                        <p:attrNameLst>
                                          <p:attrName>ppt_x</p:attrName>
                                        </p:attrNameLst>
                                      </p:cBhvr>
                                      <p:tavLst>
                                        <p:tav tm="0">
                                          <p:val>
                                            <p:strVal val="1+#ppt_w/2"/>
                                          </p:val>
                                        </p:tav>
                                        <p:tav tm="100000">
                                          <p:val>
                                            <p:strVal val="#ppt_x"/>
                                          </p:val>
                                        </p:tav>
                                      </p:tavLst>
                                    </p:anim>
                                    <p:anim calcmode="lin" valueType="num">
                                      <p:cBhvr additive="base">
                                        <p:cTn id="28"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1+#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xEl>
                                              <p:pRg st="2" end="2"/>
                                            </p:txEl>
                                          </p:spTgt>
                                        </p:tgtEl>
                                        <p:attrNameLst>
                                          <p:attrName>style.visibility</p:attrName>
                                        </p:attrNameLst>
                                      </p:cBhvr>
                                      <p:to>
                                        <p:strVal val="visible"/>
                                      </p:to>
                                    </p:set>
                                    <p:anim calcmode="lin" valueType="num">
                                      <p:cBhvr additive="base">
                                        <p:cTn id="37" dur="500" fill="hold"/>
                                        <p:tgtEl>
                                          <p:spTgt spid="63">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1+#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31"/>
                                        </p:tgtEl>
                                        <p:attrNameLst>
                                          <p:attrName>style.visibility</p:attrName>
                                        </p:attrNameLst>
                                      </p:cBhvr>
                                      <p:to>
                                        <p:strVal val="visible"/>
                                      </p:to>
                                    </p:set>
                                    <p:anim calcmode="lin" valueType="num">
                                      <p:cBhvr additive="base">
                                        <p:cTn id="47" dur="500" fill="hold"/>
                                        <p:tgtEl>
                                          <p:spTgt spid="131"/>
                                        </p:tgtEl>
                                        <p:attrNameLst>
                                          <p:attrName>ppt_x</p:attrName>
                                        </p:attrNameLst>
                                      </p:cBhvr>
                                      <p:tavLst>
                                        <p:tav tm="0">
                                          <p:val>
                                            <p:strVal val="1+#ppt_w/2"/>
                                          </p:val>
                                        </p:tav>
                                        <p:tav tm="100000">
                                          <p:val>
                                            <p:strVal val="#ppt_x"/>
                                          </p:val>
                                        </p:tav>
                                      </p:tavLst>
                                    </p:anim>
                                    <p:anim calcmode="lin" valueType="num">
                                      <p:cBhvr additive="base">
                                        <p:cTn id="4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130" grpId="0"/>
      <p:bldP spid="131" grpId="0"/>
      <p:bldP spid="12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38">
            <a:extLst>
              <a:ext uri="{FF2B5EF4-FFF2-40B4-BE49-F238E27FC236}">
                <a16:creationId xmlns:a16="http://schemas.microsoft.com/office/drawing/2014/main" id="{3BC61E01-4DD2-4A21-9015-E8F11F7AE5E9}"/>
              </a:ext>
            </a:extLst>
          </p:cNvPr>
          <p:cNvSpPr>
            <a:spLocks noChangeArrowheads="1"/>
          </p:cNvSpPr>
          <p:nvPr/>
        </p:nvSpPr>
        <p:spPr bwMode="auto">
          <a:xfrm>
            <a:off x="1295398" y="685800"/>
            <a:ext cx="6477002" cy="595494"/>
          </a:xfrm>
          <a:prstGeom prst="wedgeRoundRectCallout">
            <a:avLst>
              <a:gd name="adj1" fmla="val -52090"/>
              <a:gd name="adj2" fmla="val -32597"/>
              <a:gd name="adj3" fmla="val 16667"/>
            </a:avLst>
          </a:prstGeom>
          <a:solidFill>
            <a:srgbClr val="000066"/>
          </a:solid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Need: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t>
            </a:r>
            <a:r>
              <a:rPr kumimoji="0" lang="en-CA" sz="28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0" name="AutoShape 38">
            <a:extLst>
              <a:ext uri="{FF2B5EF4-FFF2-40B4-BE49-F238E27FC236}">
                <a16:creationId xmlns:a16="http://schemas.microsoft.com/office/drawing/2014/main" id="{30D6088F-F6D7-4B9D-85D3-C6F82002E587}"/>
              </a:ext>
            </a:extLst>
          </p:cNvPr>
          <p:cNvSpPr>
            <a:spLocks noChangeArrowheads="1"/>
          </p:cNvSpPr>
          <p:nvPr/>
        </p:nvSpPr>
        <p:spPr bwMode="auto">
          <a:xfrm>
            <a:off x="457200" y="1340484"/>
            <a:ext cx="7924800" cy="943171"/>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me promise you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 </a:t>
            </a:r>
            <a:b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row r,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“Card z covers X in row r”</a:t>
            </a:r>
          </a:p>
        </p:txBody>
      </p:sp>
      <p:sp>
        <p:nvSpPr>
          <p:cNvPr id="32" name="AutoShape 38">
            <a:extLst>
              <a:ext uri="{FF2B5EF4-FFF2-40B4-BE49-F238E27FC236}">
                <a16:creationId xmlns:a16="http://schemas.microsoft.com/office/drawing/2014/main" id="{30D6088F-F6D7-4B9D-85D3-C6F82002E587}"/>
              </a:ext>
            </a:extLst>
          </p:cNvPr>
          <p:cNvSpPr>
            <a:spLocks noChangeArrowheads="1"/>
          </p:cNvSpPr>
          <p:nvPr/>
        </p:nvSpPr>
        <p:spPr bwMode="auto">
          <a:xfrm>
            <a:off x="33132" y="2359855"/>
            <a:ext cx="9067800" cy="990600"/>
          </a:xfrm>
          <a:prstGeom prst="wedgeRoundRectCallout">
            <a:avLst>
              <a:gd name="adj1" fmla="val -30607"/>
              <a:gd name="adj2" fmla="val -5667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will play the game to prove SAT(I</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clauses C,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var x,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3" name="Rectangle 22"/>
          <p:cNvSpPr/>
          <p:nvPr/>
        </p:nvSpPr>
        <p:spPr>
          <a:xfrm>
            <a:off x="914400" y="4099795"/>
            <a:ext cx="3822700" cy="2616101"/>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25" name="Oval 24">
            <a:extLst>
              <a:ext uri="{FF2B5EF4-FFF2-40B4-BE49-F238E27FC236}">
                <a16:creationId xmlns:a16="http://schemas.microsoft.com/office/drawing/2014/main" id="{B54D91F4-8524-4BB7-B80C-4B1343A763C3}"/>
              </a:ext>
            </a:extLst>
          </p:cNvPr>
          <p:cNvSpPr/>
          <p:nvPr/>
        </p:nvSpPr>
        <p:spPr bwMode="auto">
          <a:xfrm>
            <a:off x="5105400" y="662915"/>
            <a:ext cx="2514600" cy="609600"/>
          </a:xfrm>
          <a:prstGeom prst="ellipse">
            <a:avLst/>
          </a:prstGeom>
          <a:noFill/>
          <a:ln w="381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Oval 25">
            <a:extLst>
              <a:ext uri="{FF2B5EF4-FFF2-40B4-BE49-F238E27FC236}">
                <a16:creationId xmlns:a16="http://schemas.microsoft.com/office/drawing/2014/main" id="{F9FBD9EF-2B54-40B2-B3D7-225DF2C55AD8}"/>
              </a:ext>
            </a:extLst>
          </p:cNvPr>
          <p:cNvSpPr/>
          <p:nvPr/>
        </p:nvSpPr>
        <p:spPr bwMode="auto">
          <a:xfrm>
            <a:off x="3276600" y="685800"/>
            <a:ext cx="1600200" cy="609600"/>
          </a:xfrm>
          <a:prstGeom prst="ellipse">
            <a:avLst/>
          </a:prstGeom>
          <a:noFill/>
          <a:ln w="381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6CD36DDC-BA51-406F-8FCF-302145A642FC}"/>
              </a:ext>
            </a:extLst>
          </p:cNvPr>
          <p:cNvGrpSpPr/>
          <p:nvPr/>
        </p:nvGrpSpPr>
        <p:grpSpPr>
          <a:xfrm>
            <a:off x="4572000" y="4045803"/>
            <a:ext cx="4267200" cy="2646181"/>
            <a:chOff x="4572000" y="4045803"/>
            <a:chExt cx="4267200" cy="2646181"/>
          </a:xfrm>
        </p:grpSpPr>
        <p:grpSp>
          <p:nvGrpSpPr>
            <p:cNvPr id="28" name="Group 27">
              <a:extLst>
                <a:ext uri="{FF2B5EF4-FFF2-40B4-BE49-F238E27FC236}">
                  <a16:creationId xmlns:a16="http://schemas.microsoft.com/office/drawing/2014/main" id="{8ABEF1AD-C260-44C3-9A1C-7140BDCB4EE6}"/>
                </a:ext>
              </a:extLst>
            </p:cNvPr>
            <p:cNvGrpSpPr/>
            <p:nvPr/>
          </p:nvGrpSpPr>
          <p:grpSpPr>
            <a:xfrm>
              <a:off x="4616450" y="4868346"/>
              <a:ext cx="4222750" cy="1823638"/>
              <a:chOff x="4724400" y="4519648"/>
              <a:chExt cx="4222750" cy="1823638"/>
            </a:xfrm>
          </p:grpSpPr>
          <p:grpSp>
            <p:nvGrpSpPr>
              <p:cNvPr id="29" name="Group 28">
                <a:extLst>
                  <a:ext uri="{FF2B5EF4-FFF2-40B4-BE49-F238E27FC236}">
                    <a16:creationId xmlns:a16="http://schemas.microsoft.com/office/drawing/2014/main" id="{0F2F412D-834A-4AB1-B3B5-99416F732F86}"/>
                  </a:ext>
                </a:extLst>
              </p:cNvPr>
              <p:cNvGrpSpPr/>
              <p:nvPr/>
            </p:nvGrpSpPr>
            <p:grpSpPr>
              <a:xfrm>
                <a:off x="4724400" y="4527881"/>
                <a:ext cx="3403600" cy="1815405"/>
                <a:chOff x="4724400" y="4527881"/>
                <a:chExt cx="3403600" cy="1815405"/>
              </a:xfrm>
            </p:grpSpPr>
            <p:grpSp>
              <p:nvGrpSpPr>
                <p:cNvPr id="51" name="Group 50">
                  <a:extLst>
                    <a:ext uri="{FF2B5EF4-FFF2-40B4-BE49-F238E27FC236}">
                      <a16:creationId xmlns:a16="http://schemas.microsoft.com/office/drawing/2014/main" id="{650A2D60-4B00-436D-A1F6-BC6A407461B4}"/>
                    </a:ext>
                  </a:extLst>
                </p:cNvPr>
                <p:cNvGrpSpPr/>
                <p:nvPr/>
              </p:nvGrpSpPr>
              <p:grpSpPr>
                <a:xfrm>
                  <a:off x="4724400" y="4560821"/>
                  <a:ext cx="609600" cy="1782465"/>
                  <a:chOff x="1358900" y="3475335"/>
                  <a:chExt cx="609600" cy="1782465"/>
                </a:xfrm>
              </p:grpSpPr>
              <p:sp>
                <p:nvSpPr>
                  <p:cNvPr id="114" name="Rectangle 113">
                    <a:extLst>
                      <a:ext uri="{FF2B5EF4-FFF2-40B4-BE49-F238E27FC236}">
                        <a16:creationId xmlns:a16="http://schemas.microsoft.com/office/drawing/2014/main" id="{B57000E3-333B-45F0-A58D-8359EB0D13EB}"/>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114">
                    <a:extLst>
                      <a:ext uri="{FF2B5EF4-FFF2-40B4-BE49-F238E27FC236}">
                        <a16:creationId xmlns:a16="http://schemas.microsoft.com/office/drawing/2014/main" id="{F8E04591-0813-44E5-8E88-854B10F844B2}"/>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115">
                    <a:extLst>
                      <a:ext uri="{FF2B5EF4-FFF2-40B4-BE49-F238E27FC236}">
                        <a16:creationId xmlns:a16="http://schemas.microsoft.com/office/drawing/2014/main" id="{5D8AA3F7-8283-480E-A388-29D77CDCA797}"/>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116">
                    <a:extLst>
                      <a:ext uri="{FF2B5EF4-FFF2-40B4-BE49-F238E27FC236}">
                        <a16:creationId xmlns:a16="http://schemas.microsoft.com/office/drawing/2014/main" id="{27553891-220C-46CF-A2C1-3B39337125D0}"/>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117">
                    <a:extLst>
                      <a:ext uri="{FF2B5EF4-FFF2-40B4-BE49-F238E27FC236}">
                        <a16:creationId xmlns:a16="http://schemas.microsoft.com/office/drawing/2014/main" id="{D842292E-48DE-49C8-8F05-0AAA24EC8BC0}"/>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118">
                    <a:extLst>
                      <a:ext uri="{FF2B5EF4-FFF2-40B4-BE49-F238E27FC236}">
                        <a16:creationId xmlns:a16="http://schemas.microsoft.com/office/drawing/2014/main" id="{E0E5E08E-D32C-4F19-9BDC-997CB4DA05BF}"/>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119">
                    <a:extLst>
                      <a:ext uri="{FF2B5EF4-FFF2-40B4-BE49-F238E27FC236}">
                        <a16:creationId xmlns:a16="http://schemas.microsoft.com/office/drawing/2014/main" id="{462078EB-A0C3-4105-ABCB-B1A7B4AE3DD9}"/>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120">
                    <a:extLst>
                      <a:ext uri="{FF2B5EF4-FFF2-40B4-BE49-F238E27FC236}">
                        <a16:creationId xmlns:a16="http://schemas.microsoft.com/office/drawing/2014/main" id="{201BCEC4-7B0E-480F-9E71-55A747D3CB89}"/>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Rectangle 121">
                    <a:extLst>
                      <a:ext uri="{FF2B5EF4-FFF2-40B4-BE49-F238E27FC236}">
                        <a16:creationId xmlns:a16="http://schemas.microsoft.com/office/drawing/2014/main" id="{FCD71AA4-7147-40C9-870B-B6DF808351D6}"/>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23" name="Straight Connector 122">
                    <a:extLst>
                      <a:ext uri="{FF2B5EF4-FFF2-40B4-BE49-F238E27FC236}">
                        <a16:creationId xmlns:a16="http://schemas.microsoft.com/office/drawing/2014/main" id="{D6FDC7C5-525E-4CFB-A301-C15374F5F925}"/>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1" name="Group 60">
                  <a:extLst>
                    <a:ext uri="{FF2B5EF4-FFF2-40B4-BE49-F238E27FC236}">
                      <a16:creationId xmlns:a16="http://schemas.microsoft.com/office/drawing/2014/main" id="{13F7BFCB-075B-4035-97D9-FA0660A09B9A}"/>
                    </a:ext>
                  </a:extLst>
                </p:cNvPr>
                <p:cNvGrpSpPr/>
                <p:nvPr/>
              </p:nvGrpSpPr>
              <p:grpSpPr>
                <a:xfrm>
                  <a:off x="5422900" y="4552586"/>
                  <a:ext cx="609600" cy="1782465"/>
                  <a:chOff x="1358900" y="3475335"/>
                  <a:chExt cx="609600" cy="1782465"/>
                </a:xfrm>
              </p:grpSpPr>
              <p:sp>
                <p:nvSpPr>
                  <p:cNvPr id="103" name="Rectangle 102">
                    <a:extLst>
                      <a:ext uri="{FF2B5EF4-FFF2-40B4-BE49-F238E27FC236}">
                        <a16:creationId xmlns:a16="http://schemas.microsoft.com/office/drawing/2014/main" id="{82B5518C-3918-4C39-BF7A-189C2865906F}"/>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103">
                    <a:extLst>
                      <a:ext uri="{FF2B5EF4-FFF2-40B4-BE49-F238E27FC236}">
                        <a16:creationId xmlns:a16="http://schemas.microsoft.com/office/drawing/2014/main" id="{B06009EE-CEE7-4FB8-8895-BAD6A8D5EBEE}"/>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104">
                    <a:extLst>
                      <a:ext uri="{FF2B5EF4-FFF2-40B4-BE49-F238E27FC236}">
                        <a16:creationId xmlns:a16="http://schemas.microsoft.com/office/drawing/2014/main" id="{B25527B2-DE60-4917-A759-A201055E7D90}"/>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105">
                    <a:extLst>
                      <a:ext uri="{FF2B5EF4-FFF2-40B4-BE49-F238E27FC236}">
                        <a16:creationId xmlns:a16="http://schemas.microsoft.com/office/drawing/2014/main" id="{7666E177-AB8C-4E9C-B6E3-018552365048}"/>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106">
                    <a:extLst>
                      <a:ext uri="{FF2B5EF4-FFF2-40B4-BE49-F238E27FC236}">
                        <a16:creationId xmlns:a16="http://schemas.microsoft.com/office/drawing/2014/main" id="{85E9FEE9-5932-4938-931D-DBE215AB0F1C}"/>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107">
                    <a:extLst>
                      <a:ext uri="{FF2B5EF4-FFF2-40B4-BE49-F238E27FC236}">
                        <a16:creationId xmlns:a16="http://schemas.microsoft.com/office/drawing/2014/main" id="{5D2794EC-65A1-4FD4-948A-20C4B1A2542C}"/>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108">
                    <a:extLst>
                      <a:ext uri="{FF2B5EF4-FFF2-40B4-BE49-F238E27FC236}">
                        <a16:creationId xmlns:a16="http://schemas.microsoft.com/office/drawing/2014/main" id="{546EBC61-E5CD-480A-A500-5DD0A942080F}"/>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109">
                    <a:extLst>
                      <a:ext uri="{FF2B5EF4-FFF2-40B4-BE49-F238E27FC236}">
                        <a16:creationId xmlns:a16="http://schemas.microsoft.com/office/drawing/2014/main" id="{EE74EB52-2616-44B1-978E-DDB21FFAE786}"/>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110">
                    <a:extLst>
                      <a:ext uri="{FF2B5EF4-FFF2-40B4-BE49-F238E27FC236}">
                        <a16:creationId xmlns:a16="http://schemas.microsoft.com/office/drawing/2014/main" id="{DDFA4243-FD24-4D5A-BD45-2CAEAC40F76D}"/>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AA1CF4ED-A309-47F4-AE71-0C4AE19D9556}"/>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13" name="Straight Connector 112">
                    <a:extLst>
                      <a:ext uri="{FF2B5EF4-FFF2-40B4-BE49-F238E27FC236}">
                        <a16:creationId xmlns:a16="http://schemas.microsoft.com/office/drawing/2014/main" id="{8C5FEBA0-1572-4B9B-B682-A886A044F184}"/>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2" name="Group 61">
                  <a:extLst>
                    <a:ext uri="{FF2B5EF4-FFF2-40B4-BE49-F238E27FC236}">
                      <a16:creationId xmlns:a16="http://schemas.microsoft.com/office/drawing/2014/main" id="{B520BFC5-A2D3-4AF7-A30D-2F99DFA0FC10}"/>
                    </a:ext>
                  </a:extLst>
                </p:cNvPr>
                <p:cNvGrpSpPr/>
                <p:nvPr/>
              </p:nvGrpSpPr>
              <p:grpSpPr>
                <a:xfrm>
                  <a:off x="6121400" y="4544351"/>
                  <a:ext cx="609600" cy="1782465"/>
                  <a:chOff x="1358900" y="3475335"/>
                  <a:chExt cx="609600" cy="1782465"/>
                </a:xfrm>
              </p:grpSpPr>
              <p:sp>
                <p:nvSpPr>
                  <p:cNvPr id="93" name="Rectangle 92">
                    <a:extLst>
                      <a:ext uri="{FF2B5EF4-FFF2-40B4-BE49-F238E27FC236}">
                        <a16:creationId xmlns:a16="http://schemas.microsoft.com/office/drawing/2014/main" id="{4AA0C75C-D175-4F9F-8B23-DC2648D76E17}"/>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Oval 93">
                    <a:extLst>
                      <a:ext uri="{FF2B5EF4-FFF2-40B4-BE49-F238E27FC236}">
                        <a16:creationId xmlns:a16="http://schemas.microsoft.com/office/drawing/2014/main" id="{EC796766-E7F5-4CA2-A320-E707706F7C02}"/>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Oval 94">
                    <a:extLst>
                      <a:ext uri="{FF2B5EF4-FFF2-40B4-BE49-F238E27FC236}">
                        <a16:creationId xmlns:a16="http://schemas.microsoft.com/office/drawing/2014/main" id="{04D59E5E-3F2E-4296-8316-F4F4C3F5B26A}"/>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Oval 95">
                    <a:extLst>
                      <a:ext uri="{FF2B5EF4-FFF2-40B4-BE49-F238E27FC236}">
                        <a16:creationId xmlns:a16="http://schemas.microsoft.com/office/drawing/2014/main" id="{722577E4-B614-4B08-AE7D-646A5166499F}"/>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Oval 97">
                    <a:extLst>
                      <a:ext uri="{FF2B5EF4-FFF2-40B4-BE49-F238E27FC236}">
                        <a16:creationId xmlns:a16="http://schemas.microsoft.com/office/drawing/2014/main" id="{94BB69DF-6859-443A-ADE5-67C30A94B52D}"/>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Oval 98">
                    <a:extLst>
                      <a:ext uri="{FF2B5EF4-FFF2-40B4-BE49-F238E27FC236}">
                        <a16:creationId xmlns:a16="http://schemas.microsoft.com/office/drawing/2014/main" id="{53D2EEA1-8B35-425D-A9D8-F32C094F7A52}"/>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Oval 99">
                    <a:extLst>
                      <a:ext uri="{FF2B5EF4-FFF2-40B4-BE49-F238E27FC236}">
                        <a16:creationId xmlns:a16="http://schemas.microsoft.com/office/drawing/2014/main" id="{EA124D33-25D1-421F-A328-0DBA375EE544}"/>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Rectangle 100">
                    <a:extLst>
                      <a:ext uri="{FF2B5EF4-FFF2-40B4-BE49-F238E27FC236}">
                        <a16:creationId xmlns:a16="http://schemas.microsoft.com/office/drawing/2014/main" id="{344181B5-6FCB-40F5-A711-B2310189D721}"/>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102" name="Straight Connector 101">
                    <a:extLst>
                      <a:ext uri="{FF2B5EF4-FFF2-40B4-BE49-F238E27FC236}">
                        <a16:creationId xmlns:a16="http://schemas.microsoft.com/office/drawing/2014/main" id="{DEC0E7E2-F3A2-40C5-AEB9-7970C9DA895C}"/>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3" name="Group 62">
                  <a:extLst>
                    <a:ext uri="{FF2B5EF4-FFF2-40B4-BE49-F238E27FC236}">
                      <a16:creationId xmlns:a16="http://schemas.microsoft.com/office/drawing/2014/main" id="{6C281734-63BE-49BB-9F14-9CC8D7AAFC50}"/>
                    </a:ext>
                  </a:extLst>
                </p:cNvPr>
                <p:cNvGrpSpPr/>
                <p:nvPr/>
              </p:nvGrpSpPr>
              <p:grpSpPr>
                <a:xfrm>
                  <a:off x="6819900" y="4536116"/>
                  <a:ext cx="609600" cy="1782465"/>
                  <a:chOff x="1358900" y="3475335"/>
                  <a:chExt cx="609600" cy="1782465"/>
                </a:xfrm>
              </p:grpSpPr>
              <p:sp>
                <p:nvSpPr>
                  <p:cNvPr id="75" name="Rectangle 74">
                    <a:extLst>
                      <a:ext uri="{FF2B5EF4-FFF2-40B4-BE49-F238E27FC236}">
                        <a16:creationId xmlns:a16="http://schemas.microsoft.com/office/drawing/2014/main" id="{5F28C2C1-9A0B-495D-8508-800B9D8F787D}"/>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75">
                    <a:extLst>
                      <a:ext uri="{FF2B5EF4-FFF2-40B4-BE49-F238E27FC236}">
                        <a16:creationId xmlns:a16="http://schemas.microsoft.com/office/drawing/2014/main" id="{4FF8801B-B8D5-4B2D-9E8D-94C11E87B4C5}"/>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76">
                    <a:extLst>
                      <a:ext uri="{FF2B5EF4-FFF2-40B4-BE49-F238E27FC236}">
                        <a16:creationId xmlns:a16="http://schemas.microsoft.com/office/drawing/2014/main" id="{188BB32B-4AF9-40CB-8E83-2B7D95DCA2C9}"/>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Oval 77">
                    <a:extLst>
                      <a:ext uri="{FF2B5EF4-FFF2-40B4-BE49-F238E27FC236}">
                        <a16:creationId xmlns:a16="http://schemas.microsoft.com/office/drawing/2014/main" id="{3EB454EA-0EE4-498D-87A4-493E4A2B8F5A}"/>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86">
                    <a:extLst>
                      <a:ext uri="{FF2B5EF4-FFF2-40B4-BE49-F238E27FC236}">
                        <a16:creationId xmlns:a16="http://schemas.microsoft.com/office/drawing/2014/main" id="{2EF010D1-72AD-4203-A3A5-A9EBB99C7587}"/>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87">
                    <a:extLst>
                      <a:ext uri="{FF2B5EF4-FFF2-40B4-BE49-F238E27FC236}">
                        <a16:creationId xmlns:a16="http://schemas.microsoft.com/office/drawing/2014/main" id="{76F419D7-7C8A-44AA-98DB-8DA6FDCE3959}"/>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88">
                    <a:extLst>
                      <a:ext uri="{FF2B5EF4-FFF2-40B4-BE49-F238E27FC236}">
                        <a16:creationId xmlns:a16="http://schemas.microsoft.com/office/drawing/2014/main" id="{7A67A6EC-2D07-4DDA-B25B-72ED0D91D0A4}"/>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89">
                    <a:extLst>
                      <a:ext uri="{FF2B5EF4-FFF2-40B4-BE49-F238E27FC236}">
                        <a16:creationId xmlns:a16="http://schemas.microsoft.com/office/drawing/2014/main" id="{CF8AFCC4-EB96-4C3B-AB41-E88E28F19D00}"/>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Rectangle 90">
                    <a:extLst>
                      <a:ext uri="{FF2B5EF4-FFF2-40B4-BE49-F238E27FC236}">
                        <a16:creationId xmlns:a16="http://schemas.microsoft.com/office/drawing/2014/main" id="{B4537AFE-D74B-45EE-9807-17D80FE47283}"/>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92" name="Straight Connector 91">
                    <a:extLst>
                      <a:ext uri="{FF2B5EF4-FFF2-40B4-BE49-F238E27FC236}">
                        <a16:creationId xmlns:a16="http://schemas.microsoft.com/office/drawing/2014/main" id="{5DCFE583-FA0D-4285-8971-F20AED614FAF}"/>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64" name="Group 63">
                  <a:extLst>
                    <a:ext uri="{FF2B5EF4-FFF2-40B4-BE49-F238E27FC236}">
                      <a16:creationId xmlns:a16="http://schemas.microsoft.com/office/drawing/2014/main" id="{2677E299-8BDD-43BD-B2E0-ECBC4B986F41}"/>
                    </a:ext>
                  </a:extLst>
                </p:cNvPr>
                <p:cNvGrpSpPr/>
                <p:nvPr/>
              </p:nvGrpSpPr>
              <p:grpSpPr>
                <a:xfrm>
                  <a:off x="7518400" y="4527881"/>
                  <a:ext cx="609600" cy="1782465"/>
                  <a:chOff x="1358900" y="3475335"/>
                  <a:chExt cx="609600" cy="1782465"/>
                </a:xfrm>
              </p:grpSpPr>
              <p:sp>
                <p:nvSpPr>
                  <p:cNvPr id="65" name="Rectangle 64">
                    <a:extLst>
                      <a:ext uri="{FF2B5EF4-FFF2-40B4-BE49-F238E27FC236}">
                        <a16:creationId xmlns:a16="http://schemas.microsoft.com/office/drawing/2014/main" id="{00371D26-E89E-4CB6-A926-7F7C8824B18D}"/>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EA75B08C-CA46-4391-98C3-AE2369F22CEF}"/>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Oval 66">
                    <a:extLst>
                      <a:ext uri="{FF2B5EF4-FFF2-40B4-BE49-F238E27FC236}">
                        <a16:creationId xmlns:a16="http://schemas.microsoft.com/office/drawing/2014/main" id="{F6567705-32E1-481D-8AD3-51E50BF35F35}"/>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Oval 67">
                    <a:extLst>
                      <a:ext uri="{FF2B5EF4-FFF2-40B4-BE49-F238E27FC236}">
                        <a16:creationId xmlns:a16="http://schemas.microsoft.com/office/drawing/2014/main" id="{86D5F07C-2AEF-4384-BDE1-9E320375C118}"/>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68">
                    <a:extLst>
                      <a:ext uri="{FF2B5EF4-FFF2-40B4-BE49-F238E27FC236}">
                        <a16:creationId xmlns:a16="http://schemas.microsoft.com/office/drawing/2014/main" id="{E92566D9-D4C0-4083-BCC2-13C1109BF559}"/>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69">
                    <a:extLst>
                      <a:ext uri="{FF2B5EF4-FFF2-40B4-BE49-F238E27FC236}">
                        <a16:creationId xmlns:a16="http://schemas.microsoft.com/office/drawing/2014/main" id="{8AA130CF-258B-4F3D-9C23-E9AE28C7A1FD}"/>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Oval 70">
                    <a:extLst>
                      <a:ext uri="{FF2B5EF4-FFF2-40B4-BE49-F238E27FC236}">
                        <a16:creationId xmlns:a16="http://schemas.microsoft.com/office/drawing/2014/main" id="{09576C37-20FC-486A-816E-0BB017627EEF}"/>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71">
                    <a:extLst>
                      <a:ext uri="{FF2B5EF4-FFF2-40B4-BE49-F238E27FC236}">
                        <a16:creationId xmlns:a16="http://schemas.microsoft.com/office/drawing/2014/main" id="{68D8BD6E-CEA3-494C-955C-E9C79B71B7F1}"/>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Rectangle 72">
                    <a:extLst>
                      <a:ext uri="{FF2B5EF4-FFF2-40B4-BE49-F238E27FC236}">
                        <a16:creationId xmlns:a16="http://schemas.microsoft.com/office/drawing/2014/main" id="{5570070B-27E6-413A-9DEA-DFF958DCD5EC}"/>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74" name="Straight Connector 73">
                    <a:extLst>
                      <a:ext uri="{FF2B5EF4-FFF2-40B4-BE49-F238E27FC236}">
                        <a16:creationId xmlns:a16="http://schemas.microsoft.com/office/drawing/2014/main" id="{9A5E589F-8274-4950-AB18-688441167818}"/>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31" name="Group 30">
                <a:extLst>
                  <a:ext uri="{FF2B5EF4-FFF2-40B4-BE49-F238E27FC236}">
                    <a16:creationId xmlns:a16="http://schemas.microsoft.com/office/drawing/2014/main" id="{0104FFE2-CB21-403F-919D-56B0272112D3}"/>
                  </a:ext>
                </a:extLst>
              </p:cNvPr>
              <p:cNvGrpSpPr/>
              <p:nvPr/>
            </p:nvGrpSpPr>
            <p:grpSpPr>
              <a:xfrm>
                <a:off x="8229600" y="4519648"/>
                <a:ext cx="717550" cy="1822943"/>
                <a:chOff x="8509000" y="4519648"/>
                <a:chExt cx="717550" cy="1822943"/>
              </a:xfrm>
            </p:grpSpPr>
            <p:sp>
              <p:nvSpPr>
                <p:cNvPr id="33" name="Rectangle 32">
                  <a:extLst>
                    <a:ext uri="{FF2B5EF4-FFF2-40B4-BE49-F238E27FC236}">
                      <a16:creationId xmlns:a16="http://schemas.microsoft.com/office/drawing/2014/main" id="{3B620502-6562-4A46-B897-B81BBB3E3C3D}"/>
                    </a:ext>
                  </a:extLst>
                </p:cNvPr>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Oval 33">
                  <a:extLst>
                    <a:ext uri="{FF2B5EF4-FFF2-40B4-BE49-F238E27FC236}">
                      <a16:creationId xmlns:a16="http://schemas.microsoft.com/office/drawing/2014/main" id="{5BA4F630-8D42-45D6-B5D7-9C22E8542C96}"/>
                    </a:ext>
                  </a:extLst>
                </p:cNvPr>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34">
                  <a:extLst>
                    <a:ext uri="{FF2B5EF4-FFF2-40B4-BE49-F238E27FC236}">
                      <a16:creationId xmlns:a16="http://schemas.microsoft.com/office/drawing/2014/main" id="{1B7D7A5C-4848-4EBA-A205-52246CB5FD71}"/>
                    </a:ext>
                  </a:extLst>
                </p:cNvPr>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Oval 35">
                  <a:extLst>
                    <a:ext uri="{FF2B5EF4-FFF2-40B4-BE49-F238E27FC236}">
                      <a16:creationId xmlns:a16="http://schemas.microsoft.com/office/drawing/2014/main" id="{3F67586D-203E-44BF-AFD1-DA9AC282AB46}"/>
                    </a:ext>
                  </a:extLst>
                </p:cNvPr>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Oval 36">
                  <a:extLst>
                    <a:ext uri="{FF2B5EF4-FFF2-40B4-BE49-F238E27FC236}">
                      <a16:creationId xmlns:a16="http://schemas.microsoft.com/office/drawing/2014/main" id="{C080FF8B-5078-49B7-B130-7F9D3B7A1817}"/>
                    </a:ext>
                  </a:extLst>
                </p:cNvPr>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Oval 37">
                  <a:extLst>
                    <a:ext uri="{FF2B5EF4-FFF2-40B4-BE49-F238E27FC236}">
                      <a16:creationId xmlns:a16="http://schemas.microsoft.com/office/drawing/2014/main" id="{82D0688D-215D-48E5-84EF-F6ABE252B5D0}"/>
                    </a:ext>
                  </a:extLst>
                </p:cNvPr>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Oval 38">
                  <a:extLst>
                    <a:ext uri="{FF2B5EF4-FFF2-40B4-BE49-F238E27FC236}">
                      <a16:creationId xmlns:a16="http://schemas.microsoft.com/office/drawing/2014/main" id="{4EE61A3B-1846-4F71-876D-6CBA756B8DD5}"/>
                    </a:ext>
                  </a:extLst>
                </p:cNvPr>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39">
                  <a:extLst>
                    <a:ext uri="{FF2B5EF4-FFF2-40B4-BE49-F238E27FC236}">
                      <a16:creationId xmlns:a16="http://schemas.microsoft.com/office/drawing/2014/main" id="{FB71714F-722D-408F-850C-B9AEBFE047FA}"/>
                    </a:ext>
                  </a:extLst>
                </p:cNvPr>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40">
                  <a:extLst>
                    <a:ext uri="{FF2B5EF4-FFF2-40B4-BE49-F238E27FC236}">
                      <a16:creationId xmlns:a16="http://schemas.microsoft.com/office/drawing/2014/main" id="{9E907C57-5E18-405D-8AB8-02A01C811A39}"/>
                    </a:ext>
                  </a:extLst>
                </p:cNvPr>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Oval 41">
                  <a:extLst>
                    <a:ext uri="{FF2B5EF4-FFF2-40B4-BE49-F238E27FC236}">
                      <a16:creationId xmlns:a16="http://schemas.microsoft.com/office/drawing/2014/main" id="{061ACB65-D1B5-488B-A129-F424E8B7E388}"/>
                    </a:ext>
                  </a:extLst>
                </p:cNvPr>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Oval 42">
                  <a:extLst>
                    <a:ext uri="{FF2B5EF4-FFF2-40B4-BE49-F238E27FC236}">
                      <a16:creationId xmlns:a16="http://schemas.microsoft.com/office/drawing/2014/main" id="{178F8A73-68F7-4FED-AEF8-EB0C59A5778A}"/>
                    </a:ext>
                  </a:extLst>
                </p:cNvPr>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42AB176D-A8F8-42EB-AEDA-AF8A581A35BF}"/>
                    </a:ext>
                  </a:extLst>
                </p:cNvPr>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45" name="Straight Connector 44">
                  <a:extLst>
                    <a:ext uri="{FF2B5EF4-FFF2-40B4-BE49-F238E27FC236}">
                      <a16:creationId xmlns:a16="http://schemas.microsoft.com/office/drawing/2014/main" id="{1F277062-BE68-4219-9C43-6E59207A3A72}"/>
                    </a:ext>
                  </a:extLst>
                </p:cNvPr>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46" name="Rectangle 45">
                  <a:extLst>
                    <a:ext uri="{FF2B5EF4-FFF2-40B4-BE49-F238E27FC236}">
                      <a16:creationId xmlns:a16="http://schemas.microsoft.com/office/drawing/2014/main" id="{0D54876F-4C81-4B6C-B14C-6CF34B018309}"/>
                    </a:ext>
                  </a:extLst>
                </p:cNvPr>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47" name="Rectangle 46">
                  <a:extLst>
                    <a:ext uri="{FF2B5EF4-FFF2-40B4-BE49-F238E27FC236}">
                      <a16:creationId xmlns:a16="http://schemas.microsoft.com/office/drawing/2014/main" id="{1C92DFEB-DC9B-4C00-998A-10F6881D5C9B}"/>
                    </a:ext>
                  </a:extLst>
                </p:cNvPr>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48" name="Rectangle 47">
                  <a:extLst>
                    <a:ext uri="{FF2B5EF4-FFF2-40B4-BE49-F238E27FC236}">
                      <a16:creationId xmlns:a16="http://schemas.microsoft.com/office/drawing/2014/main" id="{5CD08073-067E-4127-9656-520797952DDD}"/>
                    </a:ext>
                  </a:extLst>
                </p:cNvPr>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49" name="Rectangle 48">
                  <a:extLst>
                    <a:ext uri="{FF2B5EF4-FFF2-40B4-BE49-F238E27FC236}">
                      <a16:creationId xmlns:a16="http://schemas.microsoft.com/office/drawing/2014/main" id="{F491D2EC-3115-4048-9B65-7EC778C1F3E7}"/>
                    </a:ext>
                  </a:extLst>
                </p:cNvPr>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50" name="Rectangle 49">
                  <a:extLst>
                    <a:ext uri="{FF2B5EF4-FFF2-40B4-BE49-F238E27FC236}">
                      <a16:creationId xmlns:a16="http://schemas.microsoft.com/office/drawing/2014/main" id="{74574C29-D8D1-4ACE-92B9-F7997066B048}"/>
                    </a:ext>
                  </a:extLst>
                </p:cNvPr>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24" name="Rectangle 123">
              <a:extLst>
                <a:ext uri="{FF2B5EF4-FFF2-40B4-BE49-F238E27FC236}">
                  <a16:creationId xmlns:a16="http://schemas.microsoft.com/office/drawing/2014/main" id="{B2776378-576F-4A69-9481-41CCF2BB3D9E}"/>
                </a:ext>
              </a:extLst>
            </p:cNvPr>
            <p:cNvSpPr/>
            <p:nvPr/>
          </p:nvSpPr>
          <p:spPr>
            <a:xfrm>
              <a:off x="4572000" y="4045803"/>
              <a:ext cx="226695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spTree>
    <p:extLst>
      <p:ext uri="{BB962C8B-B14F-4D97-AF65-F5344CB8AC3E}">
        <p14:creationId xmlns:p14="http://schemas.microsoft.com/office/powerpoint/2010/main" val="416158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1+#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1+#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30">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1+#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anim calcmode="lin" valueType="num">
                                      <p:cBhvr additive="base">
                                        <p:cTn id="29"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2">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 calcmode="lin" valueType="num">
                                      <p:cBhvr additive="base">
                                        <p:cTn id="3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1" end="1"/>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0-#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P spid="25" grpId="0" animBg="1"/>
      <p:bldP spid="2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a:extLst>
              <a:ext uri="{FF2B5EF4-FFF2-40B4-BE49-F238E27FC236}">
                <a16:creationId xmlns:a16="http://schemas.microsoft.com/office/drawing/2014/main" id="{CF548244-9ED3-411E-A495-65E4A4FE14AE}"/>
              </a:ext>
            </a:extLst>
          </p:cNvPr>
          <p:cNvGrpSpPr/>
          <p:nvPr/>
        </p:nvGrpSpPr>
        <p:grpSpPr>
          <a:xfrm>
            <a:off x="4572000" y="4045803"/>
            <a:ext cx="4267200" cy="2646181"/>
            <a:chOff x="4572000" y="4045803"/>
            <a:chExt cx="4267200" cy="2646181"/>
          </a:xfrm>
        </p:grpSpPr>
        <p:grpSp>
          <p:nvGrpSpPr>
            <p:cNvPr id="189" name="Group 188">
              <a:extLst>
                <a:ext uri="{FF2B5EF4-FFF2-40B4-BE49-F238E27FC236}">
                  <a16:creationId xmlns:a16="http://schemas.microsoft.com/office/drawing/2014/main" id="{5E7044D0-EDC0-4FE5-9F84-0B62F023EA7C}"/>
                </a:ext>
              </a:extLst>
            </p:cNvPr>
            <p:cNvGrpSpPr/>
            <p:nvPr/>
          </p:nvGrpSpPr>
          <p:grpSpPr>
            <a:xfrm>
              <a:off x="4616450" y="4868346"/>
              <a:ext cx="4222750" cy="1823638"/>
              <a:chOff x="4724400" y="4519648"/>
              <a:chExt cx="4222750" cy="1823638"/>
            </a:xfrm>
          </p:grpSpPr>
          <p:grpSp>
            <p:nvGrpSpPr>
              <p:cNvPr id="191" name="Group 190">
                <a:extLst>
                  <a:ext uri="{FF2B5EF4-FFF2-40B4-BE49-F238E27FC236}">
                    <a16:creationId xmlns:a16="http://schemas.microsoft.com/office/drawing/2014/main" id="{9F2574D4-EA00-42B4-8D4B-5EC8C6B99335}"/>
                  </a:ext>
                </a:extLst>
              </p:cNvPr>
              <p:cNvGrpSpPr/>
              <p:nvPr/>
            </p:nvGrpSpPr>
            <p:grpSpPr>
              <a:xfrm>
                <a:off x="4724400" y="4527881"/>
                <a:ext cx="3403600" cy="1815405"/>
                <a:chOff x="4724400" y="4527881"/>
                <a:chExt cx="3403600" cy="1815405"/>
              </a:xfrm>
            </p:grpSpPr>
            <p:grpSp>
              <p:nvGrpSpPr>
                <p:cNvPr id="211" name="Group 210">
                  <a:extLst>
                    <a:ext uri="{FF2B5EF4-FFF2-40B4-BE49-F238E27FC236}">
                      <a16:creationId xmlns:a16="http://schemas.microsoft.com/office/drawing/2014/main" id="{1A84A3BA-BC77-4E2F-8248-4EF783F0D163}"/>
                    </a:ext>
                  </a:extLst>
                </p:cNvPr>
                <p:cNvGrpSpPr/>
                <p:nvPr/>
              </p:nvGrpSpPr>
              <p:grpSpPr>
                <a:xfrm>
                  <a:off x="4724400" y="4560821"/>
                  <a:ext cx="609600" cy="1782465"/>
                  <a:chOff x="1358900" y="3475335"/>
                  <a:chExt cx="609600" cy="1782465"/>
                </a:xfrm>
              </p:grpSpPr>
              <p:sp>
                <p:nvSpPr>
                  <p:cNvPr id="337" name="Rectangle 336">
                    <a:extLst>
                      <a:ext uri="{FF2B5EF4-FFF2-40B4-BE49-F238E27FC236}">
                        <a16:creationId xmlns:a16="http://schemas.microsoft.com/office/drawing/2014/main" id="{43BB2865-D896-4108-9527-16F2F79AC26D}"/>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 name="Oval 337">
                    <a:extLst>
                      <a:ext uri="{FF2B5EF4-FFF2-40B4-BE49-F238E27FC236}">
                        <a16:creationId xmlns:a16="http://schemas.microsoft.com/office/drawing/2014/main" id="{22F43630-8849-4E05-B6B7-04CA8AA586FD}"/>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9" name="Oval 338">
                    <a:extLst>
                      <a:ext uri="{FF2B5EF4-FFF2-40B4-BE49-F238E27FC236}">
                        <a16:creationId xmlns:a16="http://schemas.microsoft.com/office/drawing/2014/main" id="{193DBAA1-836D-4A62-8CCF-72F61F7D3F5F}"/>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0" name="Oval 339">
                    <a:extLst>
                      <a:ext uri="{FF2B5EF4-FFF2-40B4-BE49-F238E27FC236}">
                        <a16:creationId xmlns:a16="http://schemas.microsoft.com/office/drawing/2014/main" id="{B61A3D41-AD1C-4DB8-A68F-CDAFDF0575B3}"/>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1" name="Oval 340">
                    <a:extLst>
                      <a:ext uri="{FF2B5EF4-FFF2-40B4-BE49-F238E27FC236}">
                        <a16:creationId xmlns:a16="http://schemas.microsoft.com/office/drawing/2014/main" id="{8BE0DCC9-61CE-4DCD-8DEC-AAD2227AA888}"/>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2" name="Oval 341">
                    <a:extLst>
                      <a:ext uri="{FF2B5EF4-FFF2-40B4-BE49-F238E27FC236}">
                        <a16:creationId xmlns:a16="http://schemas.microsoft.com/office/drawing/2014/main" id="{B2F32856-2A0C-4569-9962-E6D46C9DAB72}"/>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a:extLst>
                      <a:ext uri="{FF2B5EF4-FFF2-40B4-BE49-F238E27FC236}">
                        <a16:creationId xmlns:a16="http://schemas.microsoft.com/office/drawing/2014/main" id="{F68EA278-06AA-4348-B1F5-1F7B1D3E3DD9}"/>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Oval 343">
                    <a:extLst>
                      <a:ext uri="{FF2B5EF4-FFF2-40B4-BE49-F238E27FC236}">
                        <a16:creationId xmlns:a16="http://schemas.microsoft.com/office/drawing/2014/main" id="{B0B5285F-C4DB-4344-8251-3194414F8EAF}"/>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5" name="Rectangle 344">
                    <a:extLst>
                      <a:ext uri="{FF2B5EF4-FFF2-40B4-BE49-F238E27FC236}">
                        <a16:creationId xmlns:a16="http://schemas.microsoft.com/office/drawing/2014/main" id="{3E335916-E2C8-4D50-859D-918AE078B8A6}"/>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6" name="Straight Connector 345">
                    <a:extLst>
                      <a:ext uri="{FF2B5EF4-FFF2-40B4-BE49-F238E27FC236}">
                        <a16:creationId xmlns:a16="http://schemas.microsoft.com/office/drawing/2014/main" id="{03CC6B09-6F73-4521-8BA9-E1E87ACC4590}"/>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1" name="Group 290">
                  <a:extLst>
                    <a:ext uri="{FF2B5EF4-FFF2-40B4-BE49-F238E27FC236}">
                      <a16:creationId xmlns:a16="http://schemas.microsoft.com/office/drawing/2014/main" id="{B045844F-6753-4733-BE3D-464DFF572382}"/>
                    </a:ext>
                  </a:extLst>
                </p:cNvPr>
                <p:cNvGrpSpPr/>
                <p:nvPr/>
              </p:nvGrpSpPr>
              <p:grpSpPr>
                <a:xfrm>
                  <a:off x="5422900" y="4552586"/>
                  <a:ext cx="609600" cy="1782465"/>
                  <a:chOff x="1358900" y="3475335"/>
                  <a:chExt cx="609600" cy="1782465"/>
                </a:xfrm>
              </p:grpSpPr>
              <p:sp>
                <p:nvSpPr>
                  <p:cNvPr id="326" name="Rectangle 325">
                    <a:extLst>
                      <a:ext uri="{FF2B5EF4-FFF2-40B4-BE49-F238E27FC236}">
                        <a16:creationId xmlns:a16="http://schemas.microsoft.com/office/drawing/2014/main" id="{A8AB5957-72EB-4C9E-9233-EFE5488F3A86}"/>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Oval 326">
                    <a:extLst>
                      <a:ext uri="{FF2B5EF4-FFF2-40B4-BE49-F238E27FC236}">
                        <a16:creationId xmlns:a16="http://schemas.microsoft.com/office/drawing/2014/main" id="{41969851-A25B-4668-9724-DDD3B84E0893}"/>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8" name="Oval 327">
                    <a:extLst>
                      <a:ext uri="{FF2B5EF4-FFF2-40B4-BE49-F238E27FC236}">
                        <a16:creationId xmlns:a16="http://schemas.microsoft.com/office/drawing/2014/main" id="{C7B39C61-2259-48BD-B6C9-DC648D0DDD1A}"/>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9" name="Oval 328">
                    <a:extLst>
                      <a:ext uri="{FF2B5EF4-FFF2-40B4-BE49-F238E27FC236}">
                        <a16:creationId xmlns:a16="http://schemas.microsoft.com/office/drawing/2014/main" id="{9AD1B019-F622-46EA-9808-A03023C0D03D}"/>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0" name="Oval 329">
                    <a:extLst>
                      <a:ext uri="{FF2B5EF4-FFF2-40B4-BE49-F238E27FC236}">
                        <a16:creationId xmlns:a16="http://schemas.microsoft.com/office/drawing/2014/main" id="{D702FF3C-A583-4351-9B61-882E02A04BE3}"/>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1" name="Oval 330">
                    <a:extLst>
                      <a:ext uri="{FF2B5EF4-FFF2-40B4-BE49-F238E27FC236}">
                        <a16:creationId xmlns:a16="http://schemas.microsoft.com/office/drawing/2014/main" id="{435D0EA1-594B-4033-9374-5DE73FAA136C}"/>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2" name="Oval 331">
                    <a:extLst>
                      <a:ext uri="{FF2B5EF4-FFF2-40B4-BE49-F238E27FC236}">
                        <a16:creationId xmlns:a16="http://schemas.microsoft.com/office/drawing/2014/main" id="{B9091999-EA54-49AF-9F26-33943493C0D4}"/>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3" name="Oval 332">
                    <a:extLst>
                      <a:ext uri="{FF2B5EF4-FFF2-40B4-BE49-F238E27FC236}">
                        <a16:creationId xmlns:a16="http://schemas.microsoft.com/office/drawing/2014/main" id="{C2E4F859-8A7F-413C-A67A-447FC442FBBF}"/>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4" name="Oval 333">
                    <a:extLst>
                      <a:ext uri="{FF2B5EF4-FFF2-40B4-BE49-F238E27FC236}">
                        <a16:creationId xmlns:a16="http://schemas.microsoft.com/office/drawing/2014/main" id="{F96466B0-E0EF-409A-B98E-FC11EF669C5B}"/>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5" name="Rectangle 334">
                    <a:extLst>
                      <a:ext uri="{FF2B5EF4-FFF2-40B4-BE49-F238E27FC236}">
                        <a16:creationId xmlns:a16="http://schemas.microsoft.com/office/drawing/2014/main" id="{77F7846C-636C-4227-AA75-A4507CDACBF9}"/>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36" name="Straight Connector 335">
                    <a:extLst>
                      <a:ext uri="{FF2B5EF4-FFF2-40B4-BE49-F238E27FC236}">
                        <a16:creationId xmlns:a16="http://schemas.microsoft.com/office/drawing/2014/main" id="{52B4B640-D34D-42C3-BFA5-4EED654A6C16}"/>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2" name="Group 291">
                  <a:extLst>
                    <a:ext uri="{FF2B5EF4-FFF2-40B4-BE49-F238E27FC236}">
                      <a16:creationId xmlns:a16="http://schemas.microsoft.com/office/drawing/2014/main" id="{44B2C02D-EAAC-43B0-90C2-70B349150BF0}"/>
                    </a:ext>
                  </a:extLst>
                </p:cNvPr>
                <p:cNvGrpSpPr/>
                <p:nvPr/>
              </p:nvGrpSpPr>
              <p:grpSpPr>
                <a:xfrm>
                  <a:off x="6121400" y="4544351"/>
                  <a:ext cx="609600" cy="1782465"/>
                  <a:chOff x="1358900" y="3475335"/>
                  <a:chExt cx="609600" cy="1782465"/>
                </a:xfrm>
              </p:grpSpPr>
              <p:sp>
                <p:nvSpPr>
                  <p:cNvPr id="317" name="Rectangle 316">
                    <a:extLst>
                      <a:ext uri="{FF2B5EF4-FFF2-40B4-BE49-F238E27FC236}">
                        <a16:creationId xmlns:a16="http://schemas.microsoft.com/office/drawing/2014/main" id="{88191805-39F9-41BE-8158-438287BC9A6F}"/>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8" name="Oval 317">
                    <a:extLst>
                      <a:ext uri="{FF2B5EF4-FFF2-40B4-BE49-F238E27FC236}">
                        <a16:creationId xmlns:a16="http://schemas.microsoft.com/office/drawing/2014/main" id="{22DD6CE9-4E7A-43FD-9EEC-86E4761DE7E3}"/>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9" name="Oval 318">
                    <a:extLst>
                      <a:ext uri="{FF2B5EF4-FFF2-40B4-BE49-F238E27FC236}">
                        <a16:creationId xmlns:a16="http://schemas.microsoft.com/office/drawing/2014/main" id="{667A9BF9-7E5B-4C27-8921-441D60C10CF7}"/>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0" name="Oval 319">
                    <a:extLst>
                      <a:ext uri="{FF2B5EF4-FFF2-40B4-BE49-F238E27FC236}">
                        <a16:creationId xmlns:a16="http://schemas.microsoft.com/office/drawing/2014/main" id="{7401F512-B0C5-40B2-8047-77A31E38DBA8}"/>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1" name="Oval 320">
                    <a:extLst>
                      <a:ext uri="{FF2B5EF4-FFF2-40B4-BE49-F238E27FC236}">
                        <a16:creationId xmlns:a16="http://schemas.microsoft.com/office/drawing/2014/main" id="{0EE50F12-7D60-48B5-BD26-43F401C3858F}"/>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a:extLst>
                      <a:ext uri="{FF2B5EF4-FFF2-40B4-BE49-F238E27FC236}">
                        <a16:creationId xmlns:a16="http://schemas.microsoft.com/office/drawing/2014/main" id="{1E3B0C21-127F-4EC3-9E0E-726104EC61F5}"/>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Oval 322">
                    <a:extLst>
                      <a:ext uri="{FF2B5EF4-FFF2-40B4-BE49-F238E27FC236}">
                        <a16:creationId xmlns:a16="http://schemas.microsoft.com/office/drawing/2014/main" id="{85009FBA-067A-4A2D-A2FC-6D5DA6767DEA}"/>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4" name="Rectangle 323">
                    <a:extLst>
                      <a:ext uri="{FF2B5EF4-FFF2-40B4-BE49-F238E27FC236}">
                        <a16:creationId xmlns:a16="http://schemas.microsoft.com/office/drawing/2014/main" id="{3773C007-1676-4C8F-8D26-E9A53582B7DA}"/>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25" name="Straight Connector 324">
                    <a:extLst>
                      <a:ext uri="{FF2B5EF4-FFF2-40B4-BE49-F238E27FC236}">
                        <a16:creationId xmlns:a16="http://schemas.microsoft.com/office/drawing/2014/main" id="{3BCA1E36-34EF-491D-84C4-3B260E05109A}"/>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5" name="Group 294">
                  <a:extLst>
                    <a:ext uri="{FF2B5EF4-FFF2-40B4-BE49-F238E27FC236}">
                      <a16:creationId xmlns:a16="http://schemas.microsoft.com/office/drawing/2014/main" id="{DE099C0F-77D5-49A6-A3DE-0E50C8D43120}"/>
                    </a:ext>
                  </a:extLst>
                </p:cNvPr>
                <p:cNvGrpSpPr/>
                <p:nvPr/>
              </p:nvGrpSpPr>
              <p:grpSpPr>
                <a:xfrm>
                  <a:off x="6819900" y="4536116"/>
                  <a:ext cx="609600" cy="1782465"/>
                  <a:chOff x="1358900" y="3475335"/>
                  <a:chExt cx="609600" cy="1782465"/>
                </a:xfrm>
              </p:grpSpPr>
              <p:sp>
                <p:nvSpPr>
                  <p:cNvPr id="307" name="Rectangle 306">
                    <a:extLst>
                      <a:ext uri="{FF2B5EF4-FFF2-40B4-BE49-F238E27FC236}">
                        <a16:creationId xmlns:a16="http://schemas.microsoft.com/office/drawing/2014/main" id="{B83279C5-953A-4A31-AA44-F8D696741B2D}"/>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8" name="Oval 307">
                    <a:extLst>
                      <a:ext uri="{FF2B5EF4-FFF2-40B4-BE49-F238E27FC236}">
                        <a16:creationId xmlns:a16="http://schemas.microsoft.com/office/drawing/2014/main" id="{14A348F0-E2FB-47E8-A9A1-234C2EFB09D1}"/>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9" name="Oval 308">
                    <a:extLst>
                      <a:ext uri="{FF2B5EF4-FFF2-40B4-BE49-F238E27FC236}">
                        <a16:creationId xmlns:a16="http://schemas.microsoft.com/office/drawing/2014/main" id="{82BA9124-0EBB-409A-9993-A4DCEFA75EDA}"/>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 name="Oval 309">
                    <a:extLst>
                      <a:ext uri="{FF2B5EF4-FFF2-40B4-BE49-F238E27FC236}">
                        <a16:creationId xmlns:a16="http://schemas.microsoft.com/office/drawing/2014/main" id="{968596DD-F7BC-42B2-9C2B-4D69D1097DB8}"/>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1" name="Oval 310">
                    <a:extLst>
                      <a:ext uri="{FF2B5EF4-FFF2-40B4-BE49-F238E27FC236}">
                        <a16:creationId xmlns:a16="http://schemas.microsoft.com/office/drawing/2014/main" id="{F00F7015-E91D-4249-8E76-CDB7999CBCEB}"/>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2" name="Oval 311">
                    <a:extLst>
                      <a:ext uri="{FF2B5EF4-FFF2-40B4-BE49-F238E27FC236}">
                        <a16:creationId xmlns:a16="http://schemas.microsoft.com/office/drawing/2014/main" id="{9DD99439-2CD9-4608-B60A-3DB709B59293}"/>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3" name="Oval 312">
                    <a:extLst>
                      <a:ext uri="{FF2B5EF4-FFF2-40B4-BE49-F238E27FC236}">
                        <a16:creationId xmlns:a16="http://schemas.microsoft.com/office/drawing/2014/main" id="{E6297C54-14C3-4365-B496-858A0B8B1AD6}"/>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4" name="Oval 313">
                    <a:extLst>
                      <a:ext uri="{FF2B5EF4-FFF2-40B4-BE49-F238E27FC236}">
                        <a16:creationId xmlns:a16="http://schemas.microsoft.com/office/drawing/2014/main" id="{2EED23A5-BC48-4AD0-AC50-860E2F0BC5B3}"/>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5" name="Rectangle 314">
                    <a:extLst>
                      <a:ext uri="{FF2B5EF4-FFF2-40B4-BE49-F238E27FC236}">
                        <a16:creationId xmlns:a16="http://schemas.microsoft.com/office/drawing/2014/main" id="{58864DAD-036A-4A0C-ABB9-F74997B89C17}"/>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16" name="Straight Connector 315">
                    <a:extLst>
                      <a:ext uri="{FF2B5EF4-FFF2-40B4-BE49-F238E27FC236}">
                        <a16:creationId xmlns:a16="http://schemas.microsoft.com/office/drawing/2014/main" id="{B4538257-A832-42AF-B7F6-B5E3B7E5030D}"/>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6" name="Group 295">
                  <a:extLst>
                    <a:ext uri="{FF2B5EF4-FFF2-40B4-BE49-F238E27FC236}">
                      <a16:creationId xmlns:a16="http://schemas.microsoft.com/office/drawing/2014/main" id="{EB194B53-3AD2-432F-BC61-8E6C4DBF6A46}"/>
                    </a:ext>
                  </a:extLst>
                </p:cNvPr>
                <p:cNvGrpSpPr/>
                <p:nvPr/>
              </p:nvGrpSpPr>
              <p:grpSpPr>
                <a:xfrm>
                  <a:off x="7518400" y="4527881"/>
                  <a:ext cx="609600" cy="1782465"/>
                  <a:chOff x="1358900" y="3475335"/>
                  <a:chExt cx="609600" cy="1782465"/>
                </a:xfrm>
              </p:grpSpPr>
              <p:sp>
                <p:nvSpPr>
                  <p:cNvPr id="297" name="Rectangle 296">
                    <a:extLst>
                      <a:ext uri="{FF2B5EF4-FFF2-40B4-BE49-F238E27FC236}">
                        <a16:creationId xmlns:a16="http://schemas.microsoft.com/office/drawing/2014/main" id="{F8684AF5-A6F7-4733-A2CE-08133CCE8B84}"/>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8" name="Oval 297">
                    <a:extLst>
                      <a:ext uri="{FF2B5EF4-FFF2-40B4-BE49-F238E27FC236}">
                        <a16:creationId xmlns:a16="http://schemas.microsoft.com/office/drawing/2014/main" id="{1D674DF9-025C-47B1-9E26-8338FFFF9547}"/>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9" name="Oval 298">
                    <a:extLst>
                      <a:ext uri="{FF2B5EF4-FFF2-40B4-BE49-F238E27FC236}">
                        <a16:creationId xmlns:a16="http://schemas.microsoft.com/office/drawing/2014/main" id="{5121105D-58B1-44BE-83F5-075F0B875C44}"/>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0" name="Oval 299">
                    <a:extLst>
                      <a:ext uri="{FF2B5EF4-FFF2-40B4-BE49-F238E27FC236}">
                        <a16:creationId xmlns:a16="http://schemas.microsoft.com/office/drawing/2014/main" id="{651CE122-0449-4876-8236-A51D6915673C}"/>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1" name="Oval 300">
                    <a:extLst>
                      <a:ext uri="{FF2B5EF4-FFF2-40B4-BE49-F238E27FC236}">
                        <a16:creationId xmlns:a16="http://schemas.microsoft.com/office/drawing/2014/main" id="{72D3357E-2B44-44A8-BCEE-D3F928CC8658}"/>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2" name="Oval 301">
                    <a:extLst>
                      <a:ext uri="{FF2B5EF4-FFF2-40B4-BE49-F238E27FC236}">
                        <a16:creationId xmlns:a16="http://schemas.microsoft.com/office/drawing/2014/main" id="{545A835B-C70B-4DEA-B006-A33A68B32D43}"/>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3" name="Oval 302">
                    <a:extLst>
                      <a:ext uri="{FF2B5EF4-FFF2-40B4-BE49-F238E27FC236}">
                        <a16:creationId xmlns:a16="http://schemas.microsoft.com/office/drawing/2014/main" id="{00237A0E-A918-424B-8635-141D6228AD8B}"/>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4" name="Oval 303">
                    <a:extLst>
                      <a:ext uri="{FF2B5EF4-FFF2-40B4-BE49-F238E27FC236}">
                        <a16:creationId xmlns:a16="http://schemas.microsoft.com/office/drawing/2014/main" id="{4283C436-BFA1-4E11-AA8A-22CF5B68CD7E}"/>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5" name="Rectangle 304">
                    <a:extLst>
                      <a:ext uri="{FF2B5EF4-FFF2-40B4-BE49-F238E27FC236}">
                        <a16:creationId xmlns:a16="http://schemas.microsoft.com/office/drawing/2014/main" id="{FD730B71-19D8-43E3-94B9-159A4FAC6862}"/>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06" name="Straight Connector 305">
                    <a:extLst>
                      <a:ext uri="{FF2B5EF4-FFF2-40B4-BE49-F238E27FC236}">
                        <a16:creationId xmlns:a16="http://schemas.microsoft.com/office/drawing/2014/main" id="{A1784F34-0ED4-4A65-829C-BB87AAAC337C}"/>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grpSp>
            <p:nvGrpSpPr>
              <p:cNvPr id="192" name="Group 191">
                <a:extLst>
                  <a:ext uri="{FF2B5EF4-FFF2-40B4-BE49-F238E27FC236}">
                    <a16:creationId xmlns:a16="http://schemas.microsoft.com/office/drawing/2014/main" id="{3648BF56-0EAF-4CE7-9E38-A008E21060E7}"/>
                  </a:ext>
                </a:extLst>
              </p:cNvPr>
              <p:cNvGrpSpPr/>
              <p:nvPr/>
            </p:nvGrpSpPr>
            <p:grpSpPr>
              <a:xfrm>
                <a:off x="8229600" y="4519648"/>
                <a:ext cx="717550" cy="1822943"/>
                <a:chOff x="8509000" y="4519648"/>
                <a:chExt cx="717550" cy="1822943"/>
              </a:xfrm>
            </p:grpSpPr>
            <p:sp>
              <p:nvSpPr>
                <p:cNvPr id="193" name="Rectangle 192">
                  <a:extLst>
                    <a:ext uri="{FF2B5EF4-FFF2-40B4-BE49-F238E27FC236}">
                      <a16:creationId xmlns:a16="http://schemas.microsoft.com/office/drawing/2014/main" id="{DA566470-EEA6-40F7-8410-16A78CB35711}"/>
                    </a:ext>
                  </a:extLst>
                </p:cNvPr>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 name="Oval 193">
                  <a:extLst>
                    <a:ext uri="{FF2B5EF4-FFF2-40B4-BE49-F238E27FC236}">
                      <a16:creationId xmlns:a16="http://schemas.microsoft.com/office/drawing/2014/main" id="{EBB75137-DDEB-4B4E-A9B9-D004F3A13DB0}"/>
                    </a:ext>
                  </a:extLst>
                </p:cNvPr>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5" name="Oval 194">
                  <a:extLst>
                    <a:ext uri="{FF2B5EF4-FFF2-40B4-BE49-F238E27FC236}">
                      <a16:creationId xmlns:a16="http://schemas.microsoft.com/office/drawing/2014/main" id="{8F35C4D7-C9F9-4492-B84C-133BF7142A6D}"/>
                    </a:ext>
                  </a:extLst>
                </p:cNvPr>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6" name="Oval 195">
                  <a:extLst>
                    <a:ext uri="{FF2B5EF4-FFF2-40B4-BE49-F238E27FC236}">
                      <a16:creationId xmlns:a16="http://schemas.microsoft.com/office/drawing/2014/main" id="{C4B42005-6C8C-43E7-B500-8F99AE3E651D}"/>
                    </a:ext>
                  </a:extLst>
                </p:cNvPr>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7" name="Oval 196">
                  <a:extLst>
                    <a:ext uri="{FF2B5EF4-FFF2-40B4-BE49-F238E27FC236}">
                      <a16:creationId xmlns:a16="http://schemas.microsoft.com/office/drawing/2014/main" id="{74700D62-7D1B-43FC-B402-FDA3AA07B536}"/>
                    </a:ext>
                  </a:extLst>
                </p:cNvPr>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8" name="Oval 197">
                  <a:extLst>
                    <a:ext uri="{FF2B5EF4-FFF2-40B4-BE49-F238E27FC236}">
                      <a16:creationId xmlns:a16="http://schemas.microsoft.com/office/drawing/2014/main" id="{6F21AAF9-9AC8-4A34-A594-0D7E2AA5B979}"/>
                    </a:ext>
                  </a:extLst>
                </p:cNvPr>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9" name="Oval 198">
                  <a:extLst>
                    <a:ext uri="{FF2B5EF4-FFF2-40B4-BE49-F238E27FC236}">
                      <a16:creationId xmlns:a16="http://schemas.microsoft.com/office/drawing/2014/main" id="{9B394787-6445-4BF1-89B6-33C075304F9F}"/>
                    </a:ext>
                  </a:extLst>
                </p:cNvPr>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0" name="Oval 199">
                  <a:extLst>
                    <a:ext uri="{FF2B5EF4-FFF2-40B4-BE49-F238E27FC236}">
                      <a16:creationId xmlns:a16="http://schemas.microsoft.com/office/drawing/2014/main" id="{2F89D44E-8366-4E79-A98B-2D8698578868}"/>
                    </a:ext>
                  </a:extLst>
                </p:cNvPr>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1" name="Oval 200">
                  <a:extLst>
                    <a:ext uri="{FF2B5EF4-FFF2-40B4-BE49-F238E27FC236}">
                      <a16:creationId xmlns:a16="http://schemas.microsoft.com/office/drawing/2014/main" id="{4607D273-9FA2-41C2-8D5D-A69EFCB1F9A1}"/>
                    </a:ext>
                  </a:extLst>
                </p:cNvPr>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2" name="Oval 201">
                  <a:extLst>
                    <a:ext uri="{FF2B5EF4-FFF2-40B4-BE49-F238E27FC236}">
                      <a16:creationId xmlns:a16="http://schemas.microsoft.com/office/drawing/2014/main" id="{DFE9CF1C-9233-49C1-B5E2-6C7C1F7772C8}"/>
                    </a:ext>
                  </a:extLst>
                </p:cNvPr>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3" name="Oval 202">
                  <a:extLst>
                    <a:ext uri="{FF2B5EF4-FFF2-40B4-BE49-F238E27FC236}">
                      <a16:creationId xmlns:a16="http://schemas.microsoft.com/office/drawing/2014/main" id="{5CC994E3-717A-4030-8CAF-DBF99E0ECBF4}"/>
                    </a:ext>
                  </a:extLst>
                </p:cNvPr>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 name="Rectangle 203">
                  <a:extLst>
                    <a:ext uri="{FF2B5EF4-FFF2-40B4-BE49-F238E27FC236}">
                      <a16:creationId xmlns:a16="http://schemas.microsoft.com/office/drawing/2014/main" id="{800552FF-38CF-48E7-9042-C7E4680DA852}"/>
                    </a:ext>
                  </a:extLst>
                </p:cNvPr>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05" name="Straight Connector 204">
                  <a:extLst>
                    <a:ext uri="{FF2B5EF4-FFF2-40B4-BE49-F238E27FC236}">
                      <a16:creationId xmlns:a16="http://schemas.microsoft.com/office/drawing/2014/main" id="{D55365C8-464C-45FF-B6B3-683A08FCDC1B}"/>
                    </a:ext>
                  </a:extLst>
                </p:cNvPr>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06" name="Rectangle 205">
                  <a:extLst>
                    <a:ext uri="{FF2B5EF4-FFF2-40B4-BE49-F238E27FC236}">
                      <a16:creationId xmlns:a16="http://schemas.microsoft.com/office/drawing/2014/main" id="{2B7177B5-95A3-43F2-BD76-DA8176D809BC}"/>
                    </a:ext>
                  </a:extLst>
                </p:cNvPr>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07" name="Rectangle 206">
                  <a:extLst>
                    <a:ext uri="{FF2B5EF4-FFF2-40B4-BE49-F238E27FC236}">
                      <a16:creationId xmlns:a16="http://schemas.microsoft.com/office/drawing/2014/main" id="{F933C33A-F897-4D4B-BEDE-65D19AE6ED07}"/>
                    </a:ext>
                  </a:extLst>
                </p:cNvPr>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08" name="Rectangle 207">
                  <a:extLst>
                    <a:ext uri="{FF2B5EF4-FFF2-40B4-BE49-F238E27FC236}">
                      <a16:creationId xmlns:a16="http://schemas.microsoft.com/office/drawing/2014/main" id="{DF350AE6-DD6D-4EC2-8913-40C1AF246B13}"/>
                    </a:ext>
                  </a:extLst>
                </p:cNvPr>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09" name="Rectangle 208">
                  <a:extLst>
                    <a:ext uri="{FF2B5EF4-FFF2-40B4-BE49-F238E27FC236}">
                      <a16:creationId xmlns:a16="http://schemas.microsoft.com/office/drawing/2014/main" id="{7A7AAD81-016B-4F0B-9D0C-B870F3679171}"/>
                    </a:ext>
                  </a:extLst>
                </p:cNvPr>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10" name="Rectangle 209">
                  <a:extLst>
                    <a:ext uri="{FF2B5EF4-FFF2-40B4-BE49-F238E27FC236}">
                      <a16:creationId xmlns:a16="http://schemas.microsoft.com/office/drawing/2014/main" id="{A69E2162-B7C2-4280-9CB6-E31687A142C7}"/>
                    </a:ext>
                  </a:extLst>
                </p:cNvPr>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190" name="Rectangle 189">
              <a:extLst>
                <a:ext uri="{FF2B5EF4-FFF2-40B4-BE49-F238E27FC236}">
                  <a16:creationId xmlns:a16="http://schemas.microsoft.com/office/drawing/2014/main" id="{C3E23C9B-450F-4A70-8FF9-77F86D7F9824}"/>
                </a:ext>
              </a:extLst>
            </p:cNvPr>
            <p:cNvSpPr/>
            <p:nvPr/>
          </p:nvSpPr>
          <p:spPr>
            <a:xfrm>
              <a:off x="4572000" y="4045803"/>
              <a:ext cx="226695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Card-Puzzle: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Input: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CP</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AutoShape 38">
            <a:extLst>
              <a:ext uri="{FF2B5EF4-FFF2-40B4-BE49-F238E27FC236}">
                <a16:creationId xmlns:a16="http://schemas.microsoft.com/office/drawing/2014/main" id="{30D6088F-F6D7-4B9D-85D3-C6F82002E587}"/>
              </a:ext>
            </a:extLst>
          </p:cNvPr>
          <p:cNvSpPr>
            <a:spLocks noChangeArrowheads="1"/>
          </p:cNvSpPr>
          <p:nvPr/>
        </p:nvSpPr>
        <p:spPr bwMode="auto">
          <a:xfrm>
            <a:off x="216243" y="3931927"/>
            <a:ext cx="3346107" cy="965179"/>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Great.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 Map</a:t>
            </a:r>
            <a:r>
              <a:rPr kumimoji="0" lang="en-CA" altLang="en-US" sz="2400" b="0" i="0" u="none" strike="noStrike" kern="1200" cap="none" spc="0" normalizeH="0" baseline="30000" noProof="0" dirty="0">
                <a:ln>
                  <a:noFill/>
                </a:ln>
                <a:solidFill>
                  <a:srgbClr val="FFFFFF"/>
                </a:solidFill>
                <a:effectLst/>
                <a:uLnTx/>
                <a:uFillTx/>
                <a:latin typeface="Times New Roman"/>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Comic Sans MS" pitchFamily="66" charset="0"/>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3"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235832" y="2852947"/>
            <a:ext cx="3146168" cy="913636"/>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help.</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be as promised.</a:t>
            </a:r>
          </a:p>
        </p:txBody>
      </p:sp>
      <p:sp>
        <p:nvSpPr>
          <p:cNvPr id="2" name="Oval 1"/>
          <p:cNvSpPr/>
          <p:nvPr/>
        </p:nvSpPr>
        <p:spPr bwMode="auto">
          <a:xfrm>
            <a:off x="152400" y="2115020"/>
            <a:ext cx="24384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04014" y="2856649"/>
            <a:ext cx="4067985" cy="914400"/>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 game starts with me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constructing a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50" name="Oval 49"/>
          <p:cNvSpPr/>
          <p:nvPr/>
        </p:nvSpPr>
        <p:spPr bwMode="auto">
          <a:xfrm>
            <a:off x="655982" y="1031654"/>
            <a:ext cx="20574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2" name="Group 211"/>
          <p:cNvGrpSpPr/>
          <p:nvPr/>
        </p:nvGrpSpPr>
        <p:grpSpPr>
          <a:xfrm>
            <a:off x="4217504" y="4687016"/>
            <a:ext cx="4953000" cy="2007364"/>
            <a:chOff x="4217504" y="4687016"/>
            <a:chExt cx="4953000" cy="2007364"/>
          </a:xfrm>
        </p:grpSpPr>
        <p:grpSp>
          <p:nvGrpSpPr>
            <p:cNvPr id="213" name="Group 212"/>
            <p:cNvGrpSpPr/>
            <p:nvPr/>
          </p:nvGrpSpPr>
          <p:grpSpPr>
            <a:xfrm>
              <a:off x="4217504" y="4687016"/>
              <a:ext cx="4953000" cy="1976044"/>
              <a:chOff x="4217504" y="4687016"/>
              <a:chExt cx="4953000" cy="1976044"/>
            </a:xfrm>
          </p:grpSpPr>
          <p:grpSp>
            <p:nvGrpSpPr>
              <p:cNvPr id="233" name="Group 232"/>
              <p:cNvGrpSpPr/>
              <p:nvPr/>
            </p:nvGrpSpPr>
            <p:grpSpPr>
              <a:xfrm>
                <a:off x="4978400" y="4872360"/>
                <a:ext cx="3403600" cy="1790700"/>
                <a:chOff x="4978400" y="4872360"/>
                <a:chExt cx="3403600" cy="1790700"/>
              </a:xfrm>
            </p:grpSpPr>
            <p:grpSp>
              <p:nvGrpSpPr>
                <p:cNvPr id="235" name="Group 234"/>
                <p:cNvGrpSpPr/>
                <p:nvPr/>
              </p:nvGrpSpPr>
              <p:grpSpPr>
                <a:xfrm>
                  <a:off x="4978400" y="4880595"/>
                  <a:ext cx="609600" cy="1782465"/>
                  <a:chOff x="1358900" y="3475335"/>
                  <a:chExt cx="609600" cy="1782465"/>
                </a:xfrm>
              </p:grpSpPr>
              <p:sp>
                <p:nvSpPr>
                  <p:cNvPr id="281" name="Rectangle 280"/>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2" name="Oval 281"/>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3" name="Oval 282"/>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4" name="Oval 28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5" name="Oval 284"/>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6" name="Oval 28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7" name="Oval 28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8" name="Oval 287"/>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9" name="Rectangle 28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90" name="Straight Connector 28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36" name="Group 235"/>
                <p:cNvGrpSpPr/>
                <p:nvPr/>
              </p:nvGrpSpPr>
              <p:grpSpPr>
                <a:xfrm>
                  <a:off x="5676900" y="4872360"/>
                  <a:ext cx="609600" cy="1782465"/>
                  <a:chOff x="1358900" y="3475335"/>
                  <a:chExt cx="609600" cy="1782465"/>
                </a:xfrm>
              </p:grpSpPr>
              <p:sp>
                <p:nvSpPr>
                  <p:cNvPr id="270" name="Rectangle 26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1" name="Oval 270"/>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2" name="Oval 27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3" name="Oval 27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4" name="Oval 273"/>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5" name="Oval 274"/>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 name="Oval 275"/>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7" name="Oval 27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8" name="Oval 277"/>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Rectangle 27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80" name="Straight Connector 27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37" name="Group 236"/>
                <p:cNvGrpSpPr/>
                <p:nvPr/>
              </p:nvGrpSpPr>
              <p:grpSpPr>
                <a:xfrm>
                  <a:off x="7772400" y="4875705"/>
                  <a:ext cx="609600" cy="1782465"/>
                  <a:chOff x="1358900" y="3475335"/>
                  <a:chExt cx="609600" cy="1782465"/>
                </a:xfrm>
              </p:grpSpPr>
              <p:sp>
                <p:nvSpPr>
                  <p:cNvPr id="260" name="Rectangle 25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1" name="Oval 26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2" name="Oval 261"/>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3" name="Oval 26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4" name="Oval 263"/>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5" name="Oval 264"/>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 name="Oval 265"/>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7" name="Oval 266"/>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8" name="Rectangle 26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69" name="Straight Connector 26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38" name="Group 237"/>
                <p:cNvGrpSpPr/>
                <p:nvPr/>
              </p:nvGrpSpPr>
              <p:grpSpPr>
                <a:xfrm>
                  <a:off x="7073900" y="4888450"/>
                  <a:ext cx="723900" cy="1772345"/>
                  <a:chOff x="4387850" y="4679950"/>
                  <a:chExt cx="723900" cy="1772345"/>
                </a:xfrm>
              </p:grpSpPr>
              <p:sp>
                <p:nvSpPr>
                  <p:cNvPr id="250" name="Rectangle 249"/>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1" name="Oval 250"/>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2" name="Oval 251"/>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3" name="Oval 252"/>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4" name="Oval 253"/>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5" name="Oval 254"/>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 name="Oval 255"/>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7" name="Oval 256"/>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58" name="Straight Connector 257"/>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59" name="Rectangle 258"/>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39" name="Group 238"/>
                <p:cNvGrpSpPr/>
                <p:nvPr/>
              </p:nvGrpSpPr>
              <p:grpSpPr>
                <a:xfrm>
                  <a:off x="6375400" y="4880595"/>
                  <a:ext cx="736600" cy="1782465"/>
                  <a:chOff x="3689350" y="4678065"/>
                  <a:chExt cx="736600" cy="1782465"/>
                </a:xfrm>
              </p:grpSpPr>
              <p:sp>
                <p:nvSpPr>
                  <p:cNvPr id="240" name="Rectangle 239"/>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1" name="Oval 240"/>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3" name="Oval 242"/>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4" name="Oval 243"/>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 name="Oval 244"/>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 name="Oval 245"/>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7" name="Rectangle 246"/>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48" name="Straight Connector 247"/>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49" name="Oval 248"/>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34" name="Rectangle 233"/>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grpSp>
        <p:grpSp>
          <p:nvGrpSpPr>
            <p:cNvPr id="214" name="Group 213"/>
            <p:cNvGrpSpPr/>
            <p:nvPr/>
          </p:nvGrpSpPr>
          <p:grpSpPr>
            <a:xfrm>
              <a:off x="8426450" y="4871437"/>
              <a:ext cx="717550" cy="1822943"/>
              <a:chOff x="8509000" y="4519648"/>
              <a:chExt cx="717550" cy="1822943"/>
            </a:xfrm>
          </p:grpSpPr>
          <p:sp>
            <p:nvSpPr>
              <p:cNvPr id="215" name="Rectangle 214"/>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 name="Oval 215"/>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 name="Oval 216"/>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 name="Oval 217"/>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 name="Oval 218"/>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 name="Oval 219"/>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 name="Oval 220"/>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 name="Oval 221"/>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 name="Oval 222"/>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 name="Oval 223"/>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 name="Oval 224"/>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6" name="Rectangle 225"/>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27" name="Straight Connector 226"/>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28" name="Rectangle 227"/>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29" name="Rectangle 228"/>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0" name="Rectangle 229"/>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1" name="Rectangle 230"/>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2" name="Rectangle 231"/>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
        <p:nvSpPr>
          <p:cNvPr id="293" name="Rectangle 292"/>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
        <p:nvSpPr>
          <p:cNvPr id="294" name="Rectangle 293"/>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108" name="AutoShape 38">
            <a:extLst>
              <a:ext uri="{FF2B5EF4-FFF2-40B4-BE49-F238E27FC236}">
                <a16:creationId xmlns:a16="http://schemas.microsoft.com/office/drawing/2014/main" id="{E4D82226-C42A-4A9F-90E1-829E516223A0}"/>
              </a:ext>
            </a:extLst>
          </p:cNvPr>
          <p:cNvSpPr>
            <a:spLocks noChangeArrowheads="1"/>
          </p:cNvSpPr>
          <p:nvPr/>
        </p:nvSpPr>
        <p:spPr bwMode="auto">
          <a:xfrm>
            <a:off x="457200" y="685800"/>
            <a:ext cx="7924800" cy="943171"/>
          </a:xfrm>
          <a:prstGeom prst="wedgeRoundRectCallout">
            <a:avLst>
              <a:gd name="adj1" fmla="val 38290"/>
              <a:gd name="adj2" fmla="val -69406"/>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me promise you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 </a:t>
            </a:r>
            <a:b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row r,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“Card z covers X in row r”</a:t>
            </a:r>
          </a:p>
        </p:txBody>
      </p:sp>
      <p:sp>
        <p:nvSpPr>
          <p:cNvPr id="109" name="AutoShape 38">
            <a:extLst>
              <a:ext uri="{FF2B5EF4-FFF2-40B4-BE49-F238E27FC236}">
                <a16:creationId xmlns:a16="http://schemas.microsoft.com/office/drawing/2014/main" id="{5AA68E46-573C-4222-A419-6B00F10EC4DD}"/>
              </a:ext>
            </a:extLst>
          </p:cNvPr>
          <p:cNvSpPr>
            <a:spLocks noChangeArrowheads="1"/>
          </p:cNvSpPr>
          <p:nvPr/>
        </p:nvSpPr>
        <p:spPr bwMode="auto">
          <a:xfrm>
            <a:off x="33132" y="1705171"/>
            <a:ext cx="9067800" cy="990600"/>
          </a:xfrm>
          <a:prstGeom prst="wedgeRoundRectCallout">
            <a:avLst>
              <a:gd name="adj1" fmla="val -30607"/>
              <a:gd name="adj2" fmla="val -5667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will play the game to prove SAT(I</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clauses C,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var x,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418073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9">
                                            <p:txEl>
                                              <p:pRg st="0" end="0"/>
                                            </p:txEl>
                                          </p:spTgt>
                                        </p:tgtEl>
                                        <p:attrNameLst>
                                          <p:attrName>style.visibility</p:attrName>
                                        </p:attrNameLst>
                                      </p:cBhvr>
                                      <p:to>
                                        <p:strVal val="visible"/>
                                      </p:to>
                                    </p:set>
                                    <p:anim calcmode="lin" valueType="num">
                                      <p:cBhvr additive="base">
                                        <p:cTn id="1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500" fill="hold"/>
                                        <p:tgtEl>
                                          <p:spTgt spid="33"/>
                                        </p:tgtEl>
                                        <p:attrNameLst>
                                          <p:attrName>ppt_x</p:attrName>
                                        </p:attrNameLst>
                                      </p:cBhvr>
                                      <p:tavLst>
                                        <p:tav tm="0">
                                          <p:val>
                                            <p:strVal val="1+#ppt_w/2"/>
                                          </p:val>
                                        </p:tav>
                                        <p:tav tm="100000">
                                          <p:val>
                                            <p:strVal val="#ppt_x"/>
                                          </p:val>
                                        </p:tav>
                                      </p:tavLst>
                                    </p:anim>
                                    <p:anim calcmode="lin" valueType="num">
                                      <p:cBhvr additive="base">
                                        <p:cTn id="22" dur="500" fill="hold"/>
                                        <p:tgtEl>
                                          <p:spTgt spid="33"/>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anim calcmode="lin" valueType="num">
                                      <p:cBhvr additive="base">
                                        <p:cTn id="25"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1+#ppt_w/2"/>
                                          </p:val>
                                        </p:tav>
                                        <p:tav tm="100000">
                                          <p:val>
                                            <p:strVal val="#ppt_x"/>
                                          </p:val>
                                        </p:tav>
                                      </p:tavLst>
                                    </p:anim>
                                    <p:anim calcmode="lin" valueType="num">
                                      <p:cBhvr additive="base">
                                        <p:cTn id="3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33">
                                            <p:txEl>
                                              <p:pRg st="1" end="1"/>
                                            </p:txEl>
                                          </p:spTgt>
                                        </p:tgtEl>
                                        <p:attrNameLst>
                                          <p:attrName>style.visibility</p:attrName>
                                        </p:attrNameLst>
                                      </p:cBhvr>
                                      <p:to>
                                        <p:strVal val="visible"/>
                                      </p:to>
                                    </p:set>
                                    <p:anim calcmode="lin" valueType="num">
                                      <p:cBhvr additive="base">
                                        <p:cTn id="37" dur="500" fill="hold"/>
                                        <p:tgtEl>
                                          <p:spTgt spid="33">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212"/>
                                        </p:tgtEl>
                                        <p:attrNameLst>
                                          <p:attrName>style.visibility</p:attrName>
                                        </p:attrNameLst>
                                      </p:cBhvr>
                                      <p:to>
                                        <p:strVal val="visible"/>
                                      </p:to>
                                    </p:set>
                                    <p:anim calcmode="lin" valueType="num">
                                      <p:cBhvr additive="base">
                                        <p:cTn id="43" dur="500" fill="hold"/>
                                        <p:tgtEl>
                                          <p:spTgt spid="212"/>
                                        </p:tgtEl>
                                        <p:attrNameLst>
                                          <p:attrName>ppt_x</p:attrName>
                                        </p:attrNameLst>
                                      </p:cBhvr>
                                      <p:tavLst>
                                        <p:tav tm="0">
                                          <p:val>
                                            <p:strVal val="1+#ppt_w/2"/>
                                          </p:val>
                                        </p:tav>
                                        <p:tav tm="100000">
                                          <p:val>
                                            <p:strVal val="#ppt_x"/>
                                          </p:val>
                                        </p:tav>
                                      </p:tavLst>
                                    </p:anim>
                                    <p:anim calcmode="lin" valueType="num">
                                      <p:cBhvr additive="base">
                                        <p:cTn id="44" dur="500" fill="hold"/>
                                        <p:tgtEl>
                                          <p:spTgt spid="212"/>
                                        </p:tgtEl>
                                        <p:attrNameLst>
                                          <p:attrName>ppt_y</p:attrName>
                                        </p:attrNameLst>
                                      </p:cBhvr>
                                      <p:tavLst>
                                        <p:tav tm="0">
                                          <p:val>
                                            <p:strVal val="#ppt_y"/>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188"/>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0-#ppt_w/2"/>
                                          </p:val>
                                        </p:tav>
                                        <p:tav tm="100000">
                                          <p:val>
                                            <p:strVal val="#ppt_x"/>
                                          </p:val>
                                        </p:tav>
                                      </p:tavLst>
                                    </p:anim>
                                    <p:anim calcmode="lin" valueType="num">
                                      <p:cBhvr additive="base">
                                        <p:cTn id="52" dur="500" fill="hold"/>
                                        <p:tgtEl>
                                          <p:spTgt spid="25"/>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25">
                                            <p:txEl>
                                              <p:pRg st="0" end="0"/>
                                            </p:txEl>
                                          </p:spTgt>
                                        </p:tgtEl>
                                        <p:attrNameLst>
                                          <p:attrName>style.visibility</p:attrName>
                                        </p:attrNameLst>
                                      </p:cBhvr>
                                      <p:to>
                                        <p:strVal val="visible"/>
                                      </p:to>
                                    </p:set>
                                    <p:anim calcmode="lin" valueType="num">
                                      <p:cBhvr additive="base">
                                        <p:cTn id="55"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25">
                                            <p:txEl>
                                              <p:pRg st="1" end="1"/>
                                            </p:txEl>
                                          </p:spTgt>
                                        </p:tgtEl>
                                        <p:attrNameLst>
                                          <p:attrName>style.visibility</p:attrName>
                                        </p:attrNameLst>
                                      </p:cBhvr>
                                      <p:to>
                                        <p:strVal val="visible"/>
                                      </p:to>
                                    </p:set>
                                    <p:anim calcmode="lin" valueType="num">
                                      <p:cBhvr additive="base">
                                        <p:cTn id="61"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3"/>
                                        </p:tgtEl>
                                        <p:attrNameLst>
                                          <p:attrName>style.visibility</p:attrName>
                                        </p:attrNameLst>
                                      </p:cBhvr>
                                      <p:to>
                                        <p:strVal val="visible"/>
                                      </p:to>
                                    </p:set>
                                    <p:anim calcmode="lin" valueType="num">
                                      <p:cBhvr additive="base">
                                        <p:cTn id="67" dur="500" fill="hold"/>
                                        <p:tgtEl>
                                          <p:spTgt spid="293"/>
                                        </p:tgtEl>
                                        <p:attrNameLst>
                                          <p:attrName>ppt_x</p:attrName>
                                        </p:attrNameLst>
                                      </p:cBhvr>
                                      <p:tavLst>
                                        <p:tav tm="0">
                                          <p:val>
                                            <p:strVal val="0-#ppt_w/2"/>
                                          </p:val>
                                        </p:tav>
                                        <p:tav tm="100000">
                                          <p:val>
                                            <p:strVal val="#ppt_x"/>
                                          </p:val>
                                        </p:tav>
                                      </p:tavLst>
                                    </p:anim>
                                    <p:anim calcmode="lin" valueType="num">
                                      <p:cBhvr additive="base">
                                        <p:cTn id="68" dur="500" fill="hold"/>
                                        <p:tgtEl>
                                          <p:spTgt spid="2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P spid="2" grpId="0" animBg="1"/>
      <p:bldP spid="49" grpId="0" animBg="1"/>
      <p:bldP spid="50" grpId="0" animBg="1"/>
      <p:bldP spid="29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47"/>
          <p:cNvGrpSpPr>
            <a:grpSpLocks/>
          </p:cNvGrpSpPr>
          <p:nvPr/>
        </p:nvGrpSpPr>
        <p:grpSpPr bwMode="auto">
          <a:xfrm flipH="1">
            <a:off x="8324004" y="759655"/>
            <a:ext cx="838200" cy="1297745"/>
            <a:chOff x="2593" y="768"/>
            <a:chExt cx="849" cy="1475"/>
          </a:xfrm>
        </p:grpSpPr>
        <p:sp>
          <p:nvSpPr>
            <p:cNvPr id="114"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21" name="Group 55"/>
            <p:cNvGrpSpPr>
              <a:grpSpLocks/>
            </p:cNvGrpSpPr>
            <p:nvPr/>
          </p:nvGrpSpPr>
          <p:grpSpPr bwMode="auto">
            <a:xfrm>
              <a:off x="2720" y="768"/>
              <a:ext cx="230" cy="1456"/>
              <a:chOff x="2720" y="768"/>
              <a:chExt cx="230" cy="1456"/>
            </a:xfrm>
          </p:grpSpPr>
          <p:sp>
            <p:nvSpPr>
              <p:cNvPr id="122"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24" name="AutoShape 35"/>
          <p:cNvSpPr>
            <a:spLocks noChangeArrowheads="1"/>
          </p:cNvSpPr>
          <p:nvPr/>
        </p:nvSpPr>
        <p:spPr bwMode="auto">
          <a:xfrm>
            <a:off x="360468" y="2901436"/>
            <a:ext cx="4592532" cy="908564"/>
          </a:xfrm>
          <a:prstGeom prst="wedgeRoundRectCallout">
            <a:avLst>
              <a:gd name="adj1" fmla="val 48444"/>
              <a:gd name="adj2" fmla="val -6325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the next step of the game,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you some arbitrary clause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C.</a:t>
            </a:r>
          </a:p>
        </p:txBody>
      </p:sp>
      <p:sp>
        <p:nvSpPr>
          <p:cNvPr id="125"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105400" y="2802505"/>
            <a:ext cx="3951297" cy="1796267"/>
          </a:xfrm>
          <a:prstGeom prst="wedgeRoundRectCallout">
            <a:avLst>
              <a:gd name="adj1" fmla="val 29847"/>
              <a:gd name="adj2" fmla="val -62956"/>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help here too.</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This clause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mn-cs"/>
              </a:rPr>
              <a:t>C</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corresponds to some row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mn-cs"/>
              </a:rPr>
              <a:t>r</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My statement is true for all </a:t>
            </a:r>
            <a:r>
              <a:rPr kumimoji="0" lang="en-CA"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r</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CA" altLang="en-US" sz="1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6" name="Oval 125"/>
          <p:cNvSpPr/>
          <p:nvPr/>
        </p:nvSpPr>
        <p:spPr bwMode="auto">
          <a:xfrm>
            <a:off x="2388704" y="2098590"/>
            <a:ext cx="17526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126"/>
          <p:cNvSpPr/>
          <p:nvPr/>
        </p:nvSpPr>
        <p:spPr bwMode="auto">
          <a:xfrm>
            <a:off x="2388704" y="1064920"/>
            <a:ext cx="15240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 name="Rectangle 204"/>
          <p:cNvSpPr/>
          <p:nvPr/>
        </p:nvSpPr>
        <p:spPr bwMode="auto">
          <a:xfrm>
            <a:off x="1143000" y="5816426"/>
            <a:ext cx="3352800" cy="30599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6" name="Group 5"/>
          <p:cNvGrpSpPr/>
          <p:nvPr/>
        </p:nvGrpSpPr>
        <p:grpSpPr>
          <a:xfrm>
            <a:off x="914400" y="4784124"/>
            <a:ext cx="8229600" cy="1938992"/>
            <a:chOff x="914400" y="4784124"/>
            <a:chExt cx="8229600" cy="1938992"/>
          </a:xfrm>
        </p:grpSpPr>
        <p:sp>
          <p:nvSpPr>
            <p:cNvPr id="207" name="Rectangle 206"/>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grpSp>
          <p:nvGrpSpPr>
            <p:cNvPr id="5" name="Group 4"/>
            <p:cNvGrpSpPr/>
            <p:nvPr/>
          </p:nvGrpSpPr>
          <p:grpSpPr>
            <a:xfrm>
              <a:off x="4978400" y="4871437"/>
              <a:ext cx="4165600" cy="1822943"/>
              <a:chOff x="4978400" y="4871437"/>
              <a:chExt cx="4165600" cy="1822943"/>
            </a:xfrm>
          </p:grpSpPr>
          <p:grpSp>
            <p:nvGrpSpPr>
              <p:cNvPr id="3" name="Group 2"/>
              <p:cNvGrpSpPr/>
              <p:nvPr/>
            </p:nvGrpSpPr>
            <p:grpSpPr>
              <a:xfrm>
                <a:off x="4978400" y="4872360"/>
                <a:ext cx="3403600" cy="1790700"/>
                <a:chOff x="4978400" y="4872360"/>
                <a:chExt cx="3403600" cy="1790700"/>
              </a:xfrm>
            </p:grpSpPr>
            <p:grpSp>
              <p:nvGrpSpPr>
                <p:cNvPr id="311" name="Group 310"/>
                <p:cNvGrpSpPr/>
                <p:nvPr/>
              </p:nvGrpSpPr>
              <p:grpSpPr>
                <a:xfrm>
                  <a:off x="4978400" y="4880595"/>
                  <a:ext cx="609600" cy="1782465"/>
                  <a:chOff x="1358900" y="3475335"/>
                  <a:chExt cx="609600" cy="1782465"/>
                </a:xfrm>
              </p:grpSpPr>
              <p:sp>
                <p:nvSpPr>
                  <p:cNvPr id="357" name="Rectangle 356"/>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8" name="Oval 357"/>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9" name="Oval 358"/>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0" name="Oval 359"/>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1" name="Oval 360"/>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2" name="Oval 36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3" name="Oval 36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4" name="Oval 36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5" name="Rectangle 36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66" name="Straight Connector 36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12" name="Group 311"/>
                <p:cNvGrpSpPr/>
                <p:nvPr/>
              </p:nvGrpSpPr>
              <p:grpSpPr>
                <a:xfrm>
                  <a:off x="5676900" y="4872360"/>
                  <a:ext cx="609600" cy="1782465"/>
                  <a:chOff x="1358900" y="3475335"/>
                  <a:chExt cx="609600" cy="1782465"/>
                </a:xfrm>
              </p:grpSpPr>
              <p:sp>
                <p:nvSpPr>
                  <p:cNvPr id="346" name="Rectangle 34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7" name="Oval 346"/>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8" name="Oval 347"/>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9" name="Oval 348"/>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0" name="Oval 349"/>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1" name="Oval 350"/>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2" name="Oval 351"/>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3" name="Oval 35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4" name="Oval 353"/>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5" name="Rectangle 354"/>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56" name="Straight Connector 355"/>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13" name="Group 312"/>
                <p:cNvGrpSpPr/>
                <p:nvPr/>
              </p:nvGrpSpPr>
              <p:grpSpPr>
                <a:xfrm>
                  <a:off x="7772400" y="4875705"/>
                  <a:ext cx="609600" cy="1782465"/>
                  <a:chOff x="1358900" y="3475335"/>
                  <a:chExt cx="609600" cy="1782465"/>
                </a:xfrm>
              </p:grpSpPr>
              <p:sp>
                <p:nvSpPr>
                  <p:cNvPr id="336" name="Rectangle 335"/>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7" name="Oval 336"/>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 name="Oval 337"/>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9" name="Oval 338"/>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0" name="Oval 339"/>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1" name="Oval 340"/>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2" name="Oval 341"/>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Rectangle 343"/>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5" name="Straight Connector 344"/>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314" name="Group 313"/>
                <p:cNvGrpSpPr/>
                <p:nvPr/>
              </p:nvGrpSpPr>
              <p:grpSpPr>
                <a:xfrm>
                  <a:off x="7073900" y="4888450"/>
                  <a:ext cx="723900" cy="1772345"/>
                  <a:chOff x="4387850" y="4679950"/>
                  <a:chExt cx="723900" cy="1772345"/>
                </a:xfrm>
              </p:grpSpPr>
              <p:sp>
                <p:nvSpPr>
                  <p:cNvPr id="326" name="Rectangle 325"/>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Oval 326"/>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8" name="Oval 327"/>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9" name="Oval 328"/>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0" name="Oval 329"/>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1" name="Oval 330"/>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2" name="Oval 331"/>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3" name="Oval 332"/>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34" name="Straight Connector 333"/>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35" name="Rectangle 334"/>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315" name="Group 314"/>
                <p:cNvGrpSpPr/>
                <p:nvPr/>
              </p:nvGrpSpPr>
              <p:grpSpPr>
                <a:xfrm>
                  <a:off x="6375400" y="4880595"/>
                  <a:ext cx="736600" cy="1782465"/>
                  <a:chOff x="3689350" y="4678065"/>
                  <a:chExt cx="736600" cy="1782465"/>
                </a:xfrm>
              </p:grpSpPr>
              <p:sp>
                <p:nvSpPr>
                  <p:cNvPr id="316" name="Rectangle 315"/>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7" name="Oval 316"/>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9" name="Oval 318"/>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0" name="Oval 319"/>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1" name="Oval 320"/>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Rectangle 322"/>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24" name="Straight Connector 323"/>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25" name="Oval 324"/>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89" name="Group 288"/>
              <p:cNvGrpSpPr/>
              <p:nvPr/>
            </p:nvGrpSpPr>
            <p:grpSpPr>
              <a:xfrm>
                <a:off x="8426450" y="4871437"/>
                <a:ext cx="717550" cy="1822943"/>
                <a:chOff x="8509000" y="4519648"/>
                <a:chExt cx="717550" cy="1822943"/>
              </a:xfrm>
            </p:grpSpPr>
            <p:sp>
              <p:nvSpPr>
                <p:cNvPr id="290" name="Rectangle 289"/>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1" name="Oval 290"/>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2" name="Oval 291"/>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3" name="Oval 292"/>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4" name="Oval 293"/>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5" name="Oval 294"/>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6" name="Oval 295"/>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7" name="Oval 296"/>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8" name="Oval 297"/>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9" name="Oval 298"/>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0" name="Oval 299"/>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1" name="Rectangle 300"/>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02" name="Straight Connector 301"/>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03" name="Rectangle 302"/>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304" name="Rectangle 303"/>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305" name="Rectangle 304"/>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306" name="Rectangle 305"/>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307" name="Rectangle 306"/>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grpSp>
      <p:sp>
        <p:nvSpPr>
          <p:cNvPr id="206" name="Rectangle 205"/>
          <p:cNvSpPr/>
          <p:nvPr/>
        </p:nvSpPr>
        <p:spPr bwMode="auto">
          <a:xfrm>
            <a:off x="4953000" y="5814044"/>
            <a:ext cx="4083819" cy="276909"/>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Rectangle 127">
            <a:extLst>
              <a:ext uri="{FF2B5EF4-FFF2-40B4-BE49-F238E27FC236}">
                <a16:creationId xmlns:a16="http://schemas.microsoft.com/office/drawing/2014/main" id="{EE5E8BA3-D2CC-4F31-B849-AC90B9099134}"/>
              </a:ext>
            </a:extLst>
          </p:cNvPr>
          <p:cNvSpPr/>
          <p:nvPr/>
        </p:nvSpPr>
        <p:spPr>
          <a:xfrm>
            <a:off x="793750" y="5735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C</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9" name="Rectangle 128">
            <a:extLst>
              <a:ext uri="{FF2B5EF4-FFF2-40B4-BE49-F238E27FC236}">
                <a16:creationId xmlns:a16="http://schemas.microsoft.com/office/drawing/2014/main" id="{61DF7AA8-46E3-4DCA-8DAD-22F88333DBF7}"/>
              </a:ext>
            </a:extLst>
          </p:cNvPr>
          <p:cNvSpPr/>
          <p:nvPr/>
        </p:nvSpPr>
        <p:spPr>
          <a:xfrm>
            <a:off x="4641850" y="570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r</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2" name="AutoShape 38">
            <a:extLst>
              <a:ext uri="{FF2B5EF4-FFF2-40B4-BE49-F238E27FC236}">
                <a16:creationId xmlns:a16="http://schemas.microsoft.com/office/drawing/2014/main" id="{34015893-73F3-4BC4-A867-62C25F87394A}"/>
              </a:ext>
            </a:extLst>
          </p:cNvPr>
          <p:cNvSpPr>
            <a:spLocks noChangeArrowheads="1"/>
          </p:cNvSpPr>
          <p:nvPr/>
        </p:nvSpPr>
        <p:spPr bwMode="auto">
          <a:xfrm>
            <a:off x="33132" y="1705171"/>
            <a:ext cx="9067800" cy="990600"/>
          </a:xfrm>
          <a:prstGeom prst="wedgeRoundRectCallout">
            <a:avLst>
              <a:gd name="adj1" fmla="val -30607"/>
              <a:gd name="adj2" fmla="val -5667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will play the game to prove SAT(I</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clauses C,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var x,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33" name="AutoShape 38">
            <a:extLst>
              <a:ext uri="{FF2B5EF4-FFF2-40B4-BE49-F238E27FC236}">
                <a16:creationId xmlns:a16="http://schemas.microsoft.com/office/drawing/2014/main" id="{C5621DC1-9026-4386-8372-CCFE5FDC9645}"/>
              </a:ext>
            </a:extLst>
          </p:cNvPr>
          <p:cNvSpPr>
            <a:spLocks noChangeArrowheads="1"/>
          </p:cNvSpPr>
          <p:nvPr/>
        </p:nvSpPr>
        <p:spPr bwMode="auto">
          <a:xfrm>
            <a:off x="457200" y="685800"/>
            <a:ext cx="7924800" cy="943171"/>
          </a:xfrm>
          <a:prstGeom prst="wedgeRoundRectCallout">
            <a:avLst>
              <a:gd name="adj1" fmla="val 38290"/>
              <a:gd name="adj2" fmla="val -69406"/>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me promise you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 </a:t>
            </a:r>
            <a:b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row r,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“Card z covers X in row r”</a:t>
            </a:r>
          </a:p>
        </p:txBody>
      </p:sp>
      <p:sp>
        <p:nvSpPr>
          <p:cNvPr id="134" name="Rectangle 133">
            <a:extLst>
              <a:ext uri="{FF2B5EF4-FFF2-40B4-BE49-F238E27FC236}">
                <a16:creationId xmlns:a16="http://schemas.microsoft.com/office/drawing/2014/main" id="{3048B23C-2E37-4CCF-9FA0-0CA4B84EAC4A}"/>
              </a:ext>
            </a:extLst>
          </p:cNvPr>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135" name="Rectangle 134">
            <a:extLst>
              <a:ext uri="{FF2B5EF4-FFF2-40B4-BE49-F238E27FC236}">
                <a16:creationId xmlns:a16="http://schemas.microsoft.com/office/drawing/2014/main" id="{59DDD8FB-26C9-4AF8-8456-C2BB9602FA47}"/>
              </a:ext>
            </a:extLst>
          </p:cNvPr>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Tree>
    <p:extLst>
      <p:ext uri="{BB962C8B-B14F-4D97-AF65-F5344CB8AC3E}">
        <p14:creationId xmlns:p14="http://schemas.microsoft.com/office/powerpoint/2010/main" val="1895032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fill="hold"/>
                                        <p:tgtEl>
                                          <p:spTgt spid="126"/>
                                        </p:tgtEl>
                                        <p:attrNameLst>
                                          <p:attrName>ppt_x</p:attrName>
                                        </p:attrNameLst>
                                      </p:cBhvr>
                                      <p:tavLst>
                                        <p:tav tm="0">
                                          <p:val>
                                            <p:strVal val="0-#ppt_w/2"/>
                                          </p:val>
                                        </p:tav>
                                        <p:tav tm="100000">
                                          <p:val>
                                            <p:strVal val="#ppt_x"/>
                                          </p:val>
                                        </p:tav>
                                      </p:tavLst>
                                    </p:anim>
                                    <p:anim calcmode="lin" valueType="num">
                                      <p:cBhvr additive="base">
                                        <p:cTn id="8"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4"/>
                                        </p:tgtEl>
                                        <p:attrNameLst>
                                          <p:attrName>style.visibility</p:attrName>
                                        </p:attrNameLst>
                                      </p:cBhvr>
                                      <p:to>
                                        <p:strVal val="visible"/>
                                      </p:to>
                                    </p:set>
                                    <p:anim calcmode="lin" valueType="num">
                                      <p:cBhvr additive="base">
                                        <p:cTn id="13" dur="500" fill="hold"/>
                                        <p:tgtEl>
                                          <p:spTgt spid="124"/>
                                        </p:tgtEl>
                                        <p:attrNameLst>
                                          <p:attrName>ppt_x</p:attrName>
                                        </p:attrNameLst>
                                      </p:cBhvr>
                                      <p:tavLst>
                                        <p:tav tm="0">
                                          <p:val>
                                            <p:strVal val="1+#ppt_w/2"/>
                                          </p:val>
                                        </p:tav>
                                        <p:tav tm="100000">
                                          <p:val>
                                            <p:strVal val="#ppt_x"/>
                                          </p:val>
                                        </p:tav>
                                      </p:tavLst>
                                    </p:anim>
                                    <p:anim calcmode="lin" valueType="num">
                                      <p:cBhvr additive="base">
                                        <p:cTn id="14" dur="500" fill="hold"/>
                                        <p:tgtEl>
                                          <p:spTgt spid="124"/>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124">
                                            <p:txEl>
                                              <p:pRg st="0" end="0"/>
                                            </p:txEl>
                                          </p:spTgt>
                                        </p:tgtEl>
                                        <p:attrNameLst>
                                          <p:attrName>style.visibility</p:attrName>
                                        </p:attrNameLst>
                                      </p:cBhvr>
                                      <p:to>
                                        <p:strVal val="visible"/>
                                      </p:to>
                                    </p:set>
                                    <p:anim calcmode="lin" valueType="num">
                                      <p:cBhvr additive="base">
                                        <p:cTn id="17" dur="500" fill="hold"/>
                                        <p:tgtEl>
                                          <p:spTgt spid="124">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24">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24">
                                            <p:txEl>
                                              <p:pRg st="1" end="1"/>
                                            </p:txEl>
                                          </p:spTgt>
                                        </p:tgtEl>
                                        <p:attrNameLst>
                                          <p:attrName>style.visibility</p:attrName>
                                        </p:attrNameLst>
                                      </p:cBhvr>
                                      <p:to>
                                        <p:strVal val="visible"/>
                                      </p:to>
                                    </p:set>
                                    <p:anim calcmode="lin" valueType="num">
                                      <p:cBhvr additive="base">
                                        <p:cTn id="21" dur="500" fill="hold"/>
                                        <p:tgtEl>
                                          <p:spTgt spid="124">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124">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3"/>
                                        </p:tgtEl>
                                        <p:attrNameLst>
                                          <p:attrName>style.visibility</p:attrName>
                                        </p:attrNameLst>
                                      </p:cBhvr>
                                      <p:to>
                                        <p:strVal val="visible"/>
                                      </p:to>
                                    </p:set>
                                    <p:anim calcmode="lin" valueType="num">
                                      <p:cBhvr additive="base">
                                        <p:cTn id="25" dur="500" fill="hold"/>
                                        <p:tgtEl>
                                          <p:spTgt spid="113"/>
                                        </p:tgtEl>
                                        <p:attrNameLst>
                                          <p:attrName>ppt_x</p:attrName>
                                        </p:attrNameLst>
                                      </p:cBhvr>
                                      <p:tavLst>
                                        <p:tav tm="0">
                                          <p:val>
                                            <p:strVal val="1+#ppt_w/2"/>
                                          </p:val>
                                        </p:tav>
                                        <p:tav tm="100000">
                                          <p:val>
                                            <p:strVal val="#ppt_x"/>
                                          </p:val>
                                        </p:tav>
                                      </p:tavLst>
                                    </p:anim>
                                    <p:anim calcmode="lin" valueType="num">
                                      <p:cBhvr additive="base">
                                        <p:cTn id="26" dur="500" fill="hold"/>
                                        <p:tgtEl>
                                          <p:spTgt spid="113"/>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205"/>
                                        </p:tgtEl>
                                        <p:attrNameLst>
                                          <p:attrName>style.visibility</p:attrName>
                                        </p:attrNameLst>
                                      </p:cBhvr>
                                      <p:to>
                                        <p:strVal val="visible"/>
                                      </p:to>
                                    </p:set>
                                    <p:anim calcmode="lin" valueType="num">
                                      <p:cBhvr additive="base">
                                        <p:cTn id="29" dur="500" fill="hold"/>
                                        <p:tgtEl>
                                          <p:spTgt spid="205"/>
                                        </p:tgtEl>
                                        <p:attrNameLst>
                                          <p:attrName>ppt_x</p:attrName>
                                        </p:attrNameLst>
                                      </p:cBhvr>
                                      <p:tavLst>
                                        <p:tav tm="0">
                                          <p:val>
                                            <p:strVal val="1+#ppt_w/2"/>
                                          </p:val>
                                        </p:tav>
                                        <p:tav tm="100000">
                                          <p:val>
                                            <p:strVal val="#ppt_x"/>
                                          </p:val>
                                        </p:tav>
                                      </p:tavLst>
                                    </p:anim>
                                    <p:anim calcmode="lin" valueType="num">
                                      <p:cBhvr additive="base">
                                        <p:cTn id="30" dur="500" fill="hold"/>
                                        <p:tgtEl>
                                          <p:spTgt spid="205"/>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128"/>
                                        </p:tgtEl>
                                        <p:attrNameLst>
                                          <p:attrName>style.visibility</p:attrName>
                                        </p:attrNameLst>
                                      </p:cBhvr>
                                      <p:to>
                                        <p:strVal val="visible"/>
                                      </p:to>
                                    </p:set>
                                    <p:anim calcmode="lin" valueType="num">
                                      <p:cBhvr additive="base">
                                        <p:cTn id="33" dur="500" fill="hold"/>
                                        <p:tgtEl>
                                          <p:spTgt spid="128"/>
                                        </p:tgtEl>
                                        <p:attrNameLst>
                                          <p:attrName>ppt_x</p:attrName>
                                        </p:attrNameLst>
                                      </p:cBhvr>
                                      <p:tavLst>
                                        <p:tav tm="0">
                                          <p:val>
                                            <p:strVal val="1+#ppt_w/2"/>
                                          </p:val>
                                        </p:tav>
                                        <p:tav tm="100000">
                                          <p:val>
                                            <p:strVal val="#ppt_x"/>
                                          </p:val>
                                        </p:tav>
                                      </p:tavLst>
                                    </p:anim>
                                    <p:anim calcmode="lin" valueType="num">
                                      <p:cBhvr additive="base">
                                        <p:cTn id="34"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25"/>
                                        </p:tgtEl>
                                        <p:attrNameLst>
                                          <p:attrName>style.visibility</p:attrName>
                                        </p:attrNameLst>
                                      </p:cBhvr>
                                      <p:to>
                                        <p:strVal val="visible"/>
                                      </p:to>
                                    </p:set>
                                    <p:anim calcmode="lin" valueType="num">
                                      <p:cBhvr additive="base">
                                        <p:cTn id="39" dur="500" fill="hold"/>
                                        <p:tgtEl>
                                          <p:spTgt spid="125"/>
                                        </p:tgtEl>
                                        <p:attrNameLst>
                                          <p:attrName>ppt_x</p:attrName>
                                        </p:attrNameLst>
                                      </p:cBhvr>
                                      <p:tavLst>
                                        <p:tav tm="0">
                                          <p:val>
                                            <p:strVal val="1+#ppt_w/2"/>
                                          </p:val>
                                        </p:tav>
                                        <p:tav tm="100000">
                                          <p:val>
                                            <p:strVal val="#ppt_x"/>
                                          </p:val>
                                        </p:tav>
                                      </p:tavLst>
                                    </p:anim>
                                    <p:anim calcmode="lin" valueType="num">
                                      <p:cBhvr additive="base">
                                        <p:cTn id="40" dur="500" fill="hold"/>
                                        <p:tgtEl>
                                          <p:spTgt spid="125"/>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25">
                                            <p:txEl>
                                              <p:pRg st="0" end="0"/>
                                            </p:txEl>
                                          </p:spTgt>
                                        </p:tgtEl>
                                        <p:attrNameLst>
                                          <p:attrName>style.visibility</p:attrName>
                                        </p:attrNameLst>
                                      </p:cBhvr>
                                      <p:to>
                                        <p:strVal val="visible"/>
                                      </p:to>
                                    </p:set>
                                    <p:anim calcmode="lin" valueType="num">
                                      <p:cBhvr additive="base">
                                        <p:cTn id="43" dur="500" fill="hold"/>
                                        <p:tgtEl>
                                          <p:spTgt spid="125">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125">
                                            <p:txEl>
                                              <p:pRg st="1" end="1"/>
                                            </p:txEl>
                                          </p:spTgt>
                                        </p:tgtEl>
                                        <p:attrNameLst>
                                          <p:attrName>style.visibility</p:attrName>
                                        </p:attrNameLst>
                                      </p:cBhvr>
                                      <p:to>
                                        <p:strVal val="visible"/>
                                      </p:to>
                                    </p:set>
                                    <p:anim calcmode="lin" valueType="num">
                                      <p:cBhvr additive="base">
                                        <p:cTn id="49" dur="500" fill="hold"/>
                                        <p:tgtEl>
                                          <p:spTgt spid="125">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25">
                                            <p:txEl>
                                              <p:pRg st="2" end="2"/>
                                            </p:txEl>
                                          </p:spTgt>
                                        </p:tgtEl>
                                        <p:attrNameLst>
                                          <p:attrName>style.visibility</p:attrName>
                                        </p:attrNameLst>
                                      </p:cBhvr>
                                      <p:to>
                                        <p:strVal val="visible"/>
                                      </p:to>
                                    </p:set>
                                    <p:anim calcmode="lin" valueType="num">
                                      <p:cBhvr additive="base">
                                        <p:cTn id="55" dur="500" fill="hold"/>
                                        <p:tgtEl>
                                          <p:spTgt spid="125">
                                            <p:txEl>
                                              <p:pRg st="2" end="2"/>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25">
                                            <p:txEl>
                                              <p:pRg st="2" end="2"/>
                                            </p:txEl>
                                          </p:spTgt>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06"/>
                                        </p:tgtEl>
                                        <p:attrNameLst>
                                          <p:attrName>style.visibility</p:attrName>
                                        </p:attrNameLst>
                                      </p:cBhvr>
                                      <p:to>
                                        <p:strVal val="visible"/>
                                      </p:to>
                                    </p:set>
                                    <p:anim calcmode="lin" valueType="num">
                                      <p:cBhvr additive="base">
                                        <p:cTn id="59" dur="500" fill="hold"/>
                                        <p:tgtEl>
                                          <p:spTgt spid="206"/>
                                        </p:tgtEl>
                                        <p:attrNameLst>
                                          <p:attrName>ppt_x</p:attrName>
                                        </p:attrNameLst>
                                      </p:cBhvr>
                                      <p:tavLst>
                                        <p:tav tm="0">
                                          <p:val>
                                            <p:strVal val="1+#ppt_w/2"/>
                                          </p:val>
                                        </p:tav>
                                        <p:tav tm="100000">
                                          <p:val>
                                            <p:strVal val="#ppt_x"/>
                                          </p:val>
                                        </p:tav>
                                      </p:tavLst>
                                    </p:anim>
                                    <p:anim calcmode="lin" valueType="num">
                                      <p:cBhvr additive="base">
                                        <p:cTn id="60" dur="500" fill="hold"/>
                                        <p:tgtEl>
                                          <p:spTgt spid="206"/>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29"/>
                                        </p:tgtEl>
                                        <p:attrNameLst>
                                          <p:attrName>style.visibility</p:attrName>
                                        </p:attrNameLst>
                                      </p:cBhvr>
                                      <p:to>
                                        <p:strVal val="visible"/>
                                      </p:to>
                                    </p:set>
                                    <p:anim calcmode="lin" valueType="num">
                                      <p:cBhvr additive="base">
                                        <p:cTn id="63" dur="500" fill="hold"/>
                                        <p:tgtEl>
                                          <p:spTgt spid="129"/>
                                        </p:tgtEl>
                                        <p:attrNameLst>
                                          <p:attrName>ppt_x</p:attrName>
                                        </p:attrNameLst>
                                      </p:cBhvr>
                                      <p:tavLst>
                                        <p:tav tm="0">
                                          <p:val>
                                            <p:strVal val="1+#ppt_w/2"/>
                                          </p:val>
                                        </p:tav>
                                        <p:tav tm="100000">
                                          <p:val>
                                            <p:strVal val="#ppt_x"/>
                                          </p:val>
                                        </p:tav>
                                      </p:tavLst>
                                    </p:anim>
                                    <p:anim calcmode="lin" valueType="num">
                                      <p:cBhvr additive="base">
                                        <p:cTn id="64"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125">
                                            <p:txEl>
                                              <p:pRg st="3" end="3"/>
                                            </p:txEl>
                                          </p:spTgt>
                                        </p:tgtEl>
                                        <p:attrNameLst>
                                          <p:attrName>style.visibility</p:attrName>
                                        </p:attrNameLst>
                                      </p:cBhvr>
                                      <p:to>
                                        <p:strVal val="visible"/>
                                      </p:to>
                                    </p:set>
                                    <p:anim calcmode="lin" valueType="num">
                                      <p:cBhvr additive="base">
                                        <p:cTn id="69" dur="500" fill="hold"/>
                                        <p:tgtEl>
                                          <p:spTgt spid="125">
                                            <p:txEl>
                                              <p:pRg st="3" end="3"/>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25">
                                            <p:txEl>
                                              <p:pRg st="3" end="3"/>
                                            </p:txEl>
                                          </p:spTgt>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27"/>
                                        </p:tgtEl>
                                        <p:attrNameLst>
                                          <p:attrName>style.visibility</p:attrName>
                                        </p:attrNameLst>
                                      </p:cBhvr>
                                      <p:to>
                                        <p:strVal val="visible"/>
                                      </p:to>
                                    </p:set>
                                    <p:anim calcmode="lin" valueType="num">
                                      <p:cBhvr additive="base">
                                        <p:cTn id="73" dur="500" fill="hold"/>
                                        <p:tgtEl>
                                          <p:spTgt spid="127"/>
                                        </p:tgtEl>
                                        <p:attrNameLst>
                                          <p:attrName>ppt_x</p:attrName>
                                        </p:attrNameLst>
                                      </p:cBhvr>
                                      <p:tavLst>
                                        <p:tav tm="0">
                                          <p:val>
                                            <p:strVal val="1+#ppt_w/2"/>
                                          </p:val>
                                        </p:tav>
                                        <p:tav tm="100000">
                                          <p:val>
                                            <p:strVal val="#ppt_x"/>
                                          </p:val>
                                        </p:tav>
                                      </p:tavLst>
                                    </p:anim>
                                    <p:anim calcmode="lin" valueType="num">
                                      <p:cBhvr additive="base">
                                        <p:cTn id="7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5" grpId="0" animBg="1"/>
      <p:bldP spid="126" grpId="0" animBg="1"/>
      <p:bldP spid="127" grpId="0" animBg="1"/>
      <p:bldP spid="205" grpId="0" animBg="1"/>
      <p:bldP spid="206" grpId="0" animBg="1"/>
      <p:bldP spid="128" grpId="0"/>
      <p:bldP spid="12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8" name="Group 267"/>
          <p:cNvGrpSpPr/>
          <p:nvPr/>
        </p:nvGrpSpPr>
        <p:grpSpPr>
          <a:xfrm>
            <a:off x="914400" y="4784124"/>
            <a:ext cx="8229600" cy="1938992"/>
            <a:chOff x="914400" y="4784124"/>
            <a:chExt cx="8229600" cy="1938992"/>
          </a:xfrm>
        </p:grpSpPr>
        <p:sp>
          <p:nvSpPr>
            <p:cNvPr id="270" name="Rectangle 269"/>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grpSp>
          <p:nvGrpSpPr>
            <p:cNvPr id="271" name="Group 270"/>
            <p:cNvGrpSpPr/>
            <p:nvPr/>
          </p:nvGrpSpPr>
          <p:grpSpPr>
            <a:xfrm>
              <a:off x="4978400" y="4871437"/>
              <a:ext cx="4165600" cy="1822943"/>
              <a:chOff x="4978400" y="4871437"/>
              <a:chExt cx="4165600" cy="1822943"/>
            </a:xfrm>
          </p:grpSpPr>
          <p:grpSp>
            <p:nvGrpSpPr>
              <p:cNvPr id="294" name="Group 293"/>
              <p:cNvGrpSpPr/>
              <p:nvPr/>
            </p:nvGrpSpPr>
            <p:grpSpPr>
              <a:xfrm>
                <a:off x="4978400" y="4872360"/>
                <a:ext cx="3403600" cy="1790700"/>
                <a:chOff x="4978400" y="4872360"/>
                <a:chExt cx="3403600" cy="1790700"/>
              </a:xfrm>
            </p:grpSpPr>
            <p:grpSp>
              <p:nvGrpSpPr>
                <p:cNvPr id="296" name="Group 295"/>
                <p:cNvGrpSpPr/>
                <p:nvPr/>
              </p:nvGrpSpPr>
              <p:grpSpPr>
                <a:xfrm>
                  <a:off x="4978400" y="4880595"/>
                  <a:ext cx="609600" cy="1782465"/>
                  <a:chOff x="1358900" y="3475335"/>
                  <a:chExt cx="609600" cy="1782465"/>
                </a:xfrm>
              </p:grpSpPr>
              <p:sp>
                <p:nvSpPr>
                  <p:cNvPr id="342" name="Rectangle 341"/>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Oval 343"/>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5" name="Oval 344"/>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6" name="Oval 345"/>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7" name="Oval 346"/>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8" name="Oval 347"/>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9" name="Oval 348"/>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0" name="Rectangle 349"/>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51" name="Straight Connector 350"/>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7" name="Group 296"/>
                <p:cNvGrpSpPr/>
                <p:nvPr/>
              </p:nvGrpSpPr>
              <p:grpSpPr>
                <a:xfrm>
                  <a:off x="5676900" y="4872360"/>
                  <a:ext cx="609600" cy="1782465"/>
                  <a:chOff x="1358900" y="3475335"/>
                  <a:chExt cx="609600" cy="1782465"/>
                </a:xfrm>
              </p:grpSpPr>
              <p:sp>
                <p:nvSpPr>
                  <p:cNvPr id="331" name="Rectangle 330"/>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2" name="Oval 331"/>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3" name="Oval 332"/>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4" name="Oval 33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5" name="Oval 334"/>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6" name="Oval 33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7" name="Oval 336"/>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 name="Oval 337"/>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9" name="Oval 338"/>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0" name="Rectangle 339"/>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1" name="Straight Connector 340"/>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8" name="Group 297"/>
                <p:cNvGrpSpPr/>
                <p:nvPr/>
              </p:nvGrpSpPr>
              <p:grpSpPr>
                <a:xfrm>
                  <a:off x="7772400" y="4875705"/>
                  <a:ext cx="609600" cy="1782465"/>
                  <a:chOff x="1358900" y="3475335"/>
                  <a:chExt cx="609600" cy="1782465"/>
                </a:xfrm>
              </p:grpSpPr>
              <p:sp>
                <p:nvSpPr>
                  <p:cNvPr id="321" name="Rectangle 320"/>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Oval 322"/>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4" name="Oval 323"/>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5" name="Oval 324"/>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6" name="Oval 325"/>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Oval 326"/>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8" name="Oval 327"/>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9" name="Rectangle 328"/>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30" name="Straight Connector 329"/>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9" name="Group 298"/>
                <p:cNvGrpSpPr/>
                <p:nvPr/>
              </p:nvGrpSpPr>
              <p:grpSpPr>
                <a:xfrm>
                  <a:off x="7073900" y="4888450"/>
                  <a:ext cx="723900" cy="1772345"/>
                  <a:chOff x="4387850" y="4679950"/>
                  <a:chExt cx="723900" cy="1772345"/>
                </a:xfrm>
              </p:grpSpPr>
              <p:sp>
                <p:nvSpPr>
                  <p:cNvPr id="311" name="Rectangle 310"/>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2" name="Oval 311"/>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3" name="Oval 312"/>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4" name="Oval 313"/>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5" name="Oval 314"/>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6" name="Oval 315"/>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7" name="Oval 316"/>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8" name="Oval 317"/>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19" name="Straight Connector 318"/>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20" name="Rectangle 319"/>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300" name="Group 299"/>
                <p:cNvGrpSpPr/>
                <p:nvPr/>
              </p:nvGrpSpPr>
              <p:grpSpPr>
                <a:xfrm>
                  <a:off x="6375400" y="4880595"/>
                  <a:ext cx="736600" cy="1782465"/>
                  <a:chOff x="3689350" y="4678065"/>
                  <a:chExt cx="736600" cy="1782465"/>
                </a:xfrm>
              </p:grpSpPr>
              <p:sp>
                <p:nvSpPr>
                  <p:cNvPr id="301" name="Rectangle 300"/>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2" name="Oval 301"/>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4" name="Oval 303"/>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5" name="Oval 304"/>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6" name="Oval 305"/>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7" name="Oval 306"/>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8" name="Rectangle 307"/>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09" name="Straight Connector 308"/>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10" name="Oval 309"/>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74" name="Group 273"/>
              <p:cNvGrpSpPr/>
              <p:nvPr/>
            </p:nvGrpSpPr>
            <p:grpSpPr>
              <a:xfrm>
                <a:off x="8426450" y="4871437"/>
                <a:ext cx="717550" cy="1822943"/>
                <a:chOff x="8509000" y="4519648"/>
                <a:chExt cx="717550" cy="1822943"/>
              </a:xfrm>
            </p:grpSpPr>
            <p:sp>
              <p:nvSpPr>
                <p:cNvPr id="275" name="Rectangle 274"/>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 name="Oval 275"/>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7" name="Oval 276"/>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8" name="Oval 277"/>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Oval 278"/>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1" name="Oval 280"/>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2" name="Oval 281"/>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3" name="Oval 282"/>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4" name="Oval 283"/>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5" name="Oval 284"/>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6" name="Oval 285"/>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7" name="Rectangle 286"/>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88" name="Straight Connector 287"/>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89" name="Rectangle 288"/>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0" name="Rectangle 289"/>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1" name="Rectangle 290"/>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2" name="Rectangle 291"/>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3" name="Rectangle 292"/>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grpSp>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Oval 125"/>
          <p:cNvSpPr/>
          <p:nvPr/>
        </p:nvSpPr>
        <p:spPr bwMode="auto">
          <a:xfrm>
            <a:off x="3939208" y="2111842"/>
            <a:ext cx="135890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Oval 126"/>
          <p:cNvSpPr/>
          <p:nvPr/>
        </p:nvSpPr>
        <p:spPr bwMode="auto">
          <a:xfrm>
            <a:off x="3634960" y="1064920"/>
            <a:ext cx="1241840"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04014" y="2856649"/>
            <a:ext cx="4377934" cy="526711"/>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must now choose a variable x</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08" name="AutoShape 38">
            <a:extLst>
              <a:ext uri="{FF2B5EF4-FFF2-40B4-BE49-F238E27FC236}">
                <a16:creationId xmlns:a16="http://schemas.microsoft.com/office/drawing/2014/main" id="{30D6088F-F6D7-4B9D-85D3-C6F82002E587}"/>
              </a:ext>
            </a:extLst>
          </p:cNvPr>
          <p:cNvSpPr>
            <a:spLocks noChangeArrowheads="1"/>
          </p:cNvSpPr>
          <p:nvPr/>
        </p:nvSpPr>
        <p:spPr bwMode="auto">
          <a:xfrm>
            <a:off x="478189" y="3505200"/>
            <a:ext cx="3179411" cy="916975"/>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Great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x be the variable b.</a:t>
            </a:r>
          </a:p>
        </p:txBody>
      </p:sp>
      <p:sp>
        <p:nvSpPr>
          <p:cNvPr id="20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235832" y="2852946"/>
            <a:ext cx="3679568" cy="1715349"/>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help yet again.</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be as promised.</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Here b covers the x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(as does c)</a:t>
            </a:r>
          </a:p>
        </p:txBody>
      </p:sp>
      <p:sp>
        <p:nvSpPr>
          <p:cNvPr id="205" name="Rectangle 204"/>
          <p:cNvSpPr/>
          <p:nvPr/>
        </p:nvSpPr>
        <p:spPr bwMode="auto">
          <a:xfrm>
            <a:off x="1143000" y="5816426"/>
            <a:ext cx="3352800" cy="30599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9" name="Rectangle 268"/>
          <p:cNvSpPr/>
          <p:nvPr/>
        </p:nvSpPr>
        <p:spPr bwMode="auto">
          <a:xfrm>
            <a:off x="2041700" y="5852632"/>
            <a:ext cx="260765" cy="243368"/>
          </a:xfrm>
          <a:prstGeom prst="rect">
            <a:avLst/>
          </a:prstGeom>
          <a:noFill/>
          <a:ln w="38100"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2" name="Rectangle 351"/>
          <p:cNvSpPr/>
          <p:nvPr/>
        </p:nvSpPr>
        <p:spPr bwMode="auto">
          <a:xfrm>
            <a:off x="4953000" y="5814044"/>
            <a:ext cx="4083819" cy="276909"/>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 name="Rectangle 1"/>
          <p:cNvSpPr/>
          <p:nvPr/>
        </p:nvSpPr>
        <p:spPr bwMode="auto">
          <a:xfrm>
            <a:off x="5661775" y="5815707"/>
            <a:ext cx="278849" cy="252723"/>
          </a:xfrm>
          <a:prstGeom prst="rect">
            <a:avLst/>
          </a:prstGeom>
          <a:noFill/>
          <a:ln w="38100"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3" name="Rectangle 352"/>
          <p:cNvSpPr/>
          <p:nvPr/>
        </p:nvSpPr>
        <p:spPr bwMode="auto">
          <a:xfrm>
            <a:off x="6400800" y="5809580"/>
            <a:ext cx="278849" cy="252723"/>
          </a:xfrm>
          <a:prstGeom prst="rect">
            <a:avLst/>
          </a:prstGeom>
          <a:noFill/>
          <a:ln w="38100"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Rectangle 113">
            <a:extLst>
              <a:ext uri="{FF2B5EF4-FFF2-40B4-BE49-F238E27FC236}">
                <a16:creationId xmlns:a16="http://schemas.microsoft.com/office/drawing/2014/main" id="{ADE7A9BE-B597-4839-BC88-B9F8425B1D2F}"/>
              </a:ext>
            </a:extLst>
          </p:cNvPr>
          <p:cNvSpPr/>
          <p:nvPr/>
        </p:nvSpPr>
        <p:spPr>
          <a:xfrm>
            <a:off x="793750" y="5735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C</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5" name="Rectangle 114">
            <a:extLst>
              <a:ext uri="{FF2B5EF4-FFF2-40B4-BE49-F238E27FC236}">
                <a16:creationId xmlns:a16="http://schemas.microsoft.com/office/drawing/2014/main" id="{56AABA65-2ACB-49D9-82A7-015926F8A34A}"/>
              </a:ext>
            </a:extLst>
          </p:cNvPr>
          <p:cNvSpPr/>
          <p:nvPr/>
        </p:nvSpPr>
        <p:spPr>
          <a:xfrm>
            <a:off x="4641850" y="570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r</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6" name="Rectangle 115">
            <a:extLst>
              <a:ext uri="{FF2B5EF4-FFF2-40B4-BE49-F238E27FC236}">
                <a16:creationId xmlns:a16="http://schemas.microsoft.com/office/drawing/2014/main" id="{C7BCCCE3-F74A-408A-ADC9-161CB8E5BF9C}"/>
              </a:ext>
            </a:extLst>
          </p:cNvPr>
          <p:cNvSpPr/>
          <p:nvPr/>
        </p:nvSpPr>
        <p:spPr>
          <a:xfrm>
            <a:off x="2305050" y="47326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7" name="Rectangle 116">
            <a:extLst>
              <a:ext uri="{FF2B5EF4-FFF2-40B4-BE49-F238E27FC236}">
                <a16:creationId xmlns:a16="http://schemas.microsoft.com/office/drawing/2014/main" id="{B477969A-225B-4844-A6FC-07A4CB5084B7}"/>
              </a:ext>
            </a:extLst>
          </p:cNvPr>
          <p:cNvSpPr/>
          <p:nvPr/>
        </p:nvSpPr>
        <p:spPr>
          <a:xfrm>
            <a:off x="5784850" y="443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z</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8" name="AutoShape 38">
            <a:extLst>
              <a:ext uri="{FF2B5EF4-FFF2-40B4-BE49-F238E27FC236}">
                <a16:creationId xmlns:a16="http://schemas.microsoft.com/office/drawing/2014/main" id="{0A70B4A6-2A6F-45A6-A0E3-CFD083A3732F}"/>
              </a:ext>
            </a:extLst>
          </p:cNvPr>
          <p:cNvSpPr>
            <a:spLocks noChangeArrowheads="1"/>
          </p:cNvSpPr>
          <p:nvPr/>
        </p:nvSpPr>
        <p:spPr bwMode="auto">
          <a:xfrm>
            <a:off x="33132" y="1705171"/>
            <a:ext cx="9067800" cy="990600"/>
          </a:xfrm>
          <a:prstGeom prst="wedgeRoundRectCallout">
            <a:avLst>
              <a:gd name="adj1" fmla="val -30607"/>
              <a:gd name="adj2" fmla="val -5667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will play the game to prove SAT(I</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clauses C,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var x,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0" name="AutoShape 38">
            <a:extLst>
              <a:ext uri="{FF2B5EF4-FFF2-40B4-BE49-F238E27FC236}">
                <a16:creationId xmlns:a16="http://schemas.microsoft.com/office/drawing/2014/main" id="{54811049-6580-4064-A47D-1E5287C90E63}"/>
              </a:ext>
            </a:extLst>
          </p:cNvPr>
          <p:cNvSpPr>
            <a:spLocks noChangeArrowheads="1"/>
          </p:cNvSpPr>
          <p:nvPr/>
        </p:nvSpPr>
        <p:spPr bwMode="auto">
          <a:xfrm>
            <a:off x="457200" y="685800"/>
            <a:ext cx="7924800" cy="943171"/>
          </a:xfrm>
          <a:prstGeom prst="wedgeRoundRectCallout">
            <a:avLst>
              <a:gd name="adj1" fmla="val 38290"/>
              <a:gd name="adj2" fmla="val -69406"/>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me promise you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 </a:t>
            </a:r>
            <a:b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row r,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“Card z covers X in row r”</a:t>
            </a:r>
          </a:p>
        </p:txBody>
      </p:sp>
      <p:sp>
        <p:nvSpPr>
          <p:cNvPr id="121" name="Rectangle 120">
            <a:extLst>
              <a:ext uri="{FF2B5EF4-FFF2-40B4-BE49-F238E27FC236}">
                <a16:creationId xmlns:a16="http://schemas.microsoft.com/office/drawing/2014/main" id="{FD03E55F-2C40-4EB8-AA82-BB5FE97FB7C2}"/>
              </a:ext>
            </a:extLst>
          </p:cNvPr>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122" name="Rectangle 121">
            <a:extLst>
              <a:ext uri="{FF2B5EF4-FFF2-40B4-BE49-F238E27FC236}">
                <a16:creationId xmlns:a16="http://schemas.microsoft.com/office/drawing/2014/main" id="{3663A5A0-4DA2-46EA-B3B8-A98AFA311ECD}"/>
              </a:ext>
            </a:extLst>
          </p:cNvPr>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Tree>
    <p:extLst>
      <p:ext uri="{BB962C8B-B14F-4D97-AF65-F5344CB8AC3E}">
        <p14:creationId xmlns:p14="http://schemas.microsoft.com/office/powerpoint/2010/main" val="1150229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fill="hold"/>
                                        <p:tgtEl>
                                          <p:spTgt spid="126"/>
                                        </p:tgtEl>
                                        <p:attrNameLst>
                                          <p:attrName>ppt_x</p:attrName>
                                        </p:attrNameLst>
                                      </p:cBhvr>
                                      <p:tavLst>
                                        <p:tav tm="0">
                                          <p:val>
                                            <p:strVal val="0-#ppt_w/2"/>
                                          </p:val>
                                        </p:tav>
                                        <p:tav tm="100000">
                                          <p:val>
                                            <p:strVal val="#ppt_x"/>
                                          </p:val>
                                        </p:tav>
                                      </p:tavLst>
                                    </p:anim>
                                    <p:anim calcmode="lin" valueType="num">
                                      <p:cBhvr additive="base">
                                        <p:cTn id="8" dur="500" fill="hold"/>
                                        <p:tgtEl>
                                          <p:spTgt spid="12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04"/>
                                        </p:tgtEl>
                                        <p:attrNameLst>
                                          <p:attrName>style.visibility</p:attrName>
                                        </p:attrNameLst>
                                      </p:cBhvr>
                                      <p:to>
                                        <p:strVal val="visible"/>
                                      </p:to>
                                    </p:set>
                                    <p:anim calcmode="lin" valueType="num">
                                      <p:cBhvr additive="base">
                                        <p:cTn id="11" dur="500" fill="hold"/>
                                        <p:tgtEl>
                                          <p:spTgt spid="204"/>
                                        </p:tgtEl>
                                        <p:attrNameLst>
                                          <p:attrName>ppt_x</p:attrName>
                                        </p:attrNameLst>
                                      </p:cBhvr>
                                      <p:tavLst>
                                        <p:tav tm="0">
                                          <p:val>
                                            <p:strVal val="0-#ppt_w/2"/>
                                          </p:val>
                                        </p:tav>
                                        <p:tav tm="100000">
                                          <p:val>
                                            <p:strVal val="#ppt_x"/>
                                          </p:val>
                                        </p:tav>
                                      </p:tavLst>
                                    </p:anim>
                                    <p:anim calcmode="lin" valueType="num">
                                      <p:cBhvr additive="base">
                                        <p:cTn id="12" dur="500" fill="hold"/>
                                        <p:tgtEl>
                                          <p:spTgt spid="20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04">
                                            <p:txEl>
                                              <p:pRg st="0" end="0"/>
                                            </p:txEl>
                                          </p:spTgt>
                                        </p:tgtEl>
                                        <p:attrNameLst>
                                          <p:attrName>style.visibility</p:attrName>
                                        </p:attrNameLst>
                                      </p:cBhvr>
                                      <p:to>
                                        <p:strVal val="visible"/>
                                      </p:to>
                                    </p:set>
                                    <p:anim calcmode="lin" valueType="num">
                                      <p:cBhvr additive="base">
                                        <p:cTn id="15" dur="500" fill="hold"/>
                                        <p:tgtEl>
                                          <p:spTgt spid="204">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209"/>
                                        </p:tgtEl>
                                        <p:attrNameLst>
                                          <p:attrName>style.visibility</p:attrName>
                                        </p:attrNameLst>
                                      </p:cBhvr>
                                      <p:to>
                                        <p:strVal val="visible"/>
                                      </p:to>
                                    </p:set>
                                    <p:anim calcmode="lin" valueType="num">
                                      <p:cBhvr additive="base">
                                        <p:cTn id="21" dur="500" fill="hold"/>
                                        <p:tgtEl>
                                          <p:spTgt spid="209"/>
                                        </p:tgtEl>
                                        <p:attrNameLst>
                                          <p:attrName>ppt_x</p:attrName>
                                        </p:attrNameLst>
                                      </p:cBhvr>
                                      <p:tavLst>
                                        <p:tav tm="0">
                                          <p:val>
                                            <p:strVal val="1+#ppt_w/2"/>
                                          </p:val>
                                        </p:tav>
                                        <p:tav tm="100000">
                                          <p:val>
                                            <p:strVal val="#ppt_x"/>
                                          </p:val>
                                        </p:tav>
                                      </p:tavLst>
                                    </p:anim>
                                    <p:anim calcmode="lin" valueType="num">
                                      <p:cBhvr additive="base">
                                        <p:cTn id="22" dur="500" fill="hold"/>
                                        <p:tgtEl>
                                          <p:spTgt spid="209"/>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209">
                                            <p:txEl>
                                              <p:pRg st="0" end="0"/>
                                            </p:txEl>
                                          </p:spTgt>
                                        </p:tgtEl>
                                        <p:attrNameLst>
                                          <p:attrName>style.visibility</p:attrName>
                                        </p:attrNameLst>
                                      </p:cBhvr>
                                      <p:to>
                                        <p:strVal val="visible"/>
                                      </p:to>
                                    </p:set>
                                    <p:anim calcmode="lin" valueType="num">
                                      <p:cBhvr additive="base">
                                        <p:cTn id="25" dur="500" fill="hold"/>
                                        <p:tgtEl>
                                          <p:spTgt spid="209">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9">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27"/>
                                        </p:tgtEl>
                                        <p:attrNameLst>
                                          <p:attrName>style.visibility</p:attrName>
                                        </p:attrNameLst>
                                      </p:cBhvr>
                                      <p:to>
                                        <p:strVal val="visible"/>
                                      </p:to>
                                    </p:set>
                                    <p:anim calcmode="lin" valueType="num">
                                      <p:cBhvr additive="base">
                                        <p:cTn id="29" dur="500" fill="hold"/>
                                        <p:tgtEl>
                                          <p:spTgt spid="127"/>
                                        </p:tgtEl>
                                        <p:attrNameLst>
                                          <p:attrName>ppt_x</p:attrName>
                                        </p:attrNameLst>
                                      </p:cBhvr>
                                      <p:tavLst>
                                        <p:tav tm="0">
                                          <p:val>
                                            <p:strVal val="1+#ppt_w/2"/>
                                          </p:val>
                                        </p:tav>
                                        <p:tav tm="100000">
                                          <p:val>
                                            <p:strVal val="#ppt_x"/>
                                          </p:val>
                                        </p:tav>
                                      </p:tavLst>
                                    </p:anim>
                                    <p:anim calcmode="lin" valueType="num">
                                      <p:cBhvr additive="base">
                                        <p:cTn id="30"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209">
                                            <p:txEl>
                                              <p:pRg st="1" end="1"/>
                                            </p:txEl>
                                          </p:spTgt>
                                        </p:tgtEl>
                                        <p:attrNameLst>
                                          <p:attrName>style.visibility</p:attrName>
                                        </p:attrNameLst>
                                      </p:cBhvr>
                                      <p:to>
                                        <p:strVal val="visible"/>
                                      </p:to>
                                    </p:set>
                                    <p:anim calcmode="lin" valueType="num">
                                      <p:cBhvr additive="base">
                                        <p:cTn id="35" dur="500" fill="hold"/>
                                        <p:tgtEl>
                                          <p:spTgt spid="209">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09">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17"/>
                                        </p:tgtEl>
                                        <p:attrNameLst>
                                          <p:attrName>style.visibility</p:attrName>
                                        </p:attrNameLst>
                                      </p:cBhvr>
                                      <p:to>
                                        <p:strVal val="visible"/>
                                      </p:to>
                                    </p:set>
                                    <p:anim calcmode="lin" valueType="num">
                                      <p:cBhvr additive="base">
                                        <p:cTn id="39" dur="500" fill="hold"/>
                                        <p:tgtEl>
                                          <p:spTgt spid="117"/>
                                        </p:tgtEl>
                                        <p:attrNameLst>
                                          <p:attrName>ppt_x</p:attrName>
                                        </p:attrNameLst>
                                      </p:cBhvr>
                                      <p:tavLst>
                                        <p:tav tm="0">
                                          <p:val>
                                            <p:strVal val="1+#ppt_w/2"/>
                                          </p:val>
                                        </p:tav>
                                        <p:tav tm="100000">
                                          <p:val>
                                            <p:strVal val="#ppt_x"/>
                                          </p:val>
                                        </p:tav>
                                      </p:tavLst>
                                    </p:anim>
                                    <p:anim calcmode="lin" valueType="num">
                                      <p:cBhvr additive="base">
                                        <p:cTn id="40" dur="500" fill="hold"/>
                                        <p:tgtEl>
                                          <p:spTgt spid="117"/>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209">
                                            <p:txEl>
                                              <p:pRg st="2" end="2"/>
                                            </p:txEl>
                                          </p:spTgt>
                                        </p:tgtEl>
                                        <p:attrNameLst>
                                          <p:attrName>style.visibility</p:attrName>
                                        </p:attrNameLst>
                                      </p:cBhvr>
                                      <p:to>
                                        <p:strVal val="visible"/>
                                      </p:to>
                                    </p:set>
                                    <p:anim calcmode="lin" valueType="num">
                                      <p:cBhvr additive="base">
                                        <p:cTn id="45" dur="500" fill="hold"/>
                                        <p:tgtEl>
                                          <p:spTgt spid="209">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209">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1+#ppt_w/2"/>
                                          </p:val>
                                        </p:tav>
                                        <p:tav tm="100000">
                                          <p:val>
                                            <p:strVal val="#ppt_x"/>
                                          </p:val>
                                        </p:tav>
                                      </p:tavLst>
                                    </p:anim>
                                    <p:anim calcmode="lin" valueType="num">
                                      <p:cBhvr additive="base">
                                        <p:cTn id="5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209">
                                            <p:txEl>
                                              <p:pRg st="3" end="3"/>
                                            </p:txEl>
                                          </p:spTgt>
                                        </p:tgtEl>
                                        <p:attrNameLst>
                                          <p:attrName>style.visibility</p:attrName>
                                        </p:attrNameLst>
                                      </p:cBhvr>
                                      <p:to>
                                        <p:strVal val="visible"/>
                                      </p:to>
                                    </p:set>
                                    <p:anim calcmode="lin" valueType="num">
                                      <p:cBhvr additive="base">
                                        <p:cTn id="55" dur="500" fill="hold"/>
                                        <p:tgtEl>
                                          <p:spTgt spid="209">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209">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353"/>
                                        </p:tgtEl>
                                        <p:attrNameLst>
                                          <p:attrName>style.visibility</p:attrName>
                                        </p:attrNameLst>
                                      </p:cBhvr>
                                      <p:to>
                                        <p:strVal val="visible"/>
                                      </p:to>
                                    </p:set>
                                    <p:anim calcmode="lin" valueType="num">
                                      <p:cBhvr additive="base">
                                        <p:cTn id="59" dur="500" fill="hold"/>
                                        <p:tgtEl>
                                          <p:spTgt spid="353"/>
                                        </p:tgtEl>
                                        <p:attrNameLst>
                                          <p:attrName>ppt_x</p:attrName>
                                        </p:attrNameLst>
                                      </p:cBhvr>
                                      <p:tavLst>
                                        <p:tav tm="0">
                                          <p:val>
                                            <p:strVal val="1+#ppt_w/2"/>
                                          </p:val>
                                        </p:tav>
                                        <p:tav tm="100000">
                                          <p:val>
                                            <p:strVal val="#ppt_x"/>
                                          </p:val>
                                        </p:tav>
                                      </p:tavLst>
                                    </p:anim>
                                    <p:anim calcmode="lin" valueType="num">
                                      <p:cBhvr additive="base">
                                        <p:cTn id="60" dur="500" fill="hold"/>
                                        <p:tgtEl>
                                          <p:spTgt spid="35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8"/>
                                        </p:tgtEl>
                                        <p:attrNameLst>
                                          <p:attrName>style.visibility</p:attrName>
                                        </p:attrNameLst>
                                      </p:cBhvr>
                                      <p:to>
                                        <p:strVal val="visible"/>
                                      </p:to>
                                    </p:set>
                                    <p:anim calcmode="lin" valueType="num">
                                      <p:cBhvr additive="base">
                                        <p:cTn id="65" dur="500" fill="hold"/>
                                        <p:tgtEl>
                                          <p:spTgt spid="208"/>
                                        </p:tgtEl>
                                        <p:attrNameLst>
                                          <p:attrName>ppt_x</p:attrName>
                                        </p:attrNameLst>
                                      </p:cBhvr>
                                      <p:tavLst>
                                        <p:tav tm="0">
                                          <p:val>
                                            <p:strVal val="0-#ppt_w/2"/>
                                          </p:val>
                                        </p:tav>
                                        <p:tav tm="100000">
                                          <p:val>
                                            <p:strVal val="#ppt_x"/>
                                          </p:val>
                                        </p:tav>
                                      </p:tavLst>
                                    </p:anim>
                                    <p:anim calcmode="lin" valueType="num">
                                      <p:cBhvr additive="base">
                                        <p:cTn id="66" dur="500" fill="hold"/>
                                        <p:tgtEl>
                                          <p:spTgt spid="208"/>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208">
                                            <p:txEl>
                                              <p:pRg st="0" end="0"/>
                                            </p:txEl>
                                          </p:spTgt>
                                        </p:tgtEl>
                                        <p:attrNameLst>
                                          <p:attrName>style.visibility</p:attrName>
                                        </p:attrNameLst>
                                      </p:cBhvr>
                                      <p:to>
                                        <p:strVal val="visible"/>
                                      </p:to>
                                    </p:set>
                                    <p:anim calcmode="lin" valueType="num">
                                      <p:cBhvr additive="base">
                                        <p:cTn id="69" dur="500" fill="hold"/>
                                        <p:tgtEl>
                                          <p:spTgt spid="208">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08">
                                            <p:txEl>
                                              <p:pRg st="0" end="0"/>
                                            </p:txEl>
                                          </p:spTgt>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353"/>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208">
                                            <p:txEl>
                                              <p:pRg st="1" end="1"/>
                                            </p:txEl>
                                          </p:spTgt>
                                        </p:tgtEl>
                                        <p:attrNameLst>
                                          <p:attrName>style.visibility</p:attrName>
                                        </p:attrNameLst>
                                      </p:cBhvr>
                                      <p:to>
                                        <p:strVal val="visible"/>
                                      </p:to>
                                    </p:set>
                                    <p:anim calcmode="lin" valueType="num">
                                      <p:cBhvr additive="base">
                                        <p:cTn id="77" dur="500" fill="hold"/>
                                        <p:tgtEl>
                                          <p:spTgt spid="208">
                                            <p:txEl>
                                              <p:pRg st="1" end="1"/>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208">
                                            <p:txEl>
                                              <p:pRg st="1" end="1"/>
                                            </p:txEl>
                                          </p:spTgt>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16"/>
                                        </p:tgtEl>
                                        <p:attrNameLst>
                                          <p:attrName>style.visibility</p:attrName>
                                        </p:attrNameLst>
                                      </p:cBhvr>
                                      <p:to>
                                        <p:strVal val="visible"/>
                                      </p:to>
                                    </p:set>
                                    <p:anim calcmode="lin" valueType="num">
                                      <p:cBhvr additive="base">
                                        <p:cTn id="81" dur="500" fill="hold"/>
                                        <p:tgtEl>
                                          <p:spTgt spid="116"/>
                                        </p:tgtEl>
                                        <p:attrNameLst>
                                          <p:attrName>ppt_x</p:attrName>
                                        </p:attrNameLst>
                                      </p:cBhvr>
                                      <p:tavLst>
                                        <p:tav tm="0">
                                          <p:val>
                                            <p:strVal val="0-#ppt_w/2"/>
                                          </p:val>
                                        </p:tav>
                                        <p:tav tm="100000">
                                          <p:val>
                                            <p:strVal val="#ppt_x"/>
                                          </p:val>
                                        </p:tav>
                                      </p:tavLst>
                                    </p:anim>
                                    <p:anim calcmode="lin" valueType="num">
                                      <p:cBhvr additive="base">
                                        <p:cTn id="82" dur="500" fill="hold"/>
                                        <p:tgtEl>
                                          <p:spTgt spid="116"/>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269"/>
                                        </p:tgtEl>
                                        <p:attrNameLst>
                                          <p:attrName>style.visibility</p:attrName>
                                        </p:attrNameLst>
                                      </p:cBhvr>
                                      <p:to>
                                        <p:strVal val="visible"/>
                                      </p:to>
                                    </p:set>
                                    <p:anim calcmode="lin" valueType="num">
                                      <p:cBhvr additive="base">
                                        <p:cTn id="85" dur="500" fill="hold"/>
                                        <p:tgtEl>
                                          <p:spTgt spid="269"/>
                                        </p:tgtEl>
                                        <p:attrNameLst>
                                          <p:attrName>ppt_x</p:attrName>
                                        </p:attrNameLst>
                                      </p:cBhvr>
                                      <p:tavLst>
                                        <p:tav tm="0">
                                          <p:val>
                                            <p:strVal val="0-#ppt_w/2"/>
                                          </p:val>
                                        </p:tav>
                                        <p:tav tm="100000">
                                          <p:val>
                                            <p:strVal val="#ppt_x"/>
                                          </p:val>
                                        </p:tav>
                                      </p:tavLst>
                                    </p:anim>
                                    <p:anim calcmode="lin" valueType="num">
                                      <p:cBhvr additive="base">
                                        <p:cTn id="86" dur="500" fill="hold"/>
                                        <p:tgtEl>
                                          <p:spTgt spid="2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127" grpId="0" animBg="1"/>
      <p:bldP spid="204" grpId="0" animBg="1"/>
      <p:bldP spid="208" grpId="0" animBg="1"/>
      <p:bldP spid="209" grpId="0" animBg="1"/>
      <p:bldP spid="269" grpId="0" animBg="1"/>
      <p:bldP spid="2" grpId="0" animBg="1"/>
      <p:bldP spid="353" grpId="0" animBg="1"/>
      <p:bldP spid="353" grpId="1" animBg="1"/>
      <p:bldP spid="116" grpId="0"/>
      <p:bldP spid="11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Oval 125"/>
          <p:cNvSpPr/>
          <p:nvPr/>
        </p:nvSpPr>
        <p:spPr bwMode="auto">
          <a:xfrm>
            <a:off x="5165036" y="2072085"/>
            <a:ext cx="3810000" cy="678339"/>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126"/>
          <p:cNvSpPr/>
          <p:nvPr/>
        </p:nvSpPr>
        <p:spPr bwMode="auto">
          <a:xfrm>
            <a:off x="4724399" y="1064920"/>
            <a:ext cx="3544843" cy="609600"/>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04014" y="3662066"/>
            <a:ext cx="4220385" cy="906100"/>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must now prove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0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5486399" y="3658364"/>
            <a:ext cx="3559431" cy="913636"/>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reassure you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“Card z covers X in row r”</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10" name="Group 209"/>
          <p:cNvGrpSpPr/>
          <p:nvPr/>
        </p:nvGrpSpPr>
        <p:grpSpPr>
          <a:xfrm>
            <a:off x="914400" y="4784124"/>
            <a:ext cx="8229600" cy="1938992"/>
            <a:chOff x="914400" y="4784124"/>
            <a:chExt cx="8229600" cy="1938992"/>
          </a:xfrm>
        </p:grpSpPr>
        <p:sp>
          <p:nvSpPr>
            <p:cNvPr id="268" name="Rectangle 267"/>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grpSp>
          <p:nvGrpSpPr>
            <p:cNvPr id="270" name="Group 269"/>
            <p:cNvGrpSpPr/>
            <p:nvPr/>
          </p:nvGrpSpPr>
          <p:grpSpPr>
            <a:xfrm>
              <a:off x="4978400" y="4871437"/>
              <a:ext cx="4165600" cy="1822943"/>
              <a:chOff x="4978400" y="4871437"/>
              <a:chExt cx="4165600" cy="1822943"/>
            </a:xfrm>
          </p:grpSpPr>
          <p:grpSp>
            <p:nvGrpSpPr>
              <p:cNvPr id="292" name="Group 291"/>
              <p:cNvGrpSpPr/>
              <p:nvPr/>
            </p:nvGrpSpPr>
            <p:grpSpPr>
              <a:xfrm>
                <a:off x="4978400" y="4872360"/>
                <a:ext cx="3403600" cy="1790700"/>
                <a:chOff x="4978400" y="4872360"/>
                <a:chExt cx="3403600" cy="1790700"/>
              </a:xfrm>
            </p:grpSpPr>
            <p:grpSp>
              <p:nvGrpSpPr>
                <p:cNvPr id="294" name="Group 293"/>
                <p:cNvGrpSpPr/>
                <p:nvPr/>
              </p:nvGrpSpPr>
              <p:grpSpPr>
                <a:xfrm>
                  <a:off x="4978400" y="4880595"/>
                  <a:ext cx="609600" cy="1782465"/>
                  <a:chOff x="1358900" y="3475335"/>
                  <a:chExt cx="609600" cy="1782465"/>
                </a:xfrm>
              </p:grpSpPr>
              <p:sp>
                <p:nvSpPr>
                  <p:cNvPr id="340" name="Rectangle 3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1" name="Oval 3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2" name="Oval 34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Oval 343"/>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5" name="Oval 34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6" name="Oval 34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7" name="Oval 346"/>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8" name="Rectangle 34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9" name="Straight Connector 34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5" name="Group 294"/>
                <p:cNvGrpSpPr/>
                <p:nvPr/>
              </p:nvGrpSpPr>
              <p:grpSpPr>
                <a:xfrm>
                  <a:off x="5676900" y="4872360"/>
                  <a:ext cx="609600" cy="1782465"/>
                  <a:chOff x="1358900" y="3475335"/>
                  <a:chExt cx="609600" cy="1782465"/>
                </a:xfrm>
              </p:grpSpPr>
              <p:sp>
                <p:nvSpPr>
                  <p:cNvPr id="329" name="Rectangle 32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0" name="Oval 32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1" name="Oval 330"/>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2" name="Oval 33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3" name="Oval 33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4" name="Oval 33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5" name="Oval 334"/>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6" name="Oval 33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7" name="Oval 336"/>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 name="Rectangle 33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39" name="Straight Connector 33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6" name="Group 295"/>
                <p:cNvGrpSpPr/>
                <p:nvPr/>
              </p:nvGrpSpPr>
              <p:grpSpPr>
                <a:xfrm>
                  <a:off x="7772400" y="4875705"/>
                  <a:ext cx="609600" cy="1782465"/>
                  <a:chOff x="1358900" y="3475335"/>
                  <a:chExt cx="609600" cy="1782465"/>
                </a:xfrm>
              </p:grpSpPr>
              <p:sp>
                <p:nvSpPr>
                  <p:cNvPr id="319" name="Rectangle 31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0" name="Oval 319"/>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1" name="Oval 320"/>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Oval 32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4" name="Oval 32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5" name="Oval 32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6" name="Oval 32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Rectangle 32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28" name="Straight Connector 32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7" name="Group 296"/>
                <p:cNvGrpSpPr/>
                <p:nvPr/>
              </p:nvGrpSpPr>
              <p:grpSpPr>
                <a:xfrm>
                  <a:off x="7073900" y="4888450"/>
                  <a:ext cx="723900" cy="1772345"/>
                  <a:chOff x="4387850" y="4679950"/>
                  <a:chExt cx="723900" cy="1772345"/>
                </a:xfrm>
              </p:grpSpPr>
              <p:sp>
                <p:nvSpPr>
                  <p:cNvPr id="309" name="Rectangle 308"/>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 name="Oval 309"/>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1" name="Oval 310"/>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2" name="Oval 311"/>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3" name="Oval 312"/>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4" name="Oval 313"/>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5" name="Oval 314"/>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6" name="Oval 315"/>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17" name="Straight Connector 316"/>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18" name="Rectangle 317"/>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98" name="Group 297"/>
                <p:cNvGrpSpPr/>
                <p:nvPr/>
              </p:nvGrpSpPr>
              <p:grpSpPr>
                <a:xfrm>
                  <a:off x="6375400" y="4880595"/>
                  <a:ext cx="736600" cy="1782465"/>
                  <a:chOff x="3689350" y="4678065"/>
                  <a:chExt cx="736600" cy="1782465"/>
                </a:xfrm>
              </p:grpSpPr>
              <p:sp>
                <p:nvSpPr>
                  <p:cNvPr id="299" name="Rectangle 298"/>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0" name="Oval 299"/>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2" name="Oval 301"/>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3" name="Oval 302"/>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4" name="Oval 303"/>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5" name="Oval 304"/>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6" name="Rectangle 305"/>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07" name="Straight Connector 306"/>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08" name="Oval 307"/>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73" name="Group 272"/>
              <p:cNvGrpSpPr/>
              <p:nvPr/>
            </p:nvGrpSpPr>
            <p:grpSpPr>
              <a:xfrm>
                <a:off x="8426450" y="4871437"/>
                <a:ext cx="717550" cy="1822943"/>
                <a:chOff x="8509000" y="4519648"/>
                <a:chExt cx="717550" cy="1822943"/>
              </a:xfrm>
            </p:grpSpPr>
            <p:sp>
              <p:nvSpPr>
                <p:cNvPr id="274" name="Rectangle 273"/>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5" name="Oval 274"/>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 name="Oval 275"/>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7" name="Oval 276"/>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8" name="Oval 277"/>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Oval 278"/>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0" name="Oval 279"/>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1" name="Oval 280"/>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2" name="Oval 281"/>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3" name="Oval 282"/>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4" name="Oval 283"/>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5" name="Rectangle 284"/>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86" name="Straight Connector 285"/>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87" name="Rectangle 286"/>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8" name="Rectangle 287"/>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9" name="Rectangle 288"/>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0" name="Rectangle 289"/>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1" name="Rectangle 290"/>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grpSp>
      <p:sp>
        <p:nvSpPr>
          <p:cNvPr id="350" name="Rectangle 349"/>
          <p:cNvSpPr/>
          <p:nvPr/>
        </p:nvSpPr>
        <p:spPr bwMode="auto">
          <a:xfrm>
            <a:off x="1143000" y="5816426"/>
            <a:ext cx="3352800" cy="30599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3" name="Rectangle 352"/>
          <p:cNvSpPr/>
          <p:nvPr/>
        </p:nvSpPr>
        <p:spPr bwMode="auto">
          <a:xfrm>
            <a:off x="4953000" y="5814044"/>
            <a:ext cx="4083819" cy="276909"/>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4" name="Rectangle 353"/>
          <p:cNvSpPr/>
          <p:nvPr/>
        </p:nvSpPr>
        <p:spPr bwMode="auto">
          <a:xfrm>
            <a:off x="2041700" y="5852632"/>
            <a:ext cx="260765" cy="243368"/>
          </a:xfrm>
          <a:prstGeom prst="rect">
            <a:avLst/>
          </a:prstGeom>
          <a:noFill/>
          <a:ln w="38100"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5" name="Rectangle 354"/>
          <p:cNvSpPr/>
          <p:nvPr/>
        </p:nvSpPr>
        <p:spPr bwMode="auto">
          <a:xfrm>
            <a:off x="5661775" y="5815707"/>
            <a:ext cx="278849" cy="252723"/>
          </a:xfrm>
          <a:prstGeom prst="rect">
            <a:avLst/>
          </a:prstGeom>
          <a:noFill/>
          <a:ln w="38100"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7D4CDC7C-C2A5-4192-BE1C-89B47113CEFD}"/>
              </a:ext>
            </a:extLst>
          </p:cNvPr>
          <p:cNvSpPr/>
          <p:nvPr/>
        </p:nvSpPr>
        <p:spPr>
          <a:xfrm>
            <a:off x="793750" y="5735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C</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3" name="Rectangle 112">
            <a:extLst>
              <a:ext uri="{FF2B5EF4-FFF2-40B4-BE49-F238E27FC236}">
                <a16:creationId xmlns:a16="http://schemas.microsoft.com/office/drawing/2014/main" id="{F9E167F9-EBAE-4B81-9FBF-3B2BDE395438}"/>
              </a:ext>
            </a:extLst>
          </p:cNvPr>
          <p:cNvSpPr/>
          <p:nvPr/>
        </p:nvSpPr>
        <p:spPr>
          <a:xfrm>
            <a:off x="4641850" y="570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r</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5" name="Rectangle 114">
            <a:extLst>
              <a:ext uri="{FF2B5EF4-FFF2-40B4-BE49-F238E27FC236}">
                <a16:creationId xmlns:a16="http://schemas.microsoft.com/office/drawing/2014/main" id="{D1E29393-A3F6-4856-A3D1-107BDA789AC4}"/>
              </a:ext>
            </a:extLst>
          </p:cNvPr>
          <p:cNvSpPr/>
          <p:nvPr/>
        </p:nvSpPr>
        <p:spPr>
          <a:xfrm>
            <a:off x="5784850" y="443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z</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7" name="AutoShape 38">
            <a:extLst>
              <a:ext uri="{FF2B5EF4-FFF2-40B4-BE49-F238E27FC236}">
                <a16:creationId xmlns:a16="http://schemas.microsoft.com/office/drawing/2014/main" id="{F8C9E83E-2F58-4BE2-A33F-08ECC95DEE58}"/>
              </a:ext>
            </a:extLst>
          </p:cNvPr>
          <p:cNvSpPr>
            <a:spLocks noChangeArrowheads="1"/>
          </p:cNvSpPr>
          <p:nvPr/>
        </p:nvSpPr>
        <p:spPr bwMode="auto">
          <a:xfrm>
            <a:off x="33132" y="1705171"/>
            <a:ext cx="9067800" cy="990600"/>
          </a:xfrm>
          <a:prstGeom prst="wedgeRoundRectCallout">
            <a:avLst>
              <a:gd name="adj1" fmla="val -30607"/>
              <a:gd name="adj2" fmla="val -5667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will play the game to prove SAT(I</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clauses C,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var x,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18" name="AutoShape 38">
            <a:extLst>
              <a:ext uri="{FF2B5EF4-FFF2-40B4-BE49-F238E27FC236}">
                <a16:creationId xmlns:a16="http://schemas.microsoft.com/office/drawing/2014/main" id="{C52AAB33-7F28-4D85-AAB4-84A103A79D8C}"/>
              </a:ext>
            </a:extLst>
          </p:cNvPr>
          <p:cNvSpPr>
            <a:spLocks noChangeArrowheads="1"/>
          </p:cNvSpPr>
          <p:nvPr/>
        </p:nvSpPr>
        <p:spPr bwMode="auto">
          <a:xfrm>
            <a:off x="457200" y="685800"/>
            <a:ext cx="7924800" cy="943171"/>
          </a:xfrm>
          <a:prstGeom prst="wedgeRoundRectCallout">
            <a:avLst>
              <a:gd name="adj1" fmla="val 38290"/>
              <a:gd name="adj2" fmla="val -69406"/>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me promise you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ie </a:t>
            </a:r>
            <a:b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solution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row r,  </a:t>
            </a:r>
            <a:r>
              <a:rPr kumimoji="0" lang="en-US" altLang="en-US" sz="2400" b="0" i="0" u="none" strike="noStrike" kern="1200" cap="none" spc="0" normalizeH="0" baseline="0" noProof="0" dirty="0">
                <a:ln>
                  <a:noFill/>
                </a:ln>
                <a:solidFill>
                  <a:srgbClr val="FFFFFF"/>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card z,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“Card z covers X in row r”</a:t>
            </a:r>
          </a:p>
        </p:txBody>
      </p:sp>
      <p:sp>
        <p:nvSpPr>
          <p:cNvPr id="119" name="Rectangle 118">
            <a:extLst>
              <a:ext uri="{FF2B5EF4-FFF2-40B4-BE49-F238E27FC236}">
                <a16:creationId xmlns:a16="http://schemas.microsoft.com/office/drawing/2014/main" id="{8530B607-F354-4477-ABE0-BD7000B4D67A}"/>
              </a:ext>
            </a:extLst>
          </p:cNvPr>
          <p:cNvSpPr/>
          <p:nvPr/>
        </p:nvSpPr>
        <p:spPr>
          <a:xfrm>
            <a:off x="2305050" y="47326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0" name="Rectangle 119">
            <a:extLst>
              <a:ext uri="{FF2B5EF4-FFF2-40B4-BE49-F238E27FC236}">
                <a16:creationId xmlns:a16="http://schemas.microsoft.com/office/drawing/2014/main" id="{D85CA86B-9A96-4BE9-9C42-1B3CCEF8304C}"/>
              </a:ext>
            </a:extLst>
          </p:cNvPr>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121" name="Rectangle 120">
            <a:extLst>
              <a:ext uri="{FF2B5EF4-FFF2-40B4-BE49-F238E27FC236}">
                <a16:creationId xmlns:a16="http://schemas.microsoft.com/office/drawing/2014/main" id="{A896943E-2CC3-482D-B2E1-BD7020C5DDBB}"/>
              </a:ext>
            </a:extLst>
          </p:cNvPr>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Tree>
    <p:extLst>
      <p:ext uri="{BB962C8B-B14F-4D97-AF65-F5344CB8AC3E}">
        <p14:creationId xmlns:p14="http://schemas.microsoft.com/office/powerpoint/2010/main" val="804893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fill="hold"/>
                                        <p:tgtEl>
                                          <p:spTgt spid="126"/>
                                        </p:tgtEl>
                                        <p:attrNameLst>
                                          <p:attrName>ppt_x</p:attrName>
                                        </p:attrNameLst>
                                      </p:cBhvr>
                                      <p:tavLst>
                                        <p:tav tm="0">
                                          <p:val>
                                            <p:strVal val="0-#ppt_w/2"/>
                                          </p:val>
                                        </p:tav>
                                        <p:tav tm="100000">
                                          <p:val>
                                            <p:strVal val="#ppt_x"/>
                                          </p:val>
                                        </p:tav>
                                      </p:tavLst>
                                    </p:anim>
                                    <p:anim calcmode="lin" valueType="num">
                                      <p:cBhvr additive="base">
                                        <p:cTn id="8"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4"/>
                                        </p:tgtEl>
                                        <p:attrNameLst>
                                          <p:attrName>style.visibility</p:attrName>
                                        </p:attrNameLst>
                                      </p:cBhvr>
                                      <p:to>
                                        <p:strVal val="visible"/>
                                      </p:to>
                                    </p:set>
                                    <p:anim calcmode="lin" valueType="num">
                                      <p:cBhvr additive="base">
                                        <p:cTn id="13" dur="500" fill="hold"/>
                                        <p:tgtEl>
                                          <p:spTgt spid="204"/>
                                        </p:tgtEl>
                                        <p:attrNameLst>
                                          <p:attrName>ppt_x</p:attrName>
                                        </p:attrNameLst>
                                      </p:cBhvr>
                                      <p:tavLst>
                                        <p:tav tm="0">
                                          <p:val>
                                            <p:strVal val="0-#ppt_w/2"/>
                                          </p:val>
                                        </p:tav>
                                        <p:tav tm="100000">
                                          <p:val>
                                            <p:strVal val="#ppt_x"/>
                                          </p:val>
                                        </p:tav>
                                      </p:tavLst>
                                    </p:anim>
                                    <p:anim calcmode="lin" valueType="num">
                                      <p:cBhvr additive="base">
                                        <p:cTn id="14" dur="500" fill="hold"/>
                                        <p:tgtEl>
                                          <p:spTgt spid="20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04">
                                            <p:txEl>
                                              <p:pRg st="0" end="0"/>
                                            </p:txEl>
                                          </p:spTgt>
                                        </p:tgtEl>
                                        <p:attrNameLst>
                                          <p:attrName>style.visibility</p:attrName>
                                        </p:attrNameLst>
                                      </p:cBhvr>
                                      <p:to>
                                        <p:strVal val="visible"/>
                                      </p:to>
                                    </p:set>
                                    <p:anim calcmode="lin" valueType="num">
                                      <p:cBhvr additive="base">
                                        <p:cTn id="17" dur="500" fill="hold"/>
                                        <p:tgtEl>
                                          <p:spTgt spid="20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cBhvr additive="base">
                                        <p:cTn id="23" dur="500" fill="hold"/>
                                        <p:tgtEl>
                                          <p:spTgt spid="127"/>
                                        </p:tgtEl>
                                        <p:attrNameLst>
                                          <p:attrName>ppt_x</p:attrName>
                                        </p:attrNameLst>
                                      </p:cBhvr>
                                      <p:tavLst>
                                        <p:tav tm="0">
                                          <p:val>
                                            <p:strVal val="1+#ppt_w/2"/>
                                          </p:val>
                                        </p:tav>
                                        <p:tav tm="100000">
                                          <p:val>
                                            <p:strVal val="#ppt_x"/>
                                          </p:val>
                                        </p:tav>
                                      </p:tavLst>
                                    </p:anim>
                                    <p:anim calcmode="lin" valueType="num">
                                      <p:cBhvr additive="base">
                                        <p:cTn id="2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209"/>
                                        </p:tgtEl>
                                        <p:attrNameLst>
                                          <p:attrName>style.visibility</p:attrName>
                                        </p:attrNameLst>
                                      </p:cBhvr>
                                      <p:to>
                                        <p:strVal val="visible"/>
                                      </p:to>
                                    </p:set>
                                    <p:anim calcmode="lin" valueType="num">
                                      <p:cBhvr additive="base">
                                        <p:cTn id="29" dur="500" fill="hold"/>
                                        <p:tgtEl>
                                          <p:spTgt spid="209"/>
                                        </p:tgtEl>
                                        <p:attrNameLst>
                                          <p:attrName>ppt_x</p:attrName>
                                        </p:attrNameLst>
                                      </p:cBhvr>
                                      <p:tavLst>
                                        <p:tav tm="0">
                                          <p:val>
                                            <p:strVal val="1+#ppt_w/2"/>
                                          </p:val>
                                        </p:tav>
                                        <p:tav tm="100000">
                                          <p:val>
                                            <p:strVal val="#ppt_x"/>
                                          </p:val>
                                        </p:tav>
                                      </p:tavLst>
                                    </p:anim>
                                    <p:anim calcmode="lin" valueType="num">
                                      <p:cBhvr additive="base">
                                        <p:cTn id="30" dur="500" fill="hold"/>
                                        <p:tgtEl>
                                          <p:spTgt spid="209"/>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209">
                                            <p:txEl>
                                              <p:pRg st="0" end="0"/>
                                            </p:txEl>
                                          </p:spTgt>
                                        </p:tgtEl>
                                        <p:attrNameLst>
                                          <p:attrName>style.visibility</p:attrName>
                                        </p:attrNameLst>
                                      </p:cBhvr>
                                      <p:to>
                                        <p:strVal val="visible"/>
                                      </p:to>
                                    </p:set>
                                    <p:anim calcmode="lin" valueType="num">
                                      <p:cBhvr additive="base">
                                        <p:cTn id="33" dur="500" fill="hold"/>
                                        <p:tgtEl>
                                          <p:spTgt spid="20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127" grpId="0" animBg="1"/>
      <p:bldP spid="204" grpId="0" animBg="1"/>
      <p:bldP spid="20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5050"/>
                  </a:solidFill>
                  <a:effectLst/>
                  <a:uLnTx/>
                  <a:uFillTx/>
                  <a:latin typeface="Times New Roman" pitchFamily="18" charset="0"/>
                  <a:ea typeface="+mn-ea"/>
                  <a:cs typeface="+mn-cs"/>
                </a:rPr>
                <a:t>Computable</a:t>
              </a:r>
            </a:p>
          </p:txBody>
        </p:sp>
      </p:grpSp>
      <p:sp>
        <p:nvSpPr>
          <p:cNvPr id="12" name="Text Box 20"/>
          <p:cNvSpPr txBox="1">
            <a:spLocks noChangeArrowheads="1"/>
          </p:cNvSpPr>
          <p:nvPr/>
        </p:nvSpPr>
        <p:spPr bwMode="auto">
          <a:xfrm>
            <a:off x="4495800" y="1295400"/>
            <a:ext cx="4907754"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Computable Problem:</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 Java program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input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 time limit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J(I)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halts in time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Algorithm: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Run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J(I)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time steps.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An </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Uncomputable</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Problem: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ie does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J(I)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ever halt?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Search Space: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of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consider is infinite.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Rectangle 2">
            <a:extLst>
              <a:ext uri="{FF2B5EF4-FFF2-40B4-BE49-F238E27FC236}">
                <a16:creationId xmlns:a16="http://schemas.microsoft.com/office/drawing/2014/main" id="{2D80A41B-D643-40E2-A901-F061CCF93318}"/>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A4F7F2B2-6765-4211-A942-21E6CB429B1E}"/>
              </a:ext>
            </a:extLst>
          </p:cNvPr>
          <p:cNvGrpSpPr/>
          <p:nvPr/>
        </p:nvGrpSpPr>
        <p:grpSpPr>
          <a:xfrm>
            <a:off x="417034" y="1177271"/>
            <a:ext cx="2500654" cy="2471194"/>
            <a:chOff x="417034" y="1177271"/>
            <a:chExt cx="2500654" cy="2471194"/>
          </a:xfrm>
        </p:grpSpPr>
        <p:pic>
          <p:nvPicPr>
            <p:cNvPr id="42" name="Picture 2" descr="http://t3.gstatic.com/images?q=tbn:ANd9GcStOf72nKOG0fnJE1aGb8D3iOHuxiodFdTyHbXb3E8A15ylzmWH6Q">
              <a:extLst>
                <a:ext uri="{FF2B5EF4-FFF2-40B4-BE49-F238E27FC236}">
                  <a16:creationId xmlns:a16="http://schemas.microsoft.com/office/drawing/2014/main" id="{BEB76FD7-301C-4010-8969-E3FE811656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877" y="1487556"/>
              <a:ext cx="208440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Rectangle 30">
              <a:extLst>
                <a:ext uri="{FF2B5EF4-FFF2-40B4-BE49-F238E27FC236}">
                  <a16:creationId xmlns:a16="http://schemas.microsoft.com/office/drawing/2014/main" id="{77C8CF3E-065C-41BB-AFFD-A769091121CB}"/>
                </a:ext>
              </a:extLst>
            </p:cNvPr>
            <p:cNvSpPr>
              <a:spLocks noChangeArrowheads="1"/>
            </p:cNvSpPr>
            <p:nvPr/>
          </p:nvSpPr>
          <p:spPr bwMode="auto">
            <a:xfrm flipH="1">
              <a:off x="762000" y="1177271"/>
              <a:ext cx="2155688" cy="2471194"/>
            </a:xfrm>
            <a:prstGeom prst="rect">
              <a:avLst/>
            </a:prstGeom>
            <a:noFill/>
            <a:ln w="25400" cap="sq">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54" name="Rectangle 53">
              <a:extLst>
                <a:ext uri="{FF2B5EF4-FFF2-40B4-BE49-F238E27FC236}">
                  <a16:creationId xmlns:a16="http://schemas.microsoft.com/office/drawing/2014/main" id="{89296158-1C97-49EF-B111-5A6300A1F125}"/>
                </a:ext>
              </a:extLst>
            </p:cNvPr>
            <p:cNvSpPr/>
            <p:nvPr/>
          </p:nvSpPr>
          <p:spPr>
            <a:xfrm>
              <a:off x="417034" y="1981200"/>
              <a:ext cx="344966"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00FF00"/>
                  </a:solidFill>
                  <a:effectLst/>
                  <a:uLnTx/>
                  <a:uFillTx/>
                  <a:latin typeface="Times New Roman" pitchFamily="18" charset="0"/>
                  <a:ea typeface="+mn-ea"/>
                  <a:cs typeface="+mn-cs"/>
                </a:rPr>
                <a:t>J</a:t>
              </a:r>
            </a:p>
          </p:txBody>
        </p:sp>
      </p:grpSp>
      <p:grpSp>
        <p:nvGrpSpPr>
          <p:cNvPr id="4" name="Group 3">
            <a:extLst>
              <a:ext uri="{FF2B5EF4-FFF2-40B4-BE49-F238E27FC236}">
                <a16:creationId xmlns:a16="http://schemas.microsoft.com/office/drawing/2014/main" id="{7354F3F7-8924-4912-A072-27D71550DED1}"/>
              </a:ext>
            </a:extLst>
          </p:cNvPr>
          <p:cNvGrpSpPr/>
          <p:nvPr/>
        </p:nvGrpSpPr>
        <p:grpSpPr>
          <a:xfrm>
            <a:off x="447260" y="609600"/>
            <a:ext cx="2470429" cy="584775"/>
            <a:chOff x="447260" y="609600"/>
            <a:chExt cx="2470429" cy="584775"/>
          </a:xfrm>
        </p:grpSpPr>
        <p:grpSp>
          <p:nvGrpSpPr>
            <p:cNvPr id="45" name="Group 33">
              <a:extLst>
                <a:ext uri="{FF2B5EF4-FFF2-40B4-BE49-F238E27FC236}">
                  <a16:creationId xmlns:a16="http://schemas.microsoft.com/office/drawing/2014/main" id="{F7A82206-B996-4F86-A2D1-8032A16E1D82}"/>
                </a:ext>
              </a:extLst>
            </p:cNvPr>
            <p:cNvGrpSpPr>
              <a:grpSpLocks/>
            </p:cNvGrpSpPr>
            <p:nvPr/>
          </p:nvGrpSpPr>
          <p:grpSpPr bwMode="auto">
            <a:xfrm>
              <a:off x="799057" y="690009"/>
              <a:ext cx="2118632" cy="422698"/>
              <a:chOff x="261" y="668"/>
              <a:chExt cx="2806" cy="364"/>
            </a:xfrm>
          </p:grpSpPr>
          <p:grpSp>
            <p:nvGrpSpPr>
              <p:cNvPr id="46" name="Group 32">
                <a:extLst>
                  <a:ext uri="{FF2B5EF4-FFF2-40B4-BE49-F238E27FC236}">
                    <a16:creationId xmlns:a16="http://schemas.microsoft.com/office/drawing/2014/main" id="{F09A965A-F96A-499C-9148-657C405F7624}"/>
                  </a:ext>
                </a:extLst>
              </p:cNvPr>
              <p:cNvGrpSpPr>
                <a:grpSpLocks/>
              </p:cNvGrpSpPr>
              <p:nvPr/>
            </p:nvGrpSpPr>
            <p:grpSpPr bwMode="auto">
              <a:xfrm>
                <a:off x="261" y="672"/>
                <a:ext cx="2806" cy="354"/>
                <a:chOff x="261" y="672"/>
                <a:chExt cx="2806" cy="354"/>
              </a:xfrm>
            </p:grpSpPr>
            <p:sp>
              <p:nvSpPr>
                <p:cNvPr id="50" name="Text Box 25">
                  <a:extLst>
                    <a:ext uri="{FF2B5EF4-FFF2-40B4-BE49-F238E27FC236}">
                      <a16:creationId xmlns:a16="http://schemas.microsoft.com/office/drawing/2014/main" id="{B01410CE-8569-4EF3-BDBF-1FD5AB653EDE}"/>
                    </a:ext>
                  </a:extLst>
                </p:cNvPr>
                <p:cNvSpPr txBox="1">
                  <a:spLocks noChangeArrowheads="1"/>
                </p:cNvSpPr>
                <p:nvPr/>
              </p:nvSpPr>
              <p:spPr bwMode="auto">
                <a:xfrm>
                  <a:off x="261" y="672"/>
                  <a:ext cx="98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000" b="0" i="0" u="none" strike="noStrike" kern="1200" cap="none" spc="0" normalizeH="0" baseline="0" noProof="0" dirty="0">
                      <a:ln>
                        <a:noFill/>
                      </a:ln>
                      <a:solidFill>
                        <a:srgbClr val="00FF00"/>
                      </a:solidFill>
                      <a:effectLst/>
                      <a:uLnTx/>
                      <a:uFillTx/>
                      <a:latin typeface="Times New Roman" pitchFamily="18" charset="0"/>
                      <a:ea typeface="+mn-ea"/>
                      <a:cs typeface="+mn-cs"/>
                    </a:rPr>
                    <a:t>5</a:t>
                  </a:r>
                </a:p>
              </p:txBody>
            </p:sp>
            <p:sp>
              <p:nvSpPr>
                <p:cNvPr id="51" name="Text Box 26">
                  <a:extLst>
                    <a:ext uri="{FF2B5EF4-FFF2-40B4-BE49-F238E27FC236}">
                      <a16:creationId xmlns:a16="http://schemas.microsoft.com/office/drawing/2014/main" id="{43E0891B-91DE-445F-89C7-7532F5F2EBEC}"/>
                    </a:ext>
                  </a:extLst>
                </p:cNvPr>
                <p:cNvSpPr txBox="1">
                  <a:spLocks noChangeArrowheads="1"/>
                </p:cNvSpPr>
                <p:nvPr/>
              </p:nvSpPr>
              <p:spPr bwMode="auto">
                <a:xfrm>
                  <a:off x="1254" y="672"/>
                  <a:ext cx="90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00"/>
                      </a:solidFill>
                      <a:effectLst/>
                      <a:uLnTx/>
                      <a:uFillTx/>
                      <a:latin typeface="Times New Roman" pitchFamily="18" charset="0"/>
                      <a:ea typeface="+mn-ea"/>
                      <a:cs typeface="+mn-cs"/>
                    </a:rPr>
                    <a:t>2</a:t>
                  </a:r>
                </a:p>
              </p:txBody>
            </p:sp>
            <p:sp>
              <p:nvSpPr>
                <p:cNvPr id="52" name="Text Box 27">
                  <a:extLst>
                    <a:ext uri="{FF2B5EF4-FFF2-40B4-BE49-F238E27FC236}">
                      <a16:creationId xmlns:a16="http://schemas.microsoft.com/office/drawing/2014/main" id="{6CDF9C34-7A04-4175-B8D0-A23F935602E0}"/>
                    </a:ext>
                  </a:extLst>
                </p:cNvPr>
                <p:cNvSpPr txBox="1">
                  <a:spLocks noChangeArrowheads="1"/>
                </p:cNvSpPr>
                <p:nvPr/>
              </p:nvSpPr>
              <p:spPr bwMode="auto">
                <a:xfrm>
                  <a:off x="2163" y="681"/>
                  <a:ext cx="90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00"/>
                      </a:solidFill>
                      <a:effectLst/>
                      <a:uLnTx/>
                      <a:uFillTx/>
                      <a:latin typeface="Times New Roman" pitchFamily="18" charset="0"/>
                      <a:ea typeface="+mn-ea"/>
                      <a:cs typeface="+mn-cs"/>
                    </a:rPr>
                    <a:t>3</a:t>
                  </a:r>
                </a:p>
              </p:txBody>
            </p:sp>
          </p:grpSp>
          <p:grpSp>
            <p:nvGrpSpPr>
              <p:cNvPr id="47" name="Group 31">
                <a:extLst>
                  <a:ext uri="{FF2B5EF4-FFF2-40B4-BE49-F238E27FC236}">
                    <a16:creationId xmlns:a16="http://schemas.microsoft.com/office/drawing/2014/main" id="{83D3AA4D-C6D7-41E0-B278-349F0C3BF66C}"/>
                  </a:ext>
                </a:extLst>
              </p:cNvPr>
              <p:cNvGrpSpPr>
                <a:grpSpLocks/>
              </p:cNvGrpSpPr>
              <p:nvPr/>
            </p:nvGrpSpPr>
            <p:grpSpPr bwMode="auto">
              <a:xfrm>
                <a:off x="389" y="668"/>
                <a:ext cx="2556" cy="364"/>
                <a:chOff x="389" y="668"/>
                <a:chExt cx="2556" cy="364"/>
              </a:xfrm>
            </p:grpSpPr>
            <p:sp>
              <p:nvSpPr>
                <p:cNvPr id="48" name="Rectangle 28">
                  <a:extLst>
                    <a:ext uri="{FF2B5EF4-FFF2-40B4-BE49-F238E27FC236}">
                      <a16:creationId xmlns:a16="http://schemas.microsoft.com/office/drawing/2014/main" id="{07CF4D8F-F49C-48AB-B6A2-68E6A631E871}"/>
                    </a:ext>
                  </a:extLst>
                </p:cNvPr>
                <p:cNvSpPr>
                  <a:spLocks noChangeArrowheads="1"/>
                </p:cNvSpPr>
                <p:nvPr/>
              </p:nvSpPr>
              <p:spPr bwMode="auto">
                <a:xfrm>
                  <a:off x="1958" y="668"/>
                  <a:ext cx="73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00FF00"/>
                    </a:buClr>
                    <a:buSzTx/>
                    <a:buFontTx/>
                    <a:buNone/>
                    <a:tabLst/>
                    <a:defRPr/>
                  </a:pPr>
                  <a:endParaRPr kumimoji="0" lang="en-US" altLang="en-US" sz="2000" b="0" i="0" u="none" strike="noStrike" kern="1200" cap="none" spc="0" normalizeH="0" baseline="0" noProof="0">
                    <a:ln>
                      <a:noFill/>
                    </a:ln>
                    <a:solidFill>
                      <a:srgbClr val="00FF00"/>
                    </a:solidFill>
                    <a:effectLst/>
                    <a:uLnTx/>
                    <a:uFillTx/>
                    <a:latin typeface="Times New Roman" pitchFamily="18" charset="0"/>
                    <a:ea typeface="+mn-ea"/>
                    <a:cs typeface="+mn-cs"/>
                  </a:endParaRPr>
                </a:p>
              </p:txBody>
            </p:sp>
            <p:sp>
              <p:nvSpPr>
                <p:cNvPr id="49" name="Rectangle 30">
                  <a:extLst>
                    <a:ext uri="{FF2B5EF4-FFF2-40B4-BE49-F238E27FC236}">
                      <a16:creationId xmlns:a16="http://schemas.microsoft.com/office/drawing/2014/main" id="{2147F7C5-3FA9-4D9C-A663-A386FFE197D0}"/>
                    </a:ext>
                  </a:extLst>
                </p:cNvPr>
                <p:cNvSpPr>
                  <a:spLocks noChangeArrowheads="1"/>
                </p:cNvSpPr>
                <p:nvPr/>
              </p:nvSpPr>
              <p:spPr bwMode="auto">
                <a:xfrm flipH="1">
                  <a:off x="389" y="687"/>
                  <a:ext cx="2556" cy="345"/>
                </a:xfrm>
                <a:prstGeom prst="rect">
                  <a:avLst/>
                </a:prstGeom>
                <a:noFill/>
                <a:ln w="25400" cap="sq">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00FF00"/>
                    </a:buClr>
                    <a:buSzTx/>
                    <a:buFontTx/>
                    <a:buNone/>
                    <a:tabLst/>
                    <a:defRPr/>
                  </a:pPr>
                  <a:endParaRPr kumimoji="0" lang="en-US" altLang="en-US" sz="2000" b="0" i="0" u="none" strike="noStrike" kern="1200" cap="none" spc="0" normalizeH="0" baseline="0" noProof="0" dirty="0">
                    <a:ln>
                      <a:noFill/>
                    </a:ln>
                    <a:solidFill>
                      <a:srgbClr val="00FF00"/>
                    </a:solidFill>
                    <a:effectLst/>
                    <a:uLnTx/>
                    <a:uFillTx/>
                    <a:latin typeface="Times New Roman" pitchFamily="18" charset="0"/>
                    <a:ea typeface="+mn-ea"/>
                    <a:cs typeface="+mn-cs"/>
                  </a:endParaRPr>
                </a:p>
              </p:txBody>
            </p:sp>
          </p:grpSp>
        </p:grpSp>
        <p:sp>
          <p:nvSpPr>
            <p:cNvPr id="55" name="Rectangle 54">
              <a:extLst>
                <a:ext uri="{FF2B5EF4-FFF2-40B4-BE49-F238E27FC236}">
                  <a16:creationId xmlns:a16="http://schemas.microsoft.com/office/drawing/2014/main" id="{C398C72A-4DC6-41FE-BBE6-4C8A464CAA8E}"/>
                </a:ext>
              </a:extLst>
            </p:cNvPr>
            <p:cNvSpPr/>
            <p:nvPr/>
          </p:nvSpPr>
          <p:spPr>
            <a:xfrm>
              <a:off x="447260" y="609600"/>
              <a:ext cx="320922"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00FF00"/>
                  </a:solidFill>
                  <a:effectLst/>
                  <a:uLnTx/>
                  <a:uFillTx/>
                  <a:latin typeface="Times New Roman" pitchFamily="18" charset="0"/>
                  <a:ea typeface="+mn-ea"/>
                  <a:cs typeface="+mn-cs"/>
                </a:rPr>
                <a:t>I</a:t>
              </a:r>
            </a:p>
          </p:txBody>
        </p:sp>
      </p:grpSp>
      <p:sp>
        <p:nvSpPr>
          <p:cNvPr id="56" name="Rectangle 55">
            <a:extLst>
              <a:ext uri="{FF2B5EF4-FFF2-40B4-BE49-F238E27FC236}">
                <a16:creationId xmlns:a16="http://schemas.microsoft.com/office/drawing/2014/main" id="{E4A94C9E-D310-48E3-805D-18BC008E3CA7}"/>
              </a:ext>
            </a:extLst>
          </p:cNvPr>
          <p:cNvSpPr/>
          <p:nvPr/>
        </p:nvSpPr>
        <p:spPr>
          <a:xfrm>
            <a:off x="1130227" y="3633329"/>
            <a:ext cx="1516762" cy="46166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 or not</a:t>
            </a:r>
          </a:p>
        </p:txBody>
      </p:sp>
      <p:grpSp>
        <p:nvGrpSpPr>
          <p:cNvPr id="3" name="Group 2">
            <a:extLst>
              <a:ext uri="{FF2B5EF4-FFF2-40B4-BE49-F238E27FC236}">
                <a16:creationId xmlns:a16="http://schemas.microsoft.com/office/drawing/2014/main" id="{67C06804-569B-4A71-9E3C-C13C6A0BD22F}"/>
              </a:ext>
            </a:extLst>
          </p:cNvPr>
          <p:cNvGrpSpPr/>
          <p:nvPr/>
        </p:nvGrpSpPr>
        <p:grpSpPr>
          <a:xfrm>
            <a:off x="2481694" y="902781"/>
            <a:ext cx="1312087" cy="2099793"/>
            <a:chOff x="2481694" y="902781"/>
            <a:chExt cx="1312087" cy="2099793"/>
          </a:xfrm>
        </p:grpSpPr>
        <p:pic>
          <p:nvPicPr>
            <p:cNvPr id="58" name="Picture 9" descr="j0078707">
              <a:extLst>
                <a:ext uri="{FF2B5EF4-FFF2-40B4-BE49-F238E27FC236}">
                  <a16:creationId xmlns:a16="http://schemas.microsoft.com/office/drawing/2014/main" id="{14459828-3423-4FFC-B091-DC65435635E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81694" y="1395168"/>
              <a:ext cx="1312087" cy="1607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Rectangle 58">
              <a:extLst>
                <a:ext uri="{FF2B5EF4-FFF2-40B4-BE49-F238E27FC236}">
                  <a16:creationId xmlns:a16="http://schemas.microsoft.com/office/drawing/2014/main" id="{A3DFEC2E-32EE-4000-874A-A6C930CD58FE}"/>
                </a:ext>
              </a:extLst>
            </p:cNvPr>
            <p:cNvSpPr/>
            <p:nvPr/>
          </p:nvSpPr>
          <p:spPr>
            <a:xfrm>
              <a:off x="3260660" y="902781"/>
              <a:ext cx="298480"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rPr>
                <a:t>t</a:t>
              </a:r>
            </a:p>
          </p:txBody>
        </p:sp>
      </p:grpSp>
      <p:grpSp>
        <p:nvGrpSpPr>
          <p:cNvPr id="60" name="Group 59">
            <a:extLst>
              <a:ext uri="{FF2B5EF4-FFF2-40B4-BE49-F238E27FC236}">
                <a16:creationId xmlns:a16="http://schemas.microsoft.com/office/drawing/2014/main" id="{0F95BED4-8D28-4418-BCC8-F63469966E74}"/>
              </a:ext>
            </a:extLst>
          </p:cNvPr>
          <p:cNvGrpSpPr>
            <a:grpSpLocks/>
          </p:cNvGrpSpPr>
          <p:nvPr/>
        </p:nvGrpSpPr>
        <p:grpSpPr bwMode="auto">
          <a:xfrm>
            <a:off x="765925" y="4242391"/>
            <a:ext cx="1977275" cy="2588625"/>
            <a:chOff x="302" y="1513"/>
            <a:chExt cx="1253" cy="1613"/>
          </a:xfrm>
        </p:grpSpPr>
        <p:pic>
          <p:nvPicPr>
            <p:cNvPr id="61" name="Picture 16" descr="Alan_Turing">
              <a:extLst>
                <a:ext uri="{FF2B5EF4-FFF2-40B4-BE49-F238E27FC236}">
                  <a16:creationId xmlns:a16="http://schemas.microsoft.com/office/drawing/2014/main" id="{F6285AD5-8E2F-4019-9575-DB84CF89B99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885" r="8572" b="990"/>
            <a:stretch/>
          </p:blipFill>
          <p:spPr bwMode="auto">
            <a:xfrm>
              <a:off x="336" y="1513"/>
              <a:ext cx="1154" cy="1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Rectangle 18">
              <a:extLst>
                <a:ext uri="{FF2B5EF4-FFF2-40B4-BE49-F238E27FC236}">
                  <a16:creationId xmlns:a16="http://schemas.microsoft.com/office/drawing/2014/main" id="{362B5E51-A55F-4643-B4B2-909D1D97A31A}"/>
                </a:ext>
              </a:extLst>
            </p:cNvPr>
            <p:cNvSpPr>
              <a:spLocks noChangeArrowheads="1"/>
            </p:cNvSpPr>
            <p:nvPr/>
          </p:nvSpPr>
          <p:spPr bwMode="auto">
            <a:xfrm>
              <a:off x="302" y="2874"/>
              <a:ext cx="125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Turing (1936)</a:t>
              </a:r>
            </a:p>
          </p:txBody>
        </p:sp>
      </p:grpSp>
    </p:spTree>
    <p:extLst>
      <p:ext uri="{BB962C8B-B14F-4D97-AF65-F5344CB8AC3E}">
        <p14:creationId xmlns:p14="http://schemas.microsoft.com/office/powerpoint/2010/main" val="150010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ppt_x"/>
                                          </p:val>
                                        </p:tav>
                                        <p:tav tm="100000">
                                          <p:val>
                                            <p:strVal val="#ppt_x"/>
                                          </p:val>
                                        </p:tav>
                                      </p:tavLst>
                                    </p:anim>
                                    <p:anim calcmode="lin" valueType="num">
                                      <p:cBhvr additive="base">
                                        <p:cTn id="8"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 calcmode="lin" valueType="num">
                                      <p:cBhvr additive="base">
                                        <p:cTn id="1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2">
                                            <p:txEl>
                                              <p:pRg st="1" end="1"/>
                                            </p:txEl>
                                          </p:spTgt>
                                        </p:tgtEl>
                                        <p:attrNameLst>
                                          <p:attrName>style.visibility</p:attrName>
                                        </p:attrNameLst>
                                      </p:cBhvr>
                                      <p:to>
                                        <p:strVal val="visible"/>
                                      </p:to>
                                    </p:set>
                                    <p:anim calcmode="lin" valueType="num">
                                      <p:cBhvr additive="base">
                                        <p:cTn id="19"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2">
                                            <p:txEl>
                                              <p:pRg st="2" end="2"/>
                                            </p:txEl>
                                          </p:spTgt>
                                        </p:tgtEl>
                                        <p:attrNameLst>
                                          <p:attrName>style.visibility</p:attrName>
                                        </p:attrNameLst>
                                      </p:cBhvr>
                                      <p:to>
                                        <p:strVal val="visible"/>
                                      </p:to>
                                    </p:set>
                                    <p:anim calcmode="lin" valueType="num">
                                      <p:cBhvr additive="base">
                                        <p:cTn id="29"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2">
                                            <p:txEl>
                                              <p:pRg st="3" end="3"/>
                                            </p:txEl>
                                          </p:spTgt>
                                        </p:tgtEl>
                                        <p:attrNameLst>
                                          <p:attrName>style.visibility</p:attrName>
                                        </p:attrNameLst>
                                      </p:cBhvr>
                                      <p:to>
                                        <p:strVal val="visible"/>
                                      </p:to>
                                    </p:set>
                                    <p:anim calcmode="lin" valueType="num">
                                      <p:cBhvr additive="base">
                                        <p:cTn id="39"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2">
                                            <p:txEl>
                                              <p:pRg st="4" end="4"/>
                                            </p:txEl>
                                          </p:spTgt>
                                        </p:tgtEl>
                                        <p:attrNameLst>
                                          <p:attrName>style.visibility</p:attrName>
                                        </p:attrNameLst>
                                      </p:cBhvr>
                                      <p:to>
                                        <p:strVal val="visible"/>
                                      </p:to>
                                    </p:set>
                                    <p:anim calcmode="lin" valueType="num">
                                      <p:cBhvr additive="base">
                                        <p:cTn id="49"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2">
                                            <p:txEl>
                                              <p:pRg st="4" end="4"/>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fill="hold"/>
                                        <p:tgtEl>
                                          <p:spTgt spid="56"/>
                                        </p:tgtEl>
                                        <p:attrNameLst>
                                          <p:attrName>ppt_x</p:attrName>
                                        </p:attrNameLst>
                                      </p:cBhvr>
                                      <p:tavLst>
                                        <p:tav tm="0">
                                          <p:val>
                                            <p:strVal val="#ppt_x"/>
                                          </p:val>
                                        </p:tav>
                                        <p:tav tm="100000">
                                          <p:val>
                                            <p:strVal val="#ppt_x"/>
                                          </p:val>
                                        </p:tav>
                                      </p:tavLst>
                                    </p:anim>
                                    <p:anim calcmode="lin" valueType="num">
                                      <p:cBhvr additive="base">
                                        <p:cTn id="5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2">
                                            <p:txEl>
                                              <p:pRg st="5" end="5"/>
                                            </p:txEl>
                                          </p:spTgt>
                                        </p:tgtEl>
                                        <p:attrNameLst>
                                          <p:attrName>style.visibility</p:attrName>
                                        </p:attrNameLst>
                                      </p:cBhvr>
                                      <p:to>
                                        <p:strVal val="visible"/>
                                      </p:to>
                                    </p:set>
                                    <p:anim calcmode="lin" valueType="num">
                                      <p:cBhvr additive="base">
                                        <p:cTn id="59"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2">
                                            <p:txEl>
                                              <p:pRg st="6" end="6"/>
                                            </p:txEl>
                                          </p:spTgt>
                                        </p:tgtEl>
                                        <p:attrNameLst>
                                          <p:attrName>style.visibility</p:attrName>
                                        </p:attrNameLst>
                                      </p:cBhvr>
                                      <p:to>
                                        <p:strVal val="visible"/>
                                      </p:to>
                                    </p:set>
                                    <p:anim calcmode="lin" valueType="num">
                                      <p:cBhvr additive="base">
                                        <p:cTn id="65"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2">
                                            <p:txEl>
                                              <p:pRg st="7" end="7"/>
                                            </p:txEl>
                                          </p:spTgt>
                                        </p:tgtEl>
                                        <p:attrNameLst>
                                          <p:attrName>style.visibility</p:attrName>
                                        </p:attrNameLst>
                                      </p:cBhvr>
                                      <p:to>
                                        <p:strVal val="visible"/>
                                      </p:to>
                                    </p:set>
                                    <p:anim calcmode="lin" valueType="num">
                                      <p:cBhvr additive="base">
                                        <p:cTn id="71"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2">
                                            <p:txEl>
                                              <p:pRg st="8" end="8"/>
                                            </p:txEl>
                                          </p:spTgt>
                                        </p:tgtEl>
                                        <p:attrNameLst>
                                          <p:attrName>style.visibility</p:attrName>
                                        </p:attrNameLst>
                                      </p:cBhvr>
                                      <p:to>
                                        <p:strVal val="visible"/>
                                      </p:to>
                                    </p:set>
                                    <p:anim calcmode="lin" valueType="num">
                                      <p:cBhvr additive="base">
                                        <p:cTn id="77"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2">
                                            <p:txEl>
                                              <p:pRg st="9" end="9"/>
                                            </p:txEl>
                                          </p:spTgt>
                                        </p:tgtEl>
                                        <p:attrNameLst>
                                          <p:attrName>style.visibility</p:attrName>
                                        </p:attrNameLst>
                                      </p:cBhvr>
                                      <p:to>
                                        <p:strVal val="visible"/>
                                      </p:to>
                                    </p:set>
                                    <p:anim calcmode="lin" valueType="num">
                                      <p:cBhvr additive="base">
                                        <p:cTn id="83"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2">
                                            <p:txEl>
                                              <p:pRg st="10" end="10"/>
                                            </p:txEl>
                                          </p:spTgt>
                                        </p:tgtEl>
                                        <p:attrNameLst>
                                          <p:attrName>style.visibility</p:attrName>
                                        </p:attrNameLst>
                                      </p:cBhvr>
                                      <p:to>
                                        <p:strVal val="visible"/>
                                      </p:to>
                                    </p:set>
                                    <p:anim calcmode="lin" valueType="num">
                                      <p:cBhvr additive="base">
                                        <p:cTn id="89" dur="500" fill="hold"/>
                                        <p:tgtEl>
                                          <p:spTgt spid="12">
                                            <p:txEl>
                                              <p:pRg st="10" end="1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2">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 name="Rectangle 267"/>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grpSp>
        <p:nvGrpSpPr>
          <p:cNvPr id="294" name="Group 293"/>
          <p:cNvGrpSpPr/>
          <p:nvPr/>
        </p:nvGrpSpPr>
        <p:grpSpPr>
          <a:xfrm>
            <a:off x="4978400" y="4880595"/>
            <a:ext cx="609600" cy="1782465"/>
            <a:chOff x="1358900" y="3475335"/>
            <a:chExt cx="609600" cy="1782465"/>
          </a:xfrm>
        </p:grpSpPr>
        <p:sp>
          <p:nvSpPr>
            <p:cNvPr id="340" name="Rectangle 3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1" name="Oval 3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2" name="Oval 34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Oval 343"/>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5" name="Oval 34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6" name="Oval 34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7" name="Oval 346"/>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8" name="Rectangle 34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9" name="Straight Connector 34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6" name="Group 295"/>
          <p:cNvGrpSpPr/>
          <p:nvPr/>
        </p:nvGrpSpPr>
        <p:grpSpPr>
          <a:xfrm>
            <a:off x="7772400" y="4875705"/>
            <a:ext cx="609600" cy="1782465"/>
            <a:chOff x="1358900" y="3475335"/>
            <a:chExt cx="609600" cy="1782465"/>
          </a:xfrm>
        </p:grpSpPr>
        <p:sp>
          <p:nvSpPr>
            <p:cNvPr id="319" name="Rectangle 31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0" name="Oval 319"/>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1" name="Oval 320"/>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Oval 32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4" name="Oval 32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5" name="Oval 32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6" name="Oval 32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Rectangle 32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28" name="Straight Connector 32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7" name="Group 296"/>
          <p:cNvGrpSpPr/>
          <p:nvPr/>
        </p:nvGrpSpPr>
        <p:grpSpPr>
          <a:xfrm>
            <a:off x="7073900" y="4888450"/>
            <a:ext cx="723900" cy="1772345"/>
            <a:chOff x="4387850" y="4679950"/>
            <a:chExt cx="723900" cy="1772345"/>
          </a:xfrm>
        </p:grpSpPr>
        <p:sp>
          <p:nvSpPr>
            <p:cNvPr id="309" name="Rectangle 308"/>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 name="Oval 309"/>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1" name="Oval 310"/>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2" name="Oval 311"/>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3" name="Oval 312"/>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4" name="Oval 313"/>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5" name="Oval 314"/>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6" name="Oval 315"/>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17" name="Straight Connector 316"/>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18" name="Rectangle 317"/>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3" name="Group 272"/>
          <p:cNvGrpSpPr/>
          <p:nvPr/>
        </p:nvGrpSpPr>
        <p:grpSpPr>
          <a:xfrm>
            <a:off x="8426450" y="4871437"/>
            <a:ext cx="717550" cy="1822943"/>
            <a:chOff x="8509000" y="4519648"/>
            <a:chExt cx="717550" cy="1822943"/>
          </a:xfrm>
        </p:grpSpPr>
        <p:sp>
          <p:nvSpPr>
            <p:cNvPr id="274" name="Rectangle 273"/>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5" name="Oval 274"/>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 name="Oval 275"/>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7" name="Oval 276"/>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8" name="Oval 277"/>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Oval 278"/>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0" name="Oval 279"/>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1" name="Oval 280"/>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2" name="Oval 281"/>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3" name="Oval 282"/>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4" name="Oval 283"/>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5" name="Rectangle 284"/>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86" name="Straight Connector 285"/>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87" name="Rectangle 286"/>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8" name="Rectangle 287"/>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9" name="Rectangle 288"/>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0" name="Rectangle 289"/>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1" name="Rectangle 290"/>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350" name="Rectangle 349"/>
          <p:cNvSpPr/>
          <p:nvPr/>
        </p:nvSpPr>
        <p:spPr bwMode="auto">
          <a:xfrm>
            <a:off x="1143000" y="5816426"/>
            <a:ext cx="3352800" cy="30599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7D4CDC7C-C2A5-4192-BE1C-89B47113CEFD}"/>
              </a:ext>
            </a:extLst>
          </p:cNvPr>
          <p:cNvSpPr/>
          <p:nvPr/>
        </p:nvSpPr>
        <p:spPr>
          <a:xfrm>
            <a:off x="793750" y="5735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C</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3" name="Rectangle 112">
            <a:extLst>
              <a:ext uri="{FF2B5EF4-FFF2-40B4-BE49-F238E27FC236}">
                <a16:creationId xmlns:a16="http://schemas.microsoft.com/office/drawing/2014/main" id="{F9E167F9-EBAE-4B81-9FBF-3B2BDE395438}"/>
              </a:ext>
            </a:extLst>
          </p:cNvPr>
          <p:cNvSpPr/>
          <p:nvPr/>
        </p:nvSpPr>
        <p:spPr>
          <a:xfrm>
            <a:off x="4641850" y="570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r</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0" name="Rectangle 119">
            <a:extLst>
              <a:ext uri="{FF2B5EF4-FFF2-40B4-BE49-F238E27FC236}">
                <a16:creationId xmlns:a16="http://schemas.microsoft.com/office/drawing/2014/main" id="{D85CA86B-9A96-4BE9-9C42-1B3CCEF8304C}"/>
              </a:ext>
            </a:extLst>
          </p:cNvPr>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121" name="Rectangle 120">
            <a:extLst>
              <a:ext uri="{FF2B5EF4-FFF2-40B4-BE49-F238E27FC236}">
                <a16:creationId xmlns:a16="http://schemas.microsoft.com/office/drawing/2014/main" id="{A896943E-2CC3-482D-B2E1-BD7020C5DDBB}"/>
              </a:ext>
            </a:extLst>
          </p:cNvPr>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grpSp>
        <p:nvGrpSpPr>
          <p:cNvPr id="16" name="Group 15">
            <a:extLst>
              <a:ext uri="{FF2B5EF4-FFF2-40B4-BE49-F238E27FC236}">
                <a16:creationId xmlns:a16="http://schemas.microsoft.com/office/drawing/2014/main" id="{7D25BB01-A84F-4D1C-9E8D-621D5A9A6331}"/>
              </a:ext>
            </a:extLst>
          </p:cNvPr>
          <p:cNvGrpSpPr/>
          <p:nvPr/>
        </p:nvGrpSpPr>
        <p:grpSpPr>
          <a:xfrm>
            <a:off x="2971800" y="1154126"/>
            <a:ext cx="2514600" cy="2315597"/>
            <a:chOff x="2971800" y="1154126"/>
            <a:chExt cx="2514600" cy="2315597"/>
          </a:xfrm>
        </p:grpSpPr>
        <p:cxnSp>
          <p:nvCxnSpPr>
            <p:cNvPr id="8" name="Straight Connector 7">
              <a:extLst>
                <a:ext uri="{FF2B5EF4-FFF2-40B4-BE49-F238E27FC236}">
                  <a16:creationId xmlns:a16="http://schemas.microsoft.com/office/drawing/2014/main" id="{234C5D06-06C7-4A74-8EE9-A2A93D49C64F}"/>
                </a:ext>
              </a:extLst>
            </p:cNvPr>
            <p:cNvCxnSpPr>
              <a:stCxn id="6" idx="1"/>
              <a:endCxn id="6" idx="3"/>
            </p:cNvCxnSpPr>
            <p:nvPr/>
          </p:nvCxnSpPr>
          <p:spPr bwMode="auto">
            <a:xfrm>
              <a:off x="2971800" y="2311925"/>
              <a:ext cx="2514600" cy="0"/>
            </a:xfrm>
            <a:prstGeom prst="line">
              <a:avLst/>
            </a:prstGeom>
            <a:noFill/>
            <a:ln w="25400" cap="flat" cmpd="sng" algn="ctr">
              <a:solidFill>
                <a:srgbClr val="FFC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42D82D50-1958-4B04-8AA2-350A00DFE6FA}"/>
                </a:ext>
              </a:extLst>
            </p:cNvPr>
            <p:cNvCxnSpPr>
              <a:stCxn id="6" idx="0"/>
              <a:endCxn id="6" idx="2"/>
            </p:cNvCxnSpPr>
            <p:nvPr/>
          </p:nvCxnSpPr>
          <p:spPr bwMode="auto">
            <a:xfrm>
              <a:off x="4229100" y="1154126"/>
              <a:ext cx="0" cy="2315597"/>
            </a:xfrm>
            <a:prstGeom prst="line">
              <a:avLst/>
            </a:prstGeom>
            <a:noFill/>
            <a:ln w="25400" cap="flat" cmpd="sng" algn="ctr">
              <a:solidFill>
                <a:srgbClr val="FFC000"/>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0B918125-4B8D-4F39-B060-5A04EB743E55}"/>
                </a:ext>
              </a:extLst>
            </p:cNvPr>
            <p:cNvSpPr/>
            <p:nvPr/>
          </p:nvSpPr>
          <p:spPr bwMode="auto">
            <a:xfrm>
              <a:off x="2971800" y="1154126"/>
              <a:ext cx="2514600" cy="2315597"/>
            </a:xfrm>
            <a:prstGeom prst="rect">
              <a:avLst/>
            </a:prstGeom>
            <a:noFill/>
            <a:ln w="254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3" name="Rectangle 132">
            <a:extLst>
              <a:ext uri="{FF2B5EF4-FFF2-40B4-BE49-F238E27FC236}">
                <a16:creationId xmlns:a16="http://schemas.microsoft.com/office/drawing/2014/main" id="{84693053-9530-4F62-9C55-770F10B29872}"/>
              </a:ext>
            </a:extLst>
          </p:cNvPr>
          <p:cNvSpPr/>
          <p:nvPr/>
        </p:nvSpPr>
        <p:spPr>
          <a:xfrm>
            <a:off x="3042639" y="718965"/>
            <a:ext cx="11582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C-SAT</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Rectangle 135">
            <a:extLst>
              <a:ext uri="{FF2B5EF4-FFF2-40B4-BE49-F238E27FC236}">
                <a16:creationId xmlns:a16="http://schemas.microsoft.com/office/drawing/2014/main" id="{3F531EB5-ECC1-496D-B2F3-4E7D7B35FC55}"/>
              </a:ext>
            </a:extLst>
          </p:cNvPr>
          <p:cNvSpPr/>
          <p:nvPr/>
        </p:nvSpPr>
        <p:spPr>
          <a:xfrm>
            <a:off x="4299001" y="696926"/>
            <a:ext cx="108052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45C4BBAF-519D-4E10-A177-89D262FB7585}"/>
              </a:ext>
            </a:extLst>
          </p:cNvPr>
          <p:cNvSpPr/>
          <p:nvPr/>
        </p:nvSpPr>
        <p:spPr>
          <a:xfrm>
            <a:off x="2667446" y="1464868"/>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Rectangle 138">
            <a:extLst>
              <a:ext uri="{FF2B5EF4-FFF2-40B4-BE49-F238E27FC236}">
                <a16:creationId xmlns:a16="http://schemas.microsoft.com/office/drawing/2014/main" id="{ADD84FEC-DAC8-415E-9343-4B9422B9AB6E}"/>
              </a:ext>
            </a:extLst>
          </p:cNvPr>
          <p:cNvSpPr/>
          <p:nvPr/>
        </p:nvSpPr>
        <p:spPr>
          <a:xfrm>
            <a:off x="2650637" y="2649283"/>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AutoShape 38">
            <a:extLst>
              <a:ext uri="{FF2B5EF4-FFF2-40B4-BE49-F238E27FC236}">
                <a16:creationId xmlns:a16="http://schemas.microsoft.com/office/drawing/2014/main" id="{72219526-570F-49F5-BA5D-43BA0D3235AF}"/>
              </a:ext>
            </a:extLst>
          </p:cNvPr>
          <p:cNvSpPr>
            <a:spLocks noChangeArrowheads="1"/>
          </p:cNvSpPr>
          <p:nvPr/>
        </p:nvSpPr>
        <p:spPr bwMode="auto">
          <a:xfrm>
            <a:off x="504014" y="3662066"/>
            <a:ext cx="4220385" cy="906100"/>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must now prove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7" name="AutoShape 38">
            <a:extLst>
              <a:ext uri="{FF2B5EF4-FFF2-40B4-BE49-F238E27FC236}">
                <a16:creationId xmlns:a16="http://schemas.microsoft.com/office/drawing/2014/main" id="{81D4B0DF-8F06-452F-9856-1AFA12A39108}"/>
              </a:ext>
            </a:extLst>
          </p:cNvPr>
          <p:cNvSpPr>
            <a:spLocks noChangeArrowheads="1"/>
          </p:cNvSpPr>
          <p:nvPr/>
        </p:nvSpPr>
        <p:spPr bwMode="auto">
          <a:xfrm>
            <a:off x="5486399" y="3658364"/>
            <a:ext cx="3559431" cy="913636"/>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reassure you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“Card z covers X in row r”</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1" name="Group 20">
            <a:extLst>
              <a:ext uri="{FF2B5EF4-FFF2-40B4-BE49-F238E27FC236}">
                <a16:creationId xmlns:a16="http://schemas.microsoft.com/office/drawing/2014/main" id="{A421C142-04FF-49E4-9E9D-FA04794974AC}"/>
              </a:ext>
            </a:extLst>
          </p:cNvPr>
          <p:cNvGrpSpPr/>
          <p:nvPr/>
        </p:nvGrpSpPr>
        <p:grpSpPr>
          <a:xfrm>
            <a:off x="2971800" y="1154126"/>
            <a:ext cx="1487556" cy="1157799"/>
            <a:chOff x="2971800" y="1154126"/>
            <a:chExt cx="1487556" cy="1157799"/>
          </a:xfrm>
        </p:grpSpPr>
        <p:grpSp>
          <p:nvGrpSpPr>
            <p:cNvPr id="17" name="Group 16">
              <a:extLst>
                <a:ext uri="{FF2B5EF4-FFF2-40B4-BE49-F238E27FC236}">
                  <a16:creationId xmlns:a16="http://schemas.microsoft.com/office/drawing/2014/main" id="{F6AA8C6B-301A-47E3-92C5-6E3094D46F57}"/>
                </a:ext>
              </a:extLst>
            </p:cNvPr>
            <p:cNvGrpSpPr/>
            <p:nvPr/>
          </p:nvGrpSpPr>
          <p:grpSpPr>
            <a:xfrm>
              <a:off x="2994992" y="1232452"/>
              <a:ext cx="1464364" cy="959610"/>
              <a:chOff x="2994992" y="1232452"/>
              <a:chExt cx="1464364" cy="959610"/>
            </a:xfrm>
          </p:grpSpPr>
          <p:sp>
            <p:nvSpPr>
              <p:cNvPr id="134" name="Rectangle 133">
                <a:extLst>
                  <a:ext uri="{FF2B5EF4-FFF2-40B4-BE49-F238E27FC236}">
                    <a16:creationId xmlns:a16="http://schemas.microsoft.com/office/drawing/2014/main" id="{331FC216-0534-4A40-9154-1AA38B549138}"/>
                  </a:ext>
                </a:extLst>
              </p:cNvPr>
              <p:cNvSpPr/>
              <p:nvPr/>
            </p:nvSpPr>
            <p:spPr>
              <a:xfrm>
                <a:off x="3516543" y="1822730"/>
                <a:ext cx="942813"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neg</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D2529AB8-EF6D-4557-AE7D-35C7E8A92915}"/>
                  </a:ext>
                </a:extLst>
              </p:cNvPr>
              <p:cNvSpPr/>
              <p:nvPr/>
            </p:nvSpPr>
            <p:spPr>
              <a:xfrm>
                <a:off x="2994992" y="1232452"/>
                <a:ext cx="940298"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not neg</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cxnSp>
          <p:nvCxnSpPr>
            <p:cNvPr id="158" name="Straight Connector 157">
              <a:extLst>
                <a:ext uri="{FF2B5EF4-FFF2-40B4-BE49-F238E27FC236}">
                  <a16:creationId xmlns:a16="http://schemas.microsoft.com/office/drawing/2014/main" id="{05D1F254-0989-4383-832D-CD98A6B1B6D5}"/>
                </a:ext>
              </a:extLst>
            </p:cNvPr>
            <p:cNvCxnSpPr/>
            <p:nvPr/>
          </p:nvCxnSpPr>
          <p:spPr bwMode="auto">
            <a:xfrm flipV="1">
              <a:off x="2971800" y="1154126"/>
              <a:ext cx="1257300" cy="1157799"/>
            </a:xfrm>
            <a:prstGeom prst="line">
              <a:avLst/>
            </a:prstGeom>
            <a:noFill/>
            <a:ln w="25400" cap="flat" cmpd="sng" algn="ctr">
              <a:solidFill>
                <a:srgbClr val="FFC000"/>
              </a:solidFill>
              <a:prstDash val="solid"/>
              <a:round/>
              <a:headEnd type="none" w="med" len="med"/>
              <a:tailEnd type="none" w="med" len="med"/>
            </a:ln>
            <a:effectLst/>
          </p:spPr>
        </p:cxnSp>
      </p:grpSp>
      <p:grpSp>
        <p:nvGrpSpPr>
          <p:cNvPr id="24" name="Group 23">
            <a:extLst>
              <a:ext uri="{FF2B5EF4-FFF2-40B4-BE49-F238E27FC236}">
                <a16:creationId xmlns:a16="http://schemas.microsoft.com/office/drawing/2014/main" id="{AAD3A0E4-2946-4173-8AF0-4FCB58BACF10}"/>
              </a:ext>
            </a:extLst>
          </p:cNvPr>
          <p:cNvGrpSpPr/>
          <p:nvPr/>
        </p:nvGrpSpPr>
        <p:grpSpPr>
          <a:xfrm>
            <a:off x="4249271" y="2311925"/>
            <a:ext cx="1237129" cy="1128202"/>
            <a:chOff x="4249271" y="2311925"/>
            <a:chExt cx="1237129" cy="1128202"/>
          </a:xfrm>
        </p:grpSpPr>
        <p:grpSp>
          <p:nvGrpSpPr>
            <p:cNvPr id="20" name="Group 19">
              <a:extLst>
                <a:ext uri="{FF2B5EF4-FFF2-40B4-BE49-F238E27FC236}">
                  <a16:creationId xmlns:a16="http://schemas.microsoft.com/office/drawing/2014/main" id="{F27D72FC-E508-45A9-A486-5767DF55A8D3}"/>
                </a:ext>
              </a:extLst>
            </p:cNvPr>
            <p:cNvGrpSpPr/>
            <p:nvPr/>
          </p:nvGrpSpPr>
          <p:grpSpPr>
            <a:xfrm>
              <a:off x="4308962" y="2391863"/>
              <a:ext cx="1060642" cy="1034674"/>
              <a:chOff x="4308962" y="2391863"/>
              <a:chExt cx="1060642" cy="1034674"/>
            </a:xfrm>
          </p:grpSpPr>
          <p:sp>
            <p:nvSpPr>
              <p:cNvPr id="132" name="Rectangle 131">
                <a:extLst>
                  <a:ext uri="{FF2B5EF4-FFF2-40B4-BE49-F238E27FC236}">
                    <a16:creationId xmlns:a16="http://schemas.microsoft.com/office/drawing/2014/main" id="{207FF1D1-9C8A-45E1-B9B0-ABA917A06B50}"/>
                  </a:ext>
                </a:extLst>
              </p:cNvPr>
              <p:cNvSpPr/>
              <p:nvPr/>
            </p:nvSpPr>
            <p:spPr>
              <a:xfrm>
                <a:off x="4308962" y="2391863"/>
                <a:ext cx="70698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Rectangle 134">
                <a:extLst>
                  <a:ext uri="{FF2B5EF4-FFF2-40B4-BE49-F238E27FC236}">
                    <a16:creationId xmlns:a16="http://schemas.microsoft.com/office/drawing/2014/main" id="{3C0616F6-8278-4D32-B78D-27798CA98C73}"/>
                  </a:ext>
                </a:extLst>
              </p:cNvPr>
              <p:cNvSpPr/>
              <p:nvPr/>
            </p:nvSpPr>
            <p:spPr>
              <a:xfrm>
                <a:off x="4761667" y="3057205"/>
                <a:ext cx="6079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cxnSp>
          <p:nvCxnSpPr>
            <p:cNvPr id="159" name="Straight Connector 158">
              <a:extLst>
                <a:ext uri="{FF2B5EF4-FFF2-40B4-BE49-F238E27FC236}">
                  <a16:creationId xmlns:a16="http://schemas.microsoft.com/office/drawing/2014/main" id="{2E74E00D-CB33-462D-9CC3-E1A0B7B16C21}"/>
                </a:ext>
              </a:extLst>
            </p:cNvPr>
            <p:cNvCxnSpPr>
              <a:cxnSpLocks/>
              <a:endCxn id="6" idx="3"/>
            </p:cNvCxnSpPr>
            <p:nvPr/>
          </p:nvCxnSpPr>
          <p:spPr bwMode="auto">
            <a:xfrm flipV="1">
              <a:off x="4249271" y="2311925"/>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0" name="Rectangle 159">
            <a:extLst>
              <a:ext uri="{FF2B5EF4-FFF2-40B4-BE49-F238E27FC236}">
                <a16:creationId xmlns:a16="http://schemas.microsoft.com/office/drawing/2014/main" id="{2BADF30A-FF69-4A8B-8E09-C23289109A6A}"/>
              </a:ext>
            </a:extLst>
          </p:cNvPr>
          <p:cNvSpPr/>
          <p:nvPr/>
        </p:nvSpPr>
        <p:spPr>
          <a:xfrm>
            <a:off x="3234627" y="1520468"/>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 in C</a:t>
            </a:r>
          </a:p>
        </p:txBody>
      </p:sp>
      <p:grpSp>
        <p:nvGrpSpPr>
          <p:cNvPr id="25" name="Group 24">
            <a:extLst>
              <a:ext uri="{FF2B5EF4-FFF2-40B4-BE49-F238E27FC236}">
                <a16:creationId xmlns:a16="http://schemas.microsoft.com/office/drawing/2014/main" id="{CCBC4E33-F038-487F-ADCD-7E1ED3D59DE4}"/>
              </a:ext>
            </a:extLst>
          </p:cNvPr>
          <p:cNvGrpSpPr/>
          <p:nvPr/>
        </p:nvGrpSpPr>
        <p:grpSpPr>
          <a:xfrm>
            <a:off x="4191000" y="1024071"/>
            <a:ext cx="1408044" cy="1338129"/>
            <a:chOff x="4191000" y="1024071"/>
            <a:chExt cx="1408044" cy="1338129"/>
          </a:xfrm>
        </p:grpSpPr>
        <p:grpSp>
          <p:nvGrpSpPr>
            <p:cNvPr id="19" name="Group 18">
              <a:extLst>
                <a:ext uri="{FF2B5EF4-FFF2-40B4-BE49-F238E27FC236}">
                  <a16:creationId xmlns:a16="http://schemas.microsoft.com/office/drawing/2014/main" id="{8A9435E5-C6B9-40F9-B5C0-A09E625379FE}"/>
                </a:ext>
              </a:extLst>
            </p:cNvPr>
            <p:cNvGrpSpPr/>
            <p:nvPr/>
          </p:nvGrpSpPr>
          <p:grpSpPr>
            <a:xfrm>
              <a:off x="4191000" y="1024071"/>
              <a:ext cx="1408044" cy="1338129"/>
              <a:chOff x="4191000" y="1024071"/>
              <a:chExt cx="1408044" cy="1338129"/>
            </a:xfrm>
          </p:grpSpPr>
          <p:sp>
            <p:nvSpPr>
              <p:cNvPr id="14" name="Rectangle 13">
                <a:extLst>
                  <a:ext uri="{FF2B5EF4-FFF2-40B4-BE49-F238E27FC236}">
                    <a16:creationId xmlns:a16="http://schemas.microsoft.com/office/drawing/2014/main" id="{ACAC01A9-90BA-4C23-B0A3-702F6F59772A}"/>
                  </a:ext>
                </a:extLst>
              </p:cNvPr>
              <p:cNvSpPr/>
              <p:nvPr/>
            </p:nvSpPr>
            <p:spPr>
              <a:xfrm>
                <a:off x="4191000" y="1024071"/>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66FF66"/>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left</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CE37AA85-57CF-4A80-BCF2-A4A4DA3494B8}"/>
                  </a:ext>
                </a:extLst>
              </p:cNvPr>
              <p:cNvSpPr/>
              <p:nvPr/>
            </p:nvSpPr>
            <p:spPr>
              <a:xfrm>
                <a:off x="4619480" y="1715869"/>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FF00FF"/>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right</a:t>
                </a:r>
                <a:endPar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cxnSp>
          <p:nvCxnSpPr>
            <p:cNvPr id="163" name="Straight Connector 162">
              <a:extLst>
                <a:ext uri="{FF2B5EF4-FFF2-40B4-BE49-F238E27FC236}">
                  <a16:creationId xmlns:a16="http://schemas.microsoft.com/office/drawing/2014/main" id="{8C6A00F0-8A91-47E0-87AC-8F57B40196C0}"/>
                </a:ext>
              </a:extLst>
            </p:cNvPr>
            <p:cNvCxnSpPr>
              <a:cxnSpLocks/>
            </p:cNvCxnSpPr>
            <p:nvPr/>
          </p:nvCxnSpPr>
          <p:spPr bwMode="auto">
            <a:xfrm flipV="1">
              <a:off x="4230756" y="1169504"/>
              <a:ext cx="1237129" cy="1128202"/>
            </a:xfrm>
            <a:prstGeom prst="line">
              <a:avLst/>
            </a:prstGeom>
            <a:noFill/>
            <a:ln w="25400" cap="flat" cmpd="sng" algn="ctr">
              <a:solidFill>
                <a:srgbClr val="FFC000"/>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6A57714C-51C8-4E70-AD77-94210A9443DA}"/>
              </a:ext>
            </a:extLst>
          </p:cNvPr>
          <p:cNvGrpSpPr/>
          <p:nvPr/>
        </p:nvGrpSpPr>
        <p:grpSpPr>
          <a:xfrm>
            <a:off x="2977063" y="2314050"/>
            <a:ext cx="1237129" cy="1128202"/>
            <a:chOff x="2977063" y="2314050"/>
            <a:chExt cx="1237129" cy="1128202"/>
          </a:xfrm>
        </p:grpSpPr>
        <p:grpSp>
          <p:nvGrpSpPr>
            <p:cNvPr id="18" name="Group 17">
              <a:extLst>
                <a:ext uri="{FF2B5EF4-FFF2-40B4-BE49-F238E27FC236}">
                  <a16:creationId xmlns:a16="http://schemas.microsoft.com/office/drawing/2014/main" id="{ED8E5D69-0B65-4684-A5AB-DFD90A9F6715}"/>
                </a:ext>
              </a:extLst>
            </p:cNvPr>
            <p:cNvGrpSpPr/>
            <p:nvPr/>
          </p:nvGrpSpPr>
          <p:grpSpPr>
            <a:xfrm>
              <a:off x="3110641" y="2416022"/>
              <a:ext cx="1080359" cy="923526"/>
              <a:chOff x="3110641" y="2416022"/>
              <a:chExt cx="1080359" cy="923526"/>
            </a:xfrm>
          </p:grpSpPr>
          <p:sp>
            <p:nvSpPr>
              <p:cNvPr id="140" name="Rectangle 139">
                <a:extLst>
                  <a:ext uri="{FF2B5EF4-FFF2-40B4-BE49-F238E27FC236}">
                    <a16:creationId xmlns:a16="http://schemas.microsoft.com/office/drawing/2014/main" id="{D910A663-55B9-492B-9D5B-CE5526821301}"/>
                  </a:ext>
                </a:extLst>
              </p:cNvPr>
              <p:cNvSpPr/>
              <p:nvPr/>
            </p:nvSpPr>
            <p:spPr>
              <a:xfrm>
                <a:off x="3110641" y="2416022"/>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141" name="Rectangle 140">
                <a:extLst>
                  <a:ext uri="{FF2B5EF4-FFF2-40B4-BE49-F238E27FC236}">
                    <a16:creationId xmlns:a16="http://schemas.microsoft.com/office/drawing/2014/main" id="{893FC61B-F1F2-44EB-B389-F501C28BC40F}"/>
                  </a:ext>
                </a:extLst>
              </p:cNvPr>
              <p:cNvSpPr/>
              <p:nvPr/>
            </p:nvSpPr>
            <p:spPr>
              <a:xfrm>
                <a:off x="3611463" y="2970216"/>
                <a:ext cx="5795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a:t>
                </a:r>
              </a:p>
            </p:txBody>
          </p:sp>
        </p:grpSp>
        <p:cxnSp>
          <p:nvCxnSpPr>
            <p:cNvPr id="164" name="Straight Connector 163">
              <a:extLst>
                <a:ext uri="{FF2B5EF4-FFF2-40B4-BE49-F238E27FC236}">
                  <a16:creationId xmlns:a16="http://schemas.microsoft.com/office/drawing/2014/main" id="{868C1C81-FF3B-4981-B8AA-AEF879D7499A}"/>
                </a:ext>
              </a:extLst>
            </p:cNvPr>
            <p:cNvCxnSpPr>
              <a:cxnSpLocks/>
            </p:cNvCxnSpPr>
            <p:nvPr/>
          </p:nvCxnSpPr>
          <p:spPr bwMode="auto">
            <a:xfrm flipV="1">
              <a:off x="2977063" y="2314050"/>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5" name="Rectangle 164">
            <a:extLst>
              <a:ext uri="{FF2B5EF4-FFF2-40B4-BE49-F238E27FC236}">
                <a16:creationId xmlns:a16="http://schemas.microsoft.com/office/drawing/2014/main" id="{4B45F601-2605-401A-89A5-8C86023839A8}"/>
              </a:ext>
            </a:extLst>
          </p:cNvPr>
          <p:cNvSpPr/>
          <p:nvPr/>
        </p:nvSpPr>
        <p:spPr>
          <a:xfrm>
            <a:off x="3289852" y="2665416"/>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var x</a:t>
            </a:r>
            <a:endPar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8" name="Rectangle 167">
            <a:extLst>
              <a:ext uri="{FF2B5EF4-FFF2-40B4-BE49-F238E27FC236}">
                <a16:creationId xmlns:a16="http://schemas.microsoft.com/office/drawing/2014/main" id="{958475F7-27D8-4FB9-ACB2-4050A10155F3}"/>
              </a:ext>
            </a:extLst>
          </p:cNvPr>
          <p:cNvSpPr/>
          <p:nvPr/>
        </p:nvSpPr>
        <p:spPr>
          <a:xfrm>
            <a:off x="4210884" y="1477586"/>
            <a:ext cx="129539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 row r</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Rectangle 169">
            <a:extLst>
              <a:ext uri="{FF2B5EF4-FFF2-40B4-BE49-F238E27FC236}">
                <a16:creationId xmlns:a16="http://schemas.microsoft.com/office/drawing/2014/main" id="{39DC3B7C-7A87-4B9F-96F7-DCCE5E419063}"/>
              </a:ext>
            </a:extLst>
          </p:cNvPr>
          <p:cNvSpPr/>
          <p:nvPr/>
        </p:nvSpPr>
        <p:spPr>
          <a:xfrm>
            <a:off x="4522305" y="2680252"/>
            <a:ext cx="85722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29">
            <a:extLst>
              <a:ext uri="{FF2B5EF4-FFF2-40B4-BE49-F238E27FC236}">
                <a16:creationId xmlns:a16="http://schemas.microsoft.com/office/drawing/2014/main" id="{D2155180-F054-498A-BECB-7AB5471FE87D}"/>
              </a:ext>
            </a:extLst>
          </p:cNvPr>
          <p:cNvGrpSpPr>
            <a:grpSpLocks/>
          </p:cNvGrpSpPr>
          <p:nvPr/>
        </p:nvGrpSpPr>
        <p:grpSpPr bwMode="auto">
          <a:xfrm>
            <a:off x="210647" y="2716919"/>
            <a:ext cx="778953" cy="875926"/>
            <a:chOff x="2065" y="1551"/>
            <a:chExt cx="1628" cy="1988"/>
          </a:xfrm>
        </p:grpSpPr>
        <p:sp>
          <p:nvSpPr>
            <p:cNvPr id="175" name="Freeform 30">
              <a:extLst>
                <a:ext uri="{FF2B5EF4-FFF2-40B4-BE49-F238E27FC236}">
                  <a16:creationId xmlns:a16="http://schemas.microsoft.com/office/drawing/2014/main" id="{6F31B406-6DED-4618-B8D9-C2141FD11DB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1">
              <a:extLst>
                <a:ext uri="{FF2B5EF4-FFF2-40B4-BE49-F238E27FC236}">
                  <a16:creationId xmlns:a16="http://schemas.microsoft.com/office/drawing/2014/main" id="{A0122FCE-7790-4E50-A64A-2727D63139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2">
              <a:extLst>
                <a:ext uri="{FF2B5EF4-FFF2-40B4-BE49-F238E27FC236}">
                  <a16:creationId xmlns:a16="http://schemas.microsoft.com/office/drawing/2014/main" id="{8E5F8B91-DFE5-4A0D-8CA4-3F8EB91A9E4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3">
              <a:extLst>
                <a:ext uri="{FF2B5EF4-FFF2-40B4-BE49-F238E27FC236}">
                  <a16:creationId xmlns:a16="http://schemas.microsoft.com/office/drawing/2014/main" id="{4468337E-5FFE-4849-99B9-8443864BB3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4">
              <a:extLst>
                <a:ext uri="{FF2B5EF4-FFF2-40B4-BE49-F238E27FC236}">
                  <a16:creationId xmlns:a16="http://schemas.microsoft.com/office/drawing/2014/main" id="{40FBDF8C-7C9A-421E-8FB4-C38D158347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35">
              <a:extLst>
                <a:ext uri="{FF2B5EF4-FFF2-40B4-BE49-F238E27FC236}">
                  <a16:creationId xmlns:a16="http://schemas.microsoft.com/office/drawing/2014/main" id="{00A03DF5-9E11-4D1A-B990-26154CCEB4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6">
              <a:extLst>
                <a:ext uri="{FF2B5EF4-FFF2-40B4-BE49-F238E27FC236}">
                  <a16:creationId xmlns:a16="http://schemas.microsoft.com/office/drawing/2014/main" id="{4B532E82-8A67-4DD3-9F2B-D8A190FE45B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37">
              <a:extLst>
                <a:ext uri="{FF2B5EF4-FFF2-40B4-BE49-F238E27FC236}">
                  <a16:creationId xmlns:a16="http://schemas.microsoft.com/office/drawing/2014/main" id="{5AFF8FC0-0989-4153-9117-9CBC73EFF31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38">
              <a:extLst>
                <a:ext uri="{FF2B5EF4-FFF2-40B4-BE49-F238E27FC236}">
                  <a16:creationId xmlns:a16="http://schemas.microsoft.com/office/drawing/2014/main" id="{CA6B4814-8F43-4C4B-9989-594BBCBABD1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39">
              <a:extLst>
                <a:ext uri="{FF2B5EF4-FFF2-40B4-BE49-F238E27FC236}">
                  <a16:creationId xmlns:a16="http://schemas.microsoft.com/office/drawing/2014/main" id="{AD9E4DC7-9461-45DD-89FB-EC8573124A3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0">
              <a:extLst>
                <a:ext uri="{FF2B5EF4-FFF2-40B4-BE49-F238E27FC236}">
                  <a16:creationId xmlns:a16="http://schemas.microsoft.com/office/drawing/2014/main" id="{22A205D5-8CDF-4619-B8AD-75D4D0716C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1">
              <a:extLst>
                <a:ext uri="{FF2B5EF4-FFF2-40B4-BE49-F238E27FC236}">
                  <a16:creationId xmlns:a16="http://schemas.microsoft.com/office/drawing/2014/main" id="{AE4CCB30-3D42-4694-8ABC-EB0F7997011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42">
              <a:extLst>
                <a:ext uri="{FF2B5EF4-FFF2-40B4-BE49-F238E27FC236}">
                  <a16:creationId xmlns:a16="http://schemas.microsoft.com/office/drawing/2014/main" id="{27133FDB-5F46-4BEE-8A38-020A912143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43">
              <a:extLst>
                <a:ext uri="{FF2B5EF4-FFF2-40B4-BE49-F238E27FC236}">
                  <a16:creationId xmlns:a16="http://schemas.microsoft.com/office/drawing/2014/main" id="{BB20AB41-7ADD-4EBB-A792-BBA7DB4909E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44">
              <a:extLst>
                <a:ext uri="{FF2B5EF4-FFF2-40B4-BE49-F238E27FC236}">
                  <a16:creationId xmlns:a16="http://schemas.microsoft.com/office/drawing/2014/main" id="{BCF3AC72-6197-4EAD-860F-903519BB2ED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45">
              <a:extLst>
                <a:ext uri="{FF2B5EF4-FFF2-40B4-BE49-F238E27FC236}">
                  <a16:creationId xmlns:a16="http://schemas.microsoft.com/office/drawing/2014/main" id="{BD3487A7-060B-4267-9253-5AB9FF3AF1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46">
              <a:extLst>
                <a:ext uri="{FF2B5EF4-FFF2-40B4-BE49-F238E27FC236}">
                  <a16:creationId xmlns:a16="http://schemas.microsoft.com/office/drawing/2014/main" id="{908237B2-C641-4550-B6F7-714BA09E17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2" name="AutoShape 35">
            <a:extLst>
              <a:ext uri="{FF2B5EF4-FFF2-40B4-BE49-F238E27FC236}">
                <a16:creationId xmlns:a16="http://schemas.microsoft.com/office/drawing/2014/main" id="{AEEC8826-4462-4DCB-B2EA-D1397F681EC1}"/>
              </a:ext>
            </a:extLst>
          </p:cNvPr>
          <p:cNvSpPr>
            <a:spLocks noChangeArrowheads="1"/>
          </p:cNvSpPr>
          <p:nvPr/>
        </p:nvSpPr>
        <p:spPr bwMode="auto">
          <a:xfrm>
            <a:off x="201317" y="926011"/>
            <a:ext cx="1991312" cy="1566117"/>
          </a:xfrm>
          <a:prstGeom prst="wedgeRoundRectCallout">
            <a:avLst>
              <a:gd name="adj1" fmla="val -21761"/>
              <a:gd name="adj2" fmla="val 656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4</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cases!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narrow</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 to 2.</a:t>
            </a:r>
          </a:p>
        </p:txBody>
      </p:sp>
      <p:sp>
        <p:nvSpPr>
          <p:cNvPr id="193" name="Rectangle 192">
            <a:extLst>
              <a:ext uri="{FF2B5EF4-FFF2-40B4-BE49-F238E27FC236}">
                <a16:creationId xmlns:a16="http://schemas.microsoft.com/office/drawing/2014/main" id="{0CCFF09D-6D29-4953-A2E7-FDC20F0878B4}"/>
              </a:ext>
            </a:extLst>
          </p:cNvPr>
          <p:cNvSpPr/>
          <p:nvPr/>
        </p:nvSpPr>
        <p:spPr bwMode="auto">
          <a:xfrm>
            <a:off x="1079500" y="5261111"/>
            <a:ext cx="3454400" cy="1513493"/>
          </a:xfrm>
          <a:prstGeom prst="rect">
            <a:avLst/>
          </a:prstGeom>
          <a:noFill/>
          <a:ln w="381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 name="Rectangle 193">
            <a:extLst>
              <a:ext uri="{FF2B5EF4-FFF2-40B4-BE49-F238E27FC236}">
                <a16:creationId xmlns:a16="http://schemas.microsoft.com/office/drawing/2014/main" id="{D113E281-A80B-4461-9512-AB69EC4B4C00}"/>
              </a:ext>
            </a:extLst>
          </p:cNvPr>
          <p:cNvSpPr/>
          <p:nvPr/>
        </p:nvSpPr>
        <p:spPr bwMode="auto">
          <a:xfrm>
            <a:off x="990600" y="4966253"/>
            <a:ext cx="3144354" cy="376008"/>
          </a:xfrm>
          <a:prstGeom prst="rect">
            <a:avLst/>
          </a:prstGeom>
          <a:noFill/>
          <a:ln w="381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5" name="Rectangle 194">
            <a:extLst>
              <a:ext uri="{FF2B5EF4-FFF2-40B4-BE49-F238E27FC236}">
                <a16:creationId xmlns:a16="http://schemas.microsoft.com/office/drawing/2014/main" id="{528D79F6-D82F-4A6D-9154-548239D51ADE}"/>
              </a:ext>
            </a:extLst>
          </p:cNvPr>
          <p:cNvSpPr/>
          <p:nvPr/>
        </p:nvSpPr>
        <p:spPr bwMode="auto">
          <a:xfrm>
            <a:off x="4928368" y="4938415"/>
            <a:ext cx="4242136" cy="1784701"/>
          </a:xfrm>
          <a:prstGeom prst="rect">
            <a:avLst/>
          </a:prstGeom>
          <a:noFill/>
          <a:ln w="381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4" name="Rectangle 353"/>
          <p:cNvSpPr/>
          <p:nvPr/>
        </p:nvSpPr>
        <p:spPr bwMode="auto">
          <a:xfrm>
            <a:off x="2041700" y="5839380"/>
            <a:ext cx="260765" cy="243368"/>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1" name="Rectangle 170">
            <a:extLst>
              <a:ext uri="{FF2B5EF4-FFF2-40B4-BE49-F238E27FC236}">
                <a16:creationId xmlns:a16="http://schemas.microsoft.com/office/drawing/2014/main" id="{179EBF4A-5886-48C4-B98D-B0DBD9F86272}"/>
              </a:ext>
            </a:extLst>
          </p:cNvPr>
          <p:cNvSpPr/>
          <p:nvPr/>
        </p:nvSpPr>
        <p:spPr bwMode="auto">
          <a:xfrm>
            <a:off x="2508939" y="5840896"/>
            <a:ext cx="260765" cy="24336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2" name="Rectangle 171">
            <a:extLst>
              <a:ext uri="{FF2B5EF4-FFF2-40B4-BE49-F238E27FC236}">
                <a16:creationId xmlns:a16="http://schemas.microsoft.com/office/drawing/2014/main" id="{AB0AC373-7973-4F36-9F1D-A60D161521A8}"/>
              </a:ext>
            </a:extLst>
          </p:cNvPr>
          <p:cNvSpPr/>
          <p:nvPr/>
        </p:nvSpPr>
        <p:spPr bwMode="auto">
          <a:xfrm>
            <a:off x="2272748" y="5037306"/>
            <a:ext cx="403263" cy="223805"/>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3" name="Rectangle 172">
            <a:extLst>
              <a:ext uri="{FF2B5EF4-FFF2-40B4-BE49-F238E27FC236}">
                <a16:creationId xmlns:a16="http://schemas.microsoft.com/office/drawing/2014/main" id="{9AE26C95-8B00-473F-AF6F-C9E5814D4CEF}"/>
              </a:ext>
            </a:extLst>
          </p:cNvPr>
          <p:cNvSpPr/>
          <p:nvPr/>
        </p:nvSpPr>
        <p:spPr bwMode="auto">
          <a:xfrm>
            <a:off x="2726735" y="5052074"/>
            <a:ext cx="403263" cy="223805"/>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Rectangle 118">
            <a:extLst>
              <a:ext uri="{FF2B5EF4-FFF2-40B4-BE49-F238E27FC236}">
                <a16:creationId xmlns:a16="http://schemas.microsoft.com/office/drawing/2014/main" id="{8530B607-F354-4477-ABE0-BD7000B4D67A}"/>
              </a:ext>
            </a:extLst>
          </p:cNvPr>
          <p:cNvSpPr/>
          <p:nvPr/>
        </p:nvSpPr>
        <p:spPr>
          <a:xfrm>
            <a:off x="2305050" y="47326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99" name="Group 198">
            <a:extLst>
              <a:ext uri="{FF2B5EF4-FFF2-40B4-BE49-F238E27FC236}">
                <a16:creationId xmlns:a16="http://schemas.microsoft.com/office/drawing/2014/main" id="{CCFD7C64-2574-451A-9FF6-29B83BD9EAE7}"/>
              </a:ext>
            </a:extLst>
          </p:cNvPr>
          <p:cNvGrpSpPr/>
          <p:nvPr/>
        </p:nvGrpSpPr>
        <p:grpSpPr>
          <a:xfrm>
            <a:off x="6388100" y="4867649"/>
            <a:ext cx="609600" cy="1782465"/>
            <a:chOff x="1358900" y="3475335"/>
            <a:chExt cx="609600" cy="1782465"/>
          </a:xfrm>
        </p:grpSpPr>
        <p:sp>
          <p:nvSpPr>
            <p:cNvPr id="200" name="Rectangle 199">
              <a:extLst>
                <a:ext uri="{FF2B5EF4-FFF2-40B4-BE49-F238E27FC236}">
                  <a16:creationId xmlns:a16="http://schemas.microsoft.com/office/drawing/2014/main" id="{9B1A782C-CEAC-4636-87C3-ADDEB4838B17}"/>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1" name="Oval 200">
              <a:extLst>
                <a:ext uri="{FF2B5EF4-FFF2-40B4-BE49-F238E27FC236}">
                  <a16:creationId xmlns:a16="http://schemas.microsoft.com/office/drawing/2014/main" id="{079484BE-6195-4CF8-849C-38EFD4C393B3}"/>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2" name="Oval 201">
              <a:extLst>
                <a:ext uri="{FF2B5EF4-FFF2-40B4-BE49-F238E27FC236}">
                  <a16:creationId xmlns:a16="http://schemas.microsoft.com/office/drawing/2014/main" id="{86B818D5-F849-4485-9079-4C9F2352E2AB}"/>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3" name="Oval 202">
              <a:extLst>
                <a:ext uri="{FF2B5EF4-FFF2-40B4-BE49-F238E27FC236}">
                  <a16:creationId xmlns:a16="http://schemas.microsoft.com/office/drawing/2014/main" id="{F88E05B0-C212-4979-BE0D-29F6083824AD}"/>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 name="Oval 204">
              <a:extLst>
                <a:ext uri="{FF2B5EF4-FFF2-40B4-BE49-F238E27FC236}">
                  <a16:creationId xmlns:a16="http://schemas.microsoft.com/office/drawing/2014/main" id="{D1C3A450-78F8-40BF-B7AD-E4AF29F40F0A}"/>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6" name="Oval 205">
              <a:extLst>
                <a:ext uri="{FF2B5EF4-FFF2-40B4-BE49-F238E27FC236}">
                  <a16:creationId xmlns:a16="http://schemas.microsoft.com/office/drawing/2014/main" id="{E4CD5BA8-0D3C-4C74-8C94-87F9CCAB0619}"/>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7" name="Oval 206">
              <a:extLst>
                <a:ext uri="{FF2B5EF4-FFF2-40B4-BE49-F238E27FC236}">
                  <a16:creationId xmlns:a16="http://schemas.microsoft.com/office/drawing/2014/main" id="{10D0DFA5-02F5-4E05-B7C1-DCFAFAF280A0}"/>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8" name="Rectangle 207">
              <a:extLst>
                <a:ext uri="{FF2B5EF4-FFF2-40B4-BE49-F238E27FC236}">
                  <a16:creationId xmlns:a16="http://schemas.microsoft.com/office/drawing/2014/main" id="{CFFE6D7E-1901-4927-9E51-94D9FB06500C}"/>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11" name="Straight Connector 210">
              <a:extLst>
                <a:ext uri="{FF2B5EF4-FFF2-40B4-BE49-F238E27FC236}">
                  <a16:creationId xmlns:a16="http://schemas.microsoft.com/office/drawing/2014/main" id="{5D50CF2F-6A4E-4BEA-923E-8FAE6240E8A4}"/>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5" name="Group 294"/>
          <p:cNvGrpSpPr/>
          <p:nvPr/>
        </p:nvGrpSpPr>
        <p:grpSpPr>
          <a:xfrm>
            <a:off x="5676900" y="4872360"/>
            <a:ext cx="609600" cy="1782465"/>
            <a:chOff x="1358900" y="3475335"/>
            <a:chExt cx="609600" cy="1782465"/>
          </a:xfrm>
        </p:grpSpPr>
        <p:sp>
          <p:nvSpPr>
            <p:cNvPr id="329" name="Rectangle 32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0" name="Oval 329"/>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1" name="Oval 330"/>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2" name="Oval 33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3" name="Oval 33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4" name="Oval 33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5" name="Oval 334"/>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6" name="Oval 33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7" name="Oval 336"/>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 name="Rectangle 33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39" name="Straight Connector 33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sp>
        <p:nvSpPr>
          <p:cNvPr id="353" name="Rectangle 352"/>
          <p:cNvSpPr/>
          <p:nvPr/>
        </p:nvSpPr>
        <p:spPr bwMode="auto">
          <a:xfrm>
            <a:off x="4953000" y="5814044"/>
            <a:ext cx="4083819" cy="276909"/>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6" name="Rectangle 195">
            <a:extLst>
              <a:ext uri="{FF2B5EF4-FFF2-40B4-BE49-F238E27FC236}">
                <a16:creationId xmlns:a16="http://schemas.microsoft.com/office/drawing/2014/main" id="{7AB018EC-342F-4ADD-A07B-98939A80B74E}"/>
              </a:ext>
            </a:extLst>
          </p:cNvPr>
          <p:cNvSpPr/>
          <p:nvPr/>
        </p:nvSpPr>
        <p:spPr bwMode="auto">
          <a:xfrm>
            <a:off x="4283764" y="4708405"/>
            <a:ext cx="4447486" cy="329888"/>
          </a:xfrm>
          <a:prstGeom prst="rect">
            <a:avLst/>
          </a:prstGeom>
          <a:noFill/>
          <a:ln w="381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7" name="Rectangle 196">
            <a:extLst>
              <a:ext uri="{FF2B5EF4-FFF2-40B4-BE49-F238E27FC236}">
                <a16:creationId xmlns:a16="http://schemas.microsoft.com/office/drawing/2014/main" id="{34D91B92-FAAB-44DC-AC70-54552B58C4D9}"/>
              </a:ext>
            </a:extLst>
          </p:cNvPr>
          <p:cNvSpPr/>
          <p:nvPr/>
        </p:nvSpPr>
        <p:spPr bwMode="auto">
          <a:xfrm>
            <a:off x="5665304" y="5834268"/>
            <a:ext cx="260765" cy="243368"/>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8" name="Rectangle 197">
            <a:extLst>
              <a:ext uri="{FF2B5EF4-FFF2-40B4-BE49-F238E27FC236}">
                <a16:creationId xmlns:a16="http://schemas.microsoft.com/office/drawing/2014/main" id="{7009D3FA-EBA0-4763-BE6E-F7A78D7B2D1E}"/>
              </a:ext>
            </a:extLst>
          </p:cNvPr>
          <p:cNvSpPr/>
          <p:nvPr/>
        </p:nvSpPr>
        <p:spPr bwMode="auto">
          <a:xfrm>
            <a:off x="6723131" y="5835784"/>
            <a:ext cx="260765" cy="24336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3" name="Rectangle 212">
            <a:extLst>
              <a:ext uri="{FF2B5EF4-FFF2-40B4-BE49-F238E27FC236}">
                <a16:creationId xmlns:a16="http://schemas.microsoft.com/office/drawing/2014/main" id="{91D9199C-510F-4254-B9D0-346AB5188750}"/>
              </a:ext>
            </a:extLst>
          </p:cNvPr>
          <p:cNvSpPr/>
          <p:nvPr/>
        </p:nvSpPr>
        <p:spPr bwMode="auto">
          <a:xfrm>
            <a:off x="5602941" y="4703199"/>
            <a:ext cx="708959" cy="245631"/>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4" name="Rectangle 213">
            <a:extLst>
              <a:ext uri="{FF2B5EF4-FFF2-40B4-BE49-F238E27FC236}">
                <a16:creationId xmlns:a16="http://schemas.microsoft.com/office/drawing/2014/main" id="{E86F57F3-07E0-4FB7-96AB-EE0E8A898565}"/>
              </a:ext>
            </a:extLst>
          </p:cNvPr>
          <p:cNvSpPr/>
          <p:nvPr/>
        </p:nvSpPr>
        <p:spPr bwMode="auto">
          <a:xfrm>
            <a:off x="6364941" y="4704715"/>
            <a:ext cx="632759" cy="26153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Rectangle 114">
            <a:extLst>
              <a:ext uri="{FF2B5EF4-FFF2-40B4-BE49-F238E27FC236}">
                <a16:creationId xmlns:a16="http://schemas.microsoft.com/office/drawing/2014/main" id="{D1E29393-A3F6-4856-A3D1-107BDA789AC4}"/>
              </a:ext>
            </a:extLst>
          </p:cNvPr>
          <p:cNvSpPr/>
          <p:nvPr/>
        </p:nvSpPr>
        <p:spPr>
          <a:xfrm>
            <a:off x="5784850" y="443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z</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36204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4"/>
                                        </p:tgtEl>
                                        <p:attrNameLst>
                                          <p:attrName>style.visibility</p:attrName>
                                        </p:attrNameLst>
                                      </p:cBhvr>
                                      <p:to>
                                        <p:strVal val="visible"/>
                                      </p:to>
                                    </p:set>
                                    <p:anim calcmode="lin" valueType="num">
                                      <p:cBhvr additive="base">
                                        <p:cTn id="7" dur="500" fill="hold"/>
                                        <p:tgtEl>
                                          <p:spTgt spid="174"/>
                                        </p:tgtEl>
                                        <p:attrNameLst>
                                          <p:attrName>ppt_x</p:attrName>
                                        </p:attrNameLst>
                                      </p:cBhvr>
                                      <p:tavLst>
                                        <p:tav tm="0">
                                          <p:val>
                                            <p:strVal val="0-#ppt_w/2"/>
                                          </p:val>
                                        </p:tav>
                                        <p:tav tm="100000">
                                          <p:val>
                                            <p:strVal val="#ppt_x"/>
                                          </p:val>
                                        </p:tav>
                                      </p:tavLst>
                                    </p:anim>
                                    <p:anim calcmode="lin" valueType="num">
                                      <p:cBhvr additive="base">
                                        <p:cTn id="8" dur="500" fill="hold"/>
                                        <p:tgtEl>
                                          <p:spTgt spid="17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92"/>
                                        </p:tgtEl>
                                        <p:attrNameLst>
                                          <p:attrName>style.visibility</p:attrName>
                                        </p:attrNameLst>
                                      </p:cBhvr>
                                      <p:to>
                                        <p:strVal val="visible"/>
                                      </p:to>
                                    </p:set>
                                    <p:anim calcmode="lin" valueType="num">
                                      <p:cBhvr additive="base">
                                        <p:cTn id="11" dur="500" fill="hold"/>
                                        <p:tgtEl>
                                          <p:spTgt spid="192"/>
                                        </p:tgtEl>
                                        <p:attrNameLst>
                                          <p:attrName>ppt_x</p:attrName>
                                        </p:attrNameLst>
                                      </p:cBhvr>
                                      <p:tavLst>
                                        <p:tav tm="0">
                                          <p:val>
                                            <p:strVal val="0-#ppt_w/2"/>
                                          </p:val>
                                        </p:tav>
                                        <p:tav tm="100000">
                                          <p:val>
                                            <p:strVal val="#ppt_x"/>
                                          </p:val>
                                        </p:tav>
                                      </p:tavLst>
                                    </p:anim>
                                    <p:anim calcmode="lin" valueType="num">
                                      <p:cBhvr additive="base">
                                        <p:cTn id="12" dur="500" fill="hold"/>
                                        <p:tgtEl>
                                          <p:spTgt spid="19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92">
                                            <p:txEl>
                                              <p:pRg st="0" end="0"/>
                                            </p:txEl>
                                          </p:spTgt>
                                        </p:tgtEl>
                                        <p:attrNameLst>
                                          <p:attrName>style.visibility</p:attrName>
                                        </p:attrNameLst>
                                      </p:cBhvr>
                                      <p:to>
                                        <p:strVal val="visible"/>
                                      </p:to>
                                    </p:set>
                                    <p:anim calcmode="lin" valueType="num">
                                      <p:cBhvr additive="base">
                                        <p:cTn id="15" dur="500" fill="hold"/>
                                        <p:tgtEl>
                                          <p:spTgt spid="19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3"/>
                                        </p:tgtEl>
                                        <p:attrNameLst>
                                          <p:attrName>style.visibility</p:attrName>
                                        </p:attrNameLst>
                                      </p:cBhvr>
                                      <p:to>
                                        <p:strVal val="visible"/>
                                      </p:to>
                                    </p:set>
                                    <p:anim calcmode="lin" valueType="num">
                                      <p:cBhvr additive="base">
                                        <p:cTn id="25" dur="500" fill="hold"/>
                                        <p:tgtEl>
                                          <p:spTgt spid="133"/>
                                        </p:tgtEl>
                                        <p:attrNameLst>
                                          <p:attrName>ppt_x</p:attrName>
                                        </p:attrNameLst>
                                      </p:cBhvr>
                                      <p:tavLst>
                                        <p:tav tm="0">
                                          <p:val>
                                            <p:strVal val="0-#ppt_w/2"/>
                                          </p:val>
                                        </p:tav>
                                        <p:tav tm="100000">
                                          <p:val>
                                            <p:strVal val="#ppt_x"/>
                                          </p:val>
                                        </p:tav>
                                      </p:tavLst>
                                    </p:anim>
                                    <p:anim calcmode="lin" valueType="num">
                                      <p:cBhvr additive="base">
                                        <p:cTn id="26" dur="500" fill="hold"/>
                                        <p:tgtEl>
                                          <p:spTgt spid="133"/>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38"/>
                                        </p:tgtEl>
                                        <p:attrNameLst>
                                          <p:attrName>style.visibility</p:attrName>
                                        </p:attrNameLst>
                                      </p:cBhvr>
                                      <p:to>
                                        <p:strVal val="visible"/>
                                      </p:to>
                                    </p:set>
                                    <p:anim calcmode="lin" valueType="num">
                                      <p:cBhvr additive="base">
                                        <p:cTn id="29" dur="500" fill="hold"/>
                                        <p:tgtEl>
                                          <p:spTgt spid="138"/>
                                        </p:tgtEl>
                                        <p:attrNameLst>
                                          <p:attrName>ppt_x</p:attrName>
                                        </p:attrNameLst>
                                      </p:cBhvr>
                                      <p:tavLst>
                                        <p:tav tm="0">
                                          <p:val>
                                            <p:strVal val="0-#ppt_w/2"/>
                                          </p:val>
                                        </p:tav>
                                        <p:tav tm="100000">
                                          <p:val>
                                            <p:strVal val="#ppt_x"/>
                                          </p:val>
                                        </p:tav>
                                      </p:tavLst>
                                    </p:anim>
                                    <p:anim calcmode="lin" valueType="num">
                                      <p:cBhvr additive="base">
                                        <p:cTn id="30" dur="500" fill="hold"/>
                                        <p:tgtEl>
                                          <p:spTgt spid="13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3"/>
                                        </p:tgtEl>
                                        <p:attrNameLst>
                                          <p:attrName>style.visibility</p:attrName>
                                        </p:attrNameLst>
                                      </p:cBhvr>
                                      <p:to>
                                        <p:strVal val="visible"/>
                                      </p:to>
                                    </p:set>
                                    <p:anim calcmode="lin" valueType="num">
                                      <p:cBhvr additive="base">
                                        <p:cTn id="33" dur="500" fill="hold"/>
                                        <p:tgtEl>
                                          <p:spTgt spid="193"/>
                                        </p:tgtEl>
                                        <p:attrNameLst>
                                          <p:attrName>ppt_x</p:attrName>
                                        </p:attrNameLst>
                                      </p:cBhvr>
                                      <p:tavLst>
                                        <p:tav tm="0">
                                          <p:val>
                                            <p:strVal val="0-#ppt_w/2"/>
                                          </p:val>
                                        </p:tav>
                                        <p:tav tm="100000">
                                          <p:val>
                                            <p:strVal val="#ppt_x"/>
                                          </p:val>
                                        </p:tav>
                                      </p:tavLst>
                                    </p:anim>
                                    <p:anim calcmode="lin" valueType="num">
                                      <p:cBhvr additive="base">
                                        <p:cTn id="34" dur="500" fill="hold"/>
                                        <p:tgtEl>
                                          <p:spTgt spid="19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0-#ppt_w/2"/>
                                          </p:val>
                                        </p:tav>
                                        <p:tav tm="100000">
                                          <p:val>
                                            <p:strVal val="#ppt_x"/>
                                          </p:val>
                                        </p:tav>
                                      </p:tavLst>
                                    </p:anim>
                                    <p:anim calcmode="lin" valueType="num">
                                      <p:cBhvr additive="base">
                                        <p:cTn id="40" dur="500" fill="hold"/>
                                        <p:tgtEl>
                                          <p:spTgt spid="21"/>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60"/>
                                        </p:tgtEl>
                                        <p:attrNameLst>
                                          <p:attrName>style.visibility</p:attrName>
                                        </p:attrNameLst>
                                      </p:cBhvr>
                                      <p:to>
                                        <p:strVal val="visible"/>
                                      </p:to>
                                    </p:set>
                                    <p:anim calcmode="lin" valueType="num">
                                      <p:cBhvr additive="base">
                                        <p:cTn id="43" dur="500" fill="hold"/>
                                        <p:tgtEl>
                                          <p:spTgt spid="160"/>
                                        </p:tgtEl>
                                        <p:attrNameLst>
                                          <p:attrName>ppt_x</p:attrName>
                                        </p:attrNameLst>
                                      </p:cBhvr>
                                      <p:tavLst>
                                        <p:tav tm="0">
                                          <p:val>
                                            <p:strVal val="0-#ppt_w/2"/>
                                          </p:val>
                                        </p:tav>
                                        <p:tav tm="100000">
                                          <p:val>
                                            <p:strVal val="#ppt_x"/>
                                          </p:val>
                                        </p:tav>
                                      </p:tavLst>
                                    </p:anim>
                                    <p:anim calcmode="lin" valueType="num">
                                      <p:cBhvr additive="base">
                                        <p:cTn id="44" dur="500" fill="hold"/>
                                        <p:tgtEl>
                                          <p:spTgt spid="160"/>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354"/>
                                        </p:tgtEl>
                                        <p:attrNameLst>
                                          <p:attrName>style.visibility</p:attrName>
                                        </p:attrNameLst>
                                      </p:cBhvr>
                                      <p:to>
                                        <p:strVal val="visible"/>
                                      </p:to>
                                    </p:set>
                                    <p:anim calcmode="lin" valueType="num">
                                      <p:cBhvr additive="base">
                                        <p:cTn id="47" dur="500" fill="hold"/>
                                        <p:tgtEl>
                                          <p:spTgt spid="354"/>
                                        </p:tgtEl>
                                        <p:attrNameLst>
                                          <p:attrName>ppt_x</p:attrName>
                                        </p:attrNameLst>
                                      </p:cBhvr>
                                      <p:tavLst>
                                        <p:tav tm="0">
                                          <p:val>
                                            <p:strVal val="0-#ppt_w/2"/>
                                          </p:val>
                                        </p:tav>
                                        <p:tav tm="100000">
                                          <p:val>
                                            <p:strVal val="#ppt_x"/>
                                          </p:val>
                                        </p:tav>
                                      </p:tavLst>
                                    </p:anim>
                                    <p:anim calcmode="lin" valueType="num">
                                      <p:cBhvr additive="base">
                                        <p:cTn id="48" dur="500" fill="hold"/>
                                        <p:tgtEl>
                                          <p:spTgt spid="35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171"/>
                                        </p:tgtEl>
                                        <p:attrNameLst>
                                          <p:attrName>style.visibility</p:attrName>
                                        </p:attrNameLst>
                                      </p:cBhvr>
                                      <p:to>
                                        <p:strVal val="visible"/>
                                      </p:to>
                                    </p:set>
                                    <p:anim calcmode="lin" valueType="num">
                                      <p:cBhvr additive="base">
                                        <p:cTn id="51" dur="500" fill="hold"/>
                                        <p:tgtEl>
                                          <p:spTgt spid="171"/>
                                        </p:tgtEl>
                                        <p:attrNameLst>
                                          <p:attrName>ppt_x</p:attrName>
                                        </p:attrNameLst>
                                      </p:cBhvr>
                                      <p:tavLst>
                                        <p:tav tm="0">
                                          <p:val>
                                            <p:strVal val="0-#ppt_w/2"/>
                                          </p:val>
                                        </p:tav>
                                        <p:tav tm="100000">
                                          <p:val>
                                            <p:strVal val="#ppt_x"/>
                                          </p:val>
                                        </p:tav>
                                      </p:tavLst>
                                    </p:anim>
                                    <p:anim calcmode="lin" valueType="num">
                                      <p:cBhvr additive="base">
                                        <p:cTn id="52" dur="500" fill="hold"/>
                                        <p:tgtEl>
                                          <p:spTgt spid="17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39"/>
                                        </p:tgtEl>
                                        <p:attrNameLst>
                                          <p:attrName>style.visibility</p:attrName>
                                        </p:attrNameLst>
                                      </p:cBhvr>
                                      <p:to>
                                        <p:strVal val="visible"/>
                                      </p:to>
                                    </p:set>
                                    <p:anim calcmode="lin" valueType="num">
                                      <p:cBhvr additive="base">
                                        <p:cTn id="57" dur="500" fill="hold"/>
                                        <p:tgtEl>
                                          <p:spTgt spid="139"/>
                                        </p:tgtEl>
                                        <p:attrNameLst>
                                          <p:attrName>ppt_x</p:attrName>
                                        </p:attrNameLst>
                                      </p:cBhvr>
                                      <p:tavLst>
                                        <p:tav tm="0">
                                          <p:val>
                                            <p:strVal val="0-#ppt_w/2"/>
                                          </p:val>
                                        </p:tav>
                                        <p:tav tm="100000">
                                          <p:val>
                                            <p:strVal val="#ppt_x"/>
                                          </p:val>
                                        </p:tav>
                                      </p:tavLst>
                                    </p:anim>
                                    <p:anim calcmode="lin" valueType="num">
                                      <p:cBhvr additive="base">
                                        <p:cTn id="58" dur="500" fill="hold"/>
                                        <p:tgtEl>
                                          <p:spTgt spid="139"/>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94"/>
                                        </p:tgtEl>
                                        <p:attrNameLst>
                                          <p:attrName>style.visibility</p:attrName>
                                        </p:attrNameLst>
                                      </p:cBhvr>
                                      <p:to>
                                        <p:strVal val="visible"/>
                                      </p:to>
                                    </p:set>
                                    <p:anim calcmode="lin" valueType="num">
                                      <p:cBhvr additive="base">
                                        <p:cTn id="61" dur="500" fill="hold"/>
                                        <p:tgtEl>
                                          <p:spTgt spid="194"/>
                                        </p:tgtEl>
                                        <p:attrNameLst>
                                          <p:attrName>ppt_x</p:attrName>
                                        </p:attrNameLst>
                                      </p:cBhvr>
                                      <p:tavLst>
                                        <p:tav tm="0">
                                          <p:val>
                                            <p:strVal val="0-#ppt_w/2"/>
                                          </p:val>
                                        </p:tav>
                                        <p:tav tm="100000">
                                          <p:val>
                                            <p:strVal val="#ppt_x"/>
                                          </p:val>
                                        </p:tav>
                                      </p:tavLst>
                                    </p:anim>
                                    <p:anim calcmode="lin" valueType="num">
                                      <p:cBhvr additive="base">
                                        <p:cTn id="62" dur="500" fill="hold"/>
                                        <p:tgtEl>
                                          <p:spTgt spid="194"/>
                                        </p:tgtEl>
                                        <p:attrNameLst>
                                          <p:attrName>ppt_y</p:attrName>
                                        </p:attrNameLst>
                                      </p:cBhvr>
                                      <p:tavLst>
                                        <p:tav tm="0">
                                          <p:val>
                                            <p:strVal val="#ppt_y"/>
                                          </p:val>
                                        </p:tav>
                                        <p:tav tm="100000">
                                          <p:val>
                                            <p:strVal val="#ppt_y"/>
                                          </p:val>
                                        </p:tav>
                                      </p:tavLst>
                                    </p:anim>
                                  </p:childTnLst>
                                </p:cTn>
                              </p:par>
                              <p:par>
                                <p:cTn id="63" presetID="1" presetClass="exit" presetSubtype="0" fill="hold" grpId="2" nodeType="withEffect">
                                  <p:stCondLst>
                                    <p:cond delay="0"/>
                                  </p:stCondLst>
                                  <p:childTnLst>
                                    <p:set>
                                      <p:cBhvr>
                                        <p:cTn id="64" dur="1" fill="hold">
                                          <p:stCondLst>
                                            <p:cond delay="0"/>
                                          </p:stCondLst>
                                        </p:cTn>
                                        <p:tgtEl>
                                          <p:spTgt spid="138"/>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193"/>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354"/>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171"/>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0-#ppt_w/2"/>
                                          </p:val>
                                        </p:tav>
                                        <p:tav tm="100000">
                                          <p:val>
                                            <p:strVal val="#ppt_x"/>
                                          </p:val>
                                        </p:tav>
                                      </p:tavLst>
                                    </p:anim>
                                    <p:anim calcmode="lin" valueType="num">
                                      <p:cBhvr additive="base">
                                        <p:cTn id="76" dur="500" fill="hold"/>
                                        <p:tgtEl>
                                          <p:spTgt spid="23"/>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165"/>
                                        </p:tgtEl>
                                        <p:attrNameLst>
                                          <p:attrName>style.visibility</p:attrName>
                                        </p:attrNameLst>
                                      </p:cBhvr>
                                      <p:to>
                                        <p:strVal val="visible"/>
                                      </p:to>
                                    </p:set>
                                    <p:anim calcmode="lin" valueType="num">
                                      <p:cBhvr additive="base">
                                        <p:cTn id="79" dur="500" fill="hold"/>
                                        <p:tgtEl>
                                          <p:spTgt spid="165"/>
                                        </p:tgtEl>
                                        <p:attrNameLst>
                                          <p:attrName>ppt_x</p:attrName>
                                        </p:attrNameLst>
                                      </p:cBhvr>
                                      <p:tavLst>
                                        <p:tav tm="0">
                                          <p:val>
                                            <p:strVal val="0-#ppt_w/2"/>
                                          </p:val>
                                        </p:tav>
                                        <p:tav tm="100000">
                                          <p:val>
                                            <p:strVal val="#ppt_x"/>
                                          </p:val>
                                        </p:tav>
                                      </p:tavLst>
                                    </p:anim>
                                    <p:anim calcmode="lin" valueType="num">
                                      <p:cBhvr additive="base">
                                        <p:cTn id="80" dur="500" fill="hold"/>
                                        <p:tgtEl>
                                          <p:spTgt spid="165"/>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172"/>
                                        </p:tgtEl>
                                        <p:attrNameLst>
                                          <p:attrName>style.visibility</p:attrName>
                                        </p:attrNameLst>
                                      </p:cBhvr>
                                      <p:to>
                                        <p:strVal val="visible"/>
                                      </p:to>
                                    </p:set>
                                    <p:anim calcmode="lin" valueType="num">
                                      <p:cBhvr additive="base">
                                        <p:cTn id="83" dur="500" fill="hold"/>
                                        <p:tgtEl>
                                          <p:spTgt spid="172"/>
                                        </p:tgtEl>
                                        <p:attrNameLst>
                                          <p:attrName>ppt_x</p:attrName>
                                        </p:attrNameLst>
                                      </p:cBhvr>
                                      <p:tavLst>
                                        <p:tav tm="0">
                                          <p:val>
                                            <p:strVal val="0-#ppt_w/2"/>
                                          </p:val>
                                        </p:tav>
                                        <p:tav tm="100000">
                                          <p:val>
                                            <p:strVal val="#ppt_x"/>
                                          </p:val>
                                        </p:tav>
                                      </p:tavLst>
                                    </p:anim>
                                    <p:anim calcmode="lin" valueType="num">
                                      <p:cBhvr additive="base">
                                        <p:cTn id="84" dur="500" fill="hold"/>
                                        <p:tgtEl>
                                          <p:spTgt spid="172"/>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173"/>
                                        </p:tgtEl>
                                        <p:attrNameLst>
                                          <p:attrName>style.visibility</p:attrName>
                                        </p:attrNameLst>
                                      </p:cBhvr>
                                      <p:to>
                                        <p:strVal val="visible"/>
                                      </p:to>
                                    </p:set>
                                    <p:anim calcmode="lin" valueType="num">
                                      <p:cBhvr additive="base">
                                        <p:cTn id="87" dur="500" fill="hold"/>
                                        <p:tgtEl>
                                          <p:spTgt spid="173"/>
                                        </p:tgtEl>
                                        <p:attrNameLst>
                                          <p:attrName>ppt_x</p:attrName>
                                        </p:attrNameLst>
                                      </p:cBhvr>
                                      <p:tavLst>
                                        <p:tav tm="0">
                                          <p:val>
                                            <p:strVal val="0-#ppt_w/2"/>
                                          </p:val>
                                        </p:tav>
                                        <p:tav tm="100000">
                                          <p:val>
                                            <p:strVal val="#ppt_x"/>
                                          </p:val>
                                        </p:tav>
                                      </p:tavLst>
                                    </p:anim>
                                    <p:anim calcmode="lin" valueType="num">
                                      <p:cBhvr additive="base">
                                        <p:cTn id="88"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136"/>
                                        </p:tgtEl>
                                        <p:attrNameLst>
                                          <p:attrName>style.visibility</p:attrName>
                                        </p:attrNameLst>
                                      </p:cBhvr>
                                      <p:to>
                                        <p:strVal val="visible"/>
                                      </p:to>
                                    </p:set>
                                    <p:anim calcmode="lin" valueType="num">
                                      <p:cBhvr additive="base">
                                        <p:cTn id="93" dur="500" fill="hold"/>
                                        <p:tgtEl>
                                          <p:spTgt spid="136"/>
                                        </p:tgtEl>
                                        <p:attrNameLst>
                                          <p:attrName>ppt_x</p:attrName>
                                        </p:attrNameLst>
                                      </p:cBhvr>
                                      <p:tavLst>
                                        <p:tav tm="0">
                                          <p:val>
                                            <p:strVal val="0-#ppt_w/2"/>
                                          </p:val>
                                        </p:tav>
                                        <p:tav tm="100000">
                                          <p:val>
                                            <p:strVal val="#ppt_x"/>
                                          </p:val>
                                        </p:tav>
                                      </p:tavLst>
                                    </p:anim>
                                    <p:anim calcmode="lin" valueType="num">
                                      <p:cBhvr additive="base">
                                        <p:cTn id="94" dur="500" fill="hold"/>
                                        <p:tgtEl>
                                          <p:spTgt spid="136"/>
                                        </p:tgtEl>
                                        <p:attrNameLst>
                                          <p:attrName>ppt_y</p:attrName>
                                        </p:attrNameLst>
                                      </p:cBhvr>
                                      <p:tavLst>
                                        <p:tav tm="0">
                                          <p:val>
                                            <p:strVal val="#ppt_y"/>
                                          </p:val>
                                        </p:tav>
                                        <p:tav tm="100000">
                                          <p:val>
                                            <p:strVal val="#ppt_y"/>
                                          </p:val>
                                        </p:tav>
                                      </p:tavLst>
                                    </p:anim>
                                  </p:childTnLst>
                                </p:cTn>
                              </p:par>
                              <p:par>
                                <p:cTn id="95" presetID="2" presetClass="entr" presetSubtype="8" fill="hold" grpId="1" nodeType="withEffect">
                                  <p:stCondLst>
                                    <p:cond delay="0"/>
                                  </p:stCondLst>
                                  <p:childTnLst>
                                    <p:set>
                                      <p:cBhvr>
                                        <p:cTn id="96" dur="1" fill="hold">
                                          <p:stCondLst>
                                            <p:cond delay="0"/>
                                          </p:stCondLst>
                                        </p:cTn>
                                        <p:tgtEl>
                                          <p:spTgt spid="138"/>
                                        </p:tgtEl>
                                        <p:attrNameLst>
                                          <p:attrName>style.visibility</p:attrName>
                                        </p:attrNameLst>
                                      </p:cBhvr>
                                      <p:to>
                                        <p:strVal val="visible"/>
                                      </p:to>
                                    </p:set>
                                    <p:anim calcmode="lin" valueType="num">
                                      <p:cBhvr additive="base">
                                        <p:cTn id="97" dur="500" fill="hold"/>
                                        <p:tgtEl>
                                          <p:spTgt spid="138"/>
                                        </p:tgtEl>
                                        <p:attrNameLst>
                                          <p:attrName>ppt_x</p:attrName>
                                        </p:attrNameLst>
                                      </p:cBhvr>
                                      <p:tavLst>
                                        <p:tav tm="0">
                                          <p:val>
                                            <p:strVal val="0-#ppt_w/2"/>
                                          </p:val>
                                        </p:tav>
                                        <p:tav tm="100000">
                                          <p:val>
                                            <p:strVal val="#ppt_x"/>
                                          </p:val>
                                        </p:tav>
                                      </p:tavLst>
                                    </p:anim>
                                    <p:anim calcmode="lin" valueType="num">
                                      <p:cBhvr additive="base">
                                        <p:cTn id="98" dur="500" fill="hold"/>
                                        <p:tgtEl>
                                          <p:spTgt spid="138"/>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195"/>
                                        </p:tgtEl>
                                        <p:attrNameLst>
                                          <p:attrName>style.visibility</p:attrName>
                                        </p:attrNameLst>
                                      </p:cBhvr>
                                      <p:to>
                                        <p:strVal val="visible"/>
                                      </p:to>
                                    </p:set>
                                    <p:anim calcmode="lin" valueType="num">
                                      <p:cBhvr additive="base">
                                        <p:cTn id="101" dur="500" fill="hold"/>
                                        <p:tgtEl>
                                          <p:spTgt spid="195"/>
                                        </p:tgtEl>
                                        <p:attrNameLst>
                                          <p:attrName>ppt_x</p:attrName>
                                        </p:attrNameLst>
                                      </p:cBhvr>
                                      <p:tavLst>
                                        <p:tav tm="0">
                                          <p:val>
                                            <p:strVal val="0-#ppt_w/2"/>
                                          </p:val>
                                        </p:tav>
                                        <p:tav tm="100000">
                                          <p:val>
                                            <p:strVal val="#ppt_x"/>
                                          </p:val>
                                        </p:tav>
                                      </p:tavLst>
                                    </p:anim>
                                    <p:anim calcmode="lin" valueType="num">
                                      <p:cBhvr additive="base">
                                        <p:cTn id="102" dur="500" fill="hold"/>
                                        <p:tgtEl>
                                          <p:spTgt spid="195"/>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194"/>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172"/>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173"/>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133"/>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25"/>
                                        </p:tgtEl>
                                        <p:attrNameLst>
                                          <p:attrName>style.visibility</p:attrName>
                                        </p:attrNameLst>
                                      </p:cBhvr>
                                      <p:to>
                                        <p:strVal val="visible"/>
                                      </p:to>
                                    </p:set>
                                    <p:anim calcmode="lin" valueType="num">
                                      <p:cBhvr additive="base">
                                        <p:cTn id="115" dur="500" fill="hold"/>
                                        <p:tgtEl>
                                          <p:spTgt spid="25"/>
                                        </p:tgtEl>
                                        <p:attrNameLst>
                                          <p:attrName>ppt_x</p:attrName>
                                        </p:attrNameLst>
                                      </p:cBhvr>
                                      <p:tavLst>
                                        <p:tav tm="0">
                                          <p:val>
                                            <p:strVal val="0-#ppt_w/2"/>
                                          </p:val>
                                        </p:tav>
                                        <p:tav tm="100000">
                                          <p:val>
                                            <p:strVal val="#ppt_x"/>
                                          </p:val>
                                        </p:tav>
                                      </p:tavLst>
                                    </p:anim>
                                    <p:anim calcmode="lin" valueType="num">
                                      <p:cBhvr additive="base">
                                        <p:cTn id="116" dur="500" fill="hold"/>
                                        <p:tgtEl>
                                          <p:spTgt spid="25"/>
                                        </p:tgtEl>
                                        <p:attrNameLst>
                                          <p:attrName>ppt_y</p:attrName>
                                        </p:attrNameLst>
                                      </p:cBhvr>
                                      <p:tavLst>
                                        <p:tav tm="0">
                                          <p:val>
                                            <p:strVal val="#ppt_y"/>
                                          </p:val>
                                        </p:tav>
                                        <p:tav tm="100000">
                                          <p:val>
                                            <p:strVal val="#ppt_y"/>
                                          </p:val>
                                        </p:tav>
                                      </p:tavLst>
                                    </p:anim>
                                  </p:childTnLst>
                                </p:cTn>
                              </p:par>
                              <p:par>
                                <p:cTn id="117" presetID="2" presetClass="entr" presetSubtype="8" fill="hold" grpId="0" nodeType="withEffect">
                                  <p:stCondLst>
                                    <p:cond delay="0"/>
                                  </p:stCondLst>
                                  <p:childTnLst>
                                    <p:set>
                                      <p:cBhvr>
                                        <p:cTn id="118" dur="1" fill="hold">
                                          <p:stCondLst>
                                            <p:cond delay="0"/>
                                          </p:stCondLst>
                                        </p:cTn>
                                        <p:tgtEl>
                                          <p:spTgt spid="168"/>
                                        </p:tgtEl>
                                        <p:attrNameLst>
                                          <p:attrName>style.visibility</p:attrName>
                                        </p:attrNameLst>
                                      </p:cBhvr>
                                      <p:to>
                                        <p:strVal val="visible"/>
                                      </p:to>
                                    </p:set>
                                    <p:anim calcmode="lin" valueType="num">
                                      <p:cBhvr additive="base">
                                        <p:cTn id="119" dur="500" fill="hold"/>
                                        <p:tgtEl>
                                          <p:spTgt spid="168"/>
                                        </p:tgtEl>
                                        <p:attrNameLst>
                                          <p:attrName>ppt_x</p:attrName>
                                        </p:attrNameLst>
                                      </p:cBhvr>
                                      <p:tavLst>
                                        <p:tav tm="0">
                                          <p:val>
                                            <p:strVal val="0-#ppt_w/2"/>
                                          </p:val>
                                        </p:tav>
                                        <p:tav tm="100000">
                                          <p:val>
                                            <p:strVal val="#ppt_x"/>
                                          </p:val>
                                        </p:tav>
                                      </p:tavLst>
                                    </p:anim>
                                    <p:anim calcmode="lin" valueType="num">
                                      <p:cBhvr additive="base">
                                        <p:cTn id="120" dur="500" fill="hold"/>
                                        <p:tgtEl>
                                          <p:spTgt spid="168"/>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0"/>
                                  </p:stCondLst>
                                  <p:childTnLst>
                                    <p:set>
                                      <p:cBhvr>
                                        <p:cTn id="122" dur="1" fill="hold">
                                          <p:stCondLst>
                                            <p:cond delay="0"/>
                                          </p:stCondLst>
                                        </p:cTn>
                                        <p:tgtEl>
                                          <p:spTgt spid="197"/>
                                        </p:tgtEl>
                                        <p:attrNameLst>
                                          <p:attrName>style.visibility</p:attrName>
                                        </p:attrNameLst>
                                      </p:cBhvr>
                                      <p:to>
                                        <p:strVal val="visible"/>
                                      </p:to>
                                    </p:set>
                                    <p:anim calcmode="lin" valueType="num">
                                      <p:cBhvr additive="base">
                                        <p:cTn id="123" dur="500" fill="hold"/>
                                        <p:tgtEl>
                                          <p:spTgt spid="197"/>
                                        </p:tgtEl>
                                        <p:attrNameLst>
                                          <p:attrName>ppt_x</p:attrName>
                                        </p:attrNameLst>
                                      </p:cBhvr>
                                      <p:tavLst>
                                        <p:tav tm="0">
                                          <p:val>
                                            <p:strVal val="0-#ppt_w/2"/>
                                          </p:val>
                                        </p:tav>
                                        <p:tav tm="100000">
                                          <p:val>
                                            <p:strVal val="#ppt_x"/>
                                          </p:val>
                                        </p:tav>
                                      </p:tavLst>
                                    </p:anim>
                                    <p:anim calcmode="lin" valueType="num">
                                      <p:cBhvr additive="base">
                                        <p:cTn id="124" dur="500" fill="hold"/>
                                        <p:tgtEl>
                                          <p:spTgt spid="197"/>
                                        </p:tgtEl>
                                        <p:attrNameLst>
                                          <p:attrName>ppt_y</p:attrName>
                                        </p:attrNameLst>
                                      </p:cBhvr>
                                      <p:tavLst>
                                        <p:tav tm="0">
                                          <p:val>
                                            <p:strVal val="#ppt_y"/>
                                          </p:val>
                                        </p:tav>
                                        <p:tav tm="100000">
                                          <p:val>
                                            <p:strVal val="#ppt_y"/>
                                          </p:val>
                                        </p:tav>
                                      </p:tavLst>
                                    </p:anim>
                                  </p:childTnLst>
                                </p:cTn>
                              </p:par>
                              <p:par>
                                <p:cTn id="125" presetID="2" presetClass="entr" presetSubtype="8" fill="hold" grpId="0" nodeType="withEffect">
                                  <p:stCondLst>
                                    <p:cond delay="0"/>
                                  </p:stCondLst>
                                  <p:childTnLst>
                                    <p:set>
                                      <p:cBhvr>
                                        <p:cTn id="126" dur="1" fill="hold">
                                          <p:stCondLst>
                                            <p:cond delay="0"/>
                                          </p:stCondLst>
                                        </p:cTn>
                                        <p:tgtEl>
                                          <p:spTgt spid="198"/>
                                        </p:tgtEl>
                                        <p:attrNameLst>
                                          <p:attrName>style.visibility</p:attrName>
                                        </p:attrNameLst>
                                      </p:cBhvr>
                                      <p:to>
                                        <p:strVal val="visible"/>
                                      </p:to>
                                    </p:set>
                                    <p:anim calcmode="lin" valueType="num">
                                      <p:cBhvr additive="base">
                                        <p:cTn id="127" dur="500" fill="hold"/>
                                        <p:tgtEl>
                                          <p:spTgt spid="198"/>
                                        </p:tgtEl>
                                        <p:attrNameLst>
                                          <p:attrName>ppt_x</p:attrName>
                                        </p:attrNameLst>
                                      </p:cBhvr>
                                      <p:tavLst>
                                        <p:tav tm="0">
                                          <p:val>
                                            <p:strVal val="0-#ppt_w/2"/>
                                          </p:val>
                                        </p:tav>
                                        <p:tav tm="100000">
                                          <p:val>
                                            <p:strVal val="#ppt_x"/>
                                          </p:val>
                                        </p:tav>
                                      </p:tavLst>
                                    </p:anim>
                                    <p:anim calcmode="lin" valueType="num">
                                      <p:cBhvr additive="base">
                                        <p:cTn id="128" dur="500" fill="hold"/>
                                        <p:tgtEl>
                                          <p:spTgt spid="198"/>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grpId="1" nodeType="clickEffect">
                                  <p:stCondLst>
                                    <p:cond delay="0"/>
                                  </p:stCondLst>
                                  <p:childTnLst>
                                    <p:set>
                                      <p:cBhvr>
                                        <p:cTn id="132" dur="1" fill="hold">
                                          <p:stCondLst>
                                            <p:cond delay="0"/>
                                          </p:stCondLst>
                                        </p:cTn>
                                        <p:tgtEl>
                                          <p:spTgt spid="139"/>
                                        </p:tgtEl>
                                        <p:attrNameLst>
                                          <p:attrName>style.visibility</p:attrName>
                                        </p:attrNameLst>
                                      </p:cBhvr>
                                      <p:to>
                                        <p:strVal val="visible"/>
                                      </p:to>
                                    </p:set>
                                    <p:anim calcmode="lin" valueType="num">
                                      <p:cBhvr additive="base">
                                        <p:cTn id="133" dur="500" fill="hold"/>
                                        <p:tgtEl>
                                          <p:spTgt spid="139"/>
                                        </p:tgtEl>
                                        <p:attrNameLst>
                                          <p:attrName>ppt_x</p:attrName>
                                        </p:attrNameLst>
                                      </p:cBhvr>
                                      <p:tavLst>
                                        <p:tav tm="0">
                                          <p:val>
                                            <p:strVal val="0-#ppt_w/2"/>
                                          </p:val>
                                        </p:tav>
                                        <p:tav tm="100000">
                                          <p:val>
                                            <p:strVal val="#ppt_x"/>
                                          </p:val>
                                        </p:tav>
                                      </p:tavLst>
                                    </p:anim>
                                    <p:anim calcmode="lin" valueType="num">
                                      <p:cBhvr additive="base">
                                        <p:cTn id="134" dur="500" fill="hold"/>
                                        <p:tgtEl>
                                          <p:spTgt spid="139"/>
                                        </p:tgtEl>
                                        <p:attrNameLst>
                                          <p:attrName>ppt_y</p:attrName>
                                        </p:attrNameLst>
                                      </p:cBhvr>
                                      <p:tavLst>
                                        <p:tav tm="0">
                                          <p:val>
                                            <p:strVal val="#ppt_y"/>
                                          </p:val>
                                        </p:tav>
                                        <p:tav tm="100000">
                                          <p:val>
                                            <p:strVal val="#ppt_y"/>
                                          </p:val>
                                        </p:tav>
                                      </p:tavLst>
                                    </p:anim>
                                  </p:childTnLst>
                                </p:cTn>
                              </p:par>
                              <p:par>
                                <p:cTn id="135" presetID="2" presetClass="entr" presetSubtype="8" fill="hold" grpId="0" nodeType="withEffect">
                                  <p:stCondLst>
                                    <p:cond delay="0"/>
                                  </p:stCondLst>
                                  <p:childTnLst>
                                    <p:set>
                                      <p:cBhvr>
                                        <p:cTn id="136" dur="1" fill="hold">
                                          <p:stCondLst>
                                            <p:cond delay="0"/>
                                          </p:stCondLst>
                                        </p:cTn>
                                        <p:tgtEl>
                                          <p:spTgt spid="196"/>
                                        </p:tgtEl>
                                        <p:attrNameLst>
                                          <p:attrName>style.visibility</p:attrName>
                                        </p:attrNameLst>
                                      </p:cBhvr>
                                      <p:to>
                                        <p:strVal val="visible"/>
                                      </p:to>
                                    </p:set>
                                    <p:anim calcmode="lin" valueType="num">
                                      <p:cBhvr additive="base">
                                        <p:cTn id="137" dur="500" fill="hold"/>
                                        <p:tgtEl>
                                          <p:spTgt spid="196"/>
                                        </p:tgtEl>
                                        <p:attrNameLst>
                                          <p:attrName>ppt_x</p:attrName>
                                        </p:attrNameLst>
                                      </p:cBhvr>
                                      <p:tavLst>
                                        <p:tav tm="0">
                                          <p:val>
                                            <p:strVal val="0-#ppt_w/2"/>
                                          </p:val>
                                        </p:tav>
                                        <p:tav tm="100000">
                                          <p:val>
                                            <p:strVal val="#ppt_x"/>
                                          </p:val>
                                        </p:tav>
                                      </p:tavLst>
                                    </p:anim>
                                    <p:anim calcmode="lin" valueType="num">
                                      <p:cBhvr additive="base">
                                        <p:cTn id="138" dur="500" fill="hold"/>
                                        <p:tgtEl>
                                          <p:spTgt spid="196"/>
                                        </p:tgtEl>
                                        <p:attrNameLst>
                                          <p:attrName>ppt_y</p:attrName>
                                        </p:attrNameLst>
                                      </p:cBhvr>
                                      <p:tavLst>
                                        <p:tav tm="0">
                                          <p:val>
                                            <p:strVal val="#ppt_y"/>
                                          </p:val>
                                        </p:tav>
                                        <p:tav tm="100000">
                                          <p:val>
                                            <p:strVal val="#ppt_y"/>
                                          </p:val>
                                        </p:tav>
                                      </p:tavLst>
                                    </p:anim>
                                  </p:childTnLst>
                                </p:cTn>
                              </p:par>
                              <p:par>
                                <p:cTn id="139" presetID="1" presetClass="exit" presetSubtype="0" fill="hold" grpId="1" nodeType="withEffect">
                                  <p:stCondLst>
                                    <p:cond delay="0"/>
                                  </p:stCondLst>
                                  <p:childTnLst>
                                    <p:set>
                                      <p:cBhvr>
                                        <p:cTn id="140" dur="1" fill="hold">
                                          <p:stCondLst>
                                            <p:cond delay="0"/>
                                          </p:stCondLst>
                                        </p:cTn>
                                        <p:tgtEl>
                                          <p:spTgt spid="197"/>
                                        </p:tgtEl>
                                        <p:attrNameLst>
                                          <p:attrName>style.visibility</p:attrName>
                                        </p:attrNameLst>
                                      </p:cBhvr>
                                      <p:to>
                                        <p:strVal val="hidden"/>
                                      </p:to>
                                    </p:set>
                                  </p:childTnLst>
                                </p:cTn>
                              </p:par>
                              <p:par>
                                <p:cTn id="141" presetID="1" presetClass="exit" presetSubtype="0" fill="hold" grpId="1" nodeType="withEffect">
                                  <p:stCondLst>
                                    <p:cond delay="0"/>
                                  </p:stCondLst>
                                  <p:childTnLst>
                                    <p:set>
                                      <p:cBhvr>
                                        <p:cTn id="142" dur="1" fill="hold">
                                          <p:stCondLst>
                                            <p:cond delay="0"/>
                                          </p:stCondLst>
                                        </p:cTn>
                                        <p:tgtEl>
                                          <p:spTgt spid="195"/>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198"/>
                                        </p:tgtEl>
                                        <p:attrNameLst>
                                          <p:attrName>style.visibility</p:attrName>
                                        </p:attrNameLst>
                                      </p:cBhvr>
                                      <p:to>
                                        <p:strVal val="hidden"/>
                                      </p:to>
                                    </p:set>
                                  </p:childTnLst>
                                </p:cTn>
                              </p:par>
                              <p:par>
                                <p:cTn id="145" presetID="1" presetClass="exit" presetSubtype="0" fill="hold" grpId="3" nodeType="withEffect">
                                  <p:stCondLst>
                                    <p:cond delay="0"/>
                                  </p:stCondLst>
                                  <p:childTnLst>
                                    <p:set>
                                      <p:cBhvr>
                                        <p:cTn id="146" dur="1" fill="hold">
                                          <p:stCondLst>
                                            <p:cond delay="0"/>
                                          </p:stCondLst>
                                        </p:cTn>
                                        <p:tgtEl>
                                          <p:spTgt spid="138"/>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0-#ppt_w/2"/>
                                          </p:val>
                                        </p:tav>
                                        <p:tav tm="100000">
                                          <p:val>
                                            <p:strVal val="#ppt_x"/>
                                          </p:val>
                                        </p:tav>
                                      </p:tavLst>
                                    </p:anim>
                                    <p:anim calcmode="lin" valueType="num">
                                      <p:cBhvr additive="base">
                                        <p:cTn id="152" dur="500" fill="hold"/>
                                        <p:tgtEl>
                                          <p:spTgt spid="24"/>
                                        </p:tgtEl>
                                        <p:attrNameLst>
                                          <p:attrName>ppt_y</p:attrName>
                                        </p:attrNameLst>
                                      </p:cBhvr>
                                      <p:tavLst>
                                        <p:tav tm="0">
                                          <p:val>
                                            <p:strVal val="#ppt_y"/>
                                          </p:val>
                                        </p:tav>
                                        <p:tav tm="100000">
                                          <p:val>
                                            <p:strVal val="#ppt_y"/>
                                          </p:val>
                                        </p:tav>
                                      </p:tavLst>
                                    </p:anim>
                                  </p:childTnLst>
                                </p:cTn>
                              </p:par>
                              <p:par>
                                <p:cTn id="153" presetID="2" presetClass="entr" presetSubtype="8" fill="hold" grpId="0" nodeType="withEffect">
                                  <p:stCondLst>
                                    <p:cond delay="0"/>
                                  </p:stCondLst>
                                  <p:childTnLst>
                                    <p:set>
                                      <p:cBhvr>
                                        <p:cTn id="154" dur="1" fill="hold">
                                          <p:stCondLst>
                                            <p:cond delay="0"/>
                                          </p:stCondLst>
                                        </p:cTn>
                                        <p:tgtEl>
                                          <p:spTgt spid="170"/>
                                        </p:tgtEl>
                                        <p:attrNameLst>
                                          <p:attrName>style.visibility</p:attrName>
                                        </p:attrNameLst>
                                      </p:cBhvr>
                                      <p:to>
                                        <p:strVal val="visible"/>
                                      </p:to>
                                    </p:set>
                                    <p:anim calcmode="lin" valueType="num">
                                      <p:cBhvr additive="base">
                                        <p:cTn id="155" dur="500" fill="hold"/>
                                        <p:tgtEl>
                                          <p:spTgt spid="170"/>
                                        </p:tgtEl>
                                        <p:attrNameLst>
                                          <p:attrName>ppt_x</p:attrName>
                                        </p:attrNameLst>
                                      </p:cBhvr>
                                      <p:tavLst>
                                        <p:tav tm="0">
                                          <p:val>
                                            <p:strVal val="0-#ppt_w/2"/>
                                          </p:val>
                                        </p:tav>
                                        <p:tav tm="100000">
                                          <p:val>
                                            <p:strVal val="#ppt_x"/>
                                          </p:val>
                                        </p:tav>
                                      </p:tavLst>
                                    </p:anim>
                                    <p:anim calcmode="lin" valueType="num">
                                      <p:cBhvr additive="base">
                                        <p:cTn id="156" dur="500" fill="hold"/>
                                        <p:tgtEl>
                                          <p:spTgt spid="170"/>
                                        </p:tgtEl>
                                        <p:attrNameLst>
                                          <p:attrName>ppt_y</p:attrName>
                                        </p:attrNameLst>
                                      </p:cBhvr>
                                      <p:tavLst>
                                        <p:tav tm="0">
                                          <p:val>
                                            <p:strVal val="#ppt_y"/>
                                          </p:val>
                                        </p:tav>
                                        <p:tav tm="100000">
                                          <p:val>
                                            <p:strVal val="#ppt_y"/>
                                          </p:val>
                                        </p:tav>
                                      </p:tavLst>
                                    </p:anim>
                                  </p:childTnLst>
                                </p:cTn>
                              </p:par>
                              <p:par>
                                <p:cTn id="157" presetID="2" presetClass="entr" presetSubtype="8" fill="hold" grpId="0" nodeType="withEffect">
                                  <p:stCondLst>
                                    <p:cond delay="0"/>
                                  </p:stCondLst>
                                  <p:childTnLst>
                                    <p:set>
                                      <p:cBhvr>
                                        <p:cTn id="158" dur="1" fill="hold">
                                          <p:stCondLst>
                                            <p:cond delay="0"/>
                                          </p:stCondLst>
                                        </p:cTn>
                                        <p:tgtEl>
                                          <p:spTgt spid="213"/>
                                        </p:tgtEl>
                                        <p:attrNameLst>
                                          <p:attrName>style.visibility</p:attrName>
                                        </p:attrNameLst>
                                      </p:cBhvr>
                                      <p:to>
                                        <p:strVal val="visible"/>
                                      </p:to>
                                    </p:set>
                                    <p:anim calcmode="lin" valueType="num">
                                      <p:cBhvr additive="base">
                                        <p:cTn id="159" dur="500" fill="hold"/>
                                        <p:tgtEl>
                                          <p:spTgt spid="213"/>
                                        </p:tgtEl>
                                        <p:attrNameLst>
                                          <p:attrName>ppt_x</p:attrName>
                                        </p:attrNameLst>
                                      </p:cBhvr>
                                      <p:tavLst>
                                        <p:tav tm="0">
                                          <p:val>
                                            <p:strVal val="0-#ppt_w/2"/>
                                          </p:val>
                                        </p:tav>
                                        <p:tav tm="100000">
                                          <p:val>
                                            <p:strVal val="#ppt_x"/>
                                          </p:val>
                                        </p:tav>
                                      </p:tavLst>
                                    </p:anim>
                                    <p:anim calcmode="lin" valueType="num">
                                      <p:cBhvr additive="base">
                                        <p:cTn id="160" dur="500" fill="hold"/>
                                        <p:tgtEl>
                                          <p:spTgt spid="213"/>
                                        </p:tgtEl>
                                        <p:attrNameLst>
                                          <p:attrName>ppt_y</p:attrName>
                                        </p:attrNameLst>
                                      </p:cBhvr>
                                      <p:tavLst>
                                        <p:tav tm="0">
                                          <p:val>
                                            <p:strVal val="#ppt_y"/>
                                          </p:val>
                                        </p:tav>
                                        <p:tav tm="100000">
                                          <p:val>
                                            <p:strVal val="#ppt_y"/>
                                          </p:val>
                                        </p:tav>
                                      </p:tavLst>
                                    </p:anim>
                                  </p:childTnLst>
                                </p:cTn>
                              </p:par>
                              <p:par>
                                <p:cTn id="161" presetID="2" presetClass="entr" presetSubtype="8" fill="hold" grpId="0" nodeType="withEffect">
                                  <p:stCondLst>
                                    <p:cond delay="0"/>
                                  </p:stCondLst>
                                  <p:childTnLst>
                                    <p:set>
                                      <p:cBhvr>
                                        <p:cTn id="162" dur="1" fill="hold">
                                          <p:stCondLst>
                                            <p:cond delay="0"/>
                                          </p:stCondLst>
                                        </p:cTn>
                                        <p:tgtEl>
                                          <p:spTgt spid="214"/>
                                        </p:tgtEl>
                                        <p:attrNameLst>
                                          <p:attrName>style.visibility</p:attrName>
                                        </p:attrNameLst>
                                      </p:cBhvr>
                                      <p:to>
                                        <p:strVal val="visible"/>
                                      </p:to>
                                    </p:set>
                                    <p:anim calcmode="lin" valueType="num">
                                      <p:cBhvr additive="base">
                                        <p:cTn id="163" dur="500" fill="hold"/>
                                        <p:tgtEl>
                                          <p:spTgt spid="214"/>
                                        </p:tgtEl>
                                        <p:attrNameLst>
                                          <p:attrName>ppt_x</p:attrName>
                                        </p:attrNameLst>
                                      </p:cBhvr>
                                      <p:tavLst>
                                        <p:tav tm="0">
                                          <p:val>
                                            <p:strVal val="0-#ppt_w/2"/>
                                          </p:val>
                                        </p:tav>
                                        <p:tav tm="100000">
                                          <p:val>
                                            <p:strVal val="#ppt_x"/>
                                          </p:val>
                                        </p:tav>
                                      </p:tavLst>
                                    </p:anim>
                                    <p:anim calcmode="lin" valueType="num">
                                      <p:cBhvr additive="base">
                                        <p:cTn id="164" dur="500" fill="hold"/>
                                        <p:tgtEl>
                                          <p:spTgt spid="214"/>
                                        </p:tgtEl>
                                        <p:attrNameLst>
                                          <p:attrName>ppt_y</p:attrName>
                                        </p:attrNameLst>
                                      </p:cBhvr>
                                      <p:tavLst>
                                        <p:tav tm="0">
                                          <p:val>
                                            <p:strVal val="#ppt_y"/>
                                          </p:val>
                                        </p:tav>
                                        <p:tav tm="100000">
                                          <p:val>
                                            <p:strVal val="#ppt_y"/>
                                          </p:val>
                                        </p:tav>
                                      </p:tavLst>
                                    </p:anim>
                                  </p:childTnLst>
                                </p:cTn>
                              </p:par>
                              <p:par>
                                <p:cTn id="165" presetID="1" presetClass="exit" presetSubtype="0" fill="hold" grpId="2" nodeType="withEffect">
                                  <p:stCondLst>
                                    <p:cond delay="0"/>
                                  </p:stCondLst>
                                  <p:childTnLst>
                                    <p:set>
                                      <p:cBhvr>
                                        <p:cTn id="166" dur="1" fill="hold">
                                          <p:stCondLst>
                                            <p:cond delay="0"/>
                                          </p:stCondLst>
                                        </p:cTn>
                                        <p:tgtEl>
                                          <p:spTgt spid="133"/>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3" nodeType="clickEffect">
                                  <p:stCondLst>
                                    <p:cond delay="0"/>
                                  </p:stCondLst>
                                  <p:childTnLst>
                                    <p:set>
                                      <p:cBhvr>
                                        <p:cTn id="170" dur="1" fill="hold">
                                          <p:stCondLst>
                                            <p:cond delay="0"/>
                                          </p:stCondLst>
                                        </p:cTn>
                                        <p:tgtEl>
                                          <p:spTgt spid="133"/>
                                        </p:tgtEl>
                                        <p:attrNameLst>
                                          <p:attrName>style.visibility</p:attrName>
                                        </p:attrNameLst>
                                      </p:cBhvr>
                                      <p:to>
                                        <p:strVal val="visible"/>
                                      </p:to>
                                    </p:set>
                                    <p:anim calcmode="lin" valueType="num">
                                      <p:cBhvr additive="base">
                                        <p:cTn id="171" dur="500" fill="hold"/>
                                        <p:tgtEl>
                                          <p:spTgt spid="133"/>
                                        </p:tgtEl>
                                        <p:attrNameLst>
                                          <p:attrName>ppt_x</p:attrName>
                                        </p:attrNameLst>
                                      </p:cBhvr>
                                      <p:tavLst>
                                        <p:tav tm="0">
                                          <p:val>
                                            <p:strVal val="0-#ppt_w/2"/>
                                          </p:val>
                                        </p:tav>
                                        <p:tav tm="100000">
                                          <p:val>
                                            <p:strVal val="#ppt_x"/>
                                          </p:val>
                                        </p:tav>
                                      </p:tavLst>
                                    </p:anim>
                                    <p:anim calcmode="lin" valueType="num">
                                      <p:cBhvr additive="base">
                                        <p:cTn id="172" dur="500" fill="hold"/>
                                        <p:tgtEl>
                                          <p:spTgt spid="133"/>
                                        </p:tgtEl>
                                        <p:attrNameLst>
                                          <p:attrName>ppt_y</p:attrName>
                                        </p:attrNameLst>
                                      </p:cBhvr>
                                      <p:tavLst>
                                        <p:tav tm="0">
                                          <p:val>
                                            <p:strVal val="#ppt_y"/>
                                          </p:val>
                                        </p:tav>
                                        <p:tav tm="100000">
                                          <p:val>
                                            <p:strVal val="#ppt_y"/>
                                          </p:val>
                                        </p:tav>
                                      </p:tavLst>
                                    </p:anim>
                                  </p:childTnLst>
                                </p:cTn>
                              </p:par>
                              <p:par>
                                <p:cTn id="173" presetID="2" presetClass="entr" presetSubtype="8" fill="hold" grpId="4" nodeType="withEffect">
                                  <p:stCondLst>
                                    <p:cond delay="0"/>
                                  </p:stCondLst>
                                  <p:childTnLst>
                                    <p:set>
                                      <p:cBhvr>
                                        <p:cTn id="174" dur="1" fill="hold">
                                          <p:stCondLst>
                                            <p:cond delay="0"/>
                                          </p:stCondLst>
                                        </p:cTn>
                                        <p:tgtEl>
                                          <p:spTgt spid="138"/>
                                        </p:tgtEl>
                                        <p:attrNameLst>
                                          <p:attrName>style.visibility</p:attrName>
                                        </p:attrNameLst>
                                      </p:cBhvr>
                                      <p:to>
                                        <p:strVal val="visible"/>
                                      </p:to>
                                    </p:set>
                                    <p:anim calcmode="lin" valueType="num">
                                      <p:cBhvr additive="base">
                                        <p:cTn id="175" dur="500" fill="hold"/>
                                        <p:tgtEl>
                                          <p:spTgt spid="138"/>
                                        </p:tgtEl>
                                        <p:attrNameLst>
                                          <p:attrName>ppt_x</p:attrName>
                                        </p:attrNameLst>
                                      </p:cBhvr>
                                      <p:tavLst>
                                        <p:tav tm="0">
                                          <p:val>
                                            <p:strVal val="0-#ppt_w/2"/>
                                          </p:val>
                                        </p:tav>
                                        <p:tav tm="100000">
                                          <p:val>
                                            <p:strVal val="#ppt_x"/>
                                          </p:val>
                                        </p:tav>
                                      </p:tavLst>
                                    </p:anim>
                                    <p:anim calcmode="lin" valueType="num">
                                      <p:cBhvr additive="base">
                                        <p:cTn id="176" dur="500" fill="hold"/>
                                        <p:tgtEl>
                                          <p:spTgt spid="138"/>
                                        </p:tgtEl>
                                        <p:attrNameLst>
                                          <p:attrName>ppt_y</p:attrName>
                                        </p:attrNameLst>
                                      </p:cBhvr>
                                      <p:tavLst>
                                        <p:tav tm="0">
                                          <p:val>
                                            <p:strVal val="#ppt_y"/>
                                          </p:val>
                                        </p:tav>
                                        <p:tav tm="100000">
                                          <p:val>
                                            <p:strVal val="#ppt_y"/>
                                          </p:val>
                                        </p:tav>
                                      </p:tavLst>
                                    </p:anim>
                                  </p:childTnLst>
                                </p:cTn>
                              </p:par>
                              <p:par>
                                <p:cTn id="177" presetID="1" presetClass="exit" presetSubtype="0" fill="hold" grpId="1" nodeType="withEffect">
                                  <p:stCondLst>
                                    <p:cond delay="0"/>
                                  </p:stCondLst>
                                  <p:childTnLst>
                                    <p:set>
                                      <p:cBhvr>
                                        <p:cTn id="178" dur="1" fill="hold">
                                          <p:stCondLst>
                                            <p:cond delay="0"/>
                                          </p:stCondLst>
                                        </p:cTn>
                                        <p:tgtEl>
                                          <p:spTgt spid="213"/>
                                        </p:tgtEl>
                                        <p:attrNameLst>
                                          <p:attrName>style.visibility</p:attrName>
                                        </p:attrNameLst>
                                      </p:cBhvr>
                                      <p:to>
                                        <p:strVal val="hidden"/>
                                      </p:to>
                                    </p:set>
                                  </p:childTnLst>
                                </p:cTn>
                              </p:par>
                              <p:par>
                                <p:cTn id="179" presetID="1" presetClass="exit" presetSubtype="0" fill="hold" grpId="1" nodeType="withEffect">
                                  <p:stCondLst>
                                    <p:cond delay="0"/>
                                  </p:stCondLst>
                                  <p:childTnLst>
                                    <p:set>
                                      <p:cBhvr>
                                        <p:cTn id="180" dur="1" fill="hold">
                                          <p:stCondLst>
                                            <p:cond delay="0"/>
                                          </p:stCondLst>
                                        </p:cTn>
                                        <p:tgtEl>
                                          <p:spTgt spid="214"/>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19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2" presetClass="entr" presetSubtype="8" fill="hold" nodeType="clickEffect">
                                  <p:stCondLst>
                                    <p:cond delay="0"/>
                                  </p:stCondLst>
                                  <p:childTnLst>
                                    <p:set>
                                      <p:cBhvr>
                                        <p:cTn id="186" dur="1" fill="hold">
                                          <p:stCondLst>
                                            <p:cond delay="0"/>
                                          </p:stCondLst>
                                        </p:cTn>
                                        <p:tgtEl>
                                          <p:spTgt spid="192">
                                            <p:txEl>
                                              <p:pRg st="1" end="1"/>
                                            </p:txEl>
                                          </p:spTgt>
                                        </p:tgtEl>
                                        <p:attrNameLst>
                                          <p:attrName>style.visibility</p:attrName>
                                        </p:attrNameLst>
                                      </p:cBhvr>
                                      <p:to>
                                        <p:strVal val="visible"/>
                                      </p:to>
                                    </p:set>
                                    <p:anim calcmode="lin" valueType="num">
                                      <p:cBhvr additive="base">
                                        <p:cTn id="187" dur="500" fill="hold"/>
                                        <p:tgtEl>
                                          <p:spTgt spid="192">
                                            <p:txEl>
                                              <p:pRg st="1" end="1"/>
                                            </p:txEl>
                                          </p:spTgt>
                                        </p:tgtEl>
                                        <p:attrNameLst>
                                          <p:attrName>ppt_x</p:attrName>
                                        </p:attrNameLst>
                                      </p:cBhvr>
                                      <p:tavLst>
                                        <p:tav tm="0">
                                          <p:val>
                                            <p:strVal val="0-#ppt_w/2"/>
                                          </p:val>
                                        </p:tav>
                                        <p:tav tm="100000">
                                          <p:val>
                                            <p:strVal val="#ppt_x"/>
                                          </p:val>
                                        </p:tav>
                                      </p:tavLst>
                                    </p:anim>
                                    <p:anim calcmode="lin" valueType="num">
                                      <p:cBhvr additive="base">
                                        <p:cTn id="188" dur="500" fill="hold"/>
                                        <p:tgtEl>
                                          <p:spTgt spid="19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3" grpId="1"/>
      <p:bldP spid="133" grpId="2"/>
      <p:bldP spid="133" grpId="3"/>
      <p:bldP spid="136" grpId="0"/>
      <p:bldP spid="138" grpId="0"/>
      <p:bldP spid="138" grpId="1"/>
      <p:bldP spid="138" grpId="2"/>
      <p:bldP spid="138" grpId="3"/>
      <p:bldP spid="138" grpId="4"/>
      <p:bldP spid="139" grpId="0"/>
      <p:bldP spid="139" grpId="1"/>
      <p:bldP spid="160" grpId="0"/>
      <p:bldP spid="165" grpId="0"/>
      <p:bldP spid="168" grpId="0"/>
      <p:bldP spid="170" grpId="0"/>
      <p:bldP spid="192" grpId="0" animBg="1"/>
      <p:bldP spid="193" grpId="0" animBg="1"/>
      <p:bldP spid="193" grpId="1" animBg="1"/>
      <p:bldP spid="194" grpId="0" animBg="1"/>
      <p:bldP spid="194" grpId="1" animBg="1"/>
      <p:bldP spid="195" grpId="0" animBg="1"/>
      <p:bldP spid="195" grpId="1" animBg="1"/>
      <p:bldP spid="354" grpId="0" animBg="1"/>
      <p:bldP spid="354" grpId="1" animBg="1"/>
      <p:bldP spid="171" grpId="0" animBg="1"/>
      <p:bldP spid="171" grpId="1" animBg="1"/>
      <p:bldP spid="172" grpId="0" animBg="1"/>
      <p:bldP spid="172" grpId="1" animBg="1"/>
      <p:bldP spid="173" grpId="0" animBg="1"/>
      <p:bldP spid="173" grpId="1" animBg="1"/>
      <p:bldP spid="196" grpId="0" animBg="1"/>
      <p:bldP spid="196" grpId="1" animBg="1"/>
      <p:bldP spid="197" grpId="0" animBg="1"/>
      <p:bldP spid="197" grpId="1" animBg="1"/>
      <p:bldP spid="198" grpId="0" animBg="1"/>
      <p:bldP spid="198" grpId="1" animBg="1"/>
      <p:bldP spid="213" grpId="0" animBg="1"/>
      <p:bldP spid="213" grpId="1" animBg="1"/>
      <p:bldP spid="214" grpId="0" animBg="1"/>
      <p:bldP spid="214"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4" name="Group 293"/>
          <p:cNvGrpSpPr/>
          <p:nvPr/>
        </p:nvGrpSpPr>
        <p:grpSpPr>
          <a:xfrm>
            <a:off x="4978400" y="4880595"/>
            <a:ext cx="609600" cy="1782465"/>
            <a:chOff x="1358900" y="3475335"/>
            <a:chExt cx="609600" cy="1782465"/>
          </a:xfrm>
        </p:grpSpPr>
        <p:sp>
          <p:nvSpPr>
            <p:cNvPr id="340" name="Rectangle 339"/>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1" name="Oval 340"/>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2" name="Oval 341"/>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3" name="Oval 342"/>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4" name="Oval 343"/>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5" name="Oval 34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6" name="Oval 34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7" name="Oval 346"/>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8" name="Rectangle 347"/>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49" name="Straight Connector 348"/>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6" name="Group 295"/>
          <p:cNvGrpSpPr/>
          <p:nvPr/>
        </p:nvGrpSpPr>
        <p:grpSpPr>
          <a:xfrm>
            <a:off x="7772400" y="4875705"/>
            <a:ext cx="609600" cy="1782465"/>
            <a:chOff x="1358900" y="3475335"/>
            <a:chExt cx="609600" cy="1782465"/>
          </a:xfrm>
        </p:grpSpPr>
        <p:sp>
          <p:nvSpPr>
            <p:cNvPr id="319" name="Rectangle 318"/>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0" name="Oval 319"/>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1" name="Oval 320"/>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2" name="Oval 321"/>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3" name="Oval 322"/>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4" name="Oval 323"/>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5" name="Oval 324"/>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6" name="Oval 325"/>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7" name="Rectangle 326"/>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e</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28" name="Straight Connector 327"/>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97" name="Group 296"/>
          <p:cNvGrpSpPr/>
          <p:nvPr/>
        </p:nvGrpSpPr>
        <p:grpSpPr>
          <a:xfrm>
            <a:off x="7073900" y="4888450"/>
            <a:ext cx="723900" cy="1772345"/>
            <a:chOff x="4387850" y="4679950"/>
            <a:chExt cx="723900" cy="1772345"/>
          </a:xfrm>
        </p:grpSpPr>
        <p:sp>
          <p:nvSpPr>
            <p:cNvPr id="309" name="Rectangle 308"/>
            <p:cNvSpPr/>
            <p:nvPr/>
          </p:nvSpPr>
          <p:spPr bwMode="auto">
            <a:xfrm>
              <a:off x="4387850" y="4775895"/>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 name="Oval 309"/>
            <p:cNvSpPr/>
            <p:nvPr/>
          </p:nvSpPr>
          <p:spPr bwMode="auto">
            <a:xfrm>
              <a:off x="4451350" y="50870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1" name="Oval 310"/>
            <p:cNvSpPr/>
            <p:nvPr/>
          </p:nvSpPr>
          <p:spPr bwMode="auto">
            <a:xfrm>
              <a:off x="4451350" y="53600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2" name="Oval 311"/>
            <p:cNvSpPr/>
            <p:nvPr/>
          </p:nvSpPr>
          <p:spPr bwMode="auto">
            <a:xfrm>
              <a:off x="4718050" y="56331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3" name="Oval 312"/>
            <p:cNvSpPr/>
            <p:nvPr/>
          </p:nvSpPr>
          <p:spPr bwMode="auto">
            <a:xfrm>
              <a:off x="4718050" y="61792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4" name="Oval 313"/>
            <p:cNvSpPr/>
            <p:nvPr/>
          </p:nvSpPr>
          <p:spPr bwMode="auto">
            <a:xfrm>
              <a:off x="4451350" y="56394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5" name="Oval 314"/>
            <p:cNvSpPr/>
            <p:nvPr/>
          </p:nvSpPr>
          <p:spPr bwMode="auto">
            <a:xfrm>
              <a:off x="4718050" y="591254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6" name="Oval 315"/>
            <p:cNvSpPr/>
            <p:nvPr/>
          </p:nvSpPr>
          <p:spPr bwMode="auto">
            <a:xfrm>
              <a:off x="4451350" y="6185595"/>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17" name="Straight Connector 316"/>
            <p:cNvCxnSpPr/>
            <p:nvPr/>
          </p:nvCxnSpPr>
          <p:spPr bwMode="auto">
            <a:xfrm>
              <a:off x="4387850" y="5042595"/>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18" name="Rectangle 317"/>
            <p:cNvSpPr/>
            <p:nvPr/>
          </p:nvSpPr>
          <p:spPr>
            <a:xfrm>
              <a:off x="4413250" y="4679950"/>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d</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nvGrpSpPr>
          <p:cNvPr id="273" name="Group 272"/>
          <p:cNvGrpSpPr/>
          <p:nvPr/>
        </p:nvGrpSpPr>
        <p:grpSpPr>
          <a:xfrm>
            <a:off x="8426450" y="4871437"/>
            <a:ext cx="717550" cy="1822943"/>
            <a:chOff x="8509000" y="4519648"/>
            <a:chExt cx="717550" cy="1822943"/>
          </a:xfrm>
        </p:grpSpPr>
        <p:sp>
          <p:nvSpPr>
            <p:cNvPr id="274" name="Rectangle 273"/>
            <p:cNvSpPr/>
            <p:nvPr/>
          </p:nvSpPr>
          <p:spPr bwMode="auto">
            <a:xfrm>
              <a:off x="8547100" y="4625711"/>
              <a:ext cx="609600" cy="1676400"/>
            </a:xfrm>
            <a:prstGeom prst="rect">
              <a:avLst/>
            </a:prstGeom>
            <a:solidFill>
              <a:schemeClr val="tx1"/>
            </a:solidFill>
            <a:ln w="254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5" name="Oval 274"/>
            <p:cNvSpPr/>
            <p:nvPr/>
          </p:nvSpPr>
          <p:spPr bwMode="auto">
            <a:xfrm>
              <a:off x="8877300" y="49368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 name="Oval 275"/>
            <p:cNvSpPr/>
            <p:nvPr/>
          </p:nvSpPr>
          <p:spPr bwMode="auto">
            <a:xfrm>
              <a:off x="8877300" y="52099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7" name="Oval 276"/>
            <p:cNvSpPr/>
            <p:nvPr/>
          </p:nvSpPr>
          <p:spPr bwMode="auto">
            <a:xfrm>
              <a:off x="8877300" y="54829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8" name="Oval 277"/>
            <p:cNvSpPr/>
            <p:nvPr/>
          </p:nvSpPr>
          <p:spPr bwMode="auto">
            <a:xfrm>
              <a:off x="8877300" y="57560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Oval 278"/>
            <p:cNvSpPr/>
            <p:nvPr/>
          </p:nvSpPr>
          <p:spPr bwMode="auto">
            <a:xfrm>
              <a:off x="8877300" y="60290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0" name="Oval 279"/>
            <p:cNvSpPr/>
            <p:nvPr/>
          </p:nvSpPr>
          <p:spPr bwMode="auto">
            <a:xfrm>
              <a:off x="8610600" y="49432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1" name="Oval 280"/>
            <p:cNvSpPr/>
            <p:nvPr/>
          </p:nvSpPr>
          <p:spPr bwMode="auto">
            <a:xfrm>
              <a:off x="8610600" y="52162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2" name="Oval 281"/>
            <p:cNvSpPr/>
            <p:nvPr/>
          </p:nvSpPr>
          <p:spPr bwMode="auto">
            <a:xfrm>
              <a:off x="8610600" y="54893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3" name="Oval 282"/>
            <p:cNvSpPr/>
            <p:nvPr/>
          </p:nvSpPr>
          <p:spPr bwMode="auto">
            <a:xfrm>
              <a:off x="8610600" y="576236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4" name="Oval 283"/>
            <p:cNvSpPr/>
            <p:nvPr/>
          </p:nvSpPr>
          <p:spPr bwMode="auto">
            <a:xfrm>
              <a:off x="8610600" y="6035411"/>
              <a:ext cx="203200" cy="222250"/>
            </a:xfrm>
            <a:prstGeom prst="ellipse">
              <a:avLst/>
            </a:prstGeom>
            <a:solidFill>
              <a:schemeClr val="tx1"/>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5" name="Rectangle 284"/>
            <p:cNvSpPr/>
            <p:nvPr/>
          </p:nvSpPr>
          <p:spPr>
            <a:xfrm>
              <a:off x="8509000" y="4519648"/>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box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86" name="Straight Connector 285"/>
            <p:cNvCxnSpPr/>
            <p:nvPr/>
          </p:nvCxnSpPr>
          <p:spPr bwMode="auto">
            <a:xfrm>
              <a:off x="8547100" y="4892411"/>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87" name="Rectangle 286"/>
            <p:cNvSpPr/>
            <p:nvPr/>
          </p:nvSpPr>
          <p:spPr>
            <a:xfrm>
              <a:off x="8553450" y="479388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8" name="Rectangle 287"/>
            <p:cNvSpPr/>
            <p:nvPr/>
          </p:nvSpPr>
          <p:spPr>
            <a:xfrm>
              <a:off x="8559800" y="506247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89" name="Rectangle 288"/>
            <p:cNvSpPr/>
            <p:nvPr/>
          </p:nvSpPr>
          <p:spPr>
            <a:xfrm>
              <a:off x="8559800" y="533105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0" name="Rectangle 289"/>
            <p:cNvSpPr/>
            <p:nvPr/>
          </p:nvSpPr>
          <p:spPr>
            <a:xfrm>
              <a:off x="8553450" y="5618691"/>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91" name="Rectangle 290"/>
            <p:cNvSpPr/>
            <p:nvPr/>
          </p:nvSpPr>
          <p:spPr>
            <a:xfrm>
              <a:off x="8553450" y="5880926"/>
              <a:ext cx="666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x</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sp>
        <p:nvSpPr>
          <p:cNvPr id="120" name="Rectangle 119">
            <a:extLst>
              <a:ext uri="{FF2B5EF4-FFF2-40B4-BE49-F238E27FC236}">
                <a16:creationId xmlns:a16="http://schemas.microsoft.com/office/drawing/2014/main" id="{D85CA86B-9A96-4BE9-9C42-1B3CCEF8304C}"/>
              </a:ext>
            </a:extLst>
          </p:cNvPr>
          <p:cNvSpPr/>
          <p:nvPr/>
        </p:nvSpPr>
        <p:spPr>
          <a:xfrm>
            <a:off x="4217504" y="4687016"/>
            <a:ext cx="4953000"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CP</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err="1">
                <a:ln>
                  <a:noFill/>
                </a:ln>
                <a:solidFill>
                  <a:srgbClr val="FFFFFF"/>
                </a:solidFill>
                <a:effectLst/>
                <a:uLnTx/>
                <a:uFillTx/>
                <a:latin typeface="Times New Roman" pitchFamily="18" charset="0"/>
                <a:ea typeface="+mn-ea"/>
                <a:cs typeface="+mn-cs"/>
              </a:rPr>
              <a:t>flip,b</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c=</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d=</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flip</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  e=</a:t>
            </a:r>
            <a:r>
              <a:rPr kumimoji="0" lang="el-GR"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flip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grpSp>
        <p:nvGrpSpPr>
          <p:cNvPr id="16" name="Group 15">
            <a:extLst>
              <a:ext uri="{FF2B5EF4-FFF2-40B4-BE49-F238E27FC236}">
                <a16:creationId xmlns:a16="http://schemas.microsoft.com/office/drawing/2014/main" id="{7D25BB01-A84F-4D1C-9E8D-621D5A9A6331}"/>
              </a:ext>
            </a:extLst>
          </p:cNvPr>
          <p:cNvGrpSpPr/>
          <p:nvPr/>
        </p:nvGrpSpPr>
        <p:grpSpPr>
          <a:xfrm>
            <a:off x="2971800" y="1154126"/>
            <a:ext cx="2514600" cy="2315597"/>
            <a:chOff x="2971800" y="1154126"/>
            <a:chExt cx="2514600" cy="2315597"/>
          </a:xfrm>
        </p:grpSpPr>
        <p:cxnSp>
          <p:nvCxnSpPr>
            <p:cNvPr id="8" name="Straight Connector 7">
              <a:extLst>
                <a:ext uri="{FF2B5EF4-FFF2-40B4-BE49-F238E27FC236}">
                  <a16:creationId xmlns:a16="http://schemas.microsoft.com/office/drawing/2014/main" id="{234C5D06-06C7-4A74-8EE9-A2A93D49C64F}"/>
                </a:ext>
              </a:extLst>
            </p:cNvPr>
            <p:cNvCxnSpPr>
              <a:stCxn id="6" idx="1"/>
              <a:endCxn id="6" idx="3"/>
            </p:cNvCxnSpPr>
            <p:nvPr/>
          </p:nvCxnSpPr>
          <p:spPr bwMode="auto">
            <a:xfrm>
              <a:off x="2971800" y="2311925"/>
              <a:ext cx="2514600" cy="0"/>
            </a:xfrm>
            <a:prstGeom prst="line">
              <a:avLst/>
            </a:prstGeom>
            <a:noFill/>
            <a:ln w="25400" cap="flat" cmpd="sng" algn="ctr">
              <a:solidFill>
                <a:srgbClr val="FFC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42D82D50-1958-4B04-8AA2-350A00DFE6FA}"/>
                </a:ext>
              </a:extLst>
            </p:cNvPr>
            <p:cNvCxnSpPr>
              <a:stCxn id="6" idx="0"/>
              <a:endCxn id="6" idx="2"/>
            </p:cNvCxnSpPr>
            <p:nvPr/>
          </p:nvCxnSpPr>
          <p:spPr bwMode="auto">
            <a:xfrm>
              <a:off x="4229100" y="1154126"/>
              <a:ext cx="0" cy="2315597"/>
            </a:xfrm>
            <a:prstGeom prst="line">
              <a:avLst/>
            </a:prstGeom>
            <a:noFill/>
            <a:ln w="25400" cap="flat" cmpd="sng" algn="ctr">
              <a:solidFill>
                <a:srgbClr val="FFC000"/>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0B918125-4B8D-4F39-B060-5A04EB743E55}"/>
                </a:ext>
              </a:extLst>
            </p:cNvPr>
            <p:cNvSpPr/>
            <p:nvPr/>
          </p:nvSpPr>
          <p:spPr bwMode="auto">
            <a:xfrm>
              <a:off x="2971800" y="1154126"/>
              <a:ext cx="2514600" cy="2315597"/>
            </a:xfrm>
            <a:prstGeom prst="rect">
              <a:avLst/>
            </a:prstGeom>
            <a:noFill/>
            <a:ln w="254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6" name="Rectangle 135">
            <a:extLst>
              <a:ext uri="{FF2B5EF4-FFF2-40B4-BE49-F238E27FC236}">
                <a16:creationId xmlns:a16="http://schemas.microsoft.com/office/drawing/2014/main" id="{3F531EB5-ECC1-496D-B2F3-4E7D7B35FC55}"/>
              </a:ext>
            </a:extLst>
          </p:cNvPr>
          <p:cNvSpPr/>
          <p:nvPr/>
        </p:nvSpPr>
        <p:spPr>
          <a:xfrm>
            <a:off x="4299001" y="696926"/>
            <a:ext cx="108052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AutoShape 38">
            <a:extLst>
              <a:ext uri="{FF2B5EF4-FFF2-40B4-BE49-F238E27FC236}">
                <a16:creationId xmlns:a16="http://schemas.microsoft.com/office/drawing/2014/main" id="{81D4B0DF-8F06-452F-9856-1AFA12A39108}"/>
              </a:ext>
            </a:extLst>
          </p:cNvPr>
          <p:cNvSpPr>
            <a:spLocks noChangeArrowheads="1"/>
          </p:cNvSpPr>
          <p:nvPr/>
        </p:nvSpPr>
        <p:spPr bwMode="auto">
          <a:xfrm>
            <a:off x="5486399" y="3658364"/>
            <a:ext cx="3559431" cy="913636"/>
          </a:xfrm>
          <a:prstGeom prst="wedgeRoundRectCallout">
            <a:avLst>
              <a:gd name="adj1" fmla="val 46317"/>
              <a:gd name="adj2" fmla="val -68001"/>
              <a:gd name="adj3" fmla="val 16667"/>
            </a:avLst>
          </a:prstGeom>
          <a:noFill/>
          <a:ln w="12700">
            <a:solidFill>
              <a:srgbClr val="FFC0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reassure you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“Card z covers X in row r”</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24" name="Group 23">
            <a:extLst>
              <a:ext uri="{FF2B5EF4-FFF2-40B4-BE49-F238E27FC236}">
                <a16:creationId xmlns:a16="http://schemas.microsoft.com/office/drawing/2014/main" id="{AAD3A0E4-2946-4173-8AF0-4FCB58BACF10}"/>
              </a:ext>
            </a:extLst>
          </p:cNvPr>
          <p:cNvGrpSpPr/>
          <p:nvPr/>
        </p:nvGrpSpPr>
        <p:grpSpPr>
          <a:xfrm>
            <a:off x="4249271" y="2311925"/>
            <a:ext cx="1237129" cy="1128202"/>
            <a:chOff x="4249271" y="2311925"/>
            <a:chExt cx="1237129" cy="1128202"/>
          </a:xfrm>
        </p:grpSpPr>
        <p:grpSp>
          <p:nvGrpSpPr>
            <p:cNvPr id="20" name="Group 19">
              <a:extLst>
                <a:ext uri="{FF2B5EF4-FFF2-40B4-BE49-F238E27FC236}">
                  <a16:creationId xmlns:a16="http://schemas.microsoft.com/office/drawing/2014/main" id="{F27D72FC-E508-45A9-A486-5767DF55A8D3}"/>
                </a:ext>
              </a:extLst>
            </p:cNvPr>
            <p:cNvGrpSpPr/>
            <p:nvPr/>
          </p:nvGrpSpPr>
          <p:grpSpPr>
            <a:xfrm>
              <a:off x="4308962" y="2391863"/>
              <a:ext cx="1060642" cy="1034674"/>
              <a:chOff x="4308962" y="2391863"/>
              <a:chExt cx="1060642" cy="1034674"/>
            </a:xfrm>
          </p:grpSpPr>
          <p:sp>
            <p:nvSpPr>
              <p:cNvPr id="132" name="Rectangle 131">
                <a:extLst>
                  <a:ext uri="{FF2B5EF4-FFF2-40B4-BE49-F238E27FC236}">
                    <a16:creationId xmlns:a16="http://schemas.microsoft.com/office/drawing/2014/main" id="{207FF1D1-9C8A-45E1-B9B0-ABA917A06B50}"/>
                  </a:ext>
                </a:extLst>
              </p:cNvPr>
              <p:cNvSpPr/>
              <p:nvPr/>
            </p:nvSpPr>
            <p:spPr>
              <a:xfrm>
                <a:off x="4308962" y="2391863"/>
                <a:ext cx="70698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Rectangle 134">
                <a:extLst>
                  <a:ext uri="{FF2B5EF4-FFF2-40B4-BE49-F238E27FC236}">
                    <a16:creationId xmlns:a16="http://schemas.microsoft.com/office/drawing/2014/main" id="{3C0616F6-8278-4D32-B78D-27798CA98C73}"/>
                  </a:ext>
                </a:extLst>
              </p:cNvPr>
              <p:cNvSpPr/>
              <p:nvPr/>
            </p:nvSpPr>
            <p:spPr>
              <a:xfrm>
                <a:off x="4761667" y="3057205"/>
                <a:ext cx="6079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cxnSp>
          <p:nvCxnSpPr>
            <p:cNvPr id="159" name="Straight Connector 158">
              <a:extLst>
                <a:ext uri="{FF2B5EF4-FFF2-40B4-BE49-F238E27FC236}">
                  <a16:creationId xmlns:a16="http://schemas.microsoft.com/office/drawing/2014/main" id="{2E74E00D-CB33-462D-9CC3-E1A0B7B16C21}"/>
                </a:ext>
              </a:extLst>
            </p:cNvPr>
            <p:cNvCxnSpPr>
              <a:cxnSpLocks/>
              <a:endCxn id="6" idx="3"/>
            </p:cNvCxnSpPr>
            <p:nvPr/>
          </p:nvCxnSpPr>
          <p:spPr bwMode="auto">
            <a:xfrm flipV="1">
              <a:off x="4249271" y="2311925"/>
              <a:ext cx="1237129" cy="1128202"/>
            </a:xfrm>
            <a:prstGeom prst="line">
              <a:avLst/>
            </a:prstGeom>
            <a:noFill/>
            <a:ln w="25400" cap="flat" cmpd="sng" algn="ctr">
              <a:solidFill>
                <a:srgbClr val="FFC000"/>
              </a:solidFill>
              <a:prstDash val="solid"/>
              <a:round/>
              <a:headEnd type="none" w="med" len="med"/>
              <a:tailEnd type="none" w="med" len="med"/>
            </a:ln>
            <a:effectLst/>
          </p:spPr>
        </p:cxnSp>
      </p:grpSp>
      <p:grpSp>
        <p:nvGrpSpPr>
          <p:cNvPr id="25" name="Group 24">
            <a:extLst>
              <a:ext uri="{FF2B5EF4-FFF2-40B4-BE49-F238E27FC236}">
                <a16:creationId xmlns:a16="http://schemas.microsoft.com/office/drawing/2014/main" id="{CCBC4E33-F038-487F-ADCD-7E1ED3D59DE4}"/>
              </a:ext>
            </a:extLst>
          </p:cNvPr>
          <p:cNvGrpSpPr/>
          <p:nvPr/>
        </p:nvGrpSpPr>
        <p:grpSpPr>
          <a:xfrm>
            <a:off x="4191000" y="1024071"/>
            <a:ext cx="1408044" cy="1338129"/>
            <a:chOff x="4191000" y="1024071"/>
            <a:chExt cx="1408044" cy="1338129"/>
          </a:xfrm>
        </p:grpSpPr>
        <p:grpSp>
          <p:nvGrpSpPr>
            <p:cNvPr id="19" name="Group 18">
              <a:extLst>
                <a:ext uri="{FF2B5EF4-FFF2-40B4-BE49-F238E27FC236}">
                  <a16:creationId xmlns:a16="http://schemas.microsoft.com/office/drawing/2014/main" id="{8A9435E5-C6B9-40F9-B5C0-A09E625379FE}"/>
                </a:ext>
              </a:extLst>
            </p:cNvPr>
            <p:cNvGrpSpPr/>
            <p:nvPr/>
          </p:nvGrpSpPr>
          <p:grpSpPr>
            <a:xfrm>
              <a:off x="4191000" y="1024071"/>
              <a:ext cx="1408044" cy="1338129"/>
              <a:chOff x="4191000" y="1024071"/>
              <a:chExt cx="1408044" cy="1338129"/>
            </a:xfrm>
          </p:grpSpPr>
          <p:sp>
            <p:nvSpPr>
              <p:cNvPr id="14" name="Rectangle 13">
                <a:extLst>
                  <a:ext uri="{FF2B5EF4-FFF2-40B4-BE49-F238E27FC236}">
                    <a16:creationId xmlns:a16="http://schemas.microsoft.com/office/drawing/2014/main" id="{ACAC01A9-90BA-4C23-B0A3-702F6F59772A}"/>
                  </a:ext>
                </a:extLst>
              </p:cNvPr>
              <p:cNvSpPr/>
              <p:nvPr/>
            </p:nvSpPr>
            <p:spPr>
              <a:xfrm>
                <a:off x="4191000" y="1024071"/>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66FF66"/>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left</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CE37AA85-57CF-4A80-BCF2-A4A4DA3494B8}"/>
                  </a:ext>
                </a:extLst>
              </p:cNvPr>
              <p:cNvSpPr/>
              <p:nvPr/>
            </p:nvSpPr>
            <p:spPr>
              <a:xfrm>
                <a:off x="4619480" y="1715869"/>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FF00FF"/>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right</a:t>
                </a:r>
                <a:endPar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cxnSp>
          <p:nvCxnSpPr>
            <p:cNvPr id="163" name="Straight Connector 162">
              <a:extLst>
                <a:ext uri="{FF2B5EF4-FFF2-40B4-BE49-F238E27FC236}">
                  <a16:creationId xmlns:a16="http://schemas.microsoft.com/office/drawing/2014/main" id="{8C6A00F0-8A91-47E0-87AC-8F57B40196C0}"/>
                </a:ext>
              </a:extLst>
            </p:cNvPr>
            <p:cNvCxnSpPr>
              <a:cxnSpLocks/>
            </p:cNvCxnSpPr>
            <p:nvPr/>
          </p:nvCxnSpPr>
          <p:spPr bwMode="auto">
            <a:xfrm flipV="1">
              <a:off x="4230756" y="1169504"/>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8" name="Rectangle 167">
            <a:extLst>
              <a:ext uri="{FF2B5EF4-FFF2-40B4-BE49-F238E27FC236}">
                <a16:creationId xmlns:a16="http://schemas.microsoft.com/office/drawing/2014/main" id="{958475F7-27D8-4FB9-ACB2-4050A10155F3}"/>
              </a:ext>
            </a:extLst>
          </p:cNvPr>
          <p:cNvSpPr/>
          <p:nvPr/>
        </p:nvSpPr>
        <p:spPr>
          <a:xfrm>
            <a:off x="4210884" y="1477586"/>
            <a:ext cx="129539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 row r</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Rectangle 169">
            <a:extLst>
              <a:ext uri="{FF2B5EF4-FFF2-40B4-BE49-F238E27FC236}">
                <a16:creationId xmlns:a16="http://schemas.microsoft.com/office/drawing/2014/main" id="{39DC3B7C-7A87-4B9F-96F7-DCCE5E419063}"/>
              </a:ext>
            </a:extLst>
          </p:cNvPr>
          <p:cNvSpPr/>
          <p:nvPr/>
        </p:nvSpPr>
        <p:spPr>
          <a:xfrm>
            <a:off x="4522305" y="2680252"/>
            <a:ext cx="85722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29">
            <a:extLst>
              <a:ext uri="{FF2B5EF4-FFF2-40B4-BE49-F238E27FC236}">
                <a16:creationId xmlns:a16="http://schemas.microsoft.com/office/drawing/2014/main" id="{D2155180-F054-498A-BECB-7AB5471FE87D}"/>
              </a:ext>
            </a:extLst>
          </p:cNvPr>
          <p:cNvGrpSpPr>
            <a:grpSpLocks/>
          </p:cNvGrpSpPr>
          <p:nvPr/>
        </p:nvGrpSpPr>
        <p:grpSpPr bwMode="auto">
          <a:xfrm>
            <a:off x="210647" y="2716919"/>
            <a:ext cx="778953" cy="875926"/>
            <a:chOff x="2065" y="1551"/>
            <a:chExt cx="1628" cy="1988"/>
          </a:xfrm>
        </p:grpSpPr>
        <p:sp>
          <p:nvSpPr>
            <p:cNvPr id="175" name="Freeform 30">
              <a:extLst>
                <a:ext uri="{FF2B5EF4-FFF2-40B4-BE49-F238E27FC236}">
                  <a16:creationId xmlns:a16="http://schemas.microsoft.com/office/drawing/2014/main" id="{6F31B406-6DED-4618-B8D9-C2141FD11DB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1">
              <a:extLst>
                <a:ext uri="{FF2B5EF4-FFF2-40B4-BE49-F238E27FC236}">
                  <a16:creationId xmlns:a16="http://schemas.microsoft.com/office/drawing/2014/main" id="{A0122FCE-7790-4E50-A64A-2727D63139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2">
              <a:extLst>
                <a:ext uri="{FF2B5EF4-FFF2-40B4-BE49-F238E27FC236}">
                  <a16:creationId xmlns:a16="http://schemas.microsoft.com/office/drawing/2014/main" id="{8E5F8B91-DFE5-4A0D-8CA4-3F8EB91A9E4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3">
              <a:extLst>
                <a:ext uri="{FF2B5EF4-FFF2-40B4-BE49-F238E27FC236}">
                  <a16:creationId xmlns:a16="http://schemas.microsoft.com/office/drawing/2014/main" id="{4468337E-5FFE-4849-99B9-8443864BB3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4">
              <a:extLst>
                <a:ext uri="{FF2B5EF4-FFF2-40B4-BE49-F238E27FC236}">
                  <a16:creationId xmlns:a16="http://schemas.microsoft.com/office/drawing/2014/main" id="{40FBDF8C-7C9A-421E-8FB4-C38D158347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35">
              <a:extLst>
                <a:ext uri="{FF2B5EF4-FFF2-40B4-BE49-F238E27FC236}">
                  <a16:creationId xmlns:a16="http://schemas.microsoft.com/office/drawing/2014/main" id="{00A03DF5-9E11-4D1A-B990-26154CCEB4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6">
              <a:extLst>
                <a:ext uri="{FF2B5EF4-FFF2-40B4-BE49-F238E27FC236}">
                  <a16:creationId xmlns:a16="http://schemas.microsoft.com/office/drawing/2014/main" id="{4B532E82-8A67-4DD3-9F2B-D8A190FE45B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37">
              <a:extLst>
                <a:ext uri="{FF2B5EF4-FFF2-40B4-BE49-F238E27FC236}">
                  <a16:creationId xmlns:a16="http://schemas.microsoft.com/office/drawing/2014/main" id="{5AFF8FC0-0989-4153-9117-9CBC73EFF31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38">
              <a:extLst>
                <a:ext uri="{FF2B5EF4-FFF2-40B4-BE49-F238E27FC236}">
                  <a16:creationId xmlns:a16="http://schemas.microsoft.com/office/drawing/2014/main" id="{CA6B4814-8F43-4C4B-9989-594BBCBABD1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39">
              <a:extLst>
                <a:ext uri="{FF2B5EF4-FFF2-40B4-BE49-F238E27FC236}">
                  <a16:creationId xmlns:a16="http://schemas.microsoft.com/office/drawing/2014/main" id="{AD9E4DC7-9461-45DD-89FB-EC8573124A3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0">
              <a:extLst>
                <a:ext uri="{FF2B5EF4-FFF2-40B4-BE49-F238E27FC236}">
                  <a16:creationId xmlns:a16="http://schemas.microsoft.com/office/drawing/2014/main" id="{22A205D5-8CDF-4619-B8AD-75D4D0716C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1">
              <a:extLst>
                <a:ext uri="{FF2B5EF4-FFF2-40B4-BE49-F238E27FC236}">
                  <a16:creationId xmlns:a16="http://schemas.microsoft.com/office/drawing/2014/main" id="{AE4CCB30-3D42-4694-8ABC-EB0F7997011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42">
              <a:extLst>
                <a:ext uri="{FF2B5EF4-FFF2-40B4-BE49-F238E27FC236}">
                  <a16:creationId xmlns:a16="http://schemas.microsoft.com/office/drawing/2014/main" id="{27133FDB-5F46-4BEE-8A38-020A912143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43">
              <a:extLst>
                <a:ext uri="{FF2B5EF4-FFF2-40B4-BE49-F238E27FC236}">
                  <a16:creationId xmlns:a16="http://schemas.microsoft.com/office/drawing/2014/main" id="{BB20AB41-7ADD-4EBB-A792-BBA7DB4909E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44">
              <a:extLst>
                <a:ext uri="{FF2B5EF4-FFF2-40B4-BE49-F238E27FC236}">
                  <a16:creationId xmlns:a16="http://schemas.microsoft.com/office/drawing/2014/main" id="{BCF3AC72-6197-4EAD-860F-903519BB2ED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45">
              <a:extLst>
                <a:ext uri="{FF2B5EF4-FFF2-40B4-BE49-F238E27FC236}">
                  <a16:creationId xmlns:a16="http://schemas.microsoft.com/office/drawing/2014/main" id="{BD3487A7-060B-4267-9253-5AB9FF3AF1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46">
              <a:extLst>
                <a:ext uri="{FF2B5EF4-FFF2-40B4-BE49-F238E27FC236}">
                  <a16:creationId xmlns:a16="http://schemas.microsoft.com/office/drawing/2014/main" id="{908237B2-C641-4550-B6F7-714BA09E17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2" name="AutoShape 35">
            <a:extLst>
              <a:ext uri="{FF2B5EF4-FFF2-40B4-BE49-F238E27FC236}">
                <a16:creationId xmlns:a16="http://schemas.microsoft.com/office/drawing/2014/main" id="{AEEC8826-4462-4DCB-B2EA-D1397F681EC1}"/>
              </a:ext>
            </a:extLst>
          </p:cNvPr>
          <p:cNvSpPr>
            <a:spLocks noChangeArrowheads="1"/>
          </p:cNvSpPr>
          <p:nvPr/>
        </p:nvSpPr>
        <p:spPr bwMode="auto">
          <a:xfrm>
            <a:off x="201317" y="926011"/>
            <a:ext cx="1991312" cy="1566117"/>
          </a:xfrm>
          <a:prstGeom prst="wedgeRoundRectCallout">
            <a:avLst>
              <a:gd name="adj1" fmla="val -21761"/>
              <a:gd name="adj2" fmla="val 656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4</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cases!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narrow</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 to 2.</a:t>
            </a:r>
          </a:p>
        </p:txBody>
      </p:sp>
      <p:sp>
        <p:nvSpPr>
          <p:cNvPr id="214" name="Rectangle 213">
            <a:extLst>
              <a:ext uri="{FF2B5EF4-FFF2-40B4-BE49-F238E27FC236}">
                <a16:creationId xmlns:a16="http://schemas.microsoft.com/office/drawing/2014/main" id="{E86F57F3-07E0-4FB7-96AB-EE0E8A898565}"/>
              </a:ext>
            </a:extLst>
          </p:cNvPr>
          <p:cNvSpPr/>
          <p:nvPr/>
        </p:nvSpPr>
        <p:spPr bwMode="auto">
          <a:xfrm>
            <a:off x="6364941" y="4704715"/>
            <a:ext cx="632759" cy="26153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Rectangle 114">
            <a:extLst>
              <a:ext uri="{FF2B5EF4-FFF2-40B4-BE49-F238E27FC236}">
                <a16:creationId xmlns:a16="http://schemas.microsoft.com/office/drawing/2014/main" id="{D1E29393-A3F6-4856-A3D1-107BDA789AC4}"/>
              </a:ext>
            </a:extLst>
          </p:cNvPr>
          <p:cNvSpPr/>
          <p:nvPr/>
        </p:nvSpPr>
        <p:spPr>
          <a:xfrm>
            <a:off x="5784850" y="4432300"/>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z</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13" name="Rectangle 212">
            <a:extLst>
              <a:ext uri="{FF2B5EF4-FFF2-40B4-BE49-F238E27FC236}">
                <a16:creationId xmlns:a16="http://schemas.microsoft.com/office/drawing/2014/main" id="{91D9199C-510F-4254-B9D0-346AB5188750}"/>
              </a:ext>
            </a:extLst>
          </p:cNvPr>
          <p:cNvSpPr/>
          <p:nvPr/>
        </p:nvSpPr>
        <p:spPr bwMode="auto">
          <a:xfrm>
            <a:off x="5602941" y="4703199"/>
            <a:ext cx="708959" cy="245631"/>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 name="Isosceles Triangle 1">
            <a:extLst>
              <a:ext uri="{FF2B5EF4-FFF2-40B4-BE49-F238E27FC236}">
                <a16:creationId xmlns:a16="http://schemas.microsoft.com/office/drawing/2014/main" id="{53E66A42-3792-4A7A-8278-4114DB940887}"/>
              </a:ext>
            </a:extLst>
          </p:cNvPr>
          <p:cNvSpPr/>
          <p:nvPr/>
        </p:nvSpPr>
        <p:spPr bwMode="auto">
          <a:xfrm rot="5400000">
            <a:off x="4264395" y="1109336"/>
            <a:ext cx="1134550" cy="1228778"/>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 name="Isosceles Triangle 203">
            <a:extLst>
              <a:ext uri="{FF2B5EF4-FFF2-40B4-BE49-F238E27FC236}">
                <a16:creationId xmlns:a16="http://schemas.microsoft.com/office/drawing/2014/main" id="{980DFB21-1EDF-48BC-8A47-AA9F1E668F06}"/>
              </a:ext>
            </a:extLst>
          </p:cNvPr>
          <p:cNvSpPr/>
          <p:nvPr/>
        </p:nvSpPr>
        <p:spPr bwMode="auto">
          <a:xfrm rot="5400000">
            <a:off x="4265009" y="2247337"/>
            <a:ext cx="1134549" cy="1228778"/>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 name="Group 6">
            <a:extLst>
              <a:ext uri="{FF2B5EF4-FFF2-40B4-BE49-F238E27FC236}">
                <a16:creationId xmlns:a16="http://schemas.microsoft.com/office/drawing/2014/main" id="{15A99350-90FA-4D85-9A18-FA155B33C58D}"/>
              </a:ext>
            </a:extLst>
          </p:cNvPr>
          <p:cNvGrpSpPr/>
          <p:nvPr/>
        </p:nvGrpSpPr>
        <p:grpSpPr>
          <a:xfrm>
            <a:off x="5867398" y="1173883"/>
            <a:ext cx="2101454" cy="461665"/>
            <a:chOff x="5867398" y="1173883"/>
            <a:chExt cx="2101454" cy="461665"/>
          </a:xfrm>
        </p:grpSpPr>
        <p:sp>
          <p:nvSpPr>
            <p:cNvPr id="209" name="Isosceles Triangle 208">
              <a:extLst>
                <a:ext uri="{FF2B5EF4-FFF2-40B4-BE49-F238E27FC236}">
                  <a16:creationId xmlns:a16="http://schemas.microsoft.com/office/drawing/2014/main" id="{506B1E62-8B01-4254-BD8C-F430818615A1}"/>
                </a:ext>
              </a:extLst>
            </p:cNvPr>
            <p:cNvSpPr/>
            <p:nvPr/>
          </p:nvSpPr>
          <p:spPr bwMode="auto">
            <a:xfrm rot="5400000">
              <a:off x="5866128" y="1298671"/>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0" name="Isosceles Triangle 209">
              <a:extLst>
                <a:ext uri="{FF2B5EF4-FFF2-40B4-BE49-F238E27FC236}">
                  <a16:creationId xmlns:a16="http://schemas.microsoft.com/office/drawing/2014/main" id="{21FAE061-24AC-42D1-9A5F-A95464893892}"/>
                </a:ext>
              </a:extLst>
            </p:cNvPr>
            <p:cNvSpPr/>
            <p:nvPr/>
          </p:nvSpPr>
          <p:spPr bwMode="auto">
            <a:xfrm rot="5400000">
              <a:off x="6336030" y="1298670"/>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 name="Rectangle 2">
              <a:extLst>
                <a:ext uri="{FF2B5EF4-FFF2-40B4-BE49-F238E27FC236}">
                  <a16:creationId xmlns:a16="http://schemas.microsoft.com/office/drawing/2014/main" id="{5CEDCBB2-176A-443E-9503-F4B6E692B91C}"/>
                </a:ext>
              </a:extLst>
            </p:cNvPr>
            <p:cNvSpPr/>
            <p:nvPr/>
          </p:nvSpPr>
          <p:spPr>
            <a:xfrm>
              <a:off x="6681320" y="1173883"/>
              <a:ext cx="128753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covers X</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15" name="Isosceles Triangle 214">
            <a:extLst>
              <a:ext uri="{FF2B5EF4-FFF2-40B4-BE49-F238E27FC236}">
                <a16:creationId xmlns:a16="http://schemas.microsoft.com/office/drawing/2014/main" id="{E9B989B1-2EDB-4109-8332-BB5E571F70EA}"/>
              </a:ext>
            </a:extLst>
          </p:cNvPr>
          <p:cNvSpPr/>
          <p:nvPr/>
        </p:nvSpPr>
        <p:spPr bwMode="auto">
          <a:xfrm rot="5400000" flipH="1" flipV="1">
            <a:off x="4261407" y="1122780"/>
            <a:ext cx="1134550" cy="1228778"/>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 name="Isosceles Triangle 215">
            <a:extLst>
              <a:ext uri="{FF2B5EF4-FFF2-40B4-BE49-F238E27FC236}">
                <a16:creationId xmlns:a16="http://schemas.microsoft.com/office/drawing/2014/main" id="{E69B2FCC-D79B-4B34-BAED-E01A4F00864B}"/>
              </a:ext>
            </a:extLst>
          </p:cNvPr>
          <p:cNvSpPr/>
          <p:nvPr/>
        </p:nvSpPr>
        <p:spPr bwMode="auto">
          <a:xfrm rot="5400000" flipH="1" flipV="1">
            <a:off x="4262021" y="2260781"/>
            <a:ext cx="1134549" cy="1228778"/>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9" name="Group 8">
            <a:extLst>
              <a:ext uri="{FF2B5EF4-FFF2-40B4-BE49-F238E27FC236}">
                <a16:creationId xmlns:a16="http://schemas.microsoft.com/office/drawing/2014/main" id="{CE35355C-C656-4E8A-94C1-94C057896400}"/>
              </a:ext>
            </a:extLst>
          </p:cNvPr>
          <p:cNvGrpSpPr/>
          <p:nvPr/>
        </p:nvGrpSpPr>
        <p:grpSpPr>
          <a:xfrm>
            <a:off x="5864410" y="1649523"/>
            <a:ext cx="2128722" cy="461665"/>
            <a:chOff x="5864410" y="1649523"/>
            <a:chExt cx="2128722" cy="461665"/>
          </a:xfrm>
        </p:grpSpPr>
        <p:sp>
          <p:nvSpPr>
            <p:cNvPr id="217" name="Isosceles Triangle 216">
              <a:extLst>
                <a:ext uri="{FF2B5EF4-FFF2-40B4-BE49-F238E27FC236}">
                  <a16:creationId xmlns:a16="http://schemas.microsoft.com/office/drawing/2014/main" id="{4F2FF241-6C9F-49B5-BC1C-7992F3CB50D3}"/>
                </a:ext>
              </a:extLst>
            </p:cNvPr>
            <p:cNvSpPr/>
            <p:nvPr/>
          </p:nvSpPr>
          <p:spPr bwMode="auto">
            <a:xfrm rot="5400000" flipH="1" flipV="1">
              <a:off x="5863140" y="1753871"/>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 name="Isosceles Triangle 217">
              <a:extLst>
                <a:ext uri="{FF2B5EF4-FFF2-40B4-BE49-F238E27FC236}">
                  <a16:creationId xmlns:a16="http://schemas.microsoft.com/office/drawing/2014/main" id="{57CD2D51-0E41-4496-880E-E11A9401A759}"/>
                </a:ext>
              </a:extLst>
            </p:cNvPr>
            <p:cNvSpPr/>
            <p:nvPr/>
          </p:nvSpPr>
          <p:spPr bwMode="auto">
            <a:xfrm rot="5400000" flipH="1" flipV="1">
              <a:off x="6333042" y="1753870"/>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 name="Rectangle 218">
              <a:extLst>
                <a:ext uri="{FF2B5EF4-FFF2-40B4-BE49-F238E27FC236}">
                  <a16:creationId xmlns:a16="http://schemas.microsoft.com/office/drawing/2014/main" id="{AE00839E-CF44-46B0-ADFD-705C8F4E1A58}"/>
                </a:ext>
              </a:extLst>
            </p:cNvPr>
            <p:cNvSpPr/>
            <p:nvPr/>
          </p:nvSpPr>
          <p:spPr>
            <a:xfrm>
              <a:off x="6705600" y="1649523"/>
              <a:ext cx="128753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covers X</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 name="Group 11">
            <a:extLst>
              <a:ext uri="{FF2B5EF4-FFF2-40B4-BE49-F238E27FC236}">
                <a16:creationId xmlns:a16="http://schemas.microsoft.com/office/drawing/2014/main" id="{8E30D416-4154-4494-8CDE-B40C6E0E8F62}"/>
              </a:ext>
            </a:extLst>
          </p:cNvPr>
          <p:cNvGrpSpPr/>
          <p:nvPr/>
        </p:nvGrpSpPr>
        <p:grpSpPr>
          <a:xfrm>
            <a:off x="5868892" y="2711841"/>
            <a:ext cx="2657038" cy="461665"/>
            <a:chOff x="5868892" y="2711841"/>
            <a:chExt cx="2657038" cy="461665"/>
          </a:xfrm>
        </p:grpSpPr>
        <p:sp>
          <p:nvSpPr>
            <p:cNvPr id="224" name="Isosceles Triangle 223">
              <a:extLst>
                <a:ext uri="{FF2B5EF4-FFF2-40B4-BE49-F238E27FC236}">
                  <a16:creationId xmlns:a16="http://schemas.microsoft.com/office/drawing/2014/main" id="{1D5EEFE1-563A-4200-AEF7-B6492923521C}"/>
                </a:ext>
              </a:extLst>
            </p:cNvPr>
            <p:cNvSpPr/>
            <p:nvPr/>
          </p:nvSpPr>
          <p:spPr bwMode="auto">
            <a:xfrm rot="5400000">
              <a:off x="6336032" y="2836628"/>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 name="Rectangle 224">
              <a:extLst>
                <a:ext uri="{FF2B5EF4-FFF2-40B4-BE49-F238E27FC236}">
                  <a16:creationId xmlns:a16="http://schemas.microsoft.com/office/drawing/2014/main" id="{B8CC4BA5-0C5C-4322-9A5C-F2A9CF6583B0}"/>
                </a:ext>
              </a:extLst>
            </p:cNvPr>
            <p:cNvSpPr/>
            <p:nvPr/>
          </p:nvSpPr>
          <p:spPr>
            <a:xfrm>
              <a:off x="6681322" y="2711841"/>
              <a:ext cx="18446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doesn’t cover</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6" name="Isosceles Triangle 225">
              <a:extLst>
                <a:ext uri="{FF2B5EF4-FFF2-40B4-BE49-F238E27FC236}">
                  <a16:creationId xmlns:a16="http://schemas.microsoft.com/office/drawing/2014/main" id="{D9678117-4720-4391-BB8B-4F17A3A0B165}"/>
                </a:ext>
              </a:extLst>
            </p:cNvPr>
            <p:cNvSpPr/>
            <p:nvPr/>
          </p:nvSpPr>
          <p:spPr bwMode="auto">
            <a:xfrm rot="5400000" flipH="1" flipV="1">
              <a:off x="5867622" y="2805430"/>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 name="Group 10">
            <a:extLst>
              <a:ext uri="{FF2B5EF4-FFF2-40B4-BE49-F238E27FC236}">
                <a16:creationId xmlns:a16="http://schemas.microsoft.com/office/drawing/2014/main" id="{1B6440B1-2E4E-4A65-8377-332DCE080470}"/>
              </a:ext>
            </a:extLst>
          </p:cNvPr>
          <p:cNvGrpSpPr/>
          <p:nvPr/>
        </p:nvGrpSpPr>
        <p:grpSpPr>
          <a:xfrm>
            <a:off x="5889812" y="2191888"/>
            <a:ext cx="2658530" cy="461665"/>
            <a:chOff x="5889812" y="2191888"/>
            <a:chExt cx="2658530" cy="461665"/>
          </a:xfrm>
        </p:grpSpPr>
        <p:sp>
          <p:nvSpPr>
            <p:cNvPr id="220" name="Isosceles Triangle 219">
              <a:extLst>
                <a:ext uri="{FF2B5EF4-FFF2-40B4-BE49-F238E27FC236}">
                  <a16:creationId xmlns:a16="http://schemas.microsoft.com/office/drawing/2014/main" id="{766403DC-5C8F-42DC-994E-C7EB8AA335C7}"/>
                </a:ext>
              </a:extLst>
            </p:cNvPr>
            <p:cNvSpPr/>
            <p:nvPr/>
          </p:nvSpPr>
          <p:spPr bwMode="auto">
            <a:xfrm rot="5400000">
              <a:off x="5888542" y="2316676"/>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 name="Rectangle 221">
              <a:extLst>
                <a:ext uri="{FF2B5EF4-FFF2-40B4-BE49-F238E27FC236}">
                  <a16:creationId xmlns:a16="http://schemas.microsoft.com/office/drawing/2014/main" id="{1383A143-475C-4430-A38E-C82A34BFAFBE}"/>
                </a:ext>
              </a:extLst>
            </p:cNvPr>
            <p:cNvSpPr/>
            <p:nvPr/>
          </p:nvSpPr>
          <p:spPr>
            <a:xfrm>
              <a:off x="6703734" y="2191888"/>
              <a:ext cx="184460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doesn’t cover</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7" name="Isosceles Triangle 226">
              <a:extLst>
                <a:ext uri="{FF2B5EF4-FFF2-40B4-BE49-F238E27FC236}">
                  <a16:creationId xmlns:a16="http://schemas.microsoft.com/office/drawing/2014/main" id="{BBDCCEC2-6BC9-44FB-82A6-C26565CC342E}"/>
                </a:ext>
              </a:extLst>
            </p:cNvPr>
            <p:cNvSpPr/>
            <p:nvPr/>
          </p:nvSpPr>
          <p:spPr bwMode="auto">
            <a:xfrm rot="5400000" flipH="1" flipV="1">
              <a:off x="6337524" y="2285477"/>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51" name="Group 250">
            <a:extLst>
              <a:ext uri="{FF2B5EF4-FFF2-40B4-BE49-F238E27FC236}">
                <a16:creationId xmlns:a16="http://schemas.microsoft.com/office/drawing/2014/main" id="{EAB13FAC-7F78-4F38-9F32-8F9C385E44D8}"/>
              </a:ext>
            </a:extLst>
          </p:cNvPr>
          <p:cNvGrpSpPr/>
          <p:nvPr/>
        </p:nvGrpSpPr>
        <p:grpSpPr>
          <a:xfrm>
            <a:off x="6398559" y="4899612"/>
            <a:ext cx="609600" cy="1782465"/>
            <a:chOff x="1358900" y="3475335"/>
            <a:chExt cx="609600" cy="1782465"/>
          </a:xfrm>
        </p:grpSpPr>
        <p:sp>
          <p:nvSpPr>
            <p:cNvPr id="252" name="Rectangle 251">
              <a:extLst>
                <a:ext uri="{FF2B5EF4-FFF2-40B4-BE49-F238E27FC236}">
                  <a16:creationId xmlns:a16="http://schemas.microsoft.com/office/drawing/2014/main" id="{FD9147A4-5614-43EE-88BF-66DC1CEC1AFB}"/>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3" name="Oval 252">
              <a:extLst>
                <a:ext uri="{FF2B5EF4-FFF2-40B4-BE49-F238E27FC236}">
                  <a16:creationId xmlns:a16="http://schemas.microsoft.com/office/drawing/2014/main" id="{6D6E8430-8662-450D-9A22-D80CE4222437}"/>
                </a:ext>
              </a:extLst>
            </p:cNvPr>
            <p:cNvSpPr/>
            <p:nvPr/>
          </p:nvSpPr>
          <p:spPr bwMode="auto">
            <a:xfrm>
              <a:off x="1689100" y="3892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4" name="Oval 253">
              <a:extLst>
                <a:ext uri="{FF2B5EF4-FFF2-40B4-BE49-F238E27FC236}">
                  <a16:creationId xmlns:a16="http://schemas.microsoft.com/office/drawing/2014/main" id="{9456C31B-7F08-4D19-94B2-8814CA81988A}"/>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5" name="Oval 254">
              <a:extLst>
                <a:ext uri="{FF2B5EF4-FFF2-40B4-BE49-F238E27FC236}">
                  <a16:creationId xmlns:a16="http://schemas.microsoft.com/office/drawing/2014/main" id="{8179F261-AF97-4B5B-8438-CA519DC05AF4}"/>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 name="Oval 255">
              <a:extLst>
                <a:ext uri="{FF2B5EF4-FFF2-40B4-BE49-F238E27FC236}">
                  <a16:creationId xmlns:a16="http://schemas.microsoft.com/office/drawing/2014/main" id="{1F55FDE3-5084-477F-A748-ACFA409E78ED}"/>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7" name="Oval 256">
              <a:extLst>
                <a:ext uri="{FF2B5EF4-FFF2-40B4-BE49-F238E27FC236}">
                  <a16:creationId xmlns:a16="http://schemas.microsoft.com/office/drawing/2014/main" id="{44E2D445-7BA4-47BC-BBAB-23A215D0ADC2}"/>
                </a:ext>
              </a:extLst>
            </p:cNvPr>
            <p:cNvSpPr/>
            <p:nvPr/>
          </p:nvSpPr>
          <p:spPr bwMode="auto">
            <a:xfrm>
              <a:off x="1422400" y="44450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8" name="Oval 257">
              <a:extLst>
                <a:ext uri="{FF2B5EF4-FFF2-40B4-BE49-F238E27FC236}">
                  <a16:creationId xmlns:a16="http://schemas.microsoft.com/office/drawing/2014/main" id="{1D22A73A-6507-4ECC-8EC6-575882E9D248}"/>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9" name="Rectangle 258">
              <a:extLst>
                <a:ext uri="{FF2B5EF4-FFF2-40B4-BE49-F238E27FC236}">
                  <a16:creationId xmlns:a16="http://schemas.microsoft.com/office/drawing/2014/main" id="{671E39A7-01C6-4AB6-92D0-7B7DA29A9038}"/>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60" name="Straight Connector 259">
              <a:extLst>
                <a:ext uri="{FF2B5EF4-FFF2-40B4-BE49-F238E27FC236}">
                  <a16:creationId xmlns:a16="http://schemas.microsoft.com/office/drawing/2014/main" id="{4A981FEC-85F7-4216-91E0-647CAA8AD84A}"/>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39" name="Group 238">
            <a:extLst>
              <a:ext uri="{FF2B5EF4-FFF2-40B4-BE49-F238E27FC236}">
                <a16:creationId xmlns:a16="http://schemas.microsoft.com/office/drawing/2014/main" id="{AAE13CC0-39EB-452C-B952-A31C774C50A2}"/>
              </a:ext>
            </a:extLst>
          </p:cNvPr>
          <p:cNvGrpSpPr/>
          <p:nvPr/>
        </p:nvGrpSpPr>
        <p:grpSpPr>
          <a:xfrm>
            <a:off x="5687359" y="4865594"/>
            <a:ext cx="609600" cy="1782465"/>
            <a:chOff x="1358900" y="3475335"/>
            <a:chExt cx="609600" cy="1782465"/>
          </a:xfrm>
        </p:grpSpPr>
        <p:sp>
          <p:nvSpPr>
            <p:cNvPr id="240" name="Rectangle 239">
              <a:extLst>
                <a:ext uri="{FF2B5EF4-FFF2-40B4-BE49-F238E27FC236}">
                  <a16:creationId xmlns:a16="http://schemas.microsoft.com/office/drawing/2014/main" id="{C2125A7E-EC8D-4FC8-AFF1-A3B02BBFC157}"/>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1" name="Oval 240">
              <a:extLst>
                <a:ext uri="{FF2B5EF4-FFF2-40B4-BE49-F238E27FC236}">
                  <a16:creationId xmlns:a16="http://schemas.microsoft.com/office/drawing/2014/main" id="{4C013B91-B712-4E22-90DB-EBF93714952D}"/>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2" name="Oval 241">
              <a:extLst>
                <a:ext uri="{FF2B5EF4-FFF2-40B4-BE49-F238E27FC236}">
                  <a16:creationId xmlns:a16="http://schemas.microsoft.com/office/drawing/2014/main" id="{9DFED058-661D-4A0E-85E8-A4AC28B190E6}"/>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3" name="Oval 242">
              <a:extLst>
                <a:ext uri="{FF2B5EF4-FFF2-40B4-BE49-F238E27FC236}">
                  <a16:creationId xmlns:a16="http://schemas.microsoft.com/office/drawing/2014/main" id="{2F7E71BA-3FE9-40F5-9FF3-0D4F273EA2E0}"/>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4" name="Oval 243">
              <a:extLst>
                <a:ext uri="{FF2B5EF4-FFF2-40B4-BE49-F238E27FC236}">
                  <a16:creationId xmlns:a16="http://schemas.microsoft.com/office/drawing/2014/main" id="{914EEEAD-AA72-477E-B6B5-0D4BE4D79786}"/>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 name="Oval 244">
              <a:extLst>
                <a:ext uri="{FF2B5EF4-FFF2-40B4-BE49-F238E27FC236}">
                  <a16:creationId xmlns:a16="http://schemas.microsoft.com/office/drawing/2014/main" id="{2A7ACDD1-359F-4F9E-ABB8-E296DCAF4019}"/>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 name="Oval 245">
              <a:extLst>
                <a:ext uri="{FF2B5EF4-FFF2-40B4-BE49-F238E27FC236}">
                  <a16:creationId xmlns:a16="http://schemas.microsoft.com/office/drawing/2014/main" id="{9A38ADD7-60D7-40FB-8AF5-C4E8C9811E1B}"/>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7" name="Oval 246">
              <a:extLst>
                <a:ext uri="{FF2B5EF4-FFF2-40B4-BE49-F238E27FC236}">
                  <a16:creationId xmlns:a16="http://schemas.microsoft.com/office/drawing/2014/main" id="{C810C3EA-AF50-4733-A6B1-18442BC0737F}"/>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8" name="Oval 247">
              <a:extLst>
                <a:ext uri="{FF2B5EF4-FFF2-40B4-BE49-F238E27FC236}">
                  <a16:creationId xmlns:a16="http://schemas.microsoft.com/office/drawing/2014/main" id="{49C57F39-CE6D-492B-9E13-14012BCDD2FF}"/>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9" name="Rectangle 248">
              <a:extLst>
                <a:ext uri="{FF2B5EF4-FFF2-40B4-BE49-F238E27FC236}">
                  <a16:creationId xmlns:a16="http://schemas.microsoft.com/office/drawing/2014/main" id="{D8C0ABF5-CCC0-49B3-82C1-9E115FB93485}"/>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50" name="Straight Connector 249">
              <a:extLst>
                <a:ext uri="{FF2B5EF4-FFF2-40B4-BE49-F238E27FC236}">
                  <a16:creationId xmlns:a16="http://schemas.microsoft.com/office/drawing/2014/main" id="{F4DFDAD6-C4B9-4EC4-BD3C-6D286469ED10}"/>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61" name="Group 260">
            <a:extLst>
              <a:ext uri="{FF2B5EF4-FFF2-40B4-BE49-F238E27FC236}">
                <a16:creationId xmlns:a16="http://schemas.microsoft.com/office/drawing/2014/main" id="{6D378C98-91E6-4DFE-8757-D5F27B60B49F}"/>
              </a:ext>
            </a:extLst>
          </p:cNvPr>
          <p:cNvGrpSpPr/>
          <p:nvPr/>
        </p:nvGrpSpPr>
        <p:grpSpPr>
          <a:xfrm>
            <a:off x="5701553" y="4873829"/>
            <a:ext cx="609600" cy="1782465"/>
            <a:chOff x="1358900" y="3475335"/>
            <a:chExt cx="609600" cy="1782465"/>
          </a:xfrm>
        </p:grpSpPr>
        <p:sp>
          <p:nvSpPr>
            <p:cNvPr id="262" name="Rectangle 261">
              <a:extLst>
                <a:ext uri="{FF2B5EF4-FFF2-40B4-BE49-F238E27FC236}">
                  <a16:creationId xmlns:a16="http://schemas.microsoft.com/office/drawing/2014/main" id="{87929F26-7D83-404C-B873-BD798E3BE095}"/>
                </a:ext>
              </a:extLst>
            </p:cNvPr>
            <p:cNvSpPr/>
            <p:nvPr/>
          </p:nvSpPr>
          <p:spPr bwMode="auto">
            <a:xfrm>
              <a:off x="1358900" y="358140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3" name="Oval 262">
              <a:extLst>
                <a:ext uri="{FF2B5EF4-FFF2-40B4-BE49-F238E27FC236}">
                  <a16:creationId xmlns:a16="http://schemas.microsoft.com/office/drawing/2014/main" id="{021D42AB-46E2-4E4F-8692-AA3316F8E41E}"/>
                </a:ext>
              </a:extLst>
            </p:cNvPr>
            <p:cNvSpPr/>
            <p:nvPr/>
          </p:nvSpPr>
          <p:spPr bwMode="auto">
            <a:xfrm>
              <a:off x="1689100" y="41656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4" name="Oval 263">
              <a:extLst>
                <a:ext uri="{FF2B5EF4-FFF2-40B4-BE49-F238E27FC236}">
                  <a16:creationId xmlns:a16="http://schemas.microsoft.com/office/drawing/2014/main" id="{FD197BA3-F012-4508-B5B0-40CBEF724270}"/>
                </a:ext>
              </a:extLst>
            </p:cNvPr>
            <p:cNvSpPr/>
            <p:nvPr/>
          </p:nvSpPr>
          <p:spPr bwMode="auto">
            <a:xfrm>
              <a:off x="1689100" y="44386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5" name="Oval 264">
              <a:extLst>
                <a:ext uri="{FF2B5EF4-FFF2-40B4-BE49-F238E27FC236}">
                  <a16:creationId xmlns:a16="http://schemas.microsoft.com/office/drawing/2014/main" id="{E7608869-1099-4E5B-9AD4-064218B4F1EB}"/>
                </a:ext>
              </a:extLst>
            </p:cNvPr>
            <p:cNvSpPr/>
            <p:nvPr/>
          </p:nvSpPr>
          <p:spPr bwMode="auto">
            <a:xfrm>
              <a:off x="1689100" y="47117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 name="Oval 265">
              <a:extLst>
                <a:ext uri="{FF2B5EF4-FFF2-40B4-BE49-F238E27FC236}">
                  <a16:creationId xmlns:a16="http://schemas.microsoft.com/office/drawing/2014/main" id="{64CF8FFF-F3EC-4796-89D6-0299F30803A0}"/>
                </a:ext>
              </a:extLst>
            </p:cNvPr>
            <p:cNvSpPr/>
            <p:nvPr/>
          </p:nvSpPr>
          <p:spPr bwMode="auto">
            <a:xfrm>
              <a:off x="1689100" y="49847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7" name="Oval 266">
              <a:extLst>
                <a:ext uri="{FF2B5EF4-FFF2-40B4-BE49-F238E27FC236}">
                  <a16:creationId xmlns:a16="http://schemas.microsoft.com/office/drawing/2014/main" id="{A1CDF996-CCAA-477A-9F38-556286A45BF8}"/>
                </a:ext>
              </a:extLst>
            </p:cNvPr>
            <p:cNvSpPr/>
            <p:nvPr/>
          </p:nvSpPr>
          <p:spPr bwMode="auto">
            <a:xfrm>
              <a:off x="1422400" y="38989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9" name="Oval 268">
              <a:extLst>
                <a:ext uri="{FF2B5EF4-FFF2-40B4-BE49-F238E27FC236}">
                  <a16:creationId xmlns:a16="http://schemas.microsoft.com/office/drawing/2014/main" id="{516A6AD0-4E89-4A8D-B2BA-1C4E537C5B70}"/>
                </a:ext>
              </a:extLst>
            </p:cNvPr>
            <p:cNvSpPr/>
            <p:nvPr/>
          </p:nvSpPr>
          <p:spPr bwMode="auto">
            <a:xfrm>
              <a:off x="1422400" y="41719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0" name="Oval 269">
              <a:extLst>
                <a:ext uri="{FF2B5EF4-FFF2-40B4-BE49-F238E27FC236}">
                  <a16:creationId xmlns:a16="http://schemas.microsoft.com/office/drawing/2014/main" id="{C21910E8-064F-42E5-877D-4623338FCD02}"/>
                </a:ext>
              </a:extLst>
            </p:cNvPr>
            <p:cNvSpPr/>
            <p:nvPr/>
          </p:nvSpPr>
          <p:spPr bwMode="auto">
            <a:xfrm>
              <a:off x="1422400" y="47180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1" name="Oval 270">
              <a:extLst>
                <a:ext uri="{FF2B5EF4-FFF2-40B4-BE49-F238E27FC236}">
                  <a16:creationId xmlns:a16="http://schemas.microsoft.com/office/drawing/2014/main" id="{938BDB7B-72BC-43B8-8D03-08CEB6939E86}"/>
                </a:ext>
              </a:extLst>
            </p:cNvPr>
            <p:cNvSpPr/>
            <p:nvPr/>
          </p:nvSpPr>
          <p:spPr bwMode="auto">
            <a:xfrm>
              <a:off x="1422400" y="499110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2" name="Rectangle 271">
              <a:extLst>
                <a:ext uri="{FF2B5EF4-FFF2-40B4-BE49-F238E27FC236}">
                  <a16:creationId xmlns:a16="http://schemas.microsoft.com/office/drawing/2014/main" id="{1D8CC585-669D-4D58-8510-89286F5518D9}"/>
                </a:ext>
              </a:extLst>
            </p:cNvPr>
            <p:cNvSpPr/>
            <p:nvPr/>
          </p:nvSpPr>
          <p:spPr>
            <a:xfrm>
              <a:off x="1485900" y="3475335"/>
              <a:ext cx="3810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b</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92" name="Straight Connector 291">
              <a:extLst>
                <a:ext uri="{FF2B5EF4-FFF2-40B4-BE49-F238E27FC236}">
                  <a16:creationId xmlns:a16="http://schemas.microsoft.com/office/drawing/2014/main" id="{A172892A-0858-44A2-985A-83BD60891247}"/>
                </a:ext>
              </a:extLst>
            </p:cNvPr>
            <p:cNvCxnSpPr/>
            <p:nvPr/>
          </p:nvCxnSpPr>
          <p:spPr bwMode="auto">
            <a:xfrm>
              <a:off x="1358900" y="3848100"/>
              <a:ext cx="609600" cy="0"/>
            </a:xfrm>
            <a:prstGeom prst="line">
              <a:avLst/>
            </a:prstGeom>
            <a:noFill/>
            <a:ln w="12700" cap="flat" cmpd="sng" algn="ctr">
              <a:solidFill>
                <a:schemeClr val="bg2"/>
              </a:solidFill>
              <a:prstDash val="solid"/>
              <a:round/>
              <a:headEnd type="none" w="med" len="med"/>
              <a:tailEnd type="none" w="med" len="med"/>
            </a:ln>
            <a:effectLst/>
          </p:spPr>
        </p:cxnSp>
      </p:grpSp>
      <p:grpSp>
        <p:nvGrpSpPr>
          <p:cNvPr id="228" name="Group 227">
            <a:extLst>
              <a:ext uri="{FF2B5EF4-FFF2-40B4-BE49-F238E27FC236}">
                <a16:creationId xmlns:a16="http://schemas.microsoft.com/office/drawing/2014/main" id="{DAF61D5B-A013-4793-A690-F7EC3C60BA9C}"/>
              </a:ext>
            </a:extLst>
          </p:cNvPr>
          <p:cNvGrpSpPr/>
          <p:nvPr/>
        </p:nvGrpSpPr>
        <p:grpSpPr>
          <a:xfrm>
            <a:off x="6399111" y="4886720"/>
            <a:ext cx="736600" cy="1769574"/>
            <a:chOff x="3689350" y="4678065"/>
            <a:chExt cx="736600" cy="1769574"/>
          </a:xfrm>
        </p:grpSpPr>
        <p:sp>
          <p:nvSpPr>
            <p:cNvPr id="229" name="Rectangle 228">
              <a:extLst>
                <a:ext uri="{FF2B5EF4-FFF2-40B4-BE49-F238E27FC236}">
                  <a16:creationId xmlns:a16="http://schemas.microsoft.com/office/drawing/2014/main" id="{7C850F85-39FB-4B24-AB5D-D577E0E1BCA9}"/>
                </a:ext>
              </a:extLst>
            </p:cNvPr>
            <p:cNvSpPr/>
            <p:nvPr/>
          </p:nvSpPr>
          <p:spPr bwMode="auto">
            <a:xfrm>
              <a:off x="3689350" y="4771239"/>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0" name="Oval 229">
              <a:extLst>
                <a:ext uri="{FF2B5EF4-FFF2-40B4-BE49-F238E27FC236}">
                  <a16:creationId xmlns:a16="http://schemas.microsoft.com/office/drawing/2014/main" id="{DFB42545-13A6-4883-8630-51FD392FAAAF}"/>
                </a:ext>
              </a:extLst>
            </p:cNvPr>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1" name="Oval 230">
              <a:extLst>
                <a:ext uri="{FF2B5EF4-FFF2-40B4-BE49-F238E27FC236}">
                  <a16:creationId xmlns:a16="http://schemas.microsoft.com/office/drawing/2014/main" id="{D80A8D81-59E7-4211-B1B1-70C0FA9C547E}"/>
                </a:ext>
              </a:extLst>
            </p:cNvPr>
            <p:cNvSpPr/>
            <p:nvPr/>
          </p:nvSpPr>
          <p:spPr bwMode="auto">
            <a:xfrm>
              <a:off x="4019550" y="59144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2" name="Oval 231">
              <a:extLst>
                <a:ext uri="{FF2B5EF4-FFF2-40B4-BE49-F238E27FC236}">
                  <a16:creationId xmlns:a16="http://schemas.microsoft.com/office/drawing/2014/main" id="{CF209E0B-FAA3-4785-8851-2EF22353C5DB}"/>
                </a:ext>
              </a:extLst>
            </p:cNvPr>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3" name="Oval 232">
              <a:extLst>
                <a:ext uri="{FF2B5EF4-FFF2-40B4-BE49-F238E27FC236}">
                  <a16:creationId xmlns:a16="http://schemas.microsoft.com/office/drawing/2014/main" id="{5C316BCA-219A-4433-A411-F7DC5B989A1E}"/>
                </a:ext>
              </a:extLst>
            </p:cNvPr>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4" name="Oval 233">
              <a:extLst>
                <a:ext uri="{FF2B5EF4-FFF2-40B4-BE49-F238E27FC236}">
                  <a16:creationId xmlns:a16="http://schemas.microsoft.com/office/drawing/2014/main" id="{F43B0FDE-E0A9-4A4A-AA0A-A7A96323A80D}"/>
                </a:ext>
              </a:extLst>
            </p:cNvPr>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 name="Oval 234">
              <a:extLst>
                <a:ext uri="{FF2B5EF4-FFF2-40B4-BE49-F238E27FC236}">
                  <a16:creationId xmlns:a16="http://schemas.microsoft.com/office/drawing/2014/main" id="{67D79019-585B-4CC2-98D8-B328663CECFB}"/>
                </a:ext>
              </a:extLst>
            </p:cNvPr>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 name="Rectangle 235">
              <a:extLst>
                <a:ext uri="{FF2B5EF4-FFF2-40B4-BE49-F238E27FC236}">
                  <a16:creationId xmlns:a16="http://schemas.microsoft.com/office/drawing/2014/main" id="{2D8F2DA2-106D-40F2-8618-67896FD4A959}"/>
                </a:ext>
              </a:extLst>
            </p:cNvPr>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237" name="Straight Connector 236">
              <a:extLst>
                <a:ext uri="{FF2B5EF4-FFF2-40B4-BE49-F238E27FC236}">
                  <a16:creationId xmlns:a16="http://schemas.microsoft.com/office/drawing/2014/main" id="{97AE8332-4369-4F4B-B7CF-D84596AFEB3D}"/>
                </a:ext>
              </a:extLst>
            </p:cNvPr>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238" name="Oval 237">
              <a:extLst>
                <a:ext uri="{FF2B5EF4-FFF2-40B4-BE49-F238E27FC236}">
                  <a16:creationId xmlns:a16="http://schemas.microsoft.com/office/drawing/2014/main" id="{20A38A97-BBF5-4CDE-8B53-D50DC1000720}"/>
                </a:ext>
              </a:extLst>
            </p:cNvPr>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93" name="Group 292">
            <a:extLst>
              <a:ext uri="{FF2B5EF4-FFF2-40B4-BE49-F238E27FC236}">
                <a16:creationId xmlns:a16="http://schemas.microsoft.com/office/drawing/2014/main" id="{3DA12CE9-690C-4B6C-826D-4BBA05E58564}"/>
              </a:ext>
            </a:extLst>
          </p:cNvPr>
          <p:cNvGrpSpPr/>
          <p:nvPr/>
        </p:nvGrpSpPr>
        <p:grpSpPr>
          <a:xfrm>
            <a:off x="6408636" y="4880595"/>
            <a:ext cx="736600" cy="1782465"/>
            <a:chOff x="3689350" y="4678065"/>
            <a:chExt cx="736600" cy="1782465"/>
          </a:xfrm>
        </p:grpSpPr>
        <p:sp>
          <p:nvSpPr>
            <p:cNvPr id="298" name="Rectangle 297">
              <a:extLst>
                <a:ext uri="{FF2B5EF4-FFF2-40B4-BE49-F238E27FC236}">
                  <a16:creationId xmlns:a16="http://schemas.microsoft.com/office/drawing/2014/main" id="{606DB156-23AE-48DC-A852-9F1C02C139CA}"/>
                </a:ext>
              </a:extLst>
            </p:cNvPr>
            <p:cNvSpPr/>
            <p:nvPr/>
          </p:nvSpPr>
          <p:spPr bwMode="auto">
            <a:xfrm>
              <a:off x="3689350" y="4784130"/>
              <a:ext cx="609600" cy="1676400"/>
            </a:xfrm>
            <a:prstGeom prst="rect">
              <a:avLst/>
            </a:prstGeom>
            <a:solidFill>
              <a:srgbClr val="FFC000"/>
            </a:solid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9" name="Oval 298">
              <a:extLst>
                <a:ext uri="{FF2B5EF4-FFF2-40B4-BE49-F238E27FC236}">
                  <a16:creationId xmlns:a16="http://schemas.microsoft.com/office/drawing/2014/main" id="{91414D3E-7A34-4F7D-B9AF-3B85AE0DF693}"/>
                </a:ext>
              </a:extLst>
            </p:cNvPr>
            <p:cNvSpPr/>
            <p:nvPr/>
          </p:nvSpPr>
          <p:spPr bwMode="auto">
            <a:xfrm>
              <a:off x="4019550" y="50952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1" name="Oval 300">
              <a:extLst>
                <a:ext uri="{FF2B5EF4-FFF2-40B4-BE49-F238E27FC236}">
                  <a16:creationId xmlns:a16="http://schemas.microsoft.com/office/drawing/2014/main" id="{B0AC7FB4-ECA5-4BD7-BF95-E4A29FF737EB}"/>
                </a:ext>
              </a:extLst>
            </p:cNvPr>
            <p:cNvSpPr/>
            <p:nvPr/>
          </p:nvSpPr>
          <p:spPr bwMode="auto">
            <a:xfrm>
              <a:off x="3752850" y="51016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2" name="Oval 301">
              <a:extLst>
                <a:ext uri="{FF2B5EF4-FFF2-40B4-BE49-F238E27FC236}">
                  <a16:creationId xmlns:a16="http://schemas.microsoft.com/office/drawing/2014/main" id="{3BCC5294-39F5-4DD5-AAE6-54E553062528}"/>
                </a:ext>
              </a:extLst>
            </p:cNvPr>
            <p:cNvSpPr/>
            <p:nvPr/>
          </p:nvSpPr>
          <p:spPr bwMode="auto">
            <a:xfrm>
              <a:off x="4019550" y="537468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3" name="Oval 302">
              <a:extLst>
                <a:ext uri="{FF2B5EF4-FFF2-40B4-BE49-F238E27FC236}">
                  <a16:creationId xmlns:a16="http://schemas.microsoft.com/office/drawing/2014/main" id="{C7ED7EEB-F7C0-4698-8BFA-876EABA3050E}"/>
                </a:ext>
              </a:extLst>
            </p:cNvPr>
            <p:cNvSpPr/>
            <p:nvPr/>
          </p:nvSpPr>
          <p:spPr bwMode="auto">
            <a:xfrm>
              <a:off x="4019550" y="56477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4" name="Oval 303">
              <a:extLst>
                <a:ext uri="{FF2B5EF4-FFF2-40B4-BE49-F238E27FC236}">
                  <a16:creationId xmlns:a16="http://schemas.microsoft.com/office/drawing/2014/main" id="{7DE0F963-3B7D-471B-9033-4D1535B33668}"/>
                </a:ext>
              </a:extLst>
            </p:cNvPr>
            <p:cNvSpPr/>
            <p:nvPr/>
          </p:nvSpPr>
          <p:spPr bwMode="auto">
            <a:xfrm>
              <a:off x="4019550" y="619383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5" name="Rectangle 304">
              <a:extLst>
                <a:ext uri="{FF2B5EF4-FFF2-40B4-BE49-F238E27FC236}">
                  <a16:creationId xmlns:a16="http://schemas.microsoft.com/office/drawing/2014/main" id="{FCFDA9E8-9D8D-4E26-A6C8-611F26D03C3A}"/>
                </a:ext>
              </a:extLst>
            </p:cNvPr>
            <p:cNvSpPr/>
            <p:nvPr/>
          </p:nvSpPr>
          <p:spPr>
            <a:xfrm>
              <a:off x="3727450" y="4678065"/>
              <a:ext cx="6985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mn-cs"/>
                </a:rPr>
                <a:t>c</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cxnSp>
          <p:nvCxnSpPr>
            <p:cNvPr id="306" name="Straight Connector 305">
              <a:extLst>
                <a:ext uri="{FF2B5EF4-FFF2-40B4-BE49-F238E27FC236}">
                  <a16:creationId xmlns:a16="http://schemas.microsoft.com/office/drawing/2014/main" id="{C453BE00-CA26-4C5D-A826-76E5A37C1AA6}"/>
                </a:ext>
              </a:extLst>
            </p:cNvPr>
            <p:cNvCxnSpPr/>
            <p:nvPr/>
          </p:nvCxnSpPr>
          <p:spPr bwMode="auto">
            <a:xfrm>
              <a:off x="3689350" y="5050830"/>
              <a:ext cx="609600" cy="0"/>
            </a:xfrm>
            <a:prstGeom prst="line">
              <a:avLst/>
            </a:prstGeom>
            <a:noFill/>
            <a:ln w="12700" cap="flat" cmpd="sng" algn="ctr">
              <a:solidFill>
                <a:schemeClr val="bg2"/>
              </a:solidFill>
              <a:prstDash val="solid"/>
              <a:round/>
              <a:headEnd type="none" w="med" len="med"/>
              <a:tailEnd type="none" w="med" len="med"/>
            </a:ln>
            <a:effectLst/>
          </p:spPr>
        </p:cxnSp>
        <p:sp>
          <p:nvSpPr>
            <p:cNvPr id="307" name="Oval 306">
              <a:extLst>
                <a:ext uri="{FF2B5EF4-FFF2-40B4-BE49-F238E27FC236}">
                  <a16:creationId xmlns:a16="http://schemas.microsoft.com/office/drawing/2014/main" id="{EE1B1CDC-3317-4D8F-9B2E-56D09C5045E5}"/>
                </a:ext>
              </a:extLst>
            </p:cNvPr>
            <p:cNvSpPr/>
            <p:nvPr/>
          </p:nvSpPr>
          <p:spPr bwMode="auto">
            <a:xfrm>
              <a:off x="3752850" y="5924550"/>
              <a:ext cx="203200" cy="222250"/>
            </a:xfrm>
            <a:prstGeom prst="ellipse">
              <a:avLst/>
            </a:prstGeom>
            <a:solidFill>
              <a:srgbClr val="000066"/>
            </a:solidFill>
            <a:ln w="63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53" name="Rectangle 352"/>
          <p:cNvSpPr/>
          <p:nvPr/>
        </p:nvSpPr>
        <p:spPr bwMode="auto">
          <a:xfrm>
            <a:off x="4953000" y="5814044"/>
            <a:ext cx="4083819" cy="276909"/>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8" name="Rectangle 197">
            <a:extLst>
              <a:ext uri="{FF2B5EF4-FFF2-40B4-BE49-F238E27FC236}">
                <a16:creationId xmlns:a16="http://schemas.microsoft.com/office/drawing/2014/main" id="{7009D3FA-EBA0-4763-BE6E-F7A78D7B2D1E}"/>
              </a:ext>
            </a:extLst>
          </p:cNvPr>
          <p:cNvSpPr/>
          <p:nvPr/>
        </p:nvSpPr>
        <p:spPr bwMode="auto">
          <a:xfrm>
            <a:off x="6723131" y="5835784"/>
            <a:ext cx="260765" cy="24336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7" name="Rectangle 196">
            <a:extLst>
              <a:ext uri="{FF2B5EF4-FFF2-40B4-BE49-F238E27FC236}">
                <a16:creationId xmlns:a16="http://schemas.microsoft.com/office/drawing/2014/main" id="{34D91B92-FAAB-44DC-AC70-54552B58C4D9}"/>
              </a:ext>
            </a:extLst>
          </p:cNvPr>
          <p:cNvSpPr/>
          <p:nvPr/>
        </p:nvSpPr>
        <p:spPr bwMode="auto">
          <a:xfrm>
            <a:off x="5665304" y="5834268"/>
            <a:ext cx="260765" cy="243368"/>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8" name="Rectangle 307">
            <a:extLst>
              <a:ext uri="{FF2B5EF4-FFF2-40B4-BE49-F238E27FC236}">
                <a16:creationId xmlns:a16="http://schemas.microsoft.com/office/drawing/2014/main" id="{05DD45E0-F503-4547-9C7B-E493408FC755}"/>
              </a:ext>
            </a:extLst>
          </p:cNvPr>
          <p:cNvSpPr/>
          <p:nvPr/>
        </p:nvSpPr>
        <p:spPr bwMode="auto">
          <a:xfrm>
            <a:off x="6438900" y="5810250"/>
            <a:ext cx="260765" cy="24336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5" name="Straight Connector 14">
            <a:extLst>
              <a:ext uri="{FF2B5EF4-FFF2-40B4-BE49-F238E27FC236}">
                <a16:creationId xmlns:a16="http://schemas.microsoft.com/office/drawing/2014/main" id="{362F2E40-189E-440D-9769-3FC44BFD3BA3}"/>
              </a:ext>
            </a:extLst>
          </p:cNvPr>
          <p:cNvCxnSpPr>
            <a:cxnSpLocks/>
          </p:cNvCxnSpPr>
          <p:nvPr/>
        </p:nvCxnSpPr>
        <p:spPr bwMode="auto">
          <a:xfrm flipH="1">
            <a:off x="5753100" y="2429963"/>
            <a:ext cx="2746188" cy="0"/>
          </a:xfrm>
          <a:prstGeom prst="line">
            <a:avLst/>
          </a:prstGeom>
          <a:noFill/>
          <a:ln w="38100" cap="flat" cmpd="sng" algn="ctr">
            <a:solidFill>
              <a:schemeClr val="hlink"/>
            </a:solidFill>
            <a:prstDash val="solid"/>
            <a:round/>
            <a:headEnd type="none" w="med" len="med"/>
            <a:tailEnd type="none" w="med" len="med"/>
          </a:ln>
          <a:effectLst/>
        </p:spPr>
      </p:cxnSp>
      <p:cxnSp>
        <p:nvCxnSpPr>
          <p:cNvPr id="351" name="Straight Connector 350">
            <a:extLst>
              <a:ext uri="{FF2B5EF4-FFF2-40B4-BE49-F238E27FC236}">
                <a16:creationId xmlns:a16="http://schemas.microsoft.com/office/drawing/2014/main" id="{883A7160-97FA-4512-A0BA-5E84B5A97AD2}"/>
              </a:ext>
            </a:extLst>
          </p:cNvPr>
          <p:cNvCxnSpPr>
            <a:cxnSpLocks/>
          </p:cNvCxnSpPr>
          <p:nvPr/>
        </p:nvCxnSpPr>
        <p:spPr bwMode="auto">
          <a:xfrm flipH="1">
            <a:off x="5772150" y="2945387"/>
            <a:ext cx="2746188" cy="0"/>
          </a:xfrm>
          <a:prstGeom prst="line">
            <a:avLst/>
          </a:prstGeom>
          <a:noFill/>
          <a:ln w="38100" cap="flat" cmpd="sng" algn="ctr">
            <a:solidFill>
              <a:schemeClr val="hlink"/>
            </a:solidFill>
            <a:prstDash val="solid"/>
            <a:round/>
            <a:headEnd type="none" w="med" len="med"/>
            <a:tailEnd type="none" w="med" len="med"/>
          </a:ln>
          <a:effectLst/>
        </p:spPr>
      </p:cxnSp>
      <p:sp>
        <p:nvSpPr>
          <p:cNvPr id="352" name="Left-Right Arrow 7">
            <a:extLst>
              <a:ext uri="{FF2B5EF4-FFF2-40B4-BE49-F238E27FC236}">
                <a16:creationId xmlns:a16="http://schemas.microsoft.com/office/drawing/2014/main" id="{10383A1B-F4EA-4D1A-922A-06698F1E3636}"/>
              </a:ext>
            </a:extLst>
          </p:cNvPr>
          <p:cNvSpPr/>
          <p:nvPr/>
        </p:nvSpPr>
        <p:spPr bwMode="auto">
          <a:xfrm rot="16200000">
            <a:off x="4662644" y="2237765"/>
            <a:ext cx="281842" cy="11339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70801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13"/>
                                        </p:tgtEl>
                                        <p:attrNameLst>
                                          <p:attrName>style.visibility</p:attrName>
                                        </p:attrNameLst>
                                      </p:cBhvr>
                                      <p:to>
                                        <p:strVal val="visible"/>
                                      </p:to>
                                    </p:set>
                                    <p:anim calcmode="lin" valueType="num">
                                      <p:cBhvr additive="base">
                                        <p:cTn id="11" dur="500" fill="hold"/>
                                        <p:tgtEl>
                                          <p:spTgt spid="213"/>
                                        </p:tgtEl>
                                        <p:attrNameLst>
                                          <p:attrName>ppt_x</p:attrName>
                                        </p:attrNameLst>
                                      </p:cBhvr>
                                      <p:tavLst>
                                        <p:tav tm="0">
                                          <p:val>
                                            <p:strVal val="0-#ppt_w/2"/>
                                          </p:val>
                                        </p:tav>
                                        <p:tav tm="100000">
                                          <p:val>
                                            <p:strVal val="#ppt_x"/>
                                          </p:val>
                                        </p:tav>
                                      </p:tavLst>
                                    </p:anim>
                                    <p:anim calcmode="lin" valueType="num">
                                      <p:cBhvr additive="base">
                                        <p:cTn id="12" dur="500" fill="hold"/>
                                        <p:tgtEl>
                                          <p:spTgt spid="2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04"/>
                                        </p:tgtEl>
                                        <p:attrNameLst>
                                          <p:attrName>style.visibility</p:attrName>
                                        </p:attrNameLst>
                                      </p:cBhvr>
                                      <p:to>
                                        <p:strVal val="visible"/>
                                      </p:to>
                                    </p:set>
                                    <p:anim calcmode="lin" valueType="num">
                                      <p:cBhvr additive="base">
                                        <p:cTn id="19" dur="500" fill="hold"/>
                                        <p:tgtEl>
                                          <p:spTgt spid="204"/>
                                        </p:tgtEl>
                                        <p:attrNameLst>
                                          <p:attrName>ppt_x</p:attrName>
                                        </p:attrNameLst>
                                      </p:cBhvr>
                                      <p:tavLst>
                                        <p:tav tm="0">
                                          <p:val>
                                            <p:strVal val="0-#ppt_w/2"/>
                                          </p:val>
                                        </p:tav>
                                        <p:tav tm="100000">
                                          <p:val>
                                            <p:strVal val="#ppt_x"/>
                                          </p:val>
                                        </p:tav>
                                      </p:tavLst>
                                    </p:anim>
                                    <p:anim calcmode="lin" valueType="num">
                                      <p:cBhvr additive="base">
                                        <p:cTn id="20" dur="500" fill="hold"/>
                                        <p:tgtEl>
                                          <p:spTgt spid="20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nodeType="clickEffect">
                                  <p:stCondLst>
                                    <p:cond delay="0"/>
                                  </p:stCondLst>
                                  <p:childTnLst>
                                    <p:animMotion origin="layout" path="M -1.94444E-6 -1.85185E-6 L 0.30434 -0.00278 " pathEditMode="relative" rAng="0" ptsTypes="AA">
                                      <p:cBhvr>
                                        <p:cTn id="24" dur="1000" fill="hold"/>
                                        <p:tgtEl>
                                          <p:spTgt spid="239"/>
                                        </p:tgtEl>
                                        <p:attrNameLst>
                                          <p:attrName>ppt_x</p:attrName>
                                          <p:attrName>ppt_y</p:attrName>
                                        </p:attrNameLst>
                                      </p:cBhvr>
                                      <p:rCtr x="15208" y="-139"/>
                                    </p:animMotion>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61"/>
                                        </p:tgtEl>
                                        <p:attrNameLst>
                                          <p:attrName>style.visibility</p:attrName>
                                        </p:attrNameLst>
                                      </p:cBhvr>
                                      <p:to>
                                        <p:strVal val="visible"/>
                                      </p:to>
                                    </p:set>
                                  </p:childTnLst>
                                </p:cTn>
                              </p:par>
                              <p:par>
                                <p:cTn id="35" presetID="1" presetClass="exit" presetSubtype="0" fill="hold" grpId="3" nodeType="withEffect">
                                  <p:stCondLst>
                                    <p:cond delay="0"/>
                                  </p:stCondLst>
                                  <p:childTnLst>
                                    <p:set>
                                      <p:cBhvr>
                                        <p:cTn id="36" dur="1" fill="hold">
                                          <p:stCondLst>
                                            <p:cond delay="0"/>
                                          </p:stCondLst>
                                        </p:cTn>
                                        <p:tgtEl>
                                          <p:spTgt spid="2"/>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239"/>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97"/>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213"/>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204"/>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5"/>
                                        </p:tgtEl>
                                        <p:attrNameLst>
                                          <p:attrName>style.visibility</p:attrName>
                                        </p:attrNameLst>
                                      </p:cBhvr>
                                      <p:to>
                                        <p:strVal val="visible"/>
                                      </p:to>
                                    </p:set>
                                    <p:anim calcmode="lin" valueType="num">
                                      <p:cBhvr additive="base">
                                        <p:cTn id="49" dur="500" fill="hold"/>
                                        <p:tgtEl>
                                          <p:spTgt spid="215"/>
                                        </p:tgtEl>
                                        <p:attrNameLst>
                                          <p:attrName>ppt_x</p:attrName>
                                        </p:attrNameLst>
                                      </p:cBhvr>
                                      <p:tavLst>
                                        <p:tav tm="0">
                                          <p:val>
                                            <p:strVal val="0-#ppt_w/2"/>
                                          </p:val>
                                        </p:tav>
                                        <p:tav tm="100000">
                                          <p:val>
                                            <p:strVal val="#ppt_x"/>
                                          </p:val>
                                        </p:tav>
                                      </p:tavLst>
                                    </p:anim>
                                    <p:anim calcmode="lin" valueType="num">
                                      <p:cBhvr additive="base">
                                        <p:cTn id="50" dur="500" fill="hold"/>
                                        <p:tgtEl>
                                          <p:spTgt spid="215"/>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216"/>
                                        </p:tgtEl>
                                        <p:attrNameLst>
                                          <p:attrName>style.visibility</p:attrName>
                                        </p:attrNameLst>
                                      </p:cBhvr>
                                      <p:to>
                                        <p:strVal val="visible"/>
                                      </p:to>
                                    </p:set>
                                    <p:anim calcmode="lin" valueType="num">
                                      <p:cBhvr additive="base">
                                        <p:cTn id="53" dur="500" fill="hold"/>
                                        <p:tgtEl>
                                          <p:spTgt spid="216"/>
                                        </p:tgtEl>
                                        <p:attrNameLst>
                                          <p:attrName>ppt_x</p:attrName>
                                        </p:attrNameLst>
                                      </p:cBhvr>
                                      <p:tavLst>
                                        <p:tav tm="0">
                                          <p:val>
                                            <p:strVal val="0-#ppt_w/2"/>
                                          </p:val>
                                        </p:tav>
                                        <p:tav tm="100000">
                                          <p:val>
                                            <p:strVal val="#ppt_x"/>
                                          </p:val>
                                        </p:tav>
                                      </p:tavLst>
                                    </p:anim>
                                    <p:anim calcmode="lin" valueType="num">
                                      <p:cBhvr additive="base">
                                        <p:cTn id="54" dur="500" fill="hold"/>
                                        <p:tgtEl>
                                          <p:spTgt spid="216"/>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4"/>
                                        </p:tgtEl>
                                        <p:attrNameLst>
                                          <p:attrName>style.visibility</p:attrName>
                                        </p:attrNameLst>
                                      </p:cBhvr>
                                      <p:to>
                                        <p:strVal val="visible"/>
                                      </p:to>
                                    </p:set>
                                    <p:anim calcmode="lin" valueType="num">
                                      <p:cBhvr additive="base">
                                        <p:cTn id="57" dur="500" fill="hold"/>
                                        <p:tgtEl>
                                          <p:spTgt spid="214"/>
                                        </p:tgtEl>
                                        <p:attrNameLst>
                                          <p:attrName>ppt_x</p:attrName>
                                        </p:attrNameLst>
                                      </p:cBhvr>
                                      <p:tavLst>
                                        <p:tav tm="0">
                                          <p:val>
                                            <p:strVal val="0-#ppt_w/2"/>
                                          </p:val>
                                        </p:tav>
                                        <p:tav tm="100000">
                                          <p:val>
                                            <p:strVal val="#ppt_x"/>
                                          </p:val>
                                        </p:tav>
                                      </p:tavLst>
                                    </p:anim>
                                    <p:anim calcmode="lin" valueType="num">
                                      <p:cBhvr additive="base">
                                        <p:cTn id="58" dur="500" fill="hold"/>
                                        <p:tgtEl>
                                          <p:spTgt spid="214"/>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98"/>
                                        </p:tgtEl>
                                        <p:attrNameLst>
                                          <p:attrName>style.visibility</p:attrName>
                                        </p:attrNameLst>
                                      </p:cBhvr>
                                      <p:to>
                                        <p:strVal val="visible"/>
                                      </p:to>
                                    </p:set>
                                    <p:anim calcmode="lin" valueType="num">
                                      <p:cBhvr additive="base">
                                        <p:cTn id="61" dur="500" fill="hold"/>
                                        <p:tgtEl>
                                          <p:spTgt spid="198"/>
                                        </p:tgtEl>
                                        <p:attrNameLst>
                                          <p:attrName>ppt_x</p:attrName>
                                        </p:attrNameLst>
                                      </p:cBhvr>
                                      <p:tavLst>
                                        <p:tav tm="0">
                                          <p:val>
                                            <p:strVal val="0-#ppt_w/2"/>
                                          </p:val>
                                        </p:tav>
                                        <p:tav tm="100000">
                                          <p:val>
                                            <p:strVal val="#ppt_x"/>
                                          </p:val>
                                        </p:tav>
                                      </p:tavLst>
                                    </p:anim>
                                    <p:anim calcmode="lin" valueType="num">
                                      <p:cBhvr additive="base">
                                        <p:cTn id="62" dur="500" fill="hold"/>
                                        <p:tgtEl>
                                          <p:spTgt spid="19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28"/>
                                        </p:tgtEl>
                                        <p:attrNameLst>
                                          <p:attrName>style.visibility</p:attrName>
                                        </p:attrNameLst>
                                      </p:cBhvr>
                                      <p:to>
                                        <p:strVal val="visible"/>
                                      </p:to>
                                    </p:set>
                                    <p:anim calcmode="lin" valueType="num">
                                      <p:cBhvr additive="base">
                                        <p:cTn id="67" dur="500" fill="hold"/>
                                        <p:tgtEl>
                                          <p:spTgt spid="228"/>
                                        </p:tgtEl>
                                        <p:attrNameLst>
                                          <p:attrName>ppt_x</p:attrName>
                                        </p:attrNameLst>
                                      </p:cBhvr>
                                      <p:tavLst>
                                        <p:tav tm="0">
                                          <p:val>
                                            <p:strVal val="#ppt_x"/>
                                          </p:val>
                                        </p:tav>
                                        <p:tav tm="100000">
                                          <p:val>
                                            <p:strVal val="#ppt_x"/>
                                          </p:val>
                                        </p:tav>
                                      </p:tavLst>
                                    </p:anim>
                                    <p:anim calcmode="lin" valueType="num">
                                      <p:cBhvr additive="base">
                                        <p:cTn id="68" dur="500" fill="hold"/>
                                        <p:tgtEl>
                                          <p:spTgt spid="2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08"/>
                                        </p:tgtEl>
                                        <p:attrNameLst>
                                          <p:attrName>style.visibility</p:attrName>
                                        </p:attrNameLst>
                                      </p:cBhvr>
                                      <p:to>
                                        <p:strVal val="visible"/>
                                      </p:to>
                                    </p:set>
                                    <p:anim calcmode="lin" valueType="num">
                                      <p:cBhvr additive="base">
                                        <p:cTn id="71" dur="500" fill="hold"/>
                                        <p:tgtEl>
                                          <p:spTgt spid="308"/>
                                        </p:tgtEl>
                                        <p:attrNameLst>
                                          <p:attrName>ppt_x</p:attrName>
                                        </p:attrNameLst>
                                      </p:cBhvr>
                                      <p:tavLst>
                                        <p:tav tm="0">
                                          <p:val>
                                            <p:strVal val="#ppt_x"/>
                                          </p:val>
                                        </p:tav>
                                        <p:tav tm="100000">
                                          <p:val>
                                            <p:strVal val="#ppt_x"/>
                                          </p:val>
                                        </p:tav>
                                      </p:tavLst>
                                    </p:anim>
                                    <p:anim calcmode="lin" valueType="num">
                                      <p:cBhvr additive="base">
                                        <p:cTn id="72" dur="500" fill="hold"/>
                                        <p:tgtEl>
                                          <p:spTgt spid="308"/>
                                        </p:tgtEl>
                                        <p:attrNameLst>
                                          <p:attrName>ppt_y</p:attrName>
                                        </p:attrNameLst>
                                      </p:cBhvr>
                                      <p:tavLst>
                                        <p:tav tm="0">
                                          <p:val>
                                            <p:strVal val="1+#ppt_h/2"/>
                                          </p:val>
                                        </p:tav>
                                        <p:tav tm="100000">
                                          <p:val>
                                            <p:strVal val="#ppt_y"/>
                                          </p:val>
                                        </p:tav>
                                      </p:tavLst>
                                    </p:anim>
                                  </p:childTnLst>
                                </p:cTn>
                              </p:par>
                              <p:par>
                                <p:cTn id="73" presetID="1" presetClass="exit" presetSubtype="0" fill="hold" nodeType="withEffect">
                                  <p:stCondLst>
                                    <p:cond delay="0"/>
                                  </p:stCondLst>
                                  <p:childTnLst>
                                    <p:set>
                                      <p:cBhvr>
                                        <p:cTn id="74" dur="1" fill="hold">
                                          <p:stCondLst>
                                            <p:cond delay="0"/>
                                          </p:stCondLst>
                                        </p:cTn>
                                        <p:tgtEl>
                                          <p:spTgt spid="251"/>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198"/>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path" presetSubtype="0" accel="50000" decel="50000" fill="hold" nodeType="clickEffect">
                                  <p:stCondLst>
                                    <p:cond delay="0"/>
                                  </p:stCondLst>
                                  <p:childTnLst>
                                    <p:animMotion origin="layout" path="M -4.16667E-6 4.81481E-6 L 0.22657 0.00208 " pathEditMode="relative" rAng="0" ptsTypes="AA">
                                      <p:cBhvr>
                                        <p:cTn id="80" dur="1000" fill="hold"/>
                                        <p:tgtEl>
                                          <p:spTgt spid="228"/>
                                        </p:tgtEl>
                                        <p:attrNameLst>
                                          <p:attrName>ppt_x</p:attrName>
                                          <p:attrName>ppt_y</p:attrName>
                                        </p:attrNameLst>
                                      </p:cBhvr>
                                      <p:rCtr x="11319" y="93"/>
                                    </p:animMotion>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9"/>
                                        </p:tgtEl>
                                        <p:attrNameLst>
                                          <p:attrName>style.visibility</p:attrName>
                                        </p:attrNameLst>
                                      </p:cBhvr>
                                      <p:to>
                                        <p:strVal val="visible"/>
                                      </p:to>
                                    </p:set>
                                    <p:anim calcmode="lin" valueType="num">
                                      <p:cBhvr additive="base">
                                        <p:cTn id="85" dur="500" fill="hold"/>
                                        <p:tgtEl>
                                          <p:spTgt spid="9"/>
                                        </p:tgtEl>
                                        <p:attrNameLst>
                                          <p:attrName>ppt_x</p:attrName>
                                        </p:attrNameLst>
                                      </p:cBhvr>
                                      <p:tavLst>
                                        <p:tav tm="0">
                                          <p:val>
                                            <p:strVal val="0-#ppt_w/2"/>
                                          </p:val>
                                        </p:tav>
                                        <p:tav tm="100000">
                                          <p:val>
                                            <p:strVal val="#ppt_x"/>
                                          </p:val>
                                        </p:tav>
                                      </p:tavLst>
                                    </p:anim>
                                    <p:anim calcmode="lin" valueType="num">
                                      <p:cBhvr additive="base">
                                        <p:cTn id="8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nodeType="clickEffect">
                                  <p:stCondLst>
                                    <p:cond delay="0"/>
                                  </p:stCondLst>
                                  <p:childTnLst>
                                    <p:set>
                                      <p:cBhvr>
                                        <p:cTn id="90" dur="1" fill="hold">
                                          <p:stCondLst>
                                            <p:cond delay="0"/>
                                          </p:stCondLst>
                                        </p:cTn>
                                        <p:tgtEl>
                                          <p:spTgt spid="293"/>
                                        </p:tgtEl>
                                        <p:attrNameLst>
                                          <p:attrName>style.visibility</p:attrName>
                                        </p:attrNameLst>
                                      </p:cBhvr>
                                      <p:to>
                                        <p:strVal val="visible"/>
                                      </p:to>
                                    </p:set>
                                  </p:childTnLst>
                                </p:cTn>
                              </p:par>
                              <p:par>
                                <p:cTn id="91" presetID="1" presetClass="exit" presetSubtype="0" fill="hold" grpId="1" nodeType="withEffect">
                                  <p:stCondLst>
                                    <p:cond delay="0"/>
                                  </p:stCondLst>
                                  <p:childTnLst>
                                    <p:set>
                                      <p:cBhvr>
                                        <p:cTn id="92" dur="1" fill="hold">
                                          <p:stCondLst>
                                            <p:cond delay="0"/>
                                          </p:stCondLst>
                                        </p:cTn>
                                        <p:tgtEl>
                                          <p:spTgt spid="214"/>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308"/>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215"/>
                                        </p:tgtEl>
                                        <p:attrNameLst>
                                          <p:attrName>style.visibility</p:attrName>
                                        </p:attrNameLst>
                                      </p:cBhvr>
                                      <p:to>
                                        <p:strVal val="hidden"/>
                                      </p:to>
                                    </p:set>
                                  </p:childTnLst>
                                </p:cTn>
                              </p:par>
                              <p:par>
                                <p:cTn id="97" presetID="1" presetClass="exit" presetSubtype="0" fill="hold" grpId="2" nodeType="withEffect">
                                  <p:stCondLst>
                                    <p:cond delay="0"/>
                                  </p:stCondLst>
                                  <p:childTnLst>
                                    <p:set>
                                      <p:cBhvr>
                                        <p:cTn id="98" dur="1" fill="hold">
                                          <p:stCondLst>
                                            <p:cond delay="0"/>
                                          </p:stCondLst>
                                        </p:cTn>
                                        <p:tgtEl>
                                          <p:spTgt spid="216"/>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228"/>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11"/>
                                        </p:tgtEl>
                                        <p:attrNameLst>
                                          <p:attrName>style.visibility</p:attrName>
                                        </p:attrNameLst>
                                      </p:cBhvr>
                                      <p:to>
                                        <p:strVal val="visible"/>
                                      </p:to>
                                    </p:set>
                                    <p:anim calcmode="lin" valueType="num">
                                      <p:cBhvr additive="base">
                                        <p:cTn id="105" dur="500" fill="hold"/>
                                        <p:tgtEl>
                                          <p:spTgt spid="11"/>
                                        </p:tgtEl>
                                        <p:attrNameLst>
                                          <p:attrName>ppt_x</p:attrName>
                                        </p:attrNameLst>
                                      </p:cBhvr>
                                      <p:tavLst>
                                        <p:tav tm="0">
                                          <p:val>
                                            <p:strVal val="0-#ppt_w/2"/>
                                          </p:val>
                                        </p:tav>
                                        <p:tav tm="100000">
                                          <p:val>
                                            <p:strVal val="#ppt_x"/>
                                          </p:val>
                                        </p:tav>
                                      </p:tavLst>
                                    </p:anim>
                                    <p:anim calcmode="lin" valueType="num">
                                      <p:cBhvr additive="base">
                                        <p:cTn id="106" dur="500" fill="hold"/>
                                        <p:tgtEl>
                                          <p:spTgt spid="11"/>
                                        </p:tgtEl>
                                        <p:attrNameLst>
                                          <p:attrName>ppt_y</p:attrName>
                                        </p:attrNameLst>
                                      </p:cBhvr>
                                      <p:tavLst>
                                        <p:tav tm="0">
                                          <p:val>
                                            <p:strVal val="#ppt_y"/>
                                          </p:val>
                                        </p:tav>
                                        <p:tav tm="100000">
                                          <p:val>
                                            <p:strVal val="#ppt_y"/>
                                          </p:val>
                                        </p:tav>
                                      </p:tavLst>
                                    </p:anim>
                                  </p:childTnLst>
                                </p:cTn>
                              </p:par>
                              <p:par>
                                <p:cTn id="107" presetID="2" presetClass="entr" presetSubtype="8" fill="hold" grpId="1" nodeType="withEffect">
                                  <p:stCondLst>
                                    <p:cond delay="0"/>
                                  </p:stCondLst>
                                  <p:childTnLst>
                                    <p:set>
                                      <p:cBhvr>
                                        <p:cTn id="108" dur="1" fill="hold">
                                          <p:stCondLst>
                                            <p:cond delay="0"/>
                                          </p:stCondLst>
                                        </p:cTn>
                                        <p:tgtEl>
                                          <p:spTgt spid="2"/>
                                        </p:tgtEl>
                                        <p:attrNameLst>
                                          <p:attrName>style.visibility</p:attrName>
                                        </p:attrNameLst>
                                      </p:cBhvr>
                                      <p:to>
                                        <p:strVal val="visible"/>
                                      </p:to>
                                    </p:set>
                                    <p:anim calcmode="lin" valueType="num">
                                      <p:cBhvr additive="base">
                                        <p:cTn id="109" dur="500" fill="hold"/>
                                        <p:tgtEl>
                                          <p:spTgt spid="2"/>
                                        </p:tgtEl>
                                        <p:attrNameLst>
                                          <p:attrName>ppt_x</p:attrName>
                                        </p:attrNameLst>
                                      </p:cBhvr>
                                      <p:tavLst>
                                        <p:tav tm="0">
                                          <p:val>
                                            <p:strVal val="0-#ppt_w/2"/>
                                          </p:val>
                                        </p:tav>
                                        <p:tav tm="100000">
                                          <p:val>
                                            <p:strVal val="#ppt_x"/>
                                          </p:val>
                                        </p:tav>
                                      </p:tavLst>
                                    </p:anim>
                                    <p:anim calcmode="lin" valueType="num">
                                      <p:cBhvr additive="base">
                                        <p:cTn id="110" dur="500" fill="hold"/>
                                        <p:tgtEl>
                                          <p:spTgt spid="2"/>
                                        </p:tgtEl>
                                        <p:attrNameLst>
                                          <p:attrName>ppt_y</p:attrName>
                                        </p:attrNameLst>
                                      </p:cBhvr>
                                      <p:tavLst>
                                        <p:tav tm="0">
                                          <p:val>
                                            <p:strVal val="#ppt_y"/>
                                          </p:val>
                                        </p:tav>
                                        <p:tav tm="100000">
                                          <p:val>
                                            <p:strVal val="#ppt_y"/>
                                          </p:val>
                                        </p:tav>
                                      </p:tavLst>
                                    </p:anim>
                                  </p:childTnLst>
                                </p:cTn>
                              </p:par>
                              <p:par>
                                <p:cTn id="111" presetID="2" presetClass="entr" presetSubtype="8" fill="hold" grpId="1" nodeType="withEffect">
                                  <p:stCondLst>
                                    <p:cond delay="0"/>
                                  </p:stCondLst>
                                  <p:childTnLst>
                                    <p:set>
                                      <p:cBhvr>
                                        <p:cTn id="112" dur="1" fill="hold">
                                          <p:stCondLst>
                                            <p:cond delay="0"/>
                                          </p:stCondLst>
                                        </p:cTn>
                                        <p:tgtEl>
                                          <p:spTgt spid="216"/>
                                        </p:tgtEl>
                                        <p:attrNameLst>
                                          <p:attrName>style.visibility</p:attrName>
                                        </p:attrNameLst>
                                      </p:cBhvr>
                                      <p:to>
                                        <p:strVal val="visible"/>
                                      </p:to>
                                    </p:set>
                                    <p:anim calcmode="lin" valueType="num">
                                      <p:cBhvr additive="base">
                                        <p:cTn id="113" dur="500" fill="hold"/>
                                        <p:tgtEl>
                                          <p:spTgt spid="216"/>
                                        </p:tgtEl>
                                        <p:attrNameLst>
                                          <p:attrName>ppt_x</p:attrName>
                                        </p:attrNameLst>
                                      </p:cBhvr>
                                      <p:tavLst>
                                        <p:tav tm="0">
                                          <p:val>
                                            <p:strVal val="0-#ppt_w/2"/>
                                          </p:val>
                                        </p:tav>
                                        <p:tav tm="100000">
                                          <p:val>
                                            <p:strVal val="#ppt_x"/>
                                          </p:val>
                                        </p:tav>
                                      </p:tavLst>
                                    </p:anim>
                                    <p:anim calcmode="lin" valueType="num">
                                      <p:cBhvr additive="base">
                                        <p:cTn id="114" dur="500" fill="hold"/>
                                        <p:tgtEl>
                                          <p:spTgt spid="216"/>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nodeType="clickEffect">
                                  <p:stCondLst>
                                    <p:cond delay="0"/>
                                  </p:stCondLst>
                                  <p:childTnLst>
                                    <p:set>
                                      <p:cBhvr>
                                        <p:cTn id="118" dur="1" fill="hold">
                                          <p:stCondLst>
                                            <p:cond delay="0"/>
                                          </p:stCondLst>
                                        </p:cTn>
                                        <p:tgtEl>
                                          <p:spTgt spid="12"/>
                                        </p:tgtEl>
                                        <p:attrNameLst>
                                          <p:attrName>style.visibility</p:attrName>
                                        </p:attrNameLst>
                                      </p:cBhvr>
                                      <p:to>
                                        <p:strVal val="visible"/>
                                      </p:to>
                                    </p:set>
                                    <p:anim calcmode="lin" valueType="num">
                                      <p:cBhvr additive="base">
                                        <p:cTn id="119" dur="500" fill="hold"/>
                                        <p:tgtEl>
                                          <p:spTgt spid="12"/>
                                        </p:tgtEl>
                                        <p:attrNameLst>
                                          <p:attrName>ppt_x</p:attrName>
                                        </p:attrNameLst>
                                      </p:cBhvr>
                                      <p:tavLst>
                                        <p:tav tm="0">
                                          <p:val>
                                            <p:strVal val="0-#ppt_w/2"/>
                                          </p:val>
                                        </p:tav>
                                        <p:tav tm="100000">
                                          <p:val>
                                            <p:strVal val="#ppt_x"/>
                                          </p:val>
                                        </p:tav>
                                      </p:tavLst>
                                    </p:anim>
                                    <p:anim calcmode="lin" valueType="num">
                                      <p:cBhvr additive="base">
                                        <p:cTn id="120" dur="500" fill="hold"/>
                                        <p:tgtEl>
                                          <p:spTgt spid="12"/>
                                        </p:tgtEl>
                                        <p:attrNameLst>
                                          <p:attrName>ppt_y</p:attrName>
                                        </p:attrNameLst>
                                      </p:cBhvr>
                                      <p:tavLst>
                                        <p:tav tm="0">
                                          <p:val>
                                            <p:strVal val="#ppt_y"/>
                                          </p:val>
                                        </p:tav>
                                        <p:tav tm="100000">
                                          <p:val>
                                            <p:strVal val="#ppt_y"/>
                                          </p:val>
                                        </p:tav>
                                      </p:tavLst>
                                    </p:anim>
                                  </p:childTnLst>
                                </p:cTn>
                              </p:par>
                              <p:par>
                                <p:cTn id="121" presetID="1" presetClass="exit" presetSubtype="0" fill="hold" grpId="2" nodeType="withEffect">
                                  <p:stCondLst>
                                    <p:cond delay="0"/>
                                  </p:stCondLst>
                                  <p:childTnLst>
                                    <p:set>
                                      <p:cBhvr>
                                        <p:cTn id="122" dur="1" fill="hold">
                                          <p:stCondLst>
                                            <p:cond delay="0"/>
                                          </p:stCondLst>
                                        </p:cTn>
                                        <p:tgtEl>
                                          <p:spTgt spid="2"/>
                                        </p:tgtEl>
                                        <p:attrNameLst>
                                          <p:attrName>style.visibility</p:attrName>
                                        </p:attrNameLst>
                                      </p:cBhvr>
                                      <p:to>
                                        <p:strVal val="hidden"/>
                                      </p:to>
                                    </p:set>
                                  </p:childTnLst>
                                </p:cTn>
                              </p:par>
                              <p:par>
                                <p:cTn id="123" presetID="1" presetClass="exit" presetSubtype="0" fill="hold" grpId="3" nodeType="withEffect">
                                  <p:stCondLst>
                                    <p:cond delay="0"/>
                                  </p:stCondLst>
                                  <p:childTnLst>
                                    <p:set>
                                      <p:cBhvr>
                                        <p:cTn id="124" dur="1" fill="hold">
                                          <p:stCondLst>
                                            <p:cond delay="0"/>
                                          </p:stCondLst>
                                        </p:cTn>
                                        <p:tgtEl>
                                          <p:spTgt spid="216"/>
                                        </p:tgtEl>
                                        <p:attrNameLst>
                                          <p:attrName>style.visibility</p:attrName>
                                        </p:attrNameLst>
                                      </p:cBhvr>
                                      <p:to>
                                        <p:strVal val="hidden"/>
                                      </p:to>
                                    </p:set>
                                  </p:childTnLst>
                                </p:cTn>
                              </p:par>
                              <p:par>
                                <p:cTn id="125" presetID="2" presetClass="entr" presetSubtype="8" fill="hold" grpId="2" nodeType="withEffect">
                                  <p:stCondLst>
                                    <p:cond delay="0"/>
                                  </p:stCondLst>
                                  <p:childTnLst>
                                    <p:set>
                                      <p:cBhvr>
                                        <p:cTn id="126" dur="1" fill="hold">
                                          <p:stCondLst>
                                            <p:cond delay="0"/>
                                          </p:stCondLst>
                                        </p:cTn>
                                        <p:tgtEl>
                                          <p:spTgt spid="204"/>
                                        </p:tgtEl>
                                        <p:attrNameLst>
                                          <p:attrName>style.visibility</p:attrName>
                                        </p:attrNameLst>
                                      </p:cBhvr>
                                      <p:to>
                                        <p:strVal val="visible"/>
                                      </p:to>
                                    </p:set>
                                    <p:anim calcmode="lin" valueType="num">
                                      <p:cBhvr additive="base">
                                        <p:cTn id="127" dur="500" fill="hold"/>
                                        <p:tgtEl>
                                          <p:spTgt spid="204"/>
                                        </p:tgtEl>
                                        <p:attrNameLst>
                                          <p:attrName>ppt_x</p:attrName>
                                        </p:attrNameLst>
                                      </p:cBhvr>
                                      <p:tavLst>
                                        <p:tav tm="0">
                                          <p:val>
                                            <p:strVal val="0-#ppt_w/2"/>
                                          </p:val>
                                        </p:tav>
                                        <p:tav tm="100000">
                                          <p:val>
                                            <p:strVal val="#ppt_x"/>
                                          </p:val>
                                        </p:tav>
                                      </p:tavLst>
                                    </p:anim>
                                    <p:anim calcmode="lin" valueType="num">
                                      <p:cBhvr additive="base">
                                        <p:cTn id="128" dur="500" fill="hold"/>
                                        <p:tgtEl>
                                          <p:spTgt spid="204"/>
                                        </p:tgtEl>
                                        <p:attrNameLst>
                                          <p:attrName>ppt_y</p:attrName>
                                        </p:attrNameLst>
                                      </p:cBhvr>
                                      <p:tavLst>
                                        <p:tav tm="0">
                                          <p:val>
                                            <p:strVal val="#ppt_y"/>
                                          </p:val>
                                        </p:tav>
                                        <p:tav tm="100000">
                                          <p:val>
                                            <p:strVal val="#ppt_y"/>
                                          </p:val>
                                        </p:tav>
                                      </p:tavLst>
                                    </p:anim>
                                  </p:childTnLst>
                                </p:cTn>
                              </p:par>
                              <p:par>
                                <p:cTn id="129" presetID="2" presetClass="entr" presetSubtype="8" fill="hold" grpId="2" nodeType="withEffect">
                                  <p:stCondLst>
                                    <p:cond delay="0"/>
                                  </p:stCondLst>
                                  <p:childTnLst>
                                    <p:set>
                                      <p:cBhvr>
                                        <p:cTn id="130" dur="1" fill="hold">
                                          <p:stCondLst>
                                            <p:cond delay="0"/>
                                          </p:stCondLst>
                                        </p:cTn>
                                        <p:tgtEl>
                                          <p:spTgt spid="215"/>
                                        </p:tgtEl>
                                        <p:attrNameLst>
                                          <p:attrName>style.visibility</p:attrName>
                                        </p:attrNameLst>
                                      </p:cBhvr>
                                      <p:to>
                                        <p:strVal val="visible"/>
                                      </p:to>
                                    </p:set>
                                    <p:anim calcmode="lin" valueType="num">
                                      <p:cBhvr additive="base">
                                        <p:cTn id="131" dur="500" fill="hold"/>
                                        <p:tgtEl>
                                          <p:spTgt spid="215"/>
                                        </p:tgtEl>
                                        <p:attrNameLst>
                                          <p:attrName>ppt_x</p:attrName>
                                        </p:attrNameLst>
                                      </p:cBhvr>
                                      <p:tavLst>
                                        <p:tav tm="0">
                                          <p:val>
                                            <p:strVal val="0-#ppt_w/2"/>
                                          </p:val>
                                        </p:tav>
                                        <p:tav tm="100000">
                                          <p:val>
                                            <p:strVal val="#ppt_x"/>
                                          </p:val>
                                        </p:tav>
                                      </p:tavLst>
                                    </p:anim>
                                    <p:anim calcmode="lin" valueType="num">
                                      <p:cBhvr additive="base">
                                        <p:cTn id="132" dur="500" fill="hold"/>
                                        <p:tgtEl>
                                          <p:spTgt spid="215"/>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grpId="0" nodeType="clickEffect">
                                  <p:stCondLst>
                                    <p:cond delay="0"/>
                                  </p:stCondLst>
                                  <p:childTnLst>
                                    <p:set>
                                      <p:cBhvr>
                                        <p:cTn id="136" dur="1" fill="hold">
                                          <p:stCondLst>
                                            <p:cond delay="0"/>
                                          </p:stCondLst>
                                        </p:cTn>
                                        <p:tgtEl>
                                          <p:spTgt spid="147"/>
                                        </p:tgtEl>
                                        <p:attrNameLst>
                                          <p:attrName>style.visibility</p:attrName>
                                        </p:attrNameLst>
                                      </p:cBhvr>
                                      <p:to>
                                        <p:strVal val="visible"/>
                                      </p:to>
                                    </p:set>
                                    <p:anim calcmode="lin" valueType="num">
                                      <p:cBhvr additive="base">
                                        <p:cTn id="137" dur="500" fill="hold"/>
                                        <p:tgtEl>
                                          <p:spTgt spid="147"/>
                                        </p:tgtEl>
                                        <p:attrNameLst>
                                          <p:attrName>ppt_x</p:attrName>
                                        </p:attrNameLst>
                                      </p:cBhvr>
                                      <p:tavLst>
                                        <p:tav tm="0">
                                          <p:val>
                                            <p:strVal val="1+#ppt_w/2"/>
                                          </p:val>
                                        </p:tav>
                                        <p:tav tm="100000">
                                          <p:val>
                                            <p:strVal val="#ppt_x"/>
                                          </p:val>
                                        </p:tav>
                                      </p:tavLst>
                                    </p:anim>
                                    <p:anim calcmode="lin" valueType="num">
                                      <p:cBhvr additive="base">
                                        <p:cTn id="138" dur="500" fill="hold"/>
                                        <p:tgtEl>
                                          <p:spTgt spid="147"/>
                                        </p:tgtEl>
                                        <p:attrNameLst>
                                          <p:attrName>ppt_y</p:attrName>
                                        </p:attrNameLst>
                                      </p:cBhvr>
                                      <p:tavLst>
                                        <p:tav tm="0">
                                          <p:val>
                                            <p:strVal val="#ppt_y"/>
                                          </p:val>
                                        </p:tav>
                                        <p:tav tm="100000">
                                          <p:val>
                                            <p:strVal val="#ppt_y"/>
                                          </p:val>
                                        </p:tav>
                                      </p:tavLst>
                                    </p:anim>
                                  </p:childTnLst>
                                </p:cTn>
                              </p:par>
                              <p:par>
                                <p:cTn id="139" presetID="1" presetClass="exit" presetSubtype="0" fill="hold" grpId="3" nodeType="withEffect">
                                  <p:stCondLst>
                                    <p:cond delay="0"/>
                                  </p:stCondLst>
                                  <p:childTnLst>
                                    <p:set>
                                      <p:cBhvr>
                                        <p:cTn id="140" dur="1" fill="hold">
                                          <p:stCondLst>
                                            <p:cond delay="0"/>
                                          </p:stCondLst>
                                        </p:cTn>
                                        <p:tgtEl>
                                          <p:spTgt spid="204"/>
                                        </p:tgtEl>
                                        <p:attrNameLst>
                                          <p:attrName>style.visibility</p:attrName>
                                        </p:attrNameLst>
                                      </p:cBhvr>
                                      <p:to>
                                        <p:strVal val="hidden"/>
                                      </p:to>
                                    </p:set>
                                  </p:childTnLst>
                                </p:cTn>
                              </p:par>
                              <p:par>
                                <p:cTn id="141" presetID="1" presetClass="exit" presetSubtype="0" fill="hold" grpId="3" nodeType="withEffect">
                                  <p:stCondLst>
                                    <p:cond delay="0"/>
                                  </p:stCondLst>
                                  <p:childTnLst>
                                    <p:set>
                                      <p:cBhvr>
                                        <p:cTn id="142" dur="1" fill="hold">
                                          <p:stCondLst>
                                            <p:cond delay="0"/>
                                          </p:stCondLst>
                                        </p:cTn>
                                        <p:tgtEl>
                                          <p:spTgt spid="215"/>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2" fill="hold" nodeType="clickEffect">
                                  <p:stCondLst>
                                    <p:cond delay="0"/>
                                  </p:stCondLst>
                                  <p:childTnLst>
                                    <p:set>
                                      <p:cBhvr>
                                        <p:cTn id="146" dur="1" fill="hold">
                                          <p:stCondLst>
                                            <p:cond delay="0"/>
                                          </p:stCondLst>
                                        </p:cTn>
                                        <p:tgtEl>
                                          <p:spTgt spid="351"/>
                                        </p:tgtEl>
                                        <p:attrNameLst>
                                          <p:attrName>style.visibility</p:attrName>
                                        </p:attrNameLst>
                                      </p:cBhvr>
                                      <p:to>
                                        <p:strVal val="visible"/>
                                      </p:to>
                                    </p:set>
                                    <p:anim calcmode="lin" valueType="num">
                                      <p:cBhvr additive="base">
                                        <p:cTn id="147" dur="500" fill="hold"/>
                                        <p:tgtEl>
                                          <p:spTgt spid="351"/>
                                        </p:tgtEl>
                                        <p:attrNameLst>
                                          <p:attrName>ppt_x</p:attrName>
                                        </p:attrNameLst>
                                      </p:cBhvr>
                                      <p:tavLst>
                                        <p:tav tm="0">
                                          <p:val>
                                            <p:strVal val="1+#ppt_w/2"/>
                                          </p:val>
                                        </p:tav>
                                        <p:tav tm="100000">
                                          <p:val>
                                            <p:strVal val="#ppt_x"/>
                                          </p:val>
                                        </p:tav>
                                      </p:tavLst>
                                    </p:anim>
                                    <p:anim calcmode="lin" valueType="num">
                                      <p:cBhvr additive="base">
                                        <p:cTn id="148" dur="500" fill="hold"/>
                                        <p:tgtEl>
                                          <p:spTgt spid="351"/>
                                        </p:tgtEl>
                                        <p:attrNameLst>
                                          <p:attrName>ppt_y</p:attrName>
                                        </p:attrNameLst>
                                      </p:cBhvr>
                                      <p:tavLst>
                                        <p:tav tm="0">
                                          <p:val>
                                            <p:strVal val="#ppt_y"/>
                                          </p:val>
                                        </p:tav>
                                        <p:tav tm="100000">
                                          <p:val>
                                            <p:strVal val="#ppt_y"/>
                                          </p:val>
                                        </p:tav>
                                      </p:tavLst>
                                    </p:anim>
                                  </p:childTnLst>
                                </p:cTn>
                              </p:par>
                              <p:par>
                                <p:cTn id="149" presetID="2" presetClass="entr" presetSubtype="2" fill="hold" nodeType="withEffect">
                                  <p:stCondLst>
                                    <p:cond delay="0"/>
                                  </p:stCondLst>
                                  <p:childTnLst>
                                    <p:set>
                                      <p:cBhvr>
                                        <p:cTn id="150" dur="1" fill="hold">
                                          <p:stCondLst>
                                            <p:cond delay="0"/>
                                          </p:stCondLst>
                                        </p:cTn>
                                        <p:tgtEl>
                                          <p:spTgt spid="15"/>
                                        </p:tgtEl>
                                        <p:attrNameLst>
                                          <p:attrName>style.visibility</p:attrName>
                                        </p:attrNameLst>
                                      </p:cBhvr>
                                      <p:to>
                                        <p:strVal val="visible"/>
                                      </p:to>
                                    </p:set>
                                    <p:anim calcmode="lin" valueType="num">
                                      <p:cBhvr additive="base">
                                        <p:cTn id="151" dur="500" fill="hold"/>
                                        <p:tgtEl>
                                          <p:spTgt spid="15"/>
                                        </p:tgtEl>
                                        <p:attrNameLst>
                                          <p:attrName>ppt_x</p:attrName>
                                        </p:attrNameLst>
                                      </p:cBhvr>
                                      <p:tavLst>
                                        <p:tav tm="0">
                                          <p:val>
                                            <p:strVal val="1+#ppt_w/2"/>
                                          </p:val>
                                        </p:tav>
                                        <p:tav tm="100000">
                                          <p:val>
                                            <p:strVal val="#ppt_x"/>
                                          </p:val>
                                        </p:tav>
                                      </p:tavLst>
                                    </p:anim>
                                    <p:anim calcmode="lin" valueType="num">
                                      <p:cBhvr additive="base">
                                        <p:cTn id="15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2" fill="hold" grpId="0" nodeType="clickEffect">
                                  <p:stCondLst>
                                    <p:cond delay="0"/>
                                  </p:stCondLst>
                                  <p:childTnLst>
                                    <p:set>
                                      <p:cBhvr>
                                        <p:cTn id="156" dur="1" fill="hold">
                                          <p:stCondLst>
                                            <p:cond delay="0"/>
                                          </p:stCondLst>
                                        </p:cTn>
                                        <p:tgtEl>
                                          <p:spTgt spid="352"/>
                                        </p:tgtEl>
                                        <p:attrNameLst>
                                          <p:attrName>style.visibility</p:attrName>
                                        </p:attrNameLst>
                                      </p:cBhvr>
                                      <p:to>
                                        <p:strVal val="visible"/>
                                      </p:to>
                                    </p:set>
                                    <p:anim calcmode="lin" valueType="num">
                                      <p:cBhvr additive="base">
                                        <p:cTn id="157" dur="500" fill="hold"/>
                                        <p:tgtEl>
                                          <p:spTgt spid="352"/>
                                        </p:tgtEl>
                                        <p:attrNameLst>
                                          <p:attrName>ppt_x</p:attrName>
                                        </p:attrNameLst>
                                      </p:cBhvr>
                                      <p:tavLst>
                                        <p:tav tm="0">
                                          <p:val>
                                            <p:strVal val="1+#ppt_w/2"/>
                                          </p:val>
                                        </p:tav>
                                        <p:tav tm="100000">
                                          <p:val>
                                            <p:strVal val="#ppt_x"/>
                                          </p:val>
                                        </p:tav>
                                      </p:tavLst>
                                    </p:anim>
                                    <p:anim calcmode="lin" valueType="num">
                                      <p:cBhvr additive="base">
                                        <p:cTn id="158" dur="500" fill="hold"/>
                                        <p:tgtEl>
                                          <p:spTgt spid="3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214" grpId="0" animBg="1"/>
      <p:bldP spid="214" grpId="1" animBg="1"/>
      <p:bldP spid="213" grpId="0" animBg="1"/>
      <p:bldP spid="213" grpId="1" animBg="1"/>
      <p:bldP spid="2" grpId="0" animBg="1"/>
      <p:bldP spid="2" grpId="1" animBg="1"/>
      <p:bldP spid="2" grpId="2" animBg="1"/>
      <p:bldP spid="2" grpId="3" animBg="1"/>
      <p:bldP spid="204" grpId="0" animBg="1"/>
      <p:bldP spid="204" grpId="1" animBg="1"/>
      <p:bldP spid="204" grpId="2" animBg="1"/>
      <p:bldP spid="204" grpId="3" animBg="1"/>
      <p:bldP spid="215" grpId="0" animBg="1"/>
      <p:bldP spid="215" grpId="1" animBg="1"/>
      <p:bldP spid="215" grpId="2" animBg="1"/>
      <p:bldP spid="215" grpId="3" animBg="1"/>
      <p:bldP spid="216" grpId="0" animBg="1"/>
      <p:bldP spid="216" grpId="1" animBg="1"/>
      <p:bldP spid="216" grpId="2" animBg="1"/>
      <p:bldP spid="216" grpId="3" animBg="1"/>
      <p:bldP spid="198" grpId="0" animBg="1"/>
      <p:bldP spid="198" grpId="1" animBg="1"/>
      <p:bldP spid="197" grpId="0" animBg="1"/>
      <p:bldP spid="197" grpId="1" animBg="1"/>
      <p:bldP spid="308" grpId="0" animBg="1"/>
      <p:bldP spid="308" grpId="1" animBg="1"/>
      <p:bldP spid="35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15">
            <a:extLst>
              <a:ext uri="{FF2B5EF4-FFF2-40B4-BE49-F238E27FC236}">
                <a16:creationId xmlns:a16="http://schemas.microsoft.com/office/drawing/2014/main" id="{7D25BB01-A84F-4D1C-9E8D-621D5A9A6331}"/>
              </a:ext>
            </a:extLst>
          </p:cNvPr>
          <p:cNvGrpSpPr/>
          <p:nvPr/>
        </p:nvGrpSpPr>
        <p:grpSpPr>
          <a:xfrm>
            <a:off x="2971800" y="1154126"/>
            <a:ext cx="2514600" cy="2315597"/>
            <a:chOff x="2971800" y="1154126"/>
            <a:chExt cx="2514600" cy="2315597"/>
          </a:xfrm>
        </p:grpSpPr>
        <p:cxnSp>
          <p:nvCxnSpPr>
            <p:cNvPr id="8" name="Straight Connector 7">
              <a:extLst>
                <a:ext uri="{FF2B5EF4-FFF2-40B4-BE49-F238E27FC236}">
                  <a16:creationId xmlns:a16="http://schemas.microsoft.com/office/drawing/2014/main" id="{234C5D06-06C7-4A74-8EE9-A2A93D49C64F}"/>
                </a:ext>
              </a:extLst>
            </p:cNvPr>
            <p:cNvCxnSpPr>
              <a:stCxn id="6" idx="1"/>
              <a:endCxn id="6" idx="3"/>
            </p:cNvCxnSpPr>
            <p:nvPr/>
          </p:nvCxnSpPr>
          <p:spPr bwMode="auto">
            <a:xfrm>
              <a:off x="2971800" y="2311925"/>
              <a:ext cx="2514600" cy="0"/>
            </a:xfrm>
            <a:prstGeom prst="line">
              <a:avLst/>
            </a:prstGeom>
            <a:noFill/>
            <a:ln w="25400" cap="flat" cmpd="sng" algn="ctr">
              <a:solidFill>
                <a:srgbClr val="FFC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42D82D50-1958-4B04-8AA2-350A00DFE6FA}"/>
                </a:ext>
              </a:extLst>
            </p:cNvPr>
            <p:cNvCxnSpPr>
              <a:stCxn id="6" idx="0"/>
              <a:endCxn id="6" idx="2"/>
            </p:cNvCxnSpPr>
            <p:nvPr/>
          </p:nvCxnSpPr>
          <p:spPr bwMode="auto">
            <a:xfrm>
              <a:off x="4229100" y="1154126"/>
              <a:ext cx="0" cy="2315597"/>
            </a:xfrm>
            <a:prstGeom prst="line">
              <a:avLst/>
            </a:prstGeom>
            <a:noFill/>
            <a:ln w="25400" cap="flat" cmpd="sng" algn="ctr">
              <a:solidFill>
                <a:srgbClr val="FFC000"/>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0B918125-4B8D-4F39-B060-5A04EB743E55}"/>
                </a:ext>
              </a:extLst>
            </p:cNvPr>
            <p:cNvSpPr/>
            <p:nvPr/>
          </p:nvSpPr>
          <p:spPr bwMode="auto">
            <a:xfrm>
              <a:off x="2971800" y="1154126"/>
              <a:ext cx="2514600" cy="2315597"/>
            </a:xfrm>
            <a:prstGeom prst="rect">
              <a:avLst/>
            </a:prstGeom>
            <a:noFill/>
            <a:ln w="254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3" name="Rectangle 132">
            <a:extLst>
              <a:ext uri="{FF2B5EF4-FFF2-40B4-BE49-F238E27FC236}">
                <a16:creationId xmlns:a16="http://schemas.microsoft.com/office/drawing/2014/main" id="{84693053-9530-4F62-9C55-770F10B29872}"/>
              </a:ext>
            </a:extLst>
          </p:cNvPr>
          <p:cNvSpPr/>
          <p:nvPr/>
        </p:nvSpPr>
        <p:spPr>
          <a:xfrm>
            <a:off x="3042639" y="718965"/>
            <a:ext cx="11582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C-SAT</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Rectangle 135">
            <a:extLst>
              <a:ext uri="{FF2B5EF4-FFF2-40B4-BE49-F238E27FC236}">
                <a16:creationId xmlns:a16="http://schemas.microsoft.com/office/drawing/2014/main" id="{3F531EB5-ECC1-496D-B2F3-4E7D7B35FC55}"/>
              </a:ext>
            </a:extLst>
          </p:cNvPr>
          <p:cNvSpPr/>
          <p:nvPr/>
        </p:nvSpPr>
        <p:spPr>
          <a:xfrm>
            <a:off x="4299001" y="696926"/>
            <a:ext cx="108052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45C4BBAF-519D-4E10-A177-89D262FB7585}"/>
              </a:ext>
            </a:extLst>
          </p:cNvPr>
          <p:cNvSpPr/>
          <p:nvPr/>
        </p:nvSpPr>
        <p:spPr>
          <a:xfrm>
            <a:off x="2667446" y="1464868"/>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Rectangle 138">
            <a:extLst>
              <a:ext uri="{FF2B5EF4-FFF2-40B4-BE49-F238E27FC236}">
                <a16:creationId xmlns:a16="http://schemas.microsoft.com/office/drawing/2014/main" id="{ADD84FEC-DAC8-415E-9343-4B9422B9AB6E}"/>
              </a:ext>
            </a:extLst>
          </p:cNvPr>
          <p:cNvSpPr/>
          <p:nvPr/>
        </p:nvSpPr>
        <p:spPr>
          <a:xfrm>
            <a:off x="2650637" y="2649283"/>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A421C142-04FF-49E4-9E9D-FA04794974AC}"/>
              </a:ext>
            </a:extLst>
          </p:cNvPr>
          <p:cNvGrpSpPr/>
          <p:nvPr/>
        </p:nvGrpSpPr>
        <p:grpSpPr>
          <a:xfrm>
            <a:off x="2971800" y="1154126"/>
            <a:ext cx="1487556" cy="1157799"/>
            <a:chOff x="2971800" y="1154126"/>
            <a:chExt cx="1487556" cy="1157799"/>
          </a:xfrm>
        </p:grpSpPr>
        <p:grpSp>
          <p:nvGrpSpPr>
            <p:cNvPr id="17" name="Group 16">
              <a:extLst>
                <a:ext uri="{FF2B5EF4-FFF2-40B4-BE49-F238E27FC236}">
                  <a16:creationId xmlns:a16="http://schemas.microsoft.com/office/drawing/2014/main" id="{F6AA8C6B-301A-47E3-92C5-6E3094D46F57}"/>
                </a:ext>
              </a:extLst>
            </p:cNvPr>
            <p:cNvGrpSpPr/>
            <p:nvPr/>
          </p:nvGrpSpPr>
          <p:grpSpPr>
            <a:xfrm>
              <a:off x="2994992" y="1232452"/>
              <a:ext cx="1464364" cy="959610"/>
              <a:chOff x="2994992" y="1232452"/>
              <a:chExt cx="1464364" cy="959610"/>
            </a:xfrm>
          </p:grpSpPr>
          <p:sp>
            <p:nvSpPr>
              <p:cNvPr id="134" name="Rectangle 133">
                <a:extLst>
                  <a:ext uri="{FF2B5EF4-FFF2-40B4-BE49-F238E27FC236}">
                    <a16:creationId xmlns:a16="http://schemas.microsoft.com/office/drawing/2014/main" id="{331FC216-0534-4A40-9154-1AA38B549138}"/>
                  </a:ext>
                </a:extLst>
              </p:cNvPr>
              <p:cNvSpPr/>
              <p:nvPr/>
            </p:nvSpPr>
            <p:spPr>
              <a:xfrm>
                <a:off x="3516543" y="1822730"/>
                <a:ext cx="942813"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neg</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D2529AB8-EF6D-4557-AE7D-35C7E8A92915}"/>
                  </a:ext>
                </a:extLst>
              </p:cNvPr>
              <p:cNvSpPr/>
              <p:nvPr/>
            </p:nvSpPr>
            <p:spPr>
              <a:xfrm>
                <a:off x="2994992" y="1232452"/>
                <a:ext cx="940298"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not neg</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cxnSp>
          <p:nvCxnSpPr>
            <p:cNvPr id="158" name="Straight Connector 157">
              <a:extLst>
                <a:ext uri="{FF2B5EF4-FFF2-40B4-BE49-F238E27FC236}">
                  <a16:creationId xmlns:a16="http://schemas.microsoft.com/office/drawing/2014/main" id="{05D1F254-0989-4383-832D-CD98A6B1B6D5}"/>
                </a:ext>
              </a:extLst>
            </p:cNvPr>
            <p:cNvCxnSpPr/>
            <p:nvPr/>
          </p:nvCxnSpPr>
          <p:spPr bwMode="auto">
            <a:xfrm flipV="1">
              <a:off x="2971800" y="1154126"/>
              <a:ext cx="1257300" cy="1157799"/>
            </a:xfrm>
            <a:prstGeom prst="line">
              <a:avLst/>
            </a:prstGeom>
            <a:noFill/>
            <a:ln w="25400" cap="flat" cmpd="sng" algn="ctr">
              <a:solidFill>
                <a:srgbClr val="FFC000"/>
              </a:solidFill>
              <a:prstDash val="solid"/>
              <a:round/>
              <a:headEnd type="none" w="med" len="med"/>
              <a:tailEnd type="none" w="med" len="med"/>
            </a:ln>
            <a:effectLst/>
          </p:spPr>
        </p:cxnSp>
      </p:grpSp>
      <p:grpSp>
        <p:nvGrpSpPr>
          <p:cNvPr id="24" name="Group 23">
            <a:extLst>
              <a:ext uri="{FF2B5EF4-FFF2-40B4-BE49-F238E27FC236}">
                <a16:creationId xmlns:a16="http://schemas.microsoft.com/office/drawing/2014/main" id="{AAD3A0E4-2946-4173-8AF0-4FCB58BACF10}"/>
              </a:ext>
            </a:extLst>
          </p:cNvPr>
          <p:cNvGrpSpPr/>
          <p:nvPr/>
        </p:nvGrpSpPr>
        <p:grpSpPr>
          <a:xfrm>
            <a:off x="4249271" y="2311925"/>
            <a:ext cx="1237129" cy="1128202"/>
            <a:chOff x="4249271" y="2311925"/>
            <a:chExt cx="1237129" cy="1128202"/>
          </a:xfrm>
        </p:grpSpPr>
        <p:grpSp>
          <p:nvGrpSpPr>
            <p:cNvPr id="20" name="Group 19">
              <a:extLst>
                <a:ext uri="{FF2B5EF4-FFF2-40B4-BE49-F238E27FC236}">
                  <a16:creationId xmlns:a16="http://schemas.microsoft.com/office/drawing/2014/main" id="{F27D72FC-E508-45A9-A486-5767DF55A8D3}"/>
                </a:ext>
              </a:extLst>
            </p:cNvPr>
            <p:cNvGrpSpPr/>
            <p:nvPr/>
          </p:nvGrpSpPr>
          <p:grpSpPr>
            <a:xfrm>
              <a:off x="4308962" y="2391863"/>
              <a:ext cx="1060642" cy="1034674"/>
              <a:chOff x="4308962" y="2391863"/>
              <a:chExt cx="1060642" cy="1034674"/>
            </a:xfrm>
          </p:grpSpPr>
          <p:sp>
            <p:nvSpPr>
              <p:cNvPr id="132" name="Rectangle 131">
                <a:extLst>
                  <a:ext uri="{FF2B5EF4-FFF2-40B4-BE49-F238E27FC236}">
                    <a16:creationId xmlns:a16="http://schemas.microsoft.com/office/drawing/2014/main" id="{207FF1D1-9C8A-45E1-B9B0-ABA917A06B50}"/>
                  </a:ext>
                </a:extLst>
              </p:cNvPr>
              <p:cNvSpPr/>
              <p:nvPr/>
            </p:nvSpPr>
            <p:spPr>
              <a:xfrm>
                <a:off x="4308962" y="2391863"/>
                <a:ext cx="70698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Rectangle 134">
                <a:extLst>
                  <a:ext uri="{FF2B5EF4-FFF2-40B4-BE49-F238E27FC236}">
                    <a16:creationId xmlns:a16="http://schemas.microsoft.com/office/drawing/2014/main" id="{3C0616F6-8278-4D32-B78D-27798CA98C73}"/>
                  </a:ext>
                </a:extLst>
              </p:cNvPr>
              <p:cNvSpPr/>
              <p:nvPr/>
            </p:nvSpPr>
            <p:spPr>
              <a:xfrm>
                <a:off x="4761667" y="3057205"/>
                <a:ext cx="6079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cxnSp>
          <p:nvCxnSpPr>
            <p:cNvPr id="159" name="Straight Connector 158">
              <a:extLst>
                <a:ext uri="{FF2B5EF4-FFF2-40B4-BE49-F238E27FC236}">
                  <a16:creationId xmlns:a16="http://schemas.microsoft.com/office/drawing/2014/main" id="{2E74E00D-CB33-462D-9CC3-E1A0B7B16C21}"/>
                </a:ext>
              </a:extLst>
            </p:cNvPr>
            <p:cNvCxnSpPr>
              <a:cxnSpLocks/>
              <a:endCxn id="6" idx="3"/>
            </p:cNvCxnSpPr>
            <p:nvPr/>
          </p:nvCxnSpPr>
          <p:spPr bwMode="auto">
            <a:xfrm flipV="1">
              <a:off x="4249271" y="2311925"/>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0" name="Rectangle 159">
            <a:extLst>
              <a:ext uri="{FF2B5EF4-FFF2-40B4-BE49-F238E27FC236}">
                <a16:creationId xmlns:a16="http://schemas.microsoft.com/office/drawing/2014/main" id="{2BADF30A-FF69-4A8B-8E09-C23289109A6A}"/>
              </a:ext>
            </a:extLst>
          </p:cNvPr>
          <p:cNvSpPr/>
          <p:nvPr/>
        </p:nvSpPr>
        <p:spPr>
          <a:xfrm>
            <a:off x="3234627" y="1520468"/>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 in C</a:t>
            </a:r>
          </a:p>
        </p:txBody>
      </p:sp>
      <p:grpSp>
        <p:nvGrpSpPr>
          <p:cNvPr id="25" name="Group 24">
            <a:extLst>
              <a:ext uri="{FF2B5EF4-FFF2-40B4-BE49-F238E27FC236}">
                <a16:creationId xmlns:a16="http://schemas.microsoft.com/office/drawing/2014/main" id="{CCBC4E33-F038-487F-ADCD-7E1ED3D59DE4}"/>
              </a:ext>
            </a:extLst>
          </p:cNvPr>
          <p:cNvGrpSpPr/>
          <p:nvPr/>
        </p:nvGrpSpPr>
        <p:grpSpPr>
          <a:xfrm>
            <a:off x="4191000" y="1024071"/>
            <a:ext cx="1408044" cy="1338129"/>
            <a:chOff x="4191000" y="1024071"/>
            <a:chExt cx="1408044" cy="1338129"/>
          </a:xfrm>
        </p:grpSpPr>
        <p:grpSp>
          <p:nvGrpSpPr>
            <p:cNvPr id="19" name="Group 18">
              <a:extLst>
                <a:ext uri="{FF2B5EF4-FFF2-40B4-BE49-F238E27FC236}">
                  <a16:creationId xmlns:a16="http://schemas.microsoft.com/office/drawing/2014/main" id="{8A9435E5-C6B9-40F9-B5C0-A09E625379FE}"/>
                </a:ext>
              </a:extLst>
            </p:cNvPr>
            <p:cNvGrpSpPr/>
            <p:nvPr/>
          </p:nvGrpSpPr>
          <p:grpSpPr>
            <a:xfrm>
              <a:off x="4191000" y="1024071"/>
              <a:ext cx="1408044" cy="1338129"/>
              <a:chOff x="4191000" y="1024071"/>
              <a:chExt cx="1408044" cy="1338129"/>
            </a:xfrm>
          </p:grpSpPr>
          <p:sp>
            <p:nvSpPr>
              <p:cNvPr id="14" name="Rectangle 13">
                <a:extLst>
                  <a:ext uri="{FF2B5EF4-FFF2-40B4-BE49-F238E27FC236}">
                    <a16:creationId xmlns:a16="http://schemas.microsoft.com/office/drawing/2014/main" id="{ACAC01A9-90BA-4C23-B0A3-702F6F59772A}"/>
                  </a:ext>
                </a:extLst>
              </p:cNvPr>
              <p:cNvSpPr/>
              <p:nvPr/>
            </p:nvSpPr>
            <p:spPr>
              <a:xfrm>
                <a:off x="4191000" y="1024071"/>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66FF66"/>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left</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CE37AA85-57CF-4A80-BCF2-A4A4DA3494B8}"/>
                  </a:ext>
                </a:extLst>
              </p:cNvPr>
              <p:cNvSpPr/>
              <p:nvPr/>
            </p:nvSpPr>
            <p:spPr>
              <a:xfrm>
                <a:off x="4619480" y="1715869"/>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FF00FF"/>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right</a:t>
                </a:r>
                <a:endPar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cxnSp>
          <p:nvCxnSpPr>
            <p:cNvPr id="163" name="Straight Connector 162">
              <a:extLst>
                <a:ext uri="{FF2B5EF4-FFF2-40B4-BE49-F238E27FC236}">
                  <a16:creationId xmlns:a16="http://schemas.microsoft.com/office/drawing/2014/main" id="{8C6A00F0-8A91-47E0-87AC-8F57B40196C0}"/>
                </a:ext>
              </a:extLst>
            </p:cNvPr>
            <p:cNvCxnSpPr>
              <a:cxnSpLocks/>
            </p:cNvCxnSpPr>
            <p:nvPr/>
          </p:nvCxnSpPr>
          <p:spPr bwMode="auto">
            <a:xfrm flipV="1">
              <a:off x="4230756" y="1169504"/>
              <a:ext cx="1237129" cy="1128202"/>
            </a:xfrm>
            <a:prstGeom prst="line">
              <a:avLst/>
            </a:prstGeom>
            <a:noFill/>
            <a:ln w="25400" cap="flat" cmpd="sng" algn="ctr">
              <a:solidFill>
                <a:srgbClr val="FFC000"/>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6A57714C-51C8-4E70-AD77-94210A9443DA}"/>
              </a:ext>
            </a:extLst>
          </p:cNvPr>
          <p:cNvGrpSpPr/>
          <p:nvPr/>
        </p:nvGrpSpPr>
        <p:grpSpPr>
          <a:xfrm>
            <a:off x="2977063" y="2314050"/>
            <a:ext cx="1237129" cy="1128202"/>
            <a:chOff x="2977063" y="2314050"/>
            <a:chExt cx="1237129" cy="1128202"/>
          </a:xfrm>
        </p:grpSpPr>
        <p:grpSp>
          <p:nvGrpSpPr>
            <p:cNvPr id="18" name="Group 17">
              <a:extLst>
                <a:ext uri="{FF2B5EF4-FFF2-40B4-BE49-F238E27FC236}">
                  <a16:creationId xmlns:a16="http://schemas.microsoft.com/office/drawing/2014/main" id="{ED8E5D69-0B65-4684-A5AB-DFD90A9F6715}"/>
                </a:ext>
              </a:extLst>
            </p:cNvPr>
            <p:cNvGrpSpPr/>
            <p:nvPr/>
          </p:nvGrpSpPr>
          <p:grpSpPr>
            <a:xfrm>
              <a:off x="3110641" y="2416022"/>
              <a:ext cx="1080359" cy="923526"/>
              <a:chOff x="3110641" y="2416022"/>
              <a:chExt cx="1080359" cy="923526"/>
            </a:xfrm>
          </p:grpSpPr>
          <p:sp>
            <p:nvSpPr>
              <p:cNvPr id="140" name="Rectangle 139">
                <a:extLst>
                  <a:ext uri="{FF2B5EF4-FFF2-40B4-BE49-F238E27FC236}">
                    <a16:creationId xmlns:a16="http://schemas.microsoft.com/office/drawing/2014/main" id="{D910A663-55B9-492B-9D5B-CE5526821301}"/>
                  </a:ext>
                </a:extLst>
              </p:cNvPr>
              <p:cNvSpPr/>
              <p:nvPr/>
            </p:nvSpPr>
            <p:spPr>
              <a:xfrm>
                <a:off x="3110641" y="2416022"/>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141" name="Rectangle 140">
                <a:extLst>
                  <a:ext uri="{FF2B5EF4-FFF2-40B4-BE49-F238E27FC236}">
                    <a16:creationId xmlns:a16="http://schemas.microsoft.com/office/drawing/2014/main" id="{893FC61B-F1F2-44EB-B389-F501C28BC40F}"/>
                  </a:ext>
                </a:extLst>
              </p:cNvPr>
              <p:cNvSpPr/>
              <p:nvPr/>
            </p:nvSpPr>
            <p:spPr>
              <a:xfrm>
                <a:off x="3611463" y="2970216"/>
                <a:ext cx="5795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a:t>
                </a:r>
              </a:p>
            </p:txBody>
          </p:sp>
        </p:grpSp>
        <p:cxnSp>
          <p:nvCxnSpPr>
            <p:cNvPr id="164" name="Straight Connector 163">
              <a:extLst>
                <a:ext uri="{FF2B5EF4-FFF2-40B4-BE49-F238E27FC236}">
                  <a16:creationId xmlns:a16="http://schemas.microsoft.com/office/drawing/2014/main" id="{868C1C81-FF3B-4981-B8AA-AEF879D7499A}"/>
                </a:ext>
              </a:extLst>
            </p:cNvPr>
            <p:cNvCxnSpPr>
              <a:cxnSpLocks/>
            </p:cNvCxnSpPr>
            <p:nvPr/>
          </p:nvCxnSpPr>
          <p:spPr bwMode="auto">
            <a:xfrm flipV="1">
              <a:off x="2977063" y="2314050"/>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5" name="Rectangle 164">
            <a:extLst>
              <a:ext uri="{FF2B5EF4-FFF2-40B4-BE49-F238E27FC236}">
                <a16:creationId xmlns:a16="http://schemas.microsoft.com/office/drawing/2014/main" id="{4B45F601-2605-401A-89A5-8C86023839A8}"/>
              </a:ext>
            </a:extLst>
          </p:cNvPr>
          <p:cNvSpPr/>
          <p:nvPr/>
        </p:nvSpPr>
        <p:spPr>
          <a:xfrm>
            <a:off x="3289852" y="2665416"/>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var x</a:t>
            </a:r>
            <a:endPar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8" name="Rectangle 167">
            <a:extLst>
              <a:ext uri="{FF2B5EF4-FFF2-40B4-BE49-F238E27FC236}">
                <a16:creationId xmlns:a16="http://schemas.microsoft.com/office/drawing/2014/main" id="{958475F7-27D8-4FB9-ACB2-4050A10155F3}"/>
              </a:ext>
            </a:extLst>
          </p:cNvPr>
          <p:cNvSpPr/>
          <p:nvPr/>
        </p:nvSpPr>
        <p:spPr>
          <a:xfrm>
            <a:off x="4210884" y="1477586"/>
            <a:ext cx="129539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 row r</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Rectangle 169">
            <a:extLst>
              <a:ext uri="{FF2B5EF4-FFF2-40B4-BE49-F238E27FC236}">
                <a16:creationId xmlns:a16="http://schemas.microsoft.com/office/drawing/2014/main" id="{39DC3B7C-7A87-4B9F-96F7-DCCE5E419063}"/>
              </a:ext>
            </a:extLst>
          </p:cNvPr>
          <p:cNvSpPr/>
          <p:nvPr/>
        </p:nvSpPr>
        <p:spPr>
          <a:xfrm>
            <a:off x="4522305" y="2680252"/>
            <a:ext cx="85722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29">
            <a:extLst>
              <a:ext uri="{FF2B5EF4-FFF2-40B4-BE49-F238E27FC236}">
                <a16:creationId xmlns:a16="http://schemas.microsoft.com/office/drawing/2014/main" id="{D2155180-F054-498A-BECB-7AB5471FE87D}"/>
              </a:ext>
            </a:extLst>
          </p:cNvPr>
          <p:cNvGrpSpPr>
            <a:grpSpLocks/>
          </p:cNvGrpSpPr>
          <p:nvPr/>
        </p:nvGrpSpPr>
        <p:grpSpPr bwMode="auto">
          <a:xfrm>
            <a:off x="210647" y="2716919"/>
            <a:ext cx="778953" cy="875926"/>
            <a:chOff x="2065" y="1551"/>
            <a:chExt cx="1628" cy="1988"/>
          </a:xfrm>
        </p:grpSpPr>
        <p:sp>
          <p:nvSpPr>
            <p:cNvPr id="175" name="Freeform 30">
              <a:extLst>
                <a:ext uri="{FF2B5EF4-FFF2-40B4-BE49-F238E27FC236}">
                  <a16:creationId xmlns:a16="http://schemas.microsoft.com/office/drawing/2014/main" id="{6F31B406-6DED-4618-B8D9-C2141FD11DB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1">
              <a:extLst>
                <a:ext uri="{FF2B5EF4-FFF2-40B4-BE49-F238E27FC236}">
                  <a16:creationId xmlns:a16="http://schemas.microsoft.com/office/drawing/2014/main" id="{A0122FCE-7790-4E50-A64A-2727D63139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2">
              <a:extLst>
                <a:ext uri="{FF2B5EF4-FFF2-40B4-BE49-F238E27FC236}">
                  <a16:creationId xmlns:a16="http://schemas.microsoft.com/office/drawing/2014/main" id="{8E5F8B91-DFE5-4A0D-8CA4-3F8EB91A9E4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3">
              <a:extLst>
                <a:ext uri="{FF2B5EF4-FFF2-40B4-BE49-F238E27FC236}">
                  <a16:creationId xmlns:a16="http://schemas.microsoft.com/office/drawing/2014/main" id="{4468337E-5FFE-4849-99B9-8443864BB3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4">
              <a:extLst>
                <a:ext uri="{FF2B5EF4-FFF2-40B4-BE49-F238E27FC236}">
                  <a16:creationId xmlns:a16="http://schemas.microsoft.com/office/drawing/2014/main" id="{40FBDF8C-7C9A-421E-8FB4-C38D158347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35">
              <a:extLst>
                <a:ext uri="{FF2B5EF4-FFF2-40B4-BE49-F238E27FC236}">
                  <a16:creationId xmlns:a16="http://schemas.microsoft.com/office/drawing/2014/main" id="{00A03DF5-9E11-4D1A-B990-26154CCEB4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6">
              <a:extLst>
                <a:ext uri="{FF2B5EF4-FFF2-40B4-BE49-F238E27FC236}">
                  <a16:creationId xmlns:a16="http://schemas.microsoft.com/office/drawing/2014/main" id="{4B532E82-8A67-4DD3-9F2B-D8A190FE45B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37">
              <a:extLst>
                <a:ext uri="{FF2B5EF4-FFF2-40B4-BE49-F238E27FC236}">
                  <a16:creationId xmlns:a16="http://schemas.microsoft.com/office/drawing/2014/main" id="{5AFF8FC0-0989-4153-9117-9CBC73EFF31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38">
              <a:extLst>
                <a:ext uri="{FF2B5EF4-FFF2-40B4-BE49-F238E27FC236}">
                  <a16:creationId xmlns:a16="http://schemas.microsoft.com/office/drawing/2014/main" id="{CA6B4814-8F43-4C4B-9989-594BBCBABD1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39">
              <a:extLst>
                <a:ext uri="{FF2B5EF4-FFF2-40B4-BE49-F238E27FC236}">
                  <a16:creationId xmlns:a16="http://schemas.microsoft.com/office/drawing/2014/main" id="{AD9E4DC7-9461-45DD-89FB-EC8573124A3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0">
              <a:extLst>
                <a:ext uri="{FF2B5EF4-FFF2-40B4-BE49-F238E27FC236}">
                  <a16:creationId xmlns:a16="http://schemas.microsoft.com/office/drawing/2014/main" id="{22A205D5-8CDF-4619-B8AD-75D4D0716C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1">
              <a:extLst>
                <a:ext uri="{FF2B5EF4-FFF2-40B4-BE49-F238E27FC236}">
                  <a16:creationId xmlns:a16="http://schemas.microsoft.com/office/drawing/2014/main" id="{AE4CCB30-3D42-4694-8ABC-EB0F7997011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42">
              <a:extLst>
                <a:ext uri="{FF2B5EF4-FFF2-40B4-BE49-F238E27FC236}">
                  <a16:creationId xmlns:a16="http://schemas.microsoft.com/office/drawing/2014/main" id="{27133FDB-5F46-4BEE-8A38-020A912143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43">
              <a:extLst>
                <a:ext uri="{FF2B5EF4-FFF2-40B4-BE49-F238E27FC236}">
                  <a16:creationId xmlns:a16="http://schemas.microsoft.com/office/drawing/2014/main" id="{BB20AB41-7ADD-4EBB-A792-BBA7DB4909E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44">
              <a:extLst>
                <a:ext uri="{FF2B5EF4-FFF2-40B4-BE49-F238E27FC236}">
                  <a16:creationId xmlns:a16="http://schemas.microsoft.com/office/drawing/2014/main" id="{BCF3AC72-6197-4EAD-860F-903519BB2ED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45">
              <a:extLst>
                <a:ext uri="{FF2B5EF4-FFF2-40B4-BE49-F238E27FC236}">
                  <a16:creationId xmlns:a16="http://schemas.microsoft.com/office/drawing/2014/main" id="{BD3487A7-060B-4267-9253-5AB9FF3AF1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46">
              <a:extLst>
                <a:ext uri="{FF2B5EF4-FFF2-40B4-BE49-F238E27FC236}">
                  <a16:creationId xmlns:a16="http://schemas.microsoft.com/office/drawing/2014/main" id="{908237B2-C641-4550-B6F7-714BA09E17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2" name="AutoShape 35">
            <a:extLst>
              <a:ext uri="{FF2B5EF4-FFF2-40B4-BE49-F238E27FC236}">
                <a16:creationId xmlns:a16="http://schemas.microsoft.com/office/drawing/2014/main" id="{AEEC8826-4462-4DCB-B2EA-D1397F681EC1}"/>
              </a:ext>
            </a:extLst>
          </p:cNvPr>
          <p:cNvSpPr>
            <a:spLocks noChangeArrowheads="1"/>
          </p:cNvSpPr>
          <p:nvPr/>
        </p:nvSpPr>
        <p:spPr bwMode="auto">
          <a:xfrm>
            <a:off x="201317" y="926011"/>
            <a:ext cx="1991312" cy="1566117"/>
          </a:xfrm>
          <a:prstGeom prst="wedgeRoundRectCallout">
            <a:avLst>
              <a:gd name="adj1" fmla="val -21761"/>
              <a:gd name="adj2" fmla="val 656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cases!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narrow</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 to 2.</a:t>
            </a:r>
          </a:p>
        </p:txBody>
      </p:sp>
      <p:grpSp>
        <p:nvGrpSpPr>
          <p:cNvPr id="3" name="Group 2">
            <a:extLst>
              <a:ext uri="{FF2B5EF4-FFF2-40B4-BE49-F238E27FC236}">
                <a16:creationId xmlns:a16="http://schemas.microsoft.com/office/drawing/2014/main" id="{11126D85-BF67-4655-B3E6-33057A4B1B92}"/>
              </a:ext>
            </a:extLst>
          </p:cNvPr>
          <p:cNvGrpSpPr/>
          <p:nvPr/>
        </p:nvGrpSpPr>
        <p:grpSpPr>
          <a:xfrm>
            <a:off x="111125" y="3724276"/>
            <a:ext cx="8896351" cy="2828924"/>
            <a:chOff x="111125" y="3724276"/>
            <a:chExt cx="8896351" cy="2828924"/>
          </a:xfrm>
        </p:grpSpPr>
        <p:pic>
          <p:nvPicPr>
            <p:cNvPr id="204" name="Picture 203">
              <a:extLst>
                <a:ext uri="{FF2B5EF4-FFF2-40B4-BE49-F238E27FC236}">
                  <a16:creationId xmlns:a16="http://schemas.microsoft.com/office/drawing/2014/main" id="{DA5692AE-0A56-4C03-A969-787437F0C4E0}"/>
                </a:ext>
              </a:extLst>
            </p:cNvPr>
            <p:cNvPicPr>
              <a:picLocks noChangeAspect="1"/>
            </p:cNvPicPr>
            <p:nvPr/>
          </p:nvPicPr>
          <p:blipFill rotWithShape="1">
            <a:blip r:embed="rId4"/>
            <a:srcRect l="10190" t="1270"/>
            <a:stretch/>
          </p:blipFill>
          <p:spPr>
            <a:xfrm>
              <a:off x="111125" y="3724276"/>
              <a:ext cx="8896351" cy="2437591"/>
            </a:xfrm>
            <a:prstGeom prst="rect">
              <a:avLst/>
            </a:prstGeom>
          </p:spPr>
        </p:pic>
        <p:grpSp>
          <p:nvGrpSpPr>
            <p:cNvPr id="2" name="Group 1">
              <a:extLst>
                <a:ext uri="{FF2B5EF4-FFF2-40B4-BE49-F238E27FC236}">
                  <a16:creationId xmlns:a16="http://schemas.microsoft.com/office/drawing/2014/main" id="{3532EDC9-1CD7-49FA-B456-FD850EF51886}"/>
                </a:ext>
              </a:extLst>
            </p:cNvPr>
            <p:cNvGrpSpPr/>
            <p:nvPr/>
          </p:nvGrpSpPr>
          <p:grpSpPr>
            <a:xfrm>
              <a:off x="166914" y="5567727"/>
              <a:ext cx="8748486" cy="985473"/>
              <a:chOff x="166914" y="5567727"/>
              <a:chExt cx="8748486" cy="985473"/>
            </a:xfrm>
          </p:grpSpPr>
          <p:sp>
            <p:nvSpPr>
              <p:cNvPr id="210" name="Rectangle 209">
                <a:extLst>
                  <a:ext uri="{FF2B5EF4-FFF2-40B4-BE49-F238E27FC236}">
                    <a16:creationId xmlns:a16="http://schemas.microsoft.com/office/drawing/2014/main" id="{8C138AC8-3354-4C23-90DB-D46926455493}"/>
                  </a:ext>
                </a:extLst>
              </p:cNvPr>
              <p:cNvSpPr/>
              <p:nvPr/>
            </p:nvSpPr>
            <p:spPr bwMode="auto">
              <a:xfrm>
                <a:off x="166914" y="5567727"/>
                <a:ext cx="4376058" cy="251089"/>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 name="Rectangle 216">
                <a:extLst>
                  <a:ext uri="{FF2B5EF4-FFF2-40B4-BE49-F238E27FC236}">
                    <a16:creationId xmlns:a16="http://schemas.microsoft.com/office/drawing/2014/main" id="{1450C017-D51A-444A-BC7F-EEA3DA22F630}"/>
                  </a:ext>
                </a:extLst>
              </p:cNvPr>
              <p:cNvSpPr/>
              <p:nvPr/>
            </p:nvSpPr>
            <p:spPr bwMode="auto">
              <a:xfrm>
                <a:off x="166914" y="5828865"/>
                <a:ext cx="4376058" cy="29864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 name="Rectangle 220">
                <a:extLst>
                  <a:ext uri="{FF2B5EF4-FFF2-40B4-BE49-F238E27FC236}">
                    <a16:creationId xmlns:a16="http://schemas.microsoft.com/office/drawing/2014/main" id="{3B63B4CD-E029-43A4-9D85-1067AEF534B7}"/>
                  </a:ext>
                </a:extLst>
              </p:cNvPr>
              <p:cNvSpPr/>
              <p:nvPr/>
            </p:nvSpPr>
            <p:spPr bwMode="auto">
              <a:xfrm>
                <a:off x="4539342" y="5828865"/>
                <a:ext cx="4376058" cy="29864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 name="Rectangle 224">
                <a:extLst>
                  <a:ext uri="{FF2B5EF4-FFF2-40B4-BE49-F238E27FC236}">
                    <a16:creationId xmlns:a16="http://schemas.microsoft.com/office/drawing/2014/main" id="{FF472E23-209F-481E-B6B3-409F56499FC6}"/>
                  </a:ext>
                </a:extLst>
              </p:cNvPr>
              <p:cNvSpPr/>
              <p:nvPr/>
            </p:nvSpPr>
            <p:spPr bwMode="auto">
              <a:xfrm>
                <a:off x="4539342" y="5567727"/>
                <a:ext cx="4376058" cy="251089"/>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0" name="Arrow: Right 229">
                <a:extLst>
                  <a:ext uri="{FF2B5EF4-FFF2-40B4-BE49-F238E27FC236}">
                    <a16:creationId xmlns:a16="http://schemas.microsoft.com/office/drawing/2014/main" id="{453DB3AE-2AEB-4D2D-AC3F-972B16B06BA6}"/>
                  </a:ext>
                </a:extLst>
              </p:cNvPr>
              <p:cNvSpPr/>
              <p:nvPr/>
            </p:nvSpPr>
            <p:spPr bwMode="auto">
              <a:xfrm>
                <a:off x="4341112" y="5618924"/>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1" name="Arrow: Right 230">
                <a:extLst>
                  <a:ext uri="{FF2B5EF4-FFF2-40B4-BE49-F238E27FC236}">
                    <a16:creationId xmlns:a16="http://schemas.microsoft.com/office/drawing/2014/main" id="{4CCA89EF-BBB0-427C-B7C1-9E10318BBFBD}"/>
                  </a:ext>
                </a:extLst>
              </p:cNvPr>
              <p:cNvSpPr/>
              <p:nvPr/>
            </p:nvSpPr>
            <p:spPr bwMode="auto">
              <a:xfrm>
                <a:off x="4341112" y="5897220"/>
                <a:ext cx="320222" cy="165257"/>
              </a:xfrm>
              <a:prstGeom prs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3" name="Rectangle 232">
                <a:extLst>
                  <a:ext uri="{FF2B5EF4-FFF2-40B4-BE49-F238E27FC236}">
                    <a16:creationId xmlns:a16="http://schemas.microsoft.com/office/drawing/2014/main" id="{7FEF04A5-057F-407C-9949-BB25DA2632AA}"/>
                  </a:ext>
                </a:extLst>
              </p:cNvPr>
              <p:cNvSpPr/>
              <p:nvPr/>
            </p:nvSpPr>
            <p:spPr>
              <a:xfrm>
                <a:off x="3429000" y="6091535"/>
                <a:ext cx="245137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Map(I</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grpSp>
      <p:sp>
        <p:nvSpPr>
          <p:cNvPr id="237" name="Left-Right Arrow 7">
            <a:extLst>
              <a:ext uri="{FF2B5EF4-FFF2-40B4-BE49-F238E27FC236}">
                <a16:creationId xmlns:a16="http://schemas.microsoft.com/office/drawing/2014/main" id="{0D04FA90-CD91-4673-A941-7DDBC7ABCD47}"/>
              </a:ext>
            </a:extLst>
          </p:cNvPr>
          <p:cNvSpPr/>
          <p:nvPr/>
        </p:nvSpPr>
        <p:spPr bwMode="auto">
          <a:xfrm>
            <a:off x="4084320" y="1648746"/>
            <a:ext cx="307328" cy="126714"/>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9" name="Left-Right Arrow 7">
            <a:extLst>
              <a:ext uri="{FF2B5EF4-FFF2-40B4-BE49-F238E27FC236}">
                <a16:creationId xmlns:a16="http://schemas.microsoft.com/office/drawing/2014/main" id="{7727CA80-4585-4D85-9253-F23D337C37D4}"/>
              </a:ext>
            </a:extLst>
          </p:cNvPr>
          <p:cNvSpPr/>
          <p:nvPr/>
        </p:nvSpPr>
        <p:spPr bwMode="auto">
          <a:xfrm rot="16200000">
            <a:off x="4662644" y="2237765"/>
            <a:ext cx="281842" cy="11339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92379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7"/>
                                        </p:tgtEl>
                                        <p:attrNameLst>
                                          <p:attrName>style.visibility</p:attrName>
                                        </p:attrNameLst>
                                      </p:cBhvr>
                                      <p:to>
                                        <p:strVal val="visible"/>
                                      </p:to>
                                    </p:set>
                                    <p:anim calcmode="lin" valueType="num">
                                      <p:cBhvr additive="base">
                                        <p:cTn id="13" dur="500" fill="hold"/>
                                        <p:tgtEl>
                                          <p:spTgt spid="237"/>
                                        </p:tgtEl>
                                        <p:attrNameLst>
                                          <p:attrName>ppt_x</p:attrName>
                                        </p:attrNameLst>
                                      </p:cBhvr>
                                      <p:tavLst>
                                        <p:tav tm="0">
                                          <p:val>
                                            <p:strVal val="0-#ppt_w/2"/>
                                          </p:val>
                                        </p:tav>
                                        <p:tav tm="100000">
                                          <p:val>
                                            <p:strVal val="#ppt_x"/>
                                          </p:val>
                                        </p:tav>
                                      </p:tavLst>
                                    </p:anim>
                                    <p:anim calcmode="lin" valueType="num">
                                      <p:cBhvr additive="base">
                                        <p:cTn id="14" dur="500" fill="hold"/>
                                        <p:tgtEl>
                                          <p:spTgt spid="2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15">
            <a:extLst>
              <a:ext uri="{FF2B5EF4-FFF2-40B4-BE49-F238E27FC236}">
                <a16:creationId xmlns:a16="http://schemas.microsoft.com/office/drawing/2014/main" id="{7D25BB01-A84F-4D1C-9E8D-621D5A9A6331}"/>
              </a:ext>
            </a:extLst>
          </p:cNvPr>
          <p:cNvGrpSpPr/>
          <p:nvPr/>
        </p:nvGrpSpPr>
        <p:grpSpPr>
          <a:xfrm>
            <a:off x="2971800" y="1154126"/>
            <a:ext cx="2514600" cy="2315597"/>
            <a:chOff x="2971800" y="1154126"/>
            <a:chExt cx="2514600" cy="2315597"/>
          </a:xfrm>
        </p:grpSpPr>
        <p:cxnSp>
          <p:nvCxnSpPr>
            <p:cNvPr id="8" name="Straight Connector 7">
              <a:extLst>
                <a:ext uri="{FF2B5EF4-FFF2-40B4-BE49-F238E27FC236}">
                  <a16:creationId xmlns:a16="http://schemas.microsoft.com/office/drawing/2014/main" id="{234C5D06-06C7-4A74-8EE9-A2A93D49C64F}"/>
                </a:ext>
              </a:extLst>
            </p:cNvPr>
            <p:cNvCxnSpPr>
              <a:stCxn id="6" idx="1"/>
              <a:endCxn id="6" idx="3"/>
            </p:cNvCxnSpPr>
            <p:nvPr/>
          </p:nvCxnSpPr>
          <p:spPr bwMode="auto">
            <a:xfrm>
              <a:off x="2971800" y="2311925"/>
              <a:ext cx="2514600" cy="0"/>
            </a:xfrm>
            <a:prstGeom prst="line">
              <a:avLst/>
            </a:prstGeom>
            <a:noFill/>
            <a:ln w="25400" cap="flat" cmpd="sng" algn="ctr">
              <a:solidFill>
                <a:srgbClr val="FFC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42D82D50-1958-4B04-8AA2-350A00DFE6FA}"/>
                </a:ext>
              </a:extLst>
            </p:cNvPr>
            <p:cNvCxnSpPr>
              <a:stCxn id="6" idx="0"/>
              <a:endCxn id="6" idx="2"/>
            </p:cNvCxnSpPr>
            <p:nvPr/>
          </p:nvCxnSpPr>
          <p:spPr bwMode="auto">
            <a:xfrm>
              <a:off x="4229100" y="1154126"/>
              <a:ext cx="0" cy="2315597"/>
            </a:xfrm>
            <a:prstGeom prst="line">
              <a:avLst/>
            </a:prstGeom>
            <a:noFill/>
            <a:ln w="25400" cap="flat" cmpd="sng" algn="ctr">
              <a:solidFill>
                <a:srgbClr val="FFC000"/>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0B918125-4B8D-4F39-B060-5A04EB743E55}"/>
                </a:ext>
              </a:extLst>
            </p:cNvPr>
            <p:cNvSpPr/>
            <p:nvPr/>
          </p:nvSpPr>
          <p:spPr bwMode="auto">
            <a:xfrm>
              <a:off x="2971800" y="1154126"/>
              <a:ext cx="2514600" cy="2315597"/>
            </a:xfrm>
            <a:prstGeom prst="rect">
              <a:avLst/>
            </a:prstGeom>
            <a:noFill/>
            <a:ln w="254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3" name="Rectangle 132">
            <a:extLst>
              <a:ext uri="{FF2B5EF4-FFF2-40B4-BE49-F238E27FC236}">
                <a16:creationId xmlns:a16="http://schemas.microsoft.com/office/drawing/2014/main" id="{84693053-9530-4F62-9C55-770F10B29872}"/>
              </a:ext>
            </a:extLst>
          </p:cNvPr>
          <p:cNvSpPr/>
          <p:nvPr/>
        </p:nvSpPr>
        <p:spPr>
          <a:xfrm>
            <a:off x="3042639" y="718965"/>
            <a:ext cx="11582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C-SAT</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Rectangle 135">
            <a:extLst>
              <a:ext uri="{FF2B5EF4-FFF2-40B4-BE49-F238E27FC236}">
                <a16:creationId xmlns:a16="http://schemas.microsoft.com/office/drawing/2014/main" id="{3F531EB5-ECC1-496D-B2F3-4E7D7B35FC55}"/>
              </a:ext>
            </a:extLst>
          </p:cNvPr>
          <p:cNvSpPr/>
          <p:nvPr/>
        </p:nvSpPr>
        <p:spPr>
          <a:xfrm>
            <a:off x="4299001" y="696926"/>
            <a:ext cx="108052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45C4BBAF-519D-4E10-A177-89D262FB7585}"/>
              </a:ext>
            </a:extLst>
          </p:cNvPr>
          <p:cNvSpPr/>
          <p:nvPr/>
        </p:nvSpPr>
        <p:spPr>
          <a:xfrm>
            <a:off x="2667446" y="1464868"/>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Rectangle 138">
            <a:extLst>
              <a:ext uri="{FF2B5EF4-FFF2-40B4-BE49-F238E27FC236}">
                <a16:creationId xmlns:a16="http://schemas.microsoft.com/office/drawing/2014/main" id="{ADD84FEC-DAC8-415E-9343-4B9422B9AB6E}"/>
              </a:ext>
            </a:extLst>
          </p:cNvPr>
          <p:cNvSpPr/>
          <p:nvPr/>
        </p:nvSpPr>
        <p:spPr>
          <a:xfrm>
            <a:off x="2650637" y="2649283"/>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A421C142-04FF-49E4-9E9D-FA04794974AC}"/>
              </a:ext>
            </a:extLst>
          </p:cNvPr>
          <p:cNvGrpSpPr/>
          <p:nvPr/>
        </p:nvGrpSpPr>
        <p:grpSpPr>
          <a:xfrm>
            <a:off x="2971800" y="1154126"/>
            <a:ext cx="1487556" cy="1157799"/>
            <a:chOff x="2971800" y="1154126"/>
            <a:chExt cx="1487556" cy="1157799"/>
          </a:xfrm>
        </p:grpSpPr>
        <p:grpSp>
          <p:nvGrpSpPr>
            <p:cNvPr id="17" name="Group 16">
              <a:extLst>
                <a:ext uri="{FF2B5EF4-FFF2-40B4-BE49-F238E27FC236}">
                  <a16:creationId xmlns:a16="http://schemas.microsoft.com/office/drawing/2014/main" id="{F6AA8C6B-301A-47E3-92C5-6E3094D46F57}"/>
                </a:ext>
              </a:extLst>
            </p:cNvPr>
            <p:cNvGrpSpPr/>
            <p:nvPr/>
          </p:nvGrpSpPr>
          <p:grpSpPr>
            <a:xfrm>
              <a:off x="2994992" y="1232452"/>
              <a:ext cx="1464364" cy="959610"/>
              <a:chOff x="2994992" y="1232452"/>
              <a:chExt cx="1464364" cy="959610"/>
            </a:xfrm>
          </p:grpSpPr>
          <p:sp>
            <p:nvSpPr>
              <p:cNvPr id="134" name="Rectangle 133">
                <a:extLst>
                  <a:ext uri="{FF2B5EF4-FFF2-40B4-BE49-F238E27FC236}">
                    <a16:creationId xmlns:a16="http://schemas.microsoft.com/office/drawing/2014/main" id="{331FC216-0534-4A40-9154-1AA38B549138}"/>
                  </a:ext>
                </a:extLst>
              </p:cNvPr>
              <p:cNvSpPr/>
              <p:nvPr/>
            </p:nvSpPr>
            <p:spPr>
              <a:xfrm>
                <a:off x="3516543" y="1822730"/>
                <a:ext cx="942813"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neg</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D2529AB8-EF6D-4557-AE7D-35C7E8A92915}"/>
                  </a:ext>
                </a:extLst>
              </p:cNvPr>
              <p:cNvSpPr/>
              <p:nvPr/>
            </p:nvSpPr>
            <p:spPr>
              <a:xfrm>
                <a:off x="2994992" y="1232452"/>
                <a:ext cx="940298"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not neg</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cxnSp>
          <p:nvCxnSpPr>
            <p:cNvPr id="158" name="Straight Connector 157">
              <a:extLst>
                <a:ext uri="{FF2B5EF4-FFF2-40B4-BE49-F238E27FC236}">
                  <a16:creationId xmlns:a16="http://schemas.microsoft.com/office/drawing/2014/main" id="{05D1F254-0989-4383-832D-CD98A6B1B6D5}"/>
                </a:ext>
              </a:extLst>
            </p:cNvPr>
            <p:cNvCxnSpPr/>
            <p:nvPr/>
          </p:nvCxnSpPr>
          <p:spPr bwMode="auto">
            <a:xfrm flipV="1">
              <a:off x="2971800" y="1154126"/>
              <a:ext cx="1257300" cy="1157799"/>
            </a:xfrm>
            <a:prstGeom prst="line">
              <a:avLst/>
            </a:prstGeom>
            <a:noFill/>
            <a:ln w="25400" cap="flat" cmpd="sng" algn="ctr">
              <a:solidFill>
                <a:srgbClr val="FFC000"/>
              </a:solidFill>
              <a:prstDash val="solid"/>
              <a:round/>
              <a:headEnd type="none" w="med" len="med"/>
              <a:tailEnd type="none" w="med" len="med"/>
            </a:ln>
            <a:effectLst/>
          </p:spPr>
        </p:cxnSp>
      </p:grpSp>
      <p:grpSp>
        <p:nvGrpSpPr>
          <p:cNvPr id="24" name="Group 23">
            <a:extLst>
              <a:ext uri="{FF2B5EF4-FFF2-40B4-BE49-F238E27FC236}">
                <a16:creationId xmlns:a16="http://schemas.microsoft.com/office/drawing/2014/main" id="{AAD3A0E4-2946-4173-8AF0-4FCB58BACF10}"/>
              </a:ext>
            </a:extLst>
          </p:cNvPr>
          <p:cNvGrpSpPr/>
          <p:nvPr/>
        </p:nvGrpSpPr>
        <p:grpSpPr>
          <a:xfrm>
            <a:off x="4249271" y="2311925"/>
            <a:ext cx="1237129" cy="1128202"/>
            <a:chOff x="4249271" y="2311925"/>
            <a:chExt cx="1237129" cy="1128202"/>
          </a:xfrm>
        </p:grpSpPr>
        <p:grpSp>
          <p:nvGrpSpPr>
            <p:cNvPr id="20" name="Group 19">
              <a:extLst>
                <a:ext uri="{FF2B5EF4-FFF2-40B4-BE49-F238E27FC236}">
                  <a16:creationId xmlns:a16="http://schemas.microsoft.com/office/drawing/2014/main" id="{F27D72FC-E508-45A9-A486-5767DF55A8D3}"/>
                </a:ext>
              </a:extLst>
            </p:cNvPr>
            <p:cNvGrpSpPr/>
            <p:nvPr/>
          </p:nvGrpSpPr>
          <p:grpSpPr>
            <a:xfrm>
              <a:off x="4308962" y="2391863"/>
              <a:ext cx="1060642" cy="1034674"/>
              <a:chOff x="4308962" y="2391863"/>
              <a:chExt cx="1060642" cy="1034674"/>
            </a:xfrm>
          </p:grpSpPr>
          <p:sp>
            <p:nvSpPr>
              <p:cNvPr id="132" name="Rectangle 131">
                <a:extLst>
                  <a:ext uri="{FF2B5EF4-FFF2-40B4-BE49-F238E27FC236}">
                    <a16:creationId xmlns:a16="http://schemas.microsoft.com/office/drawing/2014/main" id="{207FF1D1-9C8A-45E1-B9B0-ABA917A06B50}"/>
                  </a:ext>
                </a:extLst>
              </p:cNvPr>
              <p:cNvSpPr/>
              <p:nvPr/>
            </p:nvSpPr>
            <p:spPr>
              <a:xfrm>
                <a:off x="4308962" y="2391863"/>
                <a:ext cx="70698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Rectangle 134">
                <a:extLst>
                  <a:ext uri="{FF2B5EF4-FFF2-40B4-BE49-F238E27FC236}">
                    <a16:creationId xmlns:a16="http://schemas.microsoft.com/office/drawing/2014/main" id="{3C0616F6-8278-4D32-B78D-27798CA98C73}"/>
                  </a:ext>
                </a:extLst>
              </p:cNvPr>
              <p:cNvSpPr/>
              <p:nvPr/>
            </p:nvSpPr>
            <p:spPr>
              <a:xfrm>
                <a:off x="4761667" y="3057205"/>
                <a:ext cx="6079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cxnSp>
          <p:nvCxnSpPr>
            <p:cNvPr id="159" name="Straight Connector 158">
              <a:extLst>
                <a:ext uri="{FF2B5EF4-FFF2-40B4-BE49-F238E27FC236}">
                  <a16:creationId xmlns:a16="http://schemas.microsoft.com/office/drawing/2014/main" id="{2E74E00D-CB33-462D-9CC3-E1A0B7B16C21}"/>
                </a:ext>
              </a:extLst>
            </p:cNvPr>
            <p:cNvCxnSpPr>
              <a:cxnSpLocks/>
              <a:endCxn id="6" idx="3"/>
            </p:cNvCxnSpPr>
            <p:nvPr/>
          </p:nvCxnSpPr>
          <p:spPr bwMode="auto">
            <a:xfrm flipV="1">
              <a:off x="4249271" y="2311925"/>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0" name="Rectangle 159">
            <a:extLst>
              <a:ext uri="{FF2B5EF4-FFF2-40B4-BE49-F238E27FC236}">
                <a16:creationId xmlns:a16="http://schemas.microsoft.com/office/drawing/2014/main" id="{2BADF30A-FF69-4A8B-8E09-C23289109A6A}"/>
              </a:ext>
            </a:extLst>
          </p:cNvPr>
          <p:cNvSpPr/>
          <p:nvPr/>
        </p:nvSpPr>
        <p:spPr>
          <a:xfrm>
            <a:off x="3234627" y="1520468"/>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 in C</a:t>
            </a:r>
          </a:p>
        </p:txBody>
      </p:sp>
      <p:grpSp>
        <p:nvGrpSpPr>
          <p:cNvPr id="25" name="Group 24">
            <a:extLst>
              <a:ext uri="{FF2B5EF4-FFF2-40B4-BE49-F238E27FC236}">
                <a16:creationId xmlns:a16="http://schemas.microsoft.com/office/drawing/2014/main" id="{CCBC4E33-F038-487F-ADCD-7E1ED3D59DE4}"/>
              </a:ext>
            </a:extLst>
          </p:cNvPr>
          <p:cNvGrpSpPr/>
          <p:nvPr/>
        </p:nvGrpSpPr>
        <p:grpSpPr>
          <a:xfrm>
            <a:off x="4191000" y="1024071"/>
            <a:ext cx="1408044" cy="1338129"/>
            <a:chOff x="4191000" y="1024071"/>
            <a:chExt cx="1408044" cy="1338129"/>
          </a:xfrm>
        </p:grpSpPr>
        <p:grpSp>
          <p:nvGrpSpPr>
            <p:cNvPr id="19" name="Group 18">
              <a:extLst>
                <a:ext uri="{FF2B5EF4-FFF2-40B4-BE49-F238E27FC236}">
                  <a16:creationId xmlns:a16="http://schemas.microsoft.com/office/drawing/2014/main" id="{8A9435E5-C6B9-40F9-B5C0-A09E625379FE}"/>
                </a:ext>
              </a:extLst>
            </p:cNvPr>
            <p:cNvGrpSpPr/>
            <p:nvPr/>
          </p:nvGrpSpPr>
          <p:grpSpPr>
            <a:xfrm>
              <a:off x="4191000" y="1024071"/>
              <a:ext cx="1408044" cy="1338129"/>
              <a:chOff x="4191000" y="1024071"/>
              <a:chExt cx="1408044" cy="1338129"/>
            </a:xfrm>
          </p:grpSpPr>
          <p:sp>
            <p:nvSpPr>
              <p:cNvPr id="14" name="Rectangle 13">
                <a:extLst>
                  <a:ext uri="{FF2B5EF4-FFF2-40B4-BE49-F238E27FC236}">
                    <a16:creationId xmlns:a16="http://schemas.microsoft.com/office/drawing/2014/main" id="{ACAC01A9-90BA-4C23-B0A3-702F6F59772A}"/>
                  </a:ext>
                </a:extLst>
              </p:cNvPr>
              <p:cNvSpPr/>
              <p:nvPr/>
            </p:nvSpPr>
            <p:spPr>
              <a:xfrm>
                <a:off x="4191000" y="1024071"/>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66FF66"/>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left</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CE37AA85-57CF-4A80-BCF2-A4A4DA3494B8}"/>
                  </a:ext>
                </a:extLst>
              </p:cNvPr>
              <p:cNvSpPr/>
              <p:nvPr/>
            </p:nvSpPr>
            <p:spPr>
              <a:xfrm>
                <a:off x="4619480" y="1715869"/>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FF00FF"/>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right</a:t>
                </a:r>
                <a:endPar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cxnSp>
          <p:nvCxnSpPr>
            <p:cNvPr id="163" name="Straight Connector 162">
              <a:extLst>
                <a:ext uri="{FF2B5EF4-FFF2-40B4-BE49-F238E27FC236}">
                  <a16:creationId xmlns:a16="http://schemas.microsoft.com/office/drawing/2014/main" id="{8C6A00F0-8A91-47E0-87AC-8F57B40196C0}"/>
                </a:ext>
              </a:extLst>
            </p:cNvPr>
            <p:cNvCxnSpPr>
              <a:cxnSpLocks/>
            </p:cNvCxnSpPr>
            <p:nvPr/>
          </p:nvCxnSpPr>
          <p:spPr bwMode="auto">
            <a:xfrm flipV="1">
              <a:off x="4230756" y="1169504"/>
              <a:ext cx="1237129" cy="1128202"/>
            </a:xfrm>
            <a:prstGeom prst="line">
              <a:avLst/>
            </a:prstGeom>
            <a:noFill/>
            <a:ln w="25400" cap="flat" cmpd="sng" algn="ctr">
              <a:solidFill>
                <a:srgbClr val="FFC000"/>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6A57714C-51C8-4E70-AD77-94210A9443DA}"/>
              </a:ext>
            </a:extLst>
          </p:cNvPr>
          <p:cNvGrpSpPr/>
          <p:nvPr/>
        </p:nvGrpSpPr>
        <p:grpSpPr>
          <a:xfrm>
            <a:off x="2977063" y="2314050"/>
            <a:ext cx="1237129" cy="1128202"/>
            <a:chOff x="2977063" y="2314050"/>
            <a:chExt cx="1237129" cy="1128202"/>
          </a:xfrm>
        </p:grpSpPr>
        <p:grpSp>
          <p:nvGrpSpPr>
            <p:cNvPr id="18" name="Group 17">
              <a:extLst>
                <a:ext uri="{FF2B5EF4-FFF2-40B4-BE49-F238E27FC236}">
                  <a16:creationId xmlns:a16="http://schemas.microsoft.com/office/drawing/2014/main" id="{ED8E5D69-0B65-4684-A5AB-DFD90A9F6715}"/>
                </a:ext>
              </a:extLst>
            </p:cNvPr>
            <p:cNvGrpSpPr/>
            <p:nvPr/>
          </p:nvGrpSpPr>
          <p:grpSpPr>
            <a:xfrm>
              <a:off x="3110641" y="2416022"/>
              <a:ext cx="1080359" cy="923526"/>
              <a:chOff x="3110641" y="2416022"/>
              <a:chExt cx="1080359" cy="923526"/>
            </a:xfrm>
          </p:grpSpPr>
          <p:sp>
            <p:nvSpPr>
              <p:cNvPr id="140" name="Rectangle 139">
                <a:extLst>
                  <a:ext uri="{FF2B5EF4-FFF2-40B4-BE49-F238E27FC236}">
                    <a16:creationId xmlns:a16="http://schemas.microsoft.com/office/drawing/2014/main" id="{D910A663-55B9-492B-9D5B-CE5526821301}"/>
                  </a:ext>
                </a:extLst>
              </p:cNvPr>
              <p:cNvSpPr/>
              <p:nvPr/>
            </p:nvSpPr>
            <p:spPr>
              <a:xfrm>
                <a:off x="3110641" y="2416022"/>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141" name="Rectangle 140">
                <a:extLst>
                  <a:ext uri="{FF2B5EF4-FFF2-40B4-BE49-F238E27FC236}">
                    <a16:creationId xmlns:a16="http://schemas.microsoft.com/office/drawing/2014/main" id="{893FC61B-F1F2-44EB-B389-F501C28BC40F}"/>
                  </a:ext>
                </a:extLst>
              </p:cNvPr>
              <p:cNvSpPr/>
              <p:nvPr/>
            </p:nvSpPr>
            <p:spPr>
              <a:xfrm>
                <a:off x="3611463" y="2970216"/>
                <a:ext cx="5795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a:t>
                </a:r>
              </a:p>
            </p:txBody>
          </p:sp>
        </p:grpSp>
        <p:cxnSp>
          <p:nvCxnSpPr>
            <p:cNvPr id="164" name="Straight Connector 163">
              <a:extLst>
                <a:ext uri="{FF2B5EF4-FFF2-40B4-BE49-F238E27FC236}">
                  <a16:creationId xmlns:a16="http://schemas.microsoft.com/office/drawing/2014/main" id="{868C1C81-FF3B-4981-B8AA-AEF879D7499A}"/>
                </a:ext>
              </a:extLst>
            </p:cNvPr>
            <p:cNvCxnSpPr>
              <a:cxnSpLocks/>
            </p:cNvCxnSpPr>
            <p:nvPr/>
          </p:nvCxnSpPr>
          <p:spPr bwMode="auto">
            <a:xfrm flipV="1">
              <a:off x="2977063" y="2314050"/>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5" name="Rectangle 164">
            <a:extLst>
              <a:ext uri="{FF2B5EF4-FFF2-40B4-BE49-F238E27FC236}">
                <a16:creationId xmlns:a16="http://schemas.microsoft.com/office/drawing/2014/main" id="{4B45F601-2605-401A-89A5-8C86023839A8}"/>
              </a:ext>
            </a:extLst>
          </p:cNvPr>
          <p:cNvSpPr/>
          <p:nvPr/>
        </p:nvSpPr>
        <p:spPr>
          <a:xfrm>
            <a:off x="3289852" y="2665416"/>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var x</a:t>
            </a:r>
            <a:endPar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8" name="Rectangle 167">
            <a:extLst>
              <a:ext uri="{FF2B5EF4-FFF2-40B4-BE49-F238E27FC236}">
                <a16:creationId xmlns:a16="http://schemas.microsoft.com/office/drawing/2014/main" id="{958475F7-27D8-4FB9-ACB2-4050A10155F3}"/>
              </a:ext>
            </a:extLst>
          </p:cNvPr>
          <p:cNvSpPr/>
          <p:nvPr/>
        </p:nvSpPr>
        <p:spPr>
          <a:xfrm>
            <a:off x="4210884" y="1477586"/>
            <a:ext cx="129539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 row r</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Rectangle 169">
            <a:extLst>
              <a:ext uri="{FF2B5EF4-FFF2-40B4-BE49-F238E27FC236}">
                <a16:creationId xmlns:a16="http://schemas.microsoft.com/office/drawing/2014/main" id="{39DC3B7C-7A87-4B9F-96F7-DCCE5E419063}"/>
              </a:ext>
            </a:extLst>
          </p:cNvPr>
          <p:cNvSpPr/>
          <p:nvPr/>
        </p:nvSpPr>
        <p:spPr>
          <a:xfrm>
            <a:off x="4522305" y="2680252"/>
            <a:ext cx="85722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29">
            <a:extLst>
              <a:ext uri="{FF2B5EF4-FFF2-40B4-BE49-F238E27FC236}">
                <a16:creationId xmlns:a16="http://schemas.microsoft.com/office/drawing/2014/main" id="{D2155180-F054-498A-BECB-7AB5471FE87D}"/>
              </a:ext>
            </a:extLst>
          </p:cNvPr>
          <p:cNvGrpSpPr>
            <a:grpSpLocks/>
          </p:cNvGrpSpPr>
          <p:nvPr/>
        </p:nvGrpSpPr>
        <p:grpSpPr bwMode="auto">
          <a:xfrm>
            <a:off x="210647" y="2716919"/>
            <a:ext cx="778953" cy="875926"/>
            <a:chOff x="2065" y="1551"/>
            <a:chExt cx="1628" cy="1988"/>
          </a:xfrm>
        </p:grpSpPr>
        <p:sp>
          <p:nvSpPr>
            <p:cNvPr id="175" name="Freeform 30">
              <a:extLst>
                <a:ext uri="{FF2B5EF4-FFF2-40B4-BE49-F238E27FC236}">
                  <a16:creationId xmlns:a16="http://schemas.microsoft.com/office/drawing/2014/main" id="{6F31B406-6DED-4618-B8D9-C2141FD11DB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1">
              <a:extLst>
                <a:ext uri="{FF2B5EF4-FFF2-40B4-BE49-F238E27FC236}">
                  <a16:creationId xmlns:a16="http://schemas.microsoft.com/office/drawing/2014/main" id="{A0122FCE-7790-4E50-A64A-2727D63139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2">
              <a:extLst>
                <a:ext uri="{FF2B5EF4-FFF2-40B4-BE49-F238E27FC236}">
                  <a16:creationId xmlns:a16="http://schemas.microsoft.com/office/drawing/2014/main" id="{8E5F8B91-DFE5-4A0D-8CA4-3F8EB91A9E4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3">
              <a:extLst>
                <a:ext uri="{FF2B5EF4-FFF2-40B4-BE49-F238E27FC236}">
                  <a16:creationId xmlns:a16="http://schemas.microsoft.com/office/drawing/2014/main" id="{4468337E-5FFE-4849-99B9-8443864BB3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4">
              <a:extLst>
                <a:ext uri="{FF2B5EF4-FFF2-40B4-BE49-F238E27FC236}">
                  <a16:creationId xmlns:a16="http://schemas.microsoft.com/office/drawing/2014/main" id="{40FBDF8C-7C9A-421E-8FB4-C38D158347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35">
              <a:extLst>
                <a:ext uri="{FF2B5EF4-FFF2-40B4-BE49-F238E27FC236}">
                  <a16:creationId xmlns:a16="http://schemas.microsoft.com/office/drawing/2014/main" id="{00A03DF5-9E11-4D1A-B990-26154CCEB4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6">
              <a:extLst>
                <a:ext uri="{FF2B5EF4-FFF2-40B4-BE49-F238E27FC236}">
                  <a16:creationId xmlns:a16="http://schemas.microsoft.com/office/drawing/2014/main" id="{4B532E82-8A67-4DD3-9F2B-D8A190FE45B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37">
              <a:extLst>
                <a:ext uri="{FF2B5EF4-FFF2-40B4-BE49-F238E27FC236}">
                  <a16:creationId xmlns:a16="http://schemas.microsoft.com/office/drawing/2014/main" id="{5AFF8FC0-0989-4153-9117-9CBC73EFF31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38">
              <a:extLst>
                <a:ext uri="{FF2B5EF4-FFF2-40B4-BE49-F238E27FC236}">
                  <a16:creationId xmlns:a16="http://schemas.microsoft.com/office/drawing/2014/main" id="{CA6B4814-8F43-4C4B-9989-594BBCBABD1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39">
              <a:extLst>
                <a:ext uri="{FF2B5EF4-FFF2-40B4-BE49-F238E27FC236}">
                  <a16:creationId xmlns:a16="http://schemas.microsoft.com/office/drawing/2014/main" id="{AD9E4DC7-9461-45DD-89FB-EC8573124A3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0">
              <a:extLst>
                <a:ext uri="{FF2B5EF4-FFF2-40B4-BE49-F238E27FC236}">
                  <a16:creationId xmlns:a16="http://schemas.microsoft.com/office/drawing/2014/main" id="{22A205D5-8CDF-4619-B8AD-75D4D0716C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1">
              <a:extLst>
                <a:ext uri="{FF2B5EF4-FFF2-40B4-BE49-F238E27FC236}">
                  <a16:creationId xmlns:a16="http://schemas.microsoft.com/office/drawing/2014/main" id="{AE4CCB30-3D42-4694-8ABC-EB0F7997011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42">
              <a:extLst>
                <a:ext uri="{FF2B5EF4-FFF2-40B4-BE49-F238E27FC236}">
                  <a16:creationId xmlns:a16="http://schemas.microsoft.com/office/drawing/2014/main" id="{27133FDB-5F46-4BEE-8A38-020A912143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43">
              <a:extLst>
                <a:ext uri="{FF2B5EF4-FFF2-40B4-BE49-F238E27FC236}">
                  <a16:creationId xmlns:a16="http://schemas.microsoft.com/office/drawing/2014/main" id="{BB20AB41-7ADD-4EBB-A792-BBA7DB4909E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44">
              <a:extLst>
                <a:ext uri="{FF2B5EF4-FFF2-40B4-BE49-F238E27FC236}">
                  <a16:creationId xmlns:a16="http://schemas.microsoft.com/office/drawing/2014/main" id="{BCF3AC72-6197-4EAD-860F-903519BB2ED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45">
              <a:extLst>
                <a:ext uri="{FF2B5EF4-FFF2-40B4-BE49-F238E27FC236}">
                  <a16:creationId xmlns:a16="http://schemas.microsoft.com/office/drawing/2014/main" id="{BD3487A7-060B-4267-9253-5AB9FF3AF1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46">
              <a:extLst>
                <a:ext uri="{FF2B5EF4-FFF2-40B4-BE49-F238E27FC236}">
                  <a16:creationId xmlns:a16="http://schemas.microsoft.com/office/drawing/2014/main" id="{908237B2-C641-4550-B6F7-714BA09E17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2" name="AutoShape 35">
            <a:extLst>
              <a:ext uri="{FF2B5EF4-FFF2-40B4-BE49-F238E27FC236}">
                <a16:creationId xmlns:a16="http://schemas.microsoft.com/office/drawing/2014/main" id="{AEEC8826-4462-4DCB-B2EA-D1397F681EC1}"/>
              </a:ext>
            </a:extLst>
          </p:cNvPr>
          <p:cNvSpPr>
            <a:spLocks noChangeArrowheads="1"/>
          </p:cNvSpPr>
          <p:nvPr/>
        </p:nvSpPr>
        <p:spPr bwMode="auto">
          <a:xfrm>
            <a:off x="201317" y="926011"/>
            <a:ext cx="1991312" cy="1566117"/>
          </a:xfrm>
          <a:prstGeom prst="wedgeRoundRectCallout">
            <a:avLst>
              <a:gd name="adj1" fmla="val -21761"/>
              <a:gd name="adj2" fmla="val 656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cases!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narrow</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them to 2.</a:t>
            </a:r>
          </a:p>
        </p:txBody>
      </p:sp>
      <p:grpSp>
        <p:nvGrpSpPr>
          <p:cNvPr id="4" name="Group 3">
            <a:extLst>
              <a:ext uri="{FF2B5EF4-FFF2-40B4-BE49-F238E27FC236}">
                <a16:creationId xmlns:a16="http://schemas.microsoft.com/office/drawing/2014/main" id="{5734368D-EAED-44AF-8794-7C1E2399377A}"/>
              </a:ext>
            </a:extLst>
          </p:cNvPr>
          <p:cNvGrpSpPr/>
          <p:nvPr/>
        </p:nvGrpSpPr>
        <p:grpSpPr>
          <a:xfrm>
            <a:off x="114988" y="4343400"/>
            <a:ext cx="8974749" cy="1239361"/>
            <a:chOff x="114988" y="4343400"/>
            <a:chExt cx="8974749" cy="1239361"/>
          </a:xfrm>
        </p:grpSpPr>
        <p:pic>
          <p:nvPicPr>
            <p:cNvPr id="87" name="Picture 86">
              <a:extLst>
                <a:ext uri="{FF2B5EF4-FFF2-40B4-BE49-F238E27FC236}">
                  <a16:creationId xmlns:a16="http://schemas.microsoft.com/office/drawing/2014/main" id="{003B489C-DA45-4A51-8E36-3C1C42545A44}"/>
                </a:ext>
              </a:extLst>
            </p:cNvPr>
            <p:cNvPicPr>
              <a:picLocks noChangeAspect="1"/>
            </p:cNvPicPr>
            <p:nvPr/>
          </p:nvPicPr>
          <p:blipFill rotWithShape="1">
            <a:blip r:embed="rId4"/>
            <a:srcRect l="10327"/>
            <a:stretch/>
          </p:blipFill>
          <p:spPr>
            <a:xfrm>
              <a:off x="114988" y="4343400"/>
              <a:ext cx="8974749" cy="368995"/>
            </a:xfrm>
            <a:prstGeom prst="rect">
              <a:avLst/>
            </a:prstGeom>
          </p:spPr>
        </p:pic>
        <p:sp>
          <p:nvSpPr>
            <p:cNvPr id="88" name="Left-Right Arrow 7">
              <a:extLst>
                <a:ext uri="{FF2B5EF4-FFF2-40B4-BE49-F238E27FC236}">
                  <a16:creationId xmlns:a16="http://schemas.microsoft.com/office/drawing/2014/main" id="{CE36FFB0-00E9-428D-BF6B-91F422E9E834}"/>
                </a:ext>
              </a:extLst>
            </p:cNvPr>
            <p:cNvSpPr/>
            <p:nvPr/>
          </p:nvSpPr>
          <p:spPr bwMode="auto">
            <a:xfrm>
              <a:off x="4191000" y="4352715"/>
              <a:ext cx="762000" cy="30480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Rectangle 88">
              <a:extLst>
                <a:ext uri="{FF2B5EF4-FFF2-40B4-BE49-F238E27FC236}">
                  <a16:creationId xmlns:a16="http://schemas.microsoft.com/office/drawing/2014/main" id="{04A8B57F-5861-4635-97D9-092BD1C22D32}"/>
                </a:ext>
              </a:extLst>
            </p:cNvPr>
            <p:cNvSpPr/>
            <p:nvPr/>
          </p:nvSpPr>
          <p:spPr>
            <a:xfrm>
              <a:off x="1981200" y="5104784"/>
              <a:ext cx="25379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Times New Roman" panose="02020603050405020304" pitchFamily="18" charset="0"/>
                  <a:sym typeface="Wingdings" panose="05000000000000000000" pitchFamily="2" charset="2"/>
                </a:rPr>
                <a:t>CP</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90" name="Rectangle 89">
              <a:extLst>
                <a:ext uri="{FF2B5EF4-FFF2-40B4-BE49-F238E27FC236}">
                  <a16:creationId xmlns:a16="http://schemas.microsoft.com/office/drawing/2014/main" id="{9C87FE81-1A7C-4BD6-A400-48297389F56E}"/>
                </a:ext>
              </a:extLst>
            </p:cNvPr>
            <p:cNvSpPr/>
            <p:nvPr/>
          </p:nvSpPr>
          <p:spPr>
            <a:xfrm>
              <a:off x="4425576" y="5121096"/>
              <a:ext cx="308045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&amp; 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 Map</a:t>
              </a:r>
              <a:r>
                <a:rPr kumimoji="0" lang="en-CA" altLang="en-US" sz="2400" b="0" i="0" u="none" strike="noStrike" kern="1200" cap="none" spc="0" normalizeH="0" baseline="3000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a:t>
              </a:r>
              <a:r>
                <a:rPr kumimoji="0" lang="en-US" altLang="en-US" sz="2400" b="0" i="0" u="none" strike="noStrike" kern="1200" cap="none" spc="0" normalizeH="0" baseline="-25000" noProof="0" dirty="0">
                  <a:ln>
                    <a:noFill/>
                  </a:ln>
                  <a:solidFill>
                    <a:srgbClr val="FFFF00"/>
                  </a:solidFill>
                  <a:effectLst/>
                  <a:uLnTx/>
                  <a:uFillTx/>
                  <a:latin typeface="Times New Roman" pitchFamily="18" charset="0"/>
                  <a:ea typeface="+mn-ea"/>
                  <a:cs typeface="+mn-cs"/>
                  <a:sym typeface="Wingdings" panose="05000000000000000000" pitchFamily="2" charset="2"/>
                </a:rPr>
                <a:t>CP</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sp>
        <p:nvSpPr>
          <p:cNvPr id="91" name="Left-Right Arrow 7">
            <a:extLst>
              <a:ext uri="{FF2B5EF4-FFF2-40B4-BE49-F238E27FC236}">
                <a16:creationId xmlns:a16="http://schemas.microsoft.com/office/drawing/2014/main" id="{A2569B42-CB0F-408F-9700-202277A50F98}"/>
              </a:ext>
            </a:extLst>
          </p:cNvPr>
          <p:cNvSpPr/>
          <p:nvPr/>
        </p:nvSpPr>
        <p:spPr bwMode="auto">
          <a:xfrm>
            <a:off x="4088880" y="2832259"/>
            <a:ext cx="301712" cy="147689"/>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Left-Right Arrow 7">
            <a:extLst>
              <a:ext uri="{FF2B5EF4-FFF2-40B4-BE49-F238E27FC236}">
                <a16:creationId xmlns:a16="http://schemas.microsoft.com/office/drawing/2014/main" id="{90D90447-A7BB-4B15-87D1-B31F64E55D89}"/>
              </a:ext>
            </a:extLst>
          </p:cNvPr>
          <p:cNvSpPr/>
          <p:nvPr/>
        </p:nvSpPr>
        <p:spPr bwMode="auto">
          <a:xfrm>
            <a:off x="4084320" y="1648746"/>
            <a:ext cx="307328" cy="126714"/>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Left-Right Arrow 7">
            <a:extLst>
              <a:ext uri="{FF2B5EF4-FFF2-40B4-BE49-F238E27FC236}">
                <a16:creationId xmlns:a16="http://schemas.microsoft.com/office/drawing/2014/main" id="{548D0E41-82D9-4066-8590-2C6ABAF7495E}"/>
              </a:ext>
            </a:extLst>
          </p:cNvPr>
          <p:cNvSpPr/>
          <p:nvPr/>
        </p:nvSpPr>
        <p:spPr bwMode="auto">
          <a:xfrm rot="16200000">
            <a:off x="4662644" y="2237765"/>
            <a:ext cx="281842" cy="11339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2151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0-#ppt_w/2"/>
                                          </p:val>
                                        </p:tav>
                                        <p:tav tm="100000">
                                          <p:val>
                                            <p:strVal val="#ppt_x"/>
                                          </p:val>
                                        </p:tav>
                                      </p:tavLst>
                                    </p:anim>
                                    <p:anim calcmode="lin" valueType="num">
                                      <p:cBhvr additive="base">
                                        <p:cTn id="14" dur="500" fill="hold"/>
                                        <p:tgtEl>
                                          <p:spTgt spid="9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70725AFD-F556-4AC1-BA3A-8B8C920CDEE2}"/>
              </a:ext>
            </a:extLst>
          </p:cNvPr>
          <p:cNvGrpSpPr/>
          <p:nvPr/>
        </p:nvGrpSpPr>
        <p:grpSpPr>
          <a:xfrm>
            <a:off x="201317" y="72569"/>
            <a:ext cx="5397727" cy="3520276"/>
            <a:chOff x="201317" y="72569"/>
            <a:chExt cx="5397727" cy="3520276"/>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6" name="Group 15">
              <a:extLst>
                <a:ext uri="{FF2B5EF4-FFF2-40B4-BE49-F238E27FC236}">
                  <a16:creationId xmlns:a16="http://schemas.microsoft.com/office/drawing/2014/main" id="{7D25BB01-A84F-4D1C-9E8D-621D5A9A6331}"/>
                </a:ext>
              </a:extLst>
            </p:cNvPr>
            <p:cNvGrpSpPr/>
            <p:nvPr/>
          </p:nvGrpSpPr>
          <p:grpSpPr>
            <a:xfrm>
              <a:off x="2971800" y="1154126"/>
              <a:ext cx="2514600" cy="2315597"/>
              <a:chOff x="2971800" y="1154126"/>
              <a:chExt cx="2514600" cy="2315597"/>
            </a:xfrm>
          </p:grpSpPr>
          <p:cxnSp>
            <p:nvCxnSpPr>
              <p:cNvPr id="8" name="Straight Connector 7">
                <a:extLst>
                  <a:ext uri="{FF2B5EF4-FFF2-40B4-BE49-F238E27FC236}">
                    <a16:creationId xmlns:a16="http://schemas.microsoft.com/office/drawing/2014/main" id="{234C5D06-06C7-4A74-8EE9-A2A93D49C64F}"/>
                  </a:ext>
                </a:extLst>
              </p:cNvPr>
              <p:cNvCxnSpPr>
                <a:stCxn id="6" idx="1"/>
                <a:endCxn id="6" idx="3"/>
              </p:cNvCxnSpPr>
              <p:nvPr/>
            </p:nvCxnSpPr>
            <p:spPr bwMode="auto">
              <a:xfrm>
                <a:off x="2971800" y="2311925"/>
                <a:ext cx="2514600" cy="0"/>
              </a:xfrm>
              <a:prstGeom prst="line">
                <a:avLst/>
              </a:prstGeom>
              <a:noFill/>
              <a:ln w="25400" cap="flat" cmpd="sng" algn="ctr">
                <a:solidFill>
                  <a:srgbClr val="FFC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42D82D50-1958-4B04-8AA2-350A00DFE6FA}"/>
                  </a:ext>
                </a:extLst>
              </p:cNvPr>
              <p:cNvCxnSpPr>
                <a:stCxn id="6" idx="0"/>
                <a:endCxn id="6" idx="2"/>
              </p:cNvCxnSpPr>
              <p:nvPr/>
            </p:nvCxnSpPr>
            <p:spPr bwMode="auto">
              <a:xfrm>
                <a:off x="4229100" y="1154126"/>
                <a:ext cx="0" cy="2315597"/>
              </a:xfrm>
              <a:prstGeom prst="line">
                <a:avLst/>
              </a:prstGeom>
              <a:noFill/>
              <a:ln w="25400" cap="flat" cmpd="sng" algn="ctr">
                <a:solidFill>
                  <a:srgbClr val="FFC000"/>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0B918125-4B8D-4F39-B060-5A04EB743E55}"/>
                  </a:ext>
                </a:extLst>
              </p:cNvPr>
              <p:cNvSpPr/>
              <p:nvPr/>
            </p:nvSpPr>
            <p:spPr bwMode="auto">
              <a:xfrm>
                <a:off x="2971800" y="1154126"/>
                <a:ext cx="2514600" cy="2315597"/>
              </a:xfrm>
              <a:prstGeom prst="rect">
                <a:avLst/>
              </a:prstGeom>
              <a:noFill/>
              <a:ln w="254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3" name="Rectangle 132">
              <a:extLst>
                <a:ext uri="{FF2B5EF4-FFF2-40B4-BE49-F238E27FC236}">
                  <a16:creationId xmlns:a16="http://schemas.microsoft.com/office/drawing/2014/main" id="{84693053-9530-4F62-9C55-770F10B29872}"/>
                </a:ext>
              </a:extLst>
            </p:cNvPr>
            <p:cNvSpPr/>
            <p:nvPr/>
          </p:nvSpPr>
          <p:spPr>
            <a:xfrm>
              <a:off x="3042639" y="718965"/>
              <a:ext cx="11582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C-SAT</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Rectangle 135">
              <a:extLst>
                <a:ext uri="{FF2B5EF4-FFF2-40B4-BE49-F238E27FC236}">
                  <a16:creationId xmlns:a16="http://schemas.microsoft.com/office/drawing/2014/main" id="{3F531EB5-ECC1-496D-B2F3-4E7D7B35FC55}"/>
                </a:ext>
              </a:extLst>
            </p:cNvPr>
            <p:cNvSpPr/>
            <p:nvPr/>
          </p:nvSpPr>
          <p:spPr>
            <a:xfrm>
              <a:off x="4299001" y="696926"/>
              <a:ext cx="108052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45C4BBAF-519D-4E10-A177-89D262FB7585}"/>
                </a:ext>
              </a:extLst>
            </p:cNvPr>
            <p:cNvSpPr/>
            <p:nvPr/>
          </p:nvSpPr>
          <p:spPr>
            <a:xfrm>
              <a:off x="2667446" y="1464868"/>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Rectangle 138">
              <a:extLst>
                <a:ext uri="{FF2B5EF4-FFF2-40B4-BE49-F238E27FC236}">
                  <a16:creationId xmlns:a16="http://schemas.microsoft.com/office/drawing/2014/main" id="{ADD84FEC-DAC8-415E-9343-4B9422B9AB6E}"/>
                </a:ext>
              </a:extLst>
            </p:cNvPr>
            <p:cNvSpPr/>
            <p:nvPr/>
          </p:nvSpPr>
          <p:spPr>
            <a:xfrm>
              <a:off x="2650637" y="2649283"/>
              <a:ext cx="38055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
              </a:r>
              <a:endPar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A421C142-04FF-49E4-9E9D-FA04794974AC}"/>
                </a:ext>
              </a:extLst>
            </p:cNvPr>
            <p:cNvGrpSpPr/>
            <p:nvPr/>
          </p:nvGrpSpPr>
          <p:grpSpPr>
            <a:xfrm>
              <a:off x="2971800" y="1154126"/>
              <a:ext cx="1487556" cy="1157799"/>
              <a:chOff x="2971800" y="1154126"/>
              <a:chExt cx="1487556" cy="1157799"/>
            </a:xfrm>
          </p:grpSpPr>
          <p:grpSp>
            <p:nvGrpSpPr>
              <p:cNvPr id="17" name="Group 16">
                <a:extLst>
                  <a:ext uri="{FF2B5EF4-FFF2-40B4-BE49-F238E27FC236}">
                    <a16:creationId xmlns:a16="http://schemas.microsoft.com/office/drawing/2014/main" id="{F6AA8C6B-301A-47E3-92C5-6E3094D46F57}"/>
                  </a:ext>
                </a:extLst>
              </p:cNvPr>
              <p:cNvGrpSpPr/>
              <p:nvPr/>
            </p:nvGrpSpPr>
            <p:grpSpPr>
              <a:xfrm>
                <a:off x="2994992" y="1232452"/>
                <a:ext cx="1464364" cy="959610"/>
                <a:chOff x="2994992" y="1232452"/>
                <a:chExt cx="1464364" cy="959610"/>
              </a:xfrm>
            </p:grpSpPr>
            <p:sp>
              <p:nvSpPr>
                <p:cNvPr id="134" name="Rectangle 133">
                  <a:extLst>
                    <a:ext uri="{FF2B5EF4-FFF2-40B4-BE49-F238E27FC236}">
                      <a16:creationId xmlns:a16="http://schemas.microsoft.com/office/drawing/2014/main" id="{331FC216-0534-4A40-9154-1AA38B549138}"/>
                    </a:ext>
                  </a:extLst>
                </p:cNvPr>
                <p:cNvSpPr/>
                <p:nvPr/>
              </p:nvSpPr>
              <p:spPr>
                <a:xfrm>
                  <a:off x="3516543" y="1822730"/>
                  <a:ext cx="942813"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neg</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D2529AB8-EF6D-4557-AE7D-35C7E8A92915}"/>
                    </a:ext>
                  </a:extLst>
                </p:cNvPr>
                <p:cNvSpPr/>
                <p:nvPr/>
              </p:nvSpPr>
              <p:spPr>
                <a:xfrm>
                  <a:off x="2994992" y="1232452"/>
                  <a:ext cx="940298"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not neg</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cxnSp>
            <p:nvCxnSpPr>
              <p:cNvPr id="158" name="Straight Connector 157">
                <a:extLst>
                  <a:ext uri="{FF2B5EF4-FFF2-40B4-BE49-F238E27FC236}">
                    <a16:creationId xmlns:a16="http://schemas.microsoft.com/office/drawing/2014/main" id="{05D1F254-0989-4383-832D-CD98A6B1B6D5}"/>
                  </a:ext>
                </a:extLst>
              </p:cNvPr>
              <p:cNvCxnSpPr/>
              <p:nvPr/>
            </p:nvCxnSpPr>
            <p:spPr bwMode="auto">
              <a:xfrm flipV="1">
                <a:off x="2971800" y="1154126"/>
                <a:ext cx="1257300" cy="1157799"/>
              </a:xfrm>
              <a:prstGeom prst="line">
                <a:avLst/>
              </a:prstGeom>
              <a:noFill/>
              <a:ln w="25400" cap="flat" cmpd="sng" algn="ctr">
                <a:solidFill>
                  <a:srgbClr val="FFC000"/>
                </a:solidFill>
                <a:prstDash val="solid"/>
                <a:round/>
                <a:headEnd type="none" w="med" len="med"/>
                <a:tailEnd type="none" w="med" len="med"/>
              </a:ln>
              <a:effectLst/>
            </p:spPr>
          </p:cxnSp>
        </p:grpSp>
        <p:grpSp>
          <p:nvGrpSpPr>
            <p:cNvPr id="24" name="Group 23">
              <a:extLst>
                <a:ext uri="{FF2B5EF4-FFF2-40B4-BE49-F238E27FC236}">
                  <a16:creationId xmlns:a16="http://schemas.microsoft.com/office/drawing/2014/main" id="{AAD3A0E4-2946-4173-8AF0-4FCB58BACF10}"/>
                </a:ext>
              </a:extLst>
            </p:cNvPr>
            <p:cNvGrpSpPr/>
            <p:nvPr/>
          </p:nvGrpSpPr>
          <p:grpSpPr>
            <a:xfrm>
              <a:off x="4249271" y="2311925"/>
              <a:ext cx="1237129" cy="1128202"/>
              <a:chOff x="4249271" y="2311925"/>
              <a:chExt cx="1237129" cy="1128202"/>
            </a:xfrm>
          </p:grpSpPr>
          <p:grpSp>
            <p:nvGrpSpPr>
              <p:cNvPr id="20" name="Group 19">
                <a:extLst>
                  <a:ext uri="{FF2B5EF4-FFF2-40B4-BE49-F238E27FC236}">
                    <a16:creationId xmlns:a16="http://schemas.microsoft.com/office/drawing/2014/main" id="{F27D72FC-E508-45A9-A486-5767DF55A8D3}"/>
                  </a:ext>
                </a:extLst>
              </p:cNvPr>
              <p:cNvGrpSpPr/>
              <p:nvPr/>
            </p:nvGrpSpPr>
            <p:grpSpPr>
              <a:xfrm>
                <a:off x="4308962" y="2391863"/>
                <a:ext cx="1060642" cy="1034674"/>
                <a:chOff x="4308962" y="2391863"/>
                <a:chExt cx="1060642" cy="1034674"/>
              </a:xfrm>
            </p:grpSpPr>
            <p:sp>
              <p:nvSpPr>
                <p:cNvPr id="132" name="Rectangle 131">
                  <a:extLst>
                    <a:ext uri="{FF2B5EF4-FFF2-40B4-BE49-F238E27FC236}">
                      <a16:creationId xmlns:a16="http://schemas.microsoft.com/office/drawing/2014/main" id="{207FF1D1-9C8A-45E1-B9B0-ABA917A06B50}"/>
                    </a:ext>
                  </a:extLst>
                </p:cNvPr>
                <p:cNvSpPr/>
                <p:nvPr/>
              </p:nvSpPr>
              <p:spPr>
                <a:xfrm>
                  <a:off x="4308962" y="2391863"/>
                  <a:ext cx="70698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Rectangle 134">
                  <a:extLst>
                    <a:ext uri="{FF2B5EF4-FFF2-40B4-BE49-F238E27FC236}">
                      <a16:creationId xmlns:a16="http://schemas.microsoft.com/office/drawing/2014/main" id="{3C0616F6-8278-4D32-B78D-27798CA98C73}"/>
                    </a:ext>
                  </a:extLst>
                </p:cNvPr>
                <p:cNvSpPr/>
                <p:nvPr/>
              </p:nvSpPr>
              <p:spPr>
                <a:xfrm>
                  <a:off x="4761667" y="3057205"/>
                  <a:ext cx="6079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flip</a:t>
                  </a:r>
                  <a:endPar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cxnSp>
            <p:nvCxnSpPr>
              <p:cNvPr id="159" name="Straight Connector 158">
                <a:extLst>
                  <a:ext uri="{FF2B5EF4-FFF2-40B4-BE49-F238E27FC236}">
                    <a16:creationId xmlns:a16="http://schemas.microsoft.com/office/drawing/2014/main" id="{2E74E00D-CB33-462D-9CC3-E1A0B7B16C21}"/>
                  </a:ext>
                </a:extLst>
              </p:cNvPr>
              <p:cNvCxnSpPr>
                <a:cxnSpLocks/>
                <a:endCxn id="6" idx="3"/>
              </p:cNvCxnSpPr>
              <p:nvPr/>
            </p:nvCxnSpPr>
            <p:spPr bwMode="auto">
              <a:xfrm flipV="1">
                <a:off x="4249271" y="2311925"/>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0" name="Rectangle 159">
              <a:extLst>
                <a:ext uri="{FF2B5EF4-FFF2-40B4-BE49-F238E27FC236}">
                  <a16:creationId xmlns:a16="http://schemas.microsoft.com/office/drawing/2014/main" id="{2BADF30A-FF69-4A8B-8E09-C23289109A6A}"/>
                </a:ext>
              </a:extLst>
            </p:cNvPr>
            <p:cNvSpPr/>
            <p:nvPr/>
          </p:nvSpPr>
          <p:spPr>
            <a:xfrm>
              <a:off x="3234627" y="1520468"/>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 in C</a:t>
              </a:r>
            </a:p>
          </p:txBody>
        </p:sp>
        <p:grpSp>
          <p:nvGrpSpPr>
            <p:cNvPr id="25" name="Group 24">
              <a:extLst>
                <a:ext uri="{FF2B5EF4-FFF2-40B4-BE49-F238E27FC236}">
                  <a16:creationId xmlns:a16="http://schemas.microsoft.com/office/drawing/2014/main" id="{CCBC4E33-F038-487F-ADCD-7E1ED3D59DE4}"/>
                </a:ext>
              </a:extLst>
            </p:cNvPr>
            <p:cNvGrpSpPr/>
            <p:nvPr/>
          </p:nvGrpSpPr>
          <p:grpSpPr>
            <a:xfrm>
              <a:off x="4191000" y="1024071"/>
              <a:ext cx="1408044" cy="1338129"/>
              <a:chOff x="4191000" y="1024071"/>
              <a:chExt cx="1408044" cy="1338129"/>
            </a:xfrm>
          </p:grpSpPr>
          <p:grpSp>
            <p:nvGrpSpPr>
              <p:cNvPr id="19" name="Group 18">
                <a:extLst>
                  <a:ext uri="{FF2B5EF4-FFF2-40B4-BE49-F238E27FC236}">
                    <a16:creationId xmlns:a16="http://schemas.microsoft.com/office/drawing/2014/main" id="{8A9435E5-C6B9-40F9-B5C0-A09E625379FE}"/>
                  </a:ext>
                </a:extLst>
              </p:cNvPr>
              <p:cNvGrpSpPr/>
              <p:nvPr/>
            </p:nvGrpSpPr>
            <p:grpSpPr>
              <a:xfrm>
                <a:off x="4191000" y="1024071"/>
                <a:ext cx="1408044" cy="1338129"/>
                <a:chOff x="4191000" y="1024071"/>
                <a:chExt cx="1408044" cy="1338129"/>
              </a:xfrm>
            </p:grpSpPr>
            <p:sp>
              <p:nvSpPr>
                <p:cNvPr id="14" name="Rectangle 13">
                  <a:extLst>
                    <a:ext uri="{FF2B5EF4-FFF2-40B4-BE49-F238E27FC236}">
                      <a16:creationId xmlns:a16="http://schemas.microsoft.com/office/drawing/2014/main" id="{ACAC01A9-90BA-4C23-B0A3-702F6F59772A}"/>
                    </a:ext>
                  </a:extLst>
                </p:cNvPr>
                <p:cNvSpPr/>
                <p:nvPr/>
              </p:nvSpPr>
              <p:spPr>
                <a:xfrm>
                  <a:off x="4191000" y="1024071"/>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66FF66"/>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left</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CE37AA85-57CF-4A80-BCF2-A4A4DA3494B8}"/>
                    </a:ext>
                  </a:extLst>
                </p:cNvPr>
                <p:cNvSpPr/>
                <p:nvPr/>
              </p:nvSpPr>
              <p:spPr>
                <a:xfrm>
                  <a:off x="4619480" y="1715869"/>
                  <a:ext cx="979564" cy="646331"/>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err="1">
                      <a:ln>
                        <a:noFill/>
                      </a:ln>
                      <a:solidFill>
                        <a:srgbClr val="FF00FF"/>
                      </a:solidFill>
                      <a:effectLst/>
                      <a:uLnTx/>
                      <a:uFillTx/>
                      <a:latin typeface="Times New Roman" pitchFamily="18" charset="0"/>
                      <a:ea typeface="+mn-ea"/>
                      <a:cs typeface="+mn-cs"/>
                    </a:rPr>
                    <a:t>nonhole</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right</a:t>
                  </a:r>
                  <a:endPar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cxnSp>
            <p:nvCxnSpPr>
              <p:cNvPr id="163" name="Straight Connector 162">
                <a:extLst>
                  <a:ext uri="{FF2B5EF4-FFF2-40B4-BE49-F238E27FC236}">
                    <a16:creationId xmlns:a16="http://schemas.microsoft.com/office/drawing/2014/main" id="{8C6A00F0-8A91-47E0-87AC-8F57B40196C0}"/>
                  </a:ext>
                </a:extLst>
              </p:cNvPr>
              <p:cNvCxnSpPr>
                <a:cxnSpLocks/>
              </p:cNvCxnSpPr>
              <p:nvPr/>
            </p:nvCxnSpPr>
            <p:spPr bwMode="auto">
              <a:xfrm flipV="1">
                <a:off x="4230756" y="1169504"/>
                <a:ext cx="1237129" cy="1128202"/>
              </a:xfrm>
              <a:prstGeom prst="line">
                <a:avLst/>
              </a:prstGeom>
              <a:noFill/>
              <a:ln w="25400" cap="flat" cmpd="sng" algn="ctr">
                <a:solidFill>
                  <a:srgbClr val="FFC000"/>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6A57714C-51C8-4E70-AD77-94210A9443DA}"/>
                </a:ext>
              </a:extLst>
            </p:cNvPr>
            <p:cNvGrpSpPr/>
            <p:nvPr/>
          </p:nvGrpSpPr>
          <p:grpSpPr>
            <a:xfrm>
              <a:off x="2977063" y="2314050"/>
              <a:ext cx="1237129" cy="1128202"/>
              <a:chOff x="2977063" y="2314050"/>
              <a:chExt cx="1237129" cy="1128202"/>
            </a:xfrm>
          </p:grpSpPr>
          <p:grpSp>
            <p:nvGrpSpPr>
              <p:cNvPr id="18" name="Group 17">
                <a:extLst>
                  <a:ext uri="{FF2B5EF4-FFF2-40B4-BE49-F238E27FC236}">
                    <a16:creationId xmlns:a16="http://schemas.microsoft.com/office/drawing/2014/main" id="{ED8E5D69-0B65-4684-A5AB-DFD90A9F6715}"/>
                  </a:ext>
                </a:extLst>
              </p:cNvPr>
              <p:cNvGrpSpPr/>
              <p:nvPr/>
            </p:nvGrpSpPr>
            <p:grpSpPr>
              <a:xfrm>
                <a:off x="3110641" y="2416022"/>
                <a:ext cx="1080359" cy="923526"/>
                <a:chOff x="3110641" y="2416022"/>
                <a:chExt cx="1080359" cy="923526"/>
              </a:xfrm>
            </p:grpSpPr>
            <p:sp>
              <p:nvSpPr>
                <p:cNvPr id="140" name="Rectangle 139">
                  <a:extLst>
                    <a:ext uri="{FF2B5EF4-FFF2-40B4-BE49-F238E27FC236}">
                      <a16:creationId xmlns:a16="http://schemas.microsoft.com/office/drawing/2014/main" id="{D910A663-55B9-492B-9D5B-CE5526821301}"/>
                    </a:ext>
                  </a:extLst>
                </p:cNvPr>
                <p:cNvSpPr/>
                <p:nvPr/>
              </p:nvSpPr>
              <p:spPr>
                <a:xfrm>
                  <a:off x="3110641" y="2416022"/>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141" name="Rectangle 140">
                  <a:extLst>
                    <a:ext uri="{FF2B5EF4-FFF2-40B4-BE49-F238E27FC236}">
                      <a16:creationId xmlns:a16="http://schemas.microsoft.com/office/drawing/2014/main" id="{893FC61B-F1F2-44EB-B389-F501C28BC40F}"/>
                    </a:ext>
                  </a:extLst>
                </p:cNvPr>
                <p:cNvSpPr/>
                <p:nvPr/>
              </p:nvSpPr>
              <p:spPr>
                <a:xfrm>
                  <a:off x="3611463" y="2970216"/>
                  <a:ext cx="57953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00FF"/>
                      </a:solidFill>
                      <a:effectLst/>
                      <a:uLnTx/>
                      <a:uFillTx/>
                      <a:latin typeface="Times New Roman" pitchFamily="18" charset="0"/>
                      <a:ea typeface="+mn-ea"/>
                      <a:cs typeface="+mn-cs"/>
                    </a:rPr>
                    <a:t>  </a:t>
                  </a:r>
                  <a:r>
                    <a:rPr kumimoji="0" lang="en-CA" sz="1800" b="0" i="0" u="none" strike="noStrike" kern="1200" cap="none" spc="0" normalizeH="0" baseline="0" noProof="0" dirty="0">
                      <a:ln>
                        <a:noFill/>
                      </a:ln>
                      <a:solidFill>
                        <a:srgbClr val="FF00FF"/>
                      </a:solidFill>
                      <a:effectLst/>
                      <a:uLnTx/>
                      <a:uFillTx/>
                      <a:latin typeface="Times New Roman" pitchFamily="18" charset="0"/>
                      <a:ea typeface="+mn-ea"/>
                      <a:cs typeface="+mn-cs"/>
                    </a:rPr>
                    <a:t>F</a:t>
                  </a:r>
                </a:p>
              </p:txBody>
            </p:sp>
          </p:grpSp>
          <p:cxnSp>
            <p:nvCxnSpPr>
              <p:cNvPr id="164" name="Straight Connector 163">
                <a:extLst>
                  <a:ext uri="{FF2B5EF4-FFF2-40B4-BE49-F238E27FC236}">
                    <a16:creationId xmlns:a16="http://schemas.microsoft.com/office/drawing/2014/main" id="{868C1C81-FF3B-4981-B8AA-AEF879D7499A}"/>
                  </a:ext>
                </a:extLst>
              </p:cNvPr>
              <p:cNvCxnSpPr>
                <a:cxnSpLocks/>
              </p:cNvCxnSpPr>
              <p:nvPr/>
            </p:nvCxnSpPr>
            <p:spPr bwMode="auto">
              <a:xfrm flipV="1">
                <a:off x="2977063" y="2314050"/>
                <a:ext cx="1237129" cy="1128202"/>
              </a:xfrm>
              <a:prstGeom prst="line">
                <a:avLst/>
              </a:prstGeom>
              <a:noFill/>
              <a:ln w="25400" cap="flat" cmpd="sng" algn="ctr">
                <a:solidFill>
                  <a:srgbClr val="FFC000"/>
                </a:solidFill>
                <a:prstDash val="solid"/>
                <a:round/>
                <a:headEnd type="none" w="med" len="med"/>
                <a:tailEnd type="none" w="med" len="med"/>
              </a:ln>
              <a:effectLst/>
            </p:spPr>
          </p:cxnSp>
        </p:grpSp>
        <p:sp>
          <p:nvSpPr>
            <p:cNvPr id="165" name="Rectangle 164">
              <a:extLst>
                <a:ext uri="{FF2B5EF4-FFF2-40B4-BE49-F238E27FC236}">
                  <a16:creationId xmlns:a16="http://schemas.microsoft.com/office/drawing/2014/main" id="{4B45F601-2605-401A-89A5-8C86023839A8}"/>
                </a:ext>
              </a:extLst>
            </p:cNvPr>
            <p:cNvSpPr/>
            <p:nvPr/>
          </p:nvSpPr>
          <p:spPr>
            <a:xfrm>
              <a:off x="3289852" y="2665416"/>
              <a:ext cx="753671"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var x</a:t>
              </a:r>
              <a:endPar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8" name="Rectangle 167">
              <a:extLst>
                <a:ext uri="{FF2B5EF4-FFF2-40B4-BE49-F238E27FC236}">
                  <a16:creationId xmlns:a16="http://schemas.microsoft.com/office/drawing/2014/main" id="{958475F7-27D8-4FB9-ACB2-4050A10155F3}"/>
                </a:ext>
              </a:extLst>
            </p:cNvPr>
            <p:cNvSpPr/>
            <p:nvPr/>
          </p:nvSpPr>
          <p:spPr>
            <a:xfrm>
              <a:off x="4210884" y="1477586"/>
              <a:ext cx="1295397"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 row r</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Rectangle 169">
              <a:extLst>
                <a:ext uri="{FF2B5EF4-FFF2-40B4-BE49-F238E27FC236}">
                  <a16:creationId xmlns:a16="http://schemas.microsoft.com/office/drawing/2014/main" id="{39DC3B7C-7A87-4B9F-96F7-DCCE5E419063}"/>
                </a:ext>
              </a:extLst>
            </p:cNvPr>
            <p:cNvSpPr/>
            <p:nvPr/>
          </p:nvSpPr>
          <p:spPr>
            <a:xfrm>
              <a:off x="4522305" y="2680252"/>
              <a:ext cx="857226"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a:t>
              </a:r>
              <a: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mn-cs"/>
                </a:rPr>
                <a:t>ard z</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29">
              <a:extLst>
                <a:ext uri="{FF2B5EF4-FFF2-40B4-BE49-F238E27FC236}">
                  <a16:creationId xmlns:a16="http://schemas.microsoft.com/office/drawing/2014/main" id="{D2155180-F054-498A-BECB-7AB5471FE87D}"/>
                </a:ext>
              </a:extLst>
            </p:cNvPr>
            <p:cNvGrpSpPr>
              <a:grpSpLocks/>
            </p:cNvGrpSpPr>
            <p:nvPr/>
          </p:nvGrpSpPr>
          <p:grpSpPr bwMode="auto">
            <a:xfrm>
              <a:off x="210647" y="2716919"/>
              <a:ext cx="778953" cy="875926"/>
              <a:chOff x="2065" y="1551"/>
              <a:chExt cx="1628" cy="1988"/>
            </a:xfrm>
          </p:grpSpPr>
          <p:sp>
            <p:nvSpPr>
              <p:cNvPr id="175" name="Freeform 30">
                <a:extLst>
                  <a:ext uri="{FF2B5EF4-FFF2-40B4-BE49-F238E27FC236}">
                    <a16:creationId xmlns:a16="http://schemas.microsoft.com/office/drawing/2014/main" id="{6F31B406-6DED-4618-B8D9-C2141FD11DB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6" name="Freeform 31">
                <a:extLst>
                  <a:ext uri="{FF2B5EF4-FFF2-40B4-BE49-F238E27FC236}">
                    <a16:creationId xmlns:a16="http://schemas.microsoft.com/office/drawing/2014/main" id="{A0122FCE-7790-4E50-A64A-2727D631398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2">
                <a:extLst>
                  <a:ext uri="{FF2B5EF4-FFF2-40B4-BE49-F238E27FC236}">
                    <a16:creationId xmlns:a16="http://schemas.microsoft.com/office/drawing/2014/main" id="{8E5F8B91-DFE5-4A0D-8CA4-3F8EB91A9E4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Freeform 33">
                <a:extLst>
                  <a:ext uri="{FF2B5EF4-FFF2-40B4-BE49-F238E27FC236}">
                    <a16:creationId xmlns:a16="http://schemas.microsoft.com/office/drawing/2014/main" id="{4468337E-5FFE-4849-99B9-8443864BB3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Freeform 34">
                <a:extLst>
                  <a:ext uri="{FF2B5EF4-FFF2-40B4-BE49-F238E27FC236}">
                    <a16:creationId xmlns:a16="http://schemas.microsoft.com/office/drawing/2014/main" id="{40FBDF8C-7C9A-421E-8FB4-C38D158347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Freeform 35">
                <a:extLst>
                  <a:ext uri="{FF2B5EF4-FFF2-40B4-BE49-F238E27FC236}">
                    <a16:creationId xmlns:a16="http://schemas.microsoft.com/office/drawing/2014/main" id="{00A03DF5-9E11-4D1A-B990-26154CCEB4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6">
                <a:extLst>
                  <a:ext uri="{FF2B5EF4-FFF2-40B4-BE49-F238E27FC236}">
                    <a16:creationId xmlns:a16="http://schemas.microsoft.com/office/drawing/2014/main" id="{4B532E82-8A67-4DD3-9F2B-D8A190FE45B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Freeform 37">
                <a:extLst>
                  <a:ext uri="{FF2B5EF4-FFF2-40B4-BE49-F238E27FC236}">
                    <a16:creationId xmlns:a16="http://schemas.microsoft.com/office/drawing/2014/main" id="{5AFF8FC0-0989-4153-9117-9CBC73EFF31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Freeform 38">
                <a:extLst>
                  <a:ext uri="{FF2B5EF4-FFF2-40B4-BE49-F238E27FC236}">
                    <a16:creationId xmlns:a16="http://schemas.microsoft.com/office/drawing/2014/main" id="{CA6B4814-8F43-4C4B-9989-594BBCBABD1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39">
                <a:extLst>
                  <a:ext uri="{FF2B5EF4-FFF2-40B4-BE49-F238E27FC236}">
                    <a16:creationId xmlns:a16="http://schemas.microsoft.com/office/drawing/2014/main" id="{AD9E4DC7-9461-45DD-89FB-EC8573124A3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40">
                <a:extLst>
                  <a:ext uri="{FF2B5EF4-FFF2-40B4-BE49-F238E27FC236}">
                    <a16:creationId xmlns:a16="http://schemas.microsoft.com/office/drawing/2014/main" id="{22A205D5-8CDF-4619-B8AD-75D4D0716C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41">
                <a:extLst>
                  <a:ext uri="{FF2B5EF4-FFF2-40B4-BE49-F238E27FC236}">
                    <a16:creationId xmlns:a16="http://schemas.microsoft.com/office/drawing/2014/main" id="{AE4CCB30-3D42-4694-8ABC-EB0F7997011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42">
                <a:extLst>
                  <a:ext uri="{FF2B5EF4-FFF2-40B4-BE49-F238E27FC236}">
                    <a16:creationId xmlns:a16="http://schemas.microsoft.com/office/drawing/2014/main" id="{27133FDB-5F46-4BEE-8A38-020A912143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43">
                <a:extLst>
                  <a:ext uri="{FF2B5EF4-FFF2-40B4-BE49-F238E27FC236}">
                    <a16:creationId xmlns:a16="http://schemas.microsoft.com/office/drawing/2014/main" id="{BB20AB41-7ADD-4EBB-A792-BBA7DB4909E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44">
                <a:extLst>
                  <a:ext uri="{FF2B5EF4-FFF2-40B4-BE49-F238E27FC236}">
                    <a16:creationId xmlns:a16="http://schemas.microsoft.com/office/drawing/2014/main" id="{BCF3AC72-6197-4EAD-860F-903519BB2ED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45">
                <a:extLst>
                  <a:ext uri="{FF2B5EF4-FFF2-40B4-BE49-F238E27FC236}">
                    <a16:creationId xmlns:a16="http://schemas.microsoft.com/office/drawing/2014/main" id="{BD3487A7-060B-4267-9253-5AB9FF3AF1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46">
                <a:extLst>
                  <a:ext uri="{FF2B5EF4-FFF2-40B4-BE49-F238E27FC236}">
                    <a16:creationId xmlns:a16="http://schemas.microsoft.com/office/drawing/2014/main" id="{908237B2-C641-4550-B6F7-714BA09E17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2" name="AutoShape 35">
              <a:extLst>
                <a:ext uri="{FF2B5EF4-FFF2-40B4-BE49-F238E27FC236}">
                  <a16:creationId xmlns:a16="http://schemas.microsoft.com/office/drawing/2014/main" id="{AEEC8826-4462-4DCB-B2EA-D1397F681EC1}"/>
                </a:ext>
              </a:extLst>
            </p:cNvPr>
            <p:cNvSpPr>
              <a:spLocks noChangeArrowheads="1"/>
            </p:cNvSpPr>
            <p:nvPr/>
          </p:nvSpPr>
          <p:spPr bwMode="auto">
            <a:xfrm>
              <a:off x="201317" y="926011"/>
              <a:ext cx="1991312" cy="1566117"/>
            </a:xfrm>
            <a:prstGeom prst="wedgeRoundRectCallout">
              <a:avLst>
                <a:gd name="adj1" fmla="val -21761"/>
                <a:gd name="adj2" fmla="val 656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 cases!</a:t>
              </a:r>
            </a:p>
          </p:txBody>
        </p:sp>
      </p:grpSp>
      <p:sp>
        <p:nvSpPr>
          <p:cNvPr id="99" name="AutoShape 38">
            <a:extLst>
              <a:ext uri="{FF2B5EF4-FFF2-40B4-BE49-F238E27FC236}">
                <a16:creationId xmlns:a16="http://schemas.microsoft.com/office/drawing/2014/main" id="{BF0C066F-7AFC-4B82-BCDE-1D5CA1E1A0D6}"/>
              </a:ext>
            </a:extLst>
          </p:cNvPr>
          <p:cNvSpPr>
            <a:spLocks noChangeArrowheads="1"/>
          </p:cNvSpPr>
          <p:nvPr/>
        </p:nvSpPr>
        <p:spPr bwMode="auto">
          <a:xfrm>
            <a:off x="504014" y="3662066"/>
            <a:ext cx="4220385" cy="906100"/>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must now prove that</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
            </a:r>
            <a:r>
              <a:rPr kumimoji="0" lang="en-US" altLang="en-US" sz="24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satisfies x in clause C”</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2" name="Rectangle 101">
            <a:extLst>
              <a:ext uri="{FF2B5EF4-FFF2-40B4-BE49-F238E27FC236}">
                <a16:creationId xmlns:a16="http://schemas.microsoft.com/office/drawing/2014/main" id="{63840606-EC21-4E64-927F-EA6D7D99A1E0}"/>
              </a:ext>
            </a:extLst>
          </p:cNvPr>
          <p:cNvSpPr/>
          <p:nvPr/>
        </p:nvSpPr>
        <p:spPr bwMode="auto">
          <a:xfrm>
            <a:off x="2041700" y="5839380"/>
            <a:ext cx="260765" cy="243368"/>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Rectangle 102">
            <a:extLst>
              <a:ext uri="{FF2B5EF4-FFF2-40B4-BE49-F238E27FC236}">
                <a16:creationId xmlns:a16="http://schemas.microsoft.com/office/drawing/2014/main" id="{AA4FE628-13C3-4099-99E5-15FD2612D60E}"/>
              </a:ext>
            </a:extLst>
          </p:cNvPr>
          <p:cNvSpPr/>
          <p:nvPr/>
        </p:nvSpPr>
        <p:spPr bwMode="auto">
          <a:xfrm>
            <a:off x="2508939" y="5840896"/>
            <a:ext cx="260765" cy="243368"/>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Rectangle 103">
            <a:extLst>
              <a:ext uri="{FF2B5EF4-FFF2-40B4-BE49-F238E27FC236}">
                <a16:creationId xmlns:a16="http://schemas.microsoft.com/office/drawing/2014/main" id="{CC447C6E-9889-4405-A75E-FF3580A56AEF}"/>
              </a:ext>
            </a:extLst>
          </p:cNvPr>
          <p:cNvSpPr/>
          <p:nvPr/>
        </p:nvSpPr>
        <p:spPr bwMode="auto">
          <a:xfrm>
            <a:off x="2272748" y="5037306"/>
            <a:ext cx="403263" cy="223805"/>
          </a:xfrm>
          <a:prstGeom prst="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Rectangle 104">
            <a:extLst>
              <a:ext uri="{FF2B5EF4-FFF2-40B4-BE49-F238E27FC236}">
                <a16:creationId xmlns:a16="http://schemas.microsoft.com/office/drawing/2014/main" id="{094FEF42-A0A7-4B4F-A22D-3C0F3F43401A}"/>
              </a:ext>
            </a:extLst>
          </p:cNvPr>
          <p:cNvSpPr/>
          <p:nvPr/>
        </p:nvSpPr>
        <p:spPr bwMode="auto">
          <a:xfrm>
            <a:off x="2726735" y="5052074"/>
            <a:ext cx="403263" cy="223805"/>
          </a:xfrm>
          <a:prstGeom prst="rect">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3" name="Group 2">
            <a:extLst>
              <a:ext uri="{FF2B5EF4-FFF2-40B4-BE49-F238E27FC236}">
                <a16:creationId xmlns:a16="http://schemas.microsoft.com/office/drawing/2014/main" id="{7A612B34-87ED-402F-8A9F-50D83B0C90C6}"/>
              </a:ext>
            </a:extLst>
          </p:cNvPr>
          <p:cNvGrpSpPr/>
          <p:nvPr/>
        </p:nvGrpSpPr>
        <p:grpSpPr>
          <a:xfrm>
            <a:off x="793750" y="4732635"/>
            <a:ext cx="3943350" cy="1990481"/>
            <a:chOff x="793750" y="4732635"/>
            <a:chExt cx="3943350" cy="1990481"/>
          </a:xfrm>
        </p:grpSpPr>
        <p:sp>
          <p:nvSpPr>
            <p:cNvPr id="93" name="Rectangle 92">
              <a:extLst>
                <a:ext uri="{FF2B5EF4-FFF2-40B4-BE49-F238E27FC236}">
                  <a16:creationId xmlns:a16="http://schemas.microsoft.com/office/drawing/2014/main" id="{C108D08D-B2F2-4431-AA5D-A8BEEEA06E46}"/>
                </a:ext>
              </a:extLst>
            </p:cNvPr>
            <p:cNvSpPr/>
            <p:nvPr/>
          </p:nvSpPr>
          <p:spPr>
            <a:xfrm>
              <a:off x="914400" y="4784124"/>
              <a:ext cx="3822700"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⌐b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d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b or ⌐c or          ⌐e)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                      c or  ⌐d       ) and </a:t>
              </a:r>
              <a:b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(⌐a or           ⌐c or            e) </a:t>
              </a:r>
            </a:p>
          </p:txBody>
        </p:sp>
        <p:sp>
          <p:nvSpPr>
            <p:cNvPr id="94" name="Rectangle 93">
              <a:extLst>
                <a:ext uri="{FF2B5EF4-FFF2-40B4-BE49-F238E27FC236}">
                  <a16:creationId xmlns:a16="http://schemas.microsoft.com/office/drawing/2014/main" id="{0BC3EBDD-59BD-4E43-8D05-B7DE90C23C46}"/>
                </a:ext>
              </a:extLst>
            </p:cNvPr>
            <p:cNvSpPr/>
            <p:nvPr/>
          </p:nvSpPr>
          <p:spPr bwMode="auto">
            <a:xfrm>
              <a:off x="1143000" y="5816426"/>
              <a:ext cx="3352800" cy="305990"/>
            </a:xfrm>
            <a:prstGeom prst="rect">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Rectangle 94">
              <a:extLst>
                <a:ext uri="{FF2B5EF4-FFF2-40B4-BE49-F238E27FC236}">
                  <a16:creationId xmlns:a16="http://schemas.microsoft.com/office/drawing/2014/main" id="{35189542-1B62-4A43-ACC0-684CF9B3E974}"/>
                </a:ext>
              </a:extLst>
            </p:cNvPr>
            <p:cNvSpPr/>
            <p:nvPr/>
          </p:nvSpPr>
          <p:spPr>
            <a:xfrm>
              <a:off x="793750" y="57359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C</a:t>
              </a:r>
              <a:endParaRPr kumimoji="0" lang="en-CA"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8" name="Rectangle 97">
              <a:extLst>
                <a:ext uri="{FF2B5EF4-FFF2-40B4-BE49-F238E27FC236}">
                  <a16:creationId xmlns:a16="http://schemas.microsoft.com/office/drawing/2014/main" id="{F6F336C1-F8E3-4303-9FC1-D48ED7E53817}"/>
                </a:ext>
              </a:extLst>
            </p:cNvPr>
            <p:cNvSpPr/>
            <p:nvPr/>
          </p:nvSpPr>
          <p:spPr>
            <a:xfrm>
              <a:off x="901700" y="4888468"/>
              <a:ext cx="38227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US" altLang="en-US" sz="1600" b="0" i="0" u="none" strike="noStrike" kern="1200" cap="none" spc="0" normalizeH="0" baseline="-25000" noProof="0" dirty="0">
                  <a:ln>
                    <a:noFill/>
                  </a:ln>
                  <a:solidFill>
                    <a:srgbClr val="FFFFFF"/>
                  </a:solidFill>
                  <a:effectLst/>
                  <a:uLnTx/>
                  <a:uFillTx/>
                  <a:latin typeface="Times New Roman"/>
                  <a:ea typeface="+mn-ea"/>
                  <a:cs typeface="+mn-cs"/>
                  <a:sym typeface="Wingdings" panose="05000000000000000000" pitchFamily="2" charset="2"/>
                </a:rPr>
                <a:t>C-SAT</a:t>
              </a: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 { </a:t>
              </a:r>
              <a:r>
                <a:rPr kumimoji="0" lang="en-CA" sz="1600" b="0" i="0" u="none" strike="noStrike" kern="1200" cap="none" spc="0" normalizeH="0" baseline="0" noProof="0" dirty="0">
                  <a:ln>
                    <a:noFill/>
                  </a:ln>
                  <a:solidFill>
                    <a:srgbClr val="FFFFFF"/>
                  </a:solidFill>
                  <a:effectLst/>
                  <a:uLnTx/>
                  <a:uFillTx/>
                  <a:latin typeface="Times New Roman" pitchFamily="18" charset="0"/>
                  <a:ea typeface="+mn-ea"/>
                  <a:cs typeface="+mn-cs"/>
                </a:rPr>
                <a:t>a=T, b=T, c=F, d=F, e=T }</a:t>
              </a:r>
            </a:p>
          </p:txBody>
        </p:sp>
        <p:sp>
          <p:nvSpPr>
            <p:cNvPr id="106" name="Rectangle 105">
              <a:extLst>
                <a:ext uri="{FF2B5EF4-FFF2-40B4-BE49-F238E27FC236}">
                  <a16:creationId xmlns:a16="http://schemas.microsoft.com/office/drawing/2014/main" id="{7F02EA17-718D-4A59-A98A-ADFA783FD6EF}"/>
                </a:ext>
              </a:extLst>
            </p:cNvPr>
            <p:cNvSpPr/>
            <p:nvPr/>
          </p:nvSpPr>
          <p:spPr>
            <a:xfrm>
              <a:off x="2305050" y="4732635"/>
              <a:ext cx="28575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127" name="Group 126">
            <a:extLst>
              <a:ext uri="{FF2B5EF4-FFF2-40B4-BE49-F238E27FC236}">
                <a16:creationId xmlns:a16="http://schemas.microsoft.com/office/drawing/2014/main" id="{74076243-D349-4FE7-958E-CB53102EEBCB}"/>
              </a:ext>
            </a:extLst>
          </p:cNvPr>
          <p:cNvGrpSpPr/>
          <p:nvPr/>
        </p:nvGrpSpPr>
        <p:grpSpPr>
          <a:xfrm>
            <a:off x="5867398" y="1173883"/>
            <a:ext cx="2834027" cy="461665"/>
            <a:chOff x="5867398" y="1173883"/>
            <a:chExt cx="2834027" cy="461665"/>
          </a:xfrm>
        </p:grpSpPr>
        <p:sp>
          <p:nvSpPr>
            <p:cNvPr id="128" name="Isosceles Triangle 127">
              <a:extLst>
                <a:ext uri="{FF2B5EF4-FFF2-40B4-BE49-F238E27FC236}">
                  <a16:creationId xmlns:a16="http://schemas.microsoft.com/office/drawing/2014/main" id="{0F6A4303-1A35-4690-A29F-F56217460002}"/>
                </a:ext>
              </a:extLst>
            </p:cNvPr>
            <p:cNvSpPr/>
            <p:nvPr/>
          </p:nvSpPr>
          <p:spPr bwMode="auto">
            <a:xfrm rot="5400000">
              <a:off x="5866128" y="1298671"/>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Isosceles Triangle 128">
              <a:extLst>
                <a:ext uri="{FF2B5EF4-FFF2-40B4-BE49-F238E27FC236}">
                  <a16:creationId xmlns:a16="http://schemas.microsoft.com/office/drawing/2014/main" id="{E4AF950C-64F7-4EB8-8A6C-D9B8D9427D48}"/>
                </a:ext>
              </a:extLst>
            </p:cNvPr>
            <p:cNvSpPr/>
            <p:nvPr/>
          </p:nvSpPr>
          <p:spPr bwMode="auto">
            <a:xfrm rot="5400000">
              <a:off x="6336030" y="1298670"/>
              <a:ext cx="320040" cy="317500"/>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154E1049-7EE3-4B0C-9C6A-B2E963C9EF29}"/>
                </a:ext>
              </a:extLst>
            </p:cNvPr>
            <p:cNvSpPr/>
            <p:nvPr/>
          </p:nvSpPr>
          <p:spPr>
            <a:xfrm>
              <a:off x="6681320" y="1173883"/>
              <a:ext cx="202010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satisfies clause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31" name="Group 130">
            <a:extLst>
              <a:ext uri="{FF2B5EF4-FFF2-40B4-BE49-F238E27FC236}">
                <a16:creationId xmlns:a16="http://schemas.microsoft.com/office/drawing/2014/main" id="{878F394F-7ACC-4391-89F5-0518808812D2}"/>
              </a:ext>
            </a:extLst>
          </p:cNvPr>
          <p:cNvGrpSpPr/>
          <p:nvPr/>
        </p:nvGrpSpPr>
        <p:grpSpPr>
          <a:xfrm>
            <a:off x="5864410" y="1649523"/>
            <a:ext cx="2861295" cy="461665"/>
            <a:chOff x="5864410" y="1649523"/>
            <a:chExt cx="2861295" cy="461665"/>
          </a:xfrm>
        </p:grpSpPr>
        <p:sp>
          <p:nvSpPr>
            <p:cNvPr id="137" name="Isosceles Triangle 136">
              <a:extLst>
                <a:ext uri="{FF2B5EF4-FFF2-40B4-BE49-F238E27FC236}">
                  <a16:creationId xmlns:a16="http://schemas.microsoft.com/office/drawing/2014/main" id="{231D8693-0A90-47BC-96C2-B58917D38AC2}"/>
                </a:ext>
              </a:extLst>
            </p:cNvPr>
            <p:cNvSpPr/>
            <p:nvPr/>
          </p:nvSpPr>
          <p:spPr bwMode="auto">
            <a:xfrm rot="5400000" flipH="1" flipV="1">
              <a:off x="5863140" y="1753871"/>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Isosceles Triangle 142">
              <a:extLst>
                <a:ext uri="{FF2B5EF4-FFF2-40B4-BE49-F238E27FC236}">
                  <a16:creationId xmlns:a16="http://schemas.microsoft.com/office/drawing/2014/main" id="{8FA21D2B-103C-4B57-B746-7ECE0CAD1DAE}"/>
                </a:ext>
              </a:extLst>
            </p:cNvPr>
            <p:cNvSpPr/>
            <p:nvPr/>
          </p:nvSpPr>
          <p:spPr bwMode="auto">
            <a:xfrm rot="5400000" flipH="1" flipV="1">
              <a:off x="6333042" y="1753870"/>
              <a:ext cx="320040" cy="317500"/>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Rectangle 143">
              <a:extLst>
                <a:ext uri="{FF2B5EF4-FFF2-40B4-BE49-F238E27FC236}">
                  <a16:creationId xmlns:a16="http://schemas.microsoft.com/office/drawing/2014/main" id="{9A0754CF-BDC6-453E-8AEA-C0E1A61A7256}"/>
                </a:ext>
              </a:extLst>
            </p:cNvPr>
            <p:cNvSpPr/>
            <p:nvPr/>
          </p:nvSpPr>
          <p:spPr>
            <a:xfrm>
              <a:off x="6705600" y="1649523"/>
              <a:ext cx="202010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satisfies clause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45" name="AutoShape 38">
            <a:extLst>
              <a:ext uri="{FF2B5EF4-FFF2-40B4-BE49-F238E27FC236}">
                <a16:creationId xmlns:a16="http://schemas.microsoft.com/office/drawing/2014/main" id="{B3332F61-3B40-4D6E-B3F1-1C2D5AFFE8F6}"/>
              </a:ext>
            </a:extLst>
          </p:cNvPr>
          <p:cNvSpPr>
            <a:spLocks noChangeArrowheads="1"/>
          </p:cNvSpPr>
          <p:nvPr/>
        </p:nvSpPr>
        <p:spPr bwMode="auto">
          <a:xfrm>
            <a:off x="4953001" y="4656500"/>
            <a:ext cx="1162050" cy="537800"/>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Done!</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46" name="Left-Right Arrow 7">
            <a:extLst>
              <a:ext uri="{FF2B5EF4-FFF2-40B4-BE49-F238E27FC236}">
                <a16:creationId xmlns:a16="http://schemas.microsoft.com/office/drawing/2014/main" id="{3B683BA6-ADDB-478F-8D27-B7C24A52785E}"/>
              </a:ext>
            </a:extLst>
          </p:cNvPr>
          <p:cNvSpPr/>
          <p:nvPr/>
        </p:nvSpPr>
        <p:spPr bwMode="auto">
          <a:xfrm>
            <a:off x="4088880" y="2832259"/>
            <a:ext cx="301712" cy="147689"/>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Left-Right Arrow 7">
            <a:extLst>
              <a:ext uri="{FF2B5EF4-FFF2-40B4-BE49-F238E27FC236}">
                <a16:creationId xmlns:a16="http://schemas.microsoft.com/office/drawing/2014/main" id="{0AA519D6-73CF-412F-802A-A9DC205E4500}"/>
              </a:ext>
            </a:extLst>
          </p:cNvPr>
          <p:cNvSpPr/>
          <p:nvPr/>
        </p:nvSpPr>
        <p:spPr bwMode="auto">
          <a:xfrm>
            <a:off x="4084320" y="1648746"/>
            <a:ext cx="307328" cy="126714"/>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Left-Right Arrow 7">
            <a:extLst>
              <a:ext uri="{FF2B5EF4-FFF2-40B4-BE49-F238E27FC236}">
                <a16:creationId xmlns:a16="http://schemas.microsoft.com/office/drawing/2014/main" id="{B52786A5-DF59-43E6-BE67-19CB07ECD3A1}"/>
              </a:ext>
            </a:extLst>
          </p:cNvPr>
          <p:cNvSpPr/>
          <p:nvPr/>
        </p:nvSpPr>
        <p:spPr bwMode="auto">
          <a:xfrm rot="16200000">
            <a:off x="4662644" y="2237765"/>
            <a:ext cx="281842" cy="113390"/>
          </a:xfrm>
          <a:prstGeom prst="leftRightArrow">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Isosceles Triangle 122">
            <a:extLst>
              <a:ext uri="{FF2B5EF4-FFF2-40B4-BE49-F238E27FC236}">
                <a16:creationId xmlns:a16="http://schemas.microsoft.com/office/drawing/2014/main" id="{FAD83880-88EF-4189-9762-B1C391296774}"/>
              </a:ext>
            </a:extLst>
          </p:cNvPr>
          <p:cNvSpPr/>
          <p:nvPr/>
        </p:nvSpPr>
        <p:spPr bwMode="auto">
          <a:xfrm rot="5400000">
            <a:off x="3046822" y="1109336"/>
            <a:ext cx="1134550" cy="1228778"/>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Isosceles Triangle 123">
            <a:extLst>
              <a:ext uri="{FF2B5EF4-FFF2-40B4-BE49-F238E27FC236}">
                <a16:creationId xmlns:a16="http://schemas.microsoft.com/office/drawing/2014/main" id="{17B806D1-45C9-4F96-BA56-FC1140C48E6D}"/>
              </a:ext>
            </a:extLst>
          </p:cNvPr>
          <p:cNvSpPr/>
          <p:nvPr/>
        </p:nvSpPr>
        <p:spPr bwMode="auto">
          <a:xfrm rot="5400000">
            <a:off x="3047436" y="2247337"/>
            <a:ext cx="1134549" cy="1228778"/>
          </a:xfrm>
          <a:prstGeom prst="triangle">
            <a:avLst>
              <a:gd name="adj" fmla="val 0"/>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Isosceles Triangle 124">
            <a:extLst>
              <a:ext uri="{FF2B5EF4-FFF2-40B4-BE49-F238E27FC236}">
                <a16:creationId xmlns:a16="http://schemas.microsoft.com/office/drawing/2014/main" id="{691E83F9-614D-4F0D-8003-21E3721A397E}"/>
              </a:ext>
            </a:extLst>
          </p:cNvPr>
          <p:cNvSpPr/>
          <p:nvPr/>
        </p:nvSpPr>
        <p:spPr bwMode="auto">
          <a:xfrm rot="5400000" flipH="1" flipV="1">
            <a:off x="3043834" y="1122780"/>
            <a:ext cx="1134550" cy="1228778"/>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Isosceles Triangle 125">
            <a:extLst>
              <a:ext uri="{FF2B5EF4-FFF2-40B4-BE49-F238E27FC236}">
                <a16:creationId xmlns:a16="http://schemas.microsoft.com/office/drawing/2014/main" id="{F0A49354-1A66-453D-8500-F70BE30337A4}"/>
              </a:ext>
            </a:extLst>
          </p:cNvPr>
          <p:cNvSpPr/>
          <p:nvPr/>
        </p:nvSpPr>
        <p:spPr bwMode="auto">
          <a:xfrm rot="5400000" flipH="1" flipV="1">
            <a:off x="3044448" y="2260781"/>
            <a:ext cx="1134549" cy="1228778"/>
          </a:xfrm>
          <a:prstGeom prst="triangle">
            <a:avLst>
              <a:gd name="adj" fmla="val 0"/>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45327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23"/>
                                        </p:tgtEl>
                                        <p:attrNameLst>
                                          <p:attrName>style.visibility</p:attrName>
                                        </p:attrNameLst>
                                      </p:cBhvr>
                                      <p:to>
                                        <p:strVal val="visible"/>
                                      </p:to>
                                    </p:set>
                                    <p:anim calcmode="lin" valueType="num">
                                      <p:cBhvr additive="base">
                                        <p:cTn id="17" dur="500" fill="hold"/>
                                        <p:tgtEl>
                                          <p:spTgt spid="123"/>
                                        </p:tgtEl>
                                        <p:attrNameLst>
                                          <p:attrName>ppt_x</p:attrName>
                                        </p:attrNameLst>
                                      </p:cBhvr>
                                      <p:tavLst>
                                        <p:tav tm="0">
                                          <p:val>
                                            <p:strVal val="1+#ppt_w/2"/>
                                          </p:val>
                                        </p:tav>
                                        <p:tav tm="100000">
                                          <p:val>
                                            <p:strVal val="#ppt_x"/>
                                          </p:val>
                                        </p:tav>
                                      </p:tavLst>
                                    </p:anim>
                                    <p:anim calcmode="lin" valueType="num">
                                      <p:cBhvr additive="base">
                                        <p:cTn id="18" dur="500" fill="hold"/>
                                        <p:tgtEl>
                                          <p:spTgt spid="123"/>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24"/>
                                        </p:tgtEl>
                                        <p:attrNameLst>
                                          <p:attrName>style.visibility</p:attrName>
                                        </p:attrNameLst>
                                      </p:cBhvr>
                                      <p:to>
                                        <p:strVal val="visible"/>
                                      </p:to>
                                    </p:set>
                                    <p:anim calcmode="lin" valueType="num">
                                      <p:cBhvr additive="base">
                                        <p:cTn id="21" dur="500" fill="hold"/>
                                        <p:tgtEl>
                                          <p:spTgt spid="124"/>
                                        </p:tgtEl>
                                        <p:attrNameLst>
                                          <p:attrName>ppt_x</p:attrName>
                                        </p:attrNameLst>
                                      </p:cBhvr>
                                      <p:tavLst>
                                        <p:tav tm="0">
                                          <p:val>
                                            <p:strVal val="1+#ppt_w/2"/>
                                          </p:val>
                                        </p:tav>
                                        <p:tav tm="100000">
                                          <p:val>
                                            <p:strVal val="#ppt_x"/>
                                          </p:val>
                                        </p:tav>
                                      </p:tavLst>
                                    </p:anim>
                                    <p:anim calcmode="lin" valueType="num">
                                      <p:cBhvr additive="base">
                                        <p:cTn id="22" dur="500" fill="hold"/>
                                        <p:tgtEl>
                                          <p:spTgt spid="124"/>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02"/>
                                        </p:tgtEl>
                                        <p:attrNameLst>
                                          <p:attrName>style.visibility</p:attrName>
                                        </p:attrNameLst>
                                      </p:cBhvr>
                                      <p:to>
                                        <p:strVal val="visible"/>
                                      </p:to>
                                    </p:set>
                                    <p:anim calcmode="lin" valueType="num">
                                      <p:cBhvr additive="base">
                                        <p:cTn id="25" dur="500" fill="hold"/>
                                        <p:tgtEl>
                                          <p:spTgt spid="102"/>
                                        </p:tgtEl>
                                        <p:attrNameLst>
                                          <p:attrName>ppt_x</p:attrName>
                                        </p:attrNameLst>
                                      </p:cBhvr>
                                      <p:tavLst>
                                        <p:tav tm="0">
                                          <p:val>
                                            <p:strVal val="1+#ppt_w/2"/>
                                          </p:val>
                                        </p:tav>
                                        <p:tav tm="100000">
                                          <p:val>
                                            <p:strVal val="#ppt_x"/>
                                          </p:val>
                                        </p:tav>
                                      </p:tavLst>
                                    </p:anim>
                                    <p:anim calcmode="lin" valueType="num">
                                      <p:cBhvr additive="base">
                                        <p:cTn id="26" dur="500" fill="hold"/>
                                        <p:tgtEl>
                                          <p:spTgt spid="102"/>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127"/>
                                        </p:tgtEl>
                                        <p:attrNameLst>
                                          <p:attrName>style.visibility</p:attrName>
                                        </p:attrNameLst>
                                      </p:cBhvr>
                                      <p:to>
                                        <p:strVal val="visible"/>
                                      </p:to>
                                    </p:set>
                                    <p:anim calcmode="lin" valueType="num">
                                      <p:cBhvr additive="base">
                                        <p:cTn id="35" dur="500" fill="hold"/>
                                        <p:tgtEl>
                                          <p:spTgt spid="127"/>
                                        </p:tgtEl>
                                        <p:attrNameLst>
                                          <p:attrName>ppt_x</p:attrName>
                                        </p:attrNameLst>
                                      </p:cBhvr>
                                      <p:tavLst>
                                        <p:tav tm="0">
                                          <p:val>
                                            <p:strVal val="1+#ppt_w/2"/>
                                          </p:val>
                                        </p:tav>
                                        <p:tav tm="100000">
                                          <p:val>
                                            <p:strVal val="#ppt_x"/>
                                          </p:val>
                                        </p:tav>
                                      </p:tavLst>
                                    </p:anim>
                                    <p:anim calcmode="lin" valueType="num">
                                      <p:cBhvr additive="base">
                                        <p:cTn id="36"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125"/>
                                        </p:tgtEl>
                                        <p:attrNameLst>
                                          <p:attrName>style.visibility</p:attrName>
                                        </p:attrNameLst>
                                      </p:cBhvr>
                                      <p:to>
                                        <p:strVal val="visible"/>
                                      </p:to>
                                    </p:set>
                                    <p:anim calcmode="lin" valueType="num">
                                      <p:cBhvr additive="base">
                                        <p:cTn id="41" dur="500" fill="hold"/>
                                        <p:tgtEl>
                                          <p:spTgt spid="125"/>
                                        </p:tgtEl>
                                        <p:attrNameLst>
                                          <p:attrName>ppt_x</p:attrName>
                                        </p:attrNameLst>
                                      </p:cBhvr>
                                      <p:tavLst>
                                        <p:tav tm="0">
                                          <p:val>
                                            <p:strVal val="1+#ppt_w/2"/>
                                          </p:val>
                                        </p:tav>
                                        <p:tav tm="100000">
                                          <p:val>
                                            <p:strVal val="#ppt_x"/>
                                          </p:val>
                                        </p:tav>
                                      </p:tavLst>
                                    </p:anim>
                                    <p:anim calcmode="lin" valueType="num">
                                      <p:cBhvr additive="base">
                                        <p:cTn id="42" dur="500" fill="hold"/>
                                        <p:tgtEl>
                                          <p:spTgt spid="12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26"/>
                                        </p:tgtEl>
                                        <p:attrNameLst>
                                          <p:attrName>style.visibility</p:attrName>
                                        </p:attrNameLst>
                                      </p:cBhvr>
                                      <p:to>
                                        <p:strVal val="visible"/>
                                      </p:to>
                                    </p:set>
                                    <p:anim calcmode="lin" valueType="num">
                                      <p:cBhvr additive="base">
                                        <p:cTn id="45" dur="500" fill="hold"/>
                                        <p:tgtEl>
                                          <p:spTgt spid="126"/>
                                        </p:tgtEl>
                                        <p:attrNameLst>
                                          <p:attrName>ppt_x</p:attrName>
                                        </p:attrNameLst>
                                      </p:cBhvr>
                                      <p:tavLst>
                                        <p:tav tm="0">
                                          <p:val>
                                            <p:strVal val="1+#ppt_w/2"/>
                                          </p:val>
                                        </p:tav>
                                        <p:tav tm="100000">
                                          <p:val>
                                            <p:strVal val="#ppt_x"/>
                                          </p:val>
                                        </p:tav>
                                      </p:tavLst>
                                    </p:anim>
                                    <p:anim calcmode="lin" valueType="num">
                                      <p:cBhvr additive="base">
                                        <p:cTn id="46" dur="500" fill="hold"/>
                                        <p:tgtEl>
                                          <p:spTgt spid="126"/>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03"/>
                                        </p:tgtEl>
                                        <p:attrNameLst>
                                          <p:attrName>style.visibility</p:attrName>
                                        </p:attrNameLst>
                                      </p:cBhvr>
                                      <p:to>
                                        <p:strVal val="visible"/>
                                      </p:to>
                                    </p:set>
                                    <p:anim calcmode="lin" valueType="num">
                                      <p:cBhvr additive="base">
                                        <p:cTn id="49" dur="500" fill="hold"/>
                                        <p:tgtEl>
                                          <p:spTgt spid="103"/>
                                        </p:tgtEl>
                                        <p:attrNameLst>
                                          <p:attrName>ppt_x</p:attrName>
                                        </p:attrNameLst>
                                      </p:cBhvr>
                                      <p:tavLst>
                                        <p:tav tm="0">
                                          <p:val>
                                            <p:strVal val="1+#ppt_w/2"/>
                                          </p:val>
                                        </p:tav>
                                        <p:tav tm="100000">
                                          <p:val>
                                            <p:strVal val="#ppt_x"/>
                                          </p:val>
                                        </p:tav>
                                      </p:tavLst>
                                    </p:anim>
                                    <p:anim calcmode="lin" valueType="num">
                                      <p:cBhvr additive="base">
                                        <p:cTn id="50" dur="500" fill="hold"/>
                                        <p:tgtEl>
                                          <p:spTgt spid="103"/>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05"/>
                                        </p:tgtEl>
                                        <p:attrNameLst>
                                          <p:attrName>style.visibility</p:attrName>
                                        </p:attrNameLst>
                                      </p:cBhvr>
                                      <p:to>
                                        <p:strVal val="visible"/>
                                      </p:to>
                                    </p:set>
                                    <p:anim calcmode="lin" valueType="num">
                                      <p:cBhvr additive="base">
                                        <p:cTn id="53" dur="500" fill="hold"/>
                                        <p:tgtEl>
                                          <p:spTgt spid="105"/>
                                        </p:tgtEl>
                                        <p:attrNameLst>
                                          <p:attrName>ppt_x</p:attrName>
                                        </p:attrNameLst>
                                      </p:cBhvr>
                                      <p:tavLst>
                                        <p:tav tm="0">
                                          <p:val>
                                            <p:strVal val="1+#ppt_w/2"/>
                                          </p:val>
                                        </p:tav>
                                        <p:tav tm="100000">
                                          <p:val>
                                            <p:strVal val="#ppt_x"/>
                                          </p:val>
                                        </p:tav>
                                      </p:tavLst>
                                    </p:anim>
                                    <p:anim calcmode="lin" valueType="num">
                                      <p:cBhvr additive="base">
                                        <p:cTn id="54" dur="500" fill="hold"/>
                                        <p:tgtEl>
                                          <p:spTgt spid="105"/>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23"/>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24"/>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102"/>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0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500" fill="hold"/>
                                        <p:tgtEl>
                                          <p:spTgt spid="131"/>
                                        </p:tgtEl>
                                        <p:attrNameLst>
                                          <p:attrName>ppt_x</p:attrName>
                                        </p:attrNameLst>
                                      </p:cBhvr>
                                      <p:tavLst>
                                        <p:tav tm="0">
                                          <p:val>
                                            <p:strVal val="1+#ppt_w/2"/>
                                          </p:val>
                                        </p:tav>
                                        <p:tav tm="100000">
                                          <p:val>
                                            <p:strVal val="#ppt_x"/>
                                          </p:val>
                                        </p:tav>
                                      </p:tavLst>
                                    </p:anim>
                                    <p:anim calcmode="lin" valueType="num">
                                      <p:cBhvr additive="base">
                                        <p:cTn id="6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45"/>
                                        </p:tgtEl>
                                        <p:attrNameLst>
                                          <p:attrName>style.visibility</p:attrName>
                                        </p:attrNameLst>
                                      </p:cBhvr>
                                      <p:to>
                                        <p:strVal val="visible"/>
                                      </p:to>
                                    </p:set>
                                    <p:anim calcmode="lin" valueType="num">
                                      <p:cBhvr additive="base">
                                        <p:cTn id="73" dur="500" fill="hold"/>
                                        <p:tgtEl>
                                          <p:spTgt spid="145"/>
                                        </p:tgtEl>
                                        <p:attrNameLst>
                                          <p:attrName>ppt_x</p:attrName>
                                        </p:attrNameLst>
                                      </p:cBhvr>
                                      <p:tavLst>
                                        <p:tav tm="0">
                                          <p:val>
                                            <p:strVal val="0-#ppt_w/2"/>
                                          </p:val>
                                        </p:tav>
                                        <p:tav tm="100000">
                                          <p:val>
                                            <p:strVal val="#ppt_x"/>
                                          </p:val>
                                        </p:tav>
                                      </p:tavLst>
                                    </p:anim>
                                    <p:anim calcmode="lin" valueType="num">
                                      <p:cBhvr additive="base">
                                        <p:cTn id="74" dur="500" fill="hold"/>
                                        <p:tgtEl>
                                          <p:spTgt spid="145"/>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03"/>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105"/>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125"/>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1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2" grpId="0" animBg="1"/>
      <p:bldP spid="102" grpId="1" animBg="1"/>
      <p:bldP spid="103" grpId="0" animBg="1"/>
      <p:bldP spid="103" grpId="1" animBg="1"/>
      <p:bldP spid="104" grpId="0" animBg="1"/>
      <p:bldP spid="104" grpId="1" animBg="1"/>
      <p:bldP spid="105" grpId="0" animBg="1"/>
      <p:bldP spid="105" grpId="1" animBg="1"/>
      <p:bldP spid="145" grpId="0" animBg="1"/>
      <p:bldP spid="123" grpId="0" animBg="1"/>
      <p:bldP spid="123" grpId="1" animBg="1"/>
      <p:bldP spid="124" grpId="0" animBg="1"/>
      <p:bldP spid="124" grpId="1" animBg="1"/>
      <p:bldP spid="125" grpId="0" animBg="1"/>
      <p:bldP spid="125" grpId="1" animBg="1"/>
      <p:bldP spid="126" grpId="0" animBg="1"/>
      <p:bldP spid="126"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
          <p:cNvGrpSpPr>
            <a:grpSpLocks/>
          </p:cNvGrpSpPr>
          <p:nvPr/>
        </p:nvGrpSpPr>
        <p:grpSpPr bwMode="auto">
          <a:xfrm>
            <a:off x="228600" y="72569"/>
            <a:ext cx="973995" cy="1068026"/>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97"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NP Problems and Reductions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61"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295399" y="685800"/>
            <a:ext cx="4968078" cy="506451"/>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SAT(I) </a:t>
            </a: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ard(Map(I))</a:t>
            </a:r>
          </a:p>
        </p:txBody>
      </p:sp>
      <p:pic>
        <p:nvPicPr>
          <p:cNvPr id="60"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86600" y="1524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 23"/>
          <p:cNvGrpSpPr/>
          <p:nvPr/>
        </p:nvGrpSpPr>
        <p:grpSpPr>
          <a:xfrm>
            <a:off x="3657600" y="1830388"/>
            <a:ext cx="5490649" cy="4926012"/>
            <a:chOff x="3657600" y="1830388"/>
            <a:chExt cx="5490649" cy="4926012"/>
          </a:xfrm>
        </p:grpSpPr>
        <p:grpSp>
          <p:nvGrpSpPr>
            <p:cNvPr id="25" name="Group 24"/>
            <p:cNvGrpSpPr/>
            <p:nvPr/>
          </p:nvGrpSpPr>
          <p:grpSpPr>
            <a:xfrm>
              <a:off x="5245100" y="4370388"/>
              <a:ext cx="2286000" cy="2386012"/>
              <a:chOff x="5245100" y="4370388"/>
              <a:chExt cx="2286000" cy="2386012"/>
            </a:xfrm>
          </p:grpSpPr>
          <p:sp>
            <p:nvSpPr>
              <p:cNvPr id="40"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26" name="Text Box 20"/>
            <p:cNvSpPr txBox="1">
              <a:spLocks noChangeArrowheads="1"/>
            </p:cNvSpPr>
            <p:nvPr/>
          </p:nvSpPr>
          <p:spPr bwMode="auto">
            <a:xfrm>
              <a:off x="3924186" y="3455007"/>
              <a:ext cx="21773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SAT(C,S)</a:t>
              </a:r>
            </a:p>
          </p:txBody>
        </p:sp>
        <p:grpSp>
          <p:nvGrpSpPr>
            <p:cNvPr id="27" name="Group 7"/>
            <p:cNvGrpSpPr>
              <a:grpSpLocks/>
            </p:cNvGrpSpPr>
            <p:nvPr/>
          </p:nvGrpSpPr>
          <p:grpSpPr bwMode="auto">
            <a:xfrm>
              <a:off x="3916363" y="1830388"/>
              <a:ext cx="4986337" cy="4887912"/>
              <a:chOff x="2467" y="1153"/>
              <a:chExt cx="3141" cy="3079"/>
            </a:xfrm>
          </p:grpSpPr>
          <p:sp>
            <p:nvSpPr>
              <p:cNvPr id="38"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66FF33"/>
                    </a:solidFill>
                    <a:effectLst/>
                    <a:uLnTx/>
                    <a:uFillTx/>
                    <a:latin typeface="Times New Roman" pitchFamily="18" charset="0"/>
                    <a:ea typeface="+mn-ea"/>
                    <a:cs typeface="+mn-cs"/>
                  </a:rPr>
                  <a:t>Exp</a:t>
                </a:r>
              </a:p>
            </p:txBody>
          </p:sp>
        </p:grpSp>
        <p:grpSp>
          <p:nvGrpSpPr>
            <p:cNvPr id="28" name="Group 27"/>
            <p:cNvGrpSpPr>
              <a:grpSpLocks/>
            </p:cNvGrpSpPr>
            <p:nvPr/>
          </p:nvGrpSpPr>
          <p:grpSpPr bwMode="auto">
            <a:xfrm>
              <a:off x="3657600" y="3087688"/>
              <a:ext cx="4202113" cy="3254375"/>
              <a:chOff x="2304" y="1945"/>
              <a:chExt cx="2647" cy="2050"/>
            </a:xfrm>
          </p:grpSpPr>
          <p:sp>
            <p:nvSpPr>
              <p:cNvPr id="36"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FFFF"/>
                    </a:solidFill>
                    <a:effectLst/>
                    <a:uLnTx/>
                    <a:uFillTx/>
                    <a:latin typeface="Times New Roman" pitchFamily="18" charset="0"/>
                    <a:ea typeface="+mn-ea"/>
                    <a:cs typeface="+mn-cs"/>
                  </a:rPr>
                  <a:t>NP</a:t>
                </a:r>
              </a:p>
            </p:txBody>
          </p:sp>
        </p:grpSp>
        <p:grpSp>
          <p:nvGrpSpPr>
            <p:cNvPr id="29" name="Group 27"/>
            <p:cNvGrpSpPr>
              <a:grpSpLocks/>
            </p:cNvGrpSpPr>
            <p:nvPr/>
          </p:nvGrpSpPr>
          <p:grpSpPr bwMode="auto">
            <a:xfrm flipH="1">
              <a:off x="4946136" y="3070483"/>
              <a:ext cx="4202113" cy="3254375"/>
              <a:chOff x="2304" y="1945"/>
              <a:chExt cx="2647" cy="2050"/>
            </a:xfrm>
          </p:grpSpPr>
          <p:sp>
            <p:nvSpPr>
              <p:cNvPr id="34"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Co-NP</a:t>
                </a:r>
              </a:p>
            </p:txBody>
          </p:sp>
        </p:grpSp>
        <p:sp>
          <p:nvSpPr>
            <p:cNvPr id="31" name="Text Box 20"/>
            <p:cNvSpPr txBox="1">
              <a:spLocks noChangeArrowheads="1"/>
            </p:cNvSpPr>
            <p:nvPr/>
          </p:nvSpPr>
          <p:spPr bwMode="auto">
            <a:xfrm>
              <a:off x="5562600" y="4724400"/>
              <a:ext cx="17606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SAT(C,S)</a:t>
              </a:r>
            </a:p>
          </p:txBody>
        </p:sp>
        <p:sp>
          <p:nvSpPr>
            <p:cNvPr id="33" name="Text Box 20"/>
            <p:cNvSpPr txBox="1">
              <a:spLocks noChangeArrowheads="1"/>
            </p:cNvSpPr>
            <p:nvPr/>
          </p:nvSpPr>
          <p:spPr bwMode="auto">
            <a:xfrm>
              <a:off x="6841755" y="3429000"/>
              <a:ext cx="22286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SAT(C,S)</a:t>
              </a:r>
            </a:p>
          </p:txBody>
        </p:sp>
      </p:grpSp>
      <p:grpSp>
        <p:nvGrpSpPr>
          <p:cNvPr id="42" name="Group 41"/>
          <p:cNvGrpSpPr/>
          <p:nvPr/>
        </p:nvGrpSpPr>
        <p:grpSpPr>
          <a:xfrm>
            <a:off x="3810000" y="3578225"/>
            <a:ext cx="2392363" cy="997883"/>
            <a:chOff x="3810000" y="3578225"/>
            <a:chExt cx="2392363" cy="997883"/>
          </a:xfrm>
        </p:grpSpPr>
        <p:grpSp>
          <p:nvGrpSpPr>
            <p:cNvPr id="43" name="Group 37"/>
            <p:cNvGrpSpPr>
              <a:grpSpLocks/>
            </p:cNvGrpSpPr>
            <p:nvPr/>
          </p:nvGrpSpPr>
          <p:grpSpPr bwMode="auto">
            <a:xfrm>
              <a:off x="3810000" y="3578225"/>
              <a:ext cx="2392363" cy="674688"/>
              <a:chOff x="2400" y="2254"/>
              <a:chExt cx="1507" cy="425"/>
            </a:xfrm>
          </p:grpSpPr>
          <p:sp>
            <p:nvSpPr>
              <p:cNvPr id="45" name="Freeform 3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Text Box 3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rPr>
                  <a:t>complete</a:t>
                </a:r>
              </a:p>
            </p:txBody>
          </p:sp>
        </p:grpSp>
        <p:sp>
          <p:nvSpPr>
            <p:cNvPr id="44" name="Rectangle 40"/>
            <p:cNvSpPr>
              <a:spLocks noChangeArrowheads="1"/>
            </p:cNvSpPr>
            <p:nvPr/>
          </p:nvSpPr>
          <p:spPr bwMode="auto">
            <a:xfrm>
              <a:off x="4736321" y="4052888"/>
              <a:ext cx="11310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mn-cs"/>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P</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7" name="Text Box 20"/>
          <p:cNvSpPr txBox="1">
            <a:spLocks noChangeArrowheads="1"/>
          </p:cNvSpPr>
          <p:nvPr/>
        </p:nvSpPr>
        <p:spPr bwMode="auto">
          <a:xfrm>
            <a:off x="3937009" y="3196380"/>
            <a:ext cx="20736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Card-Puzzle</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8" name="AutoShape 38">
            <a:extLst>
              <a:ext uri="{FF2B5EF4-FFF2-40B4-BE49-F238E27FC236}">
                <a16:creationId xmlns:a16="http://schemas.microsoft.com/office/drawing/2014/main" id="{3D73530F-0686-4C56-8FD3-9EC93E2E9659}"/>
              </a:ext>
            </a:extLst>
          </p:cNvPr>
          <p:cNvSpPr>
            <a:spLocks noChangeArrowheads="1"/>
          </p:cNvSpPr>
          <p:nvPr/>
        </p:nvSpPr>
        <p:spPr bwMode="auto">
          <a:xfrm>
            <a:off x="1295400" y="1246149"/>
            <a:ext cx="4968078" cy="506451"/>
          </a:xfrm>
          <a:prstGeom prst="wedgeRoundRectCallout">
            <a:avLst>
              <a:gd name="adj1" fmla="val -52090"/>
              <a:gd name="adj2" fmla="val -32597"/>
              <a:gd name="adj3" fmla="val 16667"/>
            </a:avLst>
          </a:prstGeom>
          <a:noFill/>
          <a:ln w="12700">
            <a:solidFill>
              <a:srgbClr val="00FFFF"/>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Similarly prove: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Comic Sans MS" pitchFamily="66"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9" name="Text Box 20">
            <a:extLst>
              <a:ext uri="{FF2B5EF4-FFF2-40B4-BE49-F238E27FC236}">
                <a16:creationId xmlns:a16="http://schemas.microsoft.com/office/drawing/2014/main" id="{2DE753C4-2941-4188-B0E8-CA139FCC41F7}"/>
              </a:ext>
            </a:extLst>
          </p:cNvPr>
          <p:cNvSpPr txBox="1">
            <a:spLocks noChangeArrowheads="1"/>
          </p:cNvSpPr>
          <p:nvPr/>
        </p:nvSpPr>
        <p:spPr bwMode="auto">
          <a:xfrm>
            <a:off x="5824" y="1725335"/>
            <a:ext cx="4937442" cy="597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Clause-Sat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if we had a fast algorithm for</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Card-Puzzle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we would have one for</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Clause-Sat,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So in some sense Clause-SAT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is an easier problem.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But we likely don’t do not have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fast algorithm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Clause-Sat.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we likely don’t do not have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one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Card-Puzzle.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612640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0-#ppt_w/2"/>
                                          </p:val>
                                        </p:tav>
                                        <p:tav tm="100000">
                                          <p:val>
                                            <p:strVal val="#ppt_x"/>
                                          </p:val>
                                        </p:tav>
                                      </p:tavLst>
                                    </p:anim>
                                    <p:anim calcmode="lin" valueType="num">
                                      <p:cBhvr additive="base">
                                        <p:cTn id="1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9">
                                            <p:txEl>
                                              <p:pRg st="0" end="0"/>
                                            </p:txEl>
                                          </p:spTgt>
                                        </p:tgtEl>
                                        <p:attrNameLst>
                                          <p:attrName>style.visibility</p:attrName>
                                        </p:attrNameLst>
                                      </p:cBhvr>
                                      <p:to>
                                        <p:strVal val="visible"/>
                                      </p:to>
                                    </p:set>
                                    <p:anim calcmode="lin" valueType="num">
                                      <p:cBhvr additive="base">
                                        <p:cTn id="19"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9">
                                            <p:txEl>
                                              <p:pRg st="3" end="3"/>
                                            </p:txEl>
                                          </p:spTgt>
                                        </p:tgtEl>
                                        <p:attrNameLst>
                                          <p:attrName>style.visibility</p:attrName>
                                        </p:attrNameLst>
                                      </p:cBhvr>
                                      <p:to>
                                        <p:strVal val="visible"/>
                                      </p:to>
                                    </p:set>
                                    <p:anim calcmode="lin" valueType="num">
                                      <p:cBhvr additive="base">
                                        <p:cTn id="25" dur="500" fill="hold"/>
                                        <p:tgtEl>
                                          <p:spTgt spid="4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9">
                                            <p:txEl>
                                              <p:pRg st="4" end="4"/>
                                            </p:txEl>
                                          </p:spTgt>
                                        </p:tgtEl>
                                        <p:attrNameLst>
                                          <p:attrName>style.visibility</p:attrName>
                                        </p:attrNameLst>
                                      </p:cBhvr>
                                      <p:to>
                                        <p:strVal val="visible"/>
                                      </p:to>
                                    </p:set>
                                    <p:anim calcmode="lin" valueType="num">
                                      <p:cBhvr additive="base">
                                        <p:cTn id="31" dur="500" fill="hold"/>
                                        <p:tgtEl>
                                          <p:spTgt spid="4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9">
                                            <p:txEl>
                                              <p:pRg st="6" end="6"/>
                                            </p:txEl>
                                          </p:spTgt>
                                        </p:tgtEl>
                                        <p:attrNameLst>
                                          <p:attrName>style.visibility</p:attrName>
                                        </p:attrNameLst>
                                      </p:cBhvr>
                                      <p:to>
                                        <p:strVal val="visible"/>
                                      </p:to>
                                    </p:set>
                                    <p:anim calcmode="lin" valueType="num">
                                      <p:cBhvr additive="base">
                                        <p:cTn id="37" dur="500" fill="hold"/>
                                        <p:tgtEl>
                                          <p:spTgt spid="49">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9">
                                            <p:txEl>
                                              <p:pRg st="1" end="1"/>
                                            </p:txEl>
                                          </p:spTgt>
                                        </p:tgtEl>
                                        <p:attrNameLst>
                                          <p:attrName>style.visibility</p:attrName>
                                        </p:attrNameLst>
                                      </p:cBhvr>
                                      <p:to>
                                        <p:strVal val="visible"/>
                                      </p:to>
                                    </p:set>
                                    <p:anim calcmode="lin" valueType="num">
                                      <p:cBhvr additive="base">
                                        <p:cTn id="43"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9">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49">
                                            <p:txEl>
                                              <p:pRg st="2" end="2"/>
                                            </p:txEl>
                                          </p:spTgt>
                                        </p:tgtEl>
                                        <p:attrNameLst>
                                          <p:attrName>style.visibility</p:attrName>
                                        </p:attrNameLst>
                                      </p:cBhvr>
                                      <p:to>
                                        <p:strVal val="visible"/>
                                      </p:to>
                                    </p:set>
                                    <p:anim calcmode="lin" valueType="num">
                                      <p:cBhvr additive="base">
                                        <p:cTn id="47"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fill="hold"/>
                                        <p:tgtEl>
                                          <p:spTgt spid="24"/>
                                        </p:tgtEl>
                                        <p:attrNameLst>
                                          <p:attrName>ppt_x</p:attrName>
                                        </p:attrNameLst>
                                      </p:cBhvr>
                                      <p:tavLst>
                                        <p:tav tm="0">
                                          <p:val>
                                            <p:strVal val="0-#ppt_w/2"/>
                                          </p:val>
                                        </p:tav>
                                        <p:tav tm="100000">
                                          <p:val>
                                            <p:strVal val="#ppt_x"/>
                                          </p:val>
                                        </p:tav>
                                      </p:tavLst>
                                    </p:anim>
                                    <p:anim calcmode="lin" valueType="num">
                                      <p:cBhvr additive="base">
                                        <p:cTn id="54" dur="500" fill="hold"/>
                                        <p:tgtEl>
                                          <p:spTgt spid="24"/>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anim calcmode="lin" valueType="num">
                                      <p:cBhvr additive="base">
                                        <p:cTn id="57" dur="500" fill="hold"/>
                                        <p:tgtEl>
                                          <p:spTgt spid="42"/>
                                        </p:tgtEl>
                                        <p:attrNameLst>
                                          <p:attrName>ppt_x</p:attrName>
                                        </p:attrNameLst>
                                      </p:cBhvr>
                                      <p:tavLst>
                                        <p:tav tm="0">
                                          <p:val>
                                            <p:strVal val="0-#ppt_w/2"/>
                                          </p:val>
                                        </p:tav>
                                        <p:tav tm="100000">
                                          <p:val>
                                            <p:strVal val="#ppt_x"/>
                                          </p:val>
                                        </p:tav>
                                      </p:tavLst>
                                    </p:anim>
                                    <p:anim calcmode="lin" valueType="num">
                                      <p:cBhvr additive="base">
                                        <p:cTn id="5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47"/>
                                        </p:tgtEl>
                                        <p:attrNameLst>
                                          <p:attrName>style.visibility</p:attrName>
                                        </p:attrNameLst>
                                      </p:cBhvr>
                                      <p:to>
                                        <p:strVal val="visible"/>
                                      </p:to>
                                    </p:set>
                                    <p:anim calcmode="lin" valueType="num">
                                      <p:cBhvr additive="base">
                                        <p:cTn id="63" dur="500" fill="hold"/>
                                        <p:tgtEl>
                                          <p:spTgt spid="47"/>
                                        </p:tgtEl>
                                        <p:attrNameLst>
                                          <p:attrName>ppt_x</p:attrName>
                                        </p:attrNameLst>
                                      </p:cBhvr>
                                      <p:tavLst>
                                        <p:tav tm="0">
                                          <p:val>
                                            <p:strVal val="0-#ppt_w/2"/>
                                          </p:val>
                                        </p:tav>
                                        <p:tav tm="100000">
                                          <p:val>
                                            <p:strVal val="#ppt_x"/>
                                          </p:val>
                                        </p:tav>
                                      </p:tavLst>
                                    </p:anim>
                                    <p:anim calcmode="lin" valueType="num">
                                      <p:cBhvr additive="base">
                                        <p:cTn id="6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9">
                                            <p:txEl>
                                              <p:pRg st="8" end="8"/>
                                            </p:txEl>
                                          </p:spTgt>
                                        </p:tgtEl>
                                        <p:attrNameLst>
                                          <p:attrName>style.visibility</p:attrName>
                                        </p:attrNameLst>
                                      </p:cBhvr>
                                      <p:to>
                                        <p:strVal val="visible"/>
                                      </p:to>
                                    </p:set>
                                    <p:anim calcmode="lin" valueType="num">
                                      <p:cBhvr additive="base">
                                        <p:cTn id="69" dur="500" fill="hold"/>
                                        <p:tgtEl>
                                          <p:spTgt spid="49">
                                            <p:txEl>
                                              <p:pRg st="8" end="8"/>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9">
                                            <p:txEl>
                                              <p:pRg st="9" end="9"/>
                                            </p:txEl>
                                          </p:spTgt>
                                        </p:tgtEl>
                                        <p:attrNameLst>
                                          <p:attrName>style.visibility</p:attrName>
                                        </p:attrNameLst>
                                      </p:cBhvr>
                                      <p:to>
                                        <p:strVal val="visible"/>
                                      </p:to>
                                    </p:set>
                                    <p:anim calcmode="lin" valueType="num">
                                      <p:cBhvr additive="base">
                                        <p:cTn id="75" dur="500" fill="hold"/>
                                        <p:tgtEl>
                                          <p:spTgt spid="49">
                                            <p:txEl>
                                              <p:pRg st="9" end="9"/>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9">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47" grpId="0"/>
      <p:bldP spid="4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657600" y="587435"/>
            <a:ext cx="13550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Formula</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aphicFrame>
        <p:nvGraphicFramePr>
          <p:cNvPr id="5" name="Table 5">
            <a:extLst>
              <a:ext uri="{FF2B5EF4-FFF2-40B4-BE49-F238E27FC236}">
                <a16:creationId xmlns:a16="http://schemas.microsoft.com/office/drawing/2014/main" id="{2D3FB890-6DE0-487E-8C5B-577C334851AA}"/>
              </a:ext>
            </a:extLst>
          </p:cNvPr>
          <p:cNvGraphicFramePr>
            <a:graphicFrameLocks noGrp="1"/>
          </p:cNvGraphicFramePr>
          <p:nvPr/>
        </p:nvGraphicFramePr>
        <p:xfrm>
          <a:off x="4495800" y="445008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13149">
                  <a:extLst>
                    <a:ext uri="{9D8B030D-6E8A-4147-A177-3AD203B41FA5}">
                      <a16:colId xmlns:a16="http://schemas.microsoft.com/office/drawing/2014/main" val="797100067"/>
                    </a:ext>
                  </a:extLst>
                </a:gridCol>
                <a:gridCol w="228600">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tc>
                <a:tc>
                  <a:txBody>
                    <a:bodyPr/>
                    <a:lstStyle/>
                    <a:p>
                      <a:pPr algn="ctr"/>
                      <a:r>
                        <a:rPr lang="en-US" sz="1100" dirty="0">
                          <a:solidFill>
                            <a:schemeClr val="bg2"/>
                          </a:solidFill>
                        </a:rPr>
                        <a:t>Q</a:t>
                      </a:r>
                    </a:p>
                  </a:txBody>
                  <a:tcPr anchor="ctr"/>
                </a:tc>
                <a:tc>
                  <a:txBody>
                    <a:bodyPr/>
                    <a:lstStyle/>
                    <a:p>
                      <a:pPr algn="ctr"/>
                      <a:r>
                        <a:rPr lang="en-US" sz="1100" dirty="0">
                          <a:solidFill>
                            <a:schemeClr val="bg2"/>
                          </a:solidFill>
                        </a:rPr>
                        <a:t>R</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100" dirty="0">
                          <a:solidFill>
                            <a:srgbClr val="FF00FF"/>
                          </a:solidFill>
                          <a:sym typeface="Symbol" panose="05050102010706020507" pitchFamily="18" charset="2"/>
                        </a:rPr>
                        <a:t>P(QR</a:t>
                      </a:r>
                      <a:r>
                        <a:rPr lang="en-US" altLang="en-US" sz="1100" dirty="0">
                          <a:solidFill>
                            <a:srgbClr val="FF00FF"/>
                          </a:solidFill>
                        </a:rPr>
                        <a:t>) </a:t>
                      </a:r>
                      <a:endParaRPr lang="en-US" sz="1100" dirty="0">
                        <a:solidFill>
                          <a:srgbClr val="FF00FF"/>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100" dirty="0">
                          <a:solidFill>
                            <a:srgbClr val="FF00FF"/>
                          </a:solidFill>
                          <a:sym typeface="Symbol" panose="05050102010706020507" pitchFamily="18" charset="2"/>
                        </a:rPr>
                        <a:t>(PQ)(PR</a:t>
                      </a:r>
                      <a:r>
                        <a:rPr lang="en-US" altLang="en-US" sz="1100" dirty="0">
                          <a:solidFill>
                            <a:srgbClr val="FF00FF"/>
                          </a:solidFill>
                        </a:rPr>
                        <a:t>)</a:t>
                      </a:r>
                      <a:endParaRPr lang="en-US" sz="1100" dirty="0">
                        <a:solidFill>
                          <a:srgbClr val="FF00FF"/>
                        </a:solidFill>
                      </a:endParaRPr>
                    </a:p>
                  </a:txBody>
                  <a:tcPr anchor="ctr"/>
                </a:tc>
                <a:extLst>
                  <a:ext uri="{0D108BD9-81ED-4DB2-BD59-A6C34878D82A}">
                    <a16:rowId xmlns:a16="http://schemas.microsoft.com/office/drawing/2014/main" val="4038303315"/>
                  </a:ext>
                </a:extLst>
              </a:tr>
              <a:tr h="186858">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T</a:t>
                      </a:r>
                    </a:p>
                  </a:txBody>
                  <a:tcPr anchor="ctr"/>
                </a:tc>
                <a:extLst>
                  <a:ext uri="{0D108BD9-81ED-4DB2-BD59-A6C34878D82A}">
                    <a16:rowId xmlns:a16="http://schemas.microsoft.com/office/drawing/2014/main" val="2096353423"/>
                  </a:ext>
                </a:extLst>
              </a:tr>
              <a:tr h="186858">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T</a:t>
                      </a:r>
                    </a:p>
                  </a:txBody>
                  <a:tcPr anchor="ctr"/>
                </a:tc>
                <a:extLst>
                  <a:ext uri="{0D108BD9-81ED-4DB2-BD59-A6C34878D82A}">
                    <a16:rowId xmlns:a16="http://schemas.microsoft.com/office/drawing/2014/main" val="2119851176"/>
                  </a:ext>
                </a:extLst>
              </a:tr>
              <a:tr h="186858">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T</a:t>
                      </a:r>
                    </a:p>
                  </a:txBody>
                  <a:tcPr anchor="ctr"/>
                </a:tc>
                <a:extLst>
                  <a:ext uri="{0D108BD9-81ED-4DB2-BD59-A6C34878D82A}">
                    <a16:rowId xmlns:a16="http://schemas.microsoft.com/office/drawing/2014/main" val="2608773376"/>
                  </a:ext>
                </a:extLst>
              </a:tr>
              <a:tr h="186858">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1440694536"/>
                  </a:ext>
                </a:extLst>
              </a:tr>
              <a:tr h="186858">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2458746155"/>
                  </a:ext>
                </a:extLst>
              </a:tr>
              <a:tr h="186858">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3312193602"/>
                  </a:ext>
                </a:extLst>
              </a:tr>
              <a:tr h="186858">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2247607978"/>
                  </a:ext>
                </a:extLst>
              </a:tr>
              <a:tr h="186858">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1161916927"/>
                  </a:ext>
                </a:extLst>
              </a:tr>
            </a:tbl>
          </a:graphicData>
        </a:graphic>
      </p:graphicFrame>
      <p:sp>
        <p:nvSpPr>
          <p:cNvPr id="12" name="Rectangle 2">
            <a:extLst>
              <a:ext uri="{FF2B5EF4-FFF2-40B4-BE49-F238E27FC236}">
                <a16:creationId xmlns:a16="http://schemas.microsoft.com/office/drawing/2014/main" id="{0BC78033-154F-4DF6-8168-50CBD0C6EA6E}"/>
              </a:ext>
            </a:extLst>
          </p:cNvPr>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3" name="Text Box 21">
            <a:extLst>
              <a:ext uri="{FF2B5EF4-FFF2-40B4-BE49-F238E27FC236}">
                <a16:creationId xmlns:a16="http://schemas.microsoft.com/office/drawing/2014/main" id="{EB5A801F-CA96-476B-AA8E-0665709B1097}"/>
              </a:ext>
            </a:extLst>
          </p:cNvPr>
          <p:cNvSpPr txBox="1">
            <a:spLocks noChangeArrowheads="1"/>
          </p:cNvSpPr>
          <p:nvPr/>
        </p:nvSpPr>
        <p:spPr bwMode="auto">
          <a:xfrm>
            <a:off x="76200" y="23622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00FF"/>
                </a:solidFill>
                <a:sym typeface="Symbol" panose="05050102010706020507" pitchFamily="18" charset="2"/>
              </a:rPr>
              <a:t>P</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n-US" altLang="en-US" sz="2400" dirty="0">
                <a:solidFill>
                  <a:srgbClr val="FF00FF"/>
                </a:solidFill>
              </a:rPr>
              <a:t>)</a:t>
            </a:r>
          </a:p>
        </p:txBody>
      </p:sp>
      <p:sp>
        <p:nvSpPr>
          <p:cNvPr id="19" name="Text Box 21">
            <a:extLst>
              <a:ext uri="{FF2B5EF4-FFF2-40B4-BE49-F238E27FC236}">
                <a16:creationId xmlns:a16="http://schemas.microsoft.com/office/drawing/2014/main" id="{A03625D0-D5E4-420E-9021-671F190EDAC9}"/>
              </a:ext>
            </a:extLst>
          </p:cNvPr>
          <p:cNvSpPr txBox="1">
            <a:spLocks noChangeArrowheads="1"/>
          </p:cNvSpPr>
          <p:nvPr/>
        </p:nvSpPr>
        <p:spPr bwMode="auto">
          <a:xfrm>
            <a:off x="3812916" y="2357735"/>
            <a:ext cx="37172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00FF"/>
                </a:solidFill>
                <a:sym typeface="Symbol" panose="05050102010706020507" pitchFamily="18" charset="2"/>
              </a:rPr>
              <a:t>P(QR</a:t>
            </a:r>
            <a:r>
              <a:rPr lang="en-US" altLang="en-US" sz="2400" dirty="0">
                <a:solidFill>
                  <a:srgbClr val="FF00FF"/>
                </a:solidFill>
              </a:rPr>
              <a:t>)</a:t>
            </a:r>
            <a:r>
              <a:rPr lang="en-US" altLang="en-US" sz="1600" dirty="0">
                <a:solidFill>
                  <a:srgbClr val="FF00FF"/>
                </a:solidFill>
              </a:rPr>
              <a:t> </a:t>
            </a:r>
            <a:r>
              <a:rPr lang="en-US" altLang="en-US" sz="2400" dirty="0">
                <a:solidFill>
                  <a:srgbClr val="FFFFFF"/>
                </a:solidFill>
              </a:rPr>
              <a:t> </a:t>
            </a:r>
            <a:r>
              <a:rPr lang="en-US" altLang="en-US" sz="2400" dirty="0" err="1">
                <a:solidFill>
                  <a:srgbClr val="FF00FF"/>
                </a:solidFill>
              </a:rPr>
              <a:t>iff</a:t>
            </a:r>
            <a:r>
              <a:rPr lang="en-US" altLang="en-US" sz="2400" dirty="0">
                <a:solidFill>
                  <a:srgbClr val="FF00FF"/>
                </a:solidFill>
              </a:rPr>
              <a:t>  </a:t>
            </a:r>
            <a:r>
              <a:rPr lang="en-US" altLang="en-US" sz="2400" dirty="0">
                <a:solidFill>
                  <a:srgbClr val="FF00FF"/>
                </a:solidFill>
                <a:sym typeface="Symbol" panose="05050102010706020507" pitchFamily="18" charset="2"/>
              </a:rPr>
              <a:t>(PQ)(PR</a:t>
            </a:r>
            <a:r>
              <a:rPr lang="en-US" altLang="en-US" sz="2400" dirty="0">
                <a:solidFill>
                  <a:srgbClr val="FF00FF"/>
                </a:solidFill>
              </a:rPr>
              <a:t>)</a:t>
            </a:r>
          </a:p>
        </p:txBody>
      </p:sp>
      <p:sp>
        <p:nvSpPr>
          <p:cNvPr id="33" name="Text Box 21">
            <a:extLst>
              <a:ext uri="{FF2B5EF4-FFF2-40B4-BE49-F238E27FC236}">
                <a16:creationId xmlns:a16="http://schemas.microsoft.com/office/drawing/2014/main" id="{8C72571A-4DE6-4C66-9DD0-F0987B906B81}"/>
              </a:ext>
            </a:extLst>
          </p:cNvPr>
          <p:cNvSpPr txBox="1">
            <a:spLocks noChangeArrowheads="1"/>
          </p:cNvSpPr>
          <p:nvPr/>
        </p:nvSpPr>
        <p:spPr bwMode="auto">
          <a:xfrm>
            <a:off x="1981200" y="23622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00FF"/>
                </a:solidFill>
                <a:sym typeface="Symbol" panose="05050102010706020507" pitchFamily="18" charset="2"/>
              </a:rPr>
              <a:t>P</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n-US" altLang="en-US" sz="2400" dirty="0">
                <a:solidFill>
                  <a:srgbClr val="FF00FF"/>
                </a:solidFill>
              </a:rPr>
              <a:t>)</a:t>
            </a:r>
          </a:p>
        </p:txBody>
      </p:sp>
      <p:sp>
        <p:nvSpPr>
          <p:cNvPr id="36" name="Text Box 21">
            <a:extLst>
              <a:ext uri="{FF2B5EF4-FFF2-40B4-BE49-F238E27FC236}">
                <a16:creationId xmlns:a16="http://schemas.microsoft.com/office/drawing/2014/main" id="{51355DEE-4C7B-4638-B45E-A58142067481}"/>
              </a:ext>
            </a:extLst>
          </p:cNvPr>
          <p:cNvSpPr txBox="1">
            <a:spLocks noChangeArrowheads="1"/>
          </p:cNvSpPr>
          <p:nvPr/>
        </p:nvSpPr>
        <p:spPr bwMode="auto">
          <a:xfrm>
            <a:off x="7696200" y="2348552"/>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00FF"/>
                </a:solidFill>
                <a:sym typeface="Symbol" panose="05050102010706020507" pitchFamily="18" charset="2"/>
              </a:rPr>
              <a:t>P</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n-US" altLang="en-US" sz="2400" dirty="0">
                <a:solidFill>
                  <a:srgbClr val="FF00FF"/>
                </a:solidFill>
              </a:rPr>
              <a:t>)</a:t>
            </a:r>
          </a:p>
        </p:txBody>
      </p:sp>
      <p:sp>
        <p:nvSpPr>
          <p:cNvPr id="37" name="Text Box 21">
            <a:extLst>
              <a:ext uri="{FF2B5EF4-FFF2-40B4-BE49-F238E27FC236}">
                <a16:creationId xmlns:a16="http://schemas.microsoft.com/office/drawing/2014/main" id="{F0851698-D242-48D1-B594-2B925B5FB7D9}"/>
              </a:ext>
            </a:extLst>
          </p:cNvPr>
          <p:cNvSpPr txBox="1">
            <a:spLocks noChangeArrowheads="1"/>
          </p:cNvSpPr>
          <p:nvPr/>
        </p:nvSpPr>
        <p:spPr bwMode="auto">
          <a:xfrm>
            <a:off x="3776523" y="3043535"/>
            <a:ext cx="13550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Proof</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aphicFrame>
        <p:nvGraphicFramePr>
          <p:cNvPr id="41" name="Table 5">
            <a:extLst>
              <a:ext uri="{FF2B5EF4-FFF2-40B4-BE49-F238E27FC236}">
                <a16:creationId xmlns:a16="http://schemas.microsoft.com/office/drawing/2014/main" id="{B807F9D1-4A83-432E-B94C-79006B89D477}"/>
              </a:ext>
            </a:extLst>
          </p:cNvPr>
          <p:cNvGraphicFramePr>
            <a:graphicFrameLocks noGrp="1"/>
          </p:cNvGraphicFramePr>
          <p:nvPr/>
        </p:nvGraphicFramePr>
        <p:xfrm>
          <a:off x="1905000" y="4450080"/>
          <a:ext cx="1515651"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13149">
                  <a:extLst>
                    <a:ext uri="{9D8B030D-6E8A-4147-A177-3AD203B41FA5}">
                      <a16:colId xmlns:a16="http://schemas.microsoft.com/office/drawing/2014/main" val="797100067"/>
                    </a:ext>
                  </a:extLst>
                </a:gridCol>
                <a:gridCol w="228600">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tblGrid>
              <a:tr h="0">
                <a:tc>
                  <a:txBody>
                    <a:bodyPr/>
                    <a:lstStyle/>
                    <a:p>
                      <a:pPr algn="ctr"/>
                      <a:r>
                        <a:rPr lang="en-US" sz="1100" dirty="0">
                          <a:solidFill>
                            <a:schemeClr val="bg2"/>
                          </a:solidFill>
                        </a:rPr>
                        <a:t>P</a:t>
                      </a:r>
                    </a:p>
                  </a:txBody>
                  <a:tcPr anchor="ctr"/>
                </a:tc>
                <a:tc>
                  <a:txBody>
                    <a:bodyPr/>
                    <a:lstStyle/>
                    <a:p>
                      <a:pPr algn="ctr"/>
                      <a:r>
                        <a:rPr lang="en-US" sz="1100" dirty="0">
                          <a:solidFill>
                            <a:schemeClr val="bg2"/>
                          </a:solidFill>
                        </a:rPr>
                        <a:t>Q</a:t>
                      </a:r>
                    </a:p>
                  </a:txBody>
                  <a:tcPr anchor="ctr"/>
                </a:tc>
                <a:tc>
                  <a:txBody>
                    <a:bodyPr/>
                    <a:lstStyle/>
                    <a:p>
                      <a:pPr algn="ctr"/>
                      <a:r>
                        <a:rPr lang="en-US" sz="1100" dirty="0">
                          <a:solidFill>
                            <a:schemeClr val="bg2"/>
                          </a:solidFill>
                        </a:rPr>
                        <a:t>R</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100" dirty="0">
                          <a:solidFill>
                            <a:srgbClr val="FF00FF"/>
                          </a:solidFill>
                          <a:sym typeface="Symbol" panose="05050102010706020507" pitchFamily="18" charset="2"/>
                        </a:rPr>
                        <a:t>P(QR</a:t>
                      </a:r>
                      <a:r>
                        <a:rPr lang="en-US" altLang="en-US" sz="1100" dirty="0">
                          <a:solidFill>
                            <a:srgbClr val="FF00FF"/>
                          </a:solidFill>
                        </a:rPr>
                        <a:t>) </a:t>
                      </a:r>
                      <a:endParaRPr lang="en-US" sz="1100" dirty="0">
                        <a:solidFill>
                          <a:srgbClr val="FF00FF"/>
                        </a:solidFill>
                      </a:endParaRPr>
                    </a:p>
                  </a:txBody>
                  <a:tcPr anchor="ctr"/>
                </a:tc>
                <a:extLst>
                  <a:ext uri="{0D108BD9-81ED-4DB2-BD59-A6C34878D82A}">
                    <a16:rowId xmlns:a16="http://schemas.microsoft.com/office/drawing/2014/main" val="4038303315"/>
                  </a:ext>
                </a:extLst>
              </a:tr>
              <a:tr h="186858">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F</a:t>
                      </a:r>
                    </a:p>
                  </a:txBody>
                  <a:tcPr anchor="ctr"/>
                </a:tc>
                <a:extLst>
                  <a:ext uri="{0D108BD9-81ED-4DB2-BD59-A6C34878D82A}">
                    <a16:rowId xmlns:a16="http://schemas.microsoft.com/office/drawing/2014/main" val="2096353423"/>
                  </a:ext>
                </a:extLst>
              </a:tr>
              <a:tr h="186858">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2119851176"/>
                  </a:ext>
                </a:extLst>
              </a:tr>
              <a:tr h="186858">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F</a:t>
                      </a:r>
                    </a:p>
                  </a:txBody>
                  <a:tcPr anchor="ctr"/>
                </a:tc>
                <a:extLst>
                  <a:ext uri="{0D108BD9-81ED-4DB2-BD59-A6C34878D82A}">
                    <a16:rowId xmlns:a16="http://schemas.microsoft.com/office/drawing/2014/main" val="2608773376"/>
                  </a:ext>
                </a:extLst>
              </a:tr>
              <a:tr h="186858">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1440694536"/>
                  </a:ext>
                </a:extLst>
              </a:tr>
              <a:tr h="186858">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T</a:t>
                      </a:r>
                    </a:p>
                  </a:txBody>
                  <a:tcPr anchor="ctr"/>
                </a:tc>
                <a:tc>
                  <a:txBody>
                    <a:bodyPr/>
                    <a:lstStyle/>
                    <a:p>
                      <a:pPr algn="ctr"/>
                      <a:r>
                        <a:rPr lang="en-US" sz="1100" dirty="0"/>
                        <a:t>F</a:t>
                      </a:r>
                    </a:p>
                  </a:txBody>
                  <a:tcPr anchor="ctr"/>
                </a:tc>
                <a:extLst>
                  <a:ext uri="{0D108BD9-81ED-4DB2-BD59-A6C34878D82A}">
                    <a16:rowId xmlns:a16="http://schemas.microsoft.com/office/drawing/2014/main" val="2458746155"/>
                  </a:ext>
                </a:extLst>
              </a:tr>
              <a:tr h="186858">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3312193602"/>
                  </a:ext>
                </a:extLst>
              </a:tr>
              <a:tr h="186858">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T</a:t>
                      </a:r>
                    </a:p>
                  </a:txBody>
                  <a:tcPr anchor="ctr"/>
                </a:tc>
                <a:tc>
                  <a:txBody>
                    <a:bodyPr/>
                    <a:lstStyle/>
                    <a:p>
                      <a:pPr algn="ctr"/>
                      <a:r>
                        <a:rPr lang="en-US" sz="1100" dirty="0"/>
                        <a:t>F</a:t>
                      </a:r>
                    </a:p>
                  </a:txBody>
                  <a:tcPr anchor="ctr"/>
                </a:tc>
                <a:extLst>
                  <a:ext uri="{0D108BD9-81ED-4DB2-BD59-A6C34878D82A}">
                    <a16:rowId xmlns:a16="http://schemas.microsoft.com/office/drawing/2014/main" val="2247607978"/>
                  </a:ext>
                </a:extLst>
              </a:tr>
              <a:tr h="186858">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tc>
                  <a:txBody>
                    <a:bodyPr/>
                    <a:lstStyle/>
                    <a:p>
                      <a:pPr algn="ctr"/>
                      <a:r>
                        <a:rPr lang="en-US" sz="1100" dirty="0"/>
                        <a:t>F</a:t>
                      </a:r>
                    </a:p>
                  </a:txBody>
                  <a:tcPr anchor="ctr"/>
                </a:tc>
                <a:extLst>
                  <a:ext uri="{0D108BD9-81ED-4DB2-BD59-A6C34878D82A}">
                    <a16:rowId xmlns:a16="http://schemas.microsoft.com/office/drawing/2014/main" val="1161916927"/>
                  </a:ext>
                </a:extLst>
              </a:tr>
            </a:tbl>
          </a:graphicData>
        </a:graphic>
      </p:graphicFrame>
      <p:grpSp>
        <p:nvGrpSpPr>
          <p:cNvPr id="58" name="Group 57">
            <a:extLst>
              <a:ext uri="{FF2B5EF4-FFF2-40B4-BE49-F238E27FC236}">
                <a16:creationId xmlns:a16="http://schemas.microsoft.com/office/drawing/2014/main" id="{2DA81F6D-428E-4644-989B-B590982DA1AA}"/>
              </a:ext>
            </a:extLst>
          </p:cNvPr>
          <p:cNvGrpSpPr/>
          <p:nvPr/>
        </p:nvGrpSpPr>
        <p:grpSpPr>
          <a:xfrm>
            <a:off x="457200" y="914400"/>
            <a:ext cx="3319323" cy="967264"/>
            <a:chOff x="457200" y="914400"/>
            <a:chExt cx="3319323" cy="967264"/>
          </a:xfrm>
        </p:grpSpPr>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cxnSp>
          <p:nvCxnSpPr>
            <p:cNvPr id="4" name="Straight Arrow Connector 3">
              <a:extLst>
                <a:ext uri="{FF2B5EF4-FFF2-40B4-BE49-F238E27FC236}">
                  <a16:creationId xmlns:a16="http://schemas.microsoft.com/office/drawing/2014/main" id="{8B64996B-FC10-4466-AAF0-3215579775C9}"/>
                </a:ext>
              </a:extLst>
            </p:cNvPr>
            <p:cNvCxnSpPr>
              <a:cxnSpLocks/>
            </p:cNvCxnSpPr>
            <p:nvPr/>
          </p:nvCxnSpPr>
          <p:spPr bwMode="auto">
            <a:xfrm flipH="1">
              <a:off x="2498036" y="914400"/>
              <a:ext cx="1278487" cy="228600"/>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59" name="Group 58">
            <a:extLst>
              <a:ext uri="{FF2B5EF4-FFF2-40B4-BE49-F238E27FC236}">
                <a16:creationId xmlns:a16="http://schemas.microsoft.com/office/drawing/2014/main" id="{99586F47-6D15-4FA6-93A4-1E0BEE764B46}"/>
              </a:ext>
            </a:extLst>
          </p:cNvPr>
          <p:cNvGrpSpPr/>
          <p:nvPr/>
        </p:nvGrpSpPr>
        <p:grpSpPr>
          <a:xfrm>
            <a:off x="4767123" y="914400"/>
            <a:ext cx="3386277" cy="956101"/>
            <a:chOff x="4767123" y="914400"/>
            <a:chExt cx="3386277" cy="956101"/>
          </a:xfrm>
        </p:grpSpPr>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cxnSp>
          <p:nvCxnSpPr>
            <p:cNvPr id="47" name="Straight Arrow Connector 46">
              <a:extLst>
                <a:ext uri="{FF2B5EF4-FFF2-40B4-BE49-F238E27FC236}">
                  <a16:creationId xmlns:a16="http://schemas.microsoft.com/office/drawing/2014/main" id="{AFFDF4D3-9C55-48AA-AD71-CE9229ECD789}"/>
                </a:ext>
              </a:extLst>
            </p:cNvPr>
            <p:cNvCxnSpPr>
              <a:cxnSpLocks/>
            </p:cNvCxnSpPr>
            <p:nvPr/>
          </p:nvCxnSpPr>
          <p:spPr bwMode="auto">
            <a:xfrm>
              <a:off x="4767123" y="914400"/>
              <a:ext cx="1405077" cy="228600"/>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0" name="Group 59">
            <a:extLst>
              <a:ext uri="{FF2B5EF4-FFF2-40B4-BE49-F238E27FC236}">
                <a16:creationId xmlns:a16="http://schemas.microsoft.com/office/drawing/2014/main" id="{56C06358-58A7-4746-90A4-8772E890FF9E}"/>
              </a:ext>
            </a:extLst>
          </p:cNvPr>
          <p:cNvGrpSpPr/>
          <p:nvPr/>
        </p:nvGrpSpPr>
        <p:grpSpPr>
          <a:xfrm>
            <a:off x="381000" y="1752600"/>
            <a:ext cx="2721592" cy="676869"/>
            <a:chOff x="381000" y="1752600"/>
            <a:chExt cx="2721592" cy="676869"/>
          </a:xfrm>
        </p:grpSpPr>
        <p:sp>
          <p:nvSpPr>
            <p:cNvPr id="27" name="Text Box 21">
              <a:extLst>
                <a:ext uri="{FF2B5EF4-FFF2-40B4-BE49-F238E27FC236}">
                  <a16:creationId xmlns:a16="http://schemas.microsoft.com/office/drawing/2014/main" id="{EDE94B2E-6B76-4008-8A03-075DC3EB3A75}"/>
                </a:ext>
              </a:extLst>
            </p:cNvPr>
            <p:cNvSpPr txBox="1">
              <a:spLocks noChangeArrowheads="1"/>
            </p:cNvSpPr>
            <p:nvPr/>
          </p:nvSpPr>
          <p:spPr bwMode="auto">
            <a:xfrm>
              <a:off x="381000" y="1967804"/>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Yes</a:t>
              </a:r>
            </a:p>
          </p:txBody>
        </p:sp>
        <p:sp>
          <p:nvSpPr>
            <p:cNvPr id="31" name="Text Box 21">
              <a:extLst>
                <a:ext uri="{FF2B5EF4-FFF2-40B4-BE49-F238E27FC236}">
                  <a16:creationId xmlns:a16="http://schemas.microsoft.com/office/drawing/2014/main" id="{BD43783B-C84D-4599-9CE7-07A806EC7833}"/>
                </a:ext>
              </a:extLst>
            </p:cNvPr>
            <p:cNvSpPr txBox="1">
              <a:spLocks noChangeArrowheads="1"/>
            </p:cNvSpPr>
            <p:nvPr/>
          </p:nvSpPr>
          <p:spPr bwMode="auto">
            <a:xfrm>
              <a:off x="2264392" y="1963087"/>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No</a:t>
              </a:r>
            </a:p>
          </p:txBody>
        </p:sp>
        <p:cxnSp>
          <p:nvCxnSpPr>
            <p:cNvPr id="46" name="Straight Arrow Connector 45">
              <a:extLst>
                <a:ext uri="{FF2B5EF4-FFF2-40B4-BE49-F238E27FC236}">
                  <a16:creationId xmlns:a16="http://schemas.microsoft.com/office/drawing/2014/main" id="{F2DC4C58-8C88-4276-AF19-D82AE90523D4}"/>
                </a:ext>
              </a:extLst>
            </p:cNvPr>
            <p:cNvCxnSpPr>
              <a:cxnSpLocks/>
            </p:cNvCxnSpPr>
            <p:nvPr/>
          </p:nvCxnSpPr>
          <p:spPr bwMode="auto">
            <a:xfrm flipH="1">
              <a:off x="838200" y="1752600"/>
              <a:ext cx="452156" cy="304800"/>
            </a:xfrm>
            <a:prstGeom prst="straightConnector1">
              <a:avLst/>
            </a:prstGeom>
            <a:noFill/>
            <a:ln w="25400" cap="flat" cmpd="sng" algn="ctr">
              <a:solidFill>
                <a:schemeClr val="accent2"/>
              </a:solidFill>
              <a:prstDash val="solid"/>
              <a:round/>
              <a:headEnd type="none" w="med" len="med"/>
              <a:tailEnd type="triangle"/>
            </a:ln>
            <a:effectLst/>
          </p:spPr>
        </p:cxnSp>
        <p:cxnSp>
          <p:nvCxnSpPr>
            <p:cNvPr id="48" name="Straight Arrow Connector 47">
              <a:extLst>
                <a:ext uri="{FF2B5EF4-FFF2-40B4-BE49-F238E27FC236}">
                  <a16:creationId xmlns:a16="http://schemas.microsoft.com/office/drawing/2014/main" id="{AAF17133-9A0F-415B-B478-E08360C06869}"/>
                </a:ext>
              </a:extLst>
            </p:cNvPr>
            <p:cNvCxnSpPr>
              <a:cxnSpLocks/>
            </p:cNvCxnSpPr>
            <p:nvPr/>
          </p:nvCxnSpPr>
          <p:spPr bwMode="auto">
            <a:xfrm>
              <a:off x="2440749" y="1769976"/>
              <a:ext cx="242743" cy="299955"/>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1" name="Group 60">
            <a:extLst>
              <a:ext uri="{FF2B5EF4-FFF2-40B4-BE49-F238E27FC236}">
                <a16:creationId xmlns:a16="http://schemas.microsoft.com/office/drawing/2014/main" id="{97986987-04E7-4132-AE4D-5A84A9C826A5}"/>
              </a:ext>
            </a:extLst>
          </p:cNvPr>
          <p:cNvGrpSpPr/>
          <p:nvPr/>
        </p:nvGrpSpPr>
        <p:grpSpPr>
          <a:xfrm>
            <a:off x="5105400" y="1752600"/>
            <a:ext cx="3720152" cy="694982"/>
            <a:chOff x="5105400" y="1752600"/>
            <a:chExt cx="3720152" cy="694982"/>
          </a:xfrm>
        </p:grpSpPr>
        <p:sp>
          <p:nvSpPr>
            <p:cNvPr id="34" name="Text Box 21">
              <a:extLst>
                <a:ext uri="{FF2B5EF4-FFF2-40B4-BE49-F238E27FC236}">
                  <a16:creationId xmlns:a16="http://schemas.microsoft.com/office/drawing/2014/main" id="{3F74326A-A4A4-47B7-AB81-C3CAFC46F151}"/>
                </a:ext>
              </a:extLst>
            </p:cNvPr>
            <p:cNvSpPr txBox="1">
              <a:spLocks noChangeArrowheads="1"/>
            </p:cNvSpPr>
            <p:nvPr/>
          </p:nvSpPr>
          <p:spPr bwMode="auto">
            <a:xfrm>
              <a:off x="5105400" y="1985917"/>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Yes</a:t>
              </a:r>
            </a:p>
          </p:txBody>
        </p:sp>
        <p:sp>
          <p:nvSpPr>
            <p:cNvPr id="35" name="Text Box 21">
              <a:extLst>
                <a:ext uri="{FF2B5EF4-FFF2-40B4-BE49-F238E27FC236}">
                  <a16:creationId xmlns:a16="http://schemas.microsoft.com/office/drawing/2014/main" id="{C36350F4-4E67-42DB-A840-01BB33AA0251}"/>
                </a:ext>
              </a:extLst>
            </p:cNvPr>
            <p:cNvSpPr txBox="1">
              <a:spLocks noChangeArrowheads="1"/>
            </p:cNvSpPr>
            <p:nvPr/>
          </p:nvSpPr>
          <p:spPr bwMode="auto">
            <a:xfrm>
              <a:off x="7987352" y="1981200"/>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No</a:t>
              </a:r>
            </a:p>
          </p:txBody>
        </p:sp>
        <p:cxnSp>
          <p:nvCxnSpPr>
            <p:cNvPr id="51" name="Straight Arrow Connector 50">
              <a:extLst>
                <a:ext uri="{FF2B5EF4-FFF2-40B4-BE49-F238E27FC236}">
                  <a16:creationId xmlns:a16="http://schemas.microsoft.com/office/drawing/2014/main" id="{16E2EF3C-4C05-46CA-91A1-4D8E35C97254}"/>
                </a:ext>
              </a:extLst>
            </p:cNvPr>
            <p:cNvCxnSpPr>
              <a:cxnSpLocks/>
            </p:cNvCxnSpPr>
            <p:nvPr/>
          </p:nvCxnSpPr>
          <p:spPr bwMode="auto">
            <a:xfrm flipH="1">
              <a:off x="5608660" y="1752600"/>
              <a:ext cx="452156" cy="304800"/>
            </a:xfrm>
            <a:prstGeom prst="straightConnector1">
              <a:avLst/>
            </a:prstGeom>
            <a:noFill/>
            <a:ln w="25400" cap="flat" cmpd="sng" algn="ctr">
              <a:solidFill>
                <a:schemeClr val="accent2"/>
              </a:solidFill>
              <a:prstDash val="solid"/>
              <a:round/>
              <a:headEnd type="none" w="med" len="med"/>
              <a:tailEnd type="triangle"/>
            </a:ln>
            <a:effectLst/>
          </p:spPr>
        </p:cxnSp>
        <p:cxnSp>
          <p:nvCxnSpPr>
            <p:cNvPr id="52" name="Straight Arrow Connector 51">
              <a:extLst>
                <a:ext uri="{FF2B5EF4-FFF2-40B4-BE49-F238E27FC236}">
                  <a16:creationId xmlns:a16="http://schemas.microsoft.com/office/drawing/2014/main" id="{82409913-634D-4C44-ACBD-6313EFE818B3}"/>
                </a:ext>
              </a:extLst>
            </p:cNvPr>
            <p:cNvCxnSpPr>
              <a:cxnSpLocks/>
            </p:cNvCxnSpPr>
            <p:nvPr/>
          </p:nvCxnSpPr>
          <p:spPr bwMode="auto">
            <a:xfrm>
              <a:off x="8001000" y="1769976"/>
              <a:ext cx="242743" cy="299955"/>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2" name="Group 61">
            <a:extLst>
              <a:ext uri="{FF2B5EF4-FFF2-40B4-BE49-F238E27FC236}">
                <a16:creationId xmlns:a16="http://schemas.microsoft.com/office/drawing/2014/main" id="{F5B75941-2AFF-465B-9917-BE3D835D4B6B}"/>
              </a:ext>
            </a:extLst>
          </p:cNvPr>
          <p:cNvGrpSpPr/>
          <p:nvPr/>
        </p:nvGrpSpPr>
        <p:grpSpPr>
          <a:xfrm>
            <a:off x="35256" y="3505200"/>
            <a:ext cx="1641144" cy="1600200"/>
            <a:chOff x="35256" y="3505200"/>
            <a:chExt cx="1641144" cy="1600200"/>
          </a:xfrm>
        </p:grpSpPr>
        <p:sp>
          <p:nvSpPr>
            <p:cNvPr id="38" name="Text Box 21">
              <a:extLst>
                <a:ext uri="{FF2B5EF4-FFF2-40B4-BE49-F238E27FC236}">
                  <a16:creationId xmlns:a16="http://schemas.microsoft.com/office/drawing/2014/main" id="{653B5873-3FDC-46FB-AE11-3DD702CFAB5C}"/>
                </a:ext>
              </a:extLst>
            </p:cNvPr>
            <p:cNvSpPr txBox="1">
              <a:spLocks noChangeArrowheads="1"/>
            </p:cNvSpPr>
            <p:nvPr/>
          </p:nvSpPr>
          <p:spPr bwMode="auto">
            <a:xfrm>
              <a:off x="76200" y="35052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One assignment</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39" name="Text Box 21">
              <a:extLst>
                <a:ext uri="{FF2B5EF4-FFF2-40B4-BE49-F238E27FC236}">
                  <a16:creationId xmlns:a16="http://schemas.microsoft.com/office/drawing/2014/main" id="{1D69554B-8600-4C4A-B3D0-2F9C2499ABB3}"/>
                </a:ext>
              </a:extLst>
            </p:cNvPr>
            <p:cNvSpPr txBox="1">
              <a:spLocks noChangeArrowheads="1"/>
            </p:cNvSpPr>
            <p:nvPr/>
          </p:nvSpPr>
          <p:spPr bwMode="auto">
            <a:xfrm>
              <a:off x="35256" y="4274403"/>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00FF"/>
                  </a:solidFill>
                  <a:sym typeface="Symbol" panose="05050102010706020507" pitchFamily="18" charset="2"/>
                </a:rPr>
                <a:t>T</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(T</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T</a:t>
              </a:r>
              <a:r>
                <a:rPr lang="en-US" altLang="en-US" sz="2400" dirty="0">
                  <a:solidFill>
                    <a:srgbClr val="FF00FF"/>
                  </a:solidFill>
                </a:rPr>
                <a:t>)</a:t>
              </a:r>
            </a:p>
            <a:p>
              <a:pPr algn="ctr" eaLnBrk="1" hangingPunct="1">
                <a:spcBef>
                  <a:spcPct val="0"/>
                </a:spcBef>
                <a:buNone/>
                <a:defRPr/>
              </a:pPr>
              <a:r>
                <a:rPr lang="en-US" altLang="en-US" sz="2400" dirty="0">
                  <a:solidFill>
                    <a:srgbClr val="FF00FF"/>
                  </a:solidFill>
                </a:rPr>
                <a:t>= T</a:t>
              </a:r>
            </a:p>
          </p:txBody>
        </p:sp>
      </p:grpSp>
      <p:sp>
        <p:nvSpPr>
          <p:cNvPr id="42" name="Text Box 21">
            <a:extLst>
              <a:ext uri="{FF2B5EF4-FFF2-40B4-BE49-F238E27FC236}">
                <a16:creationId xmlns:a16="http://schemas.microsoft.com/office/drawing/2014/main" id="{7E6BCF75-917F-473E-8C02-8FE520C495AB}"/>
              </a:ext>
            </a:extLst>
          </p:cNvPr>
          <p:cNvSpPr txBox="1">
            <a:spLocks noChangeArrowheads="1"/>
          </p:cNvSpPr>
          <p:nvPr/>
        </p:nvSpPr>
        <p:spPr bwMode="auto">
          <a:xfrm>
            <a:off x="1836760" y="3505200"/>
            <a:ext cx="1676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All assignments</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44" name="Text Box 21">
            <a:extLst>
              <a:ext uri="{FF2B5EF4-FFF2-40B4-BE49-F238E27FC236}">
                <a16:creationId xmlns:a16="http://schemas.microsoft.com/office/drawing/2014/main" id="{8B823256-BA38-4226-9CAF-0C52F3F2BD52}"/>
              </a:ext>
            </a:extLst>
          </p:cNvPr>
          <p:cNvSpPr txBox="1">
            <a:spLocks noChangeArrowheads="1"/>
          </p:cNvSpPr>
          <p:nvPr/>
        </p:nvSpPr>
        <p:spPr bwMode="auto">
          <a:xfrm>
            <a:off x="4495800" y="3505200"/>
            <a:ext cx="1676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All assignments</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pSp>
        <p:nvGrpSpPr>
          <p:cNvPr id="65" name="Group 64">
            <a:extLst>
              <a:ext uri="{FF2B5EF4-FFF2-40B4-BE49-F238E27FC236}">
                <a16:creationId xmlns:a16="http://schemas.microsoft.com/office/drawing/2014/main" id="{B1D2D483-6C12-4342-B655-F6EBBCCE4DB8}"/>
              </a:ext>
            </a:extLst>
          </p:cNvPr>
          <p:cNvGrpSpPr/>
          <p:nvPr/>
        </p:nvGrpSpPr>
        <p:grpSpPr>
          <a:xfrm>
            <a:off x="7543800" y="3505200"/>
            <a:ext cx="1600200" cy="1606645"/>
            <a:chOff x="7543800" y="3505200"/>
            <a:chExt cx="1600200" cy="1606645"/>
          </a:xfrm>
        </p:grpSpPr>
        <p:sp>
          <p:nvSpPr>
            <p:cNvPr id="43" name="Text Box 21">
              <a:extLst>
                <a:ext uri="{FF2B5EF4-FFF2-40B4-BE49-F238E27FC236}">
                  <a16:creationId xmlns:a16="http://schemas.microsoft.com/office/drawing/2014/main" id="{676A922E-13F2-40B8-B0B7-EEC9C55BD850}"/>
                </a:ext>
              </a:extLst>
            </p:cNvPr>
            <p:cNvSpPr txBox="1">
              <a:spLocks noChangeArrowheads="1"/>
            </p:cNvSpPr>
            <p:nvPr/>
          </p:nvSpPr>
          <p:spPr bwMode="auto">
            <a:xfrm>
              <a:off x="7543800" y="35052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One assignment</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45" name="Text Box 21">
              <a:extLst>
                <a:ext uri="{FF2B5EF4-FFF2-40B4-BE49-F238E27FC236}">
                  <a16:creationId xmlns:a16="http://schemas.microsoft.com/office/drawing/2014/main" id="{723ACBB4-EEDA-4036-9C77-1002A1D4D4B7}"/>
                </a:ext>
              </a:extLst>
            </p:cNvPr>
            <p:cNvSpPr txBox="1">
              <a:spLocks noChangeArrowheads="1"/>
            </p:cNvSpPr>
            <p:nvPr/>
          </p:nvSpPr>
          <p:spPr bwMode="auto">
            <a:xfrm>
              <a:off x="7543800" y="4280848"/>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00FF"/>
                  </a:solidFill>
                  <a:sym typeface="Symbol" panose="05050102010706020507" pitchFamily="18" charset="2"/>
                </a:rPr>
                <a:t>F</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(T</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T</a:t>
              </a:r>
              <a:r>
                <a:rPr lang="en-US" altLang="en-US" sz="2400" dirty="0">
                  <a:solidFill>
                    <a:srgbClr val="FF00FF"/>
                  </a:solidFill>
                </a:rPr>
                <a:t>)</a:t>
              </a:r>
            </a:p>
            <a:p>
              <a:pPr algn="ctr" eaLnBrk="1" hangingPunct="1">
                <a:spcBef>
                  <a:spcPct val="0"/>
                </a:spcBef>
                <a:buNone/>
                <a:defRPr/>
              </a:pPr>
              <a:r>
                <a:rPr lang="en-US" altLang="en-US" sz="2400" dirty="0">
                  <a:solidFill>
                    <a:srgbClr val="FF00FF"/>
                  </a:solidFill>
                </a:rPr>
                <a:t>= F</a:t>
              </a:r>
            </a:p>
          </p:txBody>
        </p:sp>
      </p:grpSp>
      <p:cxnSp>
        <p:nvCxnSpPr>
          <p:cNvPr id="66" name="Straight Arrow Connector 65">
            <a:extLst>
              <a:ext uri="{FF2B5EF4-FFF2-40B4-BE49-F238E27FC236}">
                <a16:creationId xmlns:a16="http://schemas.microsoft.com/office/drawing/2014/main" id="{1333A61B-15BD-421F-A89F-11D5F77DCDD0}"/>
              </a:ext>
            </a:extLst>
          </p:cNvPr>
          <p:cNvCxnSpPr>
            <a:cxnSpLocks/>
          </p:cNvCxnSpPr>
          <p:nvPr/>
        </p:nvCxnSpPr>
        <p:spPr bwMode="auto">
          <a:xfrm>
            <a:off x="838200" y="2823865"/>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7" name="Straight Arrow Connector 66">
            <a:extLst>
              <a:ext uri="{FF2B5EF4-FFF2-40B4-BE49-F238E27FC236}">
                <a16:creationId xmlns:a16="http://schemas.microsoft.com/office/drawing/2014/main" id="{32CC4C07-4C73-4220-AE01-50429D6B87E3}"/>
              </a:ext>
            </a:extLst>
          </p:cNvPr>
          <p:cNvCxnSpPr>
            <a:cxnSpLocks/>
          </p:cNvCxnSpPr>
          <p:nvPr/>
        </p:nvCxnSpPr>
        <p:spPr bwMode="auto">
          <a:xfrm>
            <a:off x="2667000" y="2817128"/>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8" name="Straight Arrow Connector 67">
            <a:extLst>
              <a:ext uri="{FF2B5EF4-FFF2-40B4-BE49-F238E27FC236}">
                <a16:creationId xmlns:a16="http://schemas.microsoft.com/office/drawing/2014/main" id="{749C1803-EFF0-49DD-B73E-44D56B452AFF}"/>
              </a:ext>
            </a:extLst>
          </p:cNvPr>
          <p:cNvCxnSpPr>
            <a:cxnSpLocks/>
          </p:cNvCxnSpPr>
          <p:nvPr/>
        </p:nvCxnSpPr>
        <p:spPr bwMode="auto">
          <a:xfrm>
            <a:off x="5369256" y="2810391"/>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9" name="Straight Arrow Connector 68">
            <a:extLst>
              <a:ext uri="{FF2B5EF4-FFF2-40B4-BE49-F238E27FC236}">
                <a16:creationId xmlns:a16="http://schemas.microsoft.com/office/drawing/2014/main" id="{7B4EEE03-16E0-4E03-BF68-8C2EBC290D90}"/>
              </a:ext>
            </a:extLst>
          </p:cNvPr>
          <p:cNvCxnSpPr>
            <a:cxnSpLocks/>
          </p:cNvCxnSpPr>
          <p:nvPr/>
        </p:nvCxnSpPr>
        <p:spPr bwMode="auto">
          <a:xfrm>
            <a:off x="8327408" y="2803654"/>
            <a:ext cx="0" cy="757535"/>
          </a:xfrm>
          <a:prstGeom prst="straightConnector1">
            <a:avLst/>
          </a:prstGeom>
          <a:noFill/>
          <a:ln w="25400" cap="flat" cmpd="sng" algn="ctr">
            <a:solidFill>
              <a:schemeClr val="accent2"/>
            </a:solidFill>
            <a:prstDash val="solid"/>
            <a:round/>
            <a:headEnd type="none" w="med" len="med"/>
            <a:tailEnd type="triangle"/>
          </a:ln>
          <a:effectLst/>
        </p:spPr>
      </p:cxnSp>
      <p:sp>
        <p:nvSpPr>
          <p:cNvPr id="70" name="Text Box 21">
            <a:extLst>
              <a:ext uri="{FF2B5EF4-FFF2-40B4-BE49-F238E27FC236}">
                <a16:creationId xmlns:a16="http://schemas.microsoft.com/office/drawing/2014/main" id="{BBAF8BA1-ADA4-4B2A-8F30-520EFFCDDDA8}"/>
              </a:ext>
            </a:extLst>
          </p:cNvPr>
          <p:cNvSpPr txBox="1">
            <a:spLocks noChangeArrowheads="1"/>
          </p:cNvSpPr>
          <p:nvPr/>
        </p:nvSpPr>
        <p:spPr bwMode="auto">
          <a:xfrm>
            <a:off x="4953000" y="577839"/>
            <a:ext cx="213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err="1">
                <a:sym typeface="Symbol" panose="05050102010706020507" pitchFamily="18" charset="2"/>
              </a:rPr>
              <a:t>Eg</a:t>
            </a:r>
            <a:r>
              <a:rPr lang="en-US" altLang="en-US" sz="2400" dirty="0">
                <a:sym typeface="Symbol" panose="05050102010706020507" pitchFamily="18" charset="2"/>
              </a:rPr>
              <a:t>: </a:t>
            </a:r>
            <a:r>
              <a:rPr lang="en-US" altLang="en-US" sz="2400" dirty="0">
                <a:solidFill>
                  <a:srgbClr val="FF00FF"/>
                </a:solidFill>
                <a:sym typeface="Symbol" panose="05050102010706020507" pitchFamily="18" charset="2"/>
              </a:rPr>
              <a:t>P</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solidFill>
                  <a:srgbClr val="FF00FF"/>
                </a:solidFill>
                <a:sym typeface="Symbol" panose="05050102010706020507" pitchFamily="18" charset="2"/>
              </a:rPr>
              <a:t>Q</a:t>
            </a:r>
            <a:r>
              <a:rPr lang="en-US" altLang="en-US" sz="2400" dirty="0">
                <a:solidFill>
                  <a:srgbClr val="FF00FF"/>
                </a:solidFill>
              </a:rPr>
              <a:t>)</a:t>
            </a:r>
          </a:p>
        </p:txBody>
      </p:sp>
      <p:sp>
        <p:nvSpPr>
          <p:cNvPr id="71" name="Rectangle 70">
            <a:extLst>
              <a:ext uri="{FF2B5EF4-FFF2-40B4-BE49-F238E27FC236}">
                <a16:creationId xmlns:a16="http://schemas.microsoft.com/office/drawing/2014/main" id="{BF12BFE2-1B6A-45CD-9E3F-453CAA747196}"/>
              </a:ext>
            </a:extLst>
          </p:cNvPr>
          <p:cNvSpPr/>
          <p:nvPr/>
        </p:nvSpPr>
        <p:spPr>
          <a:xfrm>
            <a:off x="2667808" y="4696346"/>
            <a:ext cx="752843" cy="208545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2" name="Rectangle 71">
            <a:extLst>
              <a:ext uri="{FF2B5EF4-FFF2-40B4-BE49-F238E27FC236}">
                <a16:creationId xmlns:a16="http://schemas.microsoft.com/office/drawing/2014/main" id="{793C102C-569C-47F0-9C1A-A79C6FF8A30C}"/>
              </a:ext>
            </a:extLst>
          </p:cNvPr>
          <p:cNvSpPr/>
          <p:nvPr/>
        </p:nvSpPr>
        <p:spPr>
          <a:xfrm>
            <a:off x="5260027" y="4689765"/>
            <a:ext cx="1818222" cy="208545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3" name="Text Box 21">
            <a:extLst>
              <a:ext uri="{FF2B5EF4-FFF2-40B4-BE49-F238E27FC236}">
                <a16:creationId xmlns:a16="http://schemas.microsoft.com/office/drawing/2014/main" id="{139FC1DC-8ABC-4F04-9081-E138C1975544}"/>
              </a:ext>
            </a:extLst>
          </p:cNvPr>
          <p:cNvSpPr txBox="1">
            <a:spLocks noChangeArrowheads="1"/>
          </p:cNvSpPr>
          <p:nvPr/>
        </p:nvSpPr>
        <p:spPr bwMode="auto">
          <a:xfrm>
            <a:off x="5198761" y="5356831"/>
            <a:ext cx="1676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err="1">
                <a:solidFill>
                  <a:srgbClr val="FF0000"/>
                </a:solidFill>
              </a:rPr>
              <a:t>iff</a:t>
            </a:r>
            <a:endParaRPr kumimoji="0" lang="en-US" altLang="en-US" sz="24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74" name="Text Box 21">
            <a:extLst>
              <a:ext uri="{FF2B5EF4-FFF2-40B4-BE49-F238E27FC236}">
                <a16:creationId xmlns:a16="http://schemas.microsoft.com/office/drawing/2014/main" id="{95A22336-6E82-4C0B-ACF0-8FFA8A984F79}"/>
              </a:ext>
            </a:extLst>
          </p:cNvPr>
          <p:cNvSpPr txBox="1">
            <a:spLocks noChangeArrowheads="1"/>
          </p:cNvSpPr>
          <p:nvPr/>
        </p:nvSpPr>
        <p:spPr bwMode="auto">
          <a:xfrm>
            <a:off x="762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Yes</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75" name="Text Box 21">
            <a:extLst>
              <a:ext uri="{FF2B5EF4-FFF2-40B4-BE49-F238E27FC236}">
                <a16:creationId xmlns:a16="http://schemas.microsoft.com/office/drawing/2014/main" id="{B2B929D7-0A66-41B3-BB10-0419A04D337D}"/>
              </a:ext>
            </a:extLst>
          </p:cNvPr>
          <p:cNvSpPr txBox="1">
            <a:spLocks noChangeArrowheads="1"/>
          </p:cNvSpPr>
          <p:nvPr/>
        </p:nvSpPr>
        <p:spPr bwMode="auto">
          <a:xfrm>
            <a:off x="457200" y="6059269"/>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No</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76" name="Text Box 21">
            <a:extLst>
              <a:ext uri="{FF2B5EF4-FFF2-40B4-BE49-F238E27FC236}">
                <a16:creationId xmlns:a16="http://schemas.microsoft.com/office/drawing/2014/main" id="{B6A9E980-F164-44EB-AC88-20E852E4B021}"/>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No</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77" name="Text Box 21">
            <a:extLst>
              <a:ext uri="{FF2B5EF4-FFF2-40B4-BE49-F238E27FC236}">
                <a16:creationId xmlns:a16="http://schemas.microsoft.com/office/drawing/2014/main" id="{97E372F9-240E-4044-A7B3-3B97E0242A24}"/>
              </a:ext>
            </a:extLst>
          </p:cNvPr>
          <p:cNvSpPr txBox="1">
            <a:spLocks noChangeArrowheads="1"/>
          </p:cNvSpPr>
          <p:nvPr/>
        </p:nvSpPr>
        <p:spPr bwMode="auto">
          <a:xfrm>
            <a:off x="6934200" y="6059269"/>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Yes</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Tree>
    <p:extLst>
      <p:ext uri="{BB962C8B-B14F-4D97-AF65-F5344CB8AC3E}">
        <p14:creationId xmlns:p14="http://schemas.microsoft.com/office/powerpoint/2010/main" val="416653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0"/>
                                        </p:tgtEl>
                                        <p:attrNameLst>
                                          <p:attrName>style.visibility</p:attrName>
                                        </p:attrNameLst>
                                      </p:cBhvr>
                                      <p:to>
                                        <p:strVal val="visible"/>
                                      </p:to>
                                    </p:set>
                                    <p:anim calcmode="lin" valueType="num">
                                      <p:cBhvr additive="base">
                                        <p:cTn id="17" dur="500" fill="hold"/>
                                        <p:tgtEl>
                                          <p:spTgt spid="70"/>
                                        </p:tgtEl>
                                        <p:attrNameLst>
                                          <p:attrName>ppt_x</p:attrName>
                                        </p:attrNameLst>
                                      </p:cBhvr>
                                      <p:tavLst>
                                        <p:tav tm="0">
                                          <p:val>
                                            <p:strVal val="#ppt_x"/>
                                          </p:val>
                                        </p:tav>
                                        <p:tav tm="100000">
                                          <p:val>
                                            <p:strVal val="#ppt_x"/>
                                          </p:val>
                                        </p:tav>
                                      </p:tavLst>
                                    </p:anim>
                                    <p:anim calcmode="lin" valueType="num">
                                      <p:cBhvr additive="base">
                                        <p:cTn id="18"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ppt_x"/>
                                          </p:val>
                                        </p:tav>
                                        <p:tav tm="100000">
                                          <p:val>
                                            <p:strVal val="#ppt_x"/>
                                          </p:val>
                                        </p:tav>
                                      </p:tavLst>
                                    </p:anim>
                                    <p:anim calcmode="lin" valueType="num">
                                      <p:cBhvr additive="base">
                                        <p:cTn id="24"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fill="hold"/>
                                        <p:tgtEl>
                                          <p:spTgt spid="59"/>
                                        </p:tgtEl>
                                        <p:attrNameLst>
                                          <p:attrName>ppt_x</p:attrName>
                                        </p:attrNameLst>
                                      </p:cBhvr>
                                      <p:tavLst>
                                        <p:tav tm="0">
                                          <p:val>
                                            <p:strVal val="#ppt_x"/>
                                          </p:val>
                                        </p:tav>
                                        <p:tav tm="100000">
                                          <p:val>
                                            <p:strVal val="#ppt_x"/>
                                          </p:val>
                                        </p:tav>
                                      </p:tavLst>
                                    </p:anim>
                                    <p:anim calcmode="lin" valueType="num">
                                      <p:cBhvr additive="base">
                                        <p:cTn id="30"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500" fill="hold"/>
                                        <p:tgtEl>
                                          <p:spTgt spid="60"/>
                                        </p:tgtEl>
                                        <p:attrNameLst>
                                          <p:attrName>ppt_x</p:attrName>
                                        </p:attrNameLst>
                                      </p:cBhvr>
                                      <p:tavLst>
                                        <p:tav tm="0">
                                          <p:val>
                                            <p:strVal val="#ppt_x"/>
                                          </p:val>
                                        </p:tav>
                                        <p:tav tm="100000">
                                          <p:val>
                                            <p:strVal val="#ppt_x"/>
                                          </p:val>
                                        </p:tav>
                                      </p:tavLst>
                                    </p:anim>
                                    <p:anim calcmode="lin" valueType="num">
                                      <p:cBhvr additive="base">
                                        <p:cTn id="36" dur="50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ppt_x"/>
                                          </p:val>
                                        </p:tav>
                                        <p:tav tm="100000">
                                          <p:val>
                                            <p:strVal val="#ppt_x"/>
                                          </p:val>
                                        </p:tav>
                                      </p:tavLst>
                                    </p:anim>
                                    <p:anim calcmode="lin" valueType="num">
                                      <p:cBhvr additive="base">
                                        <p:cTn id="4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ppt_x"/>
                                          </p:val>
                                        </p:tav>
                                        <p:tav tm="100000">
                                          <p:val>
                                            <p:strVal val="#ppt_x"/>
                                          </p:val>
                                        </p:tav>
                                      </p:tavLst>
                                    </p:anim>
                                    <p:anim calcmode="lin" valueType="num">
                                      <p:cBhvr additive="base">
                                        <p:cTn id="46" dur="500" fill="hold"/>
                                        <p:tgtEl>
                                          <p:spTgt spid="13"/>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500" fill="hold"/>
                                        <p:tgtEl>
                                          <p:spTgt spid="19"/>
                                        </p:tgtEl>
                                        <p:attrNameLst>
                                          <p:attrName>ppt_x</p:attrName>
                                        </p:attrNameLst>
                                      </p:cBhvr>
                                      <p:tavLst>
                                        <p:tav tm="0">
                                          <p:val>
                                            <p:strVal val="#ppt_x"/>
                                          </p:val>
                                        </p:tav>
                                        <p:tav tm="100000">
                                          <p:val>
                                            <p:strVal val="#ppt_x"/>
                                          </p:val>
                                        </p:tav>
                                      </p:tavLst>
                                    </p:anim>
                                    <p:anim calcmode="lin" valueType="num">
                                      <p:cBhvr additive="base">
                                        <p:cTn id="54" dur="500" fill="hold"/>
                                        <p:tgtEl>
                                          <p:spTgt spid="19"/>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ppt_x"/>
                                          </p:val>
                                        </p:tav>
                                        <p:tav tm="100000">
                                          <p:val>
                                            <p:strVal val="#ppt_x"/>
                                          </p:val>
                                        </p:tav>
                                      </p:tavLst>
                                    </p:anim>
                                    <p:anim calcmode="lin" valueType="num">
                                      <p:cBhvr additive="base">
                                        <p:cTn id="58" dur="500" fill="hold"/>
                                        <p:tgtEl>
                                          <p:spTgt spid="36"/>
                                        </p:tgtEl>
                                        <p:attrNameLst>
                                          <p:attrName>ppt_y</p:attrName>
                                        </p:attrNameLst>
                                      </p:cBhvr>
                                      <p:tavLst>
                                        <p:tav tm="0">
                                          <p:val>
                                            <p:strVal val="1+#ppt_h/2"/>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70"/>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additive="base">
                                        <p:cTn id="65" dur="500" fill="hold"/>
                                        <p:tgtEl>
                                          <p:spTgt spid="37"/>
                                        </p:tgtEl>
                                        <p:attrNameLst>
                                          <p:attrName>ppt_x</p:attrName>
                                        </p:attrNameLst>
                                      </p:cBhvr>
                                      <p:tavLst>
                                        <p:tav tm="0">
                                          <p:val>
                                            <p:strVal val="#ppt_x"/>
                                          </p:val>
                                        </p:tav>
                                        <p:tav tm="100000">
                                          <p:val>
                                            <p:strVal val="#ppt_x"/>
                                          </p:val>
                                        </p:tav>
                                      </p:tavLst>
                                    </p:anim>
                                    <p:anim calcmode="lin" valueType="num">
                                      <p:cBhvr additive="base">
                                        <p:cTn id="6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66"/>
                                        </p:tgtEl>
                                        <p:attrNameLst>
                                          <p:attrName>style.visibility</p:attrName>
                                        </p:attrNameLst>
                                      </p:cBhvr>
                                      <p:to>
                                        <p:strVal val="visible"/>
                                      </p:to>
                                    </p:set>
                                    <p:anim calcmode="lin" valueType="num">
                                      <p:cBhvr additive="base">
                                        <p:cTn id="71" dur="500" fill="hold"/>
                                        <p:tgtEl>
                                          <p:spTgt spid="66"/>
                                        </p:tgtEl>
                                        <p:attrNameLst>
                                          <p:attrName>ppt_x</p:attrName>
                                        </p:attrNameLst>
                                      </p:cBhvr>
                                      <p:tavLst>
                                        <p:tav tm="0">
                                          <p:val>
                                            <p:strVal val="#ppt_x"/>
                                          </p:val>
                                        </p:tav>
                                        <p:tav tm="100000">
                                          <p:val>
                                            <p:strVal val="#ppt_x"/>
                                          </p:val>
                                        </p:tav>
                                      </p:tavLst>
                                    </p:anim>
                                    <p:anim calcmode="lin" valueType="num">
                                      <p:cBhvr additive="base">
                                        <p:cTn id="7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62"/>
                                        </p:tgtEl>
                                        <p:attrNameLst>
                                          <p:attrName>style.visibility</p:attrName>
                                        </p:attrNameLst>
                                      </p:cBhvr>
                                      <p:to>
                                        <p:strVal val="visible"/>
                                      </p:to>
                                    </p:set>
                                    <p:anim calcmode="lin" valueType="num">
                                      <p:cBhvr additive="base">
                                        <p:cTn id="77" dur="500" fill="hold"/>
                                        <p:tgtEl>
                                          <p:spTgt spid="62"/>
                                        </p:tgtEl>
                                        <p:attrNameLst>
                                          <p:attrName>ppt_x</p:attrName>
                                        </p:attrNameLst>
                                      </p:cBhvr>
                                      <p:tavLst>
                                        <p:tav tm="0">
                                          <p:val>
                                            <p:strVal val="#ppt_x"/>
                                          </p:val>
                                        </p:tav>
                                        <p:tav tm="100000">
                                          <p:val>
                                            <p:strVal val="#ppt_x"/>
                                          </p:val>
                                        </p:tav>
                                      </p:tavLst>
                                    </p:anim>
                                    <p:anim calcmode="lin" valueType="num">
                                      <p:cBhvr additive="base">
                                        <p:cTn id="78"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67"/>
                                        </p:tgtEl>
                                        <p:attrNameLst>
                                          <p:attrName>style.visibility</p:attrName>
                                        </p:attrNameLst>
                                      </p:cBhvr>
                                      <p:to>
                                        <p:strVal val="visible"/>
                                      </p:to>
                                    </p:set>
                                    <p:anim calcmode="lin" valueType="num">
                                      <p:cBhvr additive="base">
                                        <p:cTn id="83" dur="500" fill="hold"/>
                                        <p:tgtEl>
                                          <p:spTgt spid="67"/>
                                        </p:tgtEl>
                                        <p:attrNameLst>
                                          <p:attrName>ppt_x</p:attrName>
                                        </p:attrNameLst>
                                      </p:cBhvr>
                                      <p:tavLst>
                                        <p:tav tm="0">
                                          <p:val>
                                            <p:strVal val="#ppt_x"/>
                                          </p:val>
                                        </p:tav>
                                        <p:tav tm="100000">
                                          <p:val>
                                            <p:strVal val="#ppt_x"/>
                                          </p:val>
                                        </p:tav>
                                      </p:tavLst>
                                    </p:anim>
                                    <p:anim calcmode="lin" valueType="num">
                                      <p:cBhvr additive="base">
                                        <p:cTn id="84"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42"/>
                                        </p:tgtEl>
                                        <p:attrNameLst>
                                          <p:attrName>style.visibility</p:attrName>
                                        </p:attrNameLst>
                                      </p:cBhvr>
                                      <p:to>
                                        <p:strVal val="visible"/>
                                      </p:to>
                                    </p:set>
                                    <p:anim calcmode="lin" valueType="num">
                                      <p:cBhvr additive="base">
                                        <p:cTn id="89" dur="500" fill="hold"/>
                                        <p:tgtEl>
                                          <p:spTgt spid="42"/>
                                        </p:tgtEl>
                                        <p:attrNameLst>
                                          <p:attrName>ppt_x</p:attrName>
                                        </p:attrNameLst>
                                      </p:cBhvr>
                                      <p:tavLst>
                                        <p:tav tm="0">
                                          <p:val>
                                            <p:strVal val="#ppt_x"/>
                                          </p:val>
                                        </p:tav>
                                        <p:tav tm="100000">
                                          <p:val>
                                            <p:strVal val="#ppt_x"/>
                                          </p:val>
                                        </p:tav>
                                      </p:tavLst>
                                    </p:anim>
                                    <p:anim calcmode="lin" valueType="num">
                                      <p:cBhvr additive="base">
                                        <p:cTn id="90" dur="500" fill="hold"/>
                                        <p:tgtEl>
                                          <p:spTgt spid="42"/>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41"/>
                                        </p:tgtEl>
                                        <p:attrNameLst>
                                          <p:attrName>style.visibility</p:attrName>
                                        </p:attrNameLst>
                                      </p:cBhvr>
                                      <p:to>
                                        <p:strVal val="visible"/>
                                      </p:to>
                                    </p:set>
                                    <p:anim calcmode="lin" valueType="num">
                                      <p:cBhvr additive="base">
                                        <p:cTn id="93" dur="500" fill="hold"/>
                                        <p:tgtEl>
                                          <p:spTgt spid="41"/>
                                        </p:tgtEl>
                                        <p:attrNameLst>
                                          <p:attrName>ppt_x</p:attrName>
                                        </p:attrNameLst>
                                      </p:cBhvr>
                                      <p:tavLst>
                                        <p:tav tm="0">
                                          <p:val>
                                            <p:strVal val="#ppt_x"/>
                                          </p:val>
                                        </p:tav>
                                        <p:tav tm="100000">
                                          <p:val>
                                            <p:strVal val="#ppt_x"/>
                                          </p:val>
                                        </p:tav>
                                      </p:tavLst>
                                    </p:anim>
                                    <p:anim calcmode="lin" valueType="num">
                                      <p:cBhvr additive="base">
                                        <p:cTn id="9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71"/>
                                        </p:tgtEl>
                                        <p:attrNameLst>
                                          <p:attrName>style.visibility</p:attrName>
                                        </p:attrNameLst>
                                      </p:cBhvr>
                                      <p:to>
                                        <p:strVal val="visible"/>
                                      </p:to>
                                    </p:set>
                                    <p:anim calcmode="lin" valueType="num">
                                      <p:cBhvr additive="base">
                                        <p:cTn id="99" dur="500" fill="hold"/>
                                        <p:tgtEl>
                                          <p:spTgt spid="71"/>
                                        </p:tgtEl>
                                        <p:attrNameLst>
                                          <p:attrName>ppt_x</p:attrName>
                                        </p:attrNameLst>
                                      </p:cBhvr>
                                      <p:tavLst>
                                        <p:tav tm="0">
                                          <p:val>
                                            <p:strVal val="#ppt_x"/>
                                          </p:val>
                                        </p:tav>
                                        <p:tav tm="100000">
                                          <p:val>
                                            <p:strVal val="#ppt_x"/>
                                          </p:val>
                                        </p:tav>
                                      </p:tavLst>
                                    </p:anim>
                                    <p:anim calcmode="lin" valueType="num">
                                      <p:cBhvr additive="base">
                                        <p:cTn id="100"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68"/>
                                        </p:tgtEl>
                                        <p:attrNameLst>
                                          <p:attrName>style.visibility</p:attrName>
                                        </p:attrNameLst>
                                      </p:cBhvr>
                                      <p:to>
                                        <p:strVal val="visible"/>
                                      </p:to>
                                    </p:set>
                                    <p:anim calcmode="lin" valueType="num">
                                      <p:cBhvr additive="base">
                                        <p:cTn id="105" dur="500" fill="hold"/>
                                        <p:tgtEl>
                                          <p:spTgt spid="68"/>
                                        </p:tgtEl>
                                        <p:attrNameLst>
                                          <p:attrName>ppt_x</p:attrName>
                                        </p:attrNameLst>
                                      </p:cBhvr>
                                      <p:tavLst>
                                        <p:tav tm="0">
                                          <p:val>
                                            <p:strVal val="#ppt_x"/>
                                          </p:val>
                                        </p:tav>
                                        <p:tav tm="100000">
                                          <p:val>
                                            <p:strVal val="#ppt_x"/>
                                          </p:val>
                                        </p:tav>
                                      </p:tavLst>
                                    </p:anim>
                                    <p:anim calcmode="lin" valueType="num">
                                      <p:cBhvr additive="base">
                                        <p:cTn id="106"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ppt_x"/>
                                          </p:val>
                                        </p:tav>
                                        <p:tav tm="100000">
                                          <p:val>
                                            <p:strVal val="#ppt_x"/>
                                          </p:val>
                                        </p:tav>
                                      </p:tavLst>
                                    </p:anim>
                                    <p:anim calcmode="lin" valueType="num">
                                      <p:cBhvr additive="base">
                                        <p:cTn id="112" dur="500" fill="hold"/>
                                        <p:tgtEl>
                                          <p:spTgt spid="44"/>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5"/>
                                        </p:tgtEl>
                                        <p:attrNameLst>
                                          <p:attrName>style.visibility</p:attrName>
                                        </p:attrNameLst>
                                      </p:cBhvr>
                                      <p:to>
                                        <p:strVal val="visible"/>
                                      </p:to>
                                    </p:set>
                                    <p:anim calcmode="lin" valueType="num">
                                      <p:cBhvr additive="base">
                                        <p:cTn id="115" dur="500" fill="hold"/>
                                        <p:tgtEl>
                                          <p:spTgt spid="5"/>
                                        </p:tgtEl>
                                        <p:attrNameLst>
                                          <p:attrName>ppt_x</p:attrName>
                                        </p:attrNameLst>
                                      </p:cBhvr>
                                      <p:tavLst>
                                        <p:tav tm="0">
                                          <p:val>
                                            <p:strVal val="#ppt_x"/>
                                          </p:val>
                                        </p:tav>
                                        <p:tav tm="100000">
                                          <p:val>
                                            <p:strVal val="#ppt_x"/>
                                          </p:val>
                                        </p:tav>
                                      </p:tavLst>
                                    </p:anim>
                                    <p:anim calcmode="lin" valueType="num">
                                      <p:cBhvr additive="base">
                                        <p:cTn id="1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72"/>
                                        </p:tgtEl>
                                        <p:attrNameLst>
                                          <p:attrName>style.visibility</p:attrName>
                                        </p:attrNameLst>
                                      </p:cBhvr>
                                      <p:to>
                                        <p:strVal val="visible"/>
                                      </p:to>
                                    </p:set>
                                    <p:anim calcmode="lin" valueType="num">
                                      <p:cBhvr additive="base">
                                        <p:cTn id="121" dur="500" fill="hold"/>
                                        <p:tgtEl>
                                          <p:spTgt spid="72"/>
                                        </p:tgtEl>
                                        <p:attrNameLst>
                                          <p:attrName>ppt_x</p:attrName>
                                        </p:attrNameLst>
                                      </p:cBhvr>
                                      <p:tavLst>
                                        <p:tav tm="0">
                                          <p:val>
                                            <p:strVal val="#ppt_x"/>
                                          </p:val>
                                        </p:tav>
                                        <p:tav tm="100000">
                                          <p:val>
                                            <p:strVal val="#ppt_x"/>
                                          </p:val>
                                        </p:tav>
                                      </p:tavLst>
                                    </p:anim>
                                    <p:anim calcmode="lin" valueType="num">
                                      <p:cBhvr additive="base">
                                        <p:cTn id="122" dur="500" fill="hold"/>
                                        <p:tgtEl>
                                          <p:spTgt spid="72"/>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additive="base">
                                        <p:cTn id="125" dur="500" fill="hold"/>
                                        <p:tgtEl>
                                          <p:spTgt spid="73"/>
                                        </p:tgtEl>
                                        <p:attrNameLst>
                                          <p:attrName>ppt_x</p:attrName>
                                        </p:attrNameLst>
                                      </p:cBhvr>
                                      <p:tavLst>
                                        <p:tav tm="0">
                                          <p:val>
                                            <p:strVal val="#ppt_x"/>
                                          </p:val>
                                        </p:tav>
                                        <p:tav tm="100000">
                                          <p:val>
                                            <p:strVal val="#ppt_x"/>
                                          </p:val>
                                        </p:tav>
                                      </p:tavLst>
                                    </p:anim>
                                    <p:anim calcmode="lin" valueType="num">
                                      <p:cBhvr additive="base">
                                        <p:cTn id="126"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nodeType="clickEffect">
                                  <p:stCondLst>
                                    <p:cond delay="0"/>
                                  </p:stCondLst>
                                  <p:childTnLst>
                                    <p:set>
                                      <p:cBhvr>
                                        <p:cTn id="130" dur="1" fill="hold">
                                          <p:stCondLst>
                                            <p:cond delay="0"/>
                                          </p:stCondLst>
                                        </p:cTn>
                                        <p:tgtEl>
                                          <p:spTgt spid="69"/>
                                        </p:tgtEl>
                                        <p:attrNameLst>
                                          <p:attrName>style.visibility</p:attrName>
                                        </p:attrNameLst>
                                      </p:cBhvr>
                                      <p:to>
                                        <p:strVal val="visible"/>
                                      </p:to>
                                    </p:set>
                                    <p:anim calcmode="lin" valueType="num">
                                      <p:cBhvr additive="base">
                                        <p:cTn id="131" dur="500" fill="hold"/>
                                        <p:tgtEl>
                                          <p:spTgt spid="69"/>
                                        </p:tgtEl>
                                        <p:attrNameLst>
                                          <p:attrName>ppt_x</p:attrName>
                                        </p:attrNameLst>
                                      </p:cBhvr>
                                      <p:tavLst>
                                        <p:tav tm="0">
                                          <p:val>
                                            <p:strVal val="#ppt_x"/>
                                          </p:val>
                                        </p:tav>
                                        <p:tav tm="100000">
                                          <p:val>
                                            <p:strVal val="#ppt_x"/>
                                          </p:val>
                                        </p:tav>
                                      </p:tavLst>
                                    </p:anim>
                                    <p:anim calcmode="lin" valueType="num">
                                      <p:cBhvr additive="base">
                                        <p:cTn id="132"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4" fill="hold" nodeType="clickEffect">
                                  <p:stCondLst>
                                    <p:cond delay="0"/>
                                  </p:stCondLst>
                                  <p:childTnLst>
                                    <p:set>
                                      <p:cBhvr>
                                        <p:cTn id="136" dur="1" fill="hold">
                                          <p:stCondLst>
                                            <p:cond delay="0"/>
                                          </p:stCondLst>
                                        </p:cTn>
                                        <p:tgtEl>
                                          <p:spTgt spid="65"/>
                                        </p:tgtEl>
                                        <p:attrNameLst>
                                          <p:attrName>style.visibility</p:attrName>
                                        </p:attrNameLst>
                                      </p:cBhvr>
                                      <p:to>
                                        <p:strVal val="visible"/>
                                      </p:to>
                                    </p:set>
                                    <p:anim calcmode="lin" valueType="num">
                                      <p:cBhvr additive="base">
                                        <p:cTn id="137" dur="500" fill="hold"/>
                                        <p:tgtEl>
                                          <p:spTgt spid="65"/>
                                        </p:tgtEl>
                                        <p:attrNameLst>
                                          <p:attrName>ppt_x</p:attrName>
                                        </p:attrNameLst>
                                      </p:cBhvr>
                                      <p:tavLst>
                                        <p:tav tm="0">
                                          <p:val>
                                            <p:strVal val="#ppt_x"/>
                                          </p:val>
                                        </p:tav>
                                        <p:tav tm="100000">
                                          <p:val>
                                            <p:strVal val="#ppt_x"/>
                                          </p:val>
                                        </p:tav>
                                      </p:tavLst>
                                    </p:anim>
                                    <p:anim calcmode="lin" valueType="num">
                                      <p:cBhvr additive="base">
                                        <p:cTn id="13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74"/>
                                        </p:tgtEl>
                                        <p:attrNameLst>
                                          <p:attrName>style.visibility</p:attrName>
                                        </p:attrNameLst>
                                      </p:cBhvr>
                                      <p:to>
                                        <p:strVal val="visible"/>
                                      </p:to>
                                    </p:set>
                                    <p:anim calcmode="lin" valueType="num">
                                      <p:cBhvr additive="base">
                                        <p:cTn id="143" dur="500" fill="hold"/>
                                        <p:tgtEl>
                                          <p:spTgt spid="74"/>
                                        </p:tgtEl>
                                        <p:attrNameLst>
                                          <p:attrName>ppt_x</p:attrName>
                                        </p:attrNameLst>
                                      </p:cBhvr>
                                      <p:tavLst>
                                        <p:tav tm="0">
                                          <p:val>
                                            <p:strVal val="#ppt_x"/>
                                          </p:val>
                                        </p:tav>
                                        <p:tav tm="100000">
                                          <p:val>
                                            <p:strVal val="#ppt_x"/>
                                          </p:val>
                                        </p:tav>
                                      </p:tavLst>
                                    </p:anim>
                                    <p:anim calcmode="lin" valueType="num">
                                      <p:cBhvr additive="base">
                                        <p:cTn id="144" dur="500" fill="hold"/>
                                        <p:tgtEl>
                                          <p:spTgt spid="7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75"/>
                                        </p:tgtEl>
                                        <p:attrNameLst>
                                          <p:attrName>style.visibility</p:attrName>
                                        </p:attrNameLst>
                                      </p:cBhvr>
                                      <p:to>
                                        <p:strVal val="visible"/>
                                      </p:to>
                                    </p:set>
                                    <p:anim calcmode="lin" valueType="num">
                                      <p:cBhvr additive="base">
                                        <p:cTn id="147" dur="500" fill="hold"/>
                                        <p:tgtEl>
                                          <p:spTgt spid="75"/>
                                        </p:tgtEl>
                                        <p:attrNameLst>
                                          <p:attrName>ppt_x</p:attrName>
                                        </p:attrNameLst>
                                      </p:cBhvr>
                                      <p:tavLst>
                                        <p:tav tm="0">
                                          <p:val>
                                            <p:strVal val="#ppt_x"/>
                                          </p:val>
                                        </p:tav>
                                        <p:tav tm="100000">
                                          <p:val>
                                            <p:strVal val="#ppt_x"/>
                                          </p:val>
                                        </p:tav>
                                      </p:tavLst>
                                    </p:anim>
                                    <p:anim calcmode="lin" valueType="num">
                                      <p:cBhvr additive="base">
                                        <p:cTn id="148" dur="500" fill="hold"/>
                                        <p:tgtEl>
                                          <p:spTgt spid="7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76"/>
                                        </p:tgtEl>
                                        <p:attrNameLst>
                                          <p:attrName>style.visibility</p:attrName>
                                        </p:attrNameLst>
                                      </p:cBhvr>
                                      <p:to>
                                        <p:strVal val="visible"/>
                                      </p:to>
                                    </p:set>
                                    <p:anim calcmode="lin" valueType="num">
                                      <p:cBhvr additive="base">
                                        <p:cTn id="151" dur="500" fill="hold"/>
                                        <p:tgtEl>
                                          <p:spTgt spid="76"/>
                                        </p:tgtEl>
                                        <p:attrNameLst>
                                          <p:attrName>ppt_x</p:attrName>
                                        </p:attrNameLst>
                                      </p:cBhvr>
                                      <p:tavLst>
                                        <p:tav tm="0">
                                          <p:val>
                                            <p:strVal val="#ppt_x"/>
                                          </p:val>
                                        </p:tav>
                                        <p:tav tm="100000">
                                          <p:val>
                                            <p:strVal val="#ppt_x"/>
                                          </p:val>
                                        </p:tav>
                                      </p:tavLst>
                                    </p:anim>
                                    <p:anim calcmode="lin" valueType="num">
                                      <p:cBhvr additive="base">
                                        <p:cTn id="152" dur="500" fill="hold"/>
                                        <p:tgtEl>
                                          <p:spTgt spid="7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77"/>
                                        </p:tgtEl>
                                        <p:attrNameLst>
                                          <p:attrName>style.visibility</p:attrName>
                                        </p:attrNameLst>
                                      </p:cBhvr>
                                      <p:to>
                                        <p:strVal val="visible"/>
                                      </p:to>
                                    </p:set>
                                    <p:anim calcmode="lin" valueType="num">
                                      <p:cBhvr additive="base">
                                        <p:cTn id="155" dur="500" fill="hold"/>
                                        <p:tgtEl>
                                          <p:spTgt spid="77"/>
                                        </p:tgtEl>
                                        <p:attrNameLst>
                                          <p:attrName>ppt_x</p:attrName>
                                        </p:attrNameLst>
                                      </p:cBhvr>
                                      <p:tavLst>
                                        <p:tav tm="0">
                                          <p:val>
                                            <p:strVal val="#ppt_x"/>
                                          </p:val>
                                        </p:tav>
                                        <p:tav tm="100000">
                                          <p:val>
                                            <p:strVal val="#ppt_x"/>
                                          </p:val>
                                        </p:tav>
                                      </p:tavLst>
                                    </p:anim>
                                    <p:anim calcmode="lin" valueType="num">
                                      <p:cBhvr additive="base">
                                        <p:cTn id="156"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2" grpId="0"/>
      <p:bldP spid="13" grpId="0"/>
      <p:bldP spid="19" grpId="0"/>
      <p:bldP spid="33" grpId="0"/>
      <p:bldP spid="36" grpId="0"/>
      <p:bldP spid="37" grpId="0"/>
      <p:bldP spid="42" grpId="0"/>
      <p:bldP spid="44" grpId="0"/>
      <p:bldP spid="70" grpId="0"/>
      <p:bldP spid="70" grpId="1"/>
      <p:bldP spid="71" grpId="0" animBg="1"/>
      <p:bldP spid="72" grpId="0" animBg="1"/>
      <p:bldP spid="73" grpId="0"/>
      <p:bldP spid="74" grpId="0"/>
      <p:bldP spid="75" grpId="0"/>
      <p:bldP spid="76" grpId="0"/>
      <p:bldP spid="7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0BC78033-154F-4DF6-8168-50CBD0C6EA6E}"/>
              </a:ext>
            </a:extLst>
          </p:cNvPr>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grpSp>
        <p:nvGrpSpPr>
          <p:cNvPr id="2" name="Group 1">
            <a:extLst>
              <a:ext uri="{FF2B5EF4-FFF2-40B4-BE49-F238E27FC236}">
                <a16:creationId xmlns:a16="http://schemas.microsoft.com/office/drawing/2014/main" id="{9D67FBDB-3B08-44AA-B09F-8180EC2C8422}"/>
              </a:ext>
            </a:extLst>
          </p:cNvPr>
          <p:cNvGrpSpPr/>
          <p:nvPr/>
        </p:nvGrpSpPr>
        <p:grpSpPr>
          <a:xfrm>
            <a:off x="1828800" y="787400"/>
            <a:ext cx="5486400" cy="5946775"/>
            <a:chOff x="1828800" y="787400"/>
            <a:chExt cx="5486400" cy="5946775"/>
          </a:xfrm>
        </p:grpSpPr>
        <p:grpSp>
          <p:nvGrpSpPr>
            <p:cNvPr id="49" name="Group 24">
              <a:extLst>
                <a:ext uri="{FF2B5EF4-FFF2-40B4-BE49-F238E27FC236}">
                  <a16:creationId xmlns:a16="http://schemas.microsoft.com/office/drawing/2014/main" id="{093AD594-48B1-4965-8C6D-6472C8C701DF}"/>
                </a:ext>
              </a:extLst>
            </p:cNvPr>
            <p:cNvGrpSpPr>
              <a:grpSpLocks/>
            </p:cNvGrpSpPr>
            <p:nvPr/>
          </p:nvGrpSpPr>
          <p:grpSpPr bwMode="auto">
            <a:xfrm>
              <a:off x="3113088" y="3060700"/>
              <a:ext cx="4202112" cy="3263900"/>
              <a:chOff x="3113" y="1928"/>
              <a:chExt cx="2647" cy="2056"/>
            </a:xfrm>
          </p:grpSpPr>
          <p:sp>
            <p:nvSpPr>
              <p:cNvPr id="50" name="Oval 25">
                <a:extLst>
                  <a:ext uri="{FF2B5EF4-FFF2-40B4-BE49-F238E27FC236}">
                    <a16:creationId xmlns:a16="http://schemas.microsoft.com/office/drawing/2014/main" id="{70366523-A1F6-44B3-A896-8FA112A2B4E7}"/>
                  </a:ext>
                </a:extLst>
              </p:cNvPr>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53" name="Text Box 26">
                <a:extLst>
                  <a:ext uri="{FF2B5EF4-FFF2-40B4-BE49-F238E27FC236}">
                    <a16:creationId xmlns:a16="http://schemas.microsoft.com/office/drawing/2014/main" id="{FEEA7BB5-FF68-4F6D-9A6D-A57D3640B417}"/>
                  </a:ext>
                </a:extLst>
              </p:cNvPr>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55" name="Group 4">
              <a:extLst>
                <a:ext uri="{FF2B5EF4-FFF2-40B4-BE49-F238E27FC236}">
                  <a16:creationId xmlns:a16="http://schemas.microsoft.com/office/drawing/2014/main" id="{A590BFF7-695D-4D2C-88D5-5E494C8EC935}"/>
                </a:ext>
              </a:extLst>
            </p:cNvPr>
            <p:cNvGrpSpPr>
              <a:grpSpLocks/>
            </p:cNvGrpSpPr>
            <p:nvPr/>
          </p:nvGrpSpPr>
          <p:grpSpPr bwMode="auto">
            <a:xfrm>
              <a:off x="1981200" y="787400"/>
              <a:ext cx="5257800" cy="5918200"/>
              <a:chOff x="2400" y="528"/>
              <a:chExt cx="3312" cy="3728"/>
            </a:xfrm>
          </p:grpSpPr>
          <p:sp>
            <p:nvSpPr>
              <p:cNvPr id="56" name="Oval 5">
                <a:extLst>
                  <a:ext uri="{FF2B5EF4-FFF2-40B4-BE49-F238E27FC236}">
                    <a16:creationId xmlns:a16="http://schemas.microsoft.com/office/drawing/2014/main" id="{1BD92ECD-2547-488D-9696-8B220D3B2CAD}"/>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 name="Text Box 6">
                <a:extLst>
                  <a:ext uri="{FF2B5EF4-FFF2-40B4-BE49-F238E27FC236}">
                    <a16:creationId xmlns:a16="http://schemas.microsoft.com/office/drawing/2014/main" id="{E5728D53-20DB-4B5D-A960-E013AF7C1970}"/>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63" name="Group 7">
              <a:extLst>
                <a:ext uri="{FF2B5EF4-FFF2-40B4-BE49-F238E27FC236}">
                  <a16:creationId xmlns:a16="http://schemas.microsoft.com/office/drawing/2014/main" id="{42E81E33-032A-4E0A-9601-D4D63BEA3411}"/>
                </a:ext>
              </a:extLst>
            </p:cNvPr>
            <p:cNvGrpSpPr>
              <a:grpSpLocks/>
            </p:cNvGrpSpPr>
            <p:nvPr/>
          </p:nvGrpSpPr>
          <p:grpSpPr bwMode="auto">
            <a:xfrm>
              <a:off x="2087563" y="1808163"/>
              <a:ext cx="4986337" cy="4887912"/>
              <a:chOff x="2467" y="1153"/>
              <a:chExt cx="3141" cy="3079"/>
            </a:xfrm>
          </p:grpSpPr>
          <p:sp>
            <p:nvSpPr>
              <p:cNvPr id="64" name="Oval 8">
                <a:extLst>
                  <a:ext uri="{FF2B5EF4-FFF2-40B4-BE49-F238E27FC236}">
                    <a16:creationId xmlns:a16="http://schemas.microsoft.com/office/drawing/2014/main" id="{3AE6B2ED-C4AC-49F7-91AF-A429F64CFA1F}"/>
                  </a:ext>
                </a:extLst>
              </p:cNvPr>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8" name="Text Box 9">
                <a:extLst>
                  <a:ext uri="{FF2B5EF4-FFF2-40B4-BE49-F238E27FC236}">
                    <a16:creationId xmlns:a16="http://schemas.microsoft.com/office/drawing/2014/main" id="{62B91A2B-EF59-4CDE-B7EC-07E90367CED8}"/>
                  </a:ext>
                </a:extLst>
              </p:cNvPr>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9" name="Group 36">
              <a:extLst>
                <a:ext uri="{FF2B5EF4-FFF2-40B4-BE49-F238E27FC236}">
                  <a16:creationId xmlns:a16="http://schemas.microsoft.com/office/drawing/2014/main" id="{F21FACFE-2E40-4F33-98CF-9CEF22C00739}"/>
                </a:ext>
              </a:extLst>
            </p:cNvPr>
            <p:cNvGrpSpPr>
              <a:grpSpLocks/>
            </p:cNvGrpSpPr>
            <p:nvPr/>
          </p:nvGrpSpPr>
          <p:grpSpPr bwMode="auto">
            <a:xfrm>
              <a:off x="3416300" y="4348163"/>
              <a:ext cx="2286000" cy="2386012"/>
              <a:chOff x="5245100" y="4370388"/>
              <a:chExt cx="2286000" cy="2386012"/>
            </a:xfrm>
          </p:grpSpPr>
          <p:sp>
            <p:nvSpPr>
              <p:cNvPr id="80" name="Oval 3">
                <a:extLst>
                  <a:ext uri="{FF2B5EF4-FFF2-40B4-BE49-F238E27FC236}">
                    <a16:creationId xmlns:a16="http://schemas.microsoft.com/office/drawing/2014/main" id="{331171C8-A85B-4F83-B56D-7B3C556FDCB7}"/>
                  </a:ext>
                </a:extLst>
              </p:cNvPr>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 name="Text Box 10">
                <a:extLst>
                  <a:ext uri="{FF2B5EF4-FFF2-40B4-BE49-F238E27FC236}">
                    <a16:creationId xmlns:a16="http://schemas.microsoft.com/office/drawing/2014/main" id="{6A6FA79F-773C-4C47-9C75-6B7A8A383EDD}"/>
                  </a:ext>
                </a:extLst>
              </p:cNvPr>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 name="Group 14">
              <a:extLst>
                <a:ext uri="{FF2B5EF4-FFF2-40B4-BE49-F238E27FC236}">
                  <a16:creationId xmlns:a16="http://schemas.microsoft.com/office/drawing/2014/main" id="{C6465519-0707-4C85-95AF-164F5F8D8B1A}"/>
                </a:ext>
              </a:extLst>
            </p:cNvPr>
            <p:cNvGrpSpPr>
              <a:grpSpLocks/>
            </p:cNvGrpSpPr>
            <p:nvPr/>
          </p:nvGrpSpPr>
          <p:grpSpPr bwMode="auto">
            <a:xfrm>
              <a:off x="1828800" y="3065463"/>
              <a:ext cx="4202114" cy="3254375"/>
              <a:chOff x="2304" y="1945"/>
              <a:chExt cx="2647" cy="2050"/>
            </a:xfrm>
          </p:grpSpPr>
          <p:sp>
            <p:nvSpPr>
              <p:cNvPr id="83" name="Oval 15">
                <a:extLst>
                  <a:ext uri="{FF2B5EF4-FFF2-40B4-BE49-F238E27FC236}">
                    <a16:creationId xmlns:a16="http://schemas.microsoft.com/office/drawing/2014/main" id="{1ED9766E-56C9-4E7A-8E55-CA3E828A00E0}"/>
                  </a:ext>
                </a:extLst>
              </p:cNvPr>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4" name="Text Box 16">
                <a:extLst>
                  <a:ext uri="{FF2B5EF4-FFF2-40B4-BE49-F238E27FC236}">
                    <a16:creationId xmlns:a16="http://schemas.microsoft.com/office/drawing/2014/main" id="{71D03590-707A-48D0-A780-F8B42EF77B25}"/>
                  </a:ext>
                </a:extLst>
              </p:cNvPr>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sp>
        <p:nvSpPr>
          <p:cNvPr id="87" name="Text Box 21">
            <a:extLst>
              <a:ext uri="{FF2B5EF4-FFF2-40B4-BE49-F238E27FC236}">
                <a16:creationId xmlns:a16="http://schemas.microsoft.com/office/drawing/2014/main" id="{625B4C14-5FC5-4C16-917A-998CBC71BA93}"/>
              </a:ext>
            </a:extLst>
          </p:cNvPr>
          <p:cNvSpPr txBox="1">
            <a:spLocks noChangeArrowheads="1"/>
          </p:cNvSpPr>
          <p:nvPr/>
        </p:nvSpPr>
        <p:spPr bwMode="auto">
          <a:xfrm>
            <a:off x="762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Yes</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88" name="Text Box 21">
            <a:extLst>
              <a:ext uri="{FF2B5EF4-FFF2-40B4-BE49-F238E27FC236}">
                <a16:creationId xmlns:a16="http://schemas.microsoft.com/office/drawing/2014/main" id="{E0037E53-4D7A-49A3-83EC-3B8B8D50458D}"/>
              </a:ext>
            </a:extLst>
          </p:cNvPr>
          <p:cNvSpPr txBox="1">
            <a:spLocks noChangeArrowheads="1"/>
          </p:cNvSpPr>
          <p:nvPr/>
        </p:nvSpPr>
        <p:spPr bwMode="auto">
          <a:xfrm>
            <a:off x="457200" y="6059269"/>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No</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89" name="Text Box 21">
            <a:extLst>
              <a:ext uri="{FF2B5EF4-FFF2-40B4-BE49-F238E27FC236}">
                <a16:creationId xmlns:a16="http://schemas.microsoft.com/office/drawing/2014/main" id="{9453488B-4D2D-4664-8599-03288513D0D6}"/>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No</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90" name="Text Box 21">
            <a:extLst>
              <a:ext uri="{FF2B5EF4-FFF2-40B4-BE49-F238E27FC236}">
                <a16:creationId xmlns:a16="http://schemas.microsoft.com/office/drawing/2014/main" id="{51ED306F-A01E-43F3-9F9A-72ED486A95CD}"/>
              </a:ext>
            </a:extLst>
          </p:cNvPr>
          <p:cNvSpPr txBox="1">
            <a:spLocks noChangeArrowheads="1"/>
          </p:cNvSpPr>
          <p:nvPr/>
        </p:nvSpPr>
        <p:spPr bwMode="auto">
          <a:xfrm>
            <a:off x="6934200" y="6059269"/>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Yes</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92" name="Text Box 16">
            <a:extLst>
              <a:ext uri="{FF2B5EF4-FFF2-40B4-BE49-F238E27FC236}">
                <a16:creationId xmlns:a16="http://schemas.microsoft.com/office/drawing/2014/main" id="{F2F5E693-97CE-46D2-BDC1-EFB298832276}"/>
              </a:ext>
            </a:extLst>
          </p:cNvPr>
          <p:cNvSpPr txBox="1">
            <a:spLocks noChangeArrowheads="1"/>
          </p:cNvSpPr>
          <p:nvPr/>
        </p:nvSpPr>
        <p:spPr bwMode="auto">
          <a:xfrm>
            <a:off x="1589453" y="2306780"/>
            <a:ext cx="33336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solidFill>
                  <a:schemeClr val="tx2"/>
                </a:solidFill>
                <a:effectLst/>
              </a:rPr>
              <a:t>Non-Deter</a:t>
            </a:r>
            <a:r>
              <a:rPr lang="en-US" altLang="en-US" dirty="0">
                <a:solidFill>
                  <a:schemeClr val="tx2"/>
                </a:solidFill>
              </a:rPr>
              <a:t>ministic </a:t>
            </a:r>
          </a:p>
          <a:p>
            <a:pPr algn="ctr"/>
            <a:r>
              <a:rPr lang="en-US" altLang="en-US" dirty="0">
                <a:solidFill>
                  <a:schemeClr val="tx2"/>
                </a:solidFill>
                <a:effectLst/>
              </a:rPr>
              <a:t>Polynomial</a:t>
            </a:r>
          </a:p>
        </p:txBody>
      </p:sp>
      <p:grpSp>
        <p:nvGrpSpPr>
          <p:cNvPr id="14" name="Group 13">
            <a:extLst>
              <a:ext uri="{FF2B5EF4-FFF2-40B4-BE49-F238E27FC236}">
                <a16:creationId xmlns:a16="http://schemas.microsoft.com/office/drawing/2014/main" id="{E668ED8E-8389-4B97-8D69-1FE9AE54FA04}"/>
              </a:ext>
            </a:extLst>
          </p:cNvPr>
          <p:cNvGrpSpPr/>
          <p:nvPr/>
        </p:nvGrpSpPr>
        <p:grpSpPr>
          <a:xfrm>
            <a:off x="1402954" y="3419475"/>
            <a:ext cx="2864246" cy="2731185"/>
            <a:chOff x="1402954" y="3419475"/>
            <a:chExt cx="2864246" cy="2731185"/>
          </a:xfrm>
        </p:grpSpPr>
        <p:sp>
          <p:nvSpPr>
            <p:cNvPr id="86" name="Text Box 22">
              <a:extLst>
                <a:ext uri="{FF2B5EF4-FFF2-40B4-BE49-F238E27FC236}">
                  <a16:creationId xmlns:a16="http://schemas.microsoft.com/office/drawing/2014/main" id="{17151CA1-FA47-4961-9C61-B3A7C550FBF9}"/>
                </a:ext>
              </a:extLst>
            </p:cNvPr>
            <p:cNvSpPr txBox="1">
              <a:spLocks noChangeArrowheads="1"/>
            </p:cNvSpPr>
            <p:nvPr/>
          </p:nvSpPr>
          <p:spPr bwMode="auto">
            <a:xfrm>
              <a:off x="2416372" y="3419475"/>
              <a:ext cx="18508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Satisfiable</a:t>
              </a:r>
            </a:p>
          </p:txBody>
        </p:sp>
        <p:cxnSp>
          <p:nvCxnSpPr>
            <p:cNvPr id="6" name="Straight Arrow Connector 5">
              <a:extLst>
                <a:ext uri="{FF2B5EF4-FFF2-40B4-BE49-F238E27FC236}">
                  <a16:creationId xmlns:a16="http://schemas.microsoft.com/office/drawing/2014/main" id="{B5FD1CB1-1F75-4B71-93A5-B422298628E7}"/>
                </a:ext>
              </a:extLst>
            </p:cNvPr>
            <p:cNvCxnSpPr>
              <a:cxnSpLocks/>
            </p:cNvCxnSpPr>
            <p:nvPr/>
          </p:nvCxnSpPr>
          <p:spPr bwMode="auto">
            <a:xfrm flipV="1">
              <a:off x="1402954" y="3825604"/>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409E808C-C50F-4C6F-9609-476FE313FC5A}"/>
                </a:ext>
              </a:extLst>
            </p:cNvPr>
            <p:cNvCxnSpPr>
              <a:cxnSpLocks/>
            </p:cNvCxnSpPr>
            <p:nvPr/>
          </p:nvCxnSpPr>
          <p:spPr bwMode="auto">
            <a:xfrm flipV="1">
              <a:off x="1779489" y="3847240"/>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grpSp>
        <p:nvGrpSpPr>
          <p:cNvPr id="16" name="Group 15">
            <a:extLst>
              <a:ext uri="{FF2B5EF4-FFF2-40B4-BE49-F238E27FC236}">
                <a16:creationId xmlns:a16="http://schemas.microsoft.com/office/drawing/2014/main" id="{BD741C5C-EE92-4E9C-8853-73E6DDFFB20E}"/>
              </a:ext>
            </a:extLst>
          </p:cNvPr>
          <p:cNvGrpSpPr/>
          <p:nvPr/>
        </p:nvGrpSpPr>
        <p:grpSpPr>
          <a:xfrm>
            <a:off x="4989291" y="3454400"/>
            <a:ext cx="2957932" cy="2701436"/>
            <a:chOff x="4989291" y="3454400"/>
            <a:chExt cx="2957932" cy="2701436"/>
          </a:xfrm>
        </p:grpSpPr>
        <p:sp>
          <p:nvSpPr>
            <p:cNvPr id="54" name="Text Box 30">
              <a:extLst>
                <a:ext uri="{FF2B5EF4-FFF2-40B4-BE49-F238E27FC236}">
                  <a16:creationId xmlns:a16="http://schemas.microsoft.com/office/drawing/2014/main" id="{B0982D2C-36CF-4BDC-9BF6-504D17D5A47D}"/>
                </a:ext>
              </a:extLst>
            </p:cNvPr>
            <p:cNvSpPr txBox="1">
              <a:spLocks noChangeArrowheads="1"/>
            </p:cNvSpPr>
            <p:nvPr/>
          </p:nvSpPr>
          <p:spPr bwMode="auto">
            <a:xfrm>
              <a:off x="4989291" y="3454400"/>
              <a:ext cx="17956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Tautology</a:t>
              </a:r>
            </a:p>
          </p:txBody>
        </p:sp>
        <p:cxnSp>
          <p:nvCxnSpPr>
            <p:cNvPr id="94" name="Straight Arrow Connector 93">
              <a:extLst>
                <a:ext uri="{FF2B5EF4-FFF2-40B4-BE49-F238E27FC236}">
                  <a16:creationId xmlns:a16="http://schemas.microsoft.com/office/drawing/2014/main" id="{39B5CB2D-5CBE-4451-BF8B-69D09EB210A1}"/>
                </a:ext>
              </a:extLst>
            </p:cNvPr>
            <p:cNvCxnSpPr>
              <a:cxnSpLocks/>
            </p:cNvCxnSpPr>
            <p:nvPr/>
          </p:nvCxnSpPr>
          <p:spPr bwMode="auto">
            <a:xfrm flipH="1" flipV="1">
              <a:off x="6477000" y="3886200"/>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BFC0B204-B89E-4107-9636-EE7A61159038}"/>
                </a:ext>
              </a:extLst>
            </p:cNvPr>
            <p:cNvCxnSpPr>
              <a:cxnSpLocks/>
            </p:cNvCxnSpPr>
            <p:nvPr/>
          </p:nvCxnSpPr>
          <p:spPr bwMode="auto">
            <a:xfrm flipH="1" flipV="1">
              <a:off x="6061372" y="3852416"/>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pic>
        <p:nvPicPr>
          <p:cNvPr id="96" name="Picture 34" descr="Photo-042">
            <a:extLst>
              <a:ext uri="{FF2B5EF4-FFF2-40B4-BE49-F238E27FC236}">
                <a16:creationId xmlns:a16="http://schemas.microsoft.com/office/drawing/2014/main" id="{1316A881-EADE-40F9-B51A-2318742C77F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309" t="12960" r="1767" b="29374"/>
          <a:stretch/>
        </p:blipFill>
        <p:spPr bwMode="auto">
          <a:xfrm>
            <a:off x="33626" y="1093187"/>
            <a:ext cx="1765078" cy="157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AutoShape 35">
            <a:extLst>
              <a:ext uri="{FF2B5EF4-FFF2-40B4-BE49-F238E27FC236}">
                <a16:creationId xmlns:a16="http://schemas.microsoft.com/office/drawing/2014/main" id="{12C6AE49-131F-41DC-8357-3E26885A10B2}"/>
              </a:ext>
            </a:extLst>
          </p:cNvPr>
          <p:cNvSpPr>
            <a:spLocks noChangeArrowheads="1"/>
          </p:cNvSpPr>
          <p:nvPr/>
        </p:nvSpPr>
        <p:spPr bwMode="auto">
          <a:xfrm>
            <a:off x="2295" y="2910656"/>
            <a:ext cx="2610305" cy="1330915"/>
          </a:xfrm>
          <a:prstGeom prst="wedgeRoundRectCallout">
            <a:avLst>
              <a:gd name="adj1" fmla="val -26521"/>
              <a:gd name="adj2" fmla="val -67472"/>
              <a:gd name="adj3" fmla="val 16667"/>
            </a:avLst>
          </a:prstGeom>
          <a:solidFill>
            <a:schemeClr val="tx1"/>
          </a:solidFill>
          <a:ln w="22225">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It would be VERY surprising if had smaller proofs.</a:t>
            </a:r>
          </a:p>
        </p:txBody>
      </p:sp>
    </p:spTree>
    <p:extLst>
      <p:ext uri="{BB962C8B-B14F-4D97-AF65-F5344CB8AC3E}">
        <p14:creationId xmlns:p14="http://schemas.microsoft.com/office/powerpoint/2010/main" val="1851310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ppt_x"/>
                                          </p:val>
                                        </p:tav>
                                        <p:tav tm="100000">
                                          <p:val>
                                            <p:strVal val="#ppt_x"/>
                                          </p:val>
                                        </p:tav>
                                      </p:tavLst>
                                    </p:anim>
                                    <p:anim calcmode="lin" valueType="num">
                                      <p:cBhvr additive="base">
                                        <p:cTn id="14"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ppt_x"/>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6"/>
                                        </p:tgtEl>
                                        <p:attrNameLst>
                                          <p:attrName>style.visibility</p:attrName>
                                        </p:attrNameLst>
                                      </p:cBhvr>
                                      <p:to>
                                        <p:strVal val="visible"/>
                                      </p:to>
                                    </p:set>
                                    <p:anim calcmode="lin" valueType="num">
                                      <p:cBhvr additive="base">
                                        <p:cTn id="31" dur="500" fill="hold"/>
                                        <p:tgtEl>
                                          <p:spTgt spid="96"/>
                                        </p:tgtEl>
                                        <p:attrNameLst>
                                          <p:attrName>ppt_x</p:attrName>
                                        </p:attrNameLst>
                                      </p:cBhvr>
                                      <p:tavLst>
                                        <p:tav tm="0">
                                          <p:val>
                                            <p:strVal val="#ppt_x"/>
                                          </p:val>
                                        </p:tav>
                                        <p:tav tm="100000">
                                          <p:val>
                                            <p:strVal val="#ppt_x"/>
                                          </p:val>
                                        </p:tav>
                                      </p:tavLst>
                                    </p:anim>
                                    <p:anim calcmode="lin" valueType="num">
                                      <p:cBhvr additive="base">
                                        <p:cTn id="32" dur="500" fill="hold"/>
                                        <p:tgtEl>
                                          <p:spTgt spid="9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additive="base">
                                        <p:cTn id="35" dur="500" fill="hold"/>
                                        <p:tgtEl>
                                          <p:spTgt spid="97"/>
                                        </p:tgtEl>
                                        <p:attrNameLst>
                                          <p:attrName>ppt_x</p:attrName>
                                        </p:attrNameLst>
                                      </p:cBhvr>
                                      <p:tavLst>
                                        <p:tav tm="0">
                                          <p:val>
                                            <p:strVal val="#ppt_x"/>
                                          </p:val>
                                        </p:tav>
                                        <p:tav tm="100000">
                                          <p:val>
                                            <p:strVal val="#ppt_x"/>
                                          </p:val>
                                        </p:tav>
                                      </p:tavLst>
                                    </p:anim>
                                    <p:anim calcmode="lin" valueType="num">
                                      <p:cBhvr additive="base">
                                        <p:cTn id="3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2292" name="Group 6"/>
          <p:cNvGrpSpPr>
            <a:grpSpLocks/>
          </p:cNvGrpSpPr>
          <p:nvPr/>
        </p:nvGrpSpPr>
        <p:grpSpPr bwMode="auto">
          <a:xfrm>
            <a:off x="3916363" y="1830388"/>
            <a:ext cx="4986337" cy="4926012"/>
            <a:chOff x="2467" y="1153"/>
            <a:chExt cx="3141" cy="3103"/>
          </a:xfrm>
        </p:grpSpPr>
        <p:grpSp>
          <p:nvGrpSpPr>
            <p:cNvPr id="12315" name="Group 7"/>
            <p:cNvGrpSpPr>
              <a:grpSpLocks/>
            </p:cNvGrpSpPr>
            <p:nvPr/>
          </p:nvGrpSpPr>
          <p:grpSpPr bwMode="auto">
            <a:xfrm>
              <a:off x="2467" y="1153"/>
              <a:ext cx="3141" cy="3079"/>
              <a:chOff x="2467" y="1153"/>
              <a:chExt cx="3141" cy="3079"/>
            </a:xfrm>
          </p:grpSpPr>
          <p:sp>
            <p:nvSpPr>
              <p:cNvPr id="106394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232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2316" name="Group 10"/>
            <p:cNvGrpSpPr>
              <a:grpSpLocks/>
            </p:cNvGrpSpPr>
            <p:nvPr/>
          </p:nvGrpSpPr>
          <p:grpSpPr bwMode="auto">
            <a:xfrm>
              <a:off x="3304" y="2753"/>
              <a:ext cx="1440" cy="1503"/>
              <a:chOff x="3304" y="2753"/>
              <a:chExt cx="1440" cy="1503"/>
            </a:xfrm>
          </p:grpSpPr>
          <p:sp>
            <p:nvSpPr>
              <p:cNvPr id="1231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31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2293" name="Group 13"/>
          <p:cNvGrpSpPr>
            <a:grpSpLocks/>
          </p:cNvGrpSpPr>
          <p:nvPr/>
        </p:nvGrpSpPr>
        <p:grpSpPr bwMode="auto">
          <a:xfrm>
            <a:off x="5562600" y="5562600"/>
            <a:ext cx="1609725" cy="1168400"/>
            <a:chOff x="3504" y="3504"/>
            <a:chExt cx="1014" cy="736"/>
          </a:xfrm>
        </p:grpSpPr>
        <p:sp>
          <p:nvSpPr>
            <p:cNvPr id="1063950"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231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2294"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2295" name="Text Box 17"/>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2296" name="Text Box 18"/>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2299" name="Group 27"/>
          <p:cNvGrpSpPr>
            <a:grpSpLocks/>
          </p:cNvGrpSpPr>
          <p:nvPr/>
        </p:nvGrpSpPr>
        <p:grpSpPr bwMode="auto">
          <a:xfrm>
            <a:off x="3657600" y="3087688"/>
            <a:ext cx="4202113" cy="3254375"/>
            <a:chOff x="2304" y="1945"/>
            <a:chExt cx="2647" cy="2050"/>
          </a:xfrm>
        </p:grpSpPr>
        <p:sp>
          <p:nvSpPr>
            <p:cNvPr id="1063964"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2310"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63967" name="Text Box 31"/>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12302" name="Text Box 32"/>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grpSp>
        <p:nvGrpSpPr>
          <p:cNvPr id="9" name="Group 37"/>
          <p:cNvGrpSpPr>
            <a:grpSpLocks/>
          </p:cNvGrpSpPr>
          <p:nvPr/>
        </p:nvGrpSpPr>
        <p:grpSpPr bwMode="auto">
          <a:xfrm>
            <a:off x="3810000" y="3578225"/>
            <a:ext cx="2392363" cy="674688"/>
            <a:chOff x="2400" y="2254"/>
            <a:chExt cx="1507" cy="425"/>
          </a:xfrm>
        </p:grpSpPr>
        <p:sp>
          <p:nvSpPr>
            <p:cNvPr id="1063974" name="Freeform 3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2308" name="Text Box 3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00FFFF"/>
                  </a:solidFill>
                  <a:effectLst/>
                </a:rPr>
                <a:t>complete</a:t>
              </a:r>
            </a:p>
          </p:txBody>
        </p:sp>
      </p:grpSp>
      <p:sp>
        <p:nvSpPr>
          <p:cNvPr id="1063976" name="Rectangle 40"/>
          <p:cNvSpPr>
            <a:spLocks noChangeArrowheads="1"/>
          </p:cNvSpPr>
          <p:nvPr/>
        </p:nvSpPr>
        <p:spPr bwMode="auto">
          <a:xfrm>
            <a:off x="4527550" y="4052888"/>
            <a:ext cx="2025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Symbol" pitchFamily="18" charset="2"/>
                <a:sym typeface="Symbol" pitchFamily="18" charset="2"/>
              </a:rPr>
              <a:t></a:t>
            </a:r>
            <a:r>
              <a:rPr lang="en-US" altLang="en-US" baseline="-25000">
                <a:effectLst/>
              </a:rPr>
              <a:t>poly </a:t>
            </a:r>
            <a:r>
              <a:rPr lang="en-US" altLang="en-US">
                <a:effectLst/>
              </a:rPr>
              <a:t>Prob’</a:t>
            </a:r>
          </a:p>
        </p:txBody>
      </p:sp>
      <p:sp>
        <p:nvSpPr>
          <p:cNvPr id="27" name="Rectangle 15">
            <a:extLst>
              <a:ext uri="{FF2B5EF4-FFF2-40B4-BE49-F238E27FC236}">
                <a16:creationId xmlns:a16="http://schemas.microsoft.com/office/drawing/2014/main" id="{BA0EC5F4-FF27-48AC-852A-B8001BBF0F1E}"/>
              </a:ext>
            </a:extLst>
          </p:cNvPr>
          <p:cNvSpPr>
            <a:spLocks noChangeArrowheads="1"/>
          </p:cNvSpPr>
          <p:nvPr/>
        </p:nvSpPr>
        <p:spPr bwMode="auto">
          <a:xfrm>
            <a:off x="533400" y="-100013"/>
            <a:ext cx="7772400" cy="1143001"/>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t>NP-Complete</a:t>
            </a:r>
          </a:p>
        </p:txBody>
      </p:sp>
    </p:spTree>
    <p:extLst>
      <p:ext uri="{BB962C8B-B14F-4D97-AF65-F5344CB8AC3E}">
        <p14:creationId xmlns:p14="http://schemas.microsoft.com/office/powerpoint/2010/main" val="58325923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6FA380D-25D9-4EA3-B7B1-07EC4F742CE6}"/>
              </a:ext>
            </a:extLst>
          </p:cNvPr>
          <p:cNvPicPr>
            <a:picLocks noChangeAspect="1"/>
          </p:cNvPicPr>
          <p:nvPr/>
        </p:nvPicPr>
        <p:blipFill>
          <a:blip r:embed="rId2"/>
          <a:stretch>
            <a:fillRect/>
          </a:stretch>
        </p:blipFill>
        <p:spPr>
          <a:xfrm>
            <a:off x="319906" y="764704"/>
            <a:ext cx="8100392" cy="3060331"/>
          </a:xfrm>
          <a:prstGeom prst="rect">
            <a:avLst/>
          </a:prstGeom>
        </p:spPr>
      </p:pic>
      <p:pic>
        <p:nvPicPr>
          <p:cNvPr id="7" name="Picture 6">
            <a:extLst>
              <a:ext uri="{FF2B5EF4-FFF2-40B4-BE49-F238E27FC236}">
                <a16:creationId xmlns:a16="http://schemas.microsoft.com/office/drawing/2014/main" id="{B9EB6FEC-D80F-4DC3-8906-15330C0539A9}"/>
              </a:ext>
            </a:extLst>
          </p:cNvPr>
          <p:cNvPicPr>
            <a:picLocks noChangeAspect="1"/>
          </p:cNvPicPr>
          <p:nvPr/>
        </p:nvPicPr>
        <p:blipFill>
          <a:blip r:embed="rId3"/>
          <a:stretch>
            <a:fillRect/>
          </a:stretch>
        </p:blipFill>
        <p:spPr>
          <a:xfrm>
            <a:off x="319906" y="3812459"/>
            <a:ext cx="8100392" cy="1461411"/>
          </a:xfrm>
          <a:prstGeom prst="rect">
            <a:avLst/>
          </a:prstGeom>
        </p:spPr>
      </p:pic>
      <p:sp>
        <p:nvSpPr>
          <p:cNvPr id="5" name="Rectangle 15">
            <a:extLst>
              <a:ext uri="{FF2B5EF4-FFF2-40B4-BE49-F238E27FC236}">
                <a16:creationId xmlns:a16="http://schemas.microsoft.com/office/drawing/2014/main" id="{5342C695-CFC6-4581-B577-AB0967FA52C9}"/>
              </a:ext>
            </a:extLst>
          </p:cNvPr>
          <p:cNvSpPr>
            <a:spLocks noChangeArrowheads="1"/>
          </p:cNvSpPr>
          <p:nvPr/>
        </p:nvSpPr>
        <p:spPr bwMode="auto">
          <a:xfrm>
            <a:off x="533400" y="-100013"/>
            <a:ext cx="7772400" cy="1143001"/>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t>NP-Complete</a:t>
            </a:r>
          </a:p>
        </p:txBody>
      </p:sp>
    </p:spTree>
    <p:extLst>
      <p:ext uri="{BB962C8B-B14F-4D97-AF65-F5344CB8AC3E}">
        <p14:creationId xmlns:p14="http://schemas.microsoft.com/office/powerpoint/2010/main" val="27757750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5050"/>
                  </a:solidFill>
                  <a:effectLst/>
                  <a:uLnTx/>
                  <a:uFillTx/>
                  <a:latin typeface="Times New Roman" pitchFamily="18" charset="0"/>
                  <a:ea typeface="+mn-ea"/>
                  <a:cs typeface="+mn-cs"/>
                </a:rPr>
                <a:t>Computable</a:t>
              </a:r>
            </a:p>
          </p:txBody>
        </p:sp>
      </p:grpSp>
      <p:sp>
        <p:nvSpPr>
          <p:cNvPr id="12" name="Text Box 20"/>
          <p:cNvSpPr txBox="1">
            <a:spLocks noChangeArrowheads="1"/>
          </p:cNvSpPr>
          <p:nvPr/>
        </p:nvSpPr>
        <p:spPr bwMode="auto">
          <a:xfrm>
            <a:off x="4495800" y="1295400"/>
            <a:ext cx="4761881"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Computable Problem:</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 multi-variable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polynomial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x</a:t>
            </a:r>
            <a:r>
              <a:rPr kumimoji="0" lang="en-US" altLang="en-US" sz="2400" b="0" i="0" u="none" strike="noStrike" kern="1200" cap="none" spc="0" normalizeH="0" baseline="30000" noProof="0" dirty="0">
                <a:ln>
                  <a:noFill/>
                </a:ln>
                <a:solidFill>
                  <a:srgbClr val="00FF00"/>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y</a:t>
            </a:r>
            <a:r>
              <a:rPr kumimoji="0" lang="en-US" altLang="en-US" sz="2400" b="0" i="0" u="none" strike="noStrike" kern="1200" cap="none" spc="0" normalizeH="0" baseline="30000" noProof="0" dirty="0">
                <a:ln>
                  <a:noFill/>
                </a:ln>
                <a:solidFill>
                  <a:srgbClr val="00FF00"/>
                </a:solidFill>
                <a:effectLst/>
                <a:uLnTx/>
                <a:uFillTx/>
                <a:latin typeface="Times New Roman" pitchFamily="18" charset="0"/>
                <a:ea typeface="+mn-ea"/>
                <a:cs typeface="+mn-cs"/>
              </a:rPr>
              <a:t>3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a:t>
            </a:r>
            <a:r>
              <a:rPr kumimoji="0" lang="en-US" altLang="en-US" sz="2400" b="0" i="0" u="none" strike="noStrike" kern="1200" cap="none" spc="0" normalizeH="0" baseline="30000" noProof="0" dirty="0">
                <a:ln>
                  <a:noFill/>
                </a:ln>
                <a:solidFill>
                  <a:srgbClr val="00FF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 integer setting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the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variables eg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x=34325</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y=304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 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Algorithm: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Multiply and sum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An </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Uncomputable</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Problem: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ie is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satisfiable?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Search Space: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of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consider is infinite.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 name="Rectangle 2"/>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15" name="Group 14">
            <a:extLst>
              <a:ext uri="{FF2B5EF4-FFF2-40B4-BE49-F238E27FC236}">
                <a16:creationId xmlns:a16="http://schemas.microsoft.com/office/drawing/2014/main" id="{A687101C-8947-4D7E-A1A1-728CBC4AA750}"/>
              </a:ext>
            </a:extLst>
          </p:cNvPr>
          <p:cNvGrpSpPr>
            <a:grpSpLocks/>
          </p:cNvGrpSpPr>
          <p:nvPr/>
        </p:nvGrpSpPr>
        <p:grpSpPr bwMode="auto">
          <a:xfrm>
            <a:off x="765925" y="4242391"/>
            <a:ext cx="1977275" cy="2588625"/>
            <a:chOff x="302" y="1513"/>
            <a:chExt cx="1253" cy="1613"/>
          </a:xfrm>
        </p:grpSpPr>
        <p:pic>
          <p:nvPicPr>
            <p:cNvPr id="16" name="Picture 16" descr="Alan_Turing">
              <a:extLst>
                <a:ext uri="{FF2B5EF4-FFF2-40B4-BE49-F238E27FC236}">
                  <a16:creationId xmlns:a16="http://schemas.microsoft.com/office/drawing/2014/main" id="{8D4239DC-4AAA-4AF5-BC4E-36947E4940A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885" r="8572" b="990"/>
            <a:stretch/>
          </p:blipFill>
          <p:spPr bwMode="auto">
            <a:xfrm>
              <a:off x="336" y="1513"/>
              <a:ext cx="1154" cy="1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8">
              <a:extLst>
                <a:ext uri="{FF2B5EF4-FFF2-40B4-BE49-F238E27FC236}">
                  <a16:creationId xmlns:a16="http://schemas.microsoft.com/office/drawing/2014/main" id="{B753A74E-8470-4A12-87A3-08199733B593}"/>
                </a:ext>
              </a:extLst>
            </p:cNvPr>
            <p:cNvSpPr>
              <a:spLocks noChangeArrowheads="1"/>
            </p:cNvSpPr>
            <p:nvPr/>
          </p:nvSpPr>
          <p:spPr bwMode="auto">
            <a:xfrm>
              <a:off x="302" y="2874"/>
              <a:ext cx="125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Turing (1936)</a:t>
              </a:r>
            </a:p>
          </p:txBody>
        </p:sp>
      </p:grpSp>
      <p:grpSp>
        <p:nvGrpSpPr>
          <p:cNvPr id="6" name="Group 5">
            <a:extLst>
              <a:ext uri="{FF2B5EF4-FFF2-40B4-BE49-F238E27FC236}">
                <a16:creationId xmlns:a16="http://schemas.microsoft.com/office/drawing/2014/main" id="{D9E4D875-0DB9-4354-AAD9-E2339CF366DA}"/>
              </a:ext>
            </a:extLst>
          </p:cNvPr>
          <p:cNvGrpSpPr/>
          <p:nvPr/>
        </p:nvGrpSpPr>
        <p:grpSpPr>
          <a:xfrm>
            <a:off x="417034" y="1145762"/>
            <a:ext cx="2551048" cy="2511838"/>
            <a:chOff x="417034" y="1145762"/>
            <a:chExt cx="2551048" cy="2511838"/>
          </a:xfrm>
        </p:grpSpPr>
        <p:grpSp>
          <p:nvGrpSpPr>
            <p:cNvPr id="5" name="Group 4">
              <a:extLst>
                <a:ext uri="{FF2B5EF4-FFF2-40B4-BE49-F238E27FC236}">
                  <a16:creationId xmlns:a16="http://schemas.microsoft.com/office/drawing/2014/main" id="{AE36B43B-89A5-4817-9362-8FF1108DE18C}"/>
                </a:ext>
              </a:extLst>
            </p:cNvPr>
            <p:cNvGrpSpPr/>
            <p:nvPr/>
          </p:nvGrpSpPr>
          <p:grpSpPr>
            <a:xfrm>
              <a:off x="783874" y="1145762"/>
              <a:ext cx="2184208" cy="2511838"/>
              <a:chOff x="783874" y="1145762"/>
              <a:chExt cx="2184208" cy="2511838"/>
            </a:xfrm>
          </p:grpSpPr>
          <p:pic>
            <p:nvPicPr>
              <p:cNvPr id="18" name="Picture 17">
                <a:extLst>
                  <a:ext uri="{FF2B5EF4-FFF2-40B4-BE49-F238E27FC236}">
                    <a16:creationId xmlns:a16="http://schemas.microsoft.com/office/drawing/2014/main" id="{64F39A3D-3384-4D2D-A918-BD2A3B1F3EE9}"/>
                  </a:ext>
                </a:extLst>
              </p:cNvPr>
              <p:cNvPicPr>
                <a:picLocks noChangeAspect="1"/>
              </p:cNvPicPr>
              <p:nvPr/>
            </p:nvPicPr>
            <p:blipFill>
              <a:blip r:embed="rId3"/>
              <a:stretch>
                <a:fillRect/>
              </a:stretch>
            </p:blipFill>
            <p:spPr>
              <a:xfrm>
                <a:off x="783874" y="1145762"/>
                <a:ext cx="2184208" cy="2511838"/>
              </a:xfrm>
              <a:prstGeom prst="rect">
                <a:avLst/>
              </a:prstGeom>
            </p:spPr>
          </p:pic>
          <p:pic>
            <p:nvPicPr>
              <p:cNvPr id="19" name="Picture 18">
                <a:extLst>
                  <a:ext uri="{FF2B5EF4-FFF2-40B4-BE49-F238E27FC236}">
                    <a16:creationId xmlns:a16="http://schemas.microsoft.com/office/drawing/2014/main" id="{1C010810-3DD0-4D10-B9A8-6AB034C4F71F}"/>
                  </a:ext>
                </a:extLst>
              </p:cNvPr>
              <p:cNvPicPr>
                <a:picLocks noChangeAspect="1"/>
              </p:cNvPicPr>
              <p:nvPr/>
            </p:nvPicPr>
            <p:blipFill rotWithShape="1">
              <a:blip r:embed="rId4"/>
              <a:srcRect r="13665" b="16667"/>
              <a:stretch/>
            </p:blipFill>
            <p:spPr>
              <a:xfrm>
                <a:off x="850551" y="1766020"/>
                <a:ext cx="388141" cy="228600"/>
              </a:xfrm>
              <a:prstGeom prst="rect">
                <a:avLst/>
              </a:prstGeom>
            </p:spPr>
          </p:pic>
          <p:pic>
            <p:nvPicPr>
              <p:cNvPr id="20" name="Picture 19">
                <a:extLst>
                  <a:ext uri="{FF2B5EF4-FFF2-40B4-BE49-F238E27FC236}">
                    <a16:creationId xmlns:a16="http://schemas.microsoft.com/office/drawing/2014/main" id="{2682891A-645D-47C5-9635-16462AE1732D}"/>
                  </a:ext>
                </a:extLst>
              </p:cNvPr>
              <p:cNvPicPr>
                <a:picLocks noChangeAspect="1"/>
              </p:cNvPicPr>
              <p:nvPr/>
            </p:nvPicPr>
            <p:blipFill>
              <a:blip r:embed="rId5"/>
              <a:stretch>
                <a:fillRect/>
              </a:stretch>
            </p:blipFill>
            <p:spPr>
              <a:xfrm>
                <a:off x="1278598" y="2442881"/>
                <a:ext cx="276801" cy="179106"/>
              </a:xfrm>
              <a:prstGeom prst="rect">
                <a:avLst/>
              </a:prstGeom>
            </p:spPr>
          </p:pic>
          <p:pic>
            <p:nvPicPr>
              <p:cNvPr id="21" name="Picture 20">
                <a:extLst>
                  <a:ext uri="{FF2B5EF4-FFF2-40B4-BE49-F238E27FC236}">
                    <a16:creationId xmlns:a16="http://schemas.microsoft.com/office/drawing/2014/main" id="{F39467A1-C266-4600-A7B9-4811943C841A}"/>
                  </a:ext>
                </a:extLst>
              </p:cNvPr>
              <p:cNvPicPr>
                <a:picLocks noChangeAspect="1"/>
              </p:cNvPicPr>
              <p:nvPr/>
            </p:nvPicPr>
            <p:blipFill rotWithShape="1">
              <a:blip r:embed="rId4"/>
              <a:srcRect r="13665" b="16667"/>
              <a:stretch/>
            </p:blipFill>
            <p:spPr>
              <a:xfrm>
                <a:off x="1633983" y="1758880"/>
                <a:ext cx="388141" cy="228600"/>
              </a:xfrm>
              <a:prstGeom prst="rect">
                <a:avLst/>
              </a:prstGeom>
            </p:spPr>
          </p:pic>
          <p:pic>
            <p:nvPicPr>
              <p:cNvPr id="22" name="Picture 21">
                <a:extLst>
                  <a:ext uri="{FF2B5EF4-FFF2-40B4-BE49-F238E27FC236}">
                    <a16:creationId xmlns:a16="http://schemas.microsoft.com/office/drawing/2014/main" id="{5408275A-D512-47B9-A5DA-1825A6AD5AD4}"/>
                  </a:ext>
                </a:extLst>
              </p:cNvPr>
              <p:cNvPicPr>
                <a:picLocks noChangeAspect="1"/>
              </p:cNvPicPr>
              <p:nvPr/>
            </p:nvPicPr>
            <p:blipFill rotWithShape="1">
              <a:blip r:embed="rId6"/>
              <a:srcRect l="22823" t="1" r="22653" b="8531"/>
              <a:stretch/>
            </p:blipFill>
            <p:spPr>
              <a:xfrm>
                <a:off x="2142774" y="2378115"/>
                <a:ext cx="304800" cy="250449"/>
              </a:xfrm>
              <a:prstGeom prst="rect">
                <a:avLst/>
              </a:prstGeom>
            </p:spPr>
          </p:pic>
          <p:pic>
            <p:nvPicPr>
              <p:cNvPr id="23" name="Picture 22">
                <a:extLst>
                  <a:ext uri="{FF2B5EF4-FFF2-40B4-BE49-F238E27FC236}">
                    <a16:creationId xmlns:a16="http://schemas.microsoft.com/office/drawing/2014/main" id="{F2BC493E-BF84-4B73-BEF0-60B59BD6F978}"/>
                  </a:ext>
                </a:extLst>
              </p:cNvPr>
              <p:cNvPicPr>
                <a:picLocks noChangeAspect="1"/>
              </p:cNvPicPr>
              <p:nvPr/>
            </p:nvPicPr>
            <p:blipFill>
              <a:blip r:embed="rId5"/>
              <a:stretch>
                <a:fillRect/>
              </a:stretch>
            </p:blipFill>
            <p:spPr>
              <a:xfrm>
                <a:off x="2550982" y="1790114"/>
                <a:ext cx="276801" cy="179106"/>
              </a:xfrm>
              <a:prstGeom prst="rect">
                <a:avLst/>
              </a:prstGeom>
            </p:spPr>
          </p:pic>
          <p:pic>
            <p:nvPicPr>
              <p:cNvPr id="24" name="Picture 23">
                <a:extLst>
                  <a:ext uri="{FF2B5EF4-FFF2-40B4-BE49-F238E27FC236}">
                    <a16:creationId xmlns:a16="http://schemas.microsoft.com/office/drawing/2014/main" id="{3DB738A7-7AD7-4D04-823F-8B19F61470BF}"/>
                  </a:ext>
                </a:extLst>
              </p:cNvPr>
              <p:cNvPicPr>
                <a:picLocks noChangeAspect="1"/>
              </p:cNvPicPr>
              <p:nvPr/>
            </p:nvPicPr>
            <p:blipFill>
              <a:blip r:embed="rId5"/>
              <a:stretch>
                <a:fillRect/>
              </a:stretch>
            </p:blipFill>
            <p:spPr>
              <a:xfrm>
                <a:off x="1680328" y="3141109"/>
                <a:ext cx="276801" cy="179106"/>
              </a:xfrm>
              <a:prstGeom prst="rect">
                <a:avLst/>
              </a:prstGeom>
            </p:spPr>
          </p:pic>
        </p:grpSp>
        <p:sp>
          <p:nvSpPr>
            <p:cNvPr id="40" name="Rectangle 30">
              <a:extLst>
                <a:ext uri="{FF2B5EF4-FFF2-40B4-BE49-F238E27FC236}">
                  <a16:creationId xmlns:a16="http://schemas.microsoft.com/office/drawing/2014/main" id="{D33D8103-DF71-4866-96C5-E41BD3522031}"/>
                </a:ext>
              </a:extLst>
            </p:cNvPr>
            <p:cNvSpPr>
              <a:spLocks noChangeArrowheads="1"/>
            </p:cNvSpPr>
            <p:nvPr/>
          </p:nvSpPr>
          <p:spPr bwMode="auto">
            <a:xfrm flipH="1">
              <a:off x="762000" y="1186406"/>
              <a:ext cx="2155688" cy="2471194"/>
            </a:xfrm>
            <a:prstGeom prst="rect">
              <a:avLst/>
            </a:prstGeom>
            <a:noFill/>
            <a:ln w="25400" cap="sq">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1" name="Rectangle 40">
              <a:extLst>
                <a:ext uri="{FF2B5EF4-FFF2-40B4-BE49-F238E27FC236}">
                  <a16:creationId xmlns:a16="http://schemas.microsoft.com/office/drawing/2014/main" id="{D7E8F6D3-64DF-4054-88F0-BF37800C78CE}"/>
                </a:ext>
              </a:extLst>
            </p:cNvPr>
            <p:cNvSpPr/>
            <p:nvPr/>
          </p:nvSpPr>
          <p:spPr>
            <a:xfrm>
              <a:off x="417034" y="1981200"/>
              <a:ext cx="412292"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00FF00"/>
                  </a:solidFill>
                  <a:effectLst/>
                  <a:uLnTx/>
                  <a:uFillTx/>
                  <a:latin typeface="Times New Roman" pitchFamily="18" charset="0"/>
                  <a:ea typeface="+mn-ea"/>
                  <a:cs typeface="+mn-cs"/>
                </a:rPr>
                <a:t>P</a:t>
              </a:r>
            </a:p>
          </p:txBody>
        </p:sp>
      </p:grpSp>
      <p:sp>
        <p:nvSpPr>
          <p:cNvPr id="42" name="Rectangle 41">
            <a:extLst>
              <a:ext uri="{FF2B5EF4-FFF2-40B4-BE49-F238E27FC236}">
                <a16:creationId xmlns:a16="http://schemas.microsoft.com/office/drawing/2014/main" id="{FABD7644-26CF-4E4C-B234-42FBB05B5677}"/>
              </a:ext>
            </a:extLst>
          </p:cNvPr>
          <p:cNvSpPr/>
          <p:nvPr/>
        </p:nvSpPr>
        <p:spPr>
          <a:xfrm>
            <a:off x="741593" y="3633329"/>
            <a:ext cx="2177199" cy="46166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Result=0 or not</a:t>
            </a:r>
          </a:p>
        </p:txBody>
      </p:sp>
      <p:grpSp>
        <p:nvGrpSpPr>
          <p:cNvPr id="3" name="Group 2">
            <a:extLst>
              <a:ext uri="{FF2B5EF4-FFF2-40B4-BE49-F238E27FC236}">
                <a16:creationId xmlns:a16="http://schemas.microsoft.com/office/drawing/2014/main" id="{D0197766-62BC-4F6C-90D6-96D2B0FC7B67}"/>
              </a:ext>
            </a:extLst>
          </p:cNvPr>
          <p:cNvGrpSpPr/>
          <p:nvPr/>
        </p:nvGrpSpPr>
        <p:grpSpPr>
          <a:xfrm>
            <a:off x="447260" y="609600"/>
            <a:ext cx="2470429" cy="584775"/>
            <a:chOff x="447260" y="609600"/>
            <a:chExt cx="2470429" cy="584775"/>
          </a:xfrm>
        </p:grpSpPr>
        <p:grpSp>
          <p:nvGrpSpPr>
            <p:cNvPr id="25" name="Group 33">
              <a:extLst>
                <a:ext uri="{FF2B5EF4-FFF2-40B4-BE49-F238E27FC236}">
                  <a16:creationId xmlns:a16="http://schemas.microsoft.com/office/drawing/2014/main" id="{C9E8B627-6B10-4CCD-ADB6-E8D1D7C41BE9}"/>
                </a:ext>
              </a:extLst>
            </p:cNvPr>
            <p:cNvGrpSpPr>
              <a:grpSpLocks/>
            </p:cNvGrpSpPr>
            <p:nvPr/>
          </p:nvGrpSpPr>
          <p:grpSpPr bwMode="auto">
            <a:xfrm>
              <a:off x="799057" y="690009"/>
              <a:ext cx="2118632" cy="422698"/>
              <a:chOff x="261" y="668"/>
              <a:chExt cx="2806" cy="364"/>
            </a:xfrm>
          </p:grpSpPr>
          <p:grpSp>
            <p:nvGrpSpPr>
              <p:cNvPr id="26" name="Group 32">
                <a:extLst>
                  <a:ext uri="{FF2B5EF4-FFF2-40B4-BE49-F238E27FC236}">
                    <a16:creationId xmlns:a16="http://schemas.microsoft.com/office/drawing/2014/main" id="{EDD9D14F-0DA8-4E1A-885F-566ED7D64166}"/>
                  </a:ext>
                </a:extLst>
              </p:cNvPr>
              <p:cNvGrpSpPr>
                <a:grpSpLocks/>
              </p:cNvGrpSpPr>
              <p:nvPr/>
            </p:nvGrpSpPr>
            <p:grpSpPr bwMode="auto">
              <a:xfrm>
                <a:off x="261" y="672"/>
                <a:ext cx="2806" cy="354"/>
                <a:chOff x="261" y="672"/>
                <a:chExt cx="2806" cy="354"/>
              </a:xfrm>
            </p:grpSpPr>
            <p:sp>
              <p:nvSpPr>
                <p:cNvPr id="30" name="Text Box 25">
                  <a:extLst>
                    <a:ext uri="{FF2B5EF4-FFF2-40B4-BE49-F238E27FC236}">
                      <a16:creationId xmlns:a16="http://schemas.microsoft.com/office/drawing/2014/main" id="{D777AFC2-2526-4727-9B4F-8C074091511F}"/>
                    </a:ext>
                  </a:extLst>
                </p:cNvPr>
                <p:cNvSpPr txBox="1">
                  <a:spLocks noChangeArrowheads="1"/>
                </p:cNvSpPr>
                <p:nvPr/>
              </p:nvSpPr>
              <p:spPr bwMode="auto">
                <a:xfrm>
                  <a:off x="261" y="672"/>
                  <a:ext cx="98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5</a:t>
                  </a:r>
                </a:p>
              </p:txBody>
            </p:sp>
            <p:sp>
              <p:nvSpPr>
                <p:cNvPr id="31" name="Text Box 26">
                  <a:extLst>
                    <a:ext uri="{FF2B5EF4-FFF2-40B4-BE49-F238E27FC236}">
                      <a16:creationId xmlns:a16="http://schemas.microsoft.com/office/drawing/2014/main" id="{91FDF163-B36F-4B03-A6CE-9E8412B2403E}"/>
                    </a:ext>
                  </a:extLst>
                </p:cNvPr>
                <p:cNvSpPr txBox="1">
                  <a:spLocks noChangeArrowheads="1"/>
                </p:cNvSpPr>
                <p:nvPr/>
              </p:nvSpPr>
              <p:spPr bwMode="auto">
                <a:xfrm>
                  <a:off x="1254" y="672"/>
                  <a:ext cx="90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2</a:t>
                  </a:r>
                </a:p>
              </p:txBody>
            </p:sp>
            <p:sp>
              <p:nvSpPr>
                <p:cNvPr id="32" name="Text Box 27">
                  <a:extLst>
                    <a:ext uri="{FF2B5EF4-FFF2-40B4-BE49-F238E27FC236}">
                      <a16:creationId xmlns:a16="http://schemas.microsoft.com/office/drawing/2014/main" id="{6EE361E6-3AD9-4919-907A-386A3E82EF8F}"/>
                    </a:ext>
                  </a:extLst>
                </p:cNvPr>
                <p:cNvSpPr txBox="1">
                  <a:spLocks noChangeArrowheads="1"/>
                </p:cNvSpPr>
                <p:nvPr/>
              </p:nvSpPr>
              <p:spPr bwMode="auto">
                <a:xfrm>
                  <a:off x="2163" y="681"/>
                  <a:ext cx="90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3</a:t>
                  </a:r>
                </a:p>
              </p:txBody>
            </p:sp>
          </p:grpSp>
          <p:grpSp>
            <p:nvGrpSpPr>
              <p:cNvPr id="27" name="Group 31">
                <a:extLst>
                  <a:ext uri="{FF2B5EF4-FFF2-40B4-BE49-F238E27FC236}">
                    <a16:creationId xmlns:a16="http://schemas.microsoft.com/office/drawing/2014/main" id="{8BDBA000-8FB6-4B36-AF8C-8CB44729CAD5}"/>
                  </a:ext>
                </a:extLst>
              </p:cNvPr>
              <p:cNvGrpSpPr>
                <a:grpSpLocks/>
              </p:cNvGrpSpPr>
              <p:nvPr/>
            </p:nvGrpSpPr>
            <p:grpSpPr bwMode="auto">
              <a:xfrm>
                <a:off x="389" y="668"/>
                <a:ext cx="2556" cy="364"/>
                <a:chOff x="389" y="668"/>
                <a:chExt cx="2556" cy="364"/>
              </a:xfrm>
            </p:grpSpPr>
            <p:sp>
              <p:nvSpPr>
                <p:cNvPr id="28" name="Rectangle 28">
                  <a:extLst>
                    <a:ext uri="{FF2B5EF4-FFF2-40B4-BE49-F238E27FC236}">
                      <a16:creationId xmlns:a16="http://schemas.microsoft.com/office/drawing/2014/main" id="{AE09024B-9A4C-49C3-934C-B1D45BBAD75F}"/>
                    </a:ext>
                  </a:extLst>
                </p:cNvPr>
                <p:cNvSpPr>
                  <a:spLocks noChangeArrowheads="1"/>
                </p:cNvSpPr>
                <p:nvPr/>
              </p:nvSpPr>
              <p:spPr bwMode="auto">
                <a:xfrm>
                  <a:off x="1958" y="668"/>
                  <a:ext cx="73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FF0000"/>
                    </a:buClr>
                    <a:buSzTx/>
                    <a:buFontTx/>
                    <a:buNone/>
                    <a:tabLst/>
                    <a:defRPr/>
                  </a:pPr>
                  <a:endPar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sp>
              <p:nvSpPr>
                <p:cNvPr id="29" name="Rectangle 30">
                  <a:extLst>
                    <a:ext uri="{FF2B5EF4-FFF2-40B4-BE49-F238E27FC236}">
                      <a16:creationId xmlns:a16="http://schemas.microsoft.com/office/drawing/2014/main" id="{62CED091-6EA1-413E-A343-B370E37B686E}"/>
                    </a:ext>
                  </a:extLst>
                </p:cNvPr>
                <p:cNvSpPr>
                  <a:spLocks noChangeArrowheads="1"/>
                </p:cNvSpPr>
                <p:nvPr/>
              </p:nvSpPr>
              <p:spPr bwMode="auto">
                <a:xfrm flipH="1">
                  <a:off x="389" y="687"/>
                  <a:ext cx="2556" cy="345"/>
                </a:xfrm>
                <a:prstGeom prst="rect">
                  <a:avLst/>
                </a:prstGeom>
                <a:noFill/>
                <a:ln w="2540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FF0000"/>
                    </a:buClr>
                    <a:buSzTx/>
                    <a:buFontTx/>
                    <a:buNone/>
                    <a:tabLst/>
                    <a:defRPr/>
                  </a:pP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grpSp>
        <p:sp>
          <p:nvSpPr>
            <p:cNvPr id="46" name="Rectangle 45">
              <a:extLst>
                <a:ext uri="{FF2B5EF4-FFF2-40B4-BE49-F238E27FC236}">
                  <a16:creationId xmlns:a16="http://schemas.microsoft.com/office/drawing/2014/main" id="{DD825079-0EDF-4EA9-BA30-E1D40195B5D6}"/>
                </a:ext>
              </a:extLst>
            </p:cNvPr>
            <p:cNvSpPr/>
            <p:nvPr/>
          </p:nvSpPr>
          <p:spPr>
            <a:xfrm>
              <a:off x="447260" y="609600"/>
              <a:ext cx="320922"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rPr>
                <a:t>I</a:t>
              </a:r>
            </a:p>
          </p:txBody>
        </p:sp>
      </p:grpSp>
      <p:grpSp>
        <p:nvGrpSpPr>
          <p:cNvPr id="33" name="Group 24">
            <a:extLst>
              <a:ext uri="{FF2B5EF4-FFF2-40B4-BE49-F238E27FC236}">
                <a16:creationId xmlns:a16="http://schemas.microsoft.com/office/drawing/2014/main" id="{A0676113-8DD1-4134-B83E-E81AA4FE9F74}"/>
              </a:ext>
            </a:extLst>
          </p:cNvPr>
          <p:cNvGrpSpPr>
            <a:grpSpLocks/>
          </p:cNvGrpSpPr>
          <p:nvPr/>
        </p:nvGrpSpPr>
        <p:grpSpPr bwMode="auto">
          <a:xfrm>
            <a:off x="788430" y="2008601"/>
            <a:ext cx="2039352" cy="1725199"/>
            <a:chOff x="239" y="2265"/>
            <a:chExt cx="2932" cy="2163"/>
          </a:xfrm>
        </p:grpSpPr>
        <p:sp>
          <p:nvSpPr>
            <p:cNvPr id="34" name="Text Box 25">
              <a:extLst>
                <a:ext uri="{FF2B5EF4-FFF2-40B4-BE49-F238E27FC236}">
                  <a16:creationId xmlns:a16="http://schemas.microsoft.com/office/drawing/2014/main" id="{67169EEB-D026-4B70-9345-399B04B9B232}"/>
                </a:ext>
              </a:extLst>
            </p:cNvPr>
            <p:cNvSpPr txBox="1">
              <a:spLocks noChangeArrowheads="1"/>
            </p:cNvSpPr>
            <p:nvPr/>
          </p:nvSpPr>
          <p:spPr bwMode="auto">
            <a:xfrm>
              <a:off x="239" y="2265"/>
              <a:ext cx="1165"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10</a:t>
              </a:r>
            </a:p>
          </p:txBody>
        </p:sp>
        <p:sp>
          <p:nvSpPr>
            <p:cNvPr id="35" name="Text Box 26">
              <a:extLst>
                <a:ext uri="{FF2B5EF4-FFF2-40B4-BE49-F238E27FC236}">
                  <a16:creationId xmlns:a16="http://schemas.microsoft.com/office/drawing/2014/main" id="{5178DC20-D8FC-4A19-8D58-A00108B99284}"/>
                </a:ext>
              </a:extLst>
            </p:cNvPr>
            <p:cNvSpPr txBox="1">
              <a:spLocks noChangeArrowheads="1"/>
            </p:cNvSpPr>
            <p:nvPr/>
          </p:nvSpPr>
          <p:spPr bwMode="auto">
            <a:xfrm>
              <a:off x="858" y="2265"/>
              <a:ext cx="1165"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15</a:t>
              </a:r>
            </a:p>
          </p:txBody>
        </p:sp>
        <p:sp>
          <p:nvSpPr>
            <p:cNvPr id="36" name="Text Box 27">
              <a:extLst>
                <a:ext uri="{FF2B5EF4-FFF2-40B4-BE49-F238E27FC236}">
                  <a16:creationId xmlns:a16="http://schemas.microsoft.com/office/drawing/2014/main" id="{C1E28DE2-C721-4572-B202-07946155FB61}"/>
                </a:ext>
              </a:extLst>
            </p:cNvPr>
            <p:cNvSpPr txBox="1">
              <a:spLocks noChangeArrowheads="1"/>
            </p:cNvSpPr>
            <p:nvPr/>
          </p:nvSpPr>
          <p:spPr bwMode="auto">
            <a:xfrm>
              <a:off x="873" y="3926"/>
              <a:ext cx="1165"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20</a:t>
              </a:r>
            </a:p>
          </p:txBody>
        </p:sp>
        <p:sp>
          <p:nvSpPr>
            <p:cNvPr id="37" name="Text Box 28">
              <a:extLst>
                <a:ext uri="{FF2B5EF4-FFF2-40B4-BE49-F238E27FC236}">
                  <a16:creationId xmlns:a16="http://schemas.microsoft.com/office/drawing/2014/main" id="{38B12E44-E988-4F8A-8C84-3DFDC747B7D8}"/>
                </a:ext>
              </a:extLst>
            </p:cNvPr>
            <p:cNvSpPr txBox="1">
              <a:spLocks noChangeArrowheads="1"/>
            </p:cNvSpPr>
            <p:nvPr/>
          </p:nvSpPr>
          <p:spPr bwMode="auto">
            <a:xfrm>
              <a:off x="711" y="3072"/>
              <a:ext cx="1165"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25</a:t>
              </a:r>
            </a:p>
          </p:txBody>
        </p:sp>
        <p:sp>
          <p:nvSpPr>
            <p:cNvPr id="38" name="Text Box 29">
              <a:extLst>
                <a:ext uri="{FF2B5EF4-FFF2-40B4-BE49-F238E27FC236}">
                  <a16:creationId xmlns:a16="http://schemas.microsoft.com/office/drawing/2014/main" id="{65831E9C-1E40-4D87-8B0A-1F869AC0EEFE}"/>
                </a:ext>
              </a:extLst>
            </p:cNvPr>
            <p:cNvSpPr txBox="1">
              <a:spLocks noChangeArrowheads="1"/>
            </p:cNvSpPr>
            <p:nvPr/>
          </p:nvSpPr>
          <p:spPr bwMode="auto">
            <a:xfrm>
              <a:off x="1430" y="3063"/>
              <a:ext cx="1103"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-5</a:t>
              </a:r>
            </a:p>
          </p:txBody>
        </p:sp>
        <p:sp>
          <p:nvSpPr>
            <p:cNvPr id="39" name="Text Box 30">
              <a:extLst>
                <a:ext uri="{FF2B5EF4-FFF2-40B4-BE49-F238E27FC236}">
                  <a16:creationId xmlns:a16="http://schemas.microsoft.com/office/drawing/2014/main" id="{2B773318-1285-4E15-8FDE-BAAEDEB8CD06}"/>
                </a:ext>
              </a:extLst>
            </p:cNvPr>
            <p:cNvSpPr txBox="1">
              <a:spLocks noChangeArrowheads="1"/>
            </p:cNvSpPr>
            <p:nvPr/>
          </p:nvSpPr>
          <p:spPr bwMode="auto">
            <a:xfrm>
              <a:off x="2190" y="2265"/>
              <a:ext cx="981"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5</a:t>
              </a:r>
            </a:p>
          </p:txBody>
        </p:sp>
      </p:grpSp>
    </p:spTree>
    <p:extLst>
      <p:ext uri="{BB962C8B-B14F-4D97-AF65-F5344CB8AC3E}">
        <p14:creationId xmlns:p14="http://schemas.microsoft.com/office/powerpoint/2010/main" val="79649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nodeType="click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additive="base">
                                        <p:cTn id="29" dur="500" fill="hold"/>
                                        <p:tgtEl>
                                          <p:spTgt spid="33"/>
                                        </p:tgtEl>
                                        <p:attrNameLst>
                                          <p:attrName>ppt_x</p:attrName>
                                        </p:attrNameLst>
                                      </p:cBhvr>
                                      <p:tavLst>
                                        <p:tav tm="0">
                                          <p:val>
                                            <p:strVal val="#ppt_x"/>
                                          </p:val>
                                        </p:tav>
                                        <p:tav tm="100000">
                                          <p:val>
                                            <p:strVal val="#ppt_x"/>
                                          </p:val>
                                        </p:tav>
                                      </p:tavLst>
                                    </p:anim>
                                    <p:anim calcmode="lin" valueType="num">
                                      <p:cBhvr additive="base">
                                        <p:cTn id="30"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2">
                                            <p:txEl>
                                              <p:pRg st="3" end="3"/>
                                            </p:txEl>
                                          </p:spTgt>
                                        </p:tgtEl>
                                        <p:attrNameLst>
                                          <p:attrName>style.visibility</p:attrName>
                                        </p:attrNameLst>
                                      </p:cBhvr>
                                      <p:to>
                                        <p:strVal val="visible"/>
                                      </p:to>
                                    </p:set>
                                    <p:anim calcmode="lin" valueType="num">
                                      <p:cBhvr additive="base">
                                        <p:cTn id="35"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ppt_x"/>
                                          </p:val>
                                        </p:tav>
                                        <p:tav tm="100000">
                                          <p:val>
                                            <p:strVal val="#ppt_x"/>
                                          </p:val>
                                        </p:tav>
                                      </p:tavLst>
                                    </p:anim>
                                    <p:anim calcmode="lin" valueType="num">
                                      <p:cBhvr additive="base">
                                        <p:cTn id="4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2">
                                            <p:txEl>
                                              <p:pRg st="4" end="4"/>
                                            </p:txEl>
                                          </p:spTgt>
                                        </p:tgtEl>
                                        <p:attrNameLst>
                                          <p:attrName>style.visibility</p:attrName>
                                        </p:attrNameLst>
                                      </p:cBhvr>
                                      <p:to>
                                        <p:strVal val="visible"/>
                                      </p:to>
                                    </p:set>
                                    <p:anim calcmode="lin" valueType="num">
                                      <p:cBhvr additive="base">
                                        <p:cTn id="45"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2">
                                            <p:txEl>
                                              <p:pRg st="5" end="5"/>
                                            </p:txEl>
                                          </p:spTgt>
                                        </p:tgtEl>
                                        <p:attrNameLst>
                                          <p:attrName>style.visibility</p:attrName>
                                        </p:attrNameLst>
                                      </p:cBhvr>
                                      <p:to>
                                        <p:strVal val="visible"/>
                                      </p:to>
                                    </p:set>
                                    <p:anim calcmode="lin" valueType="num">
                                      <p:cBhvr additive="base">
                                        <p:cTn id="51"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2">
                                            <p:txEl>
                                              <p:pRg st="6" end="6"/>
                                            </p:txEl>
                                          </p:spTgt>
                                        </p:tgtEl>
                                        <p:attrNameLst>
                                          <p:attrName>style.visibility</p:attrName>
                                        </p:attrNameLst>
                                      </p:cBhvr>
                                      <p:to>
                                        <p:strVal val="visible"/>
                                      </p:to>
                                    </p:set>
                                    <p:anim calcmode="lin" valueType="num">
                                      <p:cBhvr additive="base">
                                        <p:cTn id="57"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2">
                                            <p:txEl>
                                              <p:pRg st="7" end="7"/>
                                            </p:txEl>
                                          </p:spTgt>
                                        </p:tgtEl>
                                        <p:attrNameLst>
                                          <p:attrName>style.visibility</p:attrName>
                                        </p:attrNameLst>
                                      </p:cBhvr>
                                      <p:to>
                                        <p:strVal val="visible"/>
                                      </p:to>
                                    </p:set>
                                    <p:anim calcmode="lin" valueType="num">
                                      <p:cBhvr additive="base">
                                        <p:cTn id="63"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2">
                                            <p:txEl>
                                              <p:pRg st="8" end="8"/>
                                            </p:txEl>
                                          </p:spTgt>
                                        </p:tgtEl>
                                        <p:attrNameLst>
                                          <p:attrName>style.visibility</p:attrName>
                                        </p:attrNameLst>
                                      </p:cBhvr>
                                      <p:to>
                                        <p:strVal val="visible"/>
                                      </p:to>
                                    </p:set>
                                    <p:anim calcmode="lin" valueType="num">
                                      <p:cBhvr additive="base">
                                        <p:cTn id="69"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12">
                                            <p:txEl>
                                              <p:pRg st="9" end="9"/>
                                            </p:txEl>
                                          </p:spTgt>
                                        </p:tgtEl>
                                        <p:attrNameLst>
                                          <p:attrName>style.visibility</p:attrName>
                                        </p:attrNameLst>
                                      </p:cBhvr>
                                      <p:to>
                                        <p:strVal val="visible"/>
                                      </p:to>
                                    </p:set>
                                    <p:anim calcmode="lin" valueType="num">
                                      <p:cBhvr additive="base">
                                        <p:cTn id="75"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5">
            <a:extLst>
              <a:ext uri="{FF2B5EF4-FFF2-40B4-BE49-F238E27FC236}">
                <a16:creationId xmlns:a16="http://schemas.microsoft.com/office/drawing/2014/main" id="{FDFBB379-855F-4952-95D0-2C426454ED0B}"/>
              </a:ext>
            </a:extLst>
          </p:cNvPr>
          <p:cNvSpPr>
            <a:spLocks noChangeArrowheads="1"/>
          </p:cNvSpPr>
          <p:nvPr/>
        </p:nvSpPr>
        <p:spPr bwMode="auto">
          <a:xfrm>
            <a:off x="533400" y="-100013"/>
            <a:ext cx="7772400" cy="1143001"/>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Times New Roman" pitchFamily="18" charset="0"/>
              </a:rPr>
              <a:t>NP-Complete</a:t>
            </a:r>
          </a:p>
        </p:txBody>
      </p:sp>
      <p:pic>
        <p:nvPicPr>
          <p:cNvPr id="5" name="Picture 4">
            <a:extLst>
              <a:ext uri="{FF2B5EF4-FFF2-40B4-BE49-F238E27FC236}">
                <a16:creationId xmlns:a16="http://schemas.microsoft.com/office/drawing/2014/main" id="{75A169CD-0380-4BC6-9DC4-4E0F11ADF7C4}"/>
              </a:ext>
            </a:extLst>
          </p:cNvPr>
          <p:cNvPicPr>
            <a:picLocks noChangeAspect="1"/>
          </p:cNvPicPr>
          <p:nvPr/>
        </p:nvPicPr>
        <p:blipFill>
          <a:blip r:embed="rId2"/>
          <a:stretch>
            <a:fillRect/>
          </a:stretch>
        </p:blipFill>
        <p:spPr>
          <a:xfrm>
            <a:off x="76200" y="1109662"/>
            <a:ext cx="8991600" cy="4638675"/>
          </a:xfrm>
          <a:prstGeom prst="rect">
            <a:avLst/>
          </a:prstGeom>
        </p:spPr>
      </p:pic>
    </p:spTree>
    <p:extLst>
      <p:ext uri="{BB962C8B-B14F-4D97-AF65-F5344CB8AC3E}">
        <p14:creationId xmlns:p14="http://schemas.microsoft.com/office/powerpoint/2010/main" val="156050793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32" name="Rectangle 16"/>
          <p:cNvSpPr>
            <a:spLocks noChangeArrowheads="1"/>
          </p:cNvSpPr>
          <p:nvPr/>
        </p:nvSpPr>
        <p:spPr bwMode="auto">
          <a:xfrm>
            <a:off x="4248150" y="506413"/>
            <a:ext cx="45845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,k</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 Are there k vertices that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cover all the edges}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6" name="Group 5"/>
          <p:cNvGrpSpPr>
            <a:grpSpLocks/>
          </p:cNvGrpSpPr>
          <p:nvPr/>
        </p:nvGrpSpPr>
        <p:grpSpPr bwMode="auto">
          <a:xfrm>
            <a:off x="120744"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pic>
        <p:nvPicPr>
          <p:cNvPr id="3074" name="Picture 2" descr="Image result for software engineer subroutines">
            <a:extLst>
              <a:ext uri="{FF2B5EF4-FFF2-40B4-BE49-F238E27FC236}">
                <a16:creationId xmlns:a16="http://schemas.microsoft.com/office/drawing/2014/main" id="{1A401663-0013-4F83-B268-4F08AFCF1E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91608" y="2974037"/>
            <a:ext cx="2786116" cy="2177879"/>
          </a:xfrm>
          <a:prstGeom prst="rect">
            <a:avLst/>
          </a:prstGeom>
          <a:noFill/>
          <a:extLst>
            <a:ext uri="{909E8E84-426E-40DD-AFC4-6F175D3DCCD1}">
              <a14:hiddenFill xmlns:a14="http://schemas.microsoft.com/office/drawing/2010/main">
                <a:solidFill>
                  <a:srgbClr val="FFFFFF"/>
                </a:solidFill>
              </a14:hiddenFill>
            </a:ext>
          </a:extLst>
        </p:spPr>
      </p:pic>
      <p:sp>
        <p:nvSpPr>
          <p:cNvPr id="33" name="AutoShape 38">
            <a:extLst>
              <a:ext uri="{FF2B5EF4-FFF2-40B4-BE49-F238E27FC236}">
                <a16:creationId xmlns:a16="http://schemas.microsoft.com/office/drawing/2014/main" id="{F3035238-368C-4573-BDF6-848277EA9666}"/>
              </a:ext>
            </a:extLst>
          </p:cNvPr>
          <p:cNvSpPr>
            <a:spLocks noChangeArrowheads="1"/>
          </p:cNvSpPr>
          <p:nvPr/>
        </p:nvSpPr>
        <p:spPr bwMode="auto">
          <a:xfrm>
            <a:off x="1835150" y="1792288"/>
            <a:ext cx="5905202" cy="557212"/>
          </a:xfrm>
          <a:prstGeom prst="wedgeRoundRectCallout">
            <a:avLst>
              <a:gd name="adj1" fmla="val -60602"/>
              <a:gd name="adj2" fmla="val 1277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Goal: Prove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“likely” has no poly time alg.</a:t>
            </a:r>
          </a:p>
        </p:txBody>
      </p:sp>
      <p:sp>
        <p:nvSpPr>
          <p:cNvPr id="34" name="AutoShape 38">
            <a:extLst>
              <a:ext uri="{FF2B5EF4-FFF2-40B4-BE49-F238E27FC236}">
                <a16:creationId xmlns:a16="http://schemas.microsoft.com/office/drawing/2014/main" id="{FAB90348-FBDB-4DC9-9FB0-DD6591F16DC6}"/>
              </a:ext>
            </a:extLst>
          </p:cNvPr>
          <p:cNvSpPr>
            <a:spLocks noChangeArrowheads="1"/>
          </p:cNvSpPr>
          <p:nvPr/>
        </p:nvSpPr>
        <p:spPr bwMode="auto">
          <a:xfrm>
            <a:off x="614619" y="3087812"/>
            <a:ext cx="5502275" cy="2177732"/>
          </a:xfrm>
          <a:prstGeom prst="wedgeRoundRectCallout">
            <a:avLst>
              <a:gd name="adj1" fmla="val -43522"/>
              <a:gd name="adj2" fmla="val -5535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are many steps to the proof.</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you try to think about them all at once</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will panic and drown.</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Understand each by itself.</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Each is simple.</a:t>
            </a:r>
          </a:p>
          <a:p>
            <a:pPr marL="0" marR="0" lvl="0" indent="0" algn="ctr" defTabSz="914400" rtl="0" eaLnBrk="1" fontAlgn="base" latinLnBrk="0" hangingPunct="1">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5CEE5B6B-2912-4FE1-AFA1-1F5E41B5099B}"/>
              </a:ext>
            </a:extLst>
          </p:cNvPr>
          <p:cNvSpPr/>
          <p:nvPr/>
        </p:nvSpPr>
        <p:spPr>
          <a:xfrm>
            <a:off x="3613077" y="527705"/>
            <a:ext cx="1077539" cy="677108"/>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VC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vertex cover</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5" name="Group 29">
            <a:extLst>
              <a:ext uri="{FF2B5EF4-FFF2-40B4-BE49-F238E27FC236}">
                <a16:creationId xmlns:a16="http://schemas.microsoft.com/office/drawing/2014/main" id="{62A68CBB-C0BA-4E30-AEE2-26B78F2331FD}"/>
              </a:ext>
            </a:extLst>
          </p:cNvPr>
          <p:cNvGrpSpPr>
            <a:grpSpLocks/>
          </p:cNvGrpSpPr>
          <p:nvPr/>
        </p:nvGrpSpPr>
        <p:grpSpPr bwMode="auto">
          <a:xfrm>
            <a:off x="8588035" y="6290325"/>
            <a:ext cx="520469" cy="523051"/>
            <a:chOff x="2065" y="1551"/>
            <a:chExt cx="1628" cy="1988"/>
          </a:xfrm>
        </p:grpSpPr>
        <p:sp>
          <p:nvSpPr>
            <p:cNvPr id="36" name="Freeform 30">
              <a:extLst>
                <a:ext uri="{FF2B5EF4-FFF2-40B4-BE49-F238E27FC236}">
                  <a16:creationId xmlns:a16="http://schemas.microsoft.com/office/drawing/2014/main" id="{26B025EA-3BF2-4B3C-9698-97F36AAE14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Freeform 31">
              <a:extLst>
                <a:ext uri="{FF2B5EF4-FFF2-40B4-BE49-F238E27FC236}">
                  <a16:creationId xmlns:a16="http://schemas.microsoft.com/office/drawing/2014/main" id="{CE2CC720-C159-4532-AF94-94C55017A8D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2">
              <a:extLst>
                <a:ext uri="{FF2B5EF4-FFF2-40B4-BE49-F238E27FC236}">
                  <a16:creationId xmlns:a16="http://schemas.microsoft.com/office/drawing/2014/main" id="{6C7F4828-B63D-4163-BC8F-3FDF5A8F768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3">
              <a:extLst>
                <a:ext uri="{FF2B5EF4-FFF2-40B4-BE49-F238E27FC236}">
                  <a16:creationId xmlns:a16="http://schemas.microsoft.com/office/drawing/2014/main" id="{3A68047D-DCEC-4FE6-8561-195AD2FB4F0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4">
              <a:extLst>
                <a:ext uri="{FF2B5EF4-FFF2-40B4-BE49-F238E27FC236}">
                  <a16:creationId xmlns:a16="http://schemas.microsoft.com/office/drawing/2014/main" id="{102AE158-72EC-4D43-BF0D-8C4D3933672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5">
              <a:extLst>
                <a:ext uri="{FF2B5EF4-FFF2-40B4-BE49-F238E27FC236}">
                  <a16:creationId xmlns:a16="http://schemas.microsoft.com/office/drawing/2014/main" id="{EC440C93-CEAA-4C31-B5AB-C23D889B5AA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6">
              <a:extLst>
                <a:ext uri="{FF2B5EF4-FFF2-40B4-BE49-F238E27FC236}">
                  <a16:creationId xmlns:a16="http://schemas.microsoft.com/office/drawing/2014/main" id="{6B9991EF-C9B7-4283-9542-4A48056B267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7">
              <a:extLst>
                <a:ext uri="{FF2B5EF4-FFF2-40B4-BE49-F238E27FC236}">
                  <a16:creationId xmlns:a16="http://schemas.microsoft.com/office/drawing/2014/main" id="{071D83DB-ADDF-4004-AD64-3F00D7954CB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8">
              <a:extLst>
                <a:ext uri="{FF2B5EF4-FFF2-40B4-BE49-F238E27FC236}">
                  <a16:creationId xmlns:a16="http://schemas.microsoft.com/office/drawing/2014/main" id="{BD968024-9029-46D7-BF4D-BF91DB9C7CD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9">
              <a:extLst>
                <a:ext uri="{FF2B5EF4-FFF2-40B4-BE49-F238E27FC236}">
                  <a16:creationId xmlns:a16="http://schemas.microsoft.com/office/drawing/2014/main" id="{C5D30266-118D-439D-973A-FFB18E1D94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40">
              <a:extLst>
                <a:ext uri="{FF2B5EF4-FFF2-40B4-BE49-F238E27FC236}">
                  <a16:creationId xmlns:a16="http://schemas.microsoft.com/office/drawing/2014/main" id="{97E72B8F-6323-440F-BF8F-4AAB9655788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1">
              <a:extLst>
                <a:ext uri="{FF2B5EF4-FFF2-40B4-BE49-F238E27FC236}">
                  <a16:creationId xmlns:a16="http://schemas.microsoft.com/office/drawing/2014/main" id="{8AA5E7CD-6495-4800-A62A-62DE90B94DA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2">
              <a:extLst>
                <a:ext uri="{FF2B5EF4-FFF2-40B4-BE49-F238E27FC236}">
                  <a16:creationId xmlns:a16="http://schemas.microsoft.com/office/drawing/2014/main" id="{DA580C90-1918-4E4B-8DEB-86182F7212A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3">
              <a:extLst>
                <a:ext uri="{FF2B5EF4-FFF2-40B4-BE49-F238E27FC236}">
                  <a16:creationId xmlns:a16="http://schemas.microsoft.com/office/drawing/2014/main" id="{86D0C501-8B07-4BA0-88C6-1D35D948E1B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4">
              <a:extLst>
                <a:ext uri="{FF2B5EF4-FFF2-40B4-BE49-F238E27FC236}">
                  <a16:creationId xmlns:a16="http://schemas.microsoft.com/office/drawing/2014/main" id="{FA066134-FEC3-4982-9264-ED70A5F82CC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5">
              <a:extLst>
                <a:ext uri="{FF2B5EF4-FFF2-40B4-BE49-F238E27FC236}">
                  <a16:creationId xmlns:a16="http://schemas.microsoft.com/office/drawing/2014/main" id="{873209CD-1122-4A26-8317-3624C0AED10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Freeform 46">
              <a:extLst>
                <a:ext uri="{FF2B5EF4-FFF2-40B4-BE49-F238E27FC236}">
                  <a16:creationId xmlns:a16="http://schemas.microsoft.com/office/drawing/2014/main" id="{179E624D-DCE3-436F-B1EE-959E6AE5B2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3" name="AutoShape 35">
            <a:extLst>
              <a:ext uri="{FF2B5EF4-FFF2-40B4-BE49-F238E27FC236}">
                <a16:creationId xmlns:a16="http://schemas.microsoft.com/office/drawing/2014/main" id="{70FA78A9-6F77-4386-A8FD-355F01A0B2B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Tree>
    <p:extLst>
      <p:ext uri="{BB962C8B-B14F-4D97-AF65-F5344CB8AC3E}">
        <p14:creationId xmlns:p14="http://schemas.microsoft.com/office/powerpoint/2010/main" val="116447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650"/>
                                        </p:tgtEl>
                                        <p:attrNameLst>
                                          <p:attrName>style.visibility</p:attrName>
                                        </p:attrNameLst>
                                      </p:cBhvr>
                                      <p:to>
                                        <p:strVal val="visible"/>
                                      </p:to>
                                    </p:set>
                                    <p:anim calcmode="lin" valueType="num">
                                      <p:cBhvr additive="base">
                                        <p:cTn id="7" dur="500" fill="hold"/>
                                        <p:tgtEl>
                                          <p:spTgt spid="27650"/>
                                        </p:tgtEl>
                                        <p:attrNameLst>
                                          <p:attrName>ppt_x</p:attrName>
                                        </p:attrNameLst>
                                      </p:cBhvr>
                                      <p:tavLst>
                                        <p:tav tm="0">
                                          <p:val>
                                            <p:strVal val="#ppt_x"/>
                                          </p:val>
                                        </p:tav>
                                        <p:tav tm="100000">
                                          <p:val>
                                            <p:strVal val="#ppt_x"/>
                                          </p:val>
                                        </p:tav>
                                      </p:tavLst>
                                    </p:anim>
                                    <p:anim calcmode="lin" valueType="num">
                                      <p:cBhvr additive="base">
                                        <p:cTn id="8" dur="500" fill="hold"/>
                                        <p:tgtEl>
                                          <p:spTgt spid="276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1+#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500" fill="hold"/>
                                        <p:tgtEl>
                                          <p:spTgt spid="33"/>
                                        </p:tgtEl>
                                        <p:attrNameLst>
                                          <p:attrName>ppt_x</p:attrName>
                                        </p:attrNameLst>
                                      </p:cBhvr>
                                      <p:tavLst>
                                        <p:tav tm="0">
                                          <p:val>
                                            <p:strVal val="0-#ppt_w/2"/>
                                          </p:val>
                                        </p:tav>
                                        <p:tav tm="100000">
                                          <p:val>
                                            <p:strVal val="#ppt_x"/>
                                          </p:val>
                                        </p:tav>
                                      </p:tavLst>
                                    </p:anim>
                                    <p:anim calcmode="lin" valueType="num">
                                      <p:cBhvr additive="base">
                                        <p:cTn id="2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0-#ppt_w/2"/>
                                          </p:val>
                                        </p:tav>
                                        <p:tav tm="100000">
                                          <p:val>
                                            <p:strVal val="#ppt_x"/>
                                          </p:val>
                                        </p:tav>
                                      </p:tavLst>
                                    </p:anim>
                                    <p:anim calcmode="lin" valueType="num">
                                      <p:cBhvr additive="base">
                                        <p:cTn id="30" dur="500" fill="hold"/>
                                        <p:tgtEl>
                                          <p:spTgt spid="34"/>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0-#ppt_w/2"/>
                                          </p:val>
                                        </p:tav>
                                        <p:tav tm="100000">
                                          <p:val>
                                            <p:strVal val="#ppt_x"/>
                                          </p:val>
                                        </p:tav>
                                      </p:tavLst>
                                    </p:anim>
                                    <p:anim calcmode="lin" valueType="num">
                                      <p:cBhvr additive="base">
                                        <p:cTn id="34" dur="500" fill="hold"/>
                                        <p:tgtEl>
                                          <p:spTgt spid="26"/>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anim calcmode="lin" valueType="num">
                                      <p:cBhvr additive="base">
                                        <p:cTn id="3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074"/>
                                        </p:tgtEl>
                                        <p:attrNameLst>
                                          <p:attrName>style.visibility</p:attrName>
                                        </p:attrNameLst>
                                      </p:cBhvr>
                                      <p:to>
                                        <p:strVal val="visible"/>
                                      </p:to>
                                    </p:set>
                                    <p:anim calcmode="lin" valueType="num">
                                      <p:cBhvr additive="base">
                                        <p:cTn id="43" dur="500" fill="hold"/>
                                        <p:tgtEl>
                                          <p:spTgt spid="3074"/>
                                        </p:tgtEl>
                                        <p:attrNameLst>
                                          <p:attrName>ppt_x</p:attrName>
                                        </p:attrNameLst>
                                      </p:cBhvr>
                                      <p:tavLst>
                                        <p:tav tm="0">
                                          <p:val>
                                            <p:strVal val="0-#ppt_w/2"/>
                                          </p:val>
                                        </p:tav>
                                        <p:tav tm="100000">
                                          <p:val>
                                            <p:strVal val="#ppt_x"/>
                                          </p:val>
                                        </p:tav>
                                      </p:tavLst>
                                    </p:anim>
                                    <p:anim calcmode="lin" valueType="num">
                                      <p:cBhvr additive="base">
                                        <p:cTn id="44"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4">
                                            <p:txEl>
                                              <p:pRg st="1" end="1"/>
                                            </p:txEl>
                                          </p:spTgt>
                                        </p:tgtEl>
                                        <p:attrNameLst>
                                          <p:attrName>style.visibility</p:attrName>
                                        </p:attrNameLst>
                                      </p:cBhvr>
                                      <p:to>
                                        <p:strVal val="visible"/>
                                      </p:to>
                                    </p:set>
                                    <p:anim calcmode="lin" valueType="num">
                                      <p:cBhvr additive="base">
                                        <p:cTn id="49"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4">
                                            <p:txEl>
                                              <p:pRg st="2" end="2"/>
                                            </p:txEl>
                                          </p:spTgt>
                                        </p:tgtEl>
                                        <p:attrNameLst>
                                          <p:attrName>style.visibility</p:attrName>
                                        </p:attrNameLst>
                                      </p:cBhvr>
                                      <p:to>
                                        <p:strVal val="visible"/>
                                      </p:to>
                                    </p:set>
                                    <p:anim calcmode="lin" valueType="num">
                                      <p:cBhvr additive="base">
                                        <p:cTn id="55"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4">
                                            <p:txEl>
                                              <p:pRg st="3" end="3"/>
                                            </p:txEl>
                                          </p:spTgt>
                                        </p:tgtEl>
                                        <p:attrNameLst>
                                          <p:attrName>style.visibility</p:attrName>
                                        </p:attrNameLst>
                                      </p:cBhvr>
                                      <p:to>
                                        <p:strVal val="visible"/>
                                      </p:to>
                                    </p:set>
                                    <p:anim calcmode="lin" valueType="num">
                                      <p:cBhvr additive="base">
                                        <p:cTn id="61"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4">
                                            <p:txEl>
                                              <p:pRg st="4" end="4"/>
                                            </p:txEl>
                                          </p:spTgt>
                                        </p:tgtEl>
                                        <p:attrNameLst>
                                          <p:attrName>style.visibility</p:attrName>
                                        </p:attrNameLst>
                                      </p:cBhvr>
                                      <p:to>
                                        <p:strVal val="visible"/>
                                      </p:to>
                                    </p:set>
                                    <p:anim calcmode="lin" valueType="num">
                                      <p:cBhvr additive="base">
                                        <p:cTn id="67" dur="500" fill="hold"/>
                                        <p:tgtEl>
                                          <p:spTgt spid="34">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fill="hold"/>
                                        <p:tgtEl>
                                          <p:spTgt spid="35"/>
                                        </p:tgtEl>
                                        <p:attrNameLst>
                                          <p:attrName>ppt_x</p:attrName>
                                        </p:attrNameLst>
                                      </p:cBhvr>
                                      <p:tavLst>
                                        <p:tav tm="0">
                                          <p:val>
                                            <p:strVal val="#ppt_x"/>
                                          </p:val>
                                        </p:tav>
                                        <p:tav tm="100000">
                                          <p:val>
                                            <p:strVal val="#ppt_x"/>
                                          </p:val>
                                        </p:tav>
                                      </p:tavLst>
                                    </p:anim>
                                    <p:anim calcmode="lin" valueType="num">
                                      <p:cBhvr additive="base">
                                        <p:cTn id="74" dur="500" fill="hold"/>
                                        <p:tgtEl>
                                          <p:spTgt spid="3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additive="base">
                                        <p:cTn id="77" dur="500" fill="hold"/>
                                        <p:tgtEl>
                                          <p:spTgt spid="53"/>
                                        </p:tgtEl>
                                        <p:attrNameLst>
                                          <p:attrName>ppt_x</p:attrName>
                                        </p:attrNameLst>
                                      </p:cBhvr>
                                      <p:tavLst>
                                        <p:tav tm="0">
                                          <p:val>
                                            <p:strVal val="#ppt_x"/>
                                          </p:val>
                                        </p:tav>
                                        <p:tav tm="100000">
                                          <p:val>
                                            <p:strVal val="#ppt_x"/>
                                          </p:val>
                                        </p:tav>
                                      </p:tavLst>
                                    </p:anim>
                                    <p:anim calcmode="lin" valueType="num">
                                      <p:cBhvr additive="base">
                                        <p:cTn id="78" dur="500" fill="hold"/>
                                        <p:tgtEl>
                                          <p:spTgt spid="53"/>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53">
                                            <p:txEl>
                                              <p:pRg st="0" end="0"/>
                                            </p:txEl>
                                          </p:spTgt>
                                        </p:tgtEl>
                                        <p:attrNameLst>
                                          <p:attrName>style.visibility</p:attrName>
                                        </p:attrNameLst>
                                      </p:cBhvr>
                                      <p:to>
                                        <p:strVal val="visible"/>
                                      </p:to>
                                    </p:set>
                                    <p:anim calcmode="lin" valueType="num">
                                      <p:cBhvr additive="base">
                                        <p:cTn id="81"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53">
                                            <p:txEl>
                                              <p:pRg st="1" end="1"/>
                                            </p:txEl>
                                          </p:spTgt>
                                        </p:tgtEl>
                                        <p:attrNameLst>
                                          <p:attrName>style.visibility</p:attrName>
                                        </p:attrNameLst>
                                      </p:cBhvr>
                                      <p:to>
                                        <p:strVal val="visible"/>
                                      </p:to>
                                    </p:set>
                                    <p:anim calcmode="lin" valueType="num">
                                      <p:cBhvr additive="base">
                                        <p:cTn id="85"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5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p:bldP spid="32" grpId="0"/>
      <p:bldP spid="33" grpId="0" animBg="1" autoUpdateAnimBg="0"/>
      <p:bldP spid="34" grpId="0" animBg="1" autoUpdateAnimBg="0"/>
      <p:bldP spid="2" grpId="0"/>
      <p:bldP spid="5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1427441" y="1340769"/>
            <a:ext cx="2568495" cy="523810"/>
          </a:xfrm>
          <a:prstGeom prst="wedgeRoundRectCallout">
            <a:avLst>
              <a:gd name="adj1" fmla="val -53575"/>
              <a:gd name="adj2" fmla="val 4364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0: Overview</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1" name="Text Box 6">
            <a:extLst>
              <a:ext uri="{FF2B5EF4-FFF2-40B4-BE49-F238E27FC236}">
                <a16:creationId xmlns:a16="http://schemas.microsoft.com/office/drawing/2014/main" id="{B0F2829C-65EC-4E1B-A8FA-A7C540756068}"/>
              </a:ext>
            </a:extLst>
          </p:cNvPr>
          <p:cNvSpPr txBox="1">
            <a:spLocks noChangeArrowheads="1"/>
          </p:cNvSpPr>
          <p:nvPr/>
        </p:nvSpPr>
        <p:spPr bwMode="auto">
          <a:xfrm>
            <a:off x="2339429" y="2064911"/>
            <a:ext cx="47552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p:txBody>
      </p:sp>
      <p:sp>
        <p:nvSpPr>
          <p:cNvPr id="42" name="Text Box 6">
            <a:extLst>
              <a:ext uri="{FF2B5EF4-FFF2-40B4-BE49-F238E27FC236}">
                <a16:creationId xmlns:a16="http://schemas.microsoft.com/office/drawing/2014/main" id="{B03B30E1-D94D-4AB2-B0EA-C2B22B852541}"/>
              </a:ext>
            </a:extLst>
          </p:cNvPr>
          <p:cNvSpPr txBox="1">
            <a:spLocks noChangeArrowheads="1"/>
          </p:cNvSpPr>
          <p:nvPr/>
        </p:nvSpPr>
        <p:spPr bwMode="auto">
          <a:xfrm>
            <a:off x="6876256" y="2078036"/>
            <a:ext cx="30243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Proved already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Want to prove.</a:t>
            </a:r>
          </a:p>
        </p:txBody>
      </p:sp>
      <p:sp>
        <p:nvSpPr>
          <p:cNvPr id="45" name="Text Box 6">
            <a:extLst>
              <a:ext uri="{FF2B5EF4-FFF2-40B4-BE49-F238E27FC236}">
                <a16:creationId xmlns:a16="http://schemas.microsoft.com/office/drawing/2014/main" id="{25B0BF92-665A-475F-A413-F6C978D72B0E}"/>
              </a:ext>
            </a:extLst>
          </p:cNvPr>
          <p:cNvSpPr txBox="1">
            <a:spLocks noChangeArrowheads="1"/>
          </p:cNvSpPr>
          <p:nvPr/>
        </p:nvSpPr>
        <p:spPr bwMode="auto">
          <a:xfrm>
            <a:off x="1391294" y="2958043"/>
            <a:ext cx="3612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Prove:     A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Same as: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4" name="Text Box 6">
            <a:extLst>
              <a:ext uri="{FF2B5EF4-FFF2-40B4-BE49-F238E27FC236}">
                <a16:creationId xmlns:a16="http://schemas.microsoft.com/office/drawing/2014/main" id="{5EA82AEB-D138-4F7C-A980-4E9FF95BB3B9}"/>
              </a:ext>
            </a:extLst>
          </p:cNvPr>
          <p:cNvSpPr txBox="1">
            <a:spLocks noChangeArrowheads="1"/>
          </p:cNvSpPr>
          <p:nvPr/>
        </p:nvSpPr>
        <p:spPr bwMode="auto">
          <a:xfrm>
            <a:off x="1930538" y="3865803"/>
            <a:ext cx="819214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Design an algorithm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(Using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an oracle for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as a subroutine)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5" name="Text Box 6">
            <a:extLst>
              <a:ext uri="{FF2B5EF4-FFF2-40B4-BE49-F238E27FC236}">
                <a16:creationId xmlns:a16="http://schemas.microsoft.com/office/drawing/2014/main" id="{73561354-2C41-45D6-87E8-8D88CA1EB920}"/>
              </a:ext>
            </a:extLst>
          </p:cNvPr>
          <p:cNvSpPr txBox="1">
            <a:spLocks noChangeArrowheads="1"/>
          </p:cNvSpPr>
          <p:nvPr/>
        </p:nvSpPr>
        <p:spPr bwMode="auto">
          <a:xfrm>
            <a:off x="1639347" y="3895315"/>
            <a:ext cx="13484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56" name="Text Box 6">
            <a:extLst>
              <a:ext uri="{FF2B5EF4-FFF2-40B4-BE49-F238E27FC236}">
                <a16:creationId xmlns:a16="http://schemas.microsoft.com/office/drawing/2014/main" id="{07846CB3-5AB9-486E-9DF0-17079F7EF519}"/>
              </a:ext>
            </a:extLst>
          </p:cNvPr>
          <p:cNvSpPr txBox="1">
            <a:spLocks noChangeArrowheads="1"/>
          </p:cNvSpPr>
          <p:nvPr/>
        </p:nvSpPr>
        <p:spPr bwMode="auto">
          <a:xfrm>
            <a:off x="1424731" y="5775647"/>
            <a:ext cx="45281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is true. So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is true.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nvGrpSpPr>
          <p:cNvPr id="57" name="Group 29">
            <a:extLst>
              <a:ext uri="{FF2B5EF4-FFF2-40B4-BE49-F238E27FC236}">
                <a16:creationId xmlns:a16="http://schemas.microsoft.com/office/drawing/2014/main" id="{CEE92C6F-6BF2-4DA1-B54C-0CD040F47286}"/>
              </a:ext>
            </a:extLst>
          </p:cNvPr>
          <p:cNvGrpSpPr>
            <a:grpSpLocks/>
          </p:cNvGrpSpPr>
          <p:nvPr/>
        </p:nvGrpSpPr>
        <p:grpSpPr bwMode="auto">
          <a:xfrm>
            <a:off x="8588035" y="6290325"/>
            <a:ext cx="520469" cy="523051"/>
            <a:chOff x="2065" y="1551"/>
            <a:chExt cx="1628" cy="1988"/>
          </a:xfrm>
        </p:grpSpPr>
        <p:sp>
          <p:nvSpPr>
            <p:cNvPr id="58" name="Freeform 30">
              <a:extLst>
                <a:ext uri="{FF2B5EF4-FFF2-40B4-BE49-F238E27FC236}">
                  <a16:creationId xmlns:a16="http://schemas.microsoft.com/office/drawing/2014/main" id="{B7239BB5-1843-4F7C-BE03-2EEC6E30633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31">
              <a:extLst>
                <a:ext uri="{FF2B5EF4-FFF2-40B4-BE49-F238E27FC236}">
                  <a16:creationId xmlns:a16="http://schemas.microsoft.com/office/drawing/2014/main" id="{31BED0E7-3B4B-4DC0-B722-DACA5545A02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2">
              <a:extLst>
                <a:ext uri="{FF2B5EF4-FFF2-40B4-BE49-F238E27FC236}">
                  <a16:creationId xmlns:a16="http://schemas.microsoft.com/office/drawing/2014/main" id="{413FC484-A6F1-4C86-958A-5C7B75F1447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3">
              <a:extLst>
                <a:ext uri="{FF2B5EF4-FFF2-40B4-BE49-F238E27FC236}">
                  <a16:creationId xmlns:a16="http://schemas.microsoft.com/office/drawing/2014/main" id="{617CC884-712F-441D-B128-9229D515912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4">
              <a:extLst>
                <a:ext uri="{FF2B5EF4-FFF2-40B4-BE49-F238E27FC236}">
                  <a16:creationId xmlns:a16="http://schemas.microsoft.com/office/drawing/2014/main" id="{E7CC9F1D-5BB5-4194-B010-A0259C5BC48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5">
              <a:extLst>
                <a:ext uri="{FF2B5EF4-FFF2-40B4-BE49-F238E27FC236}">
                  <a16:creationId xmlns:a16="http://schemas.microsoft.com/office/drawing/2014/main" id="{5116E299-AA6A-4952-9A0F-0FBC612C1F4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6">
              <a:extLst>
                <a:ext uri="{FF2B5EF4-FFF2-40B4-BE49-F238E27FC236}">
                  <a16:creationId xmlns:a16="http://schemas.microsoft.com/office/drawing/2014/main" id="{09DEC131-8971-42BF-9E41-813F381F221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7">
              <a:extLst>
                <a:ext uri="{FF2B5EF4-FFF2-40B4-BE49-F238E27FC236}">
                  <a16:creationId xmlns:a16="http://schemas.microsoft.com/office/drawing/2014/main" id="{45A105C6-73C0-4EA6-AAD4-EBC73F463E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8">
              <a:extLst>
                <a:ext uri="{FF2B5EF4-FFF2-40B4-BE49-F238E27FC236}">
                  <a16:creationId xmlns:a16="http://schemas.microsoft.com/office/drawing/2014/main" id="{66C8B86B-093E-430A-BED8-032446425AC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9">
              <a:extLst>
                <a:ext uri="{FF2B5EF4-FFF2-40B4-BE49-F238E27FC236}">
                  <a16:creationId xmlns:a16="http://schemas.microsoft.com/office/drawing/2014/main" id="{A8889135-FD18-4B05-81C3-86D7019AE89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40">
              <a:extLst>
                <a:ext uri="{FF2B5EF4-FFF2-40B4-BE49-F238E27FC236}">
                  <a16:creationId xmlns:a16="http://schemas.microsoft.com/office/drawing/2014/main" id="{BAB26614-D883-407A-9F5F-6A96BAC7371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1">
              <a:extLst>
                <a:ext uri="{FF2B5EF4-FFF2-40B4-BE49-F238E27FC236}">
                  <a16:creationId xmlns:a16="http://schemas.microsoft.com/office/drawing/2014/main" id="{D4C9D849-02BF-4DE4-8E10-E44971E8285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2">
              <a:extLst>
                <a:ext uri="{FF2B5EF4-FFF2-40B4-BE49-F238E27FC236}">
                  <a16:creationId xmlns:a16="http://schemas.microsoft.com/office/drawing/2014/main" id="{ED41F659-191F-432B-81D6-2831BFCDAA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3">
              <a:extLst>
                <a:ext uri="{FF2B5EF4-FFF2-40B4-BE49-F238E27FC236}">
                  <a16:creationId xmlns:a16="http://schemas.microsoft.com/office/drawing/2014/main" id="{628C22BF-C4D9-49D0-B2A0-80807859FAC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4">
              <a:extLst>
                <a:ext uri="{FF2B5EF4-FFF2-40B4-BE49-F238E27FC236}">
                  <a16:creationId xmlns:a16="http://schemas.microsoft.com/office/drawing/2014/main" id="{9D40A4E4-23E3-4DB1-A4DA-3A82493B3B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5">
              <a:extLst>
                <a:ext uri="{FF2B5EF4-FFF2-40B4-BE49-F238E27FC236}">
                  <a16:creationId xmlns:a16="http://schemas.microsoft.com/office/drawing/2014/main" id="{151DC8CC-2657-4107-9ED8-7A703F13B6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6">
              <a:extLst>
                <a:ext uri="{FF2B5EF4-FFF2-40B4-BE49-F238E27FC236}">
                  <a16:creationId xmlns:a16="http://schemas.microsoft.com/office/drawing/2014/main" id="{B36E6116-BC7F-4A5A-895D-AED55A454B7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5" name="AutoShape 35">
            <a:extLst>
              <a:ext uri="{FF2B5EF4-FFF2-40B4-BE49-F238E27FC236}">
                <a16:creationId xmlns:a16="http://schemas.microsoft.com/office/drawing/2014/main" id="{B5B7B0F8-D5F8-49EB-9119-57EE10494992}"/>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76" name="Text Box 6">
            <a:extLst>
              <a:ext uri="{FF2B5EF4-FFF2-40B4-BE49-F238E27FC236}">
                <a16:creationId xmlns:a16="http://schemas.microsoft.com/office/drawing/2014/main" id="{00B3AB74-EDEF-4001-A5FD-7B24FC963C2B}"/>
              </a:ext>
            </a:extLst>
          </p:cNvPr>
          <p:cNvSpPr txBox="1">
            <a:spLocks noChangeArrowheads="1"/>
          </p:cNvSpPr>
          <p:nvPr/>
        </p:nvSpPr>
        <p:spPr bwMode="auto">
          <a:xfrm>
            <a:off x="3072607" y="518765"/>
            <a:ext cx="16434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3-SAT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rPr>
              <a:t>≤</a:t>
            </a:r>
          </a:p>
        </p:txBody>
      </p:sp>
      <p:sp>
        <p:nvSpPr>
          <p:cNvPr id="77" name="AutoShape 38">
            <a:extLst>
              <a:ext uri="{FF2B5EF4-FFF2-40B4-BE49-F238E27FC236}">
                <a16:creationId xmlns:a16="http://schemas.microsoft.com/office/drawing/2014/main" id="{6E291831-CA08-48DA-AE78-FDA523C0F5F6}"/>
              </a:ext>
            </a:extLst>
          </p:cNvPr>
          <p:cNvSpPr>
            <a:spLocks noChangeArrowheads="1"/>
          </p:cNvSpPr>
          <p:nvPr/>
        </p:nvSpPr>
        <p:spPr bwMode="auto">
          <a:xfrm>
            <a:off x="660204" y="6256164"/>
            <a:ext cx="6613578" cy="557212"/>
          </a:xfrm>
          <a:prstGeom prst="wedgeRoundRectCallout">
            <a:avLst>
              <a:gd name="adj1" fmla="val -35625"/>
              <a:gd name="adj2" fmla="val -614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Goal Accomplished: Proved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not likely in Poly.</a:t>
            </a:r>
          </a:p>
        </p:txBody>
      </p:sp>
      <p:sp>
        <p:nvSpPr>
          <p:cNvPr id="48" name="Rectangle 16">
            <a:extLst>
              <a:ext uri="{FF2B5EF4-FFF2-40B4-BE49-F238E27FC236}">
                <a16:creationId xmlns:a16="http://schemas.microsoft.com/office/drawing/2014/main" id="{3C3B7ECC-49A2-4A8D-9CF5-5E4D033A7355}"/>
              </a:ext>
            </a:extLst>
          </p:cNvPr>
          <p:cNvSpPr>
            <a:spLocks noChangeArrowheads="1"/>
          </p:cNvSpPr>
          <p:nvPr/>
        </p:nvSpPr>
        <p:spPr bwMode="auto">
          <a:xfrm>
            <a:off x="4248150" y="506413"/>
            <a:ext cx="45845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,k</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Are there k vertices that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cover all the edges}</a:t>
            </a:r>
          </a:p>
        </p:txBody>
      </p:sp>
    </p:spTree>
    <p:extLst>
      <p:ext uri="{BB962C8B-B14F-4D97-AF65-F5344CB8AC3E}">
        <p14:creationId xmlns:p14="http://schemas.microsoft.com/office/powerpoint/2010/main" val="1311871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 calcmode="lin" valueType="num">
                                      <p:cBhvr additive="base">
                                        <p:cTn id="1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 calcmode="lin" valueType="num">
                                      <p:cBhvr additive="base">
                                        <p:cTn id="19"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1">
                                            <p:txEl>
                                              <p:pRg st="1" end="1"/>
                                            </p:txEl>
                                          </p:spTgt>
                                        </p:tgtEl>
                                        <p:attrNameLst>
                                          <p:attrName>style.visibility</p:attrName>
                                        </p:attrNameLst>
                                      </p:cBhvr>
                                      <p:to>
                                        <p:strVal val="visible"/>
                                      </p:to>
                                    </p:set>
                                    <p:anim calcmode="lin" valueType="num">
                                      <p:cBhvr additive="base">
                                        <p:cTn id="2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2">
                                            <p:txEl>
                                              <p:pRg st="1" end="1"/>
                                            </p:txEl>
                                          </p:spTgt>
                                        </p:tgtEl>
                                        <p:attrNameLst>
                                          <p:attrName>style.visibility</p:attrName>
                                        </p:attrNameLst>
                                      </p:cBhvr>
                                      <p:to>
                                        <p:strVal val="visible"/>
                                      </p:to>
                                    </p:set>
                                    <p:anim calcmode="lin" valueType="num">
                                      <p:cBhvr additive="base">
                                        <p:cTn id="3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5">
                                            <p:txEl>
                                              <p:pRg st="0" end="0"/>
                                            </p:txEl>
                                          </p:spTgt>
                                        </p:tgtEl>
                                        <p:attrNameLst>
                                          <p:attrName>style.visibility</p:attrName>
                                        </p:attrNameLst>
                                      </p:cBhvr>
                                      <p:to>
                                        <p:strVal val="visible"/>
                                      </p:to>
                                    </p:set>
                                    <p:anim calcmode="lin" valueType="num">
                                      <p:cBhvr additive="base">
                                        <p:cTn id="3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5">
                                            <p:txEl>
                                              <p:pRg st="1" end="1"/>
                                            </p:txEl>
                                          </p:spTgt>
                                        </p:tgtEl>
                                        <p:attrNameLst>
                                          <p:attrName>style.visibility</p:attrName>
                                        </p:attrNameLst>
                                      </p:cBhvr>
                                      <p:to>
                                        <p:strVal val="visible"/>
                                      </p:to>
                                    </p:set>
                                    <p:anim calcmode="lin" valueType="num">
                                      <p:cBhvr additive="base">
                                        <p:cTn id="4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4">
                                            <p:txEl>
                                              <p:pRg st="0" end="0"/>
                                            </p:txEl>
                                          </p:spTgt>
                                        </p:tgtEl>
                                        <p:attrNameLst>
                                          <p:attrName>style.visibility</p:attrName>
                                        </p:attrNameLst>
                                      </p:cBhvr>
                                      <p:to>
                                        <p:strVal val="visible"/>
                                      </p:to>
                                    </p:set>
                                    <p:anim calcmode="lin" valueType="num">
                                      <p:cBhvr additive="base">
                                        <p:cTn id="5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4">
                                            <p:txEl>
                                              <p:pRg st="1" end="1"/>
                                            </p:txEl>
                                          </p:spTgt>
                                        </p:tgtEl>
                                        <p:attrNameLst>
                                          <p:attrName>style.visibility</p:attrName>
                                        </p:attrNameLst>
                                      </p:cBhvr>
                                      <p:to>
                                        <p:strVal val="visible"/>
                                      </p:to>
                                    </p:set>
                                    <p:anim calcmode="lin" valueType="num">
                                      <p:cBhvr additive="base">
                                        <p:cTn id="61"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4">
                                            <p:txEl>
                                              <p:pRg st="3" end="3"/>
                                            </p:txEl>
                                          </p:spTgt>
                                        </p:tgtEl>
                                        <p:attrNameLst>
                                          <p:attrName>style.visibility</p:attrName>
                                        </p:attrNameLst>
                                      </p:cBhvr>
                                      <p:to>
                                        <p:strVal val="visible"/>
                                      </p:to>
                                    </p:set>
                                    <p:anim calcmode="lin" valueType="num">
                                      <p:cBhvr additive="base">
                                        <p:cTn id="73" dur="500" fill="hold"/>
                                        <p:tgtEl>
                                          <p:spTgt spid="54">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4">
                                            <p:txEl>
                                              <p:pRg st="4" end="4"/>
                                            </p:txEl>
                                          </p:spTgt>
                                        </p:tgtEl>
                                        <p:attrNameLst>
                                          <p:attrName>style.visibility</p:attrName>
                                        </p:attrNameLst>
                                      </p:cBhvr>
                                      <p:to>
                                        <p:strVal val="visible"/>
                                      </p:to>
                                    </p:set>
                                    <p:anim calcmode="lin" valueType="num">
                                      <p:cBhvr additive="base">
                                        <p:cTn id="79" dur="500" fill="hold"/>
                                        <p:tgtEl>
                                          <p:spTgt spid="54">
                                            <p:txEl>
                                              <p:pRg st="4" end="4"/>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56"/>
                                        </p:tgtEl>
                                        <p:attrNameLst>
                                          <p:attrName>style.visibility</p:attrName>
                                        </p:attrNameLst>
                                      </p:cBhvr>
                                      <p:to>
                                        <p:strVal val="visible"/>
                                      </p:to>
                                    </p:set>
                                    <p:anim calcmode="lin" valueType="num">
                                      <p:cBhvr additive="base">
                                        <p:cTn id="85" dur="500" fill="hold"/>
                                        <p:tgtEl>
                                          <p:spTgt spid="56"/>
                                        </p:tgtEl>
                                        <p:attrNameLst>
                                          <p:attrName>ppt_x</p:attrName>
                                        </p:attrNameLst>
                                      </p:cBhvr>
                                      <p:tavLst>
                                        <p:tav tm="0">
                                          <p:val>
                                            <p:strVal val="0-#ppt_w/2"/>
                                          </p:val>
                                        </p:tav>
                                        <p:tav tm="100000">
                                          <p:val>
                                            <p:strVal val="#ppt_x"/>
                                          </p:val>
                                        </p:tav>
                                      </p:tavLst>
                                    </p:anim>
                                    <p:anim calcmode="lin" valueType="num">
                                      <p:cBhvr additive="base">
                                        <p:cTn id="8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500" fill="hold"/>
                                        <p:tgtEl>
                                          <p:spTgt spid="77"/>
                                        </p:tgtEl>
                                        <p:attrNameLst>
                                          <p:attrName>ppt_x</p:attrName>
                                        </p:attrNameLst>
                                      </p:cBhvr>
                                      <p:tavLst>
                                        <p:tav tm="0">
                                          <p:val>
                                            <p:strVal val="0-#ppt_w/2"/>
                                          </p:val>
                                        </p:tav>
                                        <p:tav tm="100000">
                                          <p:val>
                                            <p:strVal val="#ppt_x"/>
                                          </p:val>
                                        </p:tav>
                                      </p:tavLst>
                                    </p:anim>
                                    <p:anim calcmode="lin" valueType="num">
                                      <p:cBhvr additive="base">
                                        <p:cTn id="92"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76"/>
                                        </p:tgtEl>
                                        <p:attrNameLst>
                                          <p:attrName>style.visibility</p:attrName>
                                        </p:attrNameLst>
                                      </p:cBhvr>
                                      <p:to>
                                        <p:strVal val="visible"/>
                                      </p:to>
                                    </p:set>
                                    <p:anim calcmode="lin" valueType="num">
                                      <p:cBhvr additive="base">
                                        <p:cTn id="97" dur="500" fill="hold"/>
                                        <p:tgtEl>
                                          <p:spTgt spid="76"/>
                                        </p:tgtEl>
                                        <p:attrNameLst>
                                          <p:attrName>ppt_x</p:attrName>
                                        </p:attrNameLst>
                                      </p:cBhvr>
                                      <p:tavLst>
                                        <p:tav tm="0">
                                          <p:val>
                                            <p:strVal val="0-#ppt_w/2"/>
                                          </p:val>
                                        </p:tav>
                                        <p:tav tm="100000">
                                          <p:val>
                                            <p:strVal val="#ppt_x"/>
                                          </p:val>
                                        </p:tav>
                                      </p:tavLst>
                                    </p:anim>
                                    <p:anim calcmode="lin" valueType="num">
                                      <p:cBhvr additive="base">
                                        <p:cTn id="98"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2" fill="hold" grpId="0" nodeType="clickEffect">
                                  <p:stCondLst>
                                    <p:cond delay="0"/>
                                  </p:stCondLst>
                                  <p:childTnLst>
                                    <p:set>
                                      <p:cBhvr>
                                        <p:cTn id="102" dur="1" fill="hold">
                                          <p:stCondLst>
                                            <p:cond delay="0"/>
                                          </p:stCondLst>
                                        </p:cTn>
                                        <p:tgtEl>
                                          <p:spTgt spid="48"/>
                                        </p:tgtEl>
                                        <p:attrNameLst>
                                          <p:attrName>style.visibility</p:attrName>
                                        </p:attrNameLst>
                                      </p:cBhvr>
                                      <p:to>
                                        <p:strVal val="visible"/>
                                      </p:to>
                                    </p:set>
                                    <p:anim calcmode="lin" valueType="num">
                                      <p:cBhvr additive="base">
                                        <p:cTn id="103" dur="500" fill="hold"/>
                                        <p:tgtEl>
                                          <p:spTgt spid="48"/>
                                        </p:tgtEl>
                                        <p:attrNameLst>
                                          <p:attrName>ppt_x</p:attrName>
                                        </p:attrNameLst>
                                      </p:cBhvr>
                                      <p:tavLst>
                                        <p:tav tm="0">
                                          <p:val>
                                            <p:strVal val="1+#ppt_w/2"/>
                                          </p:val>
                                        </p:tav>
                                        <p:tav tm="100000">
                                          <p:val>
                                            <p:strVal val="#ppt_x"/>
                                          </p:val>
                                        </p:tav>
                                      </p:tavLst>
                                    </p:anim>
                                    <p:anim calcmode="lin" valueType="num">
                                      <p:cBhvr additive="base">
                                        <p:cTn id="104"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55" grpId="0"/>
      <p:bldP spid="56" grpId="0"/>
      <p:bldP spid="76" grpId="0"/>
      <p:bldP spid="77" grpId="0" animBg="1" autoUpdateAnimBg="0"/>
      <p:bldP spid="4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611A4D0-9FE7-4C0B-A448-0DCE708D7217}"/>
              </a:ext>
            </a:extLst>
          </p:cNvPr>
          <p:cNvGrpSpPr/>
          <p:nvPr/>
        </p:nvGrpSpPr>
        <p:grpSpPr>
          <a:xfrm>
            <a:off x="3404581" y="597475"/>
            <a:ext cx="4434502" cy="2053172"/>
            <a:chOff x="3404581" y="597475"/>
            <a:chExt cx="4434502" cy="2053172"/>
          </a:xfrm>
        </p:grpSpPr>
        <p:pic>
          <p:nvPicPr>
            <p:cNvPr id="161" name="Picture 160" descr="A picture containing object, photo, pair, table&#10;&#10;Description automatically generated">
              <a:extLst>
                <a:ext uri="{FF2B5EF4-FFF2-40B4-BE49-F238E27FC236}">
                  <a16:creationId xmlns:a16="http://schemas.microsoft.com/office/drawing/2014/main" id="{1C52135E-0384-494D-8AE6-CBD2BDA33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04581" y="597475"/>
              <a:ext cx="4434502" cy="2053172"/>
            </a:xfrm>
            <a:prstGeom prst="rect">
              <a:avLst/>
            </a:prstGeom>
          </p:spPr>
        </p:pic>
        <p:sp>
          <p:nvSpPr>
            <p:cNvPr id="7" name="Rectangle 6">
              <a:extLst>
                <a:ext uri="{FF2B5EF4-FFF2-40B4-BE49-F238E27FC236}">
                  <a16:creationId xmlns:a16="http://schemas.microsoft.com/office/drawing/2014/main" id="{C5019088-13A5-4AD0-AACF-9E9180A0276D}"/>
                </a:ext>
              </a:extLst>
            </p:cNvPr>
            <p:cNvSpPr/>
            <p:nvPr/>
          </p:nvSpPr>
          <p:spPr bwMode="auto">
            <a:xfrm>
              <a:off x="3635896"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2" name="Rectangle 161">
              <a:extLst>
                <a:ext uri="{FF2B5EF4-FFF2-40B4-BE49-F238E27FC236}">
                  <a16:creationId xmlns:a16="http://schemas.microsoft.com/office/drawing/2014/main" id="{F88B0E5B-8696-4366-99B0-2D0E59DE83AA}"/>
                </a:ext>
              </a:extLst>
            </p:cNvPr>
            <p:cNvSpPr/>
            <p:nvPr/>
          </p:nvSpPr>
          <p:spPr bwMode="auto">
            <a:xfrm>
              <a:off x="5364088"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3" name="Rectangle 162">
              <a:extLst>
                <a:ext uri="{FF2B5EF4-FFF2-40B4-BE49-F238E27FC236}">
                  <a16:creationId xmlns:a16="http://schemas.microsoft.com/office/drawing/2014/main" id="{943EDDF1-46DF-4143-9CD6-BA96B3721B99}"/>
                </a:ext>
              </a:extLst>
            </p:cNvPr>
            <p:cNvSpPr/>
            <p:nvPr/>
          </p:nvSpPr>
          <p:spPr bwMode="auto">
            <a:xfrm>
              <a:off x="6804248"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4" name="Rectangle 163">
              <a:extLst>
                <a:ext uri="{FF2B5EF4-FFF2-40B4-BE49-F238E27FC236}">
                  <a16:creationId xmlns:a16="http://schemas.microsoft.com/office/drawing/2014/main" id="{C3C72600-9240-4002-82B7-D11BFF7A3345}"/>
                </a:ext>
              </a:extLst>
            </p:cNvPr>
            <p:cNvSpPr/>
            <p:nvPr/>
          </p:nvSpPr>
          <p:spPr bwMode="auto">
            <a:xfrm>
              <a:off x="4041249" y="1380158"/>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5" name="Rectangle 164">
              <a:extLst>
                <a:ext uri="{FF2B5EF4-FFF2-40B4-BE49-F238E27FC236}">
                  <a16:creationId xmlns:a16="http://schemas.microsoft.com/office/drawing/2014/main" id="{52644C14-0DEC-4B9B-BF3C-650C49BCE4B7}"/>
                </a:ext>
              </a:extLst>
            </p:cNvPr>
            <p:cNvSpPr/>
            <p:nvPr/>
          </p:nvSpPr>
          <p:spPr bwMode="auto">
            <a:xfrm>
              <a:off x="3642798" y="233388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6" name="Rectangle 165">
              <a:extLst>
                <a:ext uri="{FF2B5EF4-FFF2-40B4-BE49-F238E27FC236}">
                  <a16:creationId xmlns:a16="http://schemas.microsoft.com/office/drawing/2014/main" id="{A2F5C729-718C-4279-B8F0-8B4DD2F4E5EC}"/>
                </a:ext>
              </a:extLst>
            </p:cNvPr>
            <p:cNvSpPr/>
            <p:nvPr/>
          </p:nvSpPr>
          <p:spPr bwMode="auto">
            <a:xfrm>
              <a:off x="4304908" y="2368273"/>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9" name="Rectangle 168">
              <a:extLst>
                <a:ext uri="{FF2B5EF4-FFF2-40B4-BE49-F238E27FC236}">
                  <a16:creationId xmlns:a16="http://schemas.microsoft.com/office/drawing/2014/main" id="{15A00EC6-E622-450C-ADEF-2E49B076EA36}"/>
                </a:ext>
              </a:extLst>
            </p:cNvPr>
            <p:cNvSpPr/>
            <p:nvPr/>
          </p:nvSpPr>
          <p:spPr bwMode="auto">
            <a:xfrm>
              <a:off x="6116781" y="2361580"/>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70" name="Rectangle 169">
              <a:extLst>
                <a:ext uri="{FF2B5EF4-FFF2-40B4-BE49-F238E27FC236}">
                  <a16:creationId xmlns:a16="http://schemas.microsoft.com/office/drawing/2014/main" id="{22302E8F-225F-4FFC-A037-2EDA71765ACB}"/>
                </a:ext>
              </a:extLst>
            </p:cNvPr>
            <p:cNvSpPr/>
            <p:nvPr/>
          </p:nvSpPr>
          <p:spPr bwMode="auto">
            <a:xfrm>
              <a:off x="6777553" y="236758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71" name="Rectangle 170">
              <a:extLst>
                <a:ext uri="{FF2B5EF4-FFF2-40B4-BE49-F238E27FC236}">
                  <a16:creationId xmlns:a16="http://schemas.microsoft.com/office/drawing/2014/main" id="{45E36FA0-3A3C-4703-AB1A-85DF52C4C6A3}"/>
                </a:ext>
              </a:extLst>
            </p:cNvPr>
            <p:cNvSpPr/>
            <p:nvPr/>
          </p:nvSpPr>
          <p:spPr bwMode="auto">
            <a:xfrm>
              <a:off x="6489521" y="148250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395535" y="945427"/>
            <a:ext cx="2797051" cy="1237386"/>
          </a:xfrm>
          <a:prstGeom prst="wedgeRoundRectCallout">
            <a:avLst>
              <a:gd name="adj1" fmla="val -35498"/>
              <a:gd name="adj2" fmla="val 7453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1: Know what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an oracle for P</a:t>
            </a:r>
            <a: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is.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Vertex Cover</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33" name="Group 5">
            <a:extLst>
              <a:ext uri="{FF2B5EF4-FFF2-40B4-BE49-F238E27FC236}">
                <a16:creationId xmlns:a16="http://schemas.microsoft.com/office/drawing/2014/main" id="{D99FA469-1A04-40EB-B8DF-936184C3CC82}"/>
              </a:ext>
            </a:extLst>
          </p:cNvPr>
          <p:cNvGrpSpPr>
            <a:grpSpLocks/>
          </p:cNvGrpSpPr>
          <p:nvPr/>
        </p:nvGrpSpPr>
        <p:grpSpPr bwMode="auto">
          <a:xfrm>
            <a:off x="7216775" y="2182813"/>
            <a:ext cx="1800225" cy="3037038"/>
            <a:chOff x="4194" y="1993"/>
            <a:chExt cx="1422" cy="2325"/>
          </a:xfrm>
        </p:grpSpPr>
        <p:pic>
          <p:nvPicPr>
            <p:cNvPr id="34" name="Picture 2" descr="C:\15299\lecture14\Z313.gif">
              <a:extLst>
                <a:ext uri="{FF2B5EF4-FFF2-40B4-BE49-F238E27FC236}">
                  <a16:creationId xmlns:a16="http://schemas.microsoft.com/office/drawing/2014/main" id="{F982F395-0B29-45CE-ABC0-EBF9FD7871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5" name="Text Box 4">
              <a:extLst>
                <a:ext uri="{FF2B5EF4-FFF2-40B4-BE49-F238E27FC236}">
                  <a16:creationId xmlns:a16="http://schemas.microsoft.com/office/drawing/2014/main" id="{4462BBA6-E1CD-4974-8ACE-BC2CA9A0D9B6}"/>
                </a:ext>
              </a:extLst>
            </p:cNvPr>
            <p:cNvSpPr txBox="1">
              <a:spLocks noChangeArrowheads="1"/>
            </p:cNvSpPr>
            <p:nvPr/>
          </p:nvSpPr>
          <p:spPr bwMode="auto">
            <a:xfrm>
              <a:off x="4194" y="3611"/>
              <a:ext cx="1422" cy="707"/>
            </a:xfrm>
            <a:prstGeom prst="rect">
              <a:avLst/>
            </a:prstGeom>
            <a:solidFill>
              <a:schemeClr val="bg2"/>
            </a:solidFill>
            <a:ln w="12700" cap="sq">
              <a:solidFill>
                <a:schemeClr val="tx1"/>
              </a:solidFill>
              <a:miter lim="800000"/>
              <a:headEnd type="none" w="sm" len="sm"/>
              <a:tailEnd type="none" w="sm" len="sm"/>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18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6" name="Text Box 35">
            <a:extLst>
              <a:ext uri="{FF2B5EF4-FFF2-40B4-BE49-F238E27FC236}">
                <a16:creationId xmlns:a16="http://schemas.microsoft.com/office/drawing/2014/main" id="{E69CE572-DDDF-4A0B-865C-1AA3B6475694}"/>
              </a:ext>
            </a:extLst>
          </p:cNvPr>
          <p:cNvSpPr txBox="1">
            <a:spLocks noChangeArrowheads="1"/>
          </p:cNvSpPr>
          <p:nvPr/>
        </p:nvSpPr>
        <p:spPr bwMode="auto">
          <a:xfrm>
            <a:off x="4802534" y="2576920"/>
            <a:ext cx="120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G,k</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p>
        </p:txBody>
      </p:sp>
      <p:sp>
        <p:nvSpPr>
          <p:cNvPr id="40" name="Rectangle 23">
            <a:extLst>
              <a:ext uri="{FF2B5EF4-FFF2-40B4-BE49-F238E27FC236}">
                <a16:creationId xmlns:a16="http://schemas.microsoft.com/office/drawing/2014/main" id="{B01BE193-2138-4370-99CD-67086EC8FA38}"/>
              </a:ext>
            </a:extLst>
          </p:cNvPr>
          <p:cNvSpPr>
            <a:spLocks noChangeArrowheads="1"/>
          </p:cNvSpPr>
          <p:nvPr/>
        </p:nvSpPr>
        <p:spPr bwMode="auto">
          <a:xfrm>
            <a:off x="3543422" y="3452807"/>
            <a:ext cx="38456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you select k vertices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so that each edge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is covered by one of them?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Line 36">
            <a:extLst>
              <a:ext uri="{FF2B5EF4-FFF2-40B4-BE49-F238E27FC236}">
                <a16:creationId xmlns:a16="http://schemas.microsoft.com/office/drawing/2014/main" id="{7450E1A3-6E2F-4B02-AB87-F1E77DCE8841}"/>
              </a:ext>
            </a:extLst>
          </p:cNvPr>
          <p:cNvSpPr>
            <a:spLocks noChangeShapeType="1"/>
          </p:cNvSpPr>
          <p:nvPr/>
        </p:nvSpPr>
        <p:spPr bwMode="auto">
          <a:xfrm>
            <a:off x="4149937" y="306896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Line 41">
            <a:extLst>
              <a:ext uri="{FF2B5EF4-FFF2-40B4-BE49-F238E27FC236}">
                <a16:creationId xmlns:a16="http://schemas.microsoft.com/office/drawing/2014/main" id="{67613C43-FA47-4FE2-96A6-B42D30B2E998}"/>
              </a:ext>
            </a:extLst>
          </p:cNvPr>
          <p:cNvSpPr>
            <a:spLocks noChangeShapeType="1"/>
          </p:cNvSpPr>
          <p:nvPr/>
        </p:nvSpPr>
        <p:spPr bwMode="auto">
          <a:xfrm flipH="1">
            <a:off x="3977000" y="5270014"/>
            <a:ext cx="3257549"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2" name="Group 29">
            <a:extLst>
              <a:ext uri="{FF2B5EF4-FFF2-40B4-BE49-F238E27FC236}">
                <a16:creationId xmlns:a16="http://schemas.microsoft.com/office/drawing/2014/main" id="{BFFE39A5-FC8A-49F4-BA79-7607DF716668}"/>
              </a:ext>
            </a:extLst>
          </p:cNvPr>
          <p:cNvGrpSpPr>
            <a:grpSpLocks/>
          </p:cNvGrpSpPr>
          <p:nvPr/>
        </p:nvGrpSpPr>
        <p:grpSpPr bwMode="auto">
          <a:xfrm>
            <a:off x="8588035" y="6290325"/>
            <a:ext cx="520469" cy="523051"/>
            <a:chOff x="2065" y="1551"/>
            <a:chExt cx="1628" cy="1988"/>
          </a:xfrm>
        </p:grpSpPr>
        <p:sp>
          <p:nvSpPr>
            <p:cNvPr id="53" name="Freeform 30">
              <a:extLst>
                <a:ext uri="{FF2B5EF4-FFF2-40B4-BE49-F238E27FC236}">
                  <a16:creationId xmlns:a16="http://schemas.microsoft.com/office/drawing/2014/main" id="{2F6E64E7-944D-46DB-857F-0B56C97557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31">
              <a:extLst>
                <a:ext uri="{FF2B5EF4-FFF2-40B4-BE49-F238E27FC236}">
                  <a16:creationId xmlns:a16="http://schemas.microsoft.com/office/drawing/2014/main" id="{8DE26BC7-229A-4CFB-8790-DEE4F532DF5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32">
              <a:extLst>
                <a:ext uri="{FF2B5EF4-FFF2-40B4-BE49-F238E27FC236}">
                  <a16:creationId xmlns:a16="http://schemas.microsoft.com/office/drawing/2014/main" id="{C06AB4A2-3941-446E-873B-B0179BC76F4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33">
              <a:extLst>
                <a:ext uri="{FF2B5EF4-FFF2-40B4-BE49-F238E27FC236}">
                  <a16:creationId xmlns:a16="http://schemas.microsoft.com/office/drawing/2014/main" id="{ADA9C0F6-336C-4388-9BAB-873DB171D7B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34">
              <a:extLst>
                <a:ext uri="{FF2B5EF4-FFF2-40B4-BE49-F238E27FC236}">
                  <a16:creationId xmlns:a16="http://schemas.microsoft.com/office/drawing/2014/main" id="{182F6D58-F207-421D-82E5-D373AFACEDD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35">
              <a:extLst>
                <a:ext uri="{FF2B5EF4-FFF2-40B4-BE49-F238E27FC236}">
                  <a16:creationId xmlns:a16="http://schemas.microsoft.com/office/drawing/2014/main" id="{332B1ADC-9C9B-4271-8C91-65CC15BEF82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6">
              <a:extLst>
                <a:ext uri="{FF2B5EF4-FFF2-40B4-BE49-F238E27FC236}">
                  <a16:creationId xmlns:a16="http://schemas.microsoft.com/office/drawing/2014/main" id="{8F29788D-90A3-4D5A-88CE-3E546F16155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7">
              <a:extLst>
                <a:ext uri="{FF2B5EF4-FFF2-40B4-BE49-F238E27FC236}">
                  <a16:creationId xmlns:a16="http://schemas.microsoft.com/office/drawing/2014/main" id="{BDBE09BB-CBF9-44A6-A62E-D8032E76EEC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8">
              <a:extLst>
                <a:ext uri="{FF2B5EF4-FFF2-40B4-BE49-F238E27FC236}">
                  <a16:creationId xmlns:a16="http://schemas.microsoft.com/office/drawing/2014/main" id="{0C755021-099D-4869-8AEB-990D65E388F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9">
              <a:extLst>
                <a:ext uri="{FF2B5EF4-FFF2-40B4-BE49-F238E27FC236}">
                  <a16:creationId xmlns:a16="http://schemas.microsoft.com/office/drawing/2014/main" id="{5CD18148-F3CF-409C-B7BB-10BEBA58B47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40">
              <a:extLst>
                <a:ext uri="{FF2B5EF4-FFF2-40B4-BE49-F238E27FC236}">
                  <a16:creationId xmlns:a16="http://schemas.microsoft.com/office/drawing/2014/main" id="{06A40212-DC94-4E77-9BA2-E2F06832BA1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41">
              <a:extLst>
                <a:ext uri="{FF2B5EF4-FFF2-40B4-BE49-F238E27FC236}">
                  <a16:creationId xmlns:a16="http://schemas.microsoft.com/office/drawing/2014/main" id="{988B80D2-88F1-459D-B59D-79087029692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42">
              <a:extLst>
                <a:ext uri="{FF2B5EF4-FFF2-40B4-BE49-F238E27FC236}">
                  <a16:creationId xmlns:a16="http://schemas.microsoft.com/office/drawing/2014/main" id="{0B22D317-9F8F-447B-9D4E-7ABB57D2DF9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43">
              <a:extLst>
                <a:ext uri="{FF2B5EF4-FFF2-40B4-BE49-F238E27FC236}">
                  <a16:creationId xmlns:a16="http://schemas.microsoft.com/office/drawing/2014/main" id="{CDE31ADD-512B-41F9-9078-0B5ADE91256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44">
              <a:extLst>
                <a:ext uri="{FF2B5EF4-FFF2-40B4-BE49-F238E27FC236}">
                  <a16:creationId xmlns:a16="http://schemas.microsoft.com/office/drawing/2014/main" id="{B4678BF1-13C4-4647-80CC-A3911D5C8C5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5">
              <a:extLst>
                <a:ext uri="{FF2B5EF4-FFF2-40B4-BE49-F238E27FC236}">
                  <a16:creationId xmlns:a16="http://schemas.microsoft.com/office/drawing/2014/main" id="{01181A57-83CF-4092-94E2-47A4A8DBABC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6">
              <a:extLst>
                <a:ext uri="{FF2B5EF4-FFF2-40B4-BE49-F238E27FC236}">
                  <a16:creationId xmlns:a16="http://schemas.microsoft.com/office/drawing/2014/main" id="{F565E8C0-5E7D-41D9-88D3-BC27D721DA0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1" name="AutoShape 35">
            <a:extLst>
              <a:ext uri="{FF2B5EF4-FFF2-40B4-BE49-F238E27FC236}">
                <a16:creationId xmlns:a16="http://schemas.microsoft.com/office/drawing/2014/main" id="{1E183218-F08C-4506-ACEC-5467E65FB0E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141" name="Rectangle 23">
            <a:extLst>
              <a:ext uri="{FF2B5EF4-FFF2-40B4-BE49-F238E27FC236}">
                <a16:creationId xmlns:a16="http://schemas.microsoft.com/office/drawing/2014/main" id="{164D7E4D-2F59-4F6B-81DC-BAD9B8AE6D13}"/>
              </a:ext>
            </a:extLst>
          </p:cNvPr>
          <p:cNvSpPr>
            <a:spLocks noChangeArrowheads="1"/>
          </p:cNvSpPr>
          <p:nvPr/>
        </p:nvSpPr>
        <p:spPr bwMode="auto">
          <a:xfrm>
            <a:off x="4591074" y="5270014"/>
            <a:ext cx="1800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a:t>
            </a:r>
          </a:p>
        </p:txBody>
      </p:sp>
      <p:sp>
        <p:nvSpPr>
          <p:cNvPr id="142" name="Rectangle 23">
            <a:extLst>
              <a:ext uri="{FF2B5EF4-FFF2-40B4-BE49-F238E27FC236}">
                <a16:creationId xmlns:a16="http://schemas.microsoft.com/office/drawing/2014/main" id="{179C167C-7B08-4BF7-957F-5B6ED95B2CE8}"/>
              </a:ext>
            </a:extLst>
          </p:cNvPr>
          <p:cNvSpPr>
            <a:spLocks noChangeArrowheads="1"/>
          </p:cNvSpPr>
          <p:nvPr/>
        </p:nvSpPr>
        <p:spPr bwMode="auto">
          <a:xfrm>
            <a:off x="4610100" y="5559623"/>
            <a:ext cx="1800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a:t>
            </a:r>
          </a:p>
        </p:txBody>
      </p:sp>
      <p:grpSp>
        <p:nvGrpSpPr>
          <p:cNvPr id="152" name="Group 151">
            <a:extLst>
              <a:ext uri="{FF2B5EF4-FFF2-40B4-BE49-F238E27FC236}">
                <a16:creationId xmlns:a16="http://schemas.microsoft.com/office/drawing/2014/main" id="{18C5934C-302E-4512-AEBD-6BF108E09C70}"/>
              </a:ext>
            </a:extLst>
          </p:cNvPr>
          <p:cNvGrpSpPr/>
          <p:nvPr/>
        </p:nvGrpSpPr>
        <p:grpSpPr>
          <a:xfrm>
            <a:off x="3713931" y="962881"/>
            <a:ext cx="3884837" cy="1344915"/>
            <a:chOff x="-1247950" y="1864470"/>
            <a:chExt cx="10199560" cy="3686120"/>
          </a:xfrm>
        </p:grpSpPr>
        <p:pic>
          <p:nvPicPr>
            <p:cNvPr id="154" name="Picture 153">
              <a:extLst>
                <a:ext uri="{FF2B5EF4-FFF2-40B4-BE49-F238E27FC236}">
                  <a16:creationId xmlns:a16="http://schemas.microsoft.com/office/drawing/2014/main" id="{75BBB575-6436-4EE6-A0AB-BACB4F2EFECF}"/>
                </a:ext>
              </a:extLst>
            </p:cNvPr>
            <p:cNvPicPr>
              <a:picLocks noChangeAspect="1"/>
            </p:cNvPicPr>
            <p:nvPr/>
          </p:nvPicPr>
          <p:blipFill>
            <a:blip r:embed="rId4"/>
            <a:stretch>
              <a:fillRect/>
            </a:stretch>
          </p:blipFill>
          <p:spPr>
            <a:xfrm>
              <a:off x="3504572" y="1864470"/>
              <a:ext cx="241426" cy="217281"/>
            </a:xfrm>
            <a:prstGeom prst="rect">
              <a:avLst/>
            </a:prstGeom>
          </p:spPr>
        </p:pic>
        <p:pic>
          <p:nvPicPr>
            <p:cNvPr id="155" name="Picture 154">
              <a:extLst>
                <a:ext uri="{FF2B5EF4-FFF2-40B4-BE49-F238E27FC236}">
                  <a16:creationId xmlns:a16="http://schemas.microsoft.com/office/drawing/2014/main" id="{AF96F950-0318-43C6-8A30-08C343A7F33D}"/>
                </a:ext>
              </a:extLst>
            </p:cNvPr>
            <p:cNvPicPr>
              <a:picLocks noChangeAspect="1"/>
            </p:cNvPicPr>
            <p:nvPr/>
          </p:nvPicPr>
          <p:blipFill>
            <a:blip r:embed="rId4"/>
            <a:stretch>
              <a:fillRect/>
            </a:stretch>
          </p:blipFill>
          <p:spPr>
            <a:xfrm>
              <a:off x="-1247950" y="1894005"/>
              <a:ext cx="241426" cy="217281"/>
            </a:xfrm>
            <a:prstGeom prst="rect">
              <a:avLst/>
            </a:prstGeom>
          </p:spPr>
        </p:pic>
        <p:pic>
          <p:nvPicPr>
            <p:cNvPr id="156" name="Picture 155">
              <a:extLst>
                <a:ext uri="{FF2B5EF4-FFF2-40B4-BE49-F238E27FC236}">
                  <a16:creationId xmlns:a16="http://schemas.microsoft.com/office/drawing/2014/main" id="{C82FDF51-15E7-4A19-B72F-C75BE06C4600}"/>
                </a:ext>
              </a:extLst>
            </p:cNvPr>
            <p:cNvPicPr>
              <a:picLocks noChangeAspect="1"/>
            </p:cNvPicPr>
            <p:nvPr/>
          </p:nvPicPr>
          <p:blipFill>
            <a:blip r:embed="rId4"/>
            <a:stretch>
              <a:fillRect/>
            </a:stretch>
          </p:blipFill>
          <p:spPr>
            <a:xfrm>
              <a:off x="-388583" y="4030645"/>
              <a:ext cx="241426" cy="217281"/>
            </a:xfrm>
            <a:prstGeom prst="rect">
              <a:avLst/>
            </a:prstGeom>
          </p:spPr>
        </p:pic>
        <p:pic>
          <p:nvPicPr>
            <p:cNvPr id="157" name="Picture 156">
              <a:extLst>
                <a:ext uri="{FF2B5EF4-FFF2-40B4-BE49-F238E27FC236}">
                  <a16:creationId xmlns:a16="http://schemas.microsoft.com/office/drawing/2014/main" id="{B6DD3689-D02C-4EE8-871B-CBA0D4B8ED77}"/>
                </a:ext>
              </a:extLst>
            </p:cNvPr>
            <p:cNvPicPr>
              <a:picLocks noChangeAspect="1"/>
            </p:cNvPicPr>
            <p:nvPr/>
          </p:nvPicPr>
          <p:blipFill>
            <a:blip r:embed="rId4"/>
            <a:stretch>
              <a:fillRect/>
            </a:stretch>
          </p:blipFill>
          <p:spPr>
            <a:xfrm>
              <a:off x="496540" y="5333309"/>
              <a:ext cx="241426" cy="217281"/>
            </a:xfrm>
            <a:prstGeom prst="rect">
              <a:avLst/>
            </a:prstGeom>
          </p:spPr>
        </p:pic>
        <p:pic>
          <p:nvPicPr>
            <p:cNvPr id="158" name="Picture 157">
              <a:extLst>
                <a:ext uri="{FF2B5EF4-FFF2-40B4-BE49-F238E27FC236}">
                  <a16:creationId xmlns:a16="http://schemas.microsoft.com/office/drawing/2014/main" id="{EFF4E779-B930-4079-99C7-434D0C74C709}"/>
                </a:ext>
              </a:extLst>
            </p:cNvPr>
            <p:cNvPicPr>
              <a:picLocks noChangeAspect="1"/>
            </p:cNvPicPr>
            <p:nvPr/>
          </p:nvPicPr>
          <p:blipFill>
            <a:blip r:embed="rId4"/>
            <a:stretch>
              <a:fillRect/>
            </a:stretch>
          </p:blipFill>
          <p:spPr>
            <a:xfrm>
              <a:off x="5245822" y="5333309"/>
              <a:ext cx="241426" cy="217281"/>
            </a:xfrm>
            <a:prstGeom prst="rect">
              <a:avLst/>
            </a:prstGeom>
          </p:spPr>
        </p:pic>
        <p:pic>
          <p:nvPicPr>
            <p:cNvPr id="159" name="Picture 158">
              <a:extLst>
                <a:ext uri="{FF2B5EF4-FFF2-40B4-BE49-F238E27FC236}">
                  <a16:creationId xmlns:a16="http://schemas.microsoft.com/office/drawing/2014/main" id="{1FB28575-B5A4-4910-90F2-18F780461D66}"/>
                </a:ext>
              </a:extLst>
            </p:cNvPr>
            <p:cNvPicPr>
              <a:picLocks noChangeAspect="1"/>
            </p:cNvPicPr>
            <p:nvPr/>
          </p:nvPicPr>
          <p:blipFill>
            <a:blip r:embed="rId4"/>
            <a:stretch>
              <a:fillRect/>
            </a:stretch>
          </p:blipFill>
          <p:spPr>
            <a:xfrm>
              <a:off x="6117531" y="4044782"/>
              <a:ext cx="241426" cy="217281"/>
            </a:xfrm>
            <a:prstGeom prst="rect">
              <a:avLst/>
            </a:prstGeom>
          </p:spPr>
        </p:pic>
        <p:pic>
          <p:nvPicPr>
            <p:cNvPr id="160" name="Picture 159">
              <a:extLst>
                <a:ext uri="{FF2B5EF4-FFF2-40B4-BE49-F238E27FC236}">
                  <a16:creationId xmlns:a16="http://schemas.microsoft.com/office/drawing/2014/main" id="{1103F02F-5D0F-4E22-AC44-8815FEBA8452}"/>
                </a:ext>
              </a:extLst>
            </p:cNvPr>
            <p:cNvPicPr>
              <a:picLocks noChangeAspect="1"/>
            </p:cNvPicPr>
            <p:nvPr/>
          </p:nvPicPr>
          <p:blipFill>
            <a:blip r:embed="rId4"/>
            <a:stretch>
              <a:fillRect/>
            </a:stretch>
          </p:blipFill>
          <p:spPr>
            <a:xfrm>
              <a:off x="8710184" y="1889817"/>
              <a:ext cx="241426" cy="217281"/>
            </a:xfrm>
            <a:prstGeom prst="rect">
              <a:avLst/>
            </a:prstGeom>
          </p:spPr>
        </p:pic>
      </p:grpSp>
      <p:cxnSp>
        <p:nvCxnSpPr>
          <p:cNvPr id="10" name="Straight Connector 9">
            <a:extLst>
              <a:ext uri="{FF2B5EF4-FFF2-40B4-BE49-F238E27FC236}">
                <a16:creationId xmlns:a16="http://schemas.microsoft.com/office/drawing/2014/main" id="{62E8675C-373E-48B1-8A66-5657A35F2C72}"/>
              </a:ext>
            </a:extLst>
          </p:cNvPr>
          <p:cNvCxnSpPr>
            <a:cxnSpLocks/>
          </p:cNvCxnSpPr>
          <p:nvPr/>
        </p:nvCxnSpPr>
        <p:spPr bwMode="auto">
          <a:xfrm>
            <a:off x="6890826" y="1051406"/>
            <a:ext cx="0" cy="1131407"/>
          </a:xfrm>
          <a:prstGeom prst="line">
            <a:avLst/>
          </a:prstGeom>
          <a:solidFill>
            <a:schemeClr val="accent1"/>
          </a:solidFill>
          <a:ln w="19050" cap="sq" cmpd="sng" algn="ctr">
            <a:solidFill>
              <a:schemeClr val="bg2"/>
            </a:solidFill>
            <a:prstDash val="solid"/>
            <a:round/>
            <a:headEnd type="none" w="sm" len="sm"/>
            <a:tailEnd type="none" w="sm" len="sm"/>
          </a:ln>
          <a:effectLst/>
        </p:spPr>
      </p:cxnSp>
      <p:sp>
        <p:nvSpPr>
          <p:cNvPr id="172" name="Text Box 35">
            <a:extLst>
              <a:ext uri="{FF2B5EF4-FFF2-40B4-BE49-F238E27FC236}">
                <a16:creationId xmlns:a16="http://schemas.microsoft.com/office/drawing/2014/main" id="{76E2785F-5A71-4E59-AEC5-31A5D01CEDFC}"/>
              </a:ext>
            </a:extLst>
          </p:cNvPr>
          <p:cNvSpPr txBox="1">
            <a:spLocks noChangeArrowheads="1"/>
          </p:cNvSpPr>
          <p:nvPr/>
        </p:nvSpPr>
        <p:spPr bwMode="auto">
          <a:xfrm>
            <a:off x="6502251" y="548680"/>
            <a:ext cx="8345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mn-cs"/>
              </a:rPr>
              <a:t>k=7</a:t>
            </a:r>
            <a:endPar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3" name="Rectangle 23">
            <a:extLst>
              <a:ext uri="{FF2B5EF4-FFF2-40B4-BE49-F238E27FC236}">
                <a16:creationId xmlns:a16="http://schemas.microsoft.com/office/drawing/2014/main" id="{99DAC085-62DF-44E0-96F3-7C456026108B}"/>
              </a:ext>
            </a:extLst>
          </p:cNvPr>
          <p:cNvSpPr>
            <a:spLocks noChangeArrowheads="1"/>
          </p:cNvSpPr>
          <p:nvPr/>
        </p:nvSpPr>
        <p:spPr bwMode="auto">
          <a:xfrm>
            <a:off x="-36512" y="3218200"/>
            <a:ext cx="406170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vertices = cities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edges = roads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k gas stations in cities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Can you service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all the roads?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002456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72"/>
                                        </p:tgtEl>
                                        <p:attrNameLst>
                                          <p:attrName>style.visibility</p:attrName>
                                        </p:attrNameLst>
                                      </p:cBhvr>
                                      <p:to>
                                        <p:strVal val="visible"/>
                                      </p:to>
                                    </p:set>
                                    <p:anim calcmode="lin" valueType="num">
                                      <p:cBhvr additive="base">
                                        <p:cTn id="21" dur="500" fill="hold"/>
                                        <p:tgtEl>
                                          <p:spTgt spid="172"/>
                                        </p:tgtEl>
                                        <p:attrNameLst>
                                          <p:attrName>ppt_x</p:attrName>
                                        </p:attrNameLst>
                                      </p:cBhvr>
                                      <p:tavLst>
                                        <p:tav tm="0">
                                          <p:val>
                                            <p:strVal val="0-#ppt_w/2"/>
                                          </p:val>
                                        </p:tav>
                                        <p:tav tm="100000">
                                          <p:val>
                                            <p:strVal val="#ppt_x"/>
                                          </p:val>
                                        </p:tav>
                                      </p:tavLst>
                                    </p:anim>
                                    <p:anim calcmode="lin" valueType="num">
                                      <p:cBhvr additive="base">
                                        <p:cTn id="22" dur="500" fill="hold"/>
                                        <p:tgtEl>
                                          <p:spTgt spid="172"/>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0-#ppt_w/2"/>
                                          </p:val>
                                        </p:tav>
                                        <p:tav tm="100000">
                                          <p:val>
                                            <p:strVal val="#ppt_x"/>
                                          </p:val>
                                        </p:tav>
                                      </p:tavLst>
                                    </p:anim>
                                    <p:anim calcmode="lin" valueType="num">
                                      <p:cBhvr additive="base">
                                        <p:cTn id="26"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0-#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1+#ppt_w/2"/>
                                          </p:val>
                                        </p:tav>
                                        <p:tav tm="100000">
                                          <p:val>
                                            <p:strVal val="#ppt_x"/>
                                          </p:val>
                                        </p:tav>
                                      </p:tavLst>
                                    </p:anim>
                                    <p:anim calcmode="lin" valueType="num">
                                      <p:cBhvr additive="base">
                                        <p:cTn id="3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3">
                                            <p:txEl>
                                              <p:pRg st="0" end="0"/>
                                            </p:txEl>
                                          </p:spTgt>
                                        </p:tgtEl>
                                        <p:attrNameLst>
                                          <p:attrName>style.visibility</p:attrName>
                                        </p:attrNameLst>
                                      </p:cBhvr>
                                      <p:to>
                                        <p:strVal val="visible"/>
                                      </p:to>
                                    </p:set>
                                    <p:anim calcmode="lin" valueType="num">
                                      <p:cBhvr additive="base">
                                        <p:cTn id="43" dur="500" fill="hold"/>
                                        <p:tgtEl>
                                          <p:spTgt spid="173">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173">
                                            <p:txEl>
                                              <p:pRg st="1" end="1"/>
                                            </p:txEl>
                                          </p:spTgt>
                                        </p:tgtEl>
                                        <p:attrNameLst>
                                          <p:attrName>style.visibility</p:attrName>
                                        </p:attrNameLst>
                                      </p:cBhvr>
                                      <p:to>
                                        <p:strVal val="visible"/>
                                      </p:to>
                                    </p:set>
                                    <p:anim calcmode="lin" valueType="num">
                                      <p:cBhvr additive="base">
                                        <p:cTn id="49" dur="500" fill="hold"/>
                                        <p:tgtEl>
                                          <p:spTgt spid="173">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73">
                                            <p:txEl>
                                              <p:pRg st="2" end="2"/>
                                            </p:txEl>
                                          </p:spTgt>
                                        </p:tgtEl>
                                        <p:attrNameLst>
                                          <p:attrName>style.visibility</p:attrName>
                                        </p:attrNameLst>
                                      </p:cBhvr>
                                      <p:to>
                                        <p:strVal val="visible"/>
                                      </p:to>
                                    </p:set>
                                    <p:anim calcmode="lin" valueType="num">
                                      <p:cBhvr additive="base">
                                        <p:cTn id="55" dur="500" fill="hold"/>
                                        <p:tgtEl>
                                          <p:spTgt spid="173">
                                            <p:txEl>
                                              <p:pRg st="2" end="2"/>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173">
                                            <p:txEl>
                                              <p:pRg st="3" end="3"/>
                                            </p:txEl>
                                          </p:spTgt>
                                        </p:tgtEl>
                                        <p:attrNameLst>
                                          <p:attrName>style.visibility</p:attrName>
                                        </p:attrNameLst>
                                      </p:cBhvr>
                                      <p:to>
                                        <p:strVal val="visible"/>
                                      </p:to>
                                    </p:set>
                                    <p:anim calcmode="lin" valueType="num">
                                      <p:cBhvr additive="base">
                                        <p:cTn id="61" dur="500" fill="hold"/>
                                        <p:tgtEl>
                                          <p:spTgt spid="173">
                                            <p:txEl>
                                              <p:pRg st="3" end="3"/>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7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additive="base">
                                        <p:cTn id="67" dur="500" fill="hold"/>
                                        <p:tgtEl>
                                          <p:spTgt spid="51"/>
                                        </p:tgtEl>
                                        <p:attrNameLst>
                                          <p:attrName>ppt_x</p:attrName>
                                        </p:attrNameLst>
                                      </p:cBhvr>
                                      <p:tavLst>
                                        <p:tav tm="0">
                                          <p:val>
                                            <p:strVal val="1+#ppt_w/2"/>
                                          </p:val>
                                        </p:tav>
                                        <p:tav tm="100000">
                                          <p:val>
                                            <p:strVal val="#ppt_x"/>
                                          </p:val>
                                        </p:tav>
                                      </p:tavLst>
                                    </p:anim>
                                    <p:anim calcmode="lin" valueType="num">
                                      <p:cBhvr additive="base">
                                        <p:cTn id="68" dur="500" fill="hold"/>
                                        <p:tgtEl>
                                          <p:spTgt spid="51"/>
                                        </p:tgtEl>
                                        <p:attrNameLst>
                                          <p:attrName>ppt_y</p:attrName>
                                        </p:attrNameLst>
                                      </p:cBhvr>
                                      <p:tavLst>
                                        <p:tav tm="0">
                                          <p:val>
                                            <p:strVal val="#ppt_y"/>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173">
                                            <p:txEl>
                                              <p:pRg st="0" end="0"/>
                                            </p:txEl>
                                          </p:spTgt>
                                        </p:tgtEl>
                                        <p:attrNameLst>
                                          <p:attrName>style.visibility</p:attrName>
                                        </p:attrNameLst>
                                      </p:cBhvr>
                                      <p:to>
                                        <p:strVal val="hidden"/>
                                      </p:to>
                                    </p:set>
                                  </p:childTnLst>
                                </p:cTn>
                              </p:par>
                              <p:par>
                                <p:cTn id="71" presetID="1" presetClass="exit" presetSubtype="0" fill="hold" grpId="0" nodeType="withEffect">
                                  <p:stCondLst>
                                    <p:cond delay="0"/>
                                  </p:stCondLst>
                                  <p:childTnLst>
                                    <p:set>
                                      <p:cBhvr>
                                        <p:cTn id="72" dur="1" fill="hold">
                                          <p:stCondLst>
                                            <p:cond delay="0"/>
                                          </p:stCondLst>
                                        </p:cTn>
                                        <p:tgtEl>
                                          <p:spTgt spid="173">
                                            <p:txEl>
                                              <p:pRg st="1" end="1"/>
                                            </p:txEl>
                                          </p:spTgt>
                                        </p:tgtEl>
                                        <p:attrNameLst>
                                          <p:attrName>style.visibility</p:attrName>
                                        </p:attrNameLst>
                                      </p:cBhvr>
                                      <p:to>
                                        <p:strVal val="hidden"/>
                                      </p:to>
                                    </p:set>
                                  </p:childTnLst>
                                </p:cTn>
                              </p:par>
                              <p:par>
                                <p:cTn id="73" presetID="1" presetClass="exit" presetSubtype="0" fill="hold" grpId="0" nodeType="withEffect">
                                  <p:stCondLst>
                                    <p:cond delay="0"/>
                                  </p:stCondLst>
                                  <p:childTnLst>
                                    <p:set>
                                      <p:cBhvr>
                                        <p:cTn id="74" dur="1" fill="hold">
                                          <p:stCondLst>
                                            <p:cond delay="0"/>
                                          </p:stCondLst>
                                        </p:cTn>
                                        <p:tgtEl>
                                          <p:spTgt spid="173">
                                            <p:txEl>
                                              <p:pRg st="2" end="2"/>
                                            </p:txEl>
                                          </p:spTgt>
                                        </p:tgtEl>
                                        <p:attrNameLst>
                                          <p:attrName>style.visibility</p:attrName>
                                        </p:attrNameLst>
                                      </p:cBhvr>
                                      <p:to>
                                        <p:strVal val="hidden"/>
                                      </p:to>
                                    </p:set>
                                  </p:childTnLst>
                                </p:cTn>
                              </p:par>
                              <p:par>
                                <p:cTn id="75" presetID="1" presetClass="exit" presetSubtype="0" fill="hold" grpId="0" nodeType="withEffect">
                                  <p:stCondLst>
                                    <p:cond delay="0"/>
                                  </p:stCondLst>
                                  <p:childTnLst>
                                    <p:set>
                                      <p:cBhvr>
                                        <p:cTn id="76" dur="1" fill="hold">
                                          <p:stCondLst>
                                            <p:cond delay="0"/>
                                          </p:stCondLst>
                                        </p:cTn>
                                        <p:tgtEl>
                                          <p:spTgt spid="173">
                                            <p:txEl>
                                              <p:pRg st="3" end="3"/>
                                            </p:txEl>
                                          </p:spTgt>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xit" presetSubtype="4" fill="hold" nodeType="clickEffect">
                                  <p:stCondLst>
                                    <p:cond delay="0"/>
                                  </p:stCondLst>
                                  <p:childTnLst>
                                    <p:anim calcmode="lin" valueType="num">
                                      <p:cBhvr additive="base">
                                        <p:cTn id="80" dur="500"/>
                                        <p:tgtEl>
                                          <p:spTgt spid="152"/>
                                        </p:tgtEl>
                                        <p:attrNameLst>
                                          <p:attrName>ppt_x</p:attrName>
                                        </p:attrNameLst>
                                      </p:cBhvr>
                                      <p:tavLst>
                                        <p:tav tm="0">
                                          <p:val>
                                            <p:strVal val="ppt_x"/>
                                          </p:val>
                                        </p:tav>
                                        <p:tav tm="100000">
                                          <p:val>
                                            <p:strVal val="ppt_x"/>
                                          </p:val>
                                        </p:tav>
                                      </p:tavLst>
                                    </p:anim>
                                    <p:anim calcmode="lin" valueType="num">
                                      <p:cBhvr additive="base">
                                        <p:cTn id="81" dur="500"/>
                                        <p:tgtEl>
                                          <p:spTgt spid="152"/>
                                        </p:tgtEl>
                                        <p:attrNameLst>
                                          <p:attrName>ppt_y</p:attrName>
                                        </p:attrNameLst>
                                      </p:cBhvr>
                                      <p:tavLst>
                                        <p:tav tm="0">
                                          <p:val>
                                            <p:strVal val="ppt_y"/>
                                          </p:val>
                                        </p:tav>
                                        <p:tav tm="100000">
                                          <p:val>
                                            <p:strVal val="1+ppt_h/2"/>
                                          </p:val>
                                        </p:tav>
                                      </p:tavLst>
                                    </p:anim>
                                    <p:set>
                                      <p:cBhvr>
                                        <p:cTn id="82" dur="1" fill="hold">
                                          <p:stCondLst>
                                            <p:cond delay="499"/>
                                          </p:stCondLst>
                                        </p:cTn>
                                        <p:tgtEl>
                                          <p:spTgt spid="152"/>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141"/>
                                        </p:tgtEl>
                                        <p:attrNameLst>
                                          <p:attrName>style.visibility</p:attrName>
                                        </p:attrNameLst>
                                      </p:cBhvr>
                                      <p:to>
                                        <p:strVal val="visible"/>
                                      </p:to>
                                    </p:set>
                                    <p:anim calcmode="lin" valueType="num">
                                      <p:cBhvr additive="base">
                                        <p:cTn id="87" dur="500" fill="hold"/>
                                        <p:tgtEl>
                                          <p:spTgt spid="141"/>
                                        </p:tgtEl>
                                        <p:attrNameLst>
                                          <p:attrName>ppt_x</p:attrName>
                                        </p:attrNameLst>
                                      </p:cBhvr>
                                      <p:tavLst>
                                        <p:tav tm="0">
                                          <p:val>
                                            <p:strVal val="1+#ppt_w/2"/>
                                          </p:val>
                                        </p:tav>
                                        <p:tav tm="100000">
                                          <p:val>
                                            <p:strVal val="#ppt_x"/>
                                          </p:val>
                                        </p:tav>
                                      </p:tavLst>
                                    </p:anim>
                                    <p:anim calcmode="lin" valueType="num">
                                      <p:cBhvr additive="base">
                                        <p:cTn id="88" dur="500" fill="hold"/>
                                        <p:tgtEl>
                                          <p:spTgt spid="141"/>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0"/>
                                        </p:tgtEl>
                                        <p:attrNameLst>
                                          <p:attrName>style.visibility</p:attrName>
                                        </p:attrNameLst>
                                      </p:cBhvr>
                                      <p:to>
                                        <p:strVal val="visible"/>
                                      </p:to>
                                    </p:set>
                                    <p:anim calcmode="lin" valueType="num">
                                      <p:cBhvr additive="base">
                                        <p:cTn id="93" dur="500" fill="hold"/>
                                        <p:tgtEl>
                                          <p:spTgt spid="10"/>
                                        </p:tgtEl>
                                        <p:attrNameLst>
                                          <p:attrName>ppt_x</p:attrName>
                                        </p:attrNameLst>
                                      </p:cBhvr>
                                      <p:tavLst>
                                        <p:tav tm="0">
                                          <p:val>
                                            <p:strVal val="#ppt_x"/>
                                          </p:val>
                                        </p:tav>
                                        <p:tav tm="100000">
                                          <p:val>
                                            <p:strVal val="#ppt_x"/>
                                          </p:val>
                                        </p:tav>
                                      </p:tavLst>
                                    </p:anim>
                                    <p:anim calcmode="lin" valueType="num">
                                      <p:cBhvr additive="base">
                                        <p:cTn id="9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grpId="0" nodeType="clickEffect">
                                  <p:stCondLst>
                                    <p:cond delay="0"/>
                                  </p:stCondLst>
                                  <p:childTnLst>
                                    <p:set>
                                      <p:cBhvr>
                                        <p:cTn id="98" dur="1" fill="hold">
                                          <p:stCondLst>
                                            <p:cond delay="0"/>
                                          </p:stCondLst>
                                        </p:cTn>
                                        <p:tgtEl>
                                          <p:spTgt spid="142"/>
                                        </p:tgtEl>
                                        <p:attrNameLst>
                                          <p:attrName>style.visibility</p:attrName>
                                        </p:attrNameLst>
                                      </p:cBhvr>
                                      <p:to>
                                        <p:strVal val="visible"/>
                                      </p:to>
                                    </p:set>
                                    <p:anim calcmode="lin" valueType="num">
                                      <p:cBhvr additive="base">
                                        <p:cTn id="99" dur="500" fill="hold"/>
                                        <p:tgtEl>
                                          <p:spTgt spid="142"/>
                                        </p:tgtEl>
                                        <p:attrNameLst>
                                          <p:attrName>ppt_x</p:attrName>
                                        </p:attrNameLst>
                                      </p:cBhvr>
                                      <p:tavLst>
                                        <p:tav tm="0">
                                          <p:val>
                                            <p:strVal val="1+#ppt_w/2"/>
                                          </p:val>
                                        </p:tav>
                                        <p:tav tm="100000">
                                          <p:val>
                                            <p:strVal val="#ppt_x"/>
                                          </p:val>
                                        </p:tav>
                                      </p:tavLst>
                                    </p:anim>
                                    <p:anim calcmode="lin" valueType="num">
                                      <p:cBhvr additive="base">
                                        <p:cTn id="100" dur="500" fill="hold"/>
                                        <p:tgtEl>
                                          <p:spTgt spid="1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36" grpId="0"/>
      <p:bldP spid="40" grpId="0"/>
      <p:bldP spid="46" grpId="0" animBg="1"/>
      <p:bldP spid="51" grpId="0" animBg="1"/>
      <p:bldP spid="141" grpId="0"/>
      <p:bldP spid="142" grpId="0"/>
      <p:bldP spid="172" grpId="0"/>
      <p:bldP spid="173" grpId="0" uiExpand="1" build="allAtOnce"/>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611A4D0-9FE7-4C0B-A448-0DCE708D7217}"/>
              </a:ext>
            </a:extLst>
          </p:cNvPr>
          <p:cNvGrpSpPr/>
          <p:nvPr/>
        </p:nvGrpSpPr>
        <p:grpSpPr>
          <a:xfrm>
            <a:off x="3404581" y="597475"/>
            <a:ext cx="4434502" cy="2053172"/>
            <a:chOff x="3404581" y="597475"/>
            <a:chExt cx="4434502" cy="2053172"/>
          </a:xfrm>
        </p:grpSpPr>
        <p:pic>
          <p:nvPicPr>
            <p:cNvPr id="161" name="Picture 160" descr="A picture containing object, photo, pair, table&#10;&#10;Description automatically generated">
              <a:extLst>
                <a:ext uri="{FF2B5EF4-FFF2-40B4-BE49-F238E27FC236}">
                  <a16:creationId xmlns:a16="http://schemas.microsoft.com/office/drawing/2014/main" id="{1C52135E-0384-494D-8AE6-CBD2BDA33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04581" y="597475"/>
              <a:ext cx="4434502" cy="2053172"/>
            </a:xfrm>
            <a:prstGeom prst="rect">
              <a:avLst/>
            </a:prstGeom>
          </p:spPr>
        </p:pic>
        <p:sp>
          <p:nvSpPr>
            <p:cNvPr id="7" name="Rectangle 6">
              <a:extLst>
                <a:ext uri="{FF2B5EF4-FFF2-40B4-BE49-F238E27FC236}">
                  <a16:creationId xmlns:a16="http://schemas.microsoft.com/office/drawing/2014/main" id="{C5019088-13A5-4AD0-AACF-9E9180A0276D}"/>
                </a:ext>
              </a:extLst>
            </p:cNvPr>
            <p:cNvSpPr/>
            <p:nvPr/>
          </p:nvSpPr>
          <p:spPr bwMode="auto">
            <a:xfrm>
              <a:off x="3635896"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2" name="Rectangle 161">
              <a:extLst>
                <a:ext uri="{FF2B5EF4-FFF2-40B4-BE49-F238E27FC236}">
                  <a16:creationId xmlns:a16="http://schemas.microsoft.com/office/drawing/2014/main" id="{F88B0E5B-8696-4366-99B0-2D0E59DE83AA}"/>
                </a:ext>
              </a:extLst>
            </p:cNvPr>
            <p:cNvSpPr/>
            <p:nvPr/>
          </p:nvSpPr>
          <p:spPr bwMode="auto">
            <a:xfrm>
              <a:off x="5364088"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3" name="Rectangle 162">
              <a:extLst>
                <a:ext uri="{FF2B5EF4-FFF2-40B4-BE49-F238E27FC236}">
                  <a16:creationId xmlns:a16="http://schemas.microsoft.com/office/drawing/2014/main" id="{943EDDF1-46DF-4143-9CD6-BA96B3721B99}"/>
                </a:ext>
              </a:extLst>
            </p:cNvPr>
            <p:cNvSpPr/>
            <p:nvPr/>
          </p:nvSpPr>
          <p:spPr bwMode="auto">
            <a:xfrm>
              <a:off x="6804248" y="692696"/>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4" name="Rectangle 163">
              <a:extLst>
                <a:ext uri="{FF2B5EF4-FFF2-40B4-BE49-F238E27FC236}">
                  <a16:creationId xmlns:a16="http://schemas.microsoft.com/office/drawing/2014/main" id="{C3C72600-9240-4002-82B7-D11BFF7A3345}"/>
                </a:ext>
              </a:extLst>
            </p:cNvPr>
            <p:cNvSpPr/>
            <p:nvPr/>
          </p:nvSpPr>
          <p:spPr bwMode="auto">
            <a:xfrm>
              <a:off x="4041249" y="1380158"/>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5" name="Rectangle 164">
              <a:extLst>
                <a:ext uri="{FF2B5EF4-FFF2-40B4-BE49-F238E27FC236}">
                  <a16:creationId xmlns:a16="http://schemas.microsoft.com/office/drawing/2014/main" id="{52644C14-0DEC-4B9B-BF3C-650C49BCE4B7}"/>
                </a:ext>
              </a:extLst>
            </p:cNvPr>
            <p:cNvSpPr/>
            <p:nvPr/>
          </p:nvSpPr>
          <p:spPr bwMode="auto">
            <a:xfrm>
              <a:off x="3642798" y="233388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6" name="Rectangle 165">
              <a:extLst>
                <a:ext uri="{FF2B5EF4-FFF2-40B4-BE49-F238E27FC236}">
                  <a16:creationId xmlns:a16="http://schemas.microsoft.com/office/drawing/2014/main" id="{A2F5C729-718C-4279-B8F0-8B4DD2F4E5EC}"/>
                </a:ext>
              </a:extLst>
            </p:cNvPr>
            <p:cNvSpPr/>
            <p:nvPr/>
          </p:nvSpPr>
          <p:spPr bwMode="auto">
            <a:xfrm>
              <a:off x="4304908" y="2368273"/>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69" name="Rectangle 168">
              <a:extLst>
                <a:ext uri="{FF2B5EF4-FFF2-40B4-BE49-F238E27FC236}">
                  <a16:creationId xmlns:a16="http://schemas.microsoft.com/office/drawing/2014/main" id="{15A00EC6-E622-450C-ADEF-2E49B076EA36}"/>
                </a:ext>
              </a:extLst>
            </p:cNvPr>
            <p:cNvSpPr/>
            <p:nvPr/>
          </p:nvSpPr>
          <p:spPr bwMode="auto">
            <a:xfrm>
              <a:off x="6116781" y="2361580"/>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70" name="Rectangle 169">
              <a:extLst>
                <a:ext uri="{FF2B5EF4-FFF2-40B4-BE49-F238E27FC236}">
                  <a16:creationId xmlns:a16="http://schemas.microsoft.com/office/drawing/2014/main" id="{22302E8F-225F-4FFC-A037-2EDA71765ACB}"/>
                </a:ext>
              </a:extLst>
            </p:cNvPr>
            <p:cNvSpPr/>
            <p:nvPr/>
          </p:nvSpPr>
          <p:spPr bwMode="auto">
            <a:xfrm>
              <a:off x="6777553" y="236758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71" name="Rectangle 170">
              <a:extLst>
                <a:ext uri="{FF2B5EF4-FFF2-40B4-BE49-F238E27FC236}">
                  <a16:creationId xmlns:a16="http://schemas.microsoft.com/office/drawing/2014/main" id="{45E36FA0-3A3C-4703-AB1A-85DF52C4C6A3}"/>
                </a:ext>
              </a:extLst>
            </p:cNvPr>
            <p:cNvSpPr/>
            <p:nvPr/>
          </p:nvSpPr>
          <p:spPr bwMode="auto">
            <a:xfrm>
              <a:off x="6489521" y="148250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395535" y="945427"/>
            <a:ext cx="2797051" cy="1237386"/>
          </a:xfrm>
          <a:prstGeom prst="wedgeRoundRectCallout">
            <a:avLst>
              <a:gd name="adj1" fmla="val -35498"/>
              <a:gd name="adj2" fmla="val 7453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1: Know what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an oracle for P</a:t>
            </a:r>
            <a: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is.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Vertex Cover</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33" name="Group 5">
            <a:extLst>
              <a:ext uri="{FF2B5EF4-FFF2-40B4-BE49-F238E27FC236}">
                <a16:creationId xmlns:a16="http://schemas.microsoft.com/office/drawing/2014/main" id="{D99FA469-1A04-40EB-B8DF-936184C3CC82}"/>
              </a:ext>
            </a:extLst>
          </p:cNvPr>
          <p:cNvGrpSpPr>
            <a:grpSpLocks/>
          </p:cNvGrpSpPr>
          <p:nvPr/>
        </p:nvGrpSpPr>
        <p:grpSpPr bwMode="auto">
          <a:xfrm>
            <a:off x="7216775" y="2182813"/>
            <a:ext cx="1800225" cy="3037038"/>
            <a:chOff x="4194" y="1993"/>
            <a:chExt cx="1422" cy="2325"/>
          </a:xfrm>
        </p:grpSpPr>
        <p:pic>
          <p:nvPicPr>
            <p:cNvPr id="34" name="Picture 2" descr="C:\15299\lecture14\Z313.gif">
              <a:extLst>
                <a:ext uri="{FF2B5EF4-FFF2-40B4-BE49-F238E27FC236}">
                  <a16:creationId xmlns:a16="http://schemas.microsoft.com/office/drawing/2014/main" id="{F982F395-0B29-45CE-ABC0-EBF9FD7871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5" name="Text Box 4">
              <a:extLst>
                <a:ext uri="{FF2B5EF4-FFF2-40B4-BE49-F238E27FC236}">
                  <a16:creationId xmlns:a16="http://schemas.microsoft.com/office/drawing/2014/main" id="{4462BBA6-E1CD-4974-8ACE-BC2CA9A0D9B6}"/>
                </a:ext>
              </a:extLst>
            </p:cNvPr>
            <p:cNvSpPr txBox="1">
              <a:spLocks noChangeArrowheads="1"/>
            </p:cNvSpPr>
            <p:nvPr/>
          </p:nvSpPr>
          <p:spPr bwMode="auto">
            <a:xfrm>
              <a:off x="4194" y="3611"/>
              <a:ext cx="1422" cy="707"/>
            </a:xfrm>
            <a:prstGeom prst="rect">
              <a:avLst/>
            </a:prstGeom>
            <a:solidFill>
              <a:schemeClr val="bg2"/>
            </a:solidFill>
            <a:ln w="12700" cap="sq">
              <a:solidFill>
                <a:schemeClr val="tx1"/>
              </a:solidFill>
              <a:miter lim="800000"/>
              <a:headEnd type="none" w="sm" len="sm"/>
              <a:tailEnd type="none" w="sm" len="sm"/>
            </a:ln>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18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6" name="Text Box 35">
            <a:extLst>
              <a:ext uri="{FF2B5EF4-FFF2-40B4-BE49-F238E27FC236}">
                <a16:creationId xmlns:a16="http://schemas.microsoft.com/office/drawing/2014/main" id="{E69CE572-DDDF-4A0B-865C-1AA3B6475694}"/>
              </a:ext>
            </a:extLst>
          </p:cNvPr>
          <p:cNvSpPr txBox="1">
            <a:spLocks noChangeArrowheads="1"/>
          </p:cNvSpPr>
          <p:nvPr/>
        </p:nvSpPr>
        <p:spPr bwMode="auto">
          <a:xfrm>
            <a:off x="4802534" y="2576920"/>
            <a:ext cx="12096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G,k</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p>
        </p:txBody>
      </p:sp>
      <p:sp>
        <p:nvSpPr>
          <p:cNvPr id="40" name="Rectangle 23">
            <a:extLst>
              <a:ext uri="{FF2B5EF4-FFF2-40B4-BE49-F238E27FC236}">
                <a16:creationId xmlns:a16="http://schemas.microsoft.com/office/drawing/2014/main" id="{B01BE193-2138-4370-99CD-67086EC8FA38}"/>
              </a:ext>
            </a:extLst>
          </p:cNvPr>
          <p:cNvSpPr>
            <a:spLocks noChangeArrowheads="1"/>
          </p:cNvSpPr>
          <p:nvPr/>
        </p:nvSpPr>
        <p:spPr bwMode="auto">
          <a:xfrm>
            <a:off x="3543422" y="3452807"/>
            <a:ext cx="38456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you select k vertices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so that each edge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is covered by one of them?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Line 36">
            <a:extLst>
              <a:ext uri="{FF2B5EF4-FFF2-40B4-BE49-F238E27FC236}">
                <a16:creationId xmlns:a16="http://schemas.microsoft.com/office/drawing/2014/main" id="{7450E1A3-6E2F-4B02-AB87-F1E77DCE8841}"/>
              </a:ext>
            </a:extLst>
          </p:cNvPr>
          <p:cNvSpPr>
            <a:spLocks noChangeShapeType="1"/>
          </p:cNvSpPr>
          <p:nvPr/>
        </p:nvSpPr>
        <p:spPr bwMode="auto">
          <a:xfrm>
            <a:off x="4149937" y="306896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Line 41">
            <a:extLst>
              <a:ext uri="{FF2B5EF4-FFF2-40B4-BE49-F238E27FC236}">
                <a16:creationId xmlns:a16="http://schemas.microsoft.com/office/drawing/2014/main" id="{67613C43-FA47-4FE2-96A6-B42D30B2E998}"/>
              </a:ext>
            </a:extLst>
          </p:cNvPr>
          <p:cNvSpPr>
            <a:spLocks noChangeShapeType="1"/>
          </p:cNvSpPr>
          <p:nvPr/>
        </p:nvSpPr>
        <p:spPr bwMode="auto">
          <a:xfrm flipH="1">
            <a:off x="3977000" y="5270014"/>
            <a:ext cx="3257549"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2" name="Group 29">
            <a:extLst>
              <a:ext uri="{FF2B5EF4-FFF2-40B4-BE49-F238E27FC236}">
                <a16:creationId xmlns:a16="http://schemas.microsoft.com/office/drawing/2014/main" id="{BFFE39A5-FC8A-49F4-BA79-7607DF716668}"/>
              </a:ext>
            </a:extLst>
          </p:cNvPr>
          <p:cNvGrpSpPr>
            <a:grpSpLocks/>
          </p:cNvGrpSpPr>
          <p:nvPr/>
        </p:nvGrpSpPr>
        <p:grpSpPr bwMode="auto">
          <a:xfrm>
            <a:off x="8588035" y="6290325"/>
            <a:ext cx="520469" cy="523051"/>
            <a:chOff x="2065" y="1551"/>
            <a:chExt cx="1628" cy="1988"/>
          </a:xfrm>
        </p:grpSpPr>
        <p:sp>
          <p:nvSpPr>
            <p:cNvPr id="53" name="Freeform 30">
              <a:extLst>
                <a:ext uri="{FF2B5EF4-FFF2-40B4-BE49-F238E27FC236}">
                  <a16:creationId xmlns:a16="http://schemas.microsoft.com/office/drawing/2014/main" id="{2F6E64E7-944D-46DB-857F-0B56C97557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31">
              <a:extLst>
                <a:ext uri="{FF2B5EF4-FFF2-40B4-BE49-F238E27FC236}">
                  <a16:creationId xmlns:a16="http://schemas.microsoft.com/office/drawing/2014/main" id="{8DE26BC7-229A-4CFB-8790-DEE4F532DF5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32">
              <a:extLst>
                <a:ext uri="{FF2B5EF4-FFF2-40B4-BE49-F238E27FC236}">
                  <a16:creationId xmlns:a16="http://schemas.microsoft.com/office/drawing/2014/main" id="{C06AB4A2-3941-446E-873B-B0179BC76F4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33">
              <a:extLst>
                <a:ext uri="{FF2B5EF4-FFF2-40B4-BE49-F238E27FC236}">
                  <a16:creationId xmlns:a16="http://schemas.microsoft.com/office/drawing/2014/main" id="{ADA9C0F6-336C-4388-9BAB-873DB171D7B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34">
              <a:extLst>
                <a:ext uri="{FF2B5EF4-FFF2-40B4-BE49-F238E27FC236}">
                  <a16:creationId xmlns:a16="http://schemas.microsoft.com/office/drawing/2014/main" id="{182F6D58-F207-421D-82E5-D373AFACEDD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35">
              <a:extLst>
                <a:ext uri="{FF2B5EF4-FFF2-40B4-BE49-F238E27FC236}">
                  <a16:creationId xmlns:a16="http://schemas.microsoft.com/office/drawing/2014/main" id="{332B1ADC-9C9B-4271-8C91-65CC15BEF82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6">
              <a:extLst>
                <a:ext uri="{FF2B5EF4-FFF2-40B4-BE49-F238E27FC236}">
                  <a16:creationId xmlns:a16="http://schemas.microsoft.com/office/drawing/2014/main" id="{8F29788D-90A3-4D5A-88CE-3E546F16155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7">
              <a:extLst>
                <a:ext uri="{FF2B5EF4-FFF2-40B4-BE49-F238E27FC236}">
                  <a16:creationId xmlns:a16="http://schemas.microsoft.com/office/drawing/2014/main" id="{BDBE09BB-CBF9-44A6-A62E-D8032E76EEC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8">
              <a:extLst>
                <a:ext uri="{FF2B5EF4-FFF2-40B4-BE49-F238E27FC236}">
                  <a16:creationId xmlns:a16="http://schemas.microsoft.com/office/drawing/2014/main" id="{0C755021-099D-4869-8AEB-990D65E388F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9">
              <a:extLst>
                <a:ext uri="{FF2B5EF4-FFF2-40B4-BE49-F238E27FC236}">
                  <a16:creationId xmlns:a16="http://schemas.microsoft.com/office/drawing/2014/main" id="{5CD18148-F3CF-409C-B7BB-10BEBA58B47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40">
              <a:extLst>
                <a:ext uri="{FF2B5EF4-FFF2-40B4-BE49-F238E27FC236}">
                  <a16:creationId xmlns:a16="http://schemas.microsoft.com/office/drawing/2014/main" id="{06A40212-DC94-4E77-9BA2-E2F06832BA1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41">
              <a:extLst>
                <a:ext uri="{FF2B5EF4-FFF2-40B4-BE49-F238E27FC236}">
                  <a16:creationId xmlns:a16="http://schemas.microsoft.com/office/drawing/2014/main" id="{988B80D2-88F1-459D-B59D-79087029692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42">
              <a:extLst>
                <a:ext uri="{FF2B5EF4-FFF2-40B4-BE49-F238E27FC236}">
                  <a16:creationId xmlns:a16="http://schemas.microsoft.com/office/drawing/2014/main" id="{0B22D317-9F8F-447B-9D4E-7ABB57D2DF9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43">
              <a:extLst>
                <a:ext uri="{FF2B5EF4-FFF2-40B4-BE49-F238E27FC236}">
                  <a16:creationId xmlns:a16="http://schemas.microsoft.com/office/drawing/2014/main" id="{CDE31ADD-512B-41F9-9078-0B5ADE91256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44">
              <a:extLst>
                <a:ext uri="{FF2B5EF4-FFF2-40B4-BE49-F238E27FC236}">
                  <a16:creationId xmlns:a16="http://schemas.microsoft.com/office/drawing/2014/main" id="{B4678BF1-13C4-4647-80CC-A3911D5C8C5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5">
              <a:extLst>
                <a:ext uri="{FF2B5EF4-FFF2-40B4-BE49-F238E27FC236}">
                  <a16:creationId xmlns:a16="http://schemas.microsoft.com/office/drawing/2014/main" id="{01181A57-83CF-4092-94E2-47A4A8DBABC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6">
              <a:extLst>
                <a:ext uri="{FF2B5EF4-FFF2-40B4-BE49-F238E27FC236}">
                  <a16:creationId xmlns:a16="http://schemas.microsoft.com/office/drawing/2014/main" id="{F565E8C0-5E7D-41D9-88D3-BC27D721DA0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1" name="AutoShape 35">
            <a:extLst>
              <a:ext uri="{FF2B5EF4-FFF2-40B4-BE49-F238E27FC236}">
                <a16:creationId xmlns:a16="http://schemas.microsoft.com/office/drawing/2014/main" id="{1E183218-F08C-4506-ACEC-5467E65FB0E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141" name="Rectangle 23">
            <a:extLst>
              <a:ext uri="{FF2B5EF4-FFF2-40B4-BE49-F238E27FC236}">
                <a16:creationId xmlns:a16="http://schemas.microsoft.com/office/drawing/2014/main" id="{164D7E4D-2F59-4F6B-81DC-BAD9B8AE6D13}"/>
              </a:ext>
            </a:extLst>
          </p:cNvPr>
          <p:cNvSpPr>
            <a:spLocks noChangeArrowheads="1"/>
          </p:cNvSpPr>
          <p:nvPr/>
        </p:nvSpPr>
        <p:spPr bwMode="auto">
          <a:xfrm>
            <a:off x="4591074" y="5270014"/>
            <a:ext cx="1800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a:t>
            </a:r>
          </a:p>
        </p:txBody>
      </p:sp>
      <p:sp>
        <p:nvSpPr>
          <p:cNvPr id="142" name="Rectangle 23">
            <a:extLst>
              <a:ext uri="{FF2B5EF4-FFF2-40B4-BE49-F238E27FC236}">
                <a16:creationId xmlns:a16="http://schemas.microsoft.com/office/drawing/2014/main" id="{179C167C-7B08-4BF7-957F-5B6ED95B2CE8}"/>
              </a:ext>
            </a:extLst>
          </p:cNvPr>
          <p:cNvSpPr>
            <a:spLocks noChangeArrowheads="1"/>
          </p:cNvSpPr>
          <p:nvPr/>
        </p:nvSpPr>
        <p:spPr bwMode="auto">
          <a:xfrm>
            <a:off x="4610100" y="5559623"/>
            <a:ext cx="9700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a:t>
            </a:r>
          </a:p>
        </p:txBody>
      </p:sp>
      <p:pic>
        <p:nvPicPr>
          <p:cNvPr id="154" name="Picture 153">
            <a:extLst>
              <a:ext uri="{FF2B5EF4-FFF2-40B4-BE49-F238E27FC236}">
                <a16:creationId xmlns:a16="http://schemas.microsoft.com/office/drawing/2014/main" id="{75BBB575-6436-4EE6-A0AB-BACB4F2EFECF}"/>
              </a:ext>
            </a:extLst>
          </p:cNvPr>
          <p:cNvPicPr>
            <a:picLocks noChangeAspect="1"/>
          </p:cNvPicPr>
          <p:nvPr/>
        </p:nvPicPr>
        <p:blipFill>
          <a:blip r:embed="rId4"/>
          <a:stretch>
            <a:fillRect/>
          </a:stretch>
        </p:blipFill>
        <p:spPr>
          <a:xfrm>
            <a:off x="5524085" y="962881"/>
            <a:ext cx="91955" cy="79277"/>
          </a:xfrm>
          <a:prstGeom prst="rect">
            <a:avLst/>
          </a:prstGeom>
        </p:spPr>
      </p:pic>
      <p:cxnSp>
        <p:nvCxnSpPr>
          <p:cNvPr id="10" name="Straight Connector 9">
            <a:extLst>
              <a:ext uri="{FF2B5EF4-FFF2-40B4-BE49-F238E27FC236}">
                <a16:creationId xmlns:a16="http://schemas.microsoft.com/office/drawing/2014/main" id="{62E8675C-373E-48B1-8A66-5657A35F2C72}"/>
              </a:ext>
            </a:extLst>
          </p:cNvPr>
          <p:cNvCxnSpPr>
            <a:cxnSpLocks/>
          </p:cNvCxnSpPr>
          <p:nvPr/>
        </p:nvCxnSpPr>
        <p:spPr bwMode="auto">
          <a:xfrm>
            <a:off x="6890826" y="1051406"/>
            <a:ext cx="0" cy="1131407"/>
          </a:xfrm>
          <a:prstGeom prst="line">
            <a:avLst/>
          </a:prstGeom>
          <a:solidFill>
            <a:schemeClr val="accent1"/>
          </a:solidFill>
          <a:ln w="19050" cap="sq" cmpd="sng" algn="ctr">
            <a:solidFill>
              <a:schemeClr val="bg2"/>
            </a:solidFill>
            <a:prstDash val="solid"/>
            <a:round/>
            <a:headEnd type="none" w="sm" len="sm"/>
            <a:tailEnd type="none" w="sm" len="sm"/>
          </a:ln>
          <a:effectLst/>
        </p:spPr>
      </p:cxnSp>
      <p:sp>
        <p:nvSpPr>
          <p:cNvPr id="172" name="Text Box 35">
            <a:extLst>
              <a:ext uri="{FF2B5EF4-FFF2-40B4-BE49-F238E27FC236}">
                <a16:creationId xmlns:a16="http://schemas.microsoft.com/office/drawing/2014/main" id="{76E2785F-5A71-4E59-AEC5-31A5D01CEDFC}"/>
              </a:ext>
            </a:extLst>
          </p:cNvPr>
          <p:cNvSpPr txBox="1">
            <a:spLocks noChangeArrowheads="1"/>
          </p:cNvSpPr>
          <p:nvPr/>
        </p:nvSpPr>
        <p:spPr bwMode="auto">
          <a:xfrm>
            <a:off x="6502251" y="548680"/>
            <a:ext cx="8345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mn-cs"/>
              </a:rPr>
              <a:t>k=7</a:t>
            </a:r>
            <a:endPar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grpSp>
        <p:nvGrpSpPr>
          <p:cNvPr id="72" name="Group 71">
            <a:extLst>
              <a:ext uri="{FF2B5EF4-FFF2-40B4-BE49-F238E27FC236}">
                <a16:creationId xmlns:a16="http://schemas.microsoft.com/office/drawing/2014/main" id="{0AF89FE4-1466-4DF6-A279-155FBE98C5BB}"/>
              </a:ext>
            </a:extLst>
          </p:cNvPr>
          <p:cNvGrpSpPr>
            <a:grpSpLocks/>
          </p:cNvGrpSpPr>
          <p:nvPr/>
        </p:nvGrpSpPr>
        <p:grpSpPr bwMode="auto">
          <a:xfrm>
            <a:off x="550813" y="3427774"/>
            <a:ext cx="3013075" cy="3024188"/>
            <a:chOff x="1691680" y="3501008"/>
            <a:chExt cx="3013316" cy="3024336"/>
          </a:xfrm>
        </p:grpSpPr>
        <p:sp>
          <p:nvSpPr>
            <p:cNvPr id="73" name="AutoShape 38">
              <a:extLst>
                <a:ext uri="{FF2B5EF4-FFF2-40B4-BE49-F238E27FC236}">
                  <a16:creationId xmlns:a16="http://schemas.microsoft.com/office/drawing/2014/main" id="{07E499A2-E3C7-4CCE-8AE9-8B8248C107D2}"/>
                </a:ext>
              </a:extLst>
            </p:cNvPr>
            <p:cNvSpPr>
              <a:spLocks noChangeArrowheads="1"/>
            </p:cNvSpPr>
            <p:nvPr/>
          </p:nvSpPr>
          <p:spPr bwMode="auto">
            <a:xfrm>
              <a:off x="1691680" y="3501008"/>
              <a:ext cx="3013316" cy="3024336"/>
            </a:xfrm>
            <a:prstGeom prst="wedgeRoundRectCallout">
              <a:avLst>
                <a:gd name="adj1" fmla="val -38924"/>
                <a:gd name="adj2" fmla="val -6409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rPr>
                <a:t>We often call the algorithm assumed to exist, an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itchFamily="18" charset="0"/>
                </a:rPr>
                <a:t>Oracle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rPr>
                <a:t>.</a:t>
              </a:r>
            </a:p>
          </p:txBody>
        </p:sp>
        <p:pic>
          <p:nvPicPr>
            <p:cNvPr id="74" name="Picture 2" descr="http://www.swordofthespirit.net/bulwark/mosesbush.gif">
              <a:extLst>
                <a:ext uri="{FF2B5EF4-FFF2-40B4-BE49-F238E27FC236}">
                  <a16:creationId xmlns:a16="http://schemas.microsoft.com/office/drawing/2014/main" id="{0D816141-D830-452C-BCA5-1DAA6DBF3F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5696" y="4831095"/>
              <a:ext cx="2686075" cy="1563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Oval 1">
            <a:extLst>
              <a:ext uri="{FF2B5EF4-FFF2-40B4-BE49-F238E27FC236}">
                <a16:creationId xmlns:a16="http://schemas.microsoft.com/office/drawing/2014/main" id="{56ED9789-52CF-45B4-B75B-227E977D07EB}"/>
              </a:ext>
            </a:extLst>
          </p:cNvPr>
          <p:cNvSpPr/>
          <p:nvPr/>
        </p:nvSpPr>
        <p:spPr bwMode="auto">
          <a:xfrm>
            <a:off x="6872445" y="2250583"/>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75" name="Oval 74">
            <a:extLst>
              <a:ext uri="{FF2B5EF4-FFF2-40B4-BE49-F238E27FC236}">
                <a16:creationId xmlns:a16="http://schemas.microsoft.com/office/drawing/2014/main" id="{D93435D8-30CB-4297-8F6E-34BFED3E7B23}"/>
              </a:ext>
            </a:extLst>
          </p:cNvPr>
          <p:cNvSpPr/>
          <p:nvPr/>
        </p:nvSpPr>
        <p:spPr bwMode="auto">
          <a:xfrm>
            <a:off x="6179670" y="983903"/>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pic>
        <p:nvPicPr>
          <p:cNvPr id="76" name="Picture 75">
            <a:extLst>
              <a:ext uri="{FF2B5EF4-FFF2-40B4-BE49-F238E27FC236}">
                <a16:creationId xmlns:a16="http://schemas.microsoft.com/office/drawing/2014/main" id="{3D9D9EE2-9A39-4D89-9AB6-3F58F54CCBF5}"/>
              </a:ext>
            </a:extLst>
          </p:cNvPr>
          <p:cNvPicPr>
            <a:picLocks noChangeAspect="1"/>
          </p:cNvPicPr>
          <p:nvPr/>
        </p:nvPicPr>
        <p:blipFill>
          <a:blip r:embed="rId4"/>
          <a:stretch>
            <a:fillRect/>
          </a:stretch>
        </p:blipFill>
        <p:spPr>
          <a:xfrm>
            <a:off x="6515319" y="1753766"/>
            <a:ext cx="91955" cy="79277"/>
          </a:xfrm>
          <a:prstGeom prst="rect">
            <a:avLst/>
          </a:prstGeom>
        </p:spPr>
      </p:pic>
      <p:sp>
        <p:nvSpPr>
          <p:cNvPr id="77" name="Rectangle 23">
            <a:extLst>
              <a:ext uri="{FF2B5EF4-FFF2-40B4-BE49-F238E27FC236}">
                <a16:creationId xmlns:a16="http://schemas.microsoft.com/office/drawing/2014/main" id="{5DD83FD9-4DB5-43CD-B4FA-9D2827179BF4}"/>
              </a:ext>
            </a:extLst>
          </p:cNvPr>
          <p:cNvSpPr>
            <a:spLocks noChangeArrowheads="1"/>
          </p:cNvSpPr>
          <p:nvPr/>
        </p:nvSpPr>
        <p:spPr bwMode="auto">
          <a:xfrm>
            <a:off x="5292054" y="5559623"/>
            <a:ext cx="1800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Oops Yes</a:t>
            </a:r>
          </a:p>
        </p:txBody>
      </p:sp>
      <p:cxnSp>
        <p:nvCxnSpPr>
          <p:cNvPr id="78" name="Straight Connector 77">
            <a:extLst>
              <a:ext uri="{FF2B5EF4-FFF2-40B4-BE49-F238E27FC236}">
                <a16:creationId xmlns:a16="http://schemas.microsoft.com/office/drawing/2014/main" id="{78FEC830-1B77-4971-B2F6-B07ACFB711A6}"/>
              </a:ext>
            </a:extLst>
          </p:cNvPr>
          <p:cNvCxnSpPr>
            <a:cxnSpLocks/>
          </p:cNvCxnSpPr>
          <p:nvPr/>
        </p:nvCxnSpPr>
        <p:spPr bwMode="auto">
          <a:xfrm>
            <a:off x="5572666" y="1038767"/>
            <a:ext cx="916855" cy="714999"/>
          </a:xfrm>
          <a:prstGeom prst="line">
            <a:avLst/>
          </a:prstGeom>
          <a:solidFill>
            <a:schemeClr val="accent1"/>
          </a:solidFill>
          <a:ln w="19050" cap="sq" cmpd="sng" algn="ctr">
            <a:solidFill>
              <a:schemeClr val="bg2"/>
            </a:solidFill>
            <a:prstDash val="solid"/>
            <a:round/>
            <a:headEnd type="none" w="sm" len="sm"/>
            <a:tailEnd type="none" w="sm" len="sm"/>
          </a:ln>
          <a:effectLst/>
        </p:spPr>
      </p:cxnSp>
      <p:cxnSp>
        <p:nvCxnSpPr>
          <p:cNvPr id="79" name="Straight Connector 78">
            <a:extLst>
              <a:ext uri="{FF2B5EF4-FFF2-40B4-BE49-F238E27FC236}">
                <a16:creationId xmlns:a16="http://schemas.microsoft.com/office/drawing/2014/main" id="{9B6ED480-D27C-47E1-B02D-9A0712D56D62}"/>
              </a:ext>
            </a:extLst>
          </p:cNvPr>
          <p:cNvCxnSpPr>
            <a:cxnSpLocks/>
          </p:cNvCxnSpPr>
          <p:nvPr/>
        </p:nvCxnSpPr>
        <p:spPr bwMode="auto">
          <a:xfrm>
            <a:off x="3796578" y="1064164"/>
            <a:ext cx="2409391" cy="1186419"/>
          </a:xfrm>
          <a:prstGeom prst="line">
            <a:avLst/>
          </a:prstGeom>
          <a:solidFill>
            <a:schemeClr val="accent1"/>
          </a:solidFill>
          <a:ln w="19050" cap="sq" cmpd="sng" algn="ctr">
            <a:solidFill>
              <a:schemeClr val="bg2"/>
            </a:solidFill>
            <a:prstDash val="solid"/>
            <a:round/>
            <a:headEnd type="none" w="sm" len="sm"/>
            <a:tailEnd type="none" w="sm" len="sm"/>
          </a:ln>
          <a:effectLst/>
        </p:spPr>
      </p:cxnSp>
      <p:sp>
        <p:nvSpPr>
          <p:cNvPr id="81" name="Rectangle 23">
            <a:extLst>
              <a:ext uri="{FF2B5EF4-FFF2-40B4-BE49-F238E27FC236}">
                <a16:creationId xmlns:a16="http://schemas.microsoft.com/office/drawing/2014/main" id="{426044EB-DB4A-4B9C-8886-95645D1A6BB1}"/>
              </a:ext>
            </a:extLst>
          </p:cNvPr>
          <p:cNvSpPr>
            <a:spLocks noChangeArrowheads="1"/>
          </p:cNvSpPr>
          <p:nvPr/>
        </p:nvSpPr>
        <p:spPr bwMode="auto">
          <a:xfrm>
            <a:off x="4610100" y="5860355"/>
            <a:ext cx="18002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a:t>
            </a:r>
          </a:p>
        </p:txBody>
      </p:sp>
    </p:spTree>
    <p:extLst>
      <p:ext uri="{BB962C8B-B14F-4D97-AF65-F5344CB8AC3E}">
        <p14:creationId xmlns:p14="http://schemas.microsoft.com/office/powerpoint/2010/main" val="621476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ppt_x"/>
                                          </p:val>
                                        </p:tav>
                                        <p:tav tm="100000">
                                          <p:val>
                                            <p:strVal val="#ppt_x"/>
                                          </p:val>
                                        </p:tav>
                                      </p:tavLst>
                                    </p:anim>
                                    <p:anim calcmode="lin" valueType="num">
                                      <p:cBhvr additive="base">
                                        <p:cTn id="8" dur="500" fill="hold"/>
                                        <p:tgtEl>
                                          <p:spTgt spid="7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500" fill="hold"/>
                                        <p:tgtEl>
                                          <p:spTgt spid="77"/>
                                        </p:tgtEl>
                                        <p:attrNameLst>
                                          <p:attrName>ppt_x</p:attrName>
                                        </p:attrNameLst>
                                      </p:cBhvr>
                                      <p:tavLst>
                                        <p:tav tm="0">
                                          <p:val>
                                            <p:strVal val="1+#ppt_w/2"/>
                                          </p:val>
                                        </p:tav>
                                        <p:tav tm="100000">
                                          <p:val>
                                            <p:strVal val="#ppt_x"/>
                                          </p:val>
                                        </p:tav>
                                      </p:tavLst>
                                    </p:anim>
                                    <p:anim calcmode="lin" valueType="num">
                                      <p:cBhvr additive="base">
                                        <p:cTn id="18"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ppt_x"/>
                                          </p:val>
                                        </p:tav>
                                        <p:tav tm="100000">
                                          <p:val>
                                            <p:strVal val="#ppt_x"/>
                                          </p:val>
                                        </p:tav>
                                      </p:tavLst>
                                    </p:anim>
                                    <p:anim calcmode="lin" valueType="num">
                                      <p:cBhvr additive="base">
                                        <p:cTn id="2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
                                        </p:tgtEl>
                                        <p:attrNameLst>
                                          <p:attrName>style.visibility</p:attrName>
                                        </p:attrNameLst>
                                      </p:cBhvr>
                                      <p:to>
                                        <p:strVal val="visible"/>
                                      </p:to>
                                    </p:set>
                                    <p:anim calcmode="lin" valueType="num">
                                      <p:cBhvr additive="base">
                                        <p:cTn id="33" dur="500" fill="hold"/>
                                        <p:tgtEl>
                                          <p:spTgt spid="81"/>
                                        </p:tgtEl>
                                        <p:attrNameLst>
                                          <p:attrName>ppt_x</p:attrName>
                                        </p:attrNameLst>
                                      </p:cBhvr>
                                      <p:tavLst>
                                        <p:tav tm="0">
                                          <p:val>
                                            <p:strVal val="1+#ppt_w/2"/>
                                          </p:val>
                                        </p:tav>
                                        <p:tav tm="100000">
                                          <p:val>
                                            <p:strVal val="#ppt_x"/>
                                          </p:val>
                                        </p:tav>
                                      </p:tavLst>
                                    </p:anim>
                                    <p:anim calcmode="lin" valueType="num">
                                      <p:cBhvr additive="base">
                                        <p:cTn id="34"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500" fill="hold"/>
                                        <p:tgtEl>
                                          <p:spTgt spid="72"/>
                                        </p:tgtEl>
                                        <p:attrNameLst>
                                          <p:attrName>ppt_x</p:attrName>
                                        </p:attrNameLst>
                                      </p:cBhvr>
                                      <p:tavLst>
                                        <p:tav tm="0">
                                          <p:val>
                                            <p:strVal val="0-#ppt_w/2"/>
                                          </p:val>
                                        </p:tav>
                                        <p:tav tm="100000">
                                          <p:val>
                                            <p:strVal val="#ppt_x"/>
                                          </p:val>
                                        </p:tav>
                                      </p:tavLst>
                                    </p:anim>
                                    <p:anim calcmode="lin" valueType="num">
                                      <p:cBhvr additive="base">
                                        <p:cTn id="40"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5" grpId="0" animBg="1"/>
      <p:bldP spid="77" grpId="0"/>
      <p:bldP spid="8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5438777" y="652527"/>
            <a:ext cx="2640127" cy="904265"/>
          </a:xfrm>
          <a:prstGeom prst="wedgeRoundRectCallout">
            <a:avLst>
              <a:gd name="adj1" fmla="val -57423"/>
              <a:gd name="adj2" fmla="val 3802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2: Know what </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an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alg</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for P</a:t>
            </a:r>
            <a: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is.</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38" name="Text Box 6">
            <a:extLst>
              <a:ext uri="{FF2B5EF4-FFF2-40B4-BE49-F238E27FC236}">
                <a16:creationId xmlns:a16="http://schemas.microsoft.com/office/drawing/2014/main" id="{9ADCC3D8-CE73-46FA-80A7-8D7981451184}"/>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9" name="Group 32">
            <a:extLst>
              <a:ext uri="{FF2B5EF4-FFF2-40B4-BE49-F238E27FC236}">
                <a16:creationId xmlns:a16="http://schemas.microsoft.com/office/drawing/2014/main" id="{0F73FB7E-FE83-4B56-9DAB-DCC52B430767}"/>
              </a:ext>
            </a:extLst>
          </p:cNvPr>
          <p:cNvGrpSpPr>
            <a:grpSpLocks/>
          </p:cNvGrpSpPr>
          <p:nvPr/>
        </p:nvGrpSpPr>
        <p:grpSpPr bwMode="auto">
          <a:xfrm>
            <a:off x="1905000" y="2838939"/>
            <a:ext cx="1800225" cy="2750301"/>
            <a:chOff x="4194" y="1993"/>
            <a:chExt cx="1422" cy="2082"/>
          </a:xfrm>
        </p:grpSpPr>
        <p:pic>
          <p:nvPicPr>
            <p:cNvPr id="41" name="Picture 33" descr="C:\15299\lecture14\Z313.gif">
              <a:extLst>
                <a:ext uri="{FF2B5EF4-FFF2-40B4-BE49-F238E27FC236}">
                  <a16:creationId xmlns:a16="http://schemas.microsoft.com/office/drawing/2014/main" id="{EACF4D86-EA76-4B47-BE1F-9E47EFF9255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42" name="Text Box 34">
              <a:extLst>
                <a:ext uri="{FF2B5EF4-FFF2-40B4-BE49-F238E27FC236}">
                  <a16:creationId xmlns:a16="http://schemas.microsoft.com/office/drawing/2014/main" id="{47CBBCA5-2501-4C06-8466-2CA72AF06C49}"/>
                </a:ext>
              </a:extLst>
            </p:cNvPr>
            <p:cNvSpPr txBox="1">
              <a:spLocks noChangeArrowheads="1"/>
            </p:cNvSpPr>
            <p:nvPr/>
          </p:nvSpPr>
          <p:spPr bwMode="auto">
            <a:xfrm>
              <a:off x="4194" y="3609"/>
              <a:ext cx="1422" cy="466"/>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mn-cs"/>
                </a:rPr>
                <a:t>Alg</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3" name="Freeform 39">
            <a:extLst>
              <a:ext uri="{FF2B5EF4-FFF2-40B4-BE49-F238E27FC236}">
                <a16:creationId xmlns:a16="http://schemas.microsoft.com/office/drawing/2014/main" id="{CEED6D22-39C7-4723-930D-D865BBA96D08}"/>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Rectangle 19">
            <a:extLst>
              <a:ext uri="{FF2B5EF4-FFF2-40B4-BE49-F238E27FC236}">
                <a16:creationId xmlns:a16="http://schemas.microsoft.com/office/drawing/2014/main" id="{67309232-F9BF-4A44-99A5-29CD7B5454F8}"/>
              </a:ext>
            </a:extLst>
          </p:cNvPr>
          <p:cNvSpPr>
            <a:spLocks noChangeArrowheads="1"/>
          </p:cNvSpPr>
          <p:nvPr/>
        </p:nvSpPr>
        <p:spPr bwMode="auto">
          <a:xfrm>
            <a:off x="1763688" y="1949931"/>
            <a:ext cx="70185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 there is a setting of the variables that satisfies it.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it does not</a:t>
            </a:r>
          </a:p>
        </p:txBody>
      </p:sp>
      <p:sp>
        <p:nvSpPr>
          <p:cNvPr id="55" name="Freeform 40">
            <a:extLst>
              <a:ext uri="{FF2B5EF4-FFF2-40B4-BE49-F238E27FC236}">
                <a16:creationId xmlns:a16="http://schemas.microsoft.com/office/drawing/2014/main" id="{1347B748-26D6-439C-B526-0B31E21FC723}"/>
              </a:ext>
            </a:extLst>
          </p:cNvPr>
          <p:cNvSpPr>
            <a:spLocks/>
          </p:cNvSpPr>
          <p:nvPr/>
        </p:nvSpPr>
        <p:spPr bwMode="auto">
          <a:xfrm>
            <a:off x="1372174" y="1992811"/>
            <a:ext cx="397325" cy="517029"/>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6" name="Group 29">
            <a:extLst>
              <a:ext uri="{FF2B5EF4-FFF2-40B4-BE49-F238E27FC236}">
                <a16:creationId xmlns:a16="http://schemas.microsoft.com/office/drawing/2014/main" id="{FE061F4E-6E30-44E1-AC49-8913283F4C8D}"/>
              </a:ext>
            </a:extLst>
          </p:cNvPr>
          <p:cNvGrpSpPr>
            <a:grpSpLocks/>
          </p:cNvGrpSpPr>
          <p:nvPr/>
        </p:nvGrpSpPr>
        <p:grpSpPr bwMode="auto">
          <a:xfrm>
            <a:off x="8588035" y="6290325"/>
            <a:ext cx="520469" cy="523051"/>
            <a:chOff x="2065" y="1551"/>
            <a:chExt cx="1628" cy="1988"/>
          </a:xfrm>
        </p:grpSpPr>
        <p:sp>
          <p:nvSpPr>
            <p:cNvPr id="57" name="Freeform 30">
              <a:extLst>
                <a:ext uri="{FF2B5EF4-FFF2-40B4-BE49-F238E27FC236}">
                  <a16:creationId xmlns:a16="http://schemas.microsoft.com/office/drawing/2014/main" id="{456A4448-A829-437A-B87F-27ABAD0B880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31">
              <a:extLst>
                <a:ext uri="{FF2B5EF4-FFF2-40B4-BE49-F238E27FC236}">
                  <a16:creationId xmlns:a16="http://schemas.microsoft.com/office/drawing/2014/main" id="{505326E4-8220-432F-9F12-F0BDAB5FCCB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32">
              <a:extLst>
                <a:ext uri="{FF2B5EF4-FFF2-40B4-BE49-F238E27FC236}">
                  <a16:creationId xmlns:a16="http://schemas.microsoft.com/office/drawing/2014/main" id="{F168086C-2EB0-49BC-AB7A-9633802BFC8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3">
              <a:extLst>
                <a:ext uri="{FF2B5EF4-FFF2-40B4-BE49-F238E27FC236}">
                  <a16:creationId xmlns:a16="http://schemas.microsoft.com/office/drawing/2014/main" id="{F7D6FA53-A5EE-4EF8-94D9-69BD1401A4E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4">
              <a:extLst>
                <a:ext uri="{FF2B5EF4-FFF2-40B4-BE49-F238E27FC236}">
                  <a16:creationId xmlns:a16="http://schemas.microsoft.com/office/drawing/2014/main" id="{AA625524-C757-48EC-B615-5F53CC8DE4E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5">
              <a:extLst>
                <a:ext uri="{FF2B5EF4-FFF2-40B4-BE49-F238E27FC236}">
                  <a16:creationId xmlns:a16="http://schemas.microsoft.com/office/drawing/2014/main" id="{E0A13249-BB29-48F5-A349-0799E6385D6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6">
              <a:extLst>
                <a:ext uri="{FF2B5EF4-FFF2-40B4-BE49-F238E27FC236}">
                  <a16:creationId xmlns:a16="http://schemas.microsoft.com/office/drawing/2014/main" id="{74815C44-A0E0-4C5F-9E28-926F6A50C20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7">
              <a:extLst>
                <a:ext uri="{FF2B5EF4-FFF2-40B4-BE49-F238E27FC236}">
                  <a16:creationId xmlns:a16="http://schemas.microsoft.com/office/drawing/2014/main" id="{0BFEFA11-4433-4983-8DE4-D3E36954A03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8">
              <a:extLst>
                <a:ext uri="{FF2B5EF4-FFF2-40B4-BE49-F238E27FC236}">
                  <a16:creationId xmlns:a16="http://schemas.microsoft.com/office/drawing/2014/main" id="{FD1EEE57-18BE-438C-A9CF-28EF0D8ED99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9">
              <a:extLst>
                <a:ext uri="{FF2B5EF4-FFF2-40B4-BE49-F238E27FC236}">
                  <a16:creationId xmlns:a16="http://schemas.microsoft.com/office/drawing/2014/main" id="{1C184154-EBF5-47E2-B879-B303B8A6EBF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40">
              <a:extLst>
                <a:ext uri="{FF2B5EF4-FFF2-40B4-BE49-F238E27FC236}">
                  <a16:creationId xmlns:a16="http://schemas.microsoft.com/office/drawing/2014/main" id="{A4763871-09B2-43A2-8BDD-2E71B10A5F2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41">
              <a:extLst>
                <a:ext uri="{FF2B5EF4-FFF2-40B4-BE49-F238E27FC236}">
                  <a16:creationId xmlns:a16="http://schemas.microsoft.com/office/drawing/2014/main" id="{6F83C57B-3DE2-4F32-B808-AEE9D09CCC6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2">
              <a:extLst>
                <a:ext uri="{FF2B5EF4-FFF2-40B4-BE49-F238E27FC236}">
                  <a16:creationId xmlns:a16="http://schemas.microsoft.com/office/drawing/2014/main" id="{C29D586F-6D4B-4318-962B-4BBEC0DFFD6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3">
              <a:extLst>
                <a:ext uri="{FF2B5EF4-FFF2-40B4-BE49-F238E27FC236}">
                  <a16:creationId xmlns:a16="http://schemas.microsoft.com/office/drawing/2014/main" id="{60CAE2E2-6A70-47D1-B37D-CAF280A726A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4">
              <a:extLst>
                <a:ext uri="{FF2B5EF4-FFF2-40B4-BE49-F238E27FC236}">
                  <a16:creationId xmlns:a16="http://schemas.microsoft.com/office/drawing/2014/main" id="{5AC16398-D39F-449F-ABC0-70E1C89D42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5">
              <a:extLst>
                <a:ext uri="{FF2B5EF4-FFF2-40B4-BE49-F238E27FC236}">
                  <a16:creationId xmlns:a16="http://schemas.microsoft.com/office/drawing/2014/main" id="{9A178A06-29B4-4109-89FE-BB67AE43ADF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6">
              <a:extLst>
                <a:ext uri="{FF2B5EF4-FFF2-40B4-BE49-F238E27FC236}">
                  <a16:creationId xmlns:a16="http://schemas.microsoft.com/office/drawing/2014/main" id="{C33BDB3C-E73E-45A5-A8D5-6EA42FBB697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4" name="AutoShape 35">
            <a:extLst>
              <a:ext uri="{FF2B5EF4-FFF2-40B4-BE49-F238E27FC236}">
                <a16:creationId xmlns:a16="http://schemas.microsoft.com/office/drawing/2014/main" id="{559E1374-D017-4B69-9205-A4D544892BD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46" name="Rectangle 19">
            <a:extLst>
              <a:ext uri="{FF2B5EF4-FFF2-40B4-BE49-F238E27FC236}">
                <a16:creationId xmlns:a16="http://schemas.microsoft.com/office/drawing/2014/main" id="{8C4CDDD5-EC6C-4211-9F20-D78012406BF6}"/>
              </a:ext>
            </a:extLst>
          </p:cNvPr>
          <p:cNvSpPr>
            <a:spLocks noChangeArrowheads="1"/>
          </p:cNvSpPr>
          <p:nvPr/>
        </p:nvSpPr>
        <p:spPr bwMode="auto">
          <a:xfrm>
            <a:off x="179512" y="162737"/>
            <a:ext cx="405495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3-Sat</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clauses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each with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3 variables</a:t>
            </a:r>
          </a:p>
        </p:txBody>
      </p:sp>
    </p:spTree>
    <p:extLst>
      <p:ext uri="{BB962C8B-B14F-4D97-AF65-F5344CB8AC3E}">
        <p14:creationId xmlns:p14="http://schemas.microsoft.com/office/powerpoint/2010/main" val="770112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0-#ppt_w/2"/>
                                          </p:val>
                                        </p:tav>
                                        <p:tav tm="100000">
                                          <p:val>
                                            <p:strVal val="#ppt_x"/>
                                          </p:val>
                                        </p:tav>
                                      </p:tavLst>
                                    </p:anim>
                                    <p:anim calcmode="lin" valueType="num">
                                      <p:cBhvr additive="base">
                                        <p:cTn id="20" dur="500" fill="hold"/>
                                        <p:tgtEl>
                                          <p:spTgt spid="4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9"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500" fill="hold"/>
                                        <p:tgtEl>
                                          <p:spTgt spid="38"/>
                                        </p:tgtEl>
                                        <p:attrNameLst>
                                          <p:attrName>ppt_x</p:attrName>
                                        </p:attrNameLst>
                                      </p:cBhvr>
                                      <p:tavLst>
                                        <p:tav tm="0">
                                          <p:val>
                                            <p:strVal val="0-#ppt_w/2"/>
                                          </p:val>
                                        </p:tav>
                                        <p:tav tm="100000">
                                          <p:val>
                                            <p:strVal val="#ppt_x"/>
                                          </p:val>
                                        </p:tav>
                                      </p:tavLst>
                                    </p:anim>
                                    <p:anim calcmode="lin" valueType="num">
                                      <p:cBhvr additive="base">
                                        <p:cTn id="26"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0-#ppt_w/2"/>
                                          </p:val>
                                        </p:tav>
                                        <p:tav tm="100000">
                                          <p:val>
                                            <p:strVal val="#ppt_x"/>
                                          </p:val>
                                        </p:tav>
                                      </p:tavLst>
                                    </p:anim>
                                    <p:anim calcmode="lin" valueType="num">
                                      <p:cBhvr additive="base">
                                        <p:cTn id="32" dur="500" fill="hold"/>
                                        <p:tgtEl>
                                          <p:spTgt spid="46"/>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1+#ppt_w/2"/>
                                          </p:val>
                                        </p:tav>
                                        <p:tav tm="100000">
                                          <p:val>
                                            <p:strVal val="#ppt_x"/>
                                          </p:val>
                                        </p:tav>
                                      </p:tavLst>
                                    </p:anim>
                                    <p:anim calcmode="lin" valueType="num">
                                      <p:cBhvr additive="base">
                                        <p:cTn id="3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53">
                                            <p:txEl>
                                              <p:pRg st="0" end="0"/>
                                            </p:txEl>
                                          </p:spTgt>
                                        </p:tgtEl>
                                        <p:attrNameLst>
                                          <p:attrName>style.visibility</p:attrName>
                                        </p:attrNameLst>
                                      </p:cBhvr>
                                      <p:to>
                                        <p:strVal val="visible"/>
                                      </p:to>
                                    </p:set>
                                    <p:anim calcmode="lin" valueType="num">
                                      <p:cBhvr additive="base">
                                        <p:cTn id="43"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53">
                                            <p:txEl>
                                              <p:pRg st="1" end="1"/>
                                            </p:txEl>
                                          </p:spTgt>
                                        </p:tgtEl>
                                        <p:attrNameLst>
                                          <p:attrName>style.visibility</p:attrName>
                                        </p:attrNameLst>
                                      </p:cBhvr>
                                      <p:to>
                                        <p:strVal val="visible"/>
                                      </p:to>
                                    </p:set>
                                    <p:anim calcmode="lin" valueType="num">
                                      <p:cBhvr additive="base">
                                        <p:cTn id="49" dur="500" fill="hold"/>
                                        <p:tgtEl>
                                          <p:spTgt spid="53">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autoUpdateAnimBg="0"/>
      <p:bldP spid="38" grpId="0" autoUpdateAnimBg="0"/>
      <p:bldP spid="43" grpId="0" animBg="1"/>
      <p:bldP spid="55" grpId="0" animBg="1"/>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1427441" y="858972"/>
            <a:ext cx="6528935"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3: Design instant map from clauses to graph</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58" name="Group 29">
            <a:extLst>
              <a:ext uri="{FF2B5EF4-FFF2-40B4-BE49-F238E27FC236}">
                <a16:creationId xmlns:a16="http://schemas.microsoft.com/office/drawing/2014/main" id="{A9515BA6-FF1E-4A9E-92EB-24E439FAD1A1}"/>
              </a:ext>
            </a:extLst>
          </p:cNvPr>
          <p:cNvGrpSpPr>
            <a:grpSpLocks/>
          </p:cNvGrpSpPr>
          <p:nvPr/>
        </p:nvGrpSpPr>
        <p:grpSpPr bwMode="auto">
          <a:xfrm>
            <a:off x="8588035" y="6290325"/>
            <a:ext cx="520469" cy="523051"/>
            <a:chOff x="2065" y="1551"/>
            <a:chExt cx="1628" cy="1988"/>
          </a:xfrm>
        </p:grpSpPr>
        <p:sp>
          <p:nvSpPr>
            <p:cNvPr id="59" name="Freeform 30">
              <a:extLst>
                <a:ext uri="{FF2B5EF4-FFF2-40B4-BE49-F238E27FC236}">
                  <a16:creationId xmlns:a16="http://schemas.microsoft.com/office/drawing/2014/main" id="{90E0F27F-40E5-4814-B880-2CF7D0F1C4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1">
              <a:extLst>
                <a:ext uri="{FF2B5EF4-FFF2-40B4-BE49-F238E27FC236}">
                  <a16:creationId xmlns:a16="http://schemas.microsoft.com/office/drawing/2014/main" id="{B3AA556D-0D8B-44FF-8EF5-DC649A5047C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2">
              <a:extLst>
                <a:ext uri="{FF2B5EF4-FFF2-40B4-BE49-F238E27FC236}">
                  <a16:creationId xmlns:a16="http://schemas.microsoft.com/office/drawing/2014/main" id="{332CA296-05AD-40F7-B3A6-D2757C35657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3">
              <a:extLst>
                <a:ext uri="{FF2B5EF4-FFF2-40B4-BE49-F238E27FC236}">
                  <a16:creationId xmlns:a16="http://schemas.microsoft.com/office/drawing/2014/main" id="{8CCE9BEE-3898-44C2-BCFC-9A578A300DA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4">
              <a:extLst>
                <a:ext uri="{FF2B5EF4-FFF2-40B4-BE49-F238E27FC236}">
                  <a16:creationId xmlns:a16="http://schemas.microsoft.com/office/drawing/2014/main" id="{82489B65-9D34-4680-97F1-27EB93DB072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5">
              <a:extLst>
                <a:ext uri="{FF2B5EF4-FFF2-40B4-BE49-F238E27FC236}">
                  <a16:creationId xmlns:a16="http://schemas.microsoft.com/office/drawing/2014/main" id="{436F862A-EAFA-4179-AD44-C14D88FEAE1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6">
              <a:extLst>
                <a:ext uri="{FF2B5EF4-FFF2-40B4-BE49-F238E27FC236}">
                  <a16:creationId xmlns:a16="http://schemas.microsoft.com/office/drawing/2014/main" id="{D90788DA-BD5D-4BC1-98BD-B02CC2CD434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7">
              <a:extLst>
                <a:ext uri="{FF2B5EF4-FFF2-40B4-BE49-F238E27FC236}">
                  <a16:creationId xmlns:a16="http://schemas.microsoft.com/office/drawing/2014/main" id="{F68A9898-B4C4-4C4B-A36F-BDDA1024D03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8">
              <a:extLst>
                <a:ext uri="{FF2B5EF4-FFF2-40B4-BE49-F238E27FC236}">
                  <a16:creationId xmlns:a16="http://schemas.microsoft.com/office/drawing/2014/main" id="{79E2F4B9-488C-4CBB-96F4-87AAA8050B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39">
              <a:extLst>
                <a:ext uri="{FF2B5EF4-FFF2-40B4-BE49-F238E27FC236}">
                  <a16:creationId xmlns:a16="http://schemas.microsoft.com/office/drawing/2014/main" id="{34F678B3-F921-4555-BEE7-AD03C77F284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0">
              <a:extLst>
                <a:ext uri="{FF2B5EF4-FFF2-40B4-BE49-F238E27FC236}">
                  <a16:creationId xmlns:a16="http://schemas.microsoft.com/office/drawing/2014/main" id="{6659E1C8-CE0E-4530-8CD4-AB4FA319786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1">
              <a:extLst>
                <a:ext uri="{FF2B5EF4-FFF2-40B4-BE49-F238E27FC236}">
                  <a16:creationId xmlns:a16="http://schemas.microsoft.com/office/drawing/2014/main" id="{41FA9AC6-FA97-4548-A80C-EC99B37BF34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2">
              <a:extLst>
                <a:ext uri="{FF2B5EF4-FFF2-40B4-BE49-F238E27FC236}">
                  <a16:creationId xmlns:a16="http://schemas.microsoft.com/office/drawing/2014/main" id="{24CCECD3-AA40-4936-9A4C-64695B4BD4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3">
              <a:extLst>
                <a:ext uri="{FF2B5EF4-FFF2-40B4-BE49-F238E27FC236}">
                  <a16:creationId xmlns:a16="http://schemas.microsoft.com/office/drawing/2014/main" id="{7A624792-145C-46D0-AECC-43E6C7FB433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4">
              <a:extLst>
                <a:ext uri="{FF2B5EF4-FFF2-40B4-BE49-F238E27FC236}">
                  <a16:creationId xmlns:a16="http://schemas.microsoft.com/office/drawing/2014/main" id="{7D744753-6605-4680-A34A-D63C8B9F6A7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5">
              <a:extLst>
                <a:ext uri="{FF2B5EF4-FFF2-40B4-BE49-F238E27FC236}">
                  <a16:creationId xmlns:a16="http://schemas.microsoft.com/office/drawing/2014/main" id="{6CAAD15A-6734-42AE-812C-B0CB6FCF35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6">
              <a:extLst>
                <a:ext uri="{FF2B5EF4-FFF2-40B4-BE49-F238E27FC236}">
                  <a16:creationId xmlns:a16="http://schemas.microsoft.com/office/drawing/2014/main" id="{84BBA9C5-E0DC-4518-8706-176F10A1008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6" name="AutoShape 35">
            <a:extLst>
              <a:ext uri="{FF2B5EF4-FFF2-40B4-BE49-F238E27FC236}">
                <a16:creationId xmlns:a16="http://schemas.microsoft.com/office/drawing/2014/main" id="{4A602233-3CF7-4751-985F-5A4DF7DBD73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102" name="Text Box 6">
            <a:extLst>
              <a:ext uri="{FF2B5EF4-FFF2-40B4-BE49-F238E27FC236}">
                <a16:creationId xmlns:a16="http://schemas.microsoft.com/office/drawing/2014/main" id="{00DCCC6A-902D-48A6-80FC-84971754A7D9}"/>
              </a:ext>
            </a:extLst>
          </p:cNvPr>
          <p:cNvSpPr txBox="1">
            <a:spLocks noChangeArrowheads="1"/>
          </p:cNvSpPr>
          <p:nvPr/>
        </p:nvSpPr>
        <p:spPr bwMode="auto">
          <a:xfrm>
            <a:off x="3900734" y="1873025"/>
            <a:ext cx="79583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l-GR" altLang="en-US" sz="3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3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1" name="Picture 10">
            <a:extLst>
              <a:ext uri="{FF2B5EF4-FFF2-40B4-BE49-F238E27FC236}">
                <a16:creationId xmlns:a16="http://schemas.microsoft.com/office/drawing/2014/main" id="{C412E30F-3DE7-426D-BE0E-D4038993088F}"/>
              </a:ext>
            </a:extLst>
          </p:cNvPr>
          <p:cNvPicPr>
            <a:picLocks noChangeAspect="1"/>
          </p:cNvPicPr>
          <p:nvPr/>
        </p:nvPicPr>
        <p:blipFill>
          <a:blip r:embed="rId2"/>
          <a:stretch>
            <a:fillRect/>
          </a:stretch>
        </p:blipFill>
        <p:spPr>
          <a:xfrm>
            <a:off x="4696569" y="1963688"/>
            <a:ext cx="1181100" cy="457200"/>
          </a:xfrm>
          <a:prstGeom prst="rect">
            <a:avLst/>
          </a:prstGeom>
        </p:spPr>
      </p:pic>
      <p:sp>
        <p:nvSpPr>
          <p:cNvPr id="84" name="Text Box 6">
            <a:extLst>
              <a:ext uri="{FF2B5EF4-FFF2-40B4-BE49-F238E27FC236}">
                <a16:creationId xmlns:a16="http://schemas.microsoft.com/office/drawing/2014/main" id="{026D1430-59D2-4BF7-B8E0-98BFE1BD0DA9}"/>
              </a:ext>
            </a:extLst>
          </p:cNvPr>
          <p:cNvSpPr txBox="1">
            <a:spLocks noChangeArrowheads="1"/>
          </p:cNvSpPr>
          <p:nvPr/>
        </p:nvSpPr>
        <p:spPr bwMode="auto">
          <a:xfrm>
            <a:off x="1100062" y="1916832"/>
            <a:ext cx="2906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For each variable a</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Text Box 6">
            <a:extLst>
              <a:ext uri="{FF2B5EF4-FFF2-40B4-BE49-F238E27FC236}">
                <a16:creationId xmlns:a16="http://schemas.microsoft.com/office/drawing/2014/main" id="{63FF8FF5-1E62-459A-8A9D-BFB317D0C795}"/>
              </a:ext>
            </a:extLst>
          </p:cNvPr>
          <p:cNvSpPr txBox="1">
            <a:spLocks noChangeArrowheads="1"/>
          </p:cNvSpPr>
          <p:nvPr/>
        </p:nvSpPr>
        <p:spPr bwMode="auto">
          <a:xfrm>
            <a:off x="5868144" y="1868631"/>
            <a:ext cx="382877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 or F vertex must be taken to cover edge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k too small to take both. </a:t>
            </a:r>
          </a:p>
        </p:txBody>
      </p:sp>
      <p:sp>
        <p:nvSpPr>
          <p:cNvPr id="86" name="Text Box 6">
            <a:extLst>
              <a:ext uri="{FF2B5EF4-FFF2-40B4-BE49-F238E27FC236}">
                <a16:creationId xmlns:a16="http://schemas.microsoft.com/office/drawing/2014/main" id="{C1E4A3DF-46E8-44A0-AEF7-DA8155D77B16}"/>
              </a:ext>
            </a:extLst>
          </p:cNvPr>
          <p:cNvSpPr txBox="1">
            <a:spLocks noChangeArrowheads="1"/>
          </p:cNvSpPr>
          <p:nvPr/>
        </p:nvSpPr>
        <p:spPr bwMode="auto">
          <a:xfrm>
            <a:off x="1547664" y="2228671"/>
            <a:ext cx="38287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 is true or false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not both </a:t>
            </a:r>
          </a:p>
        </p:txBody>
      </p:sp>
      <p:sp>
        <p:nvSpPr>
          <p:cNvPr id="91" name="Oval 90">
            <a:extLst>
              <a:ext uri="{FF2B5EF4-FFF2-40B4-BE49-F238E27FC236}">
                <a16:creationId xmlns:a16="http://schemas.microsoft.com/office/drawing/2014/main" id="{155F5357-9484-4E1F-8768-1DF909EB28A5}"/>
              </a:ext>
            </a:extLst>
          </p:cNvPr>
          <p:cNvSpPr/>
          <p:nvPr/>
        </p:nvSpPr>
        <p:spPr bwMode="auto">
          <a:xfrm>
            <a:off x="4932040" y="2250583"/>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92" name="Oval 91">
            <a:extLst>
              <a:ext uri="{FF2B5EF4-FFF2-40B4-BE49-F238E27FC236}">
                <a16:creationId xmlns:a16="http://schemas.microsoft.com/office/drawing/2014/main" id="{5A29BF21-2E97-4E61-ACE7-104BDEB771D3}"/>
              </a:ext>
            </a:extLst>
          </p:cNvPr>
          <p:cNvSpPr/>
          <p:nvPr/>
        </p:nvSpPr>
        <p:spPr bwMode="auto">
          <a:xfrm>
            <a:off x="5601320" y="2255664"/>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nvGrpSpPr>
          <p:cNvPr id="46" name="Group 45">
            <a:extLst>
              <a:ext uri="{FF2B5EF4-FFF2-40B4-BE49-F238E27FC236}">
                <a16:creationId xmlns:a16="http://schemas.microsoft.com/office/drawing/2014/main" id="{1C7C3237-D74B-4128-84D9-BEA51AEEE49A}"/>
              </a:ext>
            </a:extLst>
          </p:cNvPr>
          <p:cNvGrpSpPr/>
          <p:nvPr/>
        </p:nvGrpSpPr>
        <p:grpSpPr>
          <a:xfrm>
            <a:off x="4601034" y="3876459"/>
            <a:ext cx="4435461" cy="461665"/>
            <a:chOff x="4601034" y="3682156"/>
            <a:chExt cx="4435461" cy="461665"/>
          </a:xfrm>
        </p:grpSpPr>
        <p:sp>
          <p:nvSpPr>
            <p:cNvPr id="47" name="Rectangle 46">
              <a:extLst>
                <a:ext uri="{FF2B5EF4-FFF2-40B4-BE49-F238E27FC236}">
                  <a16:creationId xmlns:a16="http://schemas.microsoft.com/office/drawing/2014/main" id="{7F9DDBF2-C0C6-4162-A543-E9AE6504D81D}"/>
                </a:ext>
              </a:extLst>
            </p:cNvPr>
            <p:cNvSpPr/>
            <p:nvPr/>
          </p:nvSpPr>
          <p:spPr bwMode="auto">
            <a:xfrm rot="10800000">
              <a:off x="4601034" y="3797655"/>
              <a:ext cx="4435461" cy="303148"/>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48" name="Text Box 35">
              <a:extLst>
                <a:ext uri="{FF2B5EF4-FFF2-40B4-BE49-F238E27FC236}">
                  <a16:creationId xmlns:a16="http://schemas.microsoft.com/office/drawing/2014/main" id="{35C8E957-6A11-4692-B894-10C125F1F623}"/>
                </a:ext>
              </a:extLst>
            </p:cNvPr>
            <p:cNvSpPr txBox="1">
              <a:spLocks noChangeArrowheads="1"/>
            </p:cNvSpPr>
            <p:nvPr/>
          </p:nvSpPr>
          <p:spPr bwMode="auto">
            <a:xfrm>
              <a:off x="5436096" y="3682156"/>
              <a:ext cx="15815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sng" strike="noStrike" kern="1200" cap="none" spc="0" normalizeH="0" baseline="0" noProof="0" dirty="0">
                  <a:ln>
                    <a:noFill/>
                  </a:ln>
                  <a:solidFill>
                    <a:srgbClr val="000000"/>
                  </a:solidFill>
                  <a:effectLst/>
                  <a:uLnTx/>
                  <a:uFillTx/>
                  <a:latin typeface="Times New Roman" pitchFamily="18" charset="0"/>
                  <a:ea typeface="+mn-ea"/>
                  <a:cs typeface="+mn-cs"/>
                </a:rPr>
                <a:t>k </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#var</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grpSp>
    </p:spTree>
    <p:extLst>
      <p:ext uri="{BB962C8B-B14F-4D97-AF65-F5344CB8AC3E}">
        <p14:creationId xmlns:p14="http://schemas.microsoft.com/office/powerpoint/2010/main" val="2943098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0-#ppt_w/2"/>
                                          </p:val>
                                        </p:tav>
                                        <p:tav tm="100000">
                                          <p:val>
                                            <p:strVal val="#ppt_x"/>
                                          </p:val>
                                        </p:tav>
                                      </p:tavLst>
                                    </p:anim>
                                    <p:anim calcmode="lin" valueType="num">
                                      <p:cBhvr additive="base">
                                        <p:cTn id="14"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cBhvr additive="base">
                                        <p:cTn id="19" dur="500" fill="hold"/>
                                        <p:tgtEl>
                                          <p:spTgt spid="102"/>
                                        </p:tgtEl>
                                        <p:attrNameLst>
                                          <p:attrName>ppt_x</p:attrName>
                                        </p:attrNameLst>
                                      </p:cBhvr>
                                      <p:tavLst>
                                        <p:tav tm="0">
                                          <p:val>
                                            <p:strVal val="0-#ppt_w/2"/>
                                          </p:val>
                                        </p:tav>
                                        <p:tav tm="100000">
                                          <p:val>
                                            <p:strVal val="#ppt_x"/>
                                          </p:val>
                                        </p:tav>
                                      </p:tavLst>
                                    </p:anim>
                                    <p:anim calcmode="lin" valueType="num">
                                      <p:cBhvr additive="base">
                                        <p:cTn id="20"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0-#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6">
                                            <p:txEl>
                                              <p:pRg st="0" end="0"/>
                                            </p:txEl>
                                          </p:spTgt>
                                        </p:tgtEl>
                                        <p:attrNameLst>
                                          <p:attrName>style.visibility</p:attrName>
                                        </p:attrNameLst>
                                      </p:cBhvr>
                                      <p:to>
                                        <p:strVal val="visible"/>
                                      </p:to>
                                    </p:set>
                                    <p:anim calcmode="lin" valueType="num">
                                      <p:cBhvr additive="base">
                                        <p:cTn id="31"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6">
                                            <p:txEl>
                                              <p:pRg st="1" end="1"/>
                                            </p:txEl>
                                          </p:spTgt>
                                        </p:tgtEl>
                                        <p:attrNameLst>
                                          <p:attrName>style.visibility</p:attrName>
                                        </p:attrNameLst>
                                      </p:cBhvr>
                                      <p:to>
                                        <p:strVal val="visible"/>
                                      </p:to>
                                    </p:set>
                                    <p:anim calcmode="lin" valueType="num">
                                      <p:cBhvr additive="base">
                                        <p:cTn id="37"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5">
                                            <p:txEl>
                                              <p:pRg st="0" end="0"/>
                                            </p:txEl>
                                          </p:spTgt>
                                        </p:tgtEl>
                                        <p:attrNameLst>
                                          <p:attrName>style.visibility</p:attrName>
                                        </p:attrNameLst>
                                      </p:cBhvr>
                                      <p:to>
                                        <p:strVal val="visible"/>
                                      </p:to>
                                    </p:set>
                                    <p:anim calcmode="lin" valueType="num">
                                      <p:cBhvr additive="base">
                                        <p:cTn id="43" dur="500" fill="hold"/>
                                        <p:tgtEl>
                                          <p:spTgt spid="85">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1"/>
                                        </p:tgtEl>
                                        <p:attrNameLst>
                                          <p:attrName>style.visibility</p:attrName>
                                        </p:attrNameLst>
                                      </p:cBhvr>
                                      <p:to>
                                        <p:strVal val="visible"/>
                                      </p:to>
                                    </p:set>
                                    <p:anim calcmode="lin" valueType="num">
                                      <p:cBhvr additive="base">
                                        <p:cTn id="49" dur="500" fill="hold"/>
                                        <p:tgtEl>
                                          <p:spTgt spid="91"/>
                                        </p:tgtEl>
                                        <p:attrNameLst>
                                          <p:attrName>ppt_x</p:attrName>
                                        </p:attrNameLst>
                                      </p:cBhvr>
                                      <p:tavLst>
                                        <p:tav tm="0">
                                          <p:val>
                                            <p:strVal val="0-#ppt_w/2"/>
                                          </p:val>
                                        </p:tav>
                                        <p:tav tm="100000">
                                          <p:val>
                                            <p:strVal val="#ppt_x"/>
                                          </p:val>
                                        </p:tav>
                                      </p:tavLst>
                                    </p:anim>
                                    <p:anim calcmode="lin" valueType="num">
                                      <p:cBhvr additive="base">
                                        <p:cTn id="50"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additive="base">
                                        <p:cTn id="55" dur="500" fill="hold"/>
                                        <p:tgtEl>
                                          <p:spTgt spid="92"/>
                                        </p:tgtEl>
                                        <p:attrNameLst>
                                          <p:attrName>ppt_x</p:attrName>
                                        </p:attrNameLst>
                                      </p:cBhvr>
                                      <p:tavLst>
                                        <p:tav tm="0">
                                          <p:val>
                                            <p:strVal val="0-#ppt_w/2"/>
                                          </p:val>
                                        </p:tav>
                                        <p:tav tm="100000">
                                          <p:val>
                                            <p:strVal val="#ppt_x"/>
                                          </p:val>
                                        </p:tav>
                                      </p:tavLst>
                                    </p:anim>
                                    <p:anim calcmode="lin" valueType="num">
                                      <p:cBhvr additive="base">
                                        <p:cTn id="56" dur="500" fill="hold"/>
                                        <p:tgtEl>
                                          <p:spTgt spid="92"/>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91"/>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additive="base">
                                        <p:cTn id="63" dur="500" fill="hold"/>
                                        <p:tgtEl>
                                          <p:spTgt spid="46"/>
                                        </p:tgtEl>
                                        <p:attrNameLst>
                                          <p:attrName>ppt_x</p:attrName>
                                        </p:attrNameLst>
                                      </p:cBhvr>
                                      <p:tavLst>
                                        <p:tav tm="0">
                                          <p:val>
                                            <p:strVal val="0-#ppt_w/2"/>
                                          </p:val>
                                        </p:tav>
                                        <p:tav tm="100000">
                                          <p:val>
                                            <p:strVal val="#ppt_x"/>
                                          </p:val>
                                        </p:tav>
                                      </p:tavLst>
                                    </p:anim>
                                    <p:anim calcmode="lin" valueType="num">
                                      <p:cBhvr additive="base">
                                        <p:cTn id="6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85">
                                            <p:txEl>
                                              <p:pRg st="1" end="1"/>
                                            </p:txEl>
                                          </p:spTgt>
                                        </p:tgtEl>
                                        <p:attrNameLst>
                                          <p:attrName>style.visibility</p:attrName>
                                        </p:attrNameLst>
                                      </p:cBhvr>
                                      <p:to>
                                        <p:strVal val="visible"/>
                                      </p:to>
                                    </p:set>
                                    <p:anim calcmode="lin" valueType="num">
                                      <p:cBhvr additive="base">
                                        <p:cTn id="69" dur="500" fill="hold"/>
                                        <p:tgtEl>
                                          <p:spTgt spid="85">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02" grpId="0"/>
      <p:bldP spid="84" grpId="0"/>
      <p:bldP spid="91" grpId="0" animBg="1"/>
      <p:bldP spid="91" grpId="1" animBg="1"/>
      <p:bldP spid="9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1427441" y="858972"/>
            <a:ext cx="6528935"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3: Design instant map from clauses to graph</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58" name="Group 29">
            <a:extLst>
              <a:ext uri="{FF2B5EF4-FFF2-40B4-BE49-F238E27FC236}">
                <a16:creationId xmlns:a16="http://schemas.microsoft.com/office/drawing/2014/main" id="{A9515BA6-FF1E-4A9E-92EB-24E439FAD1A1}"/>
              </a:ext>
            </a:extLst>
          </p:cNvPr>
          <p:cNvGrpSpPr>
            <a:grpSpLocks/>
          </p:cNvGrpSpPr>
          <p:nvPr/>
        </p:nvGrpSpPr>
        <p:grpSpPr bwMode="auto">
          <a:xfrm>
            <a:off x="8588035" y="6290325"/>
            <a:ext cx="520469" cy="523051"/>
            <a:chOff x="2065" y="1551"/>
            <a:chExt cx="1628" cy="1988"/>
          </a:xfrm>
        </p:grpSpPr>
        <p:sp>
          <p:nvSpPr>
            <p:cNvPr id="59" name="Freeform 30">
              <a:extLst>
                <a:ext uri="{FF2B5EF4-FFF2-40B4-BE49-F238E27FC236}">
                  <a16:creationId xmlns:a16="http://schemas.microsoft.com/office/drawing/2014/main" id="{90E0F27F-40E5-4814-B880-2CF7D0F1C4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1">
              <a:extLst>
                <a:ext uri="{FF2B5EF4-FFF2-40B4-BE49-F238E27FC236}">
                  <a16:creationId xmlns:a16="http://schemas.microsoft.com/office/drawing/2014/main" id="{B3AA556D-0D8B-44FF-8EF5-DC649A5047C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2">
              <a:extLst>
                <a:ext uri="{FF2B5EF4-FFF2-40B4-BE49-F238E27FC236}">
                  <a16:creationId xmlns:a16="http://schemas.microsoft.com/office/drawing/2014/main" id="{332CA296-05AD-40F7-B3A6-D2757C35657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3">
              <a:extLst>
                <a:ext uri="{FF2B5EF4-FFF2-40B4-BE49-F238E27FC236}">
                  <a16:creationId xmlns:a16="http://schemas.microsoft.com/office/drawing/2014/main" id="{8CCE9BEE-3898-44C2-BCFC-9A578A300DA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4">
              <a:extLst>
                <a:ext uri="{FF2B5EF4-FFF2-40B4-BE49-F238E27FC236}">
                  <a16:creationId xmlns:a16="http://schemas.microsoft.com/office/drawing/2014/main" id="{82489B65-9D34-4680-97F1-27EB93DB072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5">
              <a:extLst>
                <a:ext uri="{FF2B5EF4-FFF2-40B4-BE49-F238E27FC236}">
                  <a16:creationId xmlns:a16="http://schemas.microsoft.com/office/drawing/2014/main" id="{436F862A-EAFA-4179-AD44-C14D88FEAE1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6">
              <a:extLst>
                <a:ext uri="{FF2B5EF4-FFF2-40B4-BE49-F238E27FC236}">
                  <a16:creationId xmlns:a16="http://schemas.microsoft.com/office/drawing/2014/main" id="{D90788DA-BD5D-4BC1-98BD-B02CC2CD434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7">
              <a:extLst>
                <a:ext uri="{FF2B5EF4-FFF2-40B4-BE49-F238E27FC236}">
                  <a16:creationId xmlns:a16="http://schemas.microsoft.com/office/drawing/2014/main" id="{F68A9898-B4C4-4C4B-A36F-BDDA1024D03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8">
              <a:extLst>
                <a:ext uri="{FF2B5EF4-FFF2-40B4-BE49-F238E27FC236}">
                  <a16:creationId xmlns:a16="http://schemas.microsoft.com/office/drawing/2014/main" id="{79E2F4B9-488C-4CBB-96F4-87AAA8050B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39">
              <a:extLst>
                <a:ext uri="{FF2B5EF4-FFF2-40B4-BE49-F238E27FC236}">
                  <a16:creationId xmlns:a16="http://schemas.microsoft.com/office/drawing/2014/main" id="{34F678B3-F921-4555-BEE7-AD03C77F284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0">
              <a:extLst>
                <a:ext uri="{FF2B5EF4-FFF2-40B4-BE49-F238E27FC236}">
                  <a16:creationId xmlns:a16="http://schemas.microsoft.com/office/drawing/2014/main" id="{6659E1C8-CE0E-4530-8CD4-AB4FA319786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1">
              <a:extLst>
                <a:ext uri="{FF2B5EF4-FFF2-40B4-BE49-F238E27FC236}">
                  <a16:creationId xmlns:a16="http://schemas.microsoft.com/office/drawing/2014/main" id="{41FA9AC6-FA97-4548-A80C-EC99B37BF34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2">
              <a:extLst>
                <a:ext uri="{FF2B5EF4-FFF2-40B4-BE49-F238E27FC236}">
                  <a16:creationId xmlns:a16="http://schemas.microsoft.com/office/drawing/2014/main" id="{24CCECD3-AA40-4936-9A4C-64695B4BD4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3">
              <a:extLst>
                <a:ext uri="{FF2B5EF4-FFF2-40B4-BE49-F238E27FC236}">
                  <a16:creationId xmlns:a16="http://schemas.microsoft.com/office/drawing/2014/main" id="{7A624792-145C-46D0-AECC-43E6C7FB433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4">
              <a:extLst>
                <a:ext uri="{FF2B5EF4-FFF2-40B4-BE49-F238E27FC236}">
                  <a16:creationId xmlns:a16="http://schemas.microsoft.com/office/drawing/2014/main" id="{7D744753-6605-4680-A34A-D63C8B9F6A7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5">
              <a:extLst>
                <a:ext uri="{FF2B5EF4-FFF2-40B4-BE49-F238E27FC236}">
                  <a16:creationId xmlns:a16="http://schemas.microsoft.com/office/drawing/2014/main" id="{6CAAD15A-6734-42AE-812C-B0CB6FCF35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6">
              <a:extLst>
                <a:ext uri="{FF2B5EF4-FFF2-40B4-BE49-F238E27FC236}">
                  <a16:creationId xmlns:a16="http://schemas.microsoft.com/office/drawing/2014/main" id="{84BBA9C5-E0DC-4518-8706-176F10A1008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6" name="AutoShape 35">
            <a:extLst>
              <a:ext uri="{FF2B5EF4-FFF2-40B4-BE49-F238E27FC236}">
                <a16:creationId xmlns:a16="http://schemas.microsoft.com/office/drawing/2014/main" id="{4A602233-3CF7-4751-985F-5A4DF7DBD733}"/>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102" name="Text Box 6">
            <a:extLst>
              <a:ext uri="{FF2B5EF4-FFF2-40B4-BE49-F238E27FC236}">
                <a16:creationId xmlns:a16="http://schemas.microsoft.com/office/drawing/2014/main" id="{00DCCC6A-902D-48A6-80FC-84971754A7D9}"/>
              </a:ext>
            </a:extLst>
          </p:cNvPr>
          <p:cNvSpPr txBox="1">
            <a:spLocks noChangeArrowheads="1"/>
          </p:cNvSpPr>
          <p:nvPr/>
        </p:nvSpPr>
        <p:spPr bwMode="auto">
          <a:xfrm>
            <a:off x="3900734" y="2638653"/>
            <a:ext cx="79583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l-GR" altLang="en-US" sz="3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3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1" name="Picture 10">
            <a:extLst>
              <a:ext uri="{FF2B5EF4-FFF2-40B4-BE49-F238E27FC236}">
                <a16:creationId xmlns:a16="http://schemas.microsoft.com/office/drawing/2014/main" id="{C412E30F-3DE7-426D-BE0E-D4038993088F}"/>
              </a:ext>
            </a:extLst>
          </p:cNvPr>
          <p:cNvPicPr>
            <a:picLocks noChangeAspect="1"/>
          </p:cNvPicPr>
          <p:nvPr/>
        </p:nvPicPr>
        <p:blipFill>
          <a:blip r:embed="rId2"/>
          <a:stretch>
            <a:fillRect/>
          </a:stretch>
        </p:blipFill>
        <p:spPr>
          <a:xfrm>
            <a:off x="4696569" y="1963688"/>
            <a:ext cx="1181100" cy="457200"/>
          </a:xfrm>
          <a:prstGeom prst="rect">
            <a:avLst/>
          </a:prstGeom>
        </p:spPr>
      </p:pic>
      <p:pic>
        <p:nvPicPr>
          <p:cNvPr id="12" name="Picture 11">
            <a:extLst>
              <a:ext uri="{FF2B5EF4-FFF2-40B4-BE49-F238E27FC236}">
                <a16:creationId xmlns:a16="http://schemas.microsoft.com/office/drawing/2014/main" id="{617A5E06-20B4-4C3C-975F-1822F7019FAF}"/>
              </a:ext>
            </a:extLst>
          </p:cNvPr>
          <p:cNvPicPr>
            <a:picLocks noChangeAspect="1"/>
          </p:cNvPicPr>
          <p:nvPr/>
        </p:nvPicPr>
        <p:blipFill>
          <a:blip r:embed="rId3"/>
          <a:stretch>
            <a:fillRect/>
          </a:stretch>
        </p:blipFill>
        <p:spPr>
          <a:xfrm>
            <a:off x="4768974" y="2708920"/>
            <a:ext cx="1066800" cy="1095375"/>
          </a:xfrm>
          <a:prstGeom prst="rect">
            <a:avLst/>
          </a:prstGeom>
        </p:spPr>
      </p:pic>
      <p:sp>
        <p:nvSpPr>
          <p:cNvPr id="84" name="Text Box 6">
            <a:extLst>
              <a:ext uri="{FF2B5EF4-FFF2-40B4-BE49-F238E27FC236}">
                <a16:creationId xmlns:a16="http://schemas.microsoft.com/office/drawing/2014/main" id="{026D1430-59D2-4BF7-B8E0-98BFE1BD0DA9}"/>
              </a:ext>
            </a:extLst>
          </p:cNvPr>
          <p:cNvSpPr txBox="1">
            <a:spLocks noChangeArrowheads="1"/>
          </p:cNvSpPr>
          <p:nvPr/>
        </p:nvSpPr>
        <p:spPr bwMode="auto">
          <a:xfrm>
            <a:off x="1259632" y="2708920"/>
            <a:ext cx="29065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For each clause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a:t>
            </a:r>
          </a:p>
        </p:txBody>
      </p:sp>
      <p:sp>
        <p:nvSpPr>
          <p:cNvPr id="86" name="Text Box 6">
            <a:extLst>
              <a:ext uri="{FF2B5EF4-FFF2-40B4-BE49-F238E27FC236}">
                <a16:creationId xmlns:a16="http://schemas.microsoft.com/office/drawing/2014/main" id="{C1E4A3DF-46E8-44A0-AEF7-DA8155D77B16}"/>
              </a:ext>
            </a:extLst>
          </p:cNvPr>
          <p:cNvSpPr txBox="1">
            <a:spLocks noChangeArrowheads="1"/>
          </p:cNvSpPr>
          <p:nvPr/>
        </p:nvSpPr>
        <p:spPr bwMode="auto">
          <a:xfrm>
            <a:off x="1403648" y="3750131"/>
            <a:ext cx="31683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This variable satisfies the clause.</a:t>
            </a:r>
          </a:p>
        </p:txBody>
      </p:sp>
      <p:sp>
        <p:nvSpPr>
          <p:cNvPr id="49" name="Text Box 6">
            <a:extLst>
              <a:ext uri="{FF2B5EF4-FFF2-40B4-BE49-F238E27FC236}">
                <a16:creationId xmlns:a16="http://schemas.microsoft.com/office/drawing/2014/main" id="{E589B3BE-284A-493D-B0FC-DD1AD2BB5E7D}"/>
              </a:ext>
            </a:extLst>
          </p:cNvPr>
          <p:cNvSpPr txBox="1">
            <a:spLocks noChangeArrowheads="1"/>
          </p:cNvSpPr>
          <p:nvPr/>
        </p:nvSpPr>
        <p:spPr bwMode="auto">
          <a:xfrm>
            <a:off x="5796136" y="2708920"/>
            <a:ext cx="3828778" cy="3262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Two vertices must be taken to cover edges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k too small to take three.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 to Variable Edges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One must be covered by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an assignment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to a variable.</a:t>
            </a:r>
          </a:p>
        </p:txBody>
      </p:sp>
      <p:sp>
        <p:nvSpPr>
          <p:cNvPr id="79" name="Oval 78">
            <a:extLst>
              <a:ext uri="{FF2B5EF4-FFF2-40B4-BE49-F238E27FC236}">
                <a16:creationId xmlns:a16="http://schemas.microsoft.com/office/drawing/2014/main" id="{80661040-0466-4706-A8EA-EA69588684FE}"/>
              </a:ext>
            </a:extLst>
          </p:cNvPr>
          <p:cNvSpPr/>
          <p:nvPr/>
        </p:nvSpPr>
        <p:spPr bwMode="auto">
          <a:xfrm>
            <a:off x="5252074" y="3048004"/>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80" name="Oval 79">
            <a:extLst>
              <a:ext uri="{FF2B5EF4-FFF2-40B4-BE49-F238E27FC236}">
                <a16:creationId xmlns:a16="http://schemas.microsoft.com/office/drawing/2014/main" id="{DB3F5A6E-2338-4CC0-AC4A-D852CF19712E}"/>
              </a:ext>
            </a:extLst>
          </p:cNvPr>
          <p:cNvSpPr/>
          <p:nvPr/>
        </p:nvSpPr>
        <p:spPr bwMode="auto">
          <a:xfrm>
            <a:off x="5582270" y="3517900"/>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cxnSp>
        <p:nvCxnSpPr>
          <p:cNvPr id="81" name="Straight Connector 80">
            <a:extLst>
              <a:ext uri="{FF2B5EF4-FFF2-40B4-BE49-F238E27FC236}">
                <a16:creationId xmlns:a16="http://schemas.microsoft.com/office/drawing/2014/main" id="{485E21D7-EA7E-414E-9957-6BA32BFFF94A}"/>
              </a:ext>
            </a:extLst>
          </p:cNvPr>
          <p:cNvCxnSpPr>
            <a:cxnSpLocks/>
          </p:cNvCxnSpPr>
          <p:nvPr/>
        </p:nvCxnSpPr>
        <p:spPr bwMode="auto">
          <a:xfrm>
            <a:off x="4957440" y="2297593"/>
            <a:ext cx="0" cy="1242324"/>
          </a:xfrm>
          <a:prstGeom prst="line">
            <a:avLst/>
          </a:prstGeom>
          <a:solidFill>
            <a:schemeClr val="accent1"/>
          </a:solidFill>
          <a:ln w="19050" cap="sq" cmpd="sng" algn="ctr">
            <a:solidFill>
              <a:schemeClr val="bg2"/>
            </a:solidFill>
            <a:prstDash val="solid"/>
            <a:round/>
            <a:headEnd type="none" w="sm" len="sm"/>
            <a:tailEnd type="none" w="sm" len="sm"/>
          </a:ln>
          <a:effectLst/>
        </p:spPr>
      </p:cxnSp>
      <p:sp>
        <p:nvSpPr>
          <p:cNvPr id="82" name="Oval 81">
            <a:extLst>
              <a:ext uri="{FF2B5EF4-FFF2-40B4-BE49-F238E27FC236}">
                <a16:creationId xmlns:a16="http://schemas.microsoft.com/office/drawing/2014/main" id="{5CE9E31C-BAEE-4C2E-B389-A56D785226D6}"/>
              </a:ext>
            </a:extLst>
          </p:cNvPr>
          <p:cNvSpPr/>
          <p:nvPr/>
        </p:nvSpPr>
        <p:spPr bwMode="auto">
          <a:xfrm>
            <a:off x="4932040" y="2250583"/>
            <a:ext cx="54864" cy="54864"/>
          </a:xfrm>
          <a:prstGeom prst="ellipse">
            <a:avLst/>
          </a:prstGeom>
          <a:solidFill>
            <a:schemeClr val="bg1"/>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cxnSp>
        <p:nvCxnSpPr>
          <p:cNvPr id="87" name="Straight Connector 86">
            <a:extLst>
              <a:ext uri="{FF2B5EF4-FFF2-40B4-BE49-F238E27FC236}">
                <a16:creationId xmlns:a16="http://schemas.microsoft.com/office/drawing/2014/main" id="{9A1D9A7B-BC4D-4EC3-A57D-069C210D184A}"/>
              </a:ext>
            </a:extLst>
          </p:cNvPr>
          <p:cNvCxnSpPr>
            <a:cxnSpLocks/>
          </p:cNvCxnSpPr>
          <p:nvPr/>
        </p:nvCxnSpPr>
        <p:spPr bwMode="auto">
          <a:xfrm flipH="1">
            <a:off x="5356892" y="2753135"/>
            <a:ext cx="869965" cy="287662"/>
          </a:xfrm>
          <a:prstGeom prst="line">
            <a:avLst/>
          </a:prstGeom>
          <a:solidFill>
            <a:schemeClr val="accent1"/>
          </a:solidFill>
          <a:ln w="19050" cap="sq" cmpd="sng" algn="ctr">
            <a:solidFill>
              <a:schemeClr val="bg2"/>
            </a:solidFill>
            <a:prstDash val="solid"/>
            <a:round/>
            <a:headEnd type="none" w="sm" len="sm"/>
            <a:tailEnd type="none" w="sm" len="sm"/>
          </a:ln>
          <a:effectLst/>
        </p:spPr>
      </p:cxnSp>
      <p:cxnSp>
        <p:nvCxnSpPr>
          <p:cNvPr id="88" name="Straight Connector 87">
            <a:extLst>
              <a:ext uri="{FF2B5EF4-FFF2-40B4-BE49-F238E27FC236}">
                <a16:creationId xmlns:a16="http://schemas.microsoft.com/office/drawing/2014/main" id="{391C8A26-73F1-4708-8105-C7AA21544070}"/>
              </a:ext>
            </a:extLst>
          </p:cNvPr>
          <p:cNvCxnSpPr>
            <a:cxnSpLocks/>
          </p:cNvCxnSpPr>
          <p:nvPr/>
        </p:nvCxnSpPr>
        <p:spPr bwMode="auto">
          <a:xfrm flipH="1">
            <a:off x="5663086" y="3163111"/>
            <a:ext cx="787854" cy="360168"/>
          </a:xfrm>
          <a:prstGeom prst="line">
            <a:avLst/>
          </a:prstGeom>
          <a:solidFill>
            <a:schemeClr val="accent1"/>
          </a:solidFill>
          <a:ln w="19050" cap="sq" cmpd="sng" algn="ctr">
            <a:solidFill>
              <a:schemeClr val="bg2"/>
            </a:solidFill>
            <a:prstDash val="solid"/>
            <a:round/>
            <a:headEnd type="none" w="sm" len="sm"/>
            <a:tailEnd type="none" w="sm" len="sm"/>
          </a:ln>
          <a:effectLst/>
        </p:spPr>
      </p:cxnSp>
      <p:grpSp>
        <p:nvGrpSpPr>
          <p:cNvPr id="55" name="Group 54">
            <a:extLst>
              <a:ext uri="{FF2B5EF4-FFF2-40B4-BE49-F238E27FC236}">
                <a16:creationId xmlns:a16="http://schemas.microsoft.com/office/drawing/2014/main" id="{8D21DE82-BC20-4E0B-92D7-B77FADEA0C15}"/>
              </a:ext>
            </a:extLst>
          </p:cNvPr>
          <p:cNvGrpSpPr/>
          <p:nvPr/>
        </p:nvGrpSpPr>
        <p:grpSpPr>
          <a:xfrm>
            <a:off x="4601034" y="3876459"/>
            <a:ext cx="4435461" cy="461665"/>
            <a:chOff x="4601034" y="3682156"/>
            <a:chExt cx="4435461" cy="461665"/>
          </a:xfrm>
        </p:grpSpPr>
        <p:sp>
          <p:nvSpPr>
            <p:cNvPr id="56" name="Rectangle 55">
              <a:extLst>
                <a:ext uri="{FF2B5EF4-FFF2-40B4-BE49-F238E27FC236}">
                  <a16:creationId xmlns:a16="http://schemas.microsoft.com/office/drawing/2014/main" id="{558F218E-29FE-4076-8298-9449C9500CAE}"/>
                </a:ext>
              </a:extLst>
            </p:cNvPr>
            <p:cNvSpPr/>
            <p:nvPr/>
          </p:nvSpPr>
          <p:spPr bwMode="auto">
            <a:xfrm rot="10800000">
              <a:off x="4601034" y="3797655"/>
              <a:ext cx="4435461" cy="303148"/>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57" name="Text Box 35">
              <a:extLst>
                <a:ext uri="{FF2B5EF4-FFF2-40B4-BE49-F238E27FC236}">
                  <a16:creationId xmlns:a16="http://schemas.microsoft.com/office/drawing/2014/main" id="{15558666-ED0F-4974-B5F5-91974F6213EA}"/>
                </a:ext>
              </a:extLst>
            </p:cNvPr>
            <p:cNvSpPr txBox="1">
              <a:spLocks noChangeArrowheads="1"/>
            </p:cNvSpPr>
            <p:nvPr/>
          </p:nvSpPr>
          <p:spPr bwMode="auto">
            <a:xfrm>
              <a:off x="5436096" y="3682156"/>
              <a:ext cx="15815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sng" strike="noStrike" kern="1200" cap="none" spc="0" normalizeH="0" baseline="0" noProof="0" dirty="0">
                  <a:ln>
                    <a:noFill/>
                  </a:ln>
                  <a:solidFill>
                    <a:srgbClr val="000000"/>
                  </a:solidFill>
                  <a:effectLst/>
                  <a:uLnTx/>
                  <a:uFillTx/>
                  <a:latin typeface="Times New Roman" pitchFamily="18" charset="0"/>
                  <a:ea typeface="+mn-ea"/>
                  <a:cs typeface="+mn-cs"/>
                </a:rPr>
                <a:t>k </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#var</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grpSp>
      <p:sp>
        <p:nvSpPr>
          <p:cNvPr id="77" name="Text Box 35">
            <a:extLst>
              <a:ext uri="{FF2B5EF4-FFF2-40B4-BE49-F238E27FC236}">
                <a16:creationId xmlns:a16="http://schemas.microsoft.com/office/drawing/2014/main" id="{2980EA38-7CDE-47F6-BE35-632BEDB2BFAD}"/>
              </a:ext>
            </a:extLst>
          </p:cNvPr>
          <p:cNvSpPr txBox="1">
            <a:spLocks noChangeArrowheads="1"/>
          </p:cNvSpPr>
          <p:nvPr/>
        </p:nvSpPr>
        <p:spPr bwMode="auto">
          <a:xfrm>
            <a:off x="6507708" y="3881735"/>
            <a:ext cx="1999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+ 2#clauses</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83" name="Oval 82">
            <a:extLst>
              <a:ext uri="{FF2B5EF4-FFF2-40B4-BE49-F238E27FC236}">
                <a16:creationId xmlns:a16="http://schemas.microsoft.com/office/drawing/2014/main" id="{2A060301-6FAC-4CCA-92F0-4DA0844D8DC9}"/>
              </a:ext>
            </a:extLst>
          </p:cNvPr>
          <p:cNvSpPr/>
          <p:nvPr/>
        </p:nvSpPr>
        <p:spPr bwMode="auto">
          <a:xfrm>
            <a:off x="4696496" y="3352799"/>
            <a:ext cx="444464" cy="509491"/>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nvGrpSpPr>
          <p:cNvPr id="89" name="Group 88">
            <a:extLst>
              <a:ext uri="{FF2B5EF4-FFF2-40B4-BE49-F238E27FC236}">
                <a16:creationId xmlns:a16="http://schemas.microsoft.com/office/drawing/2014/main" id="{FA6FB708-49EA-4A4E-82AB-DC4BA717B320}"/>
              </a:ext>
            </a:extLst>
          </p:cNvPr>
          <p:cNvGrpSpPr/>
          <p:nvPr/>
        </p:nvGrpSpPr>
        <p:grpSpPr>
          <a:xfrm>
            <a:off x="1752600" y="3178026"/>
            <a:ext cx="2785446" cy="355792"/>
            <a:chOff x="1752600" y="3178026"/>
            <a:chExt cx="2785446" cy="355792"/>
          </a:xfrm>
        </p:grpSpPr>
        <p:sp>
          <p:nvSpPr>
            <p:cNvPr id="92" name="Oval 91">
              <a:extLst>
                <a:ext uri="{FF2B5EF4-FFF2-40B4-BE49-F238E27FC236}">
                  <a16:creationId xmlns:a16="http://schemas.microsoft.com/office/drawing/2014/main" id="{D595B22E-5597-4357-AE35-CA5880849C3D}"/>
                </a:ext>
              </a:extLst>
            </p:cNvPr>
            <p:cNvSpPr/>
            <p:nvPr/>
          </p:nvSpPr>
          <p:spPr bwMode="auto">
            <a:xfrm>
              <a:off x="1752600" y="3178026"/>
              <a:ext cx="340359" cy="327174"/>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Rounded MT Bold" pitchFamily="34" charset="0"/>
              </a:endParaRPr>
            </a:p>
          </p:txBody>
        </p:sp>
        <p:sp>
          <p:nvSpPr>
            <p:cNvPr id="91" name="Arrow: Left-Right 90">
              <a:extLst>
                <a:ext uri="{FF2B5EF4-FFF2-40B4-BE49-F238E27FC236}">
                  <a16:creationId xmlns:a16="http://schemas.microsoft.com/office/drawing/2014/main" id="{C405714F-C0D0-465B-9AE2-1D153359A846}"/>
                </a:ext>
              </a:extLst>
            </p:cNvPr>
            <p:cNvSpPr/>
            <p:nvPr/>
          </p:nvSpPr>
          <p:spPr bwMode="auto">
            <a:xfrm rot="351601">
              <a:off x="2267113" y="3334330"/>
              <a:ext cx="2270933" cy="199488"/>
            </a:xfrm>
            <a:prstGeom prst="leftRightArrow">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spTree>
    <p:extLst>
      <p:ext uri="{BB962C8B-B14F-4D97-AF65-F5344CB8AC3E}">
        <p14:creationId xmlns:p14="http://schemas.microsoft.com/office/powerpoint/2010/main" val="1698890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0-#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additive="base">
                                        <p:cTn id="13" dur="500" fill="hold"/>
                                        <p:tgtEl>
                                          <p:spTgt spid="102"/>
                                        </p:tgtEl>
                                        <p:attrNameLst>
                                          <p:attrName>ppt_x</p:attrName>
                                        </p:attrNameLst>
                                      </p:cBhvr>
                                      <p:tavLst>
                                        <p:tav tm="0">
                                          <p:val>
                                            <p:strVal val="0-#ppt_w/2"/>
                                          </p:val>
                                        </p:tav>
                                        <p:tav tm="100000">
                                          <p:val>
                                            <p:strVal val="#ppt_x"/>
                                          </p:val>
                                        </p:tav>
                                      </p:tavLst>
                                    </p:anim>
                                    <p:anim calcmode="lin" valueType="num">
                                      <p:cBhvr additive="base">
                                        <p:cTn id="14"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9">
                                            <p:txEl>
                                              <p:pRg st="0" end="0"/>
                                            </p:txEl>
                                          </p:spTgt>
                                        </p:tgtEl>
                                        <p:attrNameLst>
                                          <p:attrName>style.visibility</p:attrName>
                                        </p:attrNameLst>
                                      </p:cBhvr>
                                      <p:to>
                                        <p:strVal val="visible"/>
                                      </p:to>
                                    </p:set>
                                    <p:anim calcmode="lin" valueType="num">
                                      <p:cBhvr additive="base">
                                        <p:cTn id="2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9">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79"/>
                                        </p:tgtEl>
                                        <p:attrNameLst>
                                          <p:attrName>style.visibility</p:attrName>
                                        </p:attrNameLst>
                                      </p:cBhvr>
                                      <p:to>
                                        <p:strVal val="visible"/>
                                      </p:to>
                                    </p:set>
                                    <p:anim calcmode="lin" valueType="num">
                                      <p:cBhvr additive="base">
                                        <p:cTn id="29" dur="500" fill="hold"/>
                                        <p:tgtEl>
                                          <p:spTgt spid="79"/>
                                        </p:tgtEl>
                                        <p:attrNameLst>
                                          <p:attrName>ppt_x</p:attrName>
                                        </p:attrNameLst>
                                      </p:cBhvr>
                                      <p:tavLst>
                                        <p:tav tm="0">
                                          <p:val>
                                            <p:strVal val="0-#ppt_w/2"/>
                                          </p:val>
                                        </p:tav>
                                        <p:tav tm="100000">
                                          <p:val>
                                            <p:strVal val="#ppt_x"/>
                                          </p:val>
                                        </p:tav>
                                      </p:tavLst>
                                    </p:anim>
                                    <p:anim calcmode="lin" valueType="num">
                                      <p:cBhvr additive="base">
                                        <p:cTn id="30" dur="500" fill="hold"/>
                                        <p:tgtEl>
                                          <p:spTgt spid="79"/>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80"/>
                                        </p:tgtEl>
                                        <p:attrNameLst>
                                          <p:attrName>style.visibility</p:attrName>
                                        </p:attrNameLst>
                                      </p:cBhvr>
                                      <p:to>
                                        <p:strVal val="visible"/>
                                      </p:to>
                                    </p:set>
                                    <p:anim calcmode="lin" valueType="num">
                                      <p:cBhvr additive="base">
                                        <p:cTn id="33" dur="500" fill="hold"/>
                                        <p:tgtEl>
                                          <p:spTgt spid="80"/>
                                        </p:tgtEl>
                                        <p:attrNameLst>
                                          <p:attrName>ppt_x</p:attrName>
                                        </p:attrNameLst>
                                      </p:cBhvr>
                                      <p:tavLst>
                                        <p:tav tm="0">
                                          <p:val>
                                            <p:strVal val="0-#ppt_w/2"/>
                                          </p:val>
                                        </p:tav>
                                        <p:tav tm="100000">
                                          <p:val>
                                            <p:strVal val="#ppt_x"/>
                                          </p:val>
                                        </p:tav>
                                      </p:tavLst>
                                    </p:anim>
                                    <p:anim calcmode="lin" valueType="num">
                                      <p:cBhvr additive="base">
                                        <p:cTn id="34"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500" fill="hold"/>
                                        <p:tgtEl>
                                          <p:spTgt spid="77"/>
                                        </p:tgtEl>
                                        <p:attrNameLst>
                                          <p:attrName>ppt_x</p:attrName>
                                        </p:attrNameLst>
                                      </p:cBhvr>
                                      <p:tavLst>
                                        <p:tav tm="0">
                                          <p:val>
                                            <p:strVal val="0-#ppt_w/2"/>
                                          </p:val>
                                        </p:tav>
                                        <p:tav tm="100000">
                                          <p:val>
                                            <p:strVal val="#ppt_x"/>
                                          </p:val>
                                        </p:tav>
                                      </p:tavLst>
                                    </p:anim>
                                    <p:anim calcmode="lin" valueType="num">
                                      <p:cBhvr additive="base">
                                        <p:cTn id="4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49">
                                            <p:txEl>
                                              <p:pRg st="1" end="1"/>
                                            </p:txEl>
                                          </p:spTgt>
                                        </p:tgtEl>
                                        <p:attrNameLst>
                                          <p:attrName>style.visibility</p:attrName>
                                        </p:attrNameLst>
                                      </p:cBhvr>
                                      <p:to>
                                        <p:strVal val="visible"/>
                                      </p:to>
                                    </p:set>
                                    <p:anim calcmode="lin" valueType="num">
                                      <p:cBhvr additive="base">
                                        <p:cTn id="45"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9">
                                            <p:txEl>
                                              <p:pRg st="3" end="3"/>
                                            </p:txEl>
                                          </p:spTgt>
                                        </p:tgtEl>
                                        <p:attrNameLst>
                                          <p:attrName>style.visibility</p:attrName>
                                        </p:attrNameLst>
                                      </p:cBhvr>
                                      <p:to>
                                        <p:strVal val="visible"/>
                                      </p:to>
                                    </p:set>
                                    <p:anim calcmode="lin" valueType="num">
                                      <p:cBhvr additive="base">
                                        <p:cTn id="51" dur="500" fill="hold"/>
                                        <p:tgtEl>
                                          <p:spTgt spid="49">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9">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81"/>
                                        </p:tgtEl>
                                        <p:attrNameLst>
                                          <p:attrName>style.visibility</p:attrName>
                                        </p:attrNameLst>
                                      </p:cBhvr>
                                      <p:to>
                                        <p:strVal val="visible"/>
                                      </p:to>
                                    </p:set>
                                    <p:anim calcmode="lin" valueType="num">
                                      <p:cBhvr additive="base">
                                        <p:cTn id="55" dur="500" fill="hold"/>
                                        <p:tgtEl>
                                          <p:spTgt spid="81"/>
                                        </p:tgtEl>
                                        <p:attrNameLst>
                                          <p:attrName>ppt_x</p:attrName>
                                        </p:attrNameLst>
                                      </p:cBhvr>
                                      <p:tavLst>
                                        <p:tav tm="0">
                                          <p:val>
                                            <p:strVal val="0-#ppt_w/2"/>
                                          </p:val>
                                        </p:tav>
                                        <p:tav tm="100000">
                                          <p:val>
                                            <p:strVal val="#ppt_x"/>
                                          </p:val>
                                        </p:tav>
                                      </p:tavLst>
                                    </p:anim>
                                    <p:anim calcmode="lin" valueType="num">
                                      <p:cBhvr additive="base">
                                        <p:cTn id="56" dur="500" fill="hold"/>
                                        <p:tgtEl>
                                          <p:spTgt spid="81"/>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87"/>
                                        </p:tgtEl>
                                        <p:attrNameLst>
                                          <p:attrName>style.visibility</p:attrName>
                                        </p:attrNameLst>
                                      </p:cBhvr>
                                      <p:to>
                                        <p:strVal val="visible"/>
                                      </p:to>
                                    </p:set>
                                    <p:anim calcmode="lin" valueType="num">
                                      <p:cBhvr additive="base">
                                        <p:cTn id="59" dur="500" fill="hold"/>
                                        <p:tgtEl>
                                          <p:spTgt spid="87"/>
                                        </p:tgtEl>
                                        <p:attrNameLst>
                                          <p:attrName>ppt_x</p:attrName>
                                        </p:attrNameLst>
                                      </p:cBhvr>
                                      <p:tavLst>
                                        <p:tav tm="0">
                                          <p:val>
                                            <p:strVal val="0-#ppt_w/2"/>
                                          </p:val>
                                        </p:tav>
                                        <p:tav tm="100000">
                                          <p:val>
                                            <p:strVal val="#ppt_x"/>
                                          </p:val>
                                        </p:tav>
                                      </p:tavLst>
                                    </p:anim>
                                    <p:anim calcmode="lin" valueType="num">
                                      <p:cBhvr additive="base">
                                        <p:cTn id="60" dur="500" fill="hold"/>
                                        <p:tgtEl>
                                          <p:spTgt spid="87"/>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88"/>
                                        </p:tgtEl>
                                        <p:attrNameLst>
                                          <p:attrName>style.visibility</p:attrName>
                                        </p:attrNameLst>
                                      </p:cBhvr>
                                      <p:to>
                                        <p:strVal val="visible"/>
                                      </p:to>
                                    </p:set>
                                    <p:anim calcmode="lin" valueType="num">
                                      <p:cBhvr additive="base">
                                        <p:cTn id="63" dur="500" fill="hold"/>
                                        <p:tgtEl>
                                          <p:spTgt spid="88"/>
                                        </p:tgtEl>
                                        <p:attrNameLst>
                                          <p:attrName>ppt_x</p:attrName>
                                        </p:attrNameLst>
                                      </p:cBhvr>
                                      <p:tavLst>
                                        <p:tav tm="0">
                                          <p:val>
                                            <p:strVal val="0-#ppt_w/2"/>
                                          </p:val>
                                        </p:tav>
                                        <p:tav tm="100000">
                                          <p:val>
                                            <p:strVal val="#ppt_x"/>
                                          </p:val>
                                        </p:tav>
                                      </p:tavLst>
                                    </p:anim>
                                    <p:anim calcmode="lin" valueType="num">
                                      <p:cBhvr additive="base">
                                        <p:cTn id="64"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0-#ppt_w/2"/>
                                          </p:val>
                                        </p:tav>
                                        <p:tav tm="100000">
                                          <p:val>
                                            <p:strVal val="#ppt_x"/>
                                          </p:val>
                                        </p:tav>
                                      </p:tavLst>
                                    </p:anim>
                                    <p:anim calcmode="lin" valueType="num">
                                      <p:cBhvr additive="base">
                                        <p:cTn id="70"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9">
                                            <p:txEl>
                                              <p:pRg st="4" end="4"/>
                                            </p:txEl>
                                          </p:spTgt>
                                        </p:tgtEl>
                                        <p:attrNameLst>
                                          <p:attrName>style.visibility</p:attrName>
                                        </p:attrNameLst>
                                      </p:cBhvr>
                                      <p:to>
                                        <p:strVal val="visible"/>
                                      </p:to>
                                    </p:set>
                                    <p:anim calcmode="lin" valueType="num">
                                      <p:cBhvr additive="base">
                                        <p:cTn id="75" dur="500" fill="hold"/>
                                        <p:tgtEl>
                                          <p:spTgt spid="49">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9">
                                            <p:txEl>
                                              <p:pRg st="4" end="4"/>
                                            </p:txEl>
                                          </p:spTgt>
                                        </p:tgtEl>
                                        <p:attrNameLst>
                                          <p:attrName>ppt_y</p:attrName>
                                        </p:attrNameLst>
                                      </p:cBhvr>
                                      <p:tavLst>
                                        <p:tav tm="0">
                                          <p:val>
                                            <p:strVal val="#ppt_y"/>
                                          </p:val>
                                        </p:tav>
                                        <p:tav tm="100000">
                                          <p:val>
                                            <p:strVal val="#ppt_y"/>
                                          </p:val>
                                        </p:tav>
                                      </p:tavLst>
                                    </p:anim>
                                  </p:childTnLst>
                                </p:cTn>
                              </p:par>
                              <p:par>
                                <p:cTn id="77" presetID="7" presetClass="emph" presetSubtype="2" fill="hold" nodeType="withEffect">
                                  <p:stCondLst>
                                    <p:cond delay="0"/>
                                  </p:stCondLst>
                                  <p:childTnLst>
                                    <p:animClr clrSpc="rgb" dir="cw">
                                      <p:cBhvr>
                                        <p:cTn id="78" dur="2000" fill="hold"/>
                                        <p:tgtEl>
                                          <p:spTgt spid="81"/>
                                        </p:tgtEl>
                                        <p:attrNameLst>
                                          <p:attrName>stroke.color</p:attrName>
                                        </p:attrNameLst>
                                      </p:cBhvr>
                                      <p:to>
                                        <a:srgbClr val="66FF33"/>
                                      </p:to>
                                    </p:animClr>
                                    <p:set>
                                      <p:cBhvr>
                                        <p:cTn id="79" dur="2000" fill="hold"/>
                                        <p:tgtEl>
                                          <p:spTgt spid="81"/>
                                        </p:tgtEl>
                                        <p:attrNameLst>
                                          <p:attrName>stroke.on</p:attrName>
                                        </p:attrNameLst>
                                      </p:cBhvr>
                                      <p:to>
                                        <p:strVal val="true"/>
                                      </p:to>
                                    </p:set>
                                  </p:childTnLst>
                                </p:cTn>
                              </p:par>
                              <p:par>
                                <p:cTn id="80" presetID="2" presetClass="entr" presetSubtype="8" fill="hold" grpId="0" nodeType="withEffect">
                                  <p:stCondLst>
                                    <p:cond delay="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0-#ppt_w/2"/>
                                          </p:val>
                                        </p:tav>
                                        <p:tav tm="100000">
                                          <p:val>
                                            <p:strVal val="#ppt_x"/>
                                          </p:val>
                                        </p:tav>
                                      </p:tavLst>
                                    </p:anim>
                                    <p:anim calcmode="lin" valueType="num">
                                      <p:cBhvr additive="base">
                                        <p:cTn id="83"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nodeType="clickEffect">
                                  <p:stCondLst>
                                    <p:cond delay="0"/>
                                  </p:stCondLst>
                                  <p:childTnLst>
                                    <p:set>
                                      <p:cBhvr>
                                        <p:cTn id="87" dur="1" fill="hold">
                                          <p:stCondLst>
                                            <p:cond delay="0"/>
                                          </p:stCondLst>
                                        </p:cTn>
                                        <p:tgtEl>
                                          <p:spTgt spid="89"/>
                                        </p:tgtEl>
                                        <p:attrNameLst>
                                          <p:attrName>style.visibility</p:attrName>
                                        </p:attrNameLst>
                                      </p:cBhvr>
                                      <p:to>
                                        <p:strVal val="visible"/>
                                      </p:to>
                                    </p:set>
                                    <p:anim calcmode="lin" valueType="num">
                                      <p:cBhvr additive="base">
                                        <p:cTn id="88" dur="500" fill="hold"/>
                                        <p:tgtEl>
                                          <p:spTgt spid="89"/>
                                        </p:tgtEl>
                                        <p:attrNameLst>
                                          <p:attrName>ppt_x</p:attrName>
                                        </p:attrNameLst>
                                      </p:cBhvr>
                                      <p:tavLst>
                                        <p:tav tm="0">
                                          <p:val>
                                            <p:strVal val="0-#ppt_w/2"/>
                                          </p:val>
                                        </p:tav>
                                        <p:tav tm="100000">
                                          <p:val>
                                            <p:strVal val="#ppt_x"/>
                                          </p:val>
                                        </p:tav>
                                      </p:tavLst>
                                    </p:anim>
                                    <p:anim calcmode="lin" valueType="num">
                                      <p:cBhvr additive="base">
                                        <p:cTn id="89"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nodeType="clickEffect">
                                  <p:stCondLst>
                                    <p:cond delay="0"/>
                                  </p:stCondLst>
                                  <p:childTnLst>
                                    <p:set>
                                      <p:cBhvr>
                                        <p:cTn id="93" dur="1" fill="hold">
                                          <p:stCondLst>
                                            <p:cond delay="0"/>
                                          </p:stCondLst>
                                        </p:cTn>
                                        <p:tgtEl>
                                          <p:spTgt spid="86">
                                            <p:txEl>
                                              <p:pRg st="0" end="0"/>
                                            </p:txEl>
                                          </p:spTgt>
                                        </p:tgtEl>
                                        <p:attrNameLst>
                                          <p:attrName>style.visibility</p:attrName>
                                        </p:attrNameLst>
                                      </p:cBhvr>
                                      <p:to>
                                        <p:strVal val="visible"/>
                                      </p:to>
                                    </p:set>
                                    <p:anim calcmode="lin" valueType="num">
                                      <p:cBhvr additive="base">
                                        <p:cTn id="94"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95"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P spid="84" grpId="0"/>
      <p:bldP spid="79" grpId="0" animBg="1"/>
      <p:bldP spid="80" grpId="0" animBg="1"/>
      <p:bldP spid="82" grpId="0" animBg="1"/>
      <p:bldP spid="77" grpId="0"/>
      <p:bldP spid="8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1427441" y="858972"/>
            <a:ext cx="6528935"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3: Design instant map from clauses to graph</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57" name="Text Box 6">
            <a:extLst>
              <a:ext uri="{FF2B5EF4-FFF2-40B4-BE49-F238E27FC236}">
                <a16:creationId xmlns:a16="http://schemas.microsoft.com/office/drawing/2014/main" id="{F71C9AAC-8A29-43DB-8C5F-E410B7B4F8BA}"/>
              </a:ext>
            </a:extLst>
          </p:cNvPr>
          <p:cNvSpPr txBox="1">
            <a:spLocks noChangeArrowheads="1"/>
          </p:cNvSpPr>
          <p:nvPr/>
        </p:nvSpPr>
        <p:spPr bwMode="auto">
          <a:xfrm>
            <a:off x="-304800" y="4410608"/>
            <a:ext cx="216091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Satisfiable </a:t>
            </a:r>
          </a:p>
        </p:txBody>
      </p:sp>
      <p:sp>
        <p:nvSpPr>
          <p:cNvPr id="10" name="Arrow: Left-Right 9">
            <a:extLst>
              <a:ext uri="{FF2B5EF4-FFF2-40B4-BE49-F238E27FC236}">
                <a16:creationId xmlns:a16="http://schemas.microsoft.com/office/drawing/2014/main" id="{3339C340-E969-468D-AA88-E4859E5E5192}"/>
              </a:ext>
            </a:extLst>
          </p:cNvPr>
          <p:cNvSpPr/>
          <p:nvPr/>
        </p:nvSpPr>
        <p:spPr bwMode="auto">
          <a:xfrm>
            <a:off x="1524000" y="4726842"/>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00" name="Text Box 6">
            <a:extLst>
              <a:ext uri="{FF2B5EF4-FFF2-40B4-BE49-F238E27FC236}">
                <a16:creationId xmlns:a16="http://schemas.microsoft.com/office/drawing/2014/main" id="{7E3E5630-A87A-4402-AE97-0A6A8347AD4F}"/>
              </a:ext>
            </a:extLst>
          </p:cNvPr>
          <p:cNvSpPr txBox="1">
            <a:spLocks noChangeArrowheads="1"/>
          </p:cNvSpPr>
          <p:nvPr/>
        </p:nvSpPr>
        <p:spPr bwMode="auto">
          <a:xfrm>
            <a:off x="947662" y="2060848"/>
            <a:ext cx="29065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Text Box 6">
            <a:extLst>
              <a:ext uri="{FF2B5EF4-FFF2-40B4-BE49-F238E27FC236}">
                <a16:creationId xmlns:a16="http://schemas.microsoft.com/office/drawing/2014/main" id="{00DCCC6A-902D-48A6-80FC-84971754A7D9}"/>
              </a:ext>
            </a:extLst>
          </p:cNvPr>
          <p:cNvSpPr txBox="1">
            <a:spLocks noChangeArrowheads="1"/>
          </p:cNvSpPr>
          <p:nvPr/>
        </p:nvSpPr>
        <p:spPr bwMode="auto">
          <a:xfrm>
            <a:off x="3575588" y="2130579"/>
            <a:ext cx="79583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l-GR" altLang="en-US" sz="3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3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6" name="Text Box 6">
            <a:extLst>
              <a:ext uri="{FF2B5EF4-FFF2-40B4-BE49-F238E27FC236}">
                <a16:creationId xmlns:a16="http://schemas.microsoft.com/office/drawing/2014/main" id="{2BDD67A7-F18F-45D9-9D22-DA1794DD31F4}"/>
              </a:ext>
            </a:extLst>
          </p:cNvPr>
          <p:cNvSpPr txBox="1">
            <a:spLocks noChangeArrowheads="1"/>
          </p:cNvSpPr>
          <p:nvPr/>
        </p:nvSpPr>
        <p:spPr bwMode="auto">
          <a:xfrm>
            <a:off x="7504790" y="5943600"/>
            <a:ext cx="18678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Graph</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 </a:t>
            </a:r>
            <a:b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Satisfiable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157" name="Arrow: Left-Right 156">
            <a:extLst>
              <a:ext uri="{FF2B5EF4-FFF2-40B4-BE49-F238E27FC236}">
                <a16:creationId xmlns:a16="http://schemas.microsoft.com/office/drawing/2014/main" id="{706E509A-A918-4AA4-AEE4-8B33DBB29B0B}"/>
              </a:ext>
            </a:extLst>
          </p:cNvPr>
          <p:cNvSpPr/>
          <p:nvPr/>
        </p:nvSpPr>
        <p:spPr bwMode="auto">
          <a:xfrm>
            <a:off x="7196336" y="6200231"/>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nvGrpSpPr>
          <p:cNvPr id="2" name="Group 1">
            <a:extLst>
              <a:ext uri="{FF2B5EF4-FFF2-40B4-BE49-F238E27FC236}">
                <a16:creationId xmlns:a16="http://schemas.microsoft.com/office/drawing/2014/main" id="{8378A48D-1E19-4EC3-97F7-70E9FF1BA8D4}"/>
              </a:ext>
            </a:extLst>
          </p:cNvPr>
          <p:cNvGrpSpPr/>
          <p:nvPr/>
        </p:nvGrpSpPr>
        <p:grpSpPr>
          <a:xfrm>
            <a:off x="4427984" y="1868556"/>
            <a:ext cx="4661470" cy="2280541"/>
            <a:chOff x="4427984" y="1868556"/>
            <a:chExt cx="4661470" cy="2280541"/>
          </a:xfrm>
        </p:grpSpPr>
        <p:grpSp>
          <p:nvGrpSpPr>
            <p:cNvPr id="68" name="Group 67">
              <a:extLst>
                <a:ext uri="{FF2B5EF4-FFF2-40B4-BE49-F238E27FC236}">
                  <a16:creationId xmlns:a16="http://schemas.microsoft.com/office/drawing/2014/main" id="{B8F85BCD-B526-407B-BDE6-EA936FD02C57}"/>
                </a:ext>
              </a:extLst>
            </p:cNvPr>
            <p:cNvGrpSpPr/>
            <p:nvPr/>
          </p:nvGrpSpPr>
          <p:grpSpPr>
            <a:xfrm>
              <a:off x="4601034" y="1868556"/>
              <a:ext cx="4435462" cy="2232247"/>
              <a:chOff x="4601034" y="1879884"/>
              <a:chExt cx="4435462" cy="2232247"/>
            </a:xfrm>
          </p:grpSpPr>
          <p:pic>
            <p:nvPicPr>
              <p:cNvPr id="69" name="Picture 68" descr="A picture containing object, photo, pair, table&#10;&#10;Description automatically generated">
                <a:extLst>
                  <a:ext uri="{FF2B5EF4-FFF2-40B4-BE49-F238E27FC236}">
                    <a16:creationId xmlns:a16="http://schemas.microsoft.com/office/drawing/2014/main" id="{BC2F8EFD-E104-4952-87B7-3DD4A6CCF9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01994" y="1879884"/>
                <a:ext cx="4434502" cy="2053172"/>
              </a:xfrm>
              <a:prstGeom prst="rect">
                <a:avLst/>
              </a:prstGeom>
            </p:spPr>
          </p:pic>
          <p:sp>
            <p:nvSpPr>
              <p:cNvPr id="70" name="Rectangle 69">
                <a:extLst>
                  <a:ext uri="{FF2B5EF4-FFF2-40B4-BE49-F238E27FC236}">
                    <a16:creationId xmlns:a16="http://schemas.microsoft.com/office/drawing/2014/main" id="{0BB2AA33-4236-4454-A4A8-521EC6A332F1}"/>
                  </a:ext>
                </a:extLst>
              </p:cNvPr>
              <p:cNvSpPr/>
              <p:nvPr/>
            </p:nvSpPr>
            <p:spPr bwMode="auto">
              <a:xfrm rot="10800000">
                <a:off x="4601034" y="3808983"/>
                <a:ext cx="4435461" cy="303148"/>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sp>
          <p:nvSpPr>
            <p:cNvPr id="117" name="Rectangle 116">
              <a:extLst>
                <a:ext uri="{FF2B5EF4-FFF2-40B4-BE49-F238E27FC236}">
                  <a16:creationId xmlns:a16="http://schemas.microsoft.com/office/drawing/2014/main" id="{2AA79E63-0304-44BE-BFA2-D82FD069B978}"/>
                </a:ext>
              </a:extLst>
            </p:cNvPr>
            <p:cNvSpPr/>
            <p:nvPr/>
          </p:nvSpPr>
          <p:spPr bwMode="auto">
            <a:xfrm>
              <a:off x="4833309"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18" name="Rectangle 117">
              <a:extLst>
                <a:ext uri="{FF2B5EF4-FFF2-40B4-BE49-F238E27FC236}">
                  <a16:creationId xmlns:a16="http://schemas.microsoft.com/office/drawing/2014/main" id="{E4DBE5DE-8040-4BA1-BD75-F0710DF2E347}"/>
                </a:ext>
              </a:extLst>
            </p:cNvPr>
            <p:cNvSpPr/>
            <p:nvPr/>
          </p:nvSpPr>
          <p:spPr bwMode="auto">
            <a:xfrm>
              <a:off x="6561501"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19" name="Rectangle 118">
              <a:extLst>
                <a:ext uri="{FF2B5EF4-FFF2-40B4-BE49-F238E27FC236}">
                  <a16:creationId xmlns:a16="http://schemas.microsoft.com/office/drawing/2014/main" id="{3B0E807A-60AD-4C22-B45A-8D1C16D53DA2}"/>
                </a:ext>
              </a:extLst>
            </p:cNvPr>
            <p:cNvSpPr/>
            <p:nvPr/>
          </p:nvSpPr>
          <p:spPr bwMode="auto">
            <a:xfrm>
              <a:off x="8001661"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0" name="Rectangle 119">
              <a:extLst>
                <a:ext uri="{FF2B5EF4-FFF2-40B4-BE49-F238E27FC236}">
                  <a16:creationId xmlns:a16="http://schemas.microsoft.com/office/drawing/2014/main" id="{E08E2E42-C2DE-43AC-9518-A61BC113A9B2}"/>
                </a:ext>
              </a:extLst>
            </p:cNvPr>
            <p:cNvSpPr/>
            <p:nvPr/>
          </p:nvSpPr>
          <p:spPr bwMode="auto">
            <a:xfrm>
              <a:off x="5238662" y="266256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1" name="Rectangle 120">
              <a:extLst>
                <a:ext uri="{FF2B5EF4-FFF2-40B4-BE49-F238E27FC236}">
                  <a16:creationId xmlns:a16="http://schemas.microsoft.com/office/drawing/2014/main" id="{F744D6AF-F110-4159-BFA8-BDB9BD4BF1C5}"/>
                </a:ext>
              </a:extLst>
            </p:cNvPr>
            <p:cNvSpPr/>
            <p:nvPr/>
          </p:nvSpPr>
          <p:spPr bwMode="auto">
            <a:xfrm>
              <a:off x="4840211" y="361629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2" name="Rectangle 121">
              <a:extLst>
                <a:ext uri="{FF2B5EF4-FFF2-40B4-BE49-F238E27FC236}">
                  <a16:creationId xmlns:a16="http://schemas.microsoft.com/office/drawing/2014/main" id="{7D678E25-6DDD-47B9-BD7C-462928E5D6CF}"/>
                </a:ext>
              </a:extLst>
            </p:cNvPr>
            <p:cNvSpPr/>
            <p:nvPr/>
          </p:nvSpPr>
          <p:spPr bwMode="auto">
            <a:xfrm>
              <a:off x="5502321" y="3650682"/>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3" name="Rectangle 122">
              <a:extLst>
                <a:ext uri="{FF2B5EF4-FFF2-40B4-BE49-F238E27FC236}">
                  <a16:creationId xmlns:a16="http://schemas.microsoft.com/office/drawing/2014/main" id="{09A09E69-7C54-49F1-825F-4750BAE37DDA}"/>
                </a:ext>
              </a:extLst>
            </p:cNvPr>
            <p:cNvSpPr/>
            <p:nvPr/>
          </p:nvSpPr>
          <p:spPr bwMode="auto">
            <a:xfrm>
              <a:off x="7314194" y="3643989"/>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4" name="Rectangle 123">
              <a:extLst>
                <a:ext uri="{FF2B5EF4-FFF2-40B4-BE49-F238E27FC236}">
                  <a16:creationId xmlns:a16="http://schemas.microsoft.com/office/drawing/2014/main" id="{8A4145D3-131E-40B8-9DBF-0597CB49FAE1}"/>
                </a:ext>
              </a:extLst>
            </p:cNvPr>
            <p:cNvSpPr/>
            <p:nvPr/>
          </p:nvSpPr>
          <p:spPr bwMode="auto">
            <a:xfrm>
              <a:off x="7974966" y="364999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5" name="Rectangle 124">
              <a:extLst>
                <a:ext uri="{FF2B5EF4-FFF2-40B4-BE49-F238E27FC236}">
                  <a16:creationId xmlns:a16="http://schemas.microsoft.com/office/drawing/2014/main" id="{CEB1734A-51EF-474D-99CC-425B950FFBF3}"/>
                </a:ext>
              </a:extLst>
            </p:cNvPr>
            <p:cNvSpPr/>
            <p:nvPr/>
          </p:nvSpPr>
          <p:spPr bwMode="auto">
            <a:xfrm>
              <a:off x="7686934" y="2764915"/>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nvGrpSpPr>
            <p:cNvPr id="154" name="Group 153">
              <a:extLst>
                <a:ext uri="{FF2B5EF4-FFF2-40B4-BE49-F238E27FC236}">
                  <a16:creationId xmlns:a16="http://schemas.microsoft.com/office/drawing/2014/main" id="{102CBD2E-DAE9-4D0A-B82D-643F79CBC461}"/>
                </a:ext>
              </a:extLst>
            </p:cNvPr>
            <p:cNvGrpSpPr/>
            <p:nvPr/>
          </p:nvGrpSpPr>
          <p:grpSpPr>
            <a:xfrm>
              <a:off x="4427984" y="1916832"/>
              <a:ext cx="4661470" cy="2232265"/>
              <a:chOff x="4427984" y="1916832"/>
              <a:chExt cx="4661470" cy="2232265"/>
            </a:xfrm>
          </p:grpSpPr>
          <p:sp>
            <p:nvSpPr>
              <p:cNvPr id="158" name="Text Box 35">
                <a:extLst>
                  <a:ext uri="{FF2B5EF4-FFF2-40B4-BE49-F238E27FC236}">
                    <a16:creationId xmlns:a16="http://schemas.microsoft.com/office/drawing/2014/main" id="{35FE05FB-3E44-4EAC-BA92-C0D94100248C}"/>
                  </a:ext>
                </a:extLst>
              </p:cNvPr>
              <p:cNvSpPr txBox="1">
                <a:spLocks noChangeArrowheads="1"/>
              </p:cNvSpPr>
              <p:nvPr/>
            </p:nvSpPr>
            <p:spPr bwMode="auto">
              <a:xfrm>
                <a:off x="5036449" y="1926357"/>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59" name="Text Box 35">
                <a:extLst>
                  <a:ext uri="{FF2B5EF4-FFF2-40B4-BE49-F238E27FC236}">
                    <a16:creationId xmlns:a16="http://schemas.microsoft.com/office/drawing/2014/main" id="{D24A3CC6-BEB0-4228-B9CE-C427B768CEE7}"/>
                  </a:ext>
                </a:extLst>
              </p:cNvPr>
              <p:cNvSpPr txBox="1">
                <a:spLocks noChangeArrowheads="1"/>
              </p:cNvSpPr>
              <p:nvPr/>
            </p:nvSpPr>
            <p:spPr bwMode="auto">
              <a:xfrm>
                <a:off x="4594876" y="197931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0" name="Text Box 35">
                <a:extLst>
                  <a:ext uri="{FF2B5EF4-FFF2-40B4-BE49-F238E27FC236}">
                    <a16:creationId xmlns:a16="http://schemas.microsoft.com/office/drawing/2014/main" id="{2AD71317-B807-48E0-B01B-E2CC57AE9ACA}"/>
                  </a:ext>
                </a:extLst>
              </p:cNvPr>
              <p:cNvSpPr txBox="1">
                <a:spLocks noChangeArrowheads="1"/>
              </p:cNvSpPr>
              <p:nvPr/>
            </p:nvSpPr>
            <p:spPr bwMode="auto">
              <a:xfrm>
                <a:off x="5478022"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1" name="Text Box 35">
                <a:extLst>
                  <a:ext uri="{FF2B5EF4-FFF2-40B4-BE49-F238E27FC236}">
                    <a16:creationId xmlns:a16="http://schemas.microsoft.com/office/drawing/2014/main" id="{2749244A-92EA-4FB8-AB3E-721D062ED952}"/>
                  </a:ext>
                </a:extLst>
              </p:cNvPr>
              <p:cNvSpPr txBox="1">
                <a:spLocks noChangeArrowheads="1"/>
              </p:cNvSpPr>
              <p:nvPr/>
            </p:nvSpPr>
            <p:spPr bwMode="auto">
              <a:xfrm>
                <a:off x="4427984" y="3419475"/>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2" name="Text Box 35">
                <a:extLst>
                  <a:ext uri="{FF2B5EF4-FFF2-40B4-BE49-F238E27FC236}">
                    <a16:creationId xmlns:a16="http://schemas.microsoft.com/office/drawing/2014/main" id="{24415AB4-3C99-4555-942B-184C81038F33}"/>
                  </a:ext>
                </a:extLst>
              </p:cNvPr>
              <p:cNvSpPr txBox="1">
                <a:spLocks noChangeArrowheads="1"/>
              </p:cNvSpPr>
              <p:nvPr/>
            </p:nvSpPr>
            <p:spPr bwMode="auto">
              <a:xfrm>
                <a:off x="6842348" y="1916832"/>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b</a:t>
                </a:r>
              </a:p>
            </p:txBody>
          </p:sp>
          <p:sp>
            <p:nvSpPr>
              <p:cNvPr id="163" name="Text Box 35">
                <a:extLst>
                  <a:ext uri="{FF2B5EF4-FFF2-40B4-BE49-F238E27FC236}">
                    <a16:creationId xmlns:a16="http://schemas.microsoft.com/office/drawing/2014/main" id="{DB1D7604-7D15-4E0B-8032-C9ADDC4CA791}"/>
                  </a:ext>
                </a:extLst>
              </p:cNvPr>
              <p:cNvSpPr txBox="1">
                <a:spLocks noChangeArrowheads="1"/>
              </p:cNvSpPr>
              <p:nvPr/>
            </p:nvSpPr>
            <p:spPr bwMode="auto">
              <a:xfrm>
                <a:off x="6400775"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4" name="Text Box 35">
                <a:extLst>
                  <a:ext uri="{FF2B5EF4-FFF2-40B4-BE49-F238E27FC236}">
                    <a16:creationId xmlns:a16="http://schemas.microsoft.com/office/drawing/2014/main" id="{6A59C01A-7D08-4128-BFB2-4E1024532FBF}"/>
                  </a:ext>
                </a:extLst>
              </p:cNvPr>
              <p:cNvSpPr txBox="1">
                <a:spLocks noChangeArrowheads="1"/>
              </p:cNvSpPr>
              <p:nvPr/>
            </p:nvSpPr>
            <p:spPr bwMode="auto">
              <a:xfrm>
                <a:off x="7283921" y="196026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5" name="Text Box 35">
                <a:extLst>
                  <a:ext uri="{FF2B5EF4-FFF2-40B4-BE49-F238E27FC236}">
                    <a16:creationId xmlns:a16="http://schemas.microsoft.com/office/drawing/2014/main" id="{28638201-13C6-40F9-8C96-B9A06F20CDB4}"/>
                  </a:ext>
                </a:extLst>
              </p:cNvPr>
              <p:cNvSpPr txBox="1">
                <a:spLocks noChangeArrowheads="1"/>
              </p:cNvSpPr>
              <p:nvPr/>
            </p:nvSpPr>
            <p:spPr bwMode="auto">
              <a:xfrm>
                <a:off x="8172034" y="1916832"/>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66" name="Text Box 35">
                <a:extLst>
                  <a:ext uri="{FF2B5EF4-FFF2-40B4-BE49-F238E27FC236}">
                    <a16:creationId xmlns:a16="http://schemas.microsoft.com/office/drawing/2014/main" id="{57DAC243-598A-4BA6-8454-BD020E2EE371}"/>
                  </a:ext>
                </a:extLst>
              </p:cNvPr>
              <p:cNvSpPr txBox="1">
                <a:spLocks noChangeArrowheads="1"/>
              </p:cNvSpPr>
              <p:nvPr/>
            </p:nvSpPr>
            <p:spPr bwMode="auto">
              <a:xfrm>
                <a:off x="7730461"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7" name="Text Box 35">
                <a:extLst>
                  <a:ext uri="{FF2B5EF4-FFF2-40B4-BE49-F238E27FC236}">
                    <a16:creationId xmlns:a16="http://schemas.microsoft.com/office/drawing/2014/main" id="{389D6400-3964-41CA-AEE7-7A1A4CC493AC}"/>
                  </a:ext>
                </a:extLst>
              </p:cNvPr>
              <p:cNvSpPr txBox="1">
                <a:spLocks noChangeArrowheads="1"/>
              </p:cNvSpPr>
              <p:nvPr/>
            </p:nvSpPr>
            <p:spPr bwMode="auto">
              <a:xfrm>
                <a:off x="8613607" y="196026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8" name="Text Box 35">
                <a:extLst>
                  <a:ext uri="{FF2B5EF4-FFF2-40B4-BE49-F238E27FC236}">
                    <a16:creationId xmlns:a16="http://schemas.microsoft.com/office/drawing/2014/main" id="{A4B0689F-8390-43B1-AED1-3207145626E2}"/>
                  </a:ext>
                </a:extLst>
              </p:cNvPr>
              <p:cNvSpPr txBox="1">
                <a:spLocks noChangeArrowheads="1"/>
              </p:cNvSpPr>
              <p:nvPr/>
            </p:nvSpPr>
            <p:spPr bwMode="auto">
              <a:xfrm>
                <a:off x="4757121" y="2660253"/>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9" name="Text Box 35">
                <a:extLst>
                  <a:ext uri="{FF2B5EF4-FFF2-40B4-BE49-F238E27FC236}">
                    <a16:creationId xmlns:a16="http://schemas.microsoft.com/office/drawing/2014/main" id="{D2871944-2AC8-44EA-98E0-8102B14F597E}"/>
                  </a:ext>
                </a:extLst>
              </p:cNvPr>
              <p:cNvSpPr txBox="1">
                <a:spLocks noChangeArrowheads="1"/>
              </p:cNvSpPr>
              <p:nvPr/>
            </p:nvSpPr>
            <p:spPr bwMode="auto">
              <a:xfrm>
                <a:off x="5251652" y="3408908"/>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70" name="Text Box 35">
                <a:extLst>
                  <a:ext uri="{FF2B5EF4-FFF2-40B4-BE49-F238E27FC236}">
                    <a16:creationId xmlns:a16="http://schemas.microsoft.com/office/drawing/2014/main" id="{550D4455-CE12-4F14-BC6C-DEA87CD4DFBB}"/>
                  </a:ext>
                </a:extLst>
              </p:cNvPr>
              <p:cNvSpPr txBox="1">
                <a:spLocks noChangeArrowheads="1"/>
              </p:cNvSpPr>
              <p:nvPr/>
            </p:nvSpPr>
            <p:spPr bwMode="auto">
              <a:xfrm>
                <a:off x="6885781" y="3424709"/>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1" name="Text Box 35">
                <a:extLst>
                  <a:ext uri="{FF2B5EF4-FFF2-40B4-BE49-F238E27FC236}">
                    <a16:creationId xmlns:a16="http://schemas.microsoft.com/office/drawing/2014/main" id="{2A5A9351-D011-460F-811A-C71BE07D8E2B}"/>
                  </a:ext>
                </a:extLst>
              </p:cNvPr>
              <p:cNvSpPr txBox="1">
                <a:spLocks noChangeArrowheads="1"/>
              </p:cNvSpPr>
              <p:nvPr/>
            </p:nvSpPr>
            <p:spPr bwMode="auto">
              <a:xfrm>
                <a:off x="7214918" y="2665487"/>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2" name="Text Box 35">
                <a:extLst>
                  <a:ext uri="{FF2B5EF4-FFF2-40B4-BE49-F238E27FC236}">
                    <a16:creationId xmlns:a16="http://schemas.microsoft.com/office/drawing/2014/main" id="{1B80118B-4131-4BA2-A7DE-FB7A4DBDE877}"/>
                  </a:ext>
                </a:extLst>
              </p:cNvPr>
              <p:cNvSpPr txBox="1">
                <a:spLocks noChangeArrowheads="1"/>
              </p:cNvSpPr>
              <p:nvPr/>
            </p:nvSpPr>
            <p:spPr bwMode="auto">
              <a:xfrm>
                <a:off x="7709449" y="3433192"/>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73" name="Text Box 35">
                <a:extLst>
                  <a:ext uri="{FF2B5EF4-FFF2-40B4-BE49-F238E27FC236}">
                    <a16:creationId xmlns:a16="http://schemas.microsoft.com/office/drawing/2014/main" id="{9DCCD89C-7828-4554-8EC1-3B949516CAAD}"/>
                  </a:ext>
                </a:extLst>
              </p:cNvPr>
              <p:cNvSpPr txBox="1">
                <a:spLocks noChangeArrowheads="1"/>
              </p:cNvSpPr>
              <p:nvPr/>
            </p:nvSpPr>
            <p:spPr bwMode="auto">
              <a:xfrm>
                <a:off x="5436096" y="3682156"/>
                <a:ext cx="15815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sng" strike="noStrike" kern="1200" cap="none" spc="0" normalizeH="0" baseline="0" noProof="0" dirty="0">
                    <a:ln>
                      <a:noFill/>
                    </a:ln>
                    <a:solidFill>
                      <a:srgbClr val="000000"/>
                    </a:solidFill>
                    <a:effectLst/>
                    <a:uLnTx/>
                    <a:uFillTx/>
                    <a:latin typeface="Times New Roman" pitchFamily="18" charset="0"/>
                    <a:ea typeface="+mn-ea"/>
                    <a:cs typeface="+mn-cs"/>
                  </a:rPr>
                  <a:t>k </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#var</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4" name="Text Box 35">
                <a:extLst>
                  <a:ext uri="{FF2B5EF4-FFF2-40B4-BE49-F238E27FC236}">
                    <a16:creationId xmlns:a16="http://schemas.microsoft.com/office/drawing/2014/main" id="{4C277B40-44D0-4FE7-A3C8-8D9446EF5FCE}"/>
                  </a:ext>
                </a:extLst>
              </p:cNvPr>
              <p:cNvSpPr txBox="1">
                <a:spLocks noChangeArrowheads="1"/>
              </p:cNvSpPr>
              <p:nvPr/>
            </p:nvSpPr>
            <p:spPr bwMode="auto">
              <a:xfrm>
                <a:off x="6507708" y="3687432"/>
                <a:ext cx="1999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+ 2#clauses</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grpSp>
      </p:grpSp>
      <p:sp>
        <p:nvSpPr>
          <p:cNvPr id="183" name="Text Box 6">
            <a:extLst>
              <a:ext uri="{FF2B5EF4-FFF2-40B4-BE49-F238E27FC236}">
                <a16:creationId xmlns:a16="http://schemas.microsoft.com/office/drawing/2014/main" id="{907B2206-7043-418B-AAF1-2D7F8D9ABD28}"/>
              </a:ext>
            </a:extLst>
          </p:cNvPr>
          <p:cNvSpPr txBox="1">
            <a:spLocks noChangeArrowheads="1"/>
          </p:cNvSpPr>
          <p:nvPr/>
        </p:nvSpPr>
        <p:spPr bwMode="auto">
          <a:xfrm>
            <a:off x="1436863" y="2826603"/>
            <a:ext cx="2906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itchFamily="18" charset="2"/>
              </a:rPr>
              <a:t> b=T, c=F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6" name="Group 75">
            <a:extLst>
              <a:ext uri="{FF2B5EF4-FFF2-40B4-BE49-F238E27FC236}">
                <a16:creationId xmlns:a16="http://schemas.microsoft.com/office/drawing/2014/main" id="{59B4BFE9-D0FE-4C27-8628-A4F4CB76EC1A}"/>
              </a:ext>
            </a:extLst>
          </p:cNvPr>
          <p:cNvGrpSpPr/>
          <p:nvPr/>
        </p:nvGrpSpPr>
        <p:grpSpPr>
          <a:xfrm>
            <a:off x="4911344" y="2245290"/>
            <a:ext cx="3884837" cy="1344915"/>
            <a:chOff x="-1247950" y="1864470"/>
            <a:chExt cx="10199560" cy="3686120"/>
          </a:xfrm>
        </p:grpSpPr>
        <p:pic>
          <p:nvPicPr>
            <p:cNvPr id="77" name="Picture 76">
              <a:extLst>
                <a:ext uri="{FF2B5EF4-FFF2-40B4-BE49-F238E27FC236}">
                  <a16:creationId xmlns:a16="http://schemas.microsoft.com/office/drawing/2014/main" id="{7701831E-503E-4269-8E76-E23D0E34A32A}"/>
                </a:ext>
              </a:extLst>
            </p:cNvPr>
            <p:cNvPicPr>
              <a:picLocks noChangeAspect="1"/>
            </p:cNvPicPr>
            <p:nvPr/>
          </p:nvPicPr>
          <p:blipFill>
            <a:blip r:embed="rId4"/>
            <a:stretch>
              <a:fillRect/>
            </a:stretch>
          </p:blipFill>
          <p:spPr>
            <a:xfrm>
              <a:off x="3504572" y="1864470"/>
              <a:ext cx="241426" cy="217281"/>
            </a:xfrm>
            <a:prstGeom prst="rect">
              <a:avLst/>
            </a:prstGeom>
          </p:spPr>
        </p:pic>
        <p:pic>
          <p:nvPicPr>
            <p:cNvPr id="78" name="Picture 77">
              <a:extLst>
                <a:ext uri="{FF2B5EF4-FFF2-40B4-BE49-F238E27FC236}">
                  <a16:creationId xmlns:a16="http://schemas.microsoft.com/office/drawing/2014/main" id="{C30FD523-1AEA-4EC0-AED7-F80F29E6B2D0}"/>
                </a:ext>
              </a:extLst>
            </p:cNvPr>
            <p:cNvPicPr>
              <a:picLocks noChangeAspect="1"/>
            </p:cNvPicPr>
            <p:nvPr/>
          </p:nvPicPr>
          <p:blipFill>
            <a:blip r:embed="rId4"/>
            <a:stretch>
              <a:fillRect/>
            </a:stretch>
          </p:blipFill>
          <p:spPr>
            <a:xfrm>
              <a:off x="-1247950" y="1894005"/>
              <a:ext cx="241426" cy="217281"/>
            </a:xfrm>
            <a:prstGeom prst="rect">
              <a:avLst/>
            </a:prstGeom>
          </p:spPr>
        </p:pic>
        <p:pic>
          <p:nvPicPr>
            <p:cNvPr id="79" name="Picture 78">
              <a:extLst>
                <a:ext uri="{FF2B5EF4-FFF2-40B4-BE49-F238E27FC236}">
                  <a16:creationId xmlns:a16="http://schemas.microsoft.com/office/drawing/2014/main" id="{EC1BC141-237B-494C-928A-E5EBF5069D38}"/>
                </a:ext>
              </a:extLst>
            </p:cNvPr>
            <p:cNvPicPr>
              <a:picLocks noChangeAspect="1"/>
            </p:cNvPicPr>
            <p:nvPr/>
          </p:nvPicPr>
          <p:blipFill>
            <a:blip r:embed="rId4"/>
            <a:stretch>
              <a:fillRect/>
            </a:stretch>
          </p:blipFill>
          <p:spPr>
            <a:xfrm>
              <a:off x="-388583" y="4030645"/>
              <a:ext cx="241426" cy="217281"/>
            </a:xfrm>
            <a:prstGeom prst="rect">
              <a:avLst/>
            </a:prstGeom>
          </p:spPr>
        </p:pic>
        <p:pic>
          <p:nvPicPr>
            <p:cNvPr id="80" name="Picture 79">
              <a:extLst>
                <a:ext uri="{FF2B5EF4-FFF2-40B4-BE49-F238E27FC236}">
                  <a16:creationId xmlns:a16="http://schemas.microsoft.com/office/drawing/2014/main" id="{82EFF72D-E79E-4F9C-B1A6-75964AEFFD73}"/>
                </a:ext>
              </a:extLst>
            </p:cNvPr>
            <p:cNvPicPr>
              <a:picLocks noChangeAspect="1"/>
            </p:cNvPicPr>
            <p:nvPr/>
          </p:nvPicPr>
          <p:blipFill>
            <a:blip r:embed="rId4"/>
            <a:stretch>
              <a:fillRect/>
            </a:stretch>
          </p:blipFill>
          <p:spPr>
            <a:xfrm>
              <a:off x="496540" y="5333309"/>
              <a:ext cx="241426" cy="217281"/>
            </a:xfrm>
            <a:prstGeom prst="rect">
              <a:avLst/>
            </a:prstGeom>
          </p:spPr>
        </p:pic>
        <p:pic>
          <p:nvPicPr>
            <p:cNvPr id="81" name="Picture 80">
              <a:extLst>
                <a:ext uri="{FF2B5EF4-FFF2-40B4-BE49-F238E27FC236}">
                  <a16:creationId xmlns:a16="http://schemas.microsoft.com/office/drawing/2014/main" id="{1DF7969E-5F0B-4718-A06B-A5796D44FDF8}"/>
                </a:ext>
              </a:extLst>
            </p:cNvPr>
            <p:cNvPicPr>
              <a:picLocks noChangeAspect="1"/>
            </p:cNvPicPr>
            <p:nvPr/>
          </p:nvPicPr>
          <p:blipFill>
            <a:blip r:embed="rId4"/>
            <a:stretch>
              <a:fillRect/>
            </a:stretch>
          </p:blipFill>
          <p:spPr>
            <a:xfrm>
              <a:off x="5245822" y="5333309"/>
              <a:ext cx="241426" cy="217281"/>
            </a:xfrm>
            <a:prstGeom prst="rect">
              <a:avLst/>
            </a:prstGeom>
          </p:spPr>
        </p:pic>
        <p:pic>
          <p:nvPicPr>
            <p:cNvPr id="82" name="Picture 81">
              <a:extLst>
                <a:ext uri="{FF2B5EF4-FFF2-40B4-BE49-F238E27FC236}">
                  <a16:creationId xmlns:a16="http://schemas.microsoft.com/office/drawing/2014/main" id="{9093D4BF-0E1F-408F-8C14-687E12125887}"/>
                </a:ext>
              </a:extLst>
            </p:cNvPr>
            <p:cNvPicPr>
              <a:picLocks noChangeAspect="1"/>
            </p:cNvPicPr>
            <p:nvPr/>
          </p:nvPicPr>
          <p:blipFill>
            <a:blip r:embed="rId4"/>
            <a:stretch>
              <a:fillRect/>
            </a:stretch>
          </p:blipFill>
          <p:spPr>
            <a:xfrm>
              <a:off x="6117531" y="4044782"/>
              <a:ext cx="241426" cy="217281"/>
            </a:xfrm>
            <a:prstGeom prst="rect">
              <a:avLst/>
            </a:prstGeom>
          </p:spPr>
        </p:pic>
        <p:pic>
          <p:nvPicPr>
            <p:cNvPr id="83" name="Picture 82">
              <a:extLst>
                <a:ext uri="{FF2B5EF4-FFF2-40B4-BE49-F238E27FC236}">
                  <a16:creationId xmlns:a16="http://schemas.microsoft.com/office/drawing/2014/main" id="{F75F2B5A-4E23-45C8-9893-CEC002F8B40B}"/>
                </a:ext>
              </a:extLst>
            </p:cNvPr>
            <p:cNvPicPr>
              <a:picLocks noChangeAspect="1"/>
            </p:cNvPicPr>
            <p:nvPr/>
          </p:nvPicPr>
          <p:blipFill>
            <a:blip r:embed="rId4"/>
            <a:stretch>
              <a:fillRect/>
            </a:stretch>
          </p:blipFill>
          <p:spPr>
            <a:xfrm>
              <a:off x="8710184" y="1889817"/>
              <a:ext cx="241426" cy="217281"/>
            </a:xfrm>
            <a:prstGeom prst="rect">
              <a:avLst/>
            </a:prstGeom>
          </p:spPr>
        </p:pic>
      </p:grpSp>
      <p:sp>
        <p:nvSpPr>
          <p:cNvPr id="85" name="Text Box 6">
            <a:extLst>
              <a:ext uri="{FF2B5EF4-FFF2-40B4-BE49-F238E27FC236}">
                <a16:creationId xmlns:a16="http://schemas.microsoft.com/office/drawing/2014/main" id="{5D28F1E8-3C5E-42C3-853C-24C357CB91BD}"/>
              </a:ext>
            </a:extLst>
          </p:cNvPr>
          <p:cNvSpPr txBox="1">
            <a:spLocks noChangeArrowheads="1"/>
          </p:cNvSpPr>
          <p:nvPr/>
        </p:nvSpPr>
        <p:spPr bwMode="auto">
          <a:xfrm>
            <a:off x="1901688" y="4403611"/>
            <a:ext cx="361060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Consider an assignment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that satisfies all clauses</a:t>
            </a:r>
          </a:p>
        </p:txBody>
      </p:sp>
      <p:sp>
        <p:nvSpPr>
          <p:cNvPr id="86" name="Text Box 6">
            <a:extLst>
              <a:ext uri="{FF2B5EF4-FFF2-40B4-BE49-F238E27FC236}">
                <a16:creationId xmlns:a16="http://schemas.microsoft.com/office/drawing/2014/main" id="{828F3764-C709-4662-806F-AE883117EB72}"/>
              </a:ext>
            </a:extLst>
          </p:cNvPr>
          <p:cNvSpPr txBox="1">
            <a:spLocks noChangeArrowheads="1"/>
          </p:cNvSpPr>
          <p:nvPr/>
        </p:nvSpPr>
        <p:spPr bwMode="auto">
          <a:xfrm>
            <a:off x="4369904" y="5893904"/>
            <a:ext cx="30020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Consider k</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lang="en-US" altLang="en-US" sz="2400" dirty="0">
                <a:solidFill>
                  <a:srgbClr val="FFFFFF"/>
                </a:solidFill>
                <a:effectLst/>
                <a:sym typeface="Symbol" panose="05050102010706020507" pitchFamily="18" charset="2"/>
              </a:rPr>
              <a:t>vertices</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FFFF"/>
                </a:solidFill>
                <a:effectLst/>
                <a:sym typeface="Symbol" panose="05050102010706020507" pitchFamily="18" charset="2"/>
              </a:rPr>
              <a:t>that cover all edges.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Tree>
    <p:extLst>
      <p:ext uri="{BB962C8B-B14F-4D97-AF65-F5344CB8AC3E}">
        <p14:creationId xmlns:p14="http://schemas.microsoft.com/office/powerpoint/2010/main" val="241014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additive="base">
                                        <p:cTn id="13" dur="500" fill="hold"/>
                                        <p:tgtEl>
                                          <p:spTgt spid="102"/>
                                        </p:tgtEl>
                                        <p:attrNameLst>
                                          <p:attrName>ppt_x</p:attrName>
                                        </p:attrNameLst>
                                      </p:cBhvr>
                                      <p:tavLst>
                                        <p:tav tm="0">
                                          <p:val>
                                            <p:strVal val="0-#ppt_w/2"/>
                                          </p:val>
                                        </p:tav>
                                        <p:tav tm="100000">
                                          <p:val>
                                            <p:strVal val="#ppt_x"/>
                                          </p:val>
                                        </p:tav>
                                      </p:tavLst>
                                    </p:anim>
                                    <p:anim calcmode="lin" valueType="num">
                                      <p:cBhvr additive="base">
                                        <p:cTn id="14"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additive="base">
                                        <p:cTn id="23" dur="500" fill="hold"/>
                                        <p:tgtEl>
                                          <p:spTgt spid="76"/>
                                        </p:tgtEl>
                                        <p:attrNameLst>
                                          <p:attrName>ppt_x</p:attrName>
                                        </p:attrNameLst>
                                      </p:cBhvr>
                                      <p:tavLst>
                                        <p:tav tm="0">
                                          <p:val>
                                            <p:strVal val="0-#ppt_w/2"/>
                                          </p:val>
                                        </p:tav>
                                        <p:tav tm="100000">
                                          <p:val>
                                            <p:strVal val="#ppt_x"/>
                                          </p:val>
                                        </p:tav>
                                      </p:tavLst>
                                    </p:anim>
                                    <p:anim calcmode="lin" valueType="num">
                                      <p:cBhvr additive="base">
                                        <p:cTn id="24"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0-#ppt_w/2"/>
                                          </p:val>
                                        </p:tav>
                                        <p:tav tm="100000">
                                          <p:val>
                                            <p:strVal val="#ppt_x"/>
                                          </p:val>
                                        </p:tav>
                                      </p:tavLst>
                                    </p:anim>
                                    <p:anim calcmode="lin" valueType="num">
                                      <p:cBhvr additive="base">
                                        <p:cTn id="3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5">
                                            <p:txEl>
                                              <p:pRg st="0" end="0"/>
                                            </p:txEl>
                                          </p:spTgt>
                                        </p:tgtEl>
                                        <p:attrNameLst>
                                          <p:attrName>style.visibility</p:attrName>
                                        </p:attrNameLst>
                                      </p:cBhvr>
                                      <p:to>
                                        <p:strVal val="visible"/>
                                      </p:to>
                                    </p:set>
                                    <p:anim calcmode="lin" valueType="num">
                                      <p:cBhvr additive="base">
                                        <p:cTn id="41" dur="500" fill="hold"/>
                                        <p:tgtEl>
                                          <p:spTgt spid="85">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5">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85">
                                            <p:txEl>
                                              <p:pRg st="1" end="1"/>
                                            </p:txEl>
                                          </p:spTgt>
                                        </p:tgtEl>
                                        <p:attrNameLst>
                                          <p:attrName>style.visibility</p:attrName>
                                        </p:attrNameLst>
                                      </p:cBhvr>
                                      <p:to>
                                        <p:strVal val="visible"/>
                                      </p:to>
                                    </p:set>
                                    <p:anim calcmode="lin" valueType="num">
                                      <p:cBhvr additive="base">
                                        <p:cTn id="45" dur="500" fill="hold"/>
                                        <p:tgtEl>
                                          <p:spTgt spid="85">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0-#ppt_w/2"/>
                                          </p:val>
                                        </p:tav>
                                        <p:tav tm="100000">
                                          <p:val>
                                            <p:strVal val="#ppt_x"/>
                                          </p:val>
                                        </p:tav>
                                      </p:tavLst>
                                    </p:anim>
                                    <p:anim calcmode="lin" valueType="num">
                                      <p:cBhvr additive="base">
                                        <p:cTn id="52" dur="500" fill="hold"/>
                                        <p:tgtEl>
                                          <p:spTgt spid="183"/>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85">
                                            <p:txEl>
                                              <p:pRg st="1" end="1"/>
                                            </p:txEl>
                                          </p:spTgt>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156"/>
                                        </p:tgtEl>
                                        <p:attrNameLst>
                                          <p:attrName>style.visibility</p:attrName>
                                        </p:attrNameLst>
                                      </p:cBhvr>
                                      <p:to>
                                        <p:strVal val="visible"/>
                                      </p:to>
                                    </p:set>
                                    <p:anim calcmode="lin" valueType="num">
                                      <p:cBhvr additive="base">
                                        <p:cTn id="59" dur="500" fill="hold"/>
                                        <p:tgtEl>
                                          <p:spTgt spid="156"/>
                                        </p:tgtEl>
                                        <p:attrNameLst>
                                          <p:attrName>ppt_x</p:attrName>
                                        </p:attrNameLst>
                                      </p:cBhvr>
                                      <p:tavLst>
                                        <p:tav tm="0">
                                          <p:val>
                                            <p:strVal val="1+#ppt_w/2"/>
                                          </p:val>
                                        </p:tav>
                                        <p:tav tm="100000">
                                          <p:val>
                                            <p:strVal val="#ppt_x"/>
                                          </p:val>
                                        </p:tav>
                                      </p:tavLst>
                                    </p:anim>
                                    <p:anim calcmode="lin" valueType="num">
                                      <p:cBhvr additive="base">
                                        <p:cTn id="60" dur="500" fill="hold"/>
                                        <p:tgtEl>
                                          <p:spTgt spid="156"/>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157"/>
                                        </p:tgtEl>
                                        <p:attrNameLst>
                                          <p:attrName>style.visibility</p:attrName>
                                        </p:attrNameLst>
                                      </p:cBhvr>
                                      <p:to>
                                        <p:strVal val="visible"/>
                                      </p:to>
                                    </p:set>
                                    <p:anim calcmode="lin" valueType="num">
                                      <p:cBhvr additive="base">
                                        <p:cTn id="65" dur="500" fill="hold"/>
                                        <p:tgtEl>
                                          <p:spTgt spid="157"/>
                                        </p:tgtEl>
                                        <p:attrNameLst>
                                          <p:attrName>ppt_x</p:attrName>
                                        </p:attrNameLst>
                                      </p:cBhvr>
                                      <p:tavLst>
                                        <p:tav tm="0">
                                          <p:val>
                                            <p:strVal val="1+#ppt_w/2"/>
                                          </p:val>
                                        </p:tav>
                                        <p:tav tm="100000">
                                          <p:val>
                                            <p:strVal val="#ppt_x"/>
                                          </p:val>
                                        </p:tav>
                                      </p:tavLst>
                                    </p:anim>
                                    <p:anim calcmode="lin" valueType="num">
                                      <p:cBhvr additive="base">
                                        <p:cTn id="66" dur="500" fill="hold"/>
                                        <p:tgtEl>
                                          <p:spTgt spid="15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86">
                                            <p:txEl>
                                              <p:pRg st="0" end="0"/>
                                            </p:txEl>
                                          </p:spTgt>
                                        </p:tgtEl>
                                        <p:attrNameLst>
                                          <p:attrName>style.visibility</p:attrName>
                                        </p:attrNameLst>
                                      </p:cBhvr>
                                      <p:to>
                                        <p:strVal val="visible"/>
                                      </p:to>
                                    </p:set>
                                    <p:anim calcmode="lin" valueType="num">
                                      <p:cBhvr additive="base">
                                        <p:cTn id="71" dur="500" fill="hold"/>
                                        <p:tgtEl>
                                          <p:spTgt spid="86">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86">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86">
                                            <p:txEl>
                                              <p:pRg st="1" end="1"/>
                                            </p:txEl>
                                          </p:spTgt>
                                        </p:tgtEl>
                                        <p:attrNameLst>
                                          <p:attrName>style.visibility</p:attrName>
                                        </p:attrNameLst>
                                      </p:cBhvr>
                                      <p:to>
                                        <p:strVal val="visible"/>
                                      </p:to>
                                    </p:set>
                                    <p:anim calcmode="lin" valueType="num">
                                      <p:cBhvr additive="base">
                                        <p:cTn id="75" dur="500" fill="hold"/>
                                        <p:tgtEl>
                                          <p:spTgt spid="86">
                                            <p:txEl>
                                              <p:pRg st="1" end="1"/>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nodeType="clickEffect">
                                  <p:stCondLst>
                                    <p:cond delay="0"/>
                                  </p:stCondLst>
                                  <p:childTnLst>
                                    <p:set>
                                      <p:cBhvr>
                                        <p:cTn id="80" dur="1" fill="hold">
                                          <p:stCondLst>
                                            <p:cond delay="0"/>
                                          </p:stCondLst>
                                        </p:cTn>
                                        <p:tgtEl>
                                          <p:spTgt spid="76"/>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86">
                                            <p:txEl>
                                              <p:pRg st="1" end="1"/>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10" grpId="0" animBg="1"/>
      <p:bldP spid="100" grpId="0"/>
      <p:bldP spid="102" grpId="0"/>
      <p:bldP spid="156" grpId="0"/>
      <p:bldP spid="157" grpId="0" animBg="1"/>
      <p:bldP spid="18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sp>
        <p:nvSpPr>
          <p:cNvPr id="28" name="AutoShape 38"/>
          <p:cNvSpPr>
            <a:spLocks noChangeArrowheads="1"/>
          </p:cNvSpPr>
          <p:nvPr/>
        </p:nvSpPr>
        <p:spPr bwMode="auto">
          <a:xfrm>
            <a:off x="1427441" y="858972"/>
            <a:ext cx="6528935" cy="84183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3: Design instant map from clauses to graph</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and understand the effect.</a:t>
            </a:r>
          </a:p>
        </p:txBody>
      </p:sp>
      <p:grpSp>
        <p:nvGrpSpPr>
          <p:cNvPr id="26" name="Group 5"/>
          <p:cNvGrpSpPr>
            <a:grpSpLocks/>
          </p:cNvGrpSpPr>
          <p:nvPr/>
        </p:nvGrpSpPr>
        <p:grpSpPr bwMode="auto">
          <a:xfrm>
            <a:off x="165831" y="2360974"/>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00" name="Text Box 6">
            <a:extLst>
              <a:ext uri="{FF2B5EF4-FFF2-40B4-BE49-F238E27FC236}">
                <a16:creationId xmlns:a16="http://schemas.microsoft.com/office/drawing/2014/main" id="{7E3E5630-A87A-4402-AE97-0A6A8347AD4F}"/>
              </a:ext>
            </a:extLst>
          </p:cNvPr>
          <p:cNvSpPr txBox="1">
            <a:spLocks noChangeArrowheads="1"/>
          </p:cNvSpPr>
          <p:nvPr/>
        </p:nvSpPr>
        <p:spPr bwMode="auto">
          <a:xfrm>
            <a:off x="947662" y="2060848"/>
            <a:ext cx="29065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Text Box 6">
            <a:extLst>
              <a:ext uri="{FF2B5EF4-FFF2-40B4-BE49-F238E27FC236}">
                <a16:creationId xmlns:a16="http://schemas.microsoft.com/office/drawing/2014/main" id="{00DCCC6A-902D-48A6-80FC-84971754A7D9}"/>
              </a:ext>
            </a:extLst>
          </p:cNvPr>
          <p:cNvSpPr txBox="1">
            <a:spLocks noChangeArrowheads="1"/>
          </p:cNvSpPr>
          <p:nvPr/>
        </p:nvSpPr>
        <p:spPr bwMode="auto">
          <a:xfrm>
            <a:off x="3575588" y="2130579"/>
            <a:ext cx="79583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l-GR" altLang="en-US" sz="3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3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1" name="Arrow: Left-Right 90">
            <a:extLst>
              <a:ext uri="{FF2B5EF4-FFF2-40B4-BE49-F238E27FC236}">
                <a16:creationId xmlns:a16="http://schemas.microsoft.com/office/drawing/2014/main" id="{DD8EAC5B-B95C-4120-832D-26F3CBB9F6D7}"/>
              </a:ext>
            </a:extLst>
          </p:cNvPr>
          <p:cNvSpPr/>
          <p:nvPr/>
        </p:nvSpPr>
        <p:spPr bwMode="auto">
          <a:xfrm>
            <a:off x="3750409" y="5264927"/>
            <a:ext cx="1089802" cy="392744"/>
          </a:xfrm>
          <a:prstGeom prst="leftRightArrow">
            <a:avLst/>
          </a:prstGeom>
          <a:noFill/>
          <a:ln w="12700"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92" name="Text Box 6">
            <a:extLst>
              <a:ext uri="{FF2B5EF4-FFF2-40B4-BE49-F238E27FC236}">
                <a16:creationId xmlns:a16="http://schemas.microsoft.com/office/drawing/2014/main" id="{1A44524C-2917-463C-9365-F9BF120F4AEC}"/>
              </a:ext>
            </a:extLst>
          </p:cNvPr>
          <p:cNvSpPr txBox="1">
            <a:spLocks noChangeArrowheads="1"/>
          </p:cNvSpPr>
          <p:nvPr/>
        </p:nvSpPr>
        <p:spPr bwMode="auto">
          <a:xfrm>
            <a:off x="1752600" y="5657671"/>
            <a:ext cx="263143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FFFF"/>
                </a:solidFill>
                <a:effectLst/>
                <a:sym typeface="Symbol" panose="05050102010706020507" pitchFamily="18" charset="2"/>
              </a:rPr>
              <a:t>Because of k,</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FFFF"/>
                </a:solidFill>
                <a:effectLst/>
                <a:sym typeface="Symbol" panose="05050102010706020507" pitchFamily="18" charset="2"/>
              </a:rPr>
              <a:t>1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per variable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&amp;</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 2 per clause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94" name="Arrow: Left-Right 93">
            <a:extLst>
              <a:ext uri="{FF2B5EF4-FFF2-40B4-BE49-F238E27FC236}">
                <a16:creationId xmlns:a16="http://schemas.microsoft.com/office/drawing/2014/main" id="{40CCBBEC-C339-4B26-8A4E-1FA62272F76A}"/>
              </a:ext>
            </a:extLst>
          </p:cNvPr>
          <p:cNvSpPr/>
          <p:nvPr/>
        </p:nvSpPr>
        <p:spPr bwMode="auto">
          <a:xfrm>
            <a:off x="3995936" y="6198704"/>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nvGrpSpPr>
          <p:cNvPr id="2" name="Group 1">
            <a:extLst>
              <a:ext uri="{FF2B5EF4-FFF2-40B4-BE49-F238E27FC236}">
                <a16:creationId xmlns:a16="http://schemas.microsoft.com/office/drawing/2014/main" id="{8378A48D-1E19-4EC3-97F7-70E9FF1BA8D4}"/>
              </a:ext>
            </a:extLst>
          </p:cNvPr>
          <p:cNvGrpSpPr/>
          <p:nvPr/>
        </p:nvGrpSpPr>
        <p:grpSpPr>
          <a:xfrm>
            <a:off x="4427984" y="1868556"/>
            <a:ext cx="4661470" cy="2280541"/>
            <a:chOff x="4427984" y="1868556"/>
            <a:chExt cx="4661470" cy="2280541"/>
          </a:xfrm>
        </p:grpSpPr>
        <p:grpSp>
          <p:nvGrpSpPr>
            <p:cNvPr id="68" name="Group 67">
              <a:extLst>
                <a:ext uri="{FF2B5EF4-FFF2-40B4-BE49-F238E27FC236}">
                  <a16:creationId xmlns:a16="http://schemas.microsoft.com/office/drawing/2014/main" id="{B8F85BCD-B526-407B-BDE6-EA936FD02C57}"/>
                </a:ext>
              </a:extLst>
            </p:cNvPr>
            <p:cNvGrpSpPr/>
            <p:nvPr/>
          </p:nvGrpSpPr>
          <p:grpSpPr>
            <a:xfrm>
              <a:off x="4601034" y="1868556"/>
              <a:ext cx="4435462" cy="2232247"/>
              <a:chOff x="4601034" y="1879884"/>
              <a:chExt cx="4435462" cy="2232247"/>
            </a:xfrm>
          </p:grpSpPr>
          <p:pic>
            <p:nvPicPr>
              <p:cNvPr id="69" name="Picture 68" descr="A picture containing object, photo, pair, table&#10;&#10;Description automatically generated">
                <a:extLst>
                  <a:ext uri="{FF2B5EF4-FFF2-40B4-BE49-F238E27FC236}">
                    <a16:creationId xmlns:a16="http://schemas.microsoft.com/office/drawing/2014/main" id="{BC2F8EFD-E104-4952-87B7-3DD4A6CCF9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01994" y="1879884"/>
                <a:ext cx="4434502" cy="2053172"/>
              </a:xfrm>
              <a:prstGeom prst="rect">
                <a:avLst/>
              </a:prstGeom>
            </p:spPr>
          </p:pic>
          <p:sp>
            <p:nvSpPr>
              <p:cNvPr id="70" name="Rectangle 69">
                <a:extLst>
                  <a:ext uri="{FF2B5EF4-FFF2-40B4-BE49-F238E27FC236}">
                    <a16:creationId xmlns:a16="http://schemas.microsoft.com/office/drawing/2014/main" id="{0BB2AA33-4236-4454-A4A8-521EC6A332F1}"/>
                  </a:ext>
                </a:extLst>
              </p:cNvPr>
              <p:cNvSpPr/>
              <p:nvPr/>
            </p:nvSpPr>
            <p:spPr bwMode="auto">
              <a:xfrm rot="10800000">
                <a:off x="4601034" y="3808983"/>
                <a:ext cx="4435461" cy="303148"/>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sp>
          <p:nvSpPr>
            <p:cNvPr id="117" name="Rectangle 116">
              <a:extLst>
                <a:ext uri="{FF2B5EF4-FFF2-40B4-BE49-F238E27FC236}">
                  <a16:creationId xmlns:a16="http://schemas.microsoft.com/office/drawing/2014/main" id="{2AA79E63-0304-44BE-BFA2-D82FD069B978}"/>
                </a:ext>
              </a:extLst>
            </p:cNvPr>
            <p:cNvSpPr/>
            <p:nvPr/>
          </p:nvSpPr>
          <p:spPr bwMode="auto">
            <a:xfrm>
              <a:off x="4833309"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18" name="Rectangle 117">
              <a:extLst>
                <a:ext uri="{FF2B5EF4-FFF2-40B4-BE49-F238E27FC236}">
                  <a16:creationId xmlns:a16="http://schemas.microsoft.com/office/drawing/2014/main" id="{E4DBE5DE-8040-4BA1-BD75-F0710DF2E347}"/>
                </a:ext>
              </a:extLst>
            </p:cNvPr>
            <p:cNvSpPr/>
            <p:nvPr/>
          </p:nvSpPr>
          <p:spPr bwMode="auto">
            <a:xfrm>
              <a:off x="6561501"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19" name="Rectangle 118">
              <a:extLst>
                <a:ext uri="{FF2B5EF4-FFF2-40B4-BE49-F238E27FC236}">
                  <a16:creationId xmlns:a16="http://schemas.microsoft.com/office/drawing/2014/main" id="{3B0E807A-60AD-4C22-B45A-8D1C16D53DA2}"/>
                </a:ext>
              </a:extLst>
            </p:cNvPr>
            <p:cNvSpPr/>
            <p:nvPr/>
          </p:nvSpPr>
          <p:spPr bwMode="auto">
            <a:xfrm>
              <a:off x="8001661" y="1975105"/>
              <a:ext cx="936104"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0" name="Rectangle 119">
              <a:extLst>
                <a:ext uri="{FF2B5EF4-FFF2-40B4-BE49-F238E27FC236}">
                  <a16:creationId xmlns:a16="http://schemas.microsoft.com/office/drawing/2014/main" id="{E08E2E42-C2DE-43AC-9518-A61BC113A9B2}"/>
                </a:ext>
              </a:extLst>
            </p:cNvPr>
            <p:cNvSpPr/>
            <p:nvPr/>
          </p:nvSpPr>
          <p:spPr bwMode="auto">
            <a:xfrm>
              <a:off x="5238662" y="2662567"/>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1" name="Rectangle 120">
              <a:extLst>
                <a:ext uri="{FF2B5EF4-FFF2-40B4-BE49-F238E27FC236}">
                  <a16:creationId xmlns:a16="http://schemas.microsoft.com/office/drawing/2014/main" id="{F744D6AF-F110-4159-BFA8-BDB9BD4BF1C5}"/>
                </a:ext>
              </a:extLst>
            </p:cNvPr>
            <p:cNvSpPr/>
            <p:nvPr/>
          </p:nvSpPr>
          <p:spPr bwMode="auto">
            <a:xfrm>
              <a:off x="4840211" y="361629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2" name="Rectangle 121">
              <a:extLst>
                <a:ext uri="{FF2B5EF4-FFF2-40B4-BE49-F238E27FC236}">
                  <a16:creationId xmlns:a16="http://schemas.microsoft.com/office/drawing/2014/main" id="{7D678E25-6DDD-47B9-BD7C-462928E5D6CF}"/>
                </a:ext>
              </a:extLst>
            </p:cNvPr>
            <p:cNvSpPr/>
            <p:nvPr/>
          </p:nvSpPr>
          <p:spPr bwMode="auto">
            <a:xfrm>
              <a:off x="5502321" y="3650682"/>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3" name="Rectangle 122">
              <a:extLst>
                <a:ext uri="{FF2B5EF4-FFF2-40B4-BE49-F238E27FC236}">
                  <a16:creationId xmlns:a16="http://schemas.microsoft.com/office/drawing/2014/main" id="{09A09E69-7C54-49F1-825F-4750BAE37DDA}"/>
                </a:ext>
              </a:extLst>
            </p:cNvPr>
            <p:cNvSpPr/>
            <p:nvPr/>
          </p:nvSpPr>
          <p:spPr bwMode="auto">
            <a:xfrm>
              <a:off x="7314194" y="3643989"/>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4" name="Rectangle 123">
              <a:extLst>
                <a:ext uri="{FF2B5EF4-FFF2-40B4-BE49-F238E27FC236}">
                  <a16:creationId xmlns:a16="http://schemas.microsoft.com/office/drawing/2014/main" id="{8A4145D3-131E-40B8-9DBF-0597CB49FAE1}"/>
                </a:ext>
              </a:extLst>
            </p:cNvPr>
            <p:cNvSpPr/>
            <p:nvPr/>
          </p:nvSpPr>
          <p:spPr bwMode="auto">
            <a:xfrm>
              <a:off x="7974966" y="3649996"/>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25" name="Rectangle 124">
              <a:extLst>
                <a:ext uri="{FF2B5EF4-FFF2-40B4-BE49-F238E27FC236}">
                  <a16:creationId xmlns:a16="http://schemas.microsoft.com/office/drawing/2014/main" id="{CEB1734A-51EF-474D-99CC-425B950FFBF3}"/>
                </a:ext>
              </a:extLst>
            </p:cNvPr>
            <p:cNvSpPr/>
            <p:nvPr/>
          </p:nvSpPr>
          <p:spPr bwMode="auto">
            <a:xfrm>
              <a:off x="7686934" y="2764915"/>
              <a:ext cx="242719" cy="218302"/>
            </a:xfrm>
            <a:prstGeom prst="rect">
              <a:avLst/>
            </a:prstGeom>
            <a:solidFill>
              <a:srgbClr val="FFFFFF"/>
            </a:solidFill>
            <a:ln w="12700" cap="sq" cmpd="sng" algn="ctr">
              <a:no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grpSp>
          <p:nvGrpSpPr>
            <p:cNvPr id="154" name="Group 153">
              <a:extLst>
                <a:ext uri="{FF2B5EF4-FFF2-40B4-BE49-F238E27FC236}">
                  <a16:creationId xmlns:a16="http://schemas.microsoft.com/office/drawing/2014/main" id="{102CBD2E-DAE9-4D0A-B82D-643F79CBC461}"/>
                </a:ext>
              </a:extLst>
            </p:cNvPr>
            <p:cNvGrpSpPr/>
            <p:nvPr/>
          </p:nvGrpSpPr>
          <p:grpSpPr>
            <a:xfrm>
              <a:off x="4427984" y="1916832"/>
              <a:ext cx="4661470" cy="2232265"/>
              <a:chOff x="4427984" y="1916832"/>
              <a:chExt cx="4661470" cy="2232265"/>
            </a:xfrm>
          </p:grpSpPr>
          <p:sp>
            <p:nvSpPr>
              <p:cNvPr id="158" name="Text Box 35">
                <a:extLst>
                  <a:ext uri="{FF2B5EF4-FFF2-40B4-BE49-F238E27FC236}">
                    <a16:creationId xmlns:a16="http://schemas.microsoft.com/office/drawing/2014/main" id="{35FE05FB-3E44-4EAC-BA92-C0D94100248C}"/>
                  </a:ext>
                </a:extLst>
              </p:cNvPr>
              <p:cNvSpPr txBox="1">
                <a:spLocks noChangeArrowheads="1"/>
              </p:cNvSpPr>
              <p:nvPr/>
            </p:nvSpPr>
            <p:spPr bwMode="auto">
              <a:xfrm>
                <a:off x="5036449" y="1926357"/>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59" name="Text Box 35">
                <a:extLst>
                  <a:ext uri="{FF2B5EF4-FFF2-40B4-BE49-F238E27FC236}">
                    <a16:creationId xmlns:a16="http://schemas.microsoft.com/office/drawing/2014/main" id="{D24A3CC6-BEB0-4228-B9CE-C427B768CEE7}"/>
                  </a:ext>
                </a:extLst>
              </p:cNvPr>
              <p:cNvSpPr txBox="1">
                <a:spLocks noChangeArrowheads="1"/>
              </p:cNvSpPr>
              <p:nvPr/>
            </p:nvSpPr>
            <p:spPr bwMode="auto">
              <a:xfrm>
                <a:off x="4594876" y="197931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0" name="Text Box 35">
                <a:extLst>
                  <a:ext uri="{FF2B5EF4-FFF2-40B4-BE49-F238E27FC236}">
                    <a16:creationId xmlns:a16="http://schemas.microsoft.com/office/drawing/2014/main" id="{2AD71317-B807-48E0-B01B-E2CC57AE9ACA}"/>
                  </a:ext>
                </a:extLst>
              </p:cNvPr>
              <p:cNvSpPr txBox="1">
                <a:spLocks noChangeArrowheads="1"/>
              </p:cNvSpPr>
              <p:nvPr/>
            </p:nvSpPr>
            <p:spPr bwMode="auto">
              <a:xfrm>
                <a:off x="5478022"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1" name="Text Box 35">
                <a:extLst>
                  <a:ext uri="{FF2B5EF4-FFF2-40B4-BE49-F238E27FC236}">
                    <a16:creationId xmlns:a16="http://schemas.microsoft.com/office/drawing/2014/main" id="{2749244A-92EA-4FB8-AB3E-721D062ED952}"/>
                  </a:ext>
                </a:extLst>
              </p:cNvPr>
              <p:cNvSpPr txBox="1">
                <a:spLocks noChangeArrowheads="1"/>
              </p:cNvSpPr>
              <p:nvPr/>
            </p:nvSpPr>
            <p:spPr bwMode="auto">
              <a:xfrm>
                <a:off x="4427984" y="3419475"/>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2" name="Text Box 35">
                <a:extLst>
                  <a:ext uri="{FF2B5EF4-FFF2-40B4-BE49-F238E27FC236}">
                    <a16:creationId xmlns:a16="http://schemas.microsoft.com/office/drawing/2014/main" id="{24415AB4-3C99-4555-942B-184C81038F33}"/>
                  </a:ext>
                </a:extLst>
              </p:cNvPr>
              <p:cNvSpPr txBox="1">
                <a:spLocks noChangeArrowheads="1"/>
              </p:cNvSpPr>
              <p:nvPr/>
            </p:nvSpPr>
            <p:spPr bwMode="auto">
              <a:xfrm>
                <a:off x="6842348" y="1916832"/>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b</a:t>
                </a:r>
              </a:p>
            </p:txBody>
          </p:sp>
          <p:sp>
            <p:nvSpPr>
              <p:cNvPr id="163" name="Text Box 35">
                <a:extLst>
                  <a:ext uri="{FF2B5EF4-FFF2-40B4-BE49-F238E27FC236}">
                    <a16:creationId xmlns:a16="http://schemas.microsoft.com/office/drawing/2014/main" id="{DB1D7604-7D15-4E0B-8032-C9ADDC4CA791}"/>
                  </a:ext>
                </a:extLst>
              </p:cNvPr>
              <p:cNvSpPr txBox="1">
                <a:spLocks noChangeArrowheads="1"/>
              </p:cNvSpPr>
              <p:nvPr/>
            </p:nvSpPr>
            <p:spPr bwMode="auto">
              <a:xfrm>
                <a:off x="6400775"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4" name="Text Box 35">
                <a:extLst>
                  <a:ext uri="{FF2B5EF4-FFF2-40B4-BE49-F238E27FC236}">
                    <a16:creationId xmlns:a16="http://schemas.microsoft.com/office/drawing/2014/main" id="{6A59C01A-7D08-4128-BFB2-4E1024532FBF}"/>
                  </a:ext>
                </a:extLst>
              </p:cNvPr>
              <p:cNvSpPr txBox="1">
                <a:spLocks noChangeArrowheads="1"/>
              </p:cNvSpPr>
              <p:nvPr/>
            </p:nvSpPr>
            <p:spPr bwMode="auto">
              <a:xfrm>
                <a:off x="7283921" y="196026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5" name="Text Box 35">
                <a:extLst>
                  <a:ext uri="{FF2B5EF4-FFF2-40B4-BE49-F238E27FC236}">
                    <a16:creationId xmlns:a16="http://schemas.microsoft.com/office/drawing/2014/main" id="{28638201-13C6-40F9-8C96-B9A06F20CDB4}"/>
                  </a:ext>
                </a:extLst>
              </p:cNvPr>
              <p:cNvSpPr txBox="1">
                <a:spLocks noChangeArrowheads="1"/>
              </p:cNvSpPr>
              <p:nvPr/>
            </p:nvSpPr>
            <p:spPr bwMode="auto">
              <a:xfrm>
                <a:off x="8172034" y="1916832"/>
                <a:ext cx="4758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66" name="Text Box 35">
                <a:extLst>
                  <a:ext uri="{FF2B5EF4-FFF2-40B4-BE49-F238E27FC236}">
                    <a16:creationId xmlns:a16="http://schemas.microsoft.com/office/drawing/2014/main" id="{57DAC243-598A-4BA6-8454-BD020E2EE371}"/>
                  </a:ext>
                </a:extLst>
              </p:cNvPr>
              <p:cNvSpPr txBox="1">
                <a:spLocks noChangeArrowheads="1"/>
              </p:cNvSpPr>
              <p:nvPr/>
            </p:nvSpPr>
            <p:spPr bwMode="auto">
              <a:xfrm>
                <a:off x="7730461" y="1969790"/>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T</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7" name="Text Box 35">
                <a:extLst>
                  <a:ext uri="{FF2B5EF4-FFF2-40B4-BE49-F238E27FC236}">
                    <a16:creationId xmlns:a16="http://schemas.microsoft.com/office/drawing/2014/main" id="{389D6400-3964-41CA-AEE7-7A1A4CC493AC}"/>
                  </a:ext>
                </a:extLst>
              </p:cNvPr>
              <p:cNvSpPr txBox="1">
                <a:spLocks noChangeArrowheads="1"/>
              </p:cNvSpPr>
              <p:nvPr/>
            </p:nvSpPr>
            <p:spPr bwMode="auto">
              <a:xfrm>
                <a:off x="8613607" y="1960265"/>
                <a:ext cx="47584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rPr>
                  <a:t>F</a:t>
                </a:r>
                <a:endParaRPr kumimoji="0" lang="en-US" altLang="en-US" sz="20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8" name="Text Box 35">
                <a:extLst>
                  <a:ext uri="{FF2B5EF4-FFF2-40B4-BE49-F238E27FC236}">
                    <a16:creationId xmlns:a16="http://schemas.microsoft.com/office/drawing/2014/main" id="{A4B0689F-8390-43B1-AED1-3207145626E2}"/>
                  </a:ext>
                </a:extLst>
              </p:cNvPr>
              <p:cNvSpPr txBox="1">
                <a:spLocks noChangeArrowheads="1"/>
              </p:cNvSpPr>
              <p:nvPr/>
            </p:nvSpPr>
            <p:spPr bwMode="auto">
              <a:xfrm>
                <a:off x="4757121" y="2660253"/>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69" name="Text Box 35">
                <a:extLst>
                  <a:ext uri="{FF2B5EF4-FFF2-40B4-BE49-F238E27FC236}">
                    <a16:creationId xmlns:a16="http://schemas.microsoft.com/office/drawing/2014/main" id="{D2871944-2AC8-44EA-98E0-8102B14F597E}"/>
                  </a:ext>
                </a:extLst>
              </p:cNvPr>
              <p:cNvSpPr txBox="1">
                <a:spLocks noChangeArrowheads="1"/>
              </p:cNvSpPr>
              <p:nvPr/>
            </p:nvSpPr>
            <p:spPr bwMode="auto">
              <a:xfrm>
                <a:off x="5251652" y="3408908"/>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70" name="Text Box 35">
                <a:extLst>
                  <a:ext uri="{FF2B5EF4-FFF2-40B4-BE49-F238E27FC236}">
                    <a16:creationId xmlns:a16="http://schemas.microsoft.com/office/drawing/2014/main" id="{550D4455-CE12-4F14-BC6C-DEA87CD4DFBB}"/>
                  </a:ext>
                </a:extLst>
              </p:cNvPr>
              <p:cNvSpPr txBox="1">
                <a:spLocks noChangeArrowheads="1"/>
              </p:cNvSpPr>
              <p:nvPr/>
            </p:nvSpPr>
            <p:spPr bwMode="auto">
              <a:xfrm>
                <a:off x="6885781" y="3424709"/>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a</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1" name="Text Box 35">
                <a:extLst>
                  <a:ext uri="{FF2B5EF4-FFF2-40B4-BE49-F238E27FC236}">
                    <a16:creationId xmlns:a16="http://schemas.microsoft.com/office/drawing/2014/main" id="{2A5A9351-D011-460F-811A-C71BE07D8E2B}"/>
                  </a:ext>
                </a:extLst>
              </p:cNvPr>
              <p:cNvSpPr txBox="1">
                <a:spLocks noChangeArrowheads="1"/>
              </p:cNvSpPr>
              <p:nvPr/>
            </p:nvSpPr>
            <p:spPr bwMode="auto">
              <a:xfrm>
                <a:off x="7214918" y="2665487"/>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2" name="Text Box 35">
                <a:extLst>
                  <a:ext uri="{FF2B5EF4-FFF2-40B4-BE49-F238E27FC236}">
                    <a16:creationId xmlns:a16="http://schemas.microsoft.com/office/drawing/2014/main" id="{1B80118B-4131-4BA2-A7DE-FB7A4DBDE877}"/>
                  </a:ext>
                </a:extLst>
              </p:cNvPr>
              <p:cNvSpPr txBox="1">
                <a:spLocks noChangeArrowheads="1"/>
              </p:cNvSpPr>
              <p:nvPr/>
            </p:nvSpPr>
            <p:spPr bwMode="auto">
              <a:xfrm>
                <a:off x="7709449" y="3433192"/>
                <a:ext cx="9289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rPr>
                  <a:t>c</a:t>
                </a:r>
              </a:p>
            </p:txBody>
          </p:sp>
          <p:sp>
            <p:nvSpPr>
              <p:cNvPr id="173" name="Text Box 35">
                <a:extLst>
                  <a:ext uri="{FF2B5EF4-FFF2-40B4-BE49-F238E27FC236}">
                    <a16:creationId xmlns:a16="http://schemas.microsoft.com/office/drawing/2014/main" id="{9DCCD89C-7828-4554-8EC1-3B949516CAAD}"/>
                  </a:ext>
                </a:extLst>
              </p:cNvPr>
              <p:cNvSpPr txBox="1">
                <a:spLocks noChangeArrowheads="1"/>
              </p:cNvSpPr>
              <p:nvPr/>
            </p:nvSpPr>
            <p:spPr bwMode="auto">
              <a:xfrm>
                <a:off x="5436096" y="3682156"/>
                <a:ext cx="15815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sng" strike="noStrike" kern="1200" cap="none" spc="0" normalizeH="0" baseline="0" noProof="0" dirty="0">
                    <a:ln>
                      <a:noFill/>
                    </a:ln>
                    <a:solidFill>
                      <a:srgbClr val="000000"/>
                    </a:solidFill>
                    <a:effectLst/>
                    <a:uLnTx/>
                    <a:uFillTx/>
                    <a:latin typeface="Times New Roman" pitchFamily="18" charset="0"/>
                    <a:ea typeface="+mn-ea"/>
                    <a:cs typeface="+mn-cs"/>
                  </a:rPr>
                  <a:t>k </a:t>
                </a: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#var</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sp>
            <p:nvSpPr>
              <p:cNvPr id="174" name="Text Box 35">
                <a:extLst>
                  <a:ext uri="{FF2B5EF4-FFF2-40B4-BE49-F238E27FC236}">
                    <a16:creationId xmlns:a16="http://schemas.microsoft.com/office/drawing/2014/main" id="{4C277B40-44D0-4FE7-A3C8-8D9446EF5FCE}"/>
                  </a:ext>
                </a:extLst>
              </p:cNvPr>
              <p:cNvSpPr txBox="1">
                <a:spLocks noChangeArrowheads="1"/>
              </p:cNvSpPr>
              <p:nvPr/>
            </p:nvSpPr>
            <p:spPr bwMode="auto">
              <a:xfrm>
                <a:off x="6507708" y="3687432"/>
                <a:ext cx="1999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rPr>
                  <a:t>+ 2#clauses</a:t>
                </a:r>
                <a:endPar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itchFamily="18" charset="2"/>
                </a:endParaRPr>
              </a:p>
            </p:txBody>
          </p:sp>
        </p:grpSp>
      </p:grpSp>
      <p:sp>
        <p:nvSpPr>
          <p:cNvPr id="95" name="Text Box 6">
            <a:extLst>
              <a:ext uri="{FF2B5EF4-FFF2-40B4-BE49-F238E27FC236}">
                <a16:creationId xmlns:a16="http://schemas.microsoft.com/office/drawing/2014/main" id="{04676F54-7A1D-4FB4-844B-6AE61D6FB5E4}"/>
              </a:ext>
            </a:extLst>
          </p:cNvPr>
          <p:cNvSpPr txBox="1">
            <a:spLocks noChangeArrowheads="1"/>
          </p:cNvSpPr>
          <p:nvPr/>
        </p:nvSpPr>
        <p:spPr bwMode="auto">
          <a:xfrm>
            <a:off x="1901688" y="4403611"/>
            <a:ext cx="361060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Consider an assignment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that satisfies all clauses</a:t>
            </a:r>
          </a:p>
        </p:txBody>
      </p:sp>
      <p:sp>
        <p:nvSpPr>
          <p:cNvPr id="96" name="Text Box 6">
            <a:extLst>
              <a:ext uri="{FF2B5EF4-FFF2-40B4-BE49-F238E27FC236}">
                <a16:creationId xmlns:a16="http://schemas.microsoft.com/office/drawing/2014/main" id="{7D800B52-2C0D-46DB-97ED-E1416A0B6F8D}"/>
              </a:ext>
            </a:extLst>
          </p:cNvPr>
          <p:cNvSpPr txBox="1">
            <a:spLocks noChangeArrowheads="1"/>
          </p:cNvSpPr>
          <p:nvPr/>
        </p:nvSpPr>
        <p:spPr bwMode="auto">
          <a:xfrm>
            <a:off x="-304800" y="4410608"/>
            <a:ext cx="216091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Satisfiable </a:t>
            </a:r>
          </a:p>
        </p:txBody>
      </p:sp>
      <p:sp>
        <p:nvSpPr>
          <p:cNvPr id="97" name="Arrow: Left-Right 96">
            <a:extLst>
              <a:ext uri="{FF2B5EF4-FFF2-40B4-BE49-F238E27FC236}">
                <a16:creationId xmlns:a16="http://schemas.microsoft.com/office/drawing/2014/main" id="{0868DCC9-A57F-480A-A3B6-1783CDB0CBB4}"/>
              </a:ext>
            </a:extLst>
          </p:cNvPr>
          <p:cNvSpPr/>
          <p:nvPr/>
        </p:nvSpPr>
        <p:spPr bwMode="auto">
          <a:xfrm>
            <a:off x="1524000" y="4726842"/>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98" name="Text Box 6">
            <a:extLst>
              <a:ext uri="{FF2B5EF4-FFF2-40B4-BE49-F238E27FC236}">
                <a16:creationId xmlns:a16="http://schemas.microsoft.com/office/drawing/2014/main" id="{4B67778B-1ED0-4F9F-995E-FCB9D8E55F55}"/>
              </a:ext>
            </a:extLst>
          </p:cNvPr>
          <p:cNvSpPr txBox="1">
            <a:spLocks noChangeArrowheads="1"/>
          </p:cNvSpPr>
          <p:nvPr/>
        </p:nvSpPr>
        <p:spPr bwMode="auto">
          <a:xfrm>
            <a:off x="7504790" y="5943600"/>
            <a:ext cx="18678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Graph</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 </a:t>
            </a:r>
            <a:b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Satisfiable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99" name="Arrow: Left-Right 98">
            <a:extLst>
              <a:ext uri="{FF2B5EF4-FFF2-40B4-BE49-F238E27FC236}">
                <a16:creationId xmlns:a16="http://schemas.microsoft.com/office/drawing/2014/main" id="{D3F8CE44-C50A-407D-BDA1-E2EDB4C60C51}"/>
              </a:ext>
            </a:extLst>
          </p:cNvPr>
          <p:cNvSpPr/>
          <p:nvPr/>
        </p:nvSpPr>
        <p:spPr bwMode="auto">
          <a:xfrm>
            <a:off x="7196336" y="6200231"/>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103" name="Text Box 6">
            <a:extLst>
              <a:ext uri="{FF2B5EF4-FFF2-40B4-BE49-F238E27FC236}">
                <a16:creationId xmlns:a16="http://schemas.microsoft.com/office/drawing/2014/main" id="{9AE1CD86-7227-4DBC-BBE1-48FA242AFDBA}"/>
              </a:ext>
            </a:extLst>
          </p:cNvPr>
          <p:cNvSpPr txBox="1">
            <a:spLocks noChangeArrowheads="1"/>
          </p:cNvSpPr>
          <p:nvPr/>
        </p:nvSpPr>
        <p:spPr bwMode="auto">
          <a:xfrm>
            <a:off x="4369904" y="5893904"/>
            <a:ext cx="30020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Consider k</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lang="en-US" altLang="en-US" sz="2400" dirty="0">
                <a:solidFill>
                  <a:srgbClr val="FFFFFF"/>
                </a:solidFill>
                <a:effectLst/>
                <a:sym typeface="Symbol" panose="05050102010706020507" pitchFamily="18" charset="2"/>
              </a:rPr>
              <a:t>vertices</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FFFF"/>
                </a:solidFill>
                <a:effectLst/>
                <a:sym typeface="Symbol" panose="05050102010706020507" pitchFamily="18" charset="2"/>
              </a:rPr>
              <a:t>that cover all edges.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nvGrpSpPr>
          <p:cNvPr id="110" name="Group 109">
            <a:extLst>
              <a:ext uri="{FF2B5EF4-FFF2-40B4-BE49-F238E27FC236}">
                <a16:creationId xmlns:a16="http://schemas.microsoft.com/office/drawing/2014/main" id="{7C48113B-789D-4E19-8BB9-3B637CECF314}"/>
              </a:ext>
            </a:extLst>
          </p:cNvPr>
          <p:cNvGrpSpPr/>
          <p:nvPr/>
        </p:nvGrpSpPr>
        <p:grpSpPr>
          <a:xfrm>
            <a:off x="4696496" y="3352799"/>
            <a:ext cx="3810023" cy="509491"/>
            <a:chOff x="1191296" y="2146481"/>
            <a:chExt cx="3810023" cy="509491"/>
          </a:xfrm>
        </p:grpSpPr>
        <p:sp>
          <p:nvSpPr>
            <p:cNvPr id="111" name="Oval 110">
              <a:extLst>
                <a:ext uri="{FF2B5EF4-FFF2-40B4-BE49-F238E27FC236}">
                  <a16:creationId xmlns:a16="http://schemas.microsoft.com/office/drawing/2014/main" id="{EF799FDA-745A-4B49-A692-BCA17FB10AE1}"/>
                </a:ext>
              </a:extLst>
            </p:cNvPr>
            <p:cNvSpPr/>
            <p:nvPr/>
          </p:nvSpPr>
          <p:spPr bwMode="auto">
            <a:xfrm>
              <a:off x="1191296" y="2146481"/>
              <a:ext cx="444464" cy="509491"/>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112" name="Oval 111">
              <a:extLst>
                <a:ext uri="{FF2B5EF4-FFF2-40B4-BE49-F238E27FC236}">
                  <a16:creationId xmlns:a16="http://schemas.microsoft.com/office/drawing/2014/main" id="{091CE530-A7E3-4F4F-A3E7-2A71004DF056}"/>
                </a:ext>
              </a:extLst>
            </p:cNvPr>
            <p:cNvSpPr/>
            <p:nvPr/>
          </p:nvSpPr>
          <p:spPr bwMode="auto">
            <a:xfrm>
              <a:off x="4343400" y="2235934"/>
              <a:ext cx="657919" cy="392346"/>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grpSp>
        <p:nvGrpSpPr>
          <p:cNvPr id="13" name="Group 12">
            <a:extLst>
              <a:ext uri="{FF2B5EF4-FFF2-40B4-BE49-F238E27FC236}">
                <a16:creationId xmlns:a16="http://schemas.microsoft.com/office/drawing/2014/main" id="{0AA19A03-88D3-46AA-B868-1E22E1820D62}"/>
              </a:ext>
            </a:extLst>
          </p:cNvPr>
          <p:cNvGrpSpPr/>
          <p:nvPr/>
        </p:nvGrpSpPr>
        <p:grpSpPr>
          <a:xfrm>
            <a:off x="1295400" y="2146482"/>
            <a:ext cx="3451665" cy="1084603"/>
            <a:chOff x="1295400" y="2146482"/>
            <a:chExt cx="3451665" cy="1084603"/>
          </a:xfrm>
        </p:grpSpPr>
        <p:grpSp>
          <p:nvGrpSpPr>
            <p:cNvPr id="4" name="Group 3">
              <a:extLst>
                <a:ext uri="{FF2B5EF4-FFF2-40B4-BE49-F238E27FC236}">
                  <a16:creationId xmlns:a16="http://schemas.microsoft.com/office/drawing/2014/main" id="{E2BEF99B-5B78-4345-9B39-6CD6A51D30C8}"/>
                </a:ext>
              </a:extLst>
            </p:cNvPr>
            <p:cNvGrpSpPr/>
            <p:nvPr/>
          </p:nvGrpSpPr>
          <p:grpSpPr>
            <a:xfrm>
              <a:off x="1295400" y="2146482"/>
              <a:ext cx="1841167" cy="709362"/>
              <a:chOff x="1295400" y="2146482"/>
              <a:chExt cx="1841167" cy="709362"/>
            </a:xfrm>
          </p:grpSpPr>
          <p:sp>
            <p:nvSpPr>
              <p:cNvPr id="3" name="Oval 2">
                <a:extLst>
                  <a:ext uri="{FF2B5EF4-FFF2-40B4-BE49-F238E27FC236}">
                    <a16:creationId xmlns:a16="http://schemas.microsoft.com/office/drawing/2014/main" id="{22173B0F-C7C9-4FAD-8E9C-EABC384B34B5}"/>
                  </a:ext>
                </a:extLst>
              </p:cNvPr>
              <p:cNvSpPr/>
              <p:nvPr/>
            </p:nvSpPr>
            <p:spPr bwMode="auto">
              <a:xfrm>
                <a:off x="1295400" y="2146482"/>
                <a:ext cx="340359" cy="327174"/>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74" name="Oval 73">
                <a:extLst>
                  <a:ext uri="{FF2B5EF4-FFF2-40B4-BE49-F238E27FC236}">
                    <a16:creationId xmlns:a16="http://schemas.microsoft.com/office/drawing/2014/main" id="{A8FD1BFF-712F-495F-AF79-676D5646C787}"/>
                  </a:ext>
                </a:extLst>
              </p:cNvPr>
              <p:cNvSpPr/>
              <p:nvPr/>
            </p:nvSpPr>
            <p:spPr bwMode="auto">
              <a:xfrm>
                <a:off x="2722340" y="2528670"/>
                <a:ext cx="414227" cy="327174"/>
              </a:xfrm>
              <a:prstGeom prst="ellipse">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sp>
          <p:nvSpPr>
            <p:cNvPr id="113" name="Arrow: Left-Right 112">
              <a:extLst>
                <a:ext uri="{FF2B5EF4-FFF2-40B4-BE49-F238E27FC236}">
                  <a16:creationId xmlns:a16="http://schemas.microsoft.com/office/drawing/2014/main" id="{4900D4AB-6F67-4EC2-A628-1C78FBB999C1}"/>
                </a:ext>
              </a:extLst>
            </p:cNvPr>
            <p:cNvSpPr/>
            <p:nvPr/>
          </p:nvSpPr>
          <p:spPr bwMode="auto">
            <a:xfrm rot="1619432">
              <a:off x="3329818" y="2974639"/>
              <a:ext cx="1417247" cy="256446"/>
            </a:xfrm>
            <a:prstGeom prst="leftRightArrow">
              <a:avLst/>
            </a:prstGeom>
            <a:noFill/>
            <a:ln w="22225" cap="sq" cmpd="sng" algn="ctr">
              <a:solidFill>
                <a:srgbClr val="66FF33"/>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grpSp>
        <p:nvGrpSpPr>
          <p:cNvPr id="6" name="Group 5">
            <a:extLst>
              <a:ext uri="{FF2B5EF4-FFF2-40B4-BE49-F238E27FC236}">
                <a16:creationId xmlns:a16="http://schemas.microsoft.com/office/drawing/2014/main" id="{C2BB7E86-AC57-4EFB-A536-ACA3047B861C}"/>
              </a:ext>
            </a:extLst>
          </p:cNvPr>
          <p:cNvGrpSpPr/>
          <p:nvPr/>
        </p:nvGrpSpPr>
        <p:grpSpPr>
          <a:xfrm>
            <a:off x="4572000" y="2034208"/>
            <a:ext cx="4584352" cy="364436"/>
            <a:chOff x="4572000" y="2034208"/>
            <a:chExt cx="4584352" cy="364436"/>
          </a:xfrm>
        </p:grpSpPr>
        <p:sp>
          <p:nvSpPr>
            <p:cNvPr id="105" name="Oval 104">
              <a:extLst>
                <a:ext uri="{FF2B5EF4-FFF2-40B4-BE49-F238E27FC236}">
                  <a16:creationId xmlns:a16="http://schemas.microsoft.com/office/drawing/2014/main" id="{2FAE241D-6738-44B3-9D14-269089224CE8}"/>
                </a:ext>
              </a:extLst>
            </p:cNvPr>
            <p:cNvSpPr/>
            <p:nvPr/>
          </p:nvSpPr>
          <p:spPr bwMode="auto">
            <a:xfrm>
              <a:off x="4572000" y="2071470"/>
              <a:ext cx="974936"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Arial Rounded MT Bold" pitchFamily="34" charset="0"/>
              </a:endParaRPr>
            </a:p>
          </p:txBody>
        </p:sp>
        <p:sp>
          <p:nvSpPr>
            <p:cNvPr id="106" name="Oval 105">
              <a:extLst>
                <a:ext uri="{FF2B5EF4-FFF2-40B4-BE49-F238E27FC236}">
                  <a16:creationId xmlns:a16="http://schemas.microsoft.com/office/drawing/2014/main" id="{D5A27747-DF81-46B6-8E6E-C6776B47B943}"/>
                </a:ext>
              </a:extLst>
            </p:cNvPr>
            <p:cNvSpPr/>
            <p:nvPr/>
          </p:nvSpPr>
          <p:spPr bwMode="auto">
            <a:xfrm>
              <a:off x="6389960" y="2034208"/>
              <a:ext cx="974936"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107" name="Oval 106">
              <a:extLst>
                <a:ext uri="{FF2B5EF4-FFF2-40B4-BE49-F238E27FC236}">
                  <a16:creationId xmlns:a16="http://schemas.microsoft.com/office/drawing/2014/main" id="{D7E839FD-DF64-4E49-9948-2E4297F4A100}"/>
                </a:ext>
              </a:extLst>
            </p:cNvPr>
            <p:cNvSpPr/>
            <p:nvPr/>
          </p:nvSpPr>
          <p:spPr bwMode="auto">
            <a:xfrm>
              <a:off x="8181416" y="2044966"/>
              <a:ext cx="974936"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grpSp>
        <p:nvGrpSpPr>
          <p:cNvPr id="14" name="Group 13">
            <a:extLst>
              <a:ext uri="{FF2B5EF4-FFF2-40B4-BE49-F238E27FC236}">
                <a16:creationId xmlns:a16="http://schemas.microsoft.com/office/drawing/2014/main" id="{060838D0-C411-4A8F-A690-AA4BD9853A74}"/>
              </a:ext>
            </a:extLst>
          </p:cNvPr>
          <p:cNvGrpSpPr/>
          <p:nvPr/>
        </p:nvGrpSpPr>
        <p:grpSpPr>
          <a:xfrm>
            <a:off x="1646653" y="2564567"/>
            <a:ext cx="4343043" cy="3080664"/>
            <a:chOff x="1646653" y="2564567"/>
            <a:chExt cx="4343043" cy="3080664"/>
          </a:xfrm>
        </p:grpSpPr>
        <p:grpSp>
          <p:nvGrpSpPr>
            <p:cNvPr id="5" name="Group 4">
              <a:extLst>
                <a:ext uri="{FF2B5EF4-FFF2-40B4-BE49-F238E27FC236}">
                  <a16:creationId xmlns:a16="http://schemas.microsoft.com/office/drawing/2014/main" id="{2CA91327-3B44-411A-8441-B0B0A809E7AC}"/>
                </a:ext>
              </a:extLst>
            </p:cNvPr>
            <p:cNvGrpSpPr/>
            <p:nvPr/>
          </p:nvGrpSpPr>
          <p:grpSpPr>
            <a:xfrm>
              <a:off x="1646653" y="2908852"/>
              <a:ext cx="1897931" cy="340426"/>
              <a:chOff x="1646653" y="2908852"/>
              <a:chExt cx="1897931" cy="340426"/>
            </a:xfrm>
          </p:grpSpPr>
          <p:sp>
            <p:nvSpPr>
              <p:cNvPr id="104" name="Oval 103">
                <a:extLst>
                  <a:ext uri="{FF2B5EF4-FFF2-40B4-BE49-F238E27FC236}">
                    <a16:creationId xmlns:a16="http://schemas.microsoft.com/office/drawing/2014/main" id="{11F6CB4A-1068-4C25-B17A-DD73E83E9510}"/>
                  </a:ext>
                </a:extLst>
              </p:cNvPr>
              <p:cNvSpPr/>
              <p:nvPr/>
            </p:nvSpPr>
            <p:spPr bwMode="auto">
              <a:xfrm>
                <a:off x="1646653" y="2922104"/>
                <a:ext cx="646347"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108" name="Oval 107">
                <a:extLst>
                  <a:ext uri="{FF2B5EF4-FFF2-40B4-BE49-F238E27FC236}">
                    <a16:creationId xmlns:a16="http://schemas.microsoft.com/office/drawing/2014/main" id="{0F88B30A-33D0-446D-A7B5-BA41AF6D128F}"/>
                  </a:ext>
                </a:extLst>
              </p:cNvPr>
              <p:cNvSpPr/>
              <p:nvPr/>
            </p:nvSpPr>
            <p:spPr bwMode="auto">
              <a:xfrm>
                <a:off x="2285697" y="2908852"/>
                <a:ext cx="646347"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109" name="Oval 108">
                <a:extLst>
                  <a:ext uri="{FF2B5EF4-FFF2-40B4-BE49-F238E27FC236}">
                    <a16:creationId xmlns:a16="http://schemas.microsoft.com/office/drawing/2014/main" id="{A2C543B6-C6FE-403F-AD66-7A8DA18FD3E7}"/>
                  </a:ext>
                </a:extLst>
              </p:cNvPr>
              <p:cNvSpPr/>
              <p:nvPr/>
            </p:nvSpPr>
            <p:spPr bwMode="auto">
              <a:xfrm>
                <a:off x="2898237" y="2922104"/>
                <a:ext cx="646347" cy="327174"/>
              </a:xfrm>
              <a:prstGeom prst="ellipse">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sp>
          <p:nvSpPr>
            <p:cNvPr id="126" name="Arrow: Left-Right 125">
              <a:extLst>
                <a:ext uri="{FF2B5EF4-FFF2-40B4-BE49-F238E27FC236}">
                  <a16:creationId xmlns:a16="http://schemas.microsoft.com/office/drawing/2014/main" id="{59B0BC5E-7FDD-49D1-883E-DF6EB74FA5DE}"/>
                </a:ext>
              </a:extLst>
            </p:cNvPr>
            <p:cNvSpPr/>
            <p:nvPr/>
          </p:nvSpPr>
          <p:spPr bwMode="auto">
            <a:xfrm rot="19933167">
              <a:off x="3494326" y="2564567"/>
              <a:ext cx="1190124" cy="247650"/>
            </a:xfrm>
            <a:prstGeom prst="leftRightArrow">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sp>
          <p:nvSpPr>
            <p:cNvPr id="129" name="Arrow: Left-Right 128">
              <a:extLst>
                <a:ext uri="{FF2B5EF4-FFF2-40B4-BE49-F238E27FC236}">
                  <a16:creationId xmlns:a16="http://schemas.microsoft.com/office/drawing/2014/main" id="{3BA2315C-B8A5-45E1-BD85-79270D0B33DD}"/>
                </a:ext>
              </a:extLst>
            </p:cNvPr>
            <p:cNvSpPr/>
            <p:nvPr/>
          </p:nvSpPr>
          <p:spPr bwMode="auto">
            <a:xfrm rot="2599704">
              <a:off x="4799572" y="5397581"/>
              <a:ext cx="1190124" cy="247650"/>
            </a:xfrm>
            <a:prstGeom prst="leftRightArrow">
              <a:avLst/>
            </a:prstGeom>
            <a:noFill/>
            <a:ln w="22225" cap="sq" cmpd="sng" algn="ctr">
              <a:solidFill>
                <a:srgbClr val="FF00FF"/>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Rounded MT Bold" pitchFamily="34" charset="0"/>
              </a:endParaRPr>
            </a:p>
          </p:txBody>
        </p:sp>
      </p:grpSp>
      <p:grpSp>
        <p:nvGrpSpPr>
          <p:cNvPr id="21" name="Group 20">
            <a:extLst>
              <a:ext uri="{FF2B5EF4-FFF2-40B4-BE49-F238E27FC236}">
                <a16:creationId xmlns:a16="http://schemas.microsoft.com/office/drawing/2014/main" id="{EE47BCD9-3B8B-42D8-A132-6DF8688C5DDC}"/>
              </a:ext>
            </a:extLst>
          </p:cNvPr>
          <p:cNvGrpSpPr/>
          <p:nvPr/>
        </p:nvGrpSpPr>
        <p:grpSpPr>
          <a:xfrm>
            <a:off x="4906086" y="2251680"/>
            <a:ext cx="3838318" cy="1275251"/>
            <a:chOff x="4906086" y="2251680"/>
            <a:chExt cx="3838318" cy="1275251"/>
          </a:xfrm>
        </p:grpSpPr>
        <p:cxnSp>
          <p:nvCxnSpPr>
            <p:cNvPr id="101" name="Straight Connector 100">
              <a:extLst>
                <a:ext uri="{FF2B5EF4-FFF2-40B4-BE49-F238E27FC236}">
                  <a16:creationId xmlns:a16="http://schemas.microsoft.com/office/drawing/2014/main" id="{84FF2650-7029-4D41-9672-A0862C6DC310}"/>
                </a:ext>
              </a:extLst>
            </p:cNvPr>
            <p:cNvCxnSpPr>
              <a:cxnSpLocks/>
            </p:cNvCxnSpPr>
            <p:nvPr/>
          </p:nvCxnSpPr>
          <p:spPr bwMode="auto">
            <a:xfrm flipH="1">
              <a:off x="4906086" y="2372140"/>
              <a:ext cx="46171" cy="1047335"/>
            </a:xfrm>
            <a:prstGeom prst="line">
              <a:avLst/>
            </a:prstGeom>
            <a:solidFill>
              <a:schemeClr val="accent1"/>
            </a:solidFill>
            <a:ln w="19050" cap="sq" cmpd="sng" algn="ctr">
              <a:solidFill>
                <a:srgbClr val="66FF33"/>
              </a:solidFill>
              <a:prstDash val="solid"/>
              <a:round/>
              <a:headEnd type="none" w="sm" len="sm"/>
              <a:tailEnd type="none" w="sm" len="sm"/>
            </a:ln>
            <a:effectLst/>
          </p:spPr>
        </p:cxnSp>
        <p:cxnSp>
          <p:nvCxnSpPr>
            <p:cNvPr id="127" name="Straight Connector 126">
              <a:extLst>
                <a:ext uri="{FF2B5EF4-FFF2-40B4-BE49-F238E27FC236}">
                  <a16:creationId xmlns:a16="http://schemas.microsoft.com/office/drawing/2014/main" id="{D41B040D-B9D2-409E-B212-DE61C86D8D97}"/>
                </a:ext>
              </a:extLst>
            </p:cNvPr>
            <p:cNvCxnSpPr>
              <a:cxnSpLocks/>
            </p:cNvCxnSpPr>
            <p:nvPr/>
          </p:nvCxnSpPr>
          <p:spPr bwMode="auto">
            <a:xfrm flipH="1">
              <a:off x="8096325" y="2251680"/>
              <a:ext cx="648079" cy="1275251"/>
            </a:xfrm>
            <a:prstGeom prst="line">
              <a:avLst/>
            </a:prstGeom>
            <a:solidFill>
              <a:schemeClr val="accent1"/>
            </a:solidFill>
            <a:ln w="19050" cap="sq" cmpd="sng" algn="ctr">
              <a:solidFill>
                <a:srgbClr val="66FF33"/>
              </a:solidFill>
              <a:prstDash val="solid"/>
              <a:round/>
              <a:headEnd type="none" w="sm" len="sm"/>
              <a:tailEnd type="none" w="sm" len="sm"/>
            </a:ln>
            <a:effectLst/>
          </p:spPr>
        </p:cxnSp>
      </p:grpSp>
      <p:sp>
        <p:nvSpPr>
          <p:cNvPr id="128" name="Text Box 6">
            <a:extLst>
              <a:ext uri="{FF2B5EF4-FFF2-40B4-BE49-F238E27FC236}">
                <a16:creationId xmlns:a16="http://schemas.microsoft.com/office/drawing/2014/main" id="{79F58B08-27DD-4A57-A971-C9A1E3B1BF03}"/>
              </a:ext>
            </a:extLst>
          </p:cNvPr>
          <p:cNvSpPr txBox="1">
            <a:spLocks noChangeArrowheads="1"/>
          </p:cNvSpPr>
          <p:nvPr/>
        </p:nvSpPr>
        <p:spPr bwMode="auto">
          <a:xfrm>
            <a:off x="1436863" y="2826603"/>
            <a:ext cx="2906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Symbol" pitchFamily="18" charset="2"/>
              </a:rPr>
              <a:t> b=T, c=F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89924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fill="hold"/>
                                        <p:tgtEl>
                                          <p:spTgt spid="94"/>
                                        </p:tgtEl>
                                        <p:attrNameLst>
                                          <p:attrName>ppt_x</p:attrName>
                                        </p:attrNameLst>
                                      </p:cBhvr>
                                      <p:tavLst>
                                        <p:tav tm="0">
                                          <p:val>
                                            <p:strVal val="1+#ppt_w/2"/>
                                          </p:val>
                                        </p:tav>
                                        <p:tav tm="100000">
                                          <p:val>
                                            <p:strVal val="#ppt_x"/>
                                          </p:val>
                                        </p:tav>
                                      </p:tavLst>
                                    </p:anim>
                                    <p:anim calcmode="lin" valueType="num">
                                      <p:cBhvr additive="base">
                                        <p:cTn id="8"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92">
                                            <p:txEl>
                                              <p:pRg st="0" end="0"/>
                                            </p:txEl>
                                          </p:spTgt>
                                        </p:tgtEl>
                                        <p:attrNameLst>
                                          <p:attrName>style.visibility</p:attrName>
                                        </p:attrNameLst>
                                      </p:cBhvr>
                                      <p:to>
                                        <p:strVal val="visible"/>
                                      </p:to>
                                    </p:set>
                                    <p:anim calcmode="lin" valueType="num">
                                      <p:cBhvr additive="base">
                                        <p:cTn id="13" dur="500" fill="hold"/>
                                        <p:tgtEl>
                                          <p:spTgt spid="92">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92">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92">
                                            <p:txEl>
                                              <p:pRg st="1" end="1"/>
                                            </p:txEl>
                                          </p:spTgt>
                                        </p:tgtEl>
                                        <p:attrNameLst>
                                          <p:attrName>style.visibility</p:attrName>
                                        </p:attrNameLst>
                                      </p:cBhvr>
                                      <p:to>
                                        <p:strVal val="visible"/>
                                      </p:to>
                                    </p:set>
                                    <p:anim calcmode="lin" valueType="num">
                                      <p:cBhvr additive="base">
                                        <p:cTn id="17" dur="500" fill="hold"/>
                                        <p:tgtEl>
                                          <p:spTgt spid="9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92">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92">
                                            <p:txEl>
                                              <p:pRg st="2" end="2"/>
                                            </p:txEl>
                                          </p:spTgt>
                                        </p:tgtEl>
                                        <p:attrNameLst>
                                          <p:attrName>style.visibility</p:attrName>
                                        </p:attrNameLst>
                                      </p:cBhvr>
                                      <p:to>
                                        <p:strVal val="visible"/>
                                      </p:to>
                                    </p:set>
                                    <p:anim calcmode="lin" valueType="num">
                                      <p:cBhvr additive="base">
                                        <p:cTn id="21" dur="500" fill="hold"/>
                                        <p:tgtEl>
                                          <p:spTgt spid="92">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1" presetClass="exit" presetSubtype="0" fill="hold" nodeType="withEffect">
                                  <p:stCondLst>
                                    <p:cond delay="0"/>
                                  </p:stCondLst>
                                  <p:childTnLst>
                                    <p:set>
                                      <p:cBhvr>
                                        <p:cTn id="30" dur="1" fill="hold">
                                          <p:stCondLst>
                                            <p:cond delay="0"/>
                                          </p:stCondLst>
                                        </p:cTn>
                                        <p:tgtEl>
                                          <p:spTgt spid="92">
                                            <p:txEl>
                                              <p:pRg st="2" end="2"/>
                                            </p:txEl>
                                          </p:spTgt>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1+#ppt_w/2"/>
                                          </p:val>
                                        </p:tav>
                                        <p:tav tm="100000">
                                          <p:val>
                                            <p:strVal val="#ppt_x"/>
                                          </p:val>
                                        </p:tav>
                                      </p:tavLst>
                                    </p:anim>
                                    <p:anim calcmode="lin" valueType="num">
                                      <p:cBhvr additive="base">
                                        <p:cTn id="3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92">
                                            <p:txEl>
                                              <p:pRg st="2" end="2"/>
                                            </p:txEl>
                                          </p:spTgt>
                                        </p:tgtEl>
                                        <p:attrNameLst>
                                          <p:attrName>style.visibility</p:attrName>
                                        </p:attrNameLst>
                                      </p:cBhvr>
                                      <p:to>
                                        <p:strVal val="visible"/>
                                      </p:to>
                                    </p:set>
                                    <p:anim calcmode="lin" valueType="num">
                                      <p:cBhvr additive="base">
                                        <p:cTn id="41" dur="500" fill="hold"/>
                                        <p:tgtEl>
                                          <p:spTgt spid="92">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110"/>
                                        </p:tgtEl>
                                        <p:attrNameLst>
                                          <p:attrName>style.visibility</p:attrName>
                                        </p:attrNameLst>
                                      </p:cBhvr>
                                      <p:to>
                                        <p:strVal val="visible"/>
                                      </p:to>
                                    </p:set>
                                    <p:anim calcmode="lin" valueType="num">
                                      <p:cBhvr additive="base">
                                        <p:cTn id="47" dur="500" fill="hold"/>
                                        <p:tgtEl>
                                          <p:spTgt spid="110"/>
                                        </p:tgtEl>
                                        <p:attrNameLst>
                                          <p:attrName>ppt_x</p:attrName>
                                        </p:attrNameLst>
                                      </p:cBhvr>
                                      <p:tavLst>
                                        <p:tav tm="0">
                                          <p:val>
                                            <p:strVal val="1+#ppt_w/2"/>
                                          </p:val>
                                        </p:tav>
                                        <p:tav tm="100000">
                                          <p:val>
                                            <p:strVal val="#ppt_x"/>
                                          </p:val>
                                        </p:tav>
                                      </p:tavLst>
                                    </p:anim>
                                    <p:anim calcmode="lin" valueType="num">
                                      <p:cBhvr additive="base">
                                        <p:cTn id="48" dur="500" fill="hold"/>
                                        <p:tgtEl>
                                          <p:spTgt spid="110"/>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03">
                                            <p:txEl>
                                              <p:pRg st="1" end="1"/>
                                            </p:txEl>
                                          </p:spTgt>
                                        </p:tgtEl>
                                        <p:attrNameLst>
                                          <p:attrName>style.visibility</p:attrName>
                                        </p:attrNameLst>
                                      </p:cBhvr>
                                      <p:to>
                                        <p:strVal val="visible"/>
                                      </p:to>
                                    </p:set>
                                    <p:anim calcmode="lin" valueType="num">
                                      <p:cBhvr additive="base">
                                        <p:cTn id="53" dur="500" fill="hold"/>
                                        <p:tgtEl>
                                          <p:spTgt spid="103">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0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91"/>
                                        </p:tgtEl>
                                        <p:attrNameLst>
                                          <p:attrName>style.visibility</p:attrName>
                                        </p:attrNameLst>
                                      </p:cBhvr>
                                      <p:to>
                                        <p:strVal val="visible"/>
                                      </p:to>
                                    </p:set>
                                    <p:anim calcmode="lin" valueType="num">
                                      <p:cBhvr additive="base">
                                        <p:cTn id="71" dur="500" fill="hold"/>
                                        <p:tgtEl>
                                          <p:spTgt spid="91"/>
                                        </p:tgtEl>
                                        <p:attrNameLst>
                                          <p:attrName>ppt_x</p:attrName>
                                        </p:attrNameLst>
                                      </p:cBhvr>
                                      <p:tavLst>
                                        <p:tav tm="0">
                                          <p:val>
                                            <p:strVal val="1+#ppt_w/2"/>
                                          </p:val>
                                        </p:tav>
                                        <p:tav tm="100000">
                                          <p:val>
                                            <p:strVal val="#ppt_x"/>
                                          </p:val>
                                        </p:tav>
                                      </p:tavLst>
                                    </p:anim>
                                    <p:anim calcmode="lin" valueType="num">
                                      <p:cBhvr additive="base">
                                        <p:cTn id="72"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95">
                                            <p:txEl>
                                              <p:pRg st="1" end="1"/>
                                            </p:txEl>
                                          </p:spTgt>
                                        </p:tgtEl>
                                        <p:attrNameLst>
                                          <p:attrName>style.visibility</p:attrName>
                                        </p:attrNameLst>
                                      </p:cBhvr>
                                      <p:to>
                                        <p:strVal val="visible"/>
                                      </p:to>
                                    </p:set>
                                    <p:anim calcmode="lin" valueType="num">
                                      <p:cBhvr additive="base">
                                        <p:cTn id="77" dur="500" fill="hold"/>
                                        <p:tgtEl>
                                          <p:spTgt spid="95">
                                            <p:txEl>
                                              <p:pRg st="1" end="1"/>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9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5050"/>
                  </a:solidFill>
                  <a:effectLst/>
                  <a:uLnTx/>
                  <a:uFillTx/>
                  <a:latin typeface="Times New Roman" pitchFamily="18" charset="0"/>
                  <a:ea typeface="+mn-ea"/>
                  <a:cs typeface="+mn-cs"/>
                </a:rPr>
                <a:t>Computable</a:t>
              </a:r>
            </a:p>
          </p:txBody>
        </p:sp>
      </p:grpSp>
      <p:sp>
        <p:nvSpPr>
          <p:cNvPr id="12" name="Text Box 20"/>
          <p:cNvSpPr txBox="1">
            <a:spLocks noChangeArrowheads="1"/>
          </p:cNvSpPr>
          <p:nvPr/>
        </p:nvSpPr>
        <p:spPr bwMode="auto">
          <a:xfrm>
            <a:off x="3558743" y="619780"/>
            <a:ext cx="21570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t</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00"/>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10" name="Text Box 20"/>
          <p:cNvSpPr txBox="1">
            <a:spLocks noChangeArrowheads="1"/>
          </p:cNvSpPr>
          <p:nvPr/>
        </p:nvSpPr>
        <p:spPr bwMode="auto">
          <a:xfrm>
            <a:off x="5565362" y="1254594"/>
            <a:ext cx="174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nvGrpSpPr>
          <p:cNvPr id="15" name="Group 14"/>
          <p:cNvGrpSpPr/>
          <p:nvPr/>
        </p:nvGrpSpPr>
        <p:grpSpPr>
          <a:xfrm>
            <a:off x="3016250" y="-78710"/>
            <a:ext cx="5956108" cy="7032625"/>
            <a:chOff x="3016250" y="-78710"/>
            <a:chExt cx="5956108" cy="7032625"/>
          </a:xfrm>
        </p:grpSpPr>
        <p:sp>
          <p:nvSpPr>
            <p:cNvPr id="16" name="Oval 48"/>
            <p:cNvSpPr>
              <a:spLocks noChangeArrowheads="1"/>
            </p:cNvSpPr>
            <p:nvPr/>
          </p:nvSpPr>
          <p:spPr bwMode="auto">
            <a:xfrm rot="19311688" flipH="1">
              <a:off x="3150306" y="-78710"/>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Rectangle 49"/>
            <p:cNvSpPr>
              <a:spLocks noChangeArrowheads="1"/>
            </p:cNvSpPr>
            <p:nvPr/>
          </p:nvSpPr>
          <p:spPr bwMode="auto">
            <a:xfrm>
              <a:off x="3016250" y="76200"/>
              <a:ext cx="2165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mn-cs"/>
                </a:rPr>
                <a:t>Acceptable</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endParaRPr>
            </a:p>
          </p:txBody>
        </p:sp>
      </p:grpSp>
      <p:grpSp>
        <p:nvGrpSpPr>
          <p:cNvPr id="18" name="Group 17"/>
          <p:cNvGrpSpPr/>
          <p:nvPr/>
        </p:nvGrpSpPr>
        <p:grpSpPr>
          <a:xfrm>
            <a:off x="4064706" y="-95915"/>
            <a:ext cx="5822052" cy="7032625"/>
            <a:chOff x="4064706" y="-95915"/>
            <a:chExt cx="5822052" cy="7032625"/>
          </a:xfrm>
        </p:grpSpPr>
        <p:sp>
          <p:nvSpPr>
            <p:cNvPr id="19" name="Rectangle 49"/>
            <p:cNvSpPr>
              <a:spLocks noChangeArrowheads="1"/>
            </p:cNvSpPr>
            <p:nvPr/>
          </p:nvSpPr>
          <p:spPr bwMode="auto">
            <a:xfrm>
              <a:off x="6705600" y="76200"/>
              <a:ext cx="270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00FF"/>
                  </a:solidFill>
                  <a:effectLst/>
                  <a:uLnTx/>
                  <a:uFillTx/>
                  <a:latin typeface="Times New Roman" pitchFamily="18" charset="0"/>
                  <a:ea typeface="+mn-ea"/>
                  <a:cs typeface="+mn-cs"/>
                </a:rPr>
                <a:t>Co-Acceptable</a:t>
              </a:r>
              <a:endParaRPr kumimoji="0" lang="en-US" altLang="en-US" sz="2400" b="0" i="0" u="none" strike="noStrike" kern="1200" cap="none" spc="0" normalizeH="0" baseline="0" noProof="0">
                <a:ln>
                  <a:noFill/>
                </a:ln>
                <a:solidFill>
                  <a:srgbClr val="FF00FF"/>
                </a:solidFill>
                <a:effectLst/>
                <a:uLnTx/>
                <a:uFillTx/>
                <a:latin typeface="Times New Roman" pitchFamily="18" charset="0"/>
                <a:ea typeface="+mn-ea"/>
                <a:cs typeface="+mn-cs"/>
              </a:endParaRPr>
            </a:p>
          </p:txBody>
        </p:sp>
        <p:sp>
          <p:nvSpPr>
            <p:cNvPr id="20" name="Oval 48"/>
            <p:cNvSpPr>
              <a:spLocks noChangeArrowheads="1"/>
            </p:cNvSpPr>
            <p:nvPr/>
          </p:nvSpPr>
          <p:spPr bwMode="auto">
            <a:xfrm rot="2288312">
              <a:off x="4064706" y="-95915"/>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 name="Text Box 20"/>
          <p:cNvSpPr txBox="1">
            <a:spLocks noChangeArrowheads="1"/>
          </p:cNvSpPr>
          <p:nvPr/>
        </p:nvSpPr>
        <p:spPr bwMode="auto">
          <a:xfrm>
            <a:off x="7086600" y="568307"/>
            <a:ext cx="23509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Halt(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2" name="Text Box 20"/>
          <p:cNvSpPr txBox="1">
            <a:spLocks noChangeArrowheads="1"/>
          </p:cNvSpPr>
          <p:nvPr/>
        </p:nvSpPr>
        <p:spPr bwMode="auto">
          <a:xfrm>
            <a:off x="3546151" y="1016607"/>
            <a:ext cx="1971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3" name="Text Box 20"/>
          <p:cNvSpPr txBox="1">
            <a:spLocks noChangeArrowheads="1"/>
          </p:cNvSpPr>
          <p:nvPr/>
        </p:nvSpPr>
        <p:spPr bwMode="auto">
          <a:xfrm>
            <a:off x="5610576" y="1602305"/>
            <a:ext cx="1623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4" name="Text Box 20"/>
          <p:cNvSpPr txBox="1">
            <a:spLocks noChangeArrowheads="1"/>
          </p:cNvSpPr>
          <p:nvPr/>
        </p:nvSpPr>
        <p:spPr bwMode="auto">
          <a:xfrm>
            <a:off x="7315200" y="990600"/>
            <a:ext cx="2242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29" name="Rectangle 2">
            <a:extLst>
              <a:ext uri="{FF2B5EF4-FFF2-40B4-BE49-F238E27FC236}">
                <a16:creationId xmlns:a16="http://schemas.microsoft.com/office/drawing/2014/main" id="{B8F07B2B-E5DC-4A46-BD1F-774D14F80A7F}"/>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30" name="Group 29">
            <a:extLst>
              <a:ext uri="{FF2B5EF4-FFF2-40B4-BE49-F238E27FC236}">
                <a16:creationId xmlns:a16="http://schemas.microsoft.com/office/drawing/2014/main" id="{594533A5-D7EC-4949-9A66-8A14BBD89BCF}"/>
              </a:ext>
            </a:extLst>
          </p:cNvPr>
          <p:cNvGrpSpPr/>
          <p:nvPr/>
        </p:nvGrpSpPr>
        <p:grpSpPr>
          <a:xfrm>
            <a:off x="253655" y="1300828"/>
            <a:ext cx="3670531" cy="1799322"/>
            <a:chOff x="253655" y="1300828"/>
            <a:chExt cx="3670531" cy="1799322"/>
          </a:xfrm>
        </p:grpSpPr>
        <p:sp>
          <p:nvSpPr>
            <p:cNvPr id="31" name="Text Box 20">
              <a:extLst>
                <a:ext uri="{FF2B5EF4-FFF2-40B4-BE49-F238E27FC236}">
                  <a16:creationId xmlns:a16="http://schemas.microsoft.com/office/drawing/2014/main" id="{8F66BED1-A40A-43FD-8A4D-2BC7FC54BCF1}"/>
                </a:ext>
              </a:extLst>
            </p:cNvPr>
            <p:cNvSpPr txBox="1">
              <a:spLocks noChangeArrowheads="1"/>
            </p:cNvSpPr>
            <p:nvPr/>
          </p:nvSpPr>
          <p:spPr bwMode="auto">
            <a:xfrm>
              <a:off x="253655" y="1899821"/>
              <a:ext cx="335604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called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witness/proof/solution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that </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P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satisfiable.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32" name="Straight Arrow Connector 31">
              <a:extLst>
                <a:ext uri="{FF2B5EF4-FFF2-40B4-BE49-F238E27FC236}">
                  <a16:creationId xmlns:a16="http://schemas.microsoft.com/office/drawing/2014/main" id="{70B0953D-8907-4B78-9E8E-103390DD01AA}"/>
                </a:ext>
              </a:extLst>
            </p:cNvPr>
            <p:cNvCxnSpPr>
              <a:cxnSpLocks/>
            </p:cNvCxnSpPr>
            <p:nvPr/>
          </p:nvCxnSpPr>
          <p:spPr bwMode="auto">
            <a:xfrm flipV="1">
              <a:off x="1219200" y="1300828"/>
              <a:ext cx="2704986" cy="763142"/>
            </a:xfrm>
            <a:prstGeom prst="straightConnector1">
              <a:avLst/>
            </a:prstGeom>
            <a:noFill/>
            <a:ln w="38100" cap="flat" cmpd="sng" algn="ctr">
              <a:solidFill>
                <a:schemeClr val="tx1"/>
              </a:solidFill>
              <a:prstDash val="solid"/>
              <a:round/>
              <a:headEnd type="none" w="med" len="med"/>
              <a:tailEnd type="triangle"/>
            </a:ln>
            <a:effectLst/>
          </p:spPr>
        </p:cxnSp>
      </p:grpSp>
    </p:spTree>
    <p:extLst>
      <p:ext uri="{BB962C8B-B14F-4D97-AF65-F5344CB8AC3E}">
        <p14:creationId xmlns:p14="http://schemas.microsoft.com/office/powerpoint/2010/main" val="463500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
                                            <p:txEl>
                                              <p:pRg st="0" end="0"/>
                                            </p:txEl>
                                          </p:spTgt>
                                        </p:tgtEl>
                                        <p:attrNameLst>
                                          <p:attrName>style.visibility</p:attrName>
                                        </p:attrNameLst>
                                      </p:cBhvr>
                                      <p:to>
                                        <p:strVal val="visible"/>
                                      </p:to>
                                    </p:set>
                                    <p:anim calcmode="lin" valueType="num">
                                      <p:cBhvr additive="base">
                                        <p:cTn id="1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 calcmode="lin" valueType="num">
                                      <p:cBhvr additive="base">
                                        <p:cTn id="19"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par>
                                <p:cTn id="27" presetID="2" presetClass="exit" presetSubtype="1" fill="hold" grpId="0" nodeType="withEffect">
                                  <p:stCondLst>
                                    <p:cond delay="0"/>
                                  </p:stCondLst>
                                  <p:childTnLst>
                                    <p:anim calcmode="lin" valueType="num">
                                      <p:cBhvr additive="base">
                                        <p:cTn id="28" dur="500"/>
                                        <p:tgtEl>
                                          <p:spTgt spid="29"/>
                                        </p:tgtEl>
                                        <p:attrNameLst>
                                          <p:attrName>ppt_x</p:attrName>
                                        </p:attrNameLst>
                                      </p:cBhvr>
                                      <p:tavLst>
                                        <p:tav tm="0">
                                          <p:val>
                                            <p:strVal val="ppt_x"/>
                                          </p:val>
                                        </p:tav>
                                        <p:tav tm="100000">
                                          <p:val>
                                            <p:strVal val="ppt_x"/>
                                          </p:val>
                                        </p:tav>
                                      </p:tavLst>
                                    </p:anim>
                                    <p:anim calcmode="lin" valueType="num">
                                      <p:cBhvr additive="base">
                                        <p:cTn id="29" dur="500"/>
                                        <p:tgtEl>
                                          <p:spTgt spid="29"/>
                                        </p:tgtEl>
                                        <p:attrNameLst>
                                          <p:attrName>ppt_y</p:attrName>
                                        </p:attrNameLst>
                                      </p:cBhvr>
                                      <p:tavLst>
                                        <p:tav tm="0">
                                          <p:val>
                                            <p:strVal val="ppt_y"/>
                                          </p:val>
                                        </p:tav>
                                        <p:tav tm="100000">
                                          <p:val>
                                            <p:strVal val="0-ppt_h/2"/>
                                          </p:val>
                                        </p:tav>
                                      </p:tavLst>
                                    </p:anim>
                                    <p:set>
                                      <p:cBhvr>
                                        <p:cTn id="30" dur="1" fill="hold">
                                          <p:stCondLst>
                                            <p:cond delay="499"/>
                                          </p:stCondLst>
                                        </p:cTn>
                                        <p:tgtEl>
                                          <p:spTgt spid="29"/>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ppt_x"/>
                                          </p:val>
                                        </p:tav>
                                        <p:tav tm="100000">
                                          <p:val>
                                            <p:strVal val="#ppt_x"/>
                                          </p:val>
                                        </p:tav>
                                      </p:tavLst>
                                    </p:anim>
                                    <p:anim calcmode="lin" valueType="num">
                                      <p:cBhvr additive="base">
                                        <p:cTn id="36" dur="5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1">
                                            <p:txEl>
                                              <p:pRg st="0" end="0"/>
                                            </p:txEl>
                                          </p:spTgt>
                                        </p:tgtEl>
                                        <p:attrNameLst>
                                          <p:attrName>style.visibility</p:attrName>
                                        </p:attrNameLst>
                                      </p:cBhvr>
                                      <p:to>
                                        <p:strVal val="visible"/>
                                      </p:to>
                                    </p:set>
                                    <p:anim calcmode="lin" valueType="num">
                                      <p:cBhvr additive="base">
                                        <p:cTn id="39"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additive="base">
                                        <p:cTn id="49" dur="500" fill="hold"/>
                                        <p:tgtEl>
                                          <p:spTgt spid="30"/>
                                        </p:tgtEl>
                                        <p:attrNameLst>
                                          <p:attrName>ppt_x</p:attrName>
                                        </p:attrNameLst>
                                      </p:cBhvr>
                                      <p:tavLst>
                                        <p:tav tm="0">
                                          <p:val>
                                            <p:strVal val="0-#ppt_w/2"/>
                                          </p:val>
                                        </p:tav>
                                        <p:tav tm="100000">
                                          <p:val>
                                            <p:strVal val="#ppt_x"/>
                                          </p:val>
                                        </p:tav>
                                      </p:tavLst>
                                    </p:anim>
                                    <p:anim calcmode="lin" valueType="num">
                                      <p:cBhvr additive="base">
                                        <p:cTn id="50"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grpSp>
        <p:nvGrpSpPr>
          <p:cNvPr id="2" name="Group 5"/>
          <p:cNvGrpSpPr>
            <a:grpSpLocks/>
          </p:cNvGrpSpPr>
          <p:nvPr/>
        </p:nvGrpSpPr>
        <p:grpSpPr bwMode="auto">
          <a:xfrm>
            <a:off x="7216775" y="2182813"/>
            <a:ext cx="1800225" cy="2698718"/>
            <a:chOff x="4194" y="1993"/>
            <a:chExt cx="1422" cy="2066"/>
          </a:xfrm>
        </p:grpSpPr>
        <p:pic>
          <p:nvPicPr>
            <p:cNvPr id="338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2" name="Text Box 4"/>
            <p:cNvSpPr txBox="1">
              <a:spLocks noChangeArrowheads="1"/>
            </p:cNvSpPr>
            <p:nvPr/>
          </p:nvSpPr>
          <p:spPr bwMode="auto">
            <a:xfrm>
              <a:off x="4194" y="3611"/>
              <a:ext cx="1422" cy="448"/>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 name="Group 32"/>
          <p:cNvGrpSpPr>
            <a:grpSpLocks/>
          </p:cNvGrpSpPr>
          <p:nvPr/>
        </p:nvGrpSpPr>
        <p:grpSpPr bwMode="auto">
          <a:xfrm>
            <a:off x="1905000" y="2182813"/>
            <a:ext cx="1800225" cy="2719919"/>
            <a:chOff x="4194" y="1993"/>
            <a:chExt cx="1422" cy="2059"/>
          </a:xfrm>
        </p:grpSpPr>
        <p:pic>
          <p:nvPicPr>
            <p:cNvPr id="338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0"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mn-cs"/>
                </a:rPr>
                <a:t>Alg</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0187" name="Line 36"/>
          <p:cNvSpPr>
            <a:spLocks noChangeShapeType="1"/>
          </p:cNvSpPr>
          <p:nvPr/>
        </p:nvSpPr>
        <p:spPr bwMode="auto">
          <a:xfrm>
            <a:off x="4114329" y="34290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 name="Group 17"/>
          <p:cNvGrpSpPr>
            <a:grpSpLocks/>
          </p:cNvGrpSpPr>
          <p:nvPr/>
        </p:nvGrpSpPr>
        <p:grpSpPr bwMode="auto">
          <a:xfrm>
            <a:off x="1258888" y="1671638"/>
            <a:ext cx="1463675" cy="838200"/>
            <a:chOff x="793" y="1271"/>
            <a:chExt cx="922" cy="528"/>
          </a:xfrm>
        </p:grpSpPr>
        <p:sp>
          <p:nvSpPr>
            <p:cNvPr id="3381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18" name="Rectangle 19"/>
            <p:cNvSpPr>
              <a:spLocks noChangeArrowheads="1"/>
            </p:cNvSpPr>
            <p:nvPr/>
          </p:nvSpPr>
          <p:spPr bwMode="auto">
            <a:xfrm>
              <a:off x="793" y="127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Yes/No</a:t>
              </a:r>
            </a:p>
          </p:txBody>
        </p:sp>
      </p:grpSp>
      <p:grpSp>
        <p:nvGrpSpPr>
          <p:cNvPr id="6" name="Group 21"/>
          <p:cNvGrpSpPr>
            <a:grpSpLocks/>
          </p:cNvGrpSpPr>
          <p:nvPr/>
        </p:nvGrpSpPr>
        <p:grpSpPr bwMode="auto">
          <a:xfrm>
            <a:off x="3834730" y="3831133"/>
            <a:ext cx="3257550" cy="461963"/>
            <a:chOff x="2500" y="3336"/>
            <a:chExt cx="1872" cy="291"/>
          </a:xfrm>
        </p:grpSpPr>
        <p:sp>
          <p:nvSpPr>
            <p:cNvPr id="3381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16" name="Rectangle 23"/>
            <p:cNvSpPr>
              <a:spLocks noChangeArrowheads="1"/>
            </p:cNvSpPr>
            <p:nvPr/>
          </p:nvSpPr>
          <p:spPr bwMode="auto">
            <a:xfrm>
              <a:off x="2773" y="3336"/>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Yes/No</a:t>
              </a:r>
            </a:p>
          </p:txBody>
        </p:sp>
      </p:grpSp>
      <p:grpSp>
        <p:nvGrpSpPr>
          <p:cNvPr id="60" name="Group 29">
            <a:extLst>
              <a:ext uri="{FF2B5EF4-FFF2-40B4-BE49-F238E27FC236}">
                <a16:creationId xmlns:a16="http://schemas.microsoft.com/office/drawing/2014/main" id="{9D8DF433-6DE1-4366-AFC6-1DF6FDA0D992}"/>
              </a:ext>
            </a:extLst>
          </p:cNvPr>
          <p:cNvGrpSpPr>
            <a:grpSpLocks/>
          </p:cNvGrpSpPr>
          <p:nvPr/>
        </p:nvGrpSpPr>
        <p:grpSpPr bwMode="auto">
          <a:xfrm>
            <a:off x="8588035" y="6290325"/>
            <a:ext cx="520469" cy="523051"/>
            <a:chOff x="2065" y="1551"/>
            <a:chExt cx="1628" cy="1988"/>
          </a:xfrm>
        </p:grpSpPr>
        <p:sp>
          <p:nvSpPr>
            <p:cNvPr id="61" name="Freeform 30">
              <a:extLst>
                <a:ext uri="{FF2B5EF4-FFF2-40B4-BE49-F238E27FC236}">
                  <a16:creationId xmlns:a16="http://schemas.microsoft.com/office/drawing/2014/main" id="{8DC0AD9C-7CB4-4F07-9D82-C56ED50833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1">
              <a:extLst>
                <a:ext uri="{FF2B5EF4-FFF2-40B4-BE49-F238E27FC236}">
                  <a16:creationId xmlns:a16="http://schemas.microsoft.com/office/drawing/2014/main" id="{72D61038-2ACA-4AF6-9582-2A0B7390925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2">
              <a:extLst>
                <a:ext uri="{FF2B5EF4-FFF2-40B4-BE49-F238E27FC236}">
                  <a16:creationId xmlns:a16="http://schemas.microsoft.com/office/drawing/2014/main" id="{0C766546-3197-4AB3-BECE-FAF51C39D15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3">
              <a:extLst>
                <a:ext uri="{FF2B5EF4-FFF2-40B4-BE49-F238E27FC236}">
                  <a16:creationId xmlns:a16="http://schemas.microsoft.com/office/drawing/2014/main" id="{BE00F850-61CD-4E67-9DE1-FEC6853DAE0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4">
              <a:extLst>
                <a:ext uri="{FF2B5EF4-FFF2-40B4-BE49-F238E27FC236}">
                  <a16:creationId xmlns:a16="http://schemas.microsoft.com/office/drawing/2014/main" id="{B474F354-48E1-40EF-B1A5-DFB5B748298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5">
              <a:extLst>
                <a:ext uri="{FF2B5EF4-FFF2-40B4-BE49-F238E27FC236}">
                  <a16:creationId xmlns:a16="http://schemas.microsoft.com/office/drawing/2014/main" id="{DD02717A-27B2-480E-950B-4A55812F46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6">
              <a:extLst>
                <a:ext uri="{FF2B5EF4-FFF2-40B4-BE49-F238E27FC236}">
                  <a16:creationId xmlns:a16="http://schemas.microsoft.com/office/drawing/2014/main" id="{D4F1A87B-4CDE-410D-A44C-2CED8DA26E5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37">
              <a:extLst>
                <a:ext uri="{FF2B5EF4-FFF2-40B4-BE49-F238E27FC236}">
                  <a16:creationId xmlns:a16="http://schemas.microsoft.com/office/drawing/2014/main" id="{9C99ADB6-8388-4D77-828B-A37E9B4F897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38">
              <a:extLst>
                <a:ext uri="{FF2B5EF4-FFF2-40B4-BE49-F238E27FC236}">
                  <a16:creationId xmlns:a16="http://schemas.microsoft.com/office/drawing/2014/main" id="{6A6259D3-5853-4B1D-902A-43D375DC12C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39">
              <a:extLst>
                <a:ext uri="{FF2B5EF4-FFF2-40B4-BE49-F238E27FC236}">
                  <a16:creationId xmlns:a16="http://schemas.microsoft.com/office/drawing/2014/main" id="{E876178C-05AC-4BA2-AE49-0A939C4EA50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0">
              <a:extLst>
                <a:ext uri="{FF2B5EF4-FFF2-40B4-BE49-F238E27FC236}">
                  <a16:creationId xmlns:a16="http://schemas.microsoft.com/office/drawing/2014/main" id="{8229A280-D37A-4C45-BF7A-74BD0C8B43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1">
              <a:extLst>
                <a:ext uri="{FF2B5EF4-FFF2-40B4-BE49-F238E27FC236}">
                  <a16:creationId xmlns:a16="http://schemas.microsoft.com/office/drawing/2014/main" id="{4B3919CC-1379-4C81-89A5-5183650EE5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2">
              <a:extLst>
                <a:ext uri="{FF2B5EF4-FFF2-40B4-BE49-F238E27FC236}">
                  <a16:creationId xmlns:a16="http://schemas.microsoft.com/office/drawing/2014/main" id="{73E28765-6A8B-411E-B959-66DB89C42A7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3">
              <a:extLst>
                <a:ext uri="{FF2B5EF4-FFF2-40B4-BE49-F238E27FC236}">
                  <a16:creationId xmlns:a16="http://schemas.microsoft.com/office/drawing/2014/main" id="{C6B0065F-71B3-417A-A9C5-E3455DF7081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4">
              <a:extLst>
                <a:ext uri="{FF2B5EF4-FFF2-40B4-BE49-F238E27FC236}">
                  <a16:creationId xmlns:a16="http://schemas.microsoft.com/office/drawing/2014/main" id="{94BF6D6E-1993-43A3-BEAD-6E58248091A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45">
              <a:extLst>
                <a:ext uri="{FF2B5EF4-FFF2-40B4-BE49-F238E27FC236}">
                  <a16:creationId xmlns:a16="http://schemas.microsoft.com/office/drawing/2014/main" id="{A6F31B8B-8207-411E-B86B-B714D6057CC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46">
              <a:extLst>
                <a:ext uri="{FF2B5EF4-FFF2-40B4-BE49-F238E27FC236}">
                  <a16:creationId xmlns:a16="http://schemas.microsoft.com/office/drawing/2014/main" id="{5748111E-FE0F-40E8-9D5F-E1D5A528ECD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8" name="AutoShape 35">
            <a:extLst>
              <a:ext uri="{FF2B5EF4-FFF2-40B4-BE49-F238E27FC236}">
                <a16:creationId xmlns:a16="http://schemas.microsoft.com/office/drawing/2014/main" id="{FB567672-50F3-4173-BF7C-9DDBAC0BD47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107" name="AutoShape 38">
            <a:extLst>
              <a:ext uri="{FF2B5EF4-FFF2-40B4-BE49-F238E27FC236}">
                <a16:creationId xmlns:a16="http://schemas.microsoft.com/office/drawing/2014/main" id="{599439F3-3F53-41A1-BED7-74B8BE18E1ED}"/>
              </a:ext>
            </a:extLst>
          </p:cNvPr>
          <p:cNvSpPr>
            <a:spLocks noChangeArrowheads="1"/>
          </p:cNvSpPr>
          <p:nvPr/>
        </p:nvSpPr>
        <p:spPr bwMode="auto">
          <a:xfrm>
            <a:off x="1905000" y="652165"/>
            <a:ext cx="4728735" cy="51726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4: Design algorithm for P</a:t>
            </a:r>
            <a: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p>
        </p:txBody>
      </p:sp>
      <p:sp>
        <p:nvSpPr>
          <p:cNvPr id="40" name="Text Box 6">
            <a:extLst>
              <a:ext uri="{FF2B5EF4-FFF2-40B4-BE49-F238E27FC236}">
                <a16:creationId xmlns:a16="http://schemas.microsoft.com/office/drawing/2014/main" id="{5F1F17FD-E6B6-4ADD-B9A1-61DDDC82D41E}"/>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Freeform 39">
            <a:extLst>
              <a:ext uri="{FF2B5EF4-FFF2-40B4-BE49-F238E27FC236}">
                <a16:creationId xmlns:a16="http://schemas.microsoft.com/office/drawing/2014/main" id="{D95582E3-6D2F-4E1F-86E0-686581561986}"/>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4" name="Picture 3">
            <a:extLst>
              <a:ext uri="{FF2B5EF4-FFF2-40B4-BE49-F238E27FC236}">
                <a16:creationId xmlns:a16="http://schemas.microsoft.com/office/drawing/2014/main" id="{1A8EEA85-A904-4CC5-9874-9496790EE592}"/>
              </a:ext>
            </a:extLst>
          </p:cNvPr>
          <p:cNvPicPr>
            <a:picLocks noChangeAspect="1"/>
          </p:cNvPicPr>
          <p:nvPr/>
        </p:nvPicPr>
        <p:blipFill>
          <a:blip r:embed="rId3"/>
          <a:stretch>
            <a:fillRect/>
          </a:stretch>
        </p:blipFill>
        <p:spPr>
          <a:xfrm>
            <a:off x="4120480" y="1864348"/>
            <a:ext cx="2965649" cy="1448737"/>
          </a:xfrm>
          <a:prstGeom prst="rect">
            <a:avLst/>
          </a:prstGeom>
        </p:spPr>
      </p:pic>
    </p:spTree>
    <p:extLst>
      <p:ext uri="{BB962C8B-B14F-4D97-AF65-F5344CB8AC3E}">
        <p14:creationId xmlns:p14="http://schemas.microsoft.com/office/powerpoint/2010/main" val="1640842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0-#ppt_w/2"/>
                                          </p:val>
                                        </p:tav>
                                        <p:tav tm="100000">
                                          <p:val>
                                            <p:strVal val="#ppt_x"/>
                                          </p:val>
                                        </p:tav>
                                      </p:tavLst>
                                    </p:anim>
                                    <p:anim calcmode="lin" valueType="num">
                                      <p:cBhvr additive="base">
                                        <p:cTn id="8" dur="500" fill="hold"/>
                                        <p:tgtEl>
                                          <p:spTgt spid="10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7">
                                            <p:txEl>
                                              <p:pRg st="0" end="0"/>
                                            </p:txEl>
                                          </p:spTgt>
                                        </p:tgtEl>
                                        <p:attrNameLst>
                                          <p:attrName>style.visibility</p:attrName>
                                        </p:attrNameLst>
                                      </p:cBhvr>
                                      <p:to>
                                        <p:strVal val="visible"/>
                                      </p:to>
                                    </p:set>
                                    <p:anim calcmode="lin" valueType="num">
                                      <p:cBhvr additive="base">
                                        <p:cTn id="11" dur="500" fill="hold"/>
                                        <p:tgtEl>
                                          <p:spTgt spid="10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9"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0-#ppt_w/2"/>
                                          </p:val>
                                        </p:tav>
                                        <p:tav tm="100000">
                                          <p:val>
                                            <p:strVal val="#ppt_x"/>
                                          </p:val>
                                        </p:tav>
                                      </p:tavLst>
                                    </p:anim>
                                    <p:anim calcmode="lin" valueType="num">
                                      <p:cBhvr additive="base">
                                        <p:cTn id="24" dur="500" fill="hold"/>
                                        <p:tgtEl>
                                          <p:spTgt spid="41"/>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0-#ppt_w/2"/>
                                          </p:val>
                                        </p:tav>
                                        <p:tav tm="100000">
                                          <p:val>
                                            <p:strVal val="#ppt_x"/>
                                          </p:val>
                                        </p:tav>
                                      </p:tavLst>
                                    </p:anim>
                                    <p:anim calcmode="lin" valueType="num">
                                      <p:cBhvr additive="base">
                                        <p:cTn id="28"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0187"/>
                                        </p:tgtEl>
                                        <p:attrNameLst>
                                          <p:attrName>style.visibility</p:attrName>
                                        </p:attrNameLst>
                                      </p:cBhvr>
                                      <p:to>
                                        <p:strVal val="visible"/>
                                      </p:to>
                                    </p:set>
                                    <p:anim calcmode="lin" valueType="num">
                                      <p:cBhvr additive="base">
                                        <p:cTn id="39" dur="500" fill="hold"/>
                                        <p:tgtEl>
                                          <p:spTgt spid="50187"/>
                                        </p:tgtEl>
                                        <p:attrNameLst>
                                          <p:attrName>ppt_x</p:attrName>
                                        </p:attrNameLst>
                                      </p:cBhvr>
                                      <p:tavLst>
                                        <p:tav tm="0">
                                          <p:val>
                                            <p:strVal val="0-#ppt_w/2"/>
                                          </p:val>
                                        </p:tav>
                                        <p:tav tm="100000">
                                          <p:val>
                                            <p:strVal val="#ppt_x"/>
                                          </p:val>
                                        </p:tav>
                                      </p:tavLst>
                                    </p:anim>
                                    <p:anim calcmode="lin" valueType="num">
                                      <p:cBhvr additive="base">
                                        <p:cTn id="40" dur="500" fill="hold"/>
                                        <p:tgtEl>
                                          <p:spTgt spid="50187"/>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0-#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1+#ppt_w/2"/>
                                          </p:val>
                                        </p:tav>
                                        <p:tav tm="100000">
                                          <p:val>
                                            <p:strVal val="#ppt_x"/>
                                          </p:val>
                                        </p:tav>
                                      </p:tavLst>
                                    </p:anim>
                                    <p:anim calcmode="lin" valueType="num">
                                      <p:cBhvr additive="base">
                                        <p:cTn id="5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6" fill="hold" nodeType="clickEffect">
                                  <p:stCondLst>
                                    <p:cond delay="0"/>
                                  </p:stCondLst>
                                  <p:childTnLst>
                                    <p:set>
                                      <p:cBhvr>
                                        <p:cTn id="54" dur="1" fill="hold">
                                          <p:stCondLst>
                                            <p:cond delay="0"/>
                                          </p:stCondLst>
                                        </p:cTn>
                                        <p:tgtEl>
                                          <p:spTgt spid="5"/>
                                        </p:tgtEl>
                                        <p:attrNameLst>
                                          <p:attrName>style.visibility</p:attrName>
                                        </p:attrNameLst>
                                      </p:cBhvr>
                                      <p:to>
                                        <p:strVal val="visible"/>
                                      </p:to>
                                    </p:set>
                                    <p:anim calcmode="lin" valueType="num">
                                      <p:cBhvr additive="base">
                                        <p:cTn id="55" dur="500" fill="hold"/>
                                        <p:tgtEl>
                                          <p:spTgt spid="5"/>
                                        </p:tgtEl>
                                        <p:attrNameLst>
                                          <p:attrName>ppt_x</p:attrName>
                                        </p:attrNameLst>
                                      </p:cBhvr>
                                      <p:tavLst>
                                        <p:tav tm="0">
                                          <p:val>
                                            <p:strVal val="1+#ppt_w/2"/>
                                          </p:val>
                                        </p:tav>
                                        <p:tav tm="100000">
                                          <p:val>
                                            <p:strVal val="#ppt_x"/>
                                          </p:val>
                                        </p:tav>
                                      </p:tavLst>
                                    </p:anim>
                                    <p:anim calcmode="lin" valueType="num">
                                      <p:cBhvr additive="base">
                                        <p:cTn id="5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7" grpId="0" animBg="1"/>
      <p:bldP spid="107" grpId="0" animBg="1" autoUpdateAnimBg="0"/>
      <p:bldP spid="40" grpId="0" autoUpdateAnimBg="0"/>
      <p:bldP spid="4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grpSp>
        <p:nvGrpSpPr>
          <p:cNvPr id="2" name="Group 5"/>
          <p:cNvGrpSpPr>
            <a:grpSpLocks/>
          </p:cNvGrpSpPr>
          <p:nvPr/>
        </p:nvGrpSpPr>
        <p:grpSpPr bwMode="auto">
          <a:xfrm>
            <a:off x="7216775" y="2182813"/>
            <a:ext cx="1800225" cy="2698718"/>
            <a:chOff x="4194" y="1993"/>
            <a:chExt cx="1422" cy="2066"/>
          </a:xfrm>
        </p:grpSpPr>
        <p:pic>
          <p:nvPicPr>
            <p:cNvPr id="33821"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2" name="Text Box 4"/>
            <p:cNvSpPr txBox="1">
              <a:spLocks noChangeArrowheads="1"/>
            </p:cNvSpPr>
            <p:nvPr/>
          </p:nvSpPr>
          <p:spPr bwMode="auto">
            <a:xfrm>
              <a:off x="4194" y="3611"/>
              <a:ext cx="1422" cy="448"/>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GIVEN:</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 name="Group 32"/>
          <p:cNvGrpSpPr>
            <a:grpSpLocks/>
          </p:cNvGrpSpPr>
          <p:nvPr/>
        </p:nvGrpSpPr>
        <p:grpSpPr bwMode="auto">
          <a:xfrm>
            <a:off x="1905000" y="2182813"/>
            <a:ext cx="1800225" cy="2719919"/>
            <a:chOff x="4194" y="1993"/>
            <a:chExt cx="1422" cy="2059"/>
          </a:xfrm>
        </p:grpSpPr>
        <p:pic>
          <p:nvPicPr>
            <p:cNvPr id="33819" name="Picture 33"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3820" name="Text Box 34"/>
            <p:cNvSpPr txBox="1">
              <a:spLocks noChangeArrowheads="1"/>
            </p:cNvSpPr>
            <p:nvPr/>
          </p:nvSpPr>
          <p:spPr bwMode="auto">
            <a:xfrm>
              <a:off x="4194" y="3609"/>
              <a:ext cx="1422" cy="443"/>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t>BUILD:</a:t>
              </a:r>
              <a:br>
                <a:rPr kumimoji="0" lang="en-US"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1600" b="0" i="0" u="none" strike="noStrike" kern="1200" cap="none" spc="0" normalizeH="0" baseline="0" noProof="0" dirty="0" err="1">
                  <a:ln>
                    <a:noFill/>
                  </a:ln>
                  <a:solidFill>
                    <a:srgbClr val="FFFFFF"/>
                  </a:solidFill>
                  <a:effectLst/>
                  <a:uLnTx/>
                  <a:uFillTx/>
                  <a:latin typeface="Times New Roman" pitchFamily="18" charset="0"/>
                  <a:ea typeface="+mn-ea"/>
                  <a:cs typeface="+mn-cs"/>
                </a:rPr>
                <a:t>Alg</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 for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16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0187" name="Line 36"/>
          <p:cNvSpPr>
            <a:spLocks noChangeShapeType="1"/>
          </p:cNvSpPr>
          <p:nvPr/>
        </p:nvSpPr>
        <p:spPr bwMode="auto">
          <a:xfrm>
            <a:off x="4114329" y="3429000"/>
            <a:ext cx="2971800" cy="0"/>
          </a:xfrm>
          <a:prstGeom prst="line">
            <a:avLst/>
          </a:prstGeom>
          <a:noFill/>
          <a:ln w="57150" cap="sq">
            <a:solidFill>
              <a:schemeClr val="tx2"/>
            </a:solidFill>
            <a:round/>
            <a:headEnd type="none" w="sm" len="sm"/>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 name="Group 17"/>
          <p:cNvGrpSpPr>
            <a:grpSpLocks/>
          </p:cNvGrpSpPr>
          <p:nvPr/>
        </p:nvGrpSpPr>
        <p:grpSpPr bwMode="auto">
          <a:xfrm>
            <a:off x="1258888" y="1671638"/>
            <a:ext cx="1463675" cy="838200"/>
            <a:chOff x="793" y="1271"/>
            <a:chExt cx="922" cy="528"/>
          </a:xfrm>
        </p:grpSpPr>
        <p:sp>
          <p:nvSpPr>
            <p:cNvPr id="33817" name="Freeform 40"/>
            <p:cNvSpPr>
              <a:spLocks/>
            </p:cNvSpPr>
            <p:nvPr/>
          </p:nvSpPr>
          <p:spPr bwMode="auto">
            <a:xfrm>
              <a:off x="862" y="1508"/>
              <a:ext cx="242" cy="291"/>
            </a:xfrm>
            <a:custGeom>
              <a:avLst/>
              <a:gdLst>
                <a:gd name="T0" fmla="*/ 242 w 242"/>
                <a:gd name="T1" fmla="*/ 1 h 470"/>
                <a:gd name="T2" fmla="*/ 40 w 242"/>
                <a:gd name="T3" fmla="*/ 1 h 470"/>
                <a:gd name="T4" fmla="*/ 2 w 242"/>
                <a:gd name="T5" fmla="*/ 0 h 470"/>
                <a:gd name="T6" fmla="*/ 0 60000 65536"/>
                <a:gd name="T7" fmla="*/ 0 60000 65536"/>
                <a:gd name="T8" fmla="*/ 0 60000 65536"/>
                <a:gd name="T9" fmla="*/ 0 w 242"/>
                <a:gd name="T10" fmla="*/ 0 h 470"/>
                <a:gd name="T11" fmla="*/ 242 w 242"/>
                <a:gd name="T12" fmla="*/ 470 h 470"/>
              </a:gdLst>
              <a:ahLst/>
              <a:cxnLst>
                <a:cxn ang="T6">
                  <a:pos x="T0" y="T1"/>
                </a:cxn>
                <a:cxn ang="T7">
                  <a:pos x="T2" y="T3"/>
                </a:cxn>
                <a:cxn ang="T8">
                  <a:pos x="T4" y="T5"/>
                </a:cxn>
              </a:cxnLst>
              <a:rect l="T9" t="T10" r="T11" b="T12"/>
              <a:pathLst>
                <a:path w="242" h="470">
                  <a:moveTo>
                    <a:pt x="242" y="470"/>
                  </a:moveTo>
                  <a:cubicBezTo>
                    <a:pt x="208" y="449"/>
                    <a:pt x="80" y="423"/>
                    <a:pt x="40" y="345"/>
                  </a:cubicBezTo>
                  <a:cubicBezTo>
                    <a:pt x="0" y="267"/>
                    <a:pt x="10" y="72"/>
                    <a:pt x="2" y="0"/>
                  </a:cubicBezTo>
                </a:path>
              </a:pathLst>
            </a:custGeom>
            <a:noFill/>
            <a:ln w="57150" cap="sq"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18" name="Rectangle 19"/>
            <p:cNvSpPr>
              <a:spLocks noChangeArrowheads="1"/>
            </p:cNvSpPr>
            <p:nvPr/>
          </p:nvSpPr>
          <p:spPr bwMode="auto">
            <a:xfrm>
              <a:off x="793" y="1271"/>
              <a:ext cx="92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Yes/No</a:t>
              </a:r>
            </a:p>
          </p:txBody>
        </p:sp>
      </p:grpSp>
      <p:grpSp>
        <p:nvGrpSpPr>
          <p:cNvPr id="6" name="Group 21"/>
          <p:cNvGrpSpPr>
            <a:grpSpLocks/>
          </p:cNvGrpSpPr>
          <p:nvPr/>
        </p:nvGrpSpPr>
        <p:grpSpPr bwMode="auto">
          <a:xfrm>
            <a:off x="3834730" y="3831133"/>
            <a:ext cx="3257550" cy="461963"/>
            <a:chOff x="2500" y="3336"/>
            <a:chExt cx="1872" cy="291"/>
          </a:xfrm>
        </p:grpSpPr>
        <p:sp>
          <p:nvSpPr>
            <p:cNvPr id="33815" name="Line 41"/>
            <p:cNvSpPr>
              <a:spLocks noChangeShapeType="1"/>
            </p:cNvSpPr>
            <p:nvPr/>
          </p:nvSpPr>
          <p:spPr bwMode="auto">
            <a:xfrm flipH="1">
              <a:off x="2500" y="3612"/>
              <a:ext cx="1872" cy="0"/>
            </a:xfrm>
            <a:prstGeom prst="line">
              <a:avLst/>
            </a:prstGeom>
            <a:noFill/>
            <a:ln w="57150" cap="sq">
              <a:solidFill>
                <a:schemeClr val="tx2"/>
              </a:solidFill>
              <a:round/>
              <a:headEnd/>
              <a:tailEnd type="arrow" w="med" len="med"/>
            </a:ln>
            <a:extLst>
              <a:ext uri="{909E8E84-426E-40DD-AFC4-6F175D3DCCD1}">
                <a14:hiddenFill xmlns:a14="http://schemas.microsoft.com/office/drawing/2010/main">
                  <a:noFill/>
                </a14:hiddenFill>
              </a:ext>
            </a:extLst>
          </p:spPr>
          <p:txBody>
            <a:bodyPr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816" name="Rectangle 23"/>
            <p:cNvSpPr>
              <a:spLocks noChangeArrowheads="1"/>
            </p:cNvSpPr>
            <p:nvPr/>
          </p:nvSpPr>
          <p:spPr bwMode="auto">
            <a:xfrm>
              <a:off x="2773" y="3336"/>
              <a:ext cx="84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Yes/No</a:t>
              </a:r>
            </a:p>
          </p:txBody>
        </p:sp>
      </p:grpSp>
      <p:grpSp>
        <p:nvGrpSpPr>
          <p:cNvPr id="60" name="Group 29">
            <a:extLst>
              <a:ext uri="{FF2B5EF4-FFF2-40B4-BE49-F238E27FC236}">
                <a16:creationId xmlns:a16="http://schemas.microsoft.com/office/drawing/2014/main" id="{9D8DF433-6DE1-4366-AFC6-1DF6FDA0D992}"/>
              </a:ext>
            </a:extLst>
          </p:cNvPr>
          <p:cNvGrpSpPr>
            <a:grpSpLocks/>
          </p:cNvGrpSpPr>
          <p:nvPr/>
        </p:nvGrpSpPr>
        <p:grpSpPr bwMode="auto">
          <a:xfrm>
            <a:off x="8588035" y="6290325"/>
            <a:ext cx="520469" cy="523051"/>
            <a:chOff x="2065" y="1551"/>
            <a:chExt cx="1628" cy="1988"/>
          </a:xfrm>
        </p:grpSpPr>
        <p:sp>
          <p:nvSpPr>
            <p:cNvPr id="61" name="Freeform 30">
              <a:extLst>
                <a:ext uri="{FF2B5EF4-FFF2-40B4-BE49-F238E27FC236}">
                  <a16:creationId xmlns:a16="http://schemas.microsoft.com/office/drawing/2014/main" id="{8DC0AD9C-7CB4-4F07-9D82-C56ED508333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1">
              <a:extLst>
                <a:ext uri="{FF2B5EF4-FFF2-40B4-BE49-F238E27FC236}">
                  <a16:creationId xmlns:a16="http://schemas.microsoft.com/office/drawing/2014/main" id="{72D61038-2ACA-4AF6-9582-2A0B7390925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2">
              <a:extLst>
                <a:ext uri="{FF2B5EF4-FFF2-40B4-BE49-F238E27FC236}">
                  <a16:creationId xmlns:a16="http://schemas.microsoft.com/office/drawing/2014/main" id="{0C766546-3197-4AB3-BECE-FAF51C39D15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3">
              <a:extLst>
                <a:ext uri="{FF2B5EF4-FFF2-40B4-BE49-F238E27FC236}">
                  <a16:creationId xmlns:a16="http://schemas.microsoft.com/office/drawing/2014/main" id="{BE00F850-61CD-4E67-9DE1-FEC6853DAE0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4">
              <a:extLst>
                <a:ext uri="{FF2B5EF4-FFF2-40B4-BE49-F238E27FC236}">
                  <a16:creationId xmlns:a16="http://schemas.microsoft.com/office/drawing/2014/main" id="{B474F354-48E1-40EF-B1A5-DFB5B748298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5">
              <a:extLst>
                <a:ext uri="{FF2B5EF4-FFF2-40B4-BE49-F238E27FC236}">
                  <a16:creationId xmlns:a16="http://schemas.microsoft.com/office/drawing/2014/main" id="{DD02717A-27B2-480E-950B-4A55812F46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6">
              <a:extLst>
                <a:ext uri="{FF2B5EF4-FFF2-40B4-BE49-F238E27FC236}">
                  <a16:creationId xmlns:a16="http://schemas.microsoft.com/office/drawing/2014/main" id="{D4F1A87B-4CDE-410D-A44C-2CED8DA26E5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37">
              <a:extLst>
                <a:ext uri="{FF2B5EF4-FFF2-40B4-BE49-F238E27FC236}">
                  <a16:creationId xmlns:a16="http://schemas.microsoft.com/office/drawing/2014/main" id="{9C99ADB6-8388-4D77-828B-A37E9B4F897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38">
              <a:extLst>
                <a:ext uri="{FF2B5EF4-FFF2-40B4-BE49-F238E27FC236}">
                  <a16:creationId xmlns:a16="http://schemas.microsoft.com/office/drawing/2014/main" id="{6A6259D3-5853-4B1D-902A-43D375DC12C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39">
              <a:extLst>
                <a:ext uri="{FF2B5EF4-FFF2-40B4-BE49-F238E27FC236}">
                  <a16:creationId xmlns:a16="http://schemas.microsoft.com/office/drawing/2014/main" id="{E876178C-05AC-4BA2-AE49-0A939C4EA50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0">
              <a:extLst>
                <a:ext uri="{FF2B5EF4-FFF2-40B4-BE49-F238E27FC236}">
                  <a16:creationId xmlns:a16="http://schemas.microsoft.com/office/drawing/2014/main" id="{8229A280-D37A-4C45-BF7A-74BD0C8B43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1">
              <a:extLst>
                <a:ext uri="{FF2B5EF4-FFF2-40B4-BE49-F238E27FC236}">
                  <a16:creationId xmlns:a16="http://schemas.microsoft.com/office/drawing/2014/main" id="{4B3919CC-1379-4C81-89A5-5183650EE5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2">
              <a:extLst>
                <a:ext uri="{FF2B5EF4-FFF2-40B4-BE49-F238E27FC236}">
                  <a16:creationId xmlns:a16="http://schemas.microsoft.com/office/drawing/2014/main" id="{73E28765-6A8B-411E-B959-66DB89C42A7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3">
              <a:extLst>
                <a:ext uri="{FF2B5EF4-FFF2-40B4-BE49-F238E27FC236}">
                  <a16:creationId xmlns:a16="http://schemas.microsoft.com/office/drawing/2014/main" id="{C6B0065F-71B3-417A-A9C5-E3455DF7081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4">
              <a:extLst>
                <a:ext uri="{FF2B5EF4-FFF2-40B4-BE49-F238E27FC236}">
                  <a16:creationId xmlns:a16="http://schemas.microsoft.com/office/drawing/2014/main" id="{94BF6D6E-1993-43A3-BEAD-6E58248091A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45">
              <a:extLst>
                <a:ext uri="{FF2B5EF4-FFF2-40B4-BE49-F238E27FC236}">
                  <a16:creationId xmlns:a16="http://schemas.microsoft.com/office/drawing/2014/main" id="{A6F31B8B-8207-411E-B86B-B714D6057CC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46">
              <a:extLst>
                <a:ext uri="{FF2B5EF4-FFF2-40B4-BE49-F238E27FC236}">
                  <a16:creationId xmlns:a16="http://schemas.microsoft.com/office/drawing/2014/main" id="{5748111E-FE0F-40E8-9D5F-E1D5A528ECD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8" name="AutoShape 35">
            <a:extLst>
              <a:ext uri="{FF2B5EF4-FFF2-40B4-BE49-F238E27FC236}">
                <a16:creationId xmlns:a16="http://schemas.microsoft.com/office/drawing/2014/main" id="{FB567672-50F3-4173-BF7C-9DDBAC0BD479}"/>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40" name="Text Box 6">
            <a:extLst>
              <a:ext uri="{FF2B5EF4-FFF2-40B4-BE49-F238E27FC236}">
                <a16:creationId xmlns:a16="http://schemas.microsoft.com/office/drawing/2014/main" id="{5F1F17FD-E6B6-4ADD-B9A1-61DDDC82D41E}"/>
              </a:ext>
            </a:extLst>
          </p:cNvPr>
          <p:cNvSpPr txBox="1">
            <a:spLocks noChangeArrowheads="1"/>
          </p:cNvSpPr>
          <p:nvPr/>
        </p:nvSpPr>
        <p:spPr bwMode="auto">
          <a:xfrm>
            <a:off x="100333" y="1304744"/>
            <a:ext cx="56405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c)  and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 or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Freeform 39">
            <a:extLst>
              <a:ext uri="{FF2B5EF4-FFF2-40B4-BE49-F238E27FC236}">
                <a16:creationId xmlns:a16="http://schemas.microsoft.com/office/drawing/2014/main" id="{D95582E3-6D2F-4E1F-86E0-686581561986}"/>
              </a:ext>
            </a:extLst>
          </p:cNvPr>
          <p:cNvSpPr>
            <a:spLocks/>
          </p:cNvSpPr>
          <p:nvPr/>
        </p:nvSpPr>
        <p:spPr bwMode="auto">
          <a:xfrm>
            <a:off x="888665" y="1782717"/>
            <a:ext cx="787735" cy="898572"/>
          </a:xfrm>
          <a:custGeom>
            <a:avLst/>
            <a:gdLst>
              <a:gd name="T0" fmla="*/ 0 w 432"/>
              <a:gd name="T1" fmla="*/ 0 h 816"/>
              <a:gd name="T2" fmla="*/ 2147483647 w 432"/>
              <a:gd name="T3" fmla="*/ 2147483647 h 816"/>
              <a:gd name="T4" fmla="*/ 2147483647 w 432"/>
              <a:gd name="T5" fmla="*/ 2147483647 h 816"/>
              <a:gd name="T6" fmla="*/ 0 60000 65536"/>
              <a:gd name="T7" fmla="*/ 0 60000 65536"/>
              <a:gd name="T8" fmla="*/ 0 60000 65536"/>
              <a:gd name="T9" fmla="*/ 0 w 432"/>
              <a:gd name="T10" fmla="*/ 0 h 816"/>
              <a:gd name="T11" fmla="*/ 432 w 432"/>
              <a:gd name="T12" fmla="*/ 816 h 816"/>
            </a:gdLst>
            <a:ahLst/>
            <a:cxnLst>
              <a:cxn ang="T6">
                <a:pos x="T0" y="T1"/>
              </a:cxn>
              <a:cxn ang="T7">
                <a:pos x="T2" y="T3"/>
              </a:cxn>
              <a:cxn ang="T8">
                <a:pos x="T4" y="T5"/>
              </a:cxn>
            </a:cxnLst>
            <a:rect l="T9" t="T10" r="T11" b="T12"/>
            <a:pathLst>
              <a:path w="432" h="816">
                <a:moveTo>
                  <a:pt x="0" y="0"/>
                </a:moveTo>
                <a:cubicBezTo>
                  <a:pt x="12" y="196"/>
                  <a:pt x="24" y="392"/>
                  <a:pt x="96" y="528"/>
                </a:cubicBezTo>
                <a:cubicBezTo>
                  <a:pt x="168" y="664"/>
                  <a:pt x="376" y="760"/>
                  <a:pt x="432" y="816"/>
                </a:cubicBezTo>
              </a:path>
            </a:pathLst>
          </a:custGeom>
          <a:noFill/>
          <a:ln w="57150" cap="sq" cmpd="sng">
            <a:solidFill>
              <a:schemeClr val="tx1"/>
            </a:solidFill>
            <a:prstDash val="solid"/>
            <a:round/>
            <a:headEnd type="none" w="sm" len="sm"/>
            <a:tailEnd type="arrow" w="med" len="me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4" name="Picture 3">
            <a:extLst>
              <a:ext uri="{FF2B5EF4-FFF2-40B4-BE49-F238E27FC236}">
                <a16:creationId xmlns:a16="http://schemas.microsoft.com/office/drawing/2014/main" id="{1A8EEA85-A904-4CC5-9874-9496790EE592}"/>
              </a:ext>
            </a:extLst>
          </p:cNvPr>
          <p:cNvPicPr>
            <a:picLocks noChangeAspect="1"/>
          </p:cNvPicPr>
          <p:nvPr/>
        </p:nvPicPr>
        <p:blipFill>
          <a:blip r:embed="rId3"/>
          <a:stretch>
            <a:fillRect/>
          </a:stretch>
        </p:blipFill>
        <p:spPr>
          <a:xfrm>
            <a:off x="4120480" y="1864348"/>
            <a:ext cx="2965649" cy="1448737"/>
          </a:xfrm>
          <a:prstGeom prst="rect">
            <a:avLst/>
          </a:prstGeom>
        </p:spPr>
      </p:pic>
      <p:sp>
        <p:nvSpPr>
          <p:cNvPr id="39" name="AutoShape 38">
            <a:extLst>
              <a:ext uri="{FF2B5EF4-FFF2-40B4-BE49-F238E27FC236}">
                <a16:creationId xmlns:a16="http://schemas.microsoft.com/office/drawing/2014/main" id="{30D6088F-F6D7-4B9D-85D3-C6F82002E587}"/>
              </a:ext>
            </a:extLst>
          </p:cNvPr>
          <p:cNvSpPr>
            <a:spLocks noChangeArrowheads="1"/>
          </p:cNvSpPr>
          <p:nvPr/>
        </p:nvSpPr>
        <p:spPr bwMode="auto">
          <a:xfrm>
            <a:off x="1905000" y="652165"/>
            <a:ext cx="5311775" cy="517266"/>
          </a:xfrm>
          <a:prstGeom prst="wedgeRoundRectCallout">
            <a:avLst>
              <a:gd name="adj1" fmla="val -38827"/>
              <a:gd name="adj2" fmla="val 6493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5: Prove algorithm for P</a:t>
            </a:r>
            <a: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works.</a:t>
            </a:r>
          </a:p>
        </p:txBody>
      </p:sp>
      <p:sp>
        <p:nvSpPr>
          <p:cNvPr id="42" name="Text Box 6">
            <a:extLst>
              <a:ext uri="{FF2B5EF4-FFF2-40B4-BE49-F238E27FC236}">
                <a16:creationId xmlns:a16="http://schemas.microsoft.com/office/drawing/2014/main" id="{01B38687-2169-48AD-BDD9-05607D89C01F}"/>
              </a:ext>
            </a:extLst>
          </p:cNvPr>
          <p:cNvSpPr txBox="1">
            <a:spLocks noChangeArrowheads="1"/>
          </p:cNvSpPr>
          <p:nvPr/>
        </p:nvSpPr>
        <p:spPr bwMode="auto">
          <a:xfrm>
            <a:off x="2200010" y="5512231"/>
            <a:ext cx="34521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Oracle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says yes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Alg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says yes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44" name="Arrow: Left-Right 43">
            <a:extLst>
              <a:ext uri="{FF2B5EF4-FFF2-40B4-BE49-F238E27FC236}">
                <a16:creationId xmlns:a16="http://schemas.microsoft.com/office/drawing/2014/main" id="{DA575B98-F6F2-4FCA-8872-57B7899578E9}"/>
              </a:ext>
            </a:extLst>
          </p:cNvPr>
          <p:cNvSpPr/>
          <p:nvPr/>
        </p:nvSpPr>
        <p:spPr bwMode="auto">
          <a:xfrm>
            <a:off x="1727214" y="5146234"/>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45" name="Arrow: Left-Right 44">
            <a:extLst>
              <a:ext uri="{FF2B5EF4-FFF2-40B4-BE49-F238E27FC236}">
                <a16:creationId xmlns:a16="http://schemas.microsoft.com/office/drawing/2014/main" id="{5640D7FA-F739-46C4-A868-7F84D0E9FF21}"/>
              </a:ext>
            </a:extLst>
          </p:cNvPr>
          <p:cNvSpPr/>
          <p:nvPr/>
        </p:nvSpPr>
        <p:spPr bwMode="auto">
          <a:xfrm>
            <a:off x="1725588" y="5612190"/>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46" name="Arrow: Left-Right 45">
            <a:extLst>
              <a:ext uri="{FF2B5EF4-FFF2-40B4-BE49-F238E27FC236}">
                <a16:creationId xmlns:a16="http://schemas.microsoft.com/office/drawing/2014/main" id="{91015910-17B0-4965-840E-3B97AE7F4D82}"/>
              </a:ext>
            </a:extLst>
          </p:cNvPr>
          <p:cNvSpPr/>
          <p:nvPr/>
        </p:nvSpPr>
        <p:spPr bwMode="auto">
          <a:xfrm>
            <a:off x="1750988" y="6035730"/>
            <a:ext cx="576064" cy="226982"/>
          </a:xfrm>
          <a:prstGeom prst="leftRightArrow">
            <a:avLst/>
          </a:prstGeom>
          <a:noFill/>
          <a:ln w="127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47" name="Text Box 6">
            <a:extLst>
              <a:ext uri="{FF2B5EF4-FFF2-40B4-BE49-F238E27FC236}">
                <a16:creationId xmlns:a16="http://schemas.microsoft.com/office/drawing/2014/main" id="{A0C59E60-F0E1-44A6-8FEA-024E0AEF7322}"/>
              </a:ext>
            </a:extLst>
          </p:cNvPr>
          <p:cNvSpPr txBox="1">
            <a:spLocks noChangeArrowheads="1"/>
          </p:cNvSpPr>
          <p:nvPr/>
        </p:nvSpPr>
        <p:spPr bwMode="auto">
          <a:xfrm>
            <a:off x="116012" y="6326311"/>
            <a:ext cx="64722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This is what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Alg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is supposed to do.</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48" name="Text Box 6">
            <a:extLst>
              <a:ext uri="{FF2B5EF4-FFF2-40B4-BE49-F238E27FC236}">
                <a16:creationId xmlns:a16="http://schemas.microsoft.com/office/drawing/2014/main" id="{1488112D-988D-41DE-95BE-ECCC9BF61568}"/>
              </a:ext>
            </a:extLst>
          </p:cNvPr>
          <p:cNvSpPr txBox="1">
            <a:spLocks noChangeArrowheads="1"/>
          </p:cNvSpPr>
          <p:nvPr/>
        </p:nvSpPr>
        <p:spPr bwMode="auto">
          <a:xfrm>
            <a:off x="-108520" y="4797152"/>
            <a:ext cx="216091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Clauses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Satisfiable </a:t>
            </a:r>
          </a:p>
        </p:txBody>
      </p:sp>
      <p:sp>
        <p:nvSpPr>
          <p:cNvPr id="49" name="Text Box 6">
            <a:extLst>
              <a:ext uri="{FF2B5EF4-FFF2-40B4-BE49-F238E27FC236}">
                <a16:creationId xmlns:a16="http://schemas.microsoft.com/office/drawing/2014/main" id="{E03627AC-2473-400D-AB95-13E985066F28}"/>
              </a:ext>
            </a:extLst>
          </p:cNvPr>
          <p:cNvSpPr txBox="1">
            <a:spLocks noChangeArrowheads="1"/>
          </p:cNvSpPr>
          <p:nvPr/>
        </p:nvSpPr>
        <p:spPr bwMode="auto">
          <a:xfrm>
            <a:off x="2252780" y="4775319"/>
            <a:ext cx="326744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All edges can be covered by k vertices.</a:t>
            </a:r>
          </a:p>
        </p:txBody>
      </p:sp>
    </p:spTree>
    <p:extLst>
      <p:ext uri="{BB962C8B-B14F-4D97-AF65-F5344CB8AC3E}">
        <p14:creationId xmlns:p14="http://schemas.microsoft.com/office/powerpoint/2010/main" val="1014903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additive="base">
                                        <p:cTn id="17" dur="500" fill="hold"/>
                                        <p:tgtEl>
                                          <p:spTgt spid="48"/>
                                        </p:tgtEl>
                                        <p:attrNameLst>
                                          <p:attrName>ppt_x</p:attrName>
                                        </p:attrNameLst>
                                      </p:cBhvr>
                                      <p:tavLst>
                                        <p:tav tm="0">
                                          <p:val>
                                            <p:strVal val="0-#ppt_w/2"/>
                                          </p:val>
                                        </p:tav>
                                        <p:tav tm="100000">
                                          <p:val>
                                            <p:strVal val="#ppt_x"/>
                                          </p:val>
                                        </p:tav>
                                      </p:tavLst>
                                    </p:anim>
                                    <p:anim calcmode="lin" valueType="num">
                                      <p:cBhvr additive="base">
                                        <p:cTn id="1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500" fill="hold"/>
                                        <p:tgtEl>
                                          <p:spTgt spid="44"/>
                                        </p:tgtEl>
                                        <p:attrNameLst>
                                          <p:attrName>ppt_x</p:attrName>
                                        </p:attrNameLst>
                                      </p:cBhvr>
                                      <p:tavLst>
                                        <p:tav tm="0">
                                          <p:val>
                                            <p:strVal val="0-#ppt_w/2"/>
                                          </p:val>
                                        </p:tav>
                                        <p:tav tm="100000">
                                          <p:val>
                                            <p:strVal val="#ppt_x"/>
                                          </p:val>
                                        </p:tav>
                                      </p:tavLst>
                                    </p:anim>
                                    <p:anim calcmode="lin" valueType="num">
                                      <p:cBhvr additive="base">
                                        <p:cTn id="2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additive="base">
                                        <p:cTn id="29" dur="500" fill="hold"/>
                                        <p:tgtEl>
                                          <p:spTgt spid="49"/>
                                        </p:tgtEl>
                                        <p:attrNameLst>
                                          <p:attrName>ppt_x</p:attrName>
                                        </p:attrNameLst>
                                      </p:cBhvr>
                                      <p:tavLst>
                                        <p:tav tm="0">
                                          <p:val>
                                            <p:strVal val="0-#ppt_w/2"/>
                                          </p:val>
                                        </p:tav>
                                        <p:tav tm="100000">
                                          <p:val>
                                            <p:strVal val="#ppt_x"/>
                                          </p:val>
                                        </p:tav>
                                      </p:tavLst>
                                    </p:anim>
                                    <p:anim calcmode="lin" valueType="num">
                                      <p:cBhvr additive="base">
                                        <p:cTn id="30"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0-#ppt_w/2"/>
                                          </p:val>
                                        </p:tav>
                                        <p:tav tm="100000">
                                          <p:val>
                                            <p:strVal val="#ppt_x"/>
                                          </p:val>
                                        </p:tav>
                                      </p:tavLst>
                                    </p:anim>
                                    <p:anim calcmode="lin" valueType="num">
                                      <p:cBhvr additive="base">
                                        <p:cTn id="3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2">
                                            <p:txEl>
                                              <p:pRg st="0" end="0"/>
                                            </p:txEl>
                                          </p:spTgt>
                                        </p:tgtEl>
                                        <p:attrNameLst>
                                          <p:attrName>style.visibility</p:attrName>
                                        </p:attrNameLst>
                                      </p:cBhvr>
                                      <p:to>
                                        <p:strVal val="visible"/>
                                      </p:to>
                                    </p:set>
                                    <p:anim calcmode="lin" valueType="num">
                                      <p:cBhvr additive="base">
                                        <p:cTn id="41"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additive="base">
                                        <p:cTn id="47" dur="500" fill="hold"/>
                                        <p:tgtEl>
                                          <p:spTgt spid="46"/>
                                        </p:tgtEl>
                                        <p:attrNameLst>
                                          <p:attrName>ppt_x</p:attrName>
                                        </p:attrNameLst>
                                      </p:cBhvr>
                                      <p:tavLst>
                                        <p:tav tm="0">
                                          <p:val>
                                            <p:strVal val="0-#ppt_w/2"/>
                                          </p:val>
                                        </p:tav>
                                        <p:tav tm="100000">
                                          <p:val>
                                            <p:strVal val="#ppt_x"/>
                                          </p:val>
                                        </p:tav>
                                      </p:tavLst>
                                    </p:anim>
                                    <p:anim calcmode="lin" valueType="num">
                                      <p:cBhvr additive="base">
                                        <p:cTn id="4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2">
                                            <p:txEl>
                                              <p:pRg st="1" end="1"/>
                                            </p:txEl>
                                          </p:spTgt>
                                        </p:tgtEl>
                                        <p:attrNameLst>
                                          <p:attrName>style.visibility</p:attrName>
                                        </p:attrNameLst>
                                      </p:cBhvr>
                                      <p:to>
                                        <p:strVal val="visible"/>
                                      </p:to>
                                    </p:set>
                                    <p:anim calcmode="lin" valueType="num">
                                      <p:cBhvr additive="base">
                                        <p:cTn id="53"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47">
                                            <p:txEl>
                                              <p:pRg st="0" end="0"/>
                                            </p:txEl>
                                          </p:spTgt>
                                        </p:tgtEl>
                                        <p:attrNameLst>
                                          <p:attrName>style.visibility</p:attrName>
                                        </p:attrNameLst>
                                      </p:cBhvr>
                                      <p:to>
                                        <p:strVal val="visible"/>
                                      </p:to>
                                    </p:set>
                                    <p:anim calcmode="lin" valueType="num">
                                      <p:cBhvr additive="base">
                                        <p:cTn id="59"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autoUpdateAnimBg="0"/>
      <p:bldP spid="44" grpId="0" animBg="1"/>
      <p:bldP spid="45" grpId="0" animBg="1"/>
      <p:bldP spid="46" grpId="0" animBg="1"/>
      <p:bldP spid="48" grpId="0"/>
      <p:bldP spid="4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3"/>
          <p:cNvSpPr txBox="1">
            <a:spLocks noChangeArrowheads="1"/>
          </p:cNvSpPr>
          <p:nvPr/>
        </p:nvSpPr>
        <p:spPr bwMode="auto">
          <a:xfrm>
            <a:off x="2920614" y="115888"/>
            <a:ext cx="3323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mn-cs"/>
              </a:rPr>
              <a:t>A Quick Reduction</a:t>
            </a:r>
          </a:p>
        </p:txBody>
      </p:sp>
      <p:grpSp>
        <p:nvGrpSpPr>
          <p:cNvPr id="26" name="Group 5"/>
          <p:cNvGrpSpPr>
            <a:grpSpLocks/>
          </p:cNvGrpSpPr>
          <p:nvPr/>
        </p:nvGrpSpPr>
        <p:grpSpPr bwMode="auto">
          <a:xfrm>
            <a:off x="107950" y="2276475"/>
            <a:ext cx="1447800" cy="2133600"/>
            <a:chOff x="2013" y="2206"/>
            <a:chExt cx="679" cy="1010"/>
          </a:xfrm>
        </p:grpSpPr>
        <p:sp>
          <p:nvSpPr>
            <p:cNvPr id="2765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7660" name="Group 7"/>
            <p:cNvGrpSpPr>
              <a:grpSpLocks/>
            </p:cNvGrpSpPr>
            <p:nvPr/>
          </p:nvGrpSpPr>
          <p:grpSpPr bwMode="auto">
            <a:xfrm>
              <a:off x="2013" y="2206"/>
              <a:ext cx="339" cy="1010"/>
              <a:chOff x="240" y="2880"/>
              <a:chExt cx="339" cy="1010"/>
            </a:xfrm>
          </p:grpSpPr>
          <p:sp>
            <p:nvSpPr>
              <p:cNvPr id="2766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6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7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mn-cs"/>
                </a:endParaRPr>
              </a:p>
            </p:txBody>
          </p:sp>
          <p:sp>
            <p:nvSpPr>
              <p:cNvPr id="2767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1" name="Text Box 6">
            <a:extLst>
              <a:ext uri="{FF2B5EF4-FFF2-40B4-BE49-F238E27FC236}">
                <a16:creationId xmlns:a16="http://schemas.microsoft.com/office/drawing/2014/main" id="{B0F2829C-65EC-4E1B-A8FA-A7C540756068}"/>
              </a:ext>
            </a:extLst>
          </p:cNvPr>
          <p:cNvSpPr txBox="1">
            <a:spLocks noChangeArrowheads="1"/>
          </p:cNvSpPr>
          <p:nvPr/>
        </p:nvSpPr>
        <p:spPr bwMode="auto">
          <a:xfrm>
            <a:off x="2339429" y="1200815"/>
            <a:ext cx="47552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not likely in Poly.</a:t>
            </a:r>
          </a:p>
        </p:txBody>
      </p:sp>
      <p:sp>
        <p:nvSpPr>
          <p:cNvPr id="42" name="Text Box 6">
            <a:extLst>
              <a:ext uri="{FF2B5EF4-FFF2-40B4-BE49-F238E27FC236}">
                <a16:creationId xmlns:a16="http://schemas.microsoft.com/office/drawing/2014/main" id="{B03B30E1-D94D-4AB2-B0EA-C2B22B852541}"/>
              </a:ext>
            </a:extLst>
          </p:cNvPr>
          <p:cNvSpPr txBox="1">
            <a:spLocks noChangeArrowheads="1"/>
          </p:cNvSpPr>
          <p:nvPr/>
        </p:nvSpPr>
        <p:spPr bwMode="auto">
          <a:xfrm>
            <a:off x="6876256" y="1213940"/>
            <a:ext cx="302433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Proved already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Want to prove.</a:t>
            </a:r>
          </a:p>
        </p:txBody>
      </p:sp>
      <p:sp>
        <p:nvSpPr>
          <p:cNvPr id="45" name="Text Box 6">
            <a:extLst>
              <a:ext uri="{FF2B5EF4-FFF2-40B4-BE49-F238E27FC236}">
                <a16:creationId xmlns:a16="http://schemas.microsoft.com/office/drawing/2014/main" id="{25B0BF92-665A-475F-A413-F6C978D72B0E}"/>
              </a:ext>
            </a:extLst>
          </p:cNvPr>
          <p:cNvSpPr txBox="1">
            <a:spLocks noChangeArrowheads="1"/>
          </p:cNvSpPr>
          <p:nvPr/>
        </p:nvSpPr>
        <p:spPr bwMode="auto">
          <a:xfrm>
            <a:off x="1391294" y="2093947"/>
            <a:ext cx="3612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Prove:     A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Same as: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4" name="Text Box 6">
            <a:extLst>
              <a:ext uri="{FF2B5EF4-FFF2-40B4-BE49-F238E27FC236}">
                <a16:creationId xmlns:a16="http://schemas.microsoft.com/office/drawing/2014/main" id="{5EA82AEB-D138-4F7C-A980-4E9FF95BB3B9}"/>
              </a:ext>
            </a:extLst>
          </p:cNvPr>
          <p:cNvSpPr txBox="1">
            <a:spLocks noChangeArrowheads="1"/>
          </p:cNvSpPr>
          <p:nvPr/>
        </p:nvSpPr>
        <p:spPr bwMode="auto">
          <a:xfrm>
            <a:off x="1930538" y="3001707"/>
            <a:ext cx="819214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Design an algorithm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sym typeface="Wingdings" panose="05000000000000000000" pitchFamily="2" charset="2"/>
              </a:rPr>
              <a:t>3-SAT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(Using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an oracle for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as a subroutine)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rPr>
              <a:t>3-SAT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in Poly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a:p>
            <a:pPr marL="342900" marR="0" lvl="0" indent="-342900" algn="l" defTabSz="914400" rtl="0" eaLnBrk="0" fontAlgn="base" latinLnBrk="0" hangingPunct="0">
              <a:lnSpc>
                <a:spcPct val="100000"/>
              </a:lnSpc>
              <a:spcBef>
                <a:spcPct val="0"/>
              </a:spcBef>
              <a:spcAft>
                <a:spcPct val="0"/>
              </a:spcAft>
              <a:buClrTx/>
              <a:buSzTx/>
              <a:buFont typeface="Wingdings" panose="05000000000000000000" pitchFamily="2" charset="2"/>
              <a:buChar char="è"/>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a:t>
            </a:r>
          </a:p>
        </p:txBody>
      </p:sp>
      <p:sp>
        <p:nvSpPr>
          <p:cNvPr id="55" name="Text Box 6">
            <a:extLst>
              <a:ext uri="{FF2B5EF4-FFF2-40B4-BE49-F238E27FC236}">
                <a16:creationId xmlns:a16="http://schemas.microsoft.com/office/drawing/2014/main" id="{73561354-2C41-45D6-87E8-8D88CA1EB920}"/>
              </a:ext>
            </a:extLst>
          </p:cNvPr>
          <p:cNvSpPr txBox="1">
            <a:spLocks noChangeArrowheads="1"/>
          </p:cNvSpPr>
          <p:nvPr/>
        </p:nvSpPr>
        <p:spPr bwMode="auto">
          <a:xfrm>
            <a:off x="1639347" y="3031219"/>
            <a:ext cx="13484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B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56" name="Text Box 6">
            <a:extLst>
              <a:ext uri="{FF2B5EF4-FFF2-40B4-BE49-F238E27FC236}">
                <a16:creationId xmlns:a16="http://schemas.microsoft.com/office/drawing/2014/main" id="{07846CB3-5AB9-486E-9DF0-17079F7EF519}"/>
              </a:ext>
            </a:extLst>
          </p:cNvPr>
          <p:cNvSpPr txBox="1">
            <a:spLocks noChangeArrowheads="1"/>
          </p:cNvSpPr>
          <p:nvPr/>
        </p:nvSpPr>
        <p:spPr bwMode="auto">
          <a:xfrm>
            <a:off x="1424731" y="4911551"/>
            <a:ext cx="45281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is true. So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is true.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grpSp>
        <p:nvGrpSpPr>
          <p:cNvPr id="57" name="Group 29">
            <a:extLst>
              <a:ext uri="{FF2B5EF4-FFF2-40B4-BE49-F238E27FC236}">
                <a16:creationId xmlns:a16="http://schemas.microsoft.com/office/drawing/2014/main" id="{CEE92C6F-6BF2-4DA1-B54C-0CD040F47286}"/>
              </a:ext>
            </a:extLst>
          </p:cNvPr>
          <p:cNvGrpSpPr>
            <a:grpSpLocks/>
          </p:cNvGrpSpPr>
          <p:nvPr/>
        </p:nvGrpSpPr>
        <p:grpSpPr bwMode="auto">
          <a:xfrm>
            <a:off x="8588035" y="6290325"/>
            <a:ext cx="520469" cy="523051"/>
            <a:chOff x="2065" y="1551"/>
            <a:chExt cx="1628" cy="1988"/>
          </a:xfrm>
        </p:grpSpPr>
        <p:sp>
          <p:nvSpPr>
            <p:cNvPr id="58" name="Freeform 30">
              <a:extLst>
                <a:ext uri="{FF2B5EF4-FFF2-40B4-BE49-F238E27FC236}">
                  <a16:creationId xmlns:a16="http://schemas.microsoft.com/office/drawing/2014/main" id="{B7239BB5-1843-4F7C-BE03-2EEC6E30633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31">
              <a:extLst>
                <a:ext uri="{FF2B5EF4-FFF2-40B4-BE49-F238E27FC236}">
                  <a16:creationId xmlns:a16="http://schemas.microsoft.com/office/drawing/2014/main" id="{31BED0E7-3B4B-4DC0-B722-DACA5545A02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32">
              <a:extLst>
                <a:ext uri="{FF2B5EF4-FFF2-40B4-BE49-F238E27FC236}">
                  <a16:creationId xmlns:a16="http://schemas.microsoft.com/office/drawing/2014/main" id="{413FC484-A6F1-4C86-958A-5C7B75F1447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33">
              <a:extLst>
                <a:ext uri="{FF2B5EF4-FFF2-40B4-BE49-F238E27FC236}">
                  <a16:creationId xmlns:a16="http://schemas.microsoft.com/office/drawing/2014/main" id="{617CC884-712F-441D-B128-9229D515912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2" name="Freeform 34">
              <a:extLst>
                <a:ext uri="{FF2B5EF4-FFF2-40B4-BE49-F238E27FC236}">
                  <a16:creationId xmlns:a16="http://schemas.microsoft.com/office/drawing/2014/main" id="{E7CC9F1D-5BB5-4194-B010-A0259C5BC48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3" name="Freeform 35">
              <a:extLst>
                <a:ext uri="{FF2B5EF4-FFF2-40B4-BE49-F238E27FC236}">
                  <a16:creationId xmlns:a16="http://schemas.microsoft.com/office/drawing/2014/main" id="{5116E299-AA6A-4952-9A0F-0FBC612C1F4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6">
              <a:extLst>
                <a:ext uri="{FF2B5EF4-FFF2-40B4-BE49-F238E27FC236}">
                  <a16:creationId xmlns:a16="http://schemas.microsoft.com/office/drawing/2014/main" id="{09DEC131-8971-42BF-9E41-813F381F221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37">
              <a:extLst>
                <a:ext uri="{FF2B5EF4-FFF2-40B4-BE49-F238E27FC236}">
                  <a16:creationId xmlns:a16="http://schemas.microsoft.com/office/drawing/2014/main" id="{45A105C6-73C0-4EA6-AAD4-EBC73F463E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8">
              <a:extLst>
                <a:ext uri="{FF2B5EF4-FFF2-40B4-BE49-F238E27FC236}">
                  <a16:creationId xmlns:a16="http://schemas.microsoft.com/office/drawing/2014/main" id="{66C8B86B-093E-430A-BED8-032446425AC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9">
              <a:extLst>
                <a:ext uri="{FF2B5EF4-FFF2-40B4-BE49-F238E27FC236}">
                  <a16:creationId xmlns:a16="http://schemas.microsoft.com/office/drawing/2014/main" id="{A8889135-FD18-4B05-81C3-86D7019AE89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40">
              <a:extLst>
                <a:ext uri="{FF2B5EF4-FFF2-40B4-BE49-F238E27FC236}">
                  <a16:creationId xmlns:a16="http://schemas.microsoft.com/office/drawing/2014/main" id="{BAB26614-D883-407A-9F5F-6A96BAC7371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1">
              <a:extLst>
                <a:ext uri="{FF2B5EF4-FFF2-40B4-BE49-F238E27FC236}">
                  <a16:creationId xmlns:a16="http://schemas.microsoft.com/office/drawing/2014/main" id="{D4C9D849-02BF-4DE4-8E10-E44971E8285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42">
              <a:extLst>
                <a:ext uri="{FF2B5EF4-FFF2-40B4-BE49-F238E27FC236}">
                  <a16:creationId xmlns:a16="http://schemas.microsoft.com/office/drawing/2014/main" id="{ED41F659-191F-432B-81D6-2831BFCDAA4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43">
              <a:extLst>
                <a:ext uri="{FF2B5EF4-FFF2-40B4-BE49-F238E27FC236}">
                  <a16:creationId xmlns:a16="http://schemas.microsoft.com/office/drawing/2014/main" id="{628C22BF-C4D9-49D0-B2A0-80807859FAC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44">
              <a:extLst>
                <a:ext uri="{FF2B5EF4-FFF2-40B4-BE49-F238E27FC236}">
                  <a16:creationId xmlns:a16="http://schemas.microsoft.com/office/drawing/2014/main" id="{9D40A4E4-23E3-4DB1-A4DA-3A82493B3B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45">
              <a:extLst>
                <a:ext uri="{FF2B5EF4-FFF2-40B4-BE49-F238E27FC236}">
                  <a16:creationId xmlns:a16="http://schemas.microsoft.com/office/drawing/2014/main" id="{151DC8CC-2657-4107-9ED8-7A703F13B6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46">
              <a:extLst>
                <a:ext uri="{FF2B5EF4-FFF2-40B4-BE49-F238E27FC236}">
                  <a16:creationId xmlns:a16="http://schemas.microsoft.com/office/drawing/2014/main" id="{B36E6116-BC7F-4A5A-895D-AED55A454B7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5" name="AutoShape 35">
            <a:extLst>
              <a:ext uri="{FF2B5EF4-FFF2-40B4-BE49-F238E27FC236}">
                <a16:creationId xmlns:a16="http://schemas.microsoft.com/office/drawing/2014/main" id="{B5B7B0F8-D5F8-49EB-9119-57EE10494992}"/>
              </a:ext>
            </a:extLst>
          </p:cNvPr>
          <p:cNvSpPr>
            <a:spLocks noChangeArrowheads="1"/>
          </p:cNvSpPr>
          <p:nvPr/>
        </p:nvSpPr>
        <p:spPr bwMode="auto">
          <a:xfrm>
            <a:off x="7648469" y="5733256"/>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Worry about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nothing else.</a:t>
            </a:r>
          </a:p>
        </p:txBody>
      </p:sp>
      <p:sp>
        <p:nvSpPr>
          <p:cNvPr id="76" name="Text Box 6">
            <a:extLst>
              <a:ext uri="{FF2B5EF4-FFF2-40B4-BE49-F238E27FC236}">
                <a16:creationId xmlns:a16="http://schemas.microsoft.com/office/drawing/2014/main" id="{00B3AB74-EDEF-4001-A5FD-7B24FC963C2B}"/>
              </a:ext>
            </a:extLst>
          </p:cNvPr>
          <p:cNvSpPr txBox="1">
            <a:spLocks noChangeArrowheads="1"/>
          </p:cNvSpPr>
          <p:nvPr/>
        </p:nvSpPr>
        <p:spPr bwMode="auto">
          <a:xfrm>
            <a:off x="1979712" y="5490675"/>
            <a:ext cx="16434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3-SAT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itchFamily="18" charset="0"/>
              </a:rPr>
              <a:t>≤</a:t>
            </a:r>
          </a:p>
        </p:txBody>
      </p:sp>
      <p:sp>
        <p:nvSpPr>
          <p:cNvPr id="77" name="AutoShape 38">
            <a:extLst>
              <a:ext uri="{FF2B5EF4-FFF2-40B4-BE49-F238E27FC236}">
                <a16:creationId xmlns:a16="http://schemas.microsoft.com/office/drawing/2014/main" id="{6E291831-CA08-48DA-AE78-FDA523C0F5F6}"/>
              </a:ext>
            </a:extLst>
          </p:cNvPr>
          <p:cNvSpPr>
            <a:spLocks noChangeArrowheads="1"/>
          </p:cNvSpPr>
          <p:nvPr/>
        </p:nvSpPr>
        <p:spPr bwMode="auto">
          <a:xfrm>
            <a:off x="660204" y="6256164"/>
            <a:ext cx="6613578" cy="557212"/>
          </a:xfrm>
          <a:prstGeom prst="wedgeRoundRectCallout">
            <a:avLst>
              <a:gd name="adj1" fmla="val -35625"/>
              <a:gd name="adj2" fmla="val -614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Goal Accomplished: Proved P</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VC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not likely in Poly.</a:t>
            </a:r>
          </a:p>
        </p:txBody>
      </p:sp>
      <p:sp>
        <p:nvSpPr>
          <p:cNvPr id="48" name="Rectangle 16">
            <a:extLst>
              <a:ext uri="{FF2B5EF4-FFF2-40B4-BE49-F238E27FC236}">
                <a16:creationId xmlns:a16="http://schemas.microsoft.com/office/drawing/2014/main" id="{3C3B7ECC-49A2-4A8D-9CF5-5E4D033A7355}"/>
              </a:ext>
            </a:extLst>
          </p:cNvPr>
          <p:cNvSpPr>
            <a:spLocks noChangeArrowheads="1"/>
          </p:cNvSpPr>
          <p:nvPr/>
        </p:nvSpPr>
        <p:spPr bwMode="auto">
          <a:xfrm>
            <a:off x="3155255" y="5478323"/>
            <a:ext cx="45845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,k</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Are there k vertices that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cover all the edges}</a:t>
            </a:r>
          </a:p>
        </p:txBody>
      </p:sp>
      <p:sp>
        <p:nvSpPr>
          <p:cNvPr id="49" name="AutoShape 38">
            <a:extLst>
              <a:ext uri="{FF2B5EF4-FFF2-40B4-BE49-F238E27FC236}">
                <a16:creationId xmlns:a16="http://schemas.microsoft.com/office/drawing/2014/main" id="{B4559267-774B-4489-826D-CBEDE667F006}"/>
              </a:ext>
            </a:extLst>
          </p:cNvPr>
          <p:cNvSpPr>
            <a:spLocks noChangeArrowheads="1"/>
          </p:cNvSpPr>
          <p:nvPr/>
        </p:nvSpPr>
        <p:spPr bwMode="auto">
          <a:xfrm>
            <a:off x="1427441" y="620688"/>
            <a:ext cx="2640504" cy="461964"/>
          </a:xfrm>
          <a:prstGeom prst="wedgeRoundRectCallout">
            <a:avLst>
              <a:gd name="adj1" fmla="val -53575"/>
              <a:gd name="adj2" fmla="val 4364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Step 6: Conclusion</a:t>
            </a:r>
          </a:p>
          <a:p>
            <a:pPr marL="0" marR="0" lvl="0" indent="0" algn="l" defTabSz="914400" rtl="0" eaLnBrk="1" fontAlgn="base" latinLnBrk="0" hangingPunct="1">
              <a:lnSpc>
                <a:spcPct val="100000"/>
              </a:lnSpc>
              <a:spcBef>
                <a:spcPts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50" name="AutoShape 35">
            <a:extLst>
              <a:ext uri="{FF2B5EF4-FFF2-40B4-BE49-F238E27FC236}">
                <a16:creationId xmlns:a16="http://schemas.microsoft.com/office/drawing/2014/main" id="{67BFE9FC-251D-48A2-B187-CC858A13E90B}"/>
              </a:ext>
            </a:extLst>
          </p:cNvPr>
          <p:cNvSpPr>
            <a:spLocks noChangeArrowheads="1"/>
          </p:cNvSpPr>
          <p:nvPr/>
        </p:nvSpPr>
        <p:spPr bwMode="auto">
          <a:xfrm>
            <a:off x="7624911" y="5737448"/>
            <a:ext cx="1460035" cy="651558"/>
          </a:xfrm>
          <a:prstGeom prst="wedgeRoundRectCallout">
            <a:avLst>
              <a:gd name="adj1" fmla="val 19890"/>
              <a:gd name="adj2" fmla="val 57276"/>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That was not so bad,</a:t>
            </a:r>
          </a:p>
        </p:txBody>
      </p:sp>
    </p:spTree>
    <p:extLst>
      <p:ext uri="{BB962C8B-B14F-4D97-AF65-F5344CB8AC3E}">
        <p14:creationId xmlns:p14="http://schemas.microsoft.com/office/powerpoint/2010/main" val="135066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 calcmode="lin" valueType="num">
                                      <p:cBhvr additive="base">
                                        <p:cTn id="1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 calcmode="lin" valueType="num">
                                      <p:cBhvr additive="base">
                                        <p:cTn id="19"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1">
                                            <p:txEl>
                                              <p:pRg st="1" end="1"/>
                                            </p:txEl>
                                          </p:spTgt>
                                        </p:tgtEl>
                                        <p:attrNameLst>
                                          <p:attrName>style.visibility</p:attrName>
                                        </p:attrNameLst>
                                      </p:cBhvr>
                                      <p:to>
                                        <p:strVal val="visible"/>
                                      </p:to>
                                    </p:set>
                                    <p:anim calcmode="lin" valueType="num">
                                      <p:cBhvr additive="base">
                                        <p:cTn id="2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2">
                                            <p:txEl>
                                              <p:pRg st="1" end="1"/>
                                            </p:txEl>
                                          </p:spTgt>
                                        </p:tgtEl>
                                        <p:attrNameLst>
                                          <p:attrName>style.visibility</p:attrName>
                                        </p:attrNameLst>
                                      </p:cBhvr>
                                      <p:to>
                                        <p:strVal val="visible"/>
                                      </p:to>
                                    </p:set>
                                    <p:anim calcmode="lin" valueType="num">
                                      <p:cBhvr additive="base">
                                        <p:cTn id="3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5">
                                            <p:txEl>
                                              <p:pRg st="0" end="0"/>
                                            </p:txEl>
                                          </p:spTgt>
                                        </p:tgtEl>
                                        <p:attrNameLst>
                                          <p:attrName>style.visibility</p:attrName>
                                        </p:attrNameLst>
                                      </p:cBhvr>
                                      <p:to>
                                        <p:strVal val="visible"/>
                                      </p:to>
                                    </p:set>
                                    <p:anim calcmode="lin" valueType="num">
                                      <p:cBhvr additive="base">
                                        <p:cTn id="3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5">
                                            <p:txEl>
                                              <p:pRg st="1" end="1"/>
                                            </p:txEl>
                                          </p:spTgt>
                                        </p:tgtEl>
                                        <p:attrNameLst>
                                          <p:attrName>style.visibility</p:attrName>
                                        </p:attrNameLst>
                                      </p:cBhvr>
                                      <p:to>
                                        <p:strVal val="visible"/>
                                      </p:to>
                                    </p:set>
                                    <p:anim calcmode="lin" valueType="num">
                                      <p:cBhvr additive="base">
                                        <p:cTn id="4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4">
                                            <p:txEl>
                                              <p:pRg st="0" end="0"/>
                                            </p:txEl>
                                          </p:spTgt>
                                        </p:tgtEl>
                                        <p:attrNameLst>
                                          <p:attrName>style.visibility</p:attrName>
                                        </p:attrNameLst>
                                      </p:cBhvr>
                                      <p:to>
                                        <p:strVal val="visible"/>
                                      </p:to>
                                    </p:set>
                                    <p:anim calcmode="lin" valueType="num">
                                      <p:cBhvr additive="base">
                                        <p:cTn id="5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4">
                                            <p:txEl>
                                              <p:pRg st="1" end="1"/>
                                            </p:txEl>
                                          </p:spTgt>
                                        </p:tgtEl>
                                        <p:attrNameLst>
                                          <p:attrName>style.visibility</p:attrName>
                                        </p:attrNameLst>
                                      </p:cBhvr>
                                      <p:to>
                                        <p:strVal val="visible"/>
                                      </p:to>
                                    </p:set>
                                    <p:anim calcmode="lin" valueType="num">
                                      <p:cBhvr additive="base">
                                        <p:cTn id="61"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4">
                                            <p:txEl>
                                              <p:pRg st="3" end="3"/>
                                            </p:txEl>
                                          </p:spTgt>
                                        </p:tgtEl>
                                        <p:attrNameLst>
                                          <p:attrName>style.visibility</p:attrName>
                                        </p:attrNameLst>
                                      </p:cBhvr>
                                      <p:to>
                                        <p:strVal val="visible"/>
                                      </p:to>
                                    </p:set>
                                    <p:anim calcmode="lin" valueType="num">
                                      <p:cBhvr additive="base">
                                        <p:cTn id="73" dur="500" fill="hold"/>
                                        <p:tgtEl>
                                          <p:spTgt spid="54">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4">
                                            <p:txEl>
                                              <p:pRg st="4" end="4"/>
                                            </p:txEl>
                                          </p:spTgt>
                                        </p:tgtEl>
                                        <p:attrNameLst>
                                          <p:attrName>style.visibility</p:attrName>
                                        </p:attrNameLst>
                                      </p:cBhvr>
                                      <p:to>
                                        <p:strVal val="visible"/>
                                      </p:to>
                                    </p:set>
                                    <p:anim calcmode="lin" valueType="num">
                                      <p:cBhvr additive="base">
                                        <p:cTn id="79" dur="500" fill="hold"/>
                                        <p:tgtEl>
                                          <p:spTgt spid="54">
                                            <p:txEl>
                                              <p:pRg st="4" end="4"/>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56"/>
                                        </p:tgtEl>
                                        <p:attrNameLst>
                                          <p:attrName>style.visibility</p:attrName>
                                        </p:attrNameLst>
                                      </p:cBhvr>
                                      <p:to>
                                        <p:strVal val="visible"/>
                                      </p:to>
                                    </p:set>
                                    <p:anim calcmode="lin" valueType="num">
                                      <p:cBhvr additive="base">
                                        <p:cTn id="85" dur="500" fill="hold"/>
                                        <p:tgtEl>
                                          <p:spTgt spid="56"/>
                                        </p:tgtEl>
                                        <p:attrNameLst>
                                          <p:attrName>ppt_x</p:attrName>
                                        </p:attrNameLst>
                                      </p:cBhvr>
                                      <p:tavLst>
                                        <p:tav tm="0">
                                          <p:val>
                                            <p:strVal val="0-#ppt_w/2"/>
                                          </p:val>
                                        </p:tav>
                                        <p:tav tm="100000">
                                          <p:val>
                                            <p:strVal val="#ppt_x"/>
                                          </p:val>
                                        </p:tav>
                                      </p:tavLst>
                                    </p:anim>
                                    <p:anim calcmode="lin" valueType="num">
                                      <p:cBhvr additive="base">
                                        <p:cTn id="8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76"/>
                                        </p:tgtEl>
                                        <p:attrNameLst>
                                          <p:attrName>style.visibility</p:attrName>
                                        </p:attrNameLst>
                                      </p:cBhvr>
                                      <p:to>
                                        <p:strVal val="visible"/>
                                      </p:to>
                                    </p:set>
                                    <p:anim calcmode="lin" valueType="num">
                                      <p:cBhvr additive="base">
                                        <p:cTn id="91" dur="500" fill="hold"/>
                                        <p:tgtEl>
                                          <p:spTgt spid="76"/>
                                        </p:tgtEl>
                                        <p:attrNameLst>
                                          <p:attrName>ppt_x</p:attrName>
                                        </p:attrNameLst>
                                      </p:cBhvr>
                                      <p:tavLst>
                                        <p:tav tm="0">
                                          <p:val>
                                            <p:strVal val="0-#ppt_w/2"/>
                                          </p:val>
                                        </p:tav>
                                        <p:tav tm="100000">
                                          <p:val>
                                            <p:strVal val="#ppt_x"/>
                                          </p:val>
                                        </p:tav>
                                      </p:tavLst>
                                    </p:anim>
                                    <p:anim calcmode="lin" valueType="num">
                                      <p:cBhvr additive="base">
                                        <p:cTn id="9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additive="base">
                                        <p:cTn id="97" dur="500" fill="hold"/>
                                        <p:tgtEl>
                                          <p:spTgt spid="48"/>
                                        </p:tgtEl>
                                        <p:attrNameLst>
                                          <p:attrName>ppt_x</p:attrName>
                                        </p:attrNameLst>
                                      </p:cBhvr>
                                      <p:tavLst>
                                        <p:tav tm="0">
                                          <p:val>
                                            <p:strVal val="1+#ppt_w/2"/>
                                          </p:val>
                                        </p:tav>
                                        <p:tav tm="100000">
                                          <p:val>
                                            <p:strVal val="#ppt_x"/>
                                          </p:val>
                                        </p:tav>
                                      </p:tavLst>
                                    </p:anim>
                                    <p:anim calcmode="lin" valueType="num">
                                      <p:cBhvr additive="base">
                                        <p:cTn id="9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77"/>
                                        </p:tgtEl>
                                        <p:attrNameLst>
                                          <p:attrName>style.visibility</p:attrName>
                                        </p:attrNameLst>
                                      </p:cBhvr>
                                      <p:to>
                                        <p:strVal val="visible"/>
                                      </p:to>
                                    </p:set>
                                    <p:anim calcmode="lin" valueType="num">
                                      <p:cBhvr additive="base">
                                        <p:cTn id="103" dur="500" fill="hold"/>
                                        <p:tgtEl>
                                          <p:spTgt spid="77"/>
                                        </p:tgtEl>
                                        <p:attrNameLst>
                                          <p:attrName>ppt_x</p:attrName>
                                        </p:attrNameLst>
                                      </p:cBhvr>
                                      <p:tavLst>
                                        <p:tav tm="0">
                                          <p:val>
                                            <p:strVal val="0-#ppt_w/2"/>
                                          </p:val>
                                        </p:tav>
                                        <p:tav tm="100000">
                                          <p:val>
                                            <p:strVal val="#ppt_x"/>
                                          </p:val>
                                        </p:tav>
                                      </p:tavLst>
                                    </p:anim>
                                    <p:anim calcmode="lin" valueType="num">
                                      <p:cBhvr additive="base">
                                        <p:cTn id="104"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50"/>
                                        </p:tgtEl>
                                        <p:attrNameLst>
                                          <p:attrName>style.visibility</p:attrName>
                                        </p:attrNameLst>
                                      </p:cBhvr>
                                      <p:to>
                                        <p:strVal val="visible"/>
                                      </p:to>
                                    </p:set>
                                    <p:anim calcmode="lin" valueType="num">
                                      <p:cBhvr additive="base">
                                        <p:cTn id="109" dur="500" fill="hold"/>
                                        <p:tgtEl>
                                          <p:spTgt spid="50"/>
                                        </p:tgtEl>
                                        <p:attrNameLst>
                                          <p:attrName>ppt_x</p:attrName>
                                        </p:attrNameLst>
                                      </p:cBhvr>
                                      <p:tavLst>
                                        <p:tav tm="0">
                                          <p:val>
                                            <p:strVal val="#ppt_x"/>
                                          </p:val>
                                        </p:tav>
                                        <p:tav tm="100000">
                                          <p:val>
                                            <p:strVal val="#ppt_x"/>
                                          </p:val>
                                        </p:tav>
                                      </p:tavLst>
                                    </p:anim>
                                    <p:anim calcmode="lin" valueType="num">
                                      <p:cBhvr additive="base">
                                        <p:cTn id="110" dur="500" fill="hold"/>
                                        <p:tgtEl>
                                          <p:spTgt spid="50"/>
                                        </p:tgtEl>
                                        <p:attrNameLst>
                                          <p:attrName>ppt_y</p:attrName>
                                        </p:attrNameLst>
                                      </p:cBhvr>
                                      <p:tavLst>
                                        <p:tav tm="0">
                                          <p:val>
                                            <p:strVal val="1+#ppt_h/2"/>
                                          </p:val>
                                        </p:tav>
                                        <p:tav tm="100000">
                                          <p:val>
                                            <p:strVal val="#ppt_y"/>
                                          </p:val>
                                        </p:tav>
                                      </p:tavLst>
                                    </p:anim>
                                  </p:childTnLst>
                                </p:cTn>
                              </p:par>
                              <p:par>
                                <p:cTn id="111" presetID="1" presetClass="exit" presetSubtype="0" fill="hold" grpId="0" nodeType="withEffect">
                                  <p:stCondLst>
                                    <p:cond delay="0"/>
                                  </p:stCondLst>
                                  <p:childTnLst>
                                    <p:set>
                                      <p:cBhvr>
                                        <p:cTn id="112" dur="1" fill="hold">
                                          <p:stCondLst>
                                            <p:cond delay="0"/>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p:bldP spid="75" grpId="0" animBg="1"/>
      <p:bldP spid="76" grpId="0"/>
      <p:bldP spid="77" grpId="0" animBg="1" autoUpdateAnimBg="0"/>
      <p:bldP spid="48" grpId="0"/>
      <p:bldP spid="49" grpId="0" animBg="1" autoUpdateAnimBg="0"/>
      <p:bldP spid="5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Oval 2"/>
          <p:cNvSpPr>
            <a:spLocks noChangeArrowheads="1"/>
          </p:cNvSpPr>
          <p:nvPr/>
        </p:nvSpPr>
        <p:spPr bwMode="auto">
          <a:xfrm>
            <a:off x="2686050" y="138430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19" name="Oval 3"/>
          <p:cNvSpPr>
            <a:spLocks noChangeArrowheads="1"/>
          </p:cNvSpPr>
          <p:nvPr/>
        </p:nvSpPr>
        <p:spPr bwMode="auto">
          <a:xfrm>
            <a:off x="4279900" y="42608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0" name="Oval 4"/>
          <p:cNvSpPr>
            <a:spLocks noChangeArrowheads="1"/>
          </p:cNvSpPr>
          <p:nvPr/>
        </p:nvSpPr>
        <p:spPr bwMode="auto">
          <a:xfrm>
            <a:off x="3084513" y="4260850"/>
            <a:ext cx="503237"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1" name="Oval 5"/>
          <p:cNvSpPr>
            <a:spLocks noChangeArrowheads="1"/>
          </p:cNvSpPr>
          <p:nvPr/>
        </p:nvSpPr>
        <p:spPr bwMode="auto">
          <a:xfrm>
            <a:off x="1042988" y="40274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2" name="Oval 6"/>
          <p:cNvSpPr>
            <a:spLocks noChangeArrowheads="1"/>
          </p:cNvSpPr>
          <p:nvPr/>
        </p:nvSpPr>
        <p:spPr bwMode="auto">
          <a:xfrm>
            <a:off x="295275" y="34718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3" name="Oval 7"/>
          <p:cNvSpPr>
            <a:spLocks noChangeArrowheads="1"/>
          </p:cNvSpPr>
          <p:nvPr/>
        </p:nvSpPr>
        <p:spPr bwMode="auto">
          <a:xfrm>
            <a:off x="295275" y="42608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4" name="Oval 8"/>
          <p:cNvSpPr>
            <a:spLocks noChangeArrowheads="1"/>
          </p:cNvSpPr>
          <p:nvPr/>
        </p:nvSpPr>
        <p:spPr bwMode="auto">
          <a:xfrm>
            <a:off x="1889125" y="5094288"/>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5" name="Oval 9"/>
          <p:cNvSpPr>
            <a:spLocks noChangeArrowheads="1"/>
          </p:cNvSpPr>
          <p:nvPr/>
        </p:nvSpPr>
        <p:spPr bwMode="auto">
          <a:xfrm>
            <a:off x="2189163" y="2033588"/>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6" name="Oval 10"/>
          <p:cNvSpPr>
            <a:spLocks noChangeArrowheads="1"/>
          </p:cNvSpPr>
          <p:nvPr/>
        </p:nvSpPr>
        <p:spPr bwMode="auto">
          <a:xfrm>
            <a:off x="1630363" y="1389063"/>
            <a:ext cx="503237"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7" name="Oval 11"/>
          <p:cNvSpPr>
            <a:spLocks noChangeArrowheads="1"/>
          </p:cNvSpPr>
          <p:nvPr/>
        </p:nvSpPr>
        <p:spPr bwMode="auto">
          <a:xfrm>
            <a:off x="4279900" y="26844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8" name="Oval 12"/>
          <p:cNvSpPr>
            <a:spLocks noChangeArrowheads="1"/>
          </p:cNvSpPr>
          <p:nvPr/>
        </p:nvSpPr>
        <p:spPr bwMode="auto">
          <a:xfrm>
            <a:off x="4279900" y="3471863"/>
            <a:ext cx="503238" cy="503237"/>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sp>
        <p:nvSpPr>
          <p:cNvPr id="342029" name="Oval 13"/>
          <p:cNvSpPr>
            <a:spLocks noChangeArrowheads="1"/>
          </p:cNvSpPr>
          <p:nvPr/>
        </p:nvSpPr>
        <p:spPr bwMode="auto">
          <a:xfrm>
            <a:off x="295275" y="2914650"/>
            <a:ext cx="503238" cy="503238"/>
          </a:xfrm>
          <a:prstGeom prst="ellipse">
            <a:avLst/>
          </a:prstGeom>
          <a:solidFill>
            <a:schemeClr val="accent1"/>
          </a:solidFill>
          <a:ln w="12700" cap="sq">
            <a:solidFill>
              <a:schemeClr val="tx1"/>
            </a:solidFill>
            <a:round/>
            <a:headEnd type="none" w="sm" len="sm"/>
            <a:tailEnd type="none" w="sm" len="sm"/>
          </a:ln>
          <a:effectLst/>
        </p:spPr>
        <p:txBody>
          <a:bodyPr lIns="274320" rIns="274320" anchor="ctr"/>
          <a:lstStyle/>
          <a:p>
            <a:pPr>
              <a:defRPr/>
            </a:pPr>
            <a:endParaRPr lang="en-US"/>
          </a:p>
        </p:txBody>
      </p:sp>
      <p:cxnSp>
        <p:nvCxnSpPr>
          <p:cNvPr id="3086" name="AutoShape 14"/>
          <p:cNvCxnSpPr>
            <a:cxnSpLocks noChangeShapeType="1"/>
            <a:stCxn id="342026" idx="6"/>
            <a:endCxn id="342018" idx="2"/>
          </p:cNvCxnSpPr>
          <p:nvPr/>
        </p:nvCxnSpPr>
        <p:spPr bwMode="auto">
          <a:xfrm flipV="1">
            <a:off x="2133600" y="1636713"/>
            <a:ext cx="552450" cy="476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87" name="AutoShape 15"/>
          <p:cNvCxnSpPr>
            <a:cxnSpLocks noChangeShapeType="1"/>
            <a:stCxn id="342018" idx="3"/>
            <a:endCxn id="342025" idx="7"/>
          </p:cNvCxnSpPr>
          <p:nvPr/>
        </p:nvCxnSpPr>
        <p:spPr bwMode="auto">
          <a:xfrm flipH="1">
            <a:off x="2619375" y="1814513"/>
            <a:ext cx="139700" cy="2921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88" name="AutoShape 16"/>
          <p:cNvCxnSpPr>
            <a:cxnSpLocks noChangeShapeType="1"/>
            <a:stCxn id="342026" idx="5"/>
            <a:endCxn id="342025" idx="1"/>
          </p:cNvCxnSpPr>
          <p:nvPr/>
        </p:nvCxnSpPr>
        <p:spPr bwMode="auto">
          <a:xfrm>
            <a:off x="2060575" y="1819275"/>
            <a:ext cx="201613" cy="2873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89" name="AutoShape 17"/>
          <p:cNvCxnSpPr>
            <a:cxnSpLocks noChangeShapeType="1"/>
            <a:stCxn id="342018" idx="5"/>
            <a:endCxn id="342028" idx="1"/>
          </p:cNvCxnSpPr>
          <p:nvPr/>
        </p:nvCxnSpPr>
        <p:spPr bwMode="auto">
          <a:xfrm>
            <a:off x="3116263" y="1814513"/>
            <a:ext cx="1236662" cy="17303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0" name="AutoShape 18"/>
          <p:cNvCxnSpPr>
            <a:cxnSpLocks noChangeShapeType="1"/>
            <a:stCxn id="342018" idx="4"/>
            <a:endCxn id="342019" idx="1"/>
          </p:cNvCxnSpPr>
          <p:nvPr/>
        </p:nvCxnSpPr>
        <p:spPr bwMode="auto">
          <a:xfrm>
            <a:off x="2938463" y="1887538"/>
            <a:ext cx="1414462" cy="24463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1" name="AutoShape 19"/>
          <p:cNvCxnSpPr>
            <a:cxnSpLocks noChangeShapeType="1"/>
            <a:stCxn id="342025" idx="5"/>
            <a:endCxn id="342020" idx="1"/>
          </p:cNvCxnSpPr>
          <p:nvPr/>
        </p:nvCxnSpPr>
        <p:spPr bwMode="auto">
          <a:xfrm>
            <a:off x="2619375" y="2463800"/>
            <a:ext cx="538163" cy="18700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2" name="AutoShape 20"/>
          <p:cNvCxnSpPr>
            <a:cxnSpLocks noChangeShapeType="1"/>
            <a:stCxn id="342029" idx="7"/>
            <a:endCxn id="342025" idx="2"/>
          </p:cNvCxnSpPr>
          <p:nvPr/>
        </p:nvCxnSpPr>
        <p:spPr bwMode="auto">
          <a:xfrm flipV="1">
            <a:off x="725488" y="2286000"/>
            <a:ext cx="1463675" cy="7016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3" name="AutoShape 21"/>
          <p:cNvCxnSpPr>
            <a:cxnSpLocks noChangeShapeType="1"/>
            <a:stCxn id="342025" idx="6"/>
            <a:endCxn id="342027" idx="2"/>
          </p:cNvCxnSpPr>
          <p:nvPr/>
        </p:nvCxnSpPr>
        <p:spPr bwMode="auto">
          <a:xfrm>
            <a:off x="2692400" y="2286000"/>
            <a:ext cx="1587500" cy="6508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4" name="AutoShape 22"/>
          <p:cNvCxnSpPr>
            <a:cxnSpLocks noChangeShapeType="1"/>
            <a:stCxn id="342029" idx="6"/>
            <a:endCxn id="342028" idx="2"/>
          </p:cNvCxnSpPr>
          <p:nvPr/>
        </p:nvCxnSpPr>
        <p:spPr bwMode="auto">
          <a:xfrm>
            <a:off x="798513" y="3167063"/>
            <a:ext cx="3481387" cy="557212"/>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5" name="AutoShape 23"/>
          <p:cNvCxnSpPr>
            <a:cxnSpLocks noChangeShapeType="1"/>
            <a:stCxn id="342024" idx="0"/>
            <a:endCxn id="342025" idx="4"/>
          </p:cNvCxnSpPr>
          <p:nvPr/>
        </p:nvCxnSpPr>
        <p:spPr bwMode="auto">
          <a:xfrm flipV="1">
            <a:off x="2141538" y="2536825"/>
            <a:ext cx="300037" cy="25574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6" name="AutoShape 24"/>
          <p:cNvCxnSpPr>
            <a:cxnSpLocks noChangeShapeType="1"/>
            <a:stCxn id="342024" idx="6"/>
            <a:endCxn id="342020" idx="3"/>
          </p:cNvCxnSpPr>
          <p:nvPr/>
        </p:nvCxnSpPr>
        <p:spPr bwMode="auto">
          <a:xfrm flipV="1">
            <a:off x="2392363" y="4691063"/>
            <a:ext cx="765175" cy="655637"/>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7" name="AutoShape 25"/>
          <p:cNvCxnSpPr>
            <a:cxnSpLocks noChangeShapeType="1"/>
            <a:stCxn id="342023" idx="5"/>
            <a:endCxn id="342020" idx="2"/>
          </p:cNvCxnSpPr>
          <p:nvPr/>
        </p:nvCxnSpPr>
        <p:spPr bwMode="auto">
          <a:xfrm flipV="1">
            <a:off x="725488" y="4513263"/>
            <a:ext cx="2359025" cy="17780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8" name="AutoShape 26"/>
          <p:cNvCxnSpPr>
            <a:cxnSpLocks noChangeShapeType="1"/>
            <a:stCxn id="342020" idx="6"/>
            <a:endCxn id="342019" idx="2"/>
          </p:cNvCxnSpPr>
          <p:nvPr/>
        </p:nvCxnSpPr>
        <p:spPr bwMode="auto">
          <a:xfrm>
            <a:off x="3587750" y="4513263"/>
            <a:ext cx="692150" cy="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099" name="AutoShape 27"/>
          <p:cNvCxnSpPr>
            <a:cxnSpLocks noChangeShapeType="1"/>
            <a:stCxn id="342022" idx="4"/>
            <a:endCxn id="342023" idx="0"/>
          </p:cNvCxnSpPr>
          <p:nvPr/>
        </p:nvCxnSpPr>
        <p:spPr bwMode="auto">
          <a:xfrm>
            <a:off x="547688" y="39751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0" name="AutoShape 28"/>
          <p:cNvCxnSpPr>
            <a:cxnSpLocks noChangeShapeType="1"/>
            <a:stCxn id="342029" idx="4"/>
            <a:endCxn id="342022" idx="0"/>
          </p:cNvCxnSpPr>
          <p:nvPr/>
        </p:nvCxnSpPr>
        <p:spPr bwMode="auto">
          <a:xfrm>
            <a:off x="547688" y="3417888"/>
            <a:ext cx="0" cy="53975"/>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1" name="AutoShape 29"/>
          <p:cNvCxnSpPr>
            <a:cxnSpLocks noChangeShapeType="1"/>
            <a:stCxn id="342022" idx="5"/>
            <a:endCxn id="342021" idx="1"/>
          </p:cNvCxnSpPr>
          <p:nvPr/>
        </p:nvCxnSpPr>
        <p:spPr bwMode="auto">
          <a:xfrm>
            <a:off x="725488" y="3902075"/>
            <a:ext cx="390525" cy="1984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2" name="AutoShape 30"/>
          <p:cNvCxnSpPr>
            <a:cxnSpLocks noChangeShapeType="1"/>
            <a:stCxn id="342021" idx="2"/>
            <a:endCxn id="342023" idx="6"/>
          </p:cNvCxnSpPr>
          <p:nvPr/>
        </p:nvCxnSpPr>
        <p:spPr bwMode="auto">
          <a:xfrm flipH="1">
            <a:off x="798513" y="4279900"/>
            <a:ext cx="244475" cy="2333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3" name="AutoShape 31"/>
          <p:cNvCxnSpPr>
            <a:cxnSpLocks noChangeShapeType="1"/>
            <a:stCxn id="342021" idx="7"/>
            <a:endCxn id="342027" idx="3"/>
          </p:cNvCxnSpPr>
          <p:nvPr/>
        </p:nvCxnSpPr>
        <p:spPr bwMode="auto">
          <a:xfrm flipV="1">
            <a:off x="1473200" y="3114675"/>
            <a:ext cx="2879725" cy="985838"/>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4" name="AutoShape 32"/>
          <p:cNvCxnSpPr>
            <a:cxnSpLocks noChangeShapeType="1"/>
            <a:stCxn id="342027" idx="4"/>
            <a:endCxn id="342028" idx="0"/>
          </p:cNvCxnSpPr>
          <p:nvPr/>
        </p:nvCxnSpPr>
        <p:spPr bwMode="auto">
          <a:xfrm>
            <a:off x="4532313" y="3187700"/>
            <a:ext cx="0" cy="284163"/>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3105" name="AutoShape 33"/>
          <p:cNvCxnSpPr>
            <a:cxnSpLocks noChangeShapeType="1"/>
            <a:stCxn id="342028" idx="4"/>
            <a:endCxn id="342019" idx="0"/>
          </p:cNvCxnSpPr>
          <p:nvPr/>
        </p:nvCxnSpPr>
        <p:spPr bwMode="auto">
          <a:xfrm>
            <a:off x="4532313" y="3975100"/>
            <a:ext cx="0" cy="285750"/>
          </a:xfrm>
          <a:prstGeom prst="straightConnector1">
            <a:avLst/>
          </a:prstGeom>
          <a:noFill/>
          <a:ln w="57150" cap="sq">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342053" name="Rectangle 37"/>
          <p:cNvSpPr>
            <a:spLocks noChangeArrowheads="1"/>
          </p:cNvSpPr>
          <p:nvPr/>
        </p:nvSpPr>
        <p:spPr bwMode="auto">
          <a:xfrm>
            <a:off x="5029200" y="1411288"/>
            <a:ext cx="4114800" cy="4273550"/>
          </a:xfrm>
          <a:prstGeom prst="rect">
            <a:avLst/>
          </a:prstGeom>
          <a:noFill/>
          <a:ln w="57150" cap="sq">
            <a:noFill/>
            <a:miter lim="800000"/>
            <a:headEnd/>
            <a:tailEnd/>
          </a:ln>
          <a:effectLst/>
        </p:spPr>
        <p:txBody>
          <a:bodyPr lIns="274320" rIns="274320">
            <a:spAutoFit/>
          </a:bodyPr>
          <a:lstStyle/>
          <a:p>
            <a:pPr>
              <a:spcBef>
                <a:spcPct val="50000"/>
              </a:spcBef>
              <a:defRPr/>
            </a:pPr>
            <a:r>
              <a:rPr lang="en-US" sz="3200">
                <a:solidFill>
                  <a:srgbClr val="66FF33"/>
                </a:solidFill>
              </a:rPr>
              <a:t>C</a:t>
            </a:r>
            <a:r>
              <a:rPr lang="en-US" sz="3200">
                <a:solidFill>
                  <a:schemeClr val="accent2"/>
                </a:solidFill>
              </a:rPr>
              <a:t>o</a:t>
            </a:r>
            <a:r>
              <a:rPr lang="en-US" sz="3200">
                <a:solidFill>
                  <a:schemeClr val="hlink"/>
                </a:solidFill>
              </a:rPr>
              <a:t>l</a:t>
            </a:r>
            <a:r>
              <a:rPr lang="en-US" sz="3200">
                <a:solidFill>
                  <a:srgbClr val="66FF33"/>
                </a:solidFill>
              </a:rPr>
              <a:t>o</a:t>
            </a:r>
            <a:r>
              <a:rPr lang="en-US" sz="3200">
                <a:solidFill>
                  <a:schemeClr val="hlink"/>
                </a:solidFill>
              </a:rPr>
              <a:t>u</a:t>
            </a:r>
            <a:r>
              <a:rPr lang="en-US" sz="3200">
                <a:solidFill>
                  <a:schemeClr val="accent2"/>
                </a:solidFill>
              </a:rPr>
              <a:t>r</a:t>
            </a:r>
            <a:r>
              <a:rPr lang="en-US">
                <a:solidFill>
                  <a:srgbClr val="00FFCC"/>
                </a:solidFill>
              </a:rPr>
              <a:t> </a:t>
            </a:r>
            <a:r>
              <a:rPr lang="en-US">
                <a:effectLst>
                  <a:outerShdw blurRad="38100" dist="38100" dir="2700000" algn="tl">
                    <a:srgbClr val="000000"/>
                  </a:outerShdw>
                </a:effectLst>
              </a:rPr>
              <a:t>each node.</a:t>
            </a:r>
          </a:p>
          <a:p>
            <a:pPr>
              <a:spcBef>
                <a:spcPct val="50000"/>
              </a:spcBef>
              <a:defRPr/>
            </a:pPr>
            <a:r>
              <a:rPr lang="en-US">
                <a:effectLst>
                  <a:outerShdw blurRad="38100" dist="38100" dir="2700000" algn="tl">
                    <a:srgbClr val="000000"/>
                  </a:outerShdw>
                </a:effectLst>
              </a:rPr>
              <a:t>Nodes with lines between them must have different colours.</a:t>
            </a:r>
          </a:p>
          <a:p>
            <a:pPr>
              <a:spcBef>
                <a:spcPct val="50000"/>
              </a:spcBef>
              <a:defRPr/>
            </a:pPr>
            <a:r>
              <a:rPr lang="en-US">
                <a:effectLst>
                  <a:outerShdw blurRad="38100" dist="38100" dir="2700000" algn="tl">
                    <a:srgbClr val="000000"/>
                  </a:outerShdw>
                </a:effectLst>
              </a:rPr>
              <a:t>Can you do it with 2 colours?</a:t>
            </a:r>
          </a:p>
          <a:p>
            <a:pPr>
              <a:spcBef>
                <a:spcPct val="50000"/>
              </a:spcBef>
              <a:defRPr/>
            </a:pPr>
            <a:r>
              <a:rPr lang="en-US">
                <a:effectLst>
                  <a:outerShdw blurRad="38100" dist="38100" dir="2700000" algn="tl">
                    <a:srgbClr val="000000"/>
                  </a:outerShdw>
                </a:effectLst>
              </a:rPr>
              <a:t>Can you do it with 3? </a:t>
            </a:r>
          </a:p>
        </p:txBody>
      </p:sp>
      <p:grpSp>
        <p:nvGrpSpPr>
          <p:cNvPr id="3107" name="Group 38"/>
          <p:cNvGrpSpPr>
            <a:grpSpLocks/>
          </p:cNvGrpSpPr>
          <p:nvPr/>
        </p:nvGrpSpPr>
        <p:grpSpPr bwMode="auto">
          <a:xfrm rot="6147626">
            <a:off x="3558381" y="1723232"/>
            <a:ext cx="1347787" cy="234950"/>
            <a:chOff x="240" y="1691"/>
            <a:chExt cx="1720" cy="196"/>
          </a:xfrm>
        </p:grpSpPr>
        <p:grpSp>
          <p:nvGrpSpPr>
            <p:cNvPr id="3109" name="Group 39"/>
            <p:cNvGrpSpPr>
              <a:grpSpLocks/>
            </p:cNvGrpSpPr>
            <p:nvPr/>
          </p:nvGrpSpPr>
          <p:grpSpPr bwMode="auto">
            <a:xfrm>
              <a:off x="1538" y="1691"/>
              <a:ext cx="422" cy="196"/>
              <a:chOff x="1538" y="1691"/>
              <a:chExt cx="422" cy="196"/>
            </a:xfrm>
          </p:grpSpPr>
          <p:grpSp>
            <p:nvGrpSpPr>
              <p:cNvPr id="3136" name="Group 40"/>
              <p:cNvGrpSpPr>
                <a:grpSpLocks/>
              </p:cNvGrpSpPr>
              <p:nvPr/>
            </p:nvGrpSpPr>
            <p:grpSpPr bwMode="auto">
              <a:xfrm>
                <a:off x="1538" y="1691"/>
                <a:ext cx="418" cy="196"/>
                <a:chOff x="1538" y="1691"/>
                <a:chExt cx="418" cy="196"/>
              </a:xfrm>
            </p:grpSpPr>
            <p:grpSp>
              <p:nvGrpSpPr>
                <p:cNvPr id="3140" name="Group 41"/>
                <p:cNvGrpSpPr>
                  <a:grpSpLocks/>
                </p:cNvGrpSpPr>
                <p:nvPr/>
              </p:nvGrpSpPr>
              <p:grpSpPr bwMode="auto">
                <a:xfrm>
                  <a:off x="1538" y="1691"/>
                  <a:ext cx="418" cy="196"/>
                  <a:chOff x="1538" y="1691"/>
                  <a:chExt cx="418" cy="196"/>
                </a:xfrm>
              </p:grpSpPr>
              <p:sp>
                <p:nvSpPr>
                  <p:cNvPr id="342058" name="Freeform 42"/>
                  <p:cNvSpPr>
                    <a:spLocks/>
                  </p:cNvSpPr>
                  <p:nvPr/>
                </p:nvSpPr>
                <p:spPr bwMode="auto">
                  <a:xfrm>
                    <a:off x="1533" y="1732"/>
                    <a:ext cx="401" cy="196"/>
                  </a:xfrm>
                  <a:custGeom>
                    <a:avLst/>
                    <a:gdLst/>
                    <a:ahLst/>
                    <a:cxnLst>
                      <a:cxn ang="0">
                        <a:pos x="521" y="108"/>
                      </a:cxn>
                      <a:cxn ang="0">
                        <a:pos x="478" y="73"/>
                      </a:cxn>
                      <a:cxn ang="0">
                        <a:pos x="437" y="48"/>
                      </a:cxn>
                      <a:cxn ang="0">
                        <a:pos x="392" y="30"/>
                      </a:cxn>
                      <a:cxn ang="0">
                        <a:pos x="348" y="15"/>
                      </a:cxn>
                      <a:cxn ang="0">
                        <a:pos x="303" y="5"/>
                      </a:cxn>
                      <a:cxn ang="0">
                        <a:pos x="252" y="0"/>
                      </a:cxn>
                      <a:cxn ang="0">
                        <a:pos x="213" y="0"/>
                      </a:cxn>
                      <a:cxn ang="0">
                        <a:pos x="169" y="6"/>
                      </a:cxn>
                      <a:cxn ang="0">
                        <a:pos x="119" y="21"/>
                      </a:cxn>
                      <a:cxn ang="0">
                        <a:pos x="83" y="37"/>
                      </a:cxn>
                      <a:cxn ang="0">
                        <a:pos x="48" y="60"/>
                      </a:cxn>
                      <a:cxn ang="0">
                        <a:pos x="26" y="80"/>
                      </a:cxn>
                      <a:cxn ang="0">
                        <a:pos x="0" y="113"/>
                      </a:cxn>
                      <a:cxn ang="0">
                        <a:pos x="13" y="295"/>
                      </a:cxn>
                      <a:cxn ang="0">
                        <a:pos x="39" y="321"/>
                      </a:cxn>
                      <a:cxn ang="0">
                        <a:pos x="73" y="347"/>
                      </a:cxn>
                      <a:cxn ang="0">
                        <a:pos x="108" y="365"/>
                      </a:cxn>
                      <a:cxn ang="0">
                        <a:pos x="142" y="378"/>
                      </a:cxn>
                      <a:cxn ang="0">
                        <a:pos x="189" y="387"/>
                      </a:cxn>
                      <a:cxn ang="0">
                        <a:pos x="229" y="391"/>
                      </a:cxn>
                      <a:cxn ang="0">
                        <a:pos x="270" y="390"/>
                      </a:cxn>
                      <a:cxn ang="0">
                        <a:pos x="308" y="385"/>
                      </a:cxn>
                      <a:cxn ang="0">
                        <a:pos x="357" y="377"/>
                      </a:cxn>
                      <a:cxn ang="0">
                        <a:pos x="402" y="365"/>
                      </a:cxn>
                      <a:cxn ang="0">
                        <a:pos x="447" y="350"/>
                      </a:cxn>
                      <a:cxn ang="0">
                        <a:pos x="485" y="336"/>
                      </a:cxn>
                      <a:cxn ang="0">
                        <a:pos x="522" y="321"/>
                      </a:cxn>
                      <a:cxn ang="0">
                        <a:pos x="569" y="307"/>
                      </a:cxn>
                      <a:cxn ang="0">
                        <a:pos x="619" y="295"/>
                      </a:cxn>
                      <a:cxn ang="0">
                        <a:pos x="667" y="297"/>
                      </a:cxn>
                      <a:cxn ang="0">
                        <a:pos x="711" y="302"/>
                      </a:cxn>
                      <a:cxn ang="0">
                        <a:pos x="756" y="310"/>
                      </a:cxn>
                      <a:cxn ang="0">
                        <a:pos x="802" y="318"/>
                      </a:cxn>
                      <a:cxn ang="0">
                        <a:pos x="829" y="317"/>
                      </a:cxn>
                      <a:cxn ang="0">
                        <a:pos x="836" y="305"/>
                      </a:cxn>
                      <a:cxn ang="0">
                        <a:pos x="804" y="293"/>
                      </a:cxn>
                      <a:cxn ang="0">
                        <a:pos x="761" y="270"/>
                      </a:cxn>
                      <a:cxn ang="0">
                        <a:pos x="713" y="246"/>
                      </a:cxn>
                      <a:cxn ang="0">
                        <a:pos x="656" y="212"/>
                      </a:cxn>
                      <a:cxn ang="0">
                        <a:pos x="594" y="173"/>
                      </a:cxn>
                      <a:cxn ang="0">
                        <a:pos x="546" y="135"/>
                      </a:cxn>
                    </a:cxnLst>
                    <a:rect l="0" t="0" r="r" b="b"/>
                    <a:pathLst>
                      <a:path w="836" h="391">
                        <a:moveTo>
                          <a:pt x="546" y="135"/>
                        </a:moveTo>
                        <a:lnTo>
                          <a:pt x="521" y="108"/>
                        </a:lnTo>
                        <a:lnTo>
                          <a:pt x="496" y="87"/>
                        </a:lnTo>
                        <a:lnTo>
                          <a:pt x="478" y="73"/>
                        </a:lnTo>
                        <a:lnTo>
                          <a:pt x="457" y="59"/>
                        </a:lnTo>
                        <a:lnTo>
                          <a:pt x="437" y="48"/>
                        </a:lnTo>
                        <a:lnTo>
                          <a:pt x="415" y="39"/>
                        </a:lnTo>
                        <a:lnTo>
                          <a:pt x="392" y="30"/>
                        </a:lnTo>
                        <a:lnTo>
                          <a:pt x="371" y="22"/>
                        </a:lnTo>
                        <a:lnTo>
                          <a:pt x="348" y="15"/>
                        </a:lnTo>
                        <a:lnTo>
                          <a:pt x="323" y="9"/>
                        </a:lnTo>
                        <a:lnTo>
                          <a:pt x="303" y="5"/>
                        </a:lnTo>
                        <a:lnTo>
                          <a:pt x="276" y="2"/>
                        </a:lnTo>
                        <a:lnTo>
                          <a:pt x="252" y="0"/>
                        </a:lnTo>
                        <a:lnTo>
                          <a:pt x="232" y="0"/>
                        </a:lnTo>
                        <a:lnTo>
                          <a:pt x="213" y="0"/>
                        </a:lnTo>
                        <a:lnTo>
                          <a:pt x="191" y="3"/>
                        </a:lnTo>
                        <a:lnTo>
                          <a:pt x="169" y="6"/>
                        </a:lnTo>
                        <a:lnTo>
                          <a:pt x="144" y="13"/>
                        </a:lnTo>
                        <a:lnTo>
                          <a:pt x="119" y="21"/>
                        </a:lnTo>
                        <a:lnTo>
                          <a:pt x="102" y="28"/>
                        </a:lnTo>
                        <a:lnTo>
                          <a:pt x="83" y="37"/>
                        </a:lnTo>
                        <a:lnTo>
                          <a:pt x="66" y="47"/>
                        </a:lnTo>
                        <a:lnTo>
                          <a:pt x="48" y="60"/>
                        </a:lnTo>
                        <a:lnTo>
                          <a:pt x="36" y="70"/>
                        </a:lnTo>
                        <a:lnTo>
                          <a:pt x="26" y="80"/>
                        </a:lnTo>
                        <a:lnTo>
                          <a:pt x="16" y="91"/>
                        </a:lnTo>
                        <a:lnTo>
                          <a:pt x="0" y="113"/>
                        </a:lnTo>
                        <a:lnTo>
                          <a:pt x="0" y="274"/>
                        </a:lnTo>
                        <a:lnTo>
                          <a:pt x="13" y="295"/>
                        </a:lnTo>
                        <a:lnTo>
                          <a:pt x="24" y="308"/>
                        </a:lnTo>
                        <a:lnTo>
                          <a:pt x="39" y="321"/>
                        </a:lnTo>
                        <a:lnTo>
                          <a:pt x="54" y="335"/>
                        </a:lnTo>
                        <a:lnTo>
                          <a:pt x="73" y="347"/>
                        </a:lnTo>
                        <a:lnTo>
                          <a:pt x="93" y="358"/>
                        </a:lnTo>
                        <a:lnTo>
                          <a:pt x="108" y="365"/>
                        </a:lnTo>
                        <a:lnTo>
                          <a:pt x="125" y="373"/>
                        </a:lnTo>
                        <a:lnTo>
                          <a:pt x="142" y="378"/>
                        </a:lnTo>
                        <a:lnTo>
                          <a:pt x="166" y="383"/>
                        </a:lnTo>
                        <a:lnTo>
                          <a:pt x="189" y="387"/>
                        </a:lnTo>
                        <a:lnTo>
                          <a:pt x="209" y="390"/>
                        </a:lnTo>
                        <a:lnTo>
                          <a:pt x="229" y="391"/>
                        </a:lnTo>
                        <a:lnTo>
                          <a:pt x="249" y="391"/>
                        </a:lnTo>
                        <a:lnTo>
                          <a:pt x="270" y="390"/>
                        </a:lnTo>
                        <a:lnTo>
                          <a:pt x="288" y="387"/>
                        </a:lnTo>
                        <a:lnTo>
                          <a:pt x="308" y="385"/>
                        </a:lnTo>
                        <a:lnTo>
                          <a:pt x="333" y="382"/>
                        </a:lnTo>
                        <a:lnTo>
                          <a:pt x="357" y="377"/>
                        </a:lnTo>
                        <a:lnTo>
                          <a:pt x="380" y="371"/>
                        </a:lnTo>
                        <a:lnTo>
                          <a:pt x="402" y="365"/>
                        </a:lnTo>
                        <a:lnTo>
                          <a:pt x="423" y="358"/>
                        </a:lnTo>
                        <a:lnTo>
                          <a:pt x="447" y="350"/>
                        </a:lnTo>
                        <a:lnTo>
                          <a:pt x="468" y="343"/>
                        </a:lnTo>
                        <a:lnTo>
                          <a:pt x="485" y="336"/>
                        </a:lnTo>
                        <a:lnTo>
                          <a:pt x="503" y="330"/>
                        </a:lnTo>
                        <a:lnTo>
                          <a:pt x="522" y="321"/>
                        </a:lnTo>
                        <a:lnTo>
                          <a:pt x="548" y="314"/>
                        </a:lnTo>
                        <a:lnTo>
                          <a:pt x="569" y="307"/>
                        </a:lnTo>
                        <a:lnTo>
                          <a:pt x="594" y="301"/>
                        </a:lnTo>
                        <a:lnTo>
                          <a:pt x="619" y="295"/>
                        </a:lnTo>
                        <a:lnTo>
                          <a:pt x="645" y="295"/>
                        </a:lnTo>
                        <a:lnTo>
                          <a:pt x="667" y="297"/>
                        </a:lnTo>
                        <a:lnTo>
                          <a:pt x="691" y="299"/>
                        </a:lnTo>
                        <a:lnTo>
                          <a:pt x="711" y="302"/>
                        </a:lnTo>
                        <a:lnTo>
                          <a:pt x="734" y="305"/>
                        </a:lnTo>
                        <a:lnTo>
                          <a:pt x="756" y="310"/>
                        </a:lnTo>
                        <a:lnTo>
                          <a:pt x="784" y="316"/>
                        </a:lnTo>
                        <a:lnTo>
                          <a:pt x="802" y="318"/>
                        </a:lnTo>
                        <a:lnTo>
                          <a:pt x="817" y="319"/>
                        </a:lnTo>
                        <a:lnTo>
                          <a:pt x="829" y="317"/>
                        </a:lnTo>
                        <a:lnTo>
                          <a:pt x="836" y="313"/>
                        </a:lnTo>
                        <a:lnTo>
                          <a:pt x="836" y="305"/>
                        </a:lnTo>
                        <a:lnTo>
                          <a:pt x="825" y="299"/>
                        </a:lnTo>
                        <a:lnTo>
                          <a:pt x="804" y="293"/>
                        </a:lnTo>
                        <a:lnTo>
                          <a:pt x="783" y="281"/>
                        </a:lnTo>
                        <a:lnTo>
                          <a:pt x="761" y="270"/>
                        </a:lnTo>
                        <a:lnTo>
                          <a:pt x="737" y="258"/>
                        </a:lnTo>
                        <a:lnTo>
                          <a:pt x="713" y="246"/>
                        </a:lnTo>
                        <a:lnTo>
                          <a:pt x="686" y="233"/>
                        </a:lnTo>
                        <a:lnTo>
                          <a:pt x="656" y="212"/>
                        </a:lnTo>
                        <a:lnTo>
                          <a:pt x="625" y="192"/>
                        </a:lnTo>
                        <a:lnTo>
                          <a:pt x="594" y="173"/>
                        </a:lnTo>
                        <a:lnTo>
                          <a:pt x="569" y="155"/>
                        </a:lnTo>
                        <a:lnTo>
                          <a:pt x="546" y="135"/>
                        </a:lnTo>
                        <a:close/>
                      </a:path>
                    </a:pathLst>
                  </a:custGeom>
                  <a:solidFill>
                    <a:srgbClr val="FF8000"/>
                  </a:solidFill>
                  <a:ln w="9525">
                    <a:noFill/>
                    <a:round/>
                    <a:headEnd/>
                    <a:tailEnd/>
                  </a:ln>
                </p:spPr>
                <p:txBody>
                  <a:bodyPr/>
                  <a:lstStyle/>
                  <a:p>
                    <a:pPr>
                      <a:defRPr/>
                    </a:pPr>
                    <a:endParaRPr lang="en-CA"/>
                  </a:p>
                </p:txBody>
              </p:sp>
              <p:sp>
                <p:nvSpPr>
                  <p:cNvPr id="342059" name="Freeform 43"/>
                  <p:cNvSpPr>
                    <a:spLocks/>
                  </p:cNvSpPr>
                  <p:nvPr/>
                </p:nvSpPr>
                <p:spPr bwMode="auto">
                  <a:xfrm>
                    <a:off x="1537" y="1852"/>
                    <a:ext cx="255" cy="81"/>
                  </a:xfrm>
                  <a:custGeom>
                    <a:avLst/>
                    <a:gdLst/>
                    <a:ahLst/>
                    <a:cxnLst>
                      <a:cxn ang="0">
                        <a:pos x="479" y="31"/>
                      </a:cxn>
                      <a:cxn ang="0">
                        <a:pos x="447" y="21"/>
                      </a:cxn>
                      <a:cxn ang="0">
                        <a:pos x="419" y="16"/>
                      </a:cxn>
                      <a:cxn ang="0">
                        <a:pos x="387" y="14"/>
                      </a:cxn>
                      <a:cxn ang="0">
                        <a:pos x="353" y="22"/>
                      </a:cxn>
                      <a:cxn ang="0">
                        <a:pos x="326" y="31"/>
                      </a:cxn>
                      <a:cxn ang="0">
                        <a:pos x="296" y="25"/>
                      </a:cxn>
                      <a:cxn ang="0">
                        <a:pos x="264" y="11"/>
                      </a:cxn>
                      <a:cxn ang="0">
                        <a:pos x="238" y="2"/>
                      </a:cxn>
                      <a:cxn ang="0">
                        <a:pos x="203" y="0"/>
                      </a:cxn>
                      <a:cxn ang="0">
                        <a:pos x="171" y="0"/>
                      </a:cxn>
                      <a:cxn ang="0">
                        <a:pos x="137" y="2"/>
                      </a:cxn>
                      <a:cxn ang="0">
                        <a:pos x="97" y="5"/>
                      </a:cxn>
                      <a:cxn ang="0">
                        <a:pos x="57" y="11"/>
                      </a:cxn>
                      <a:cxn ang="0">
                        <a:pos x="17" y="20"/>
                      </a:cxn>
                      <a:cxn ang="0">
                        <a:pos x="0" y="54"/>
                      </a:cxn>
                      <a:cxn ang="0">
                        <a:pos x="22" y="87"/>
                      </a:cxn>
                      <a:cxn ang="0">
                        <a:pos x="53" y="108"/>
                      </a:cxn>
                      <a:cxn ang="0">
                        <a:pos x="87" y="127"/>
                      </a:cxn>
                      <a:cxn ang="0">
                        <a:pos x="126" y="143"/>
                      </a:cxn>
                      <a:cxn ang="0">
                        <a:pos x="162" y="152"/>
                      </a:cxn>
                      <a:cxn ang="0">
                        <a:pos x="202" y="159"/>
                      </a:cxn>
                      <a:cxn ang="0">
                        <a:pos x="245" y="163"/>
                      </a:cxn>
                      <a:cxn ang="0">
                        <a:pos x="283" y="162"/>
                      </a:cxn>
                      <a:cxn ang="0">
                        <a:pos x="318" y="160"/>
                      </a:cxn>
                      <a:cxn ang="0">
                        <a:pos x="356" y="153"/>
                      </a:cxn>
                      <a:cxn ang="0">
                        <a:pos x="397" y="142"/>
                      </a:cxn>
                      <a:cxn ang="0">
                        <a:pos x="430" y="130"/>
                      </a:cxn>
                      <a:cxn ang="0">
                        <a:pos x="463" y="119"/>
                      </a:cxn>
                      <a:cxn ang="0">
                        <a:pos x="490" y="110"/>
                      </a:cxn>
                      <a:cxn ang="0">
                        <a:pos x="533" y="100"/>
                      </a:cxn>
                      <a:cxn ang="0">
                        <a:pos x="494" y="39"/>
                      </a:cxn>
                    </a:cxnLst>
                    <a:rect l="0" t="0" r="r" b="b"/>
                    <a:pathLst>
                      <a:path w="533" h="163">
                        <a:moveTo>
                          <a:pt x="494" y="39"/>
                        </a:moveTo>
                        <a:lnTo>
                          <a:pt x="479" y="31"/>
                        </a:lnTo>
                        <a:lnTo>
                          <a:pt x="461" y="25"/>
                        </a:lnTo>
                        <a:lnTo>
                          <a:pt x="447" y="21"/>
                        </a:lnTo>
                        <a:lnTo>
                          <a:pt x="432" y="18"/>
                        </a:lnTo>
                        <a:lnTo>
                          <a:pt x="419" y="16"/>
                        </a:lnTo>
                        <a:lnTo>
                          <a:pt x="405" y="14"/>
                        </a:lnTo>
                        <a:lnTo>
                          <a:pt x="387" y="14"/>
                        </a:lnTo>
                        <a:lnTo>
                          <a:pt x="368" y="17"/>
                        </a:lnTo>
                        <a:lnTo>
                          <a:pt x="353" y="22"/>
                        </a:lnTo>
                        <a:lnTo>
                          <a:pt x="339" y="27"/>
                        </a:lnTo>
                        <a:lnTo>
                          <a:pt x="326" y="31"/>
                        </a:lnTo>
                        <a:lnTo>
                          <a:pt x="313" y="31"/>
                        </a:lnTo>
                        <a:lnTo>
                          <a:pt x="296" y="25"/>
                        </a:lnTo>
                        <a:lnTo>
                          <a:pt x="281" y="18"/>
                        </a:lnTo>
                        <a:lnTo>
                          <a:pt x="264" y="11"/>
                        </a:lnTo>
                        <a:lnTo>
                          <a:pt x="252" y="7"/>
                        </a:lnTo>
                        <a:lnTo>
                          <a:pt x="238" y="2"/>
                        </a:lnTo>
                        <a:lnTo>
                          <a:pt x="220" y="0"/>
                        </a:lnTo>
                        <a:lnTo>
                          <a:pt x="203" y="0"/>
                        </a:lnTo>
                        <a:lnTo>
                          <a:pt x="188" y="0"/>
                        </a:lnTo>
                        <a:lnTo>
                          <a:pt x="171" y="0"/>
                        </a:lnTo>
                        <a:lnTo>
                          <a:pt x="156" y="1"/>
                        </a:lnTo>
                        <a:lnTo>
                          <a:pt x="137" y="2"/>
                        </a:lnTo>
                        <a:lnTo>
                          <a:pt x="116" y="3"/>
                        </a:lnTo>
                        <a:lnTo>
                          <a:pt x="97" y="5"/>
                        </a:lnTo>
                        <a:lnTo>
                          <a:pt x="77" y="8"/>
                        </a:lnTo>
                        <a:lnTo>
                          <a:pt x="57" y="11"/>
                        </a:lnTo>
                        <a:lnTo>
                          <a:pt x="37" y="15"/>
                        </a:lnTo>
                        <a:lnTo>
                          <a:pt x="17" y="20"/>
                        </a:lnTo>
                        <a:lnTo>
                          <a:pt x="0" y="25"/>
                        </a:lnTo>
                        <a:lnTo>
                          <a:pt x="0" y="54"/>
                        </a:lnTo>
                        <a:lnTo>
                          <a:pt x="7" y="71"/>
                        </a:lnTo>
                        <a:lnTo>
                          <a:pt x="22" y="87"/>
                        </a:lnTo>
                        <a:lnTo>
                          <a:pt x="41" y="99"/>
                        </a:lnTo>
                        <a:lnTo>
                          <a:pt x="53" y="108"/>
                        </a:lnTo>
                        <a:lnTo>
                          <a:pt x="68" y="117"/>
                        </a:lnTo>
                        <a:lnTo>
                          <a:pt x="87" y="127"/>
                        </a:lnTo>
                        <a:lnTo>
                          <a:pt x="106" y="136"/>
                        </a:lnTo>
                        <a:lnTo>
                          <a:pt x="126" y="143"/>
                        </a:lnTo>
                        <a:lnTo>
                          <a:pt x="146" y="148"/>
                        </a:lnTo>
                        <a:lnTo>
                          <a:pt x="162" y="152"/>
                        </a:lnTo>
                        <a:lnTo>
                          <a:pt x="182" y="156"/>
                        </a:lnTo>
                        <a:lnTo>
                          <a:pt x="202" y="159"/>
                        </a:lnTo>
                        <a:lnTo>
                          <a:pt x="223" y="161"/>
                        </a:lnTo>
                        <a:lnTo>
                          <a:pt x="245" y="163"/>
                        </a:lnTo>
                        <a:lnTo>
                          <a:pt x="264" y="163"/>
                        </a:lnTo>
                        <a:lnTo>
                          <a:pt x="283" y="162"/>
                        </a:lnTo>
                        <a:lnTo>
                          <a:pt x="301" y="162"/>
                        </a:lnTo>
                        <a:lnTo>
                          <a:pt x="318" y="160"/>
                        </a:lnTo>
                        <a:lnTo>
                          <a:pt x="340" y="156"/>
                        </a:lnTo>
                        <a:lnTo>
                          <a:pt x="356" y="153"/>
                        </a:lnTo>
                        <a:lnTo>
                          <a:pt x="377" y="148"/>
                        </a:lnTo>
                        <a:lnTo>
                          <a:pt x="397" y="142"/>
                        </a:lnTo>
                        <a:lnTo>
                          <a:pt x="413" y="136"/>
                        </a:lnTo>
                        <a:lnTo>
                          <a:pt x="430" y="130"/>
                        </a:lnTo>
                        <a:lnTo>
                          <a:pt x="449" y="124"/>
                        </a:lnTo>
                        <a:lnTo>
                          <a:pt x="463" y="119"/>
                        </a:lnTo>
                        <a:lnTo>
                          <a:pt x="475" y="114"/>
                        </a:lnTo>
                        <a:lnTo>
                          <a:pt x="490" y="110"/>
                        </a:lnTo>
                        <a:lnTo>
                          <a:pt x="500" y="108"/>
                        </a:lnTo>
                        <a:lnTo>
                          <a:pt x="533" y="100"/>
                        </a:lnTo>
                        <a:lnTo>
                          <a:pt x="514" y="57"/>
                        </a:lnTo>
                        <a:lnTo>
                          <a:pt x="494" y="39"/>
                        </a:lnTo>
                        <a:close/>
                      </a:path>
                    </a:pathLst>
                  </a:custGeom>
                  <a:solidFill>
                    <a:srgbClr val="C06000"/>
                  </a:solidFill>
                  <a:ln w="9525">
                    <a:noFill/>
                    <a:round/>
                    <a:headEnd/>
                    <a:tailEnd/>
                  </a:ln>
                </p:spPr>
                <p:txBody>
                  <a:bodyPr/>
                  <a:lstStyle/>
                  <a:p>
                    <a:pPr>
                      <a:defRPr/>
                    </a:pPr>
                    <a:endParaRPr lang="en-CA"/>
                  </a:p>
                </p:txBody>
              </p:sp>
            </p:grpSp>
            <p:grpSp>
              <p:nvGrpSpPr>
                <p:cNvPr id="3141" name="Group 44"/>
                <p:cNvGrpSpPr>
                  <a:grpSpLocks/>
                </p:cNvGrpSpPr>
                <p:nvPr/>
              </p:nvGrpSpPr>
              <p:grpSpPr bwMode="auto">
                <a:xfrm>
                  <a:off x="1589" y="1709"/>
                  <a:ext cx="353" cy="169"/>
                  <a:chOff x="1589" y="1709"/>
                  <a:chExt cx="353" cy="169"/>
                </a:xfrm>
              </p:grpSpPr>
              <p:sp>
                <p:nvSpPr>
                  <p:cNvPr id="342061" name="Freeform 45"/>
                  <p:cNvSpPr>
                    <a:spLocks/>
                  </p:cNvSpPr>
                  <p:nvPr/>
                </p:nvSpPr>
                <p:spPr bwMode="auto">
                  <a:xfrm>
                    <a:off x="1597" y="1847"/>
                    <a:ext cx="142" cy="20"/>
                  </a:xfrm>
                  <a:custGeom>
                    <a:avLst/>
                    <a:gdLst/>
                    <a:ahLst/>
                    <a:cxnLst>
                      <a:cxn ang="0">
                        <a:pos x="283" y="43"/>
                      </a:cxn>
                      <a:cxn ang="0">
                        <a:pos x="260" y="36"/>
                      </a:cxn>
                      <a:cxn ang="0">
                        <a:pos x="244" y="32"/>
                      </a:cxn>
                      <a:cxn ang="0">
                        <a:pos x="227" y="28"/>
                      </a:cxn>
                      <a:cxn ang="0">
                        <a:pos x="209" y="25"/>
                      </a:cxn>
                      <a:cxn ang="0">
                        <a:pos x="189" y="22"/>
                      </a:cxn>
                      <a:cxn ang="0">
                        <a:pos x="171" y="19"/>
                      </a:cxn>
                      <a:cxn ang="0">
                        <a:pos x="155" y="17"/>
                      </a:cxn>
                      <a:cxn ang="0">
                        <a:pos x="137" y="14"/>
                      </a:cxn>
                      <a:cxn ang="0">
                        <a:pos x="118" y="11"/>
                      </a:cxn>
                      <a:cxn ang="0">
                        <a:pos x="102" y="8"/>
                      </a:cxn>
                      <a:cxn ang="0">
                        <a:pos x="82" y="5"/>
                      </a:cxn>
                      <a:cxn ang="0">
                        <a:pos x="62" y="2"/>
                      </a:cxn>
                      <a:cxn ang="0">
                        <a:pos x="41" y="1"/>
                      </a:cxn>
                      <a:cxn ang="0">
                        <a:pos x="20" y="0"/>
                      </a:cxn>
                      <a:cxn ang="0">
                        <a:pos x="0" y="0"/>
                      </a:cxn>
                    </a:cxnLst>
                    <a:rect l="0" t="0" r="r" b="b"/>
                    <a:pathLst>
                      <a:path w="283" h="43">
                        <a:moveTo>
                          <a:pt x="283" y="43"/>
                        </a:moveTo>
                        <a:lnTo>
                          <a:pt x="260" y="36"/>
                        </a:lnTo>
                        <a:lnTo>
                          <a:pt x="244" y="32"/>
                        </a:lnTo>
                        <a:lnTo>
                          <a:pt x="227" y="28"/>
                        </a:lnTo>
                        <a:lnTo>
                          <a:pt x="209" y="25"/>
                        </a:lnTo>
                        <a:lnTo>
                          <a:pt x="189" y="22"/>
                        </a:lnTo>
                        <a:lnTo>
                          <a:pt x="171" y="19"/>
                        </a:lnTo>
                        <a:lnTo>
                          <a:pt x="155" y="17"/>
                        </a:lnTo>
                        <a:lnTo>
                          <a:pt x="137" y="14"/>
                        </a:lnTo>
                        <a:lnTo>
                          <a:pt x="118" y="11"/>
                        </a:lnTo>
                        <a:lnTo>
                          <a:pt x="102" y="8"/>
                        </a:lnTo>
                        <a:lnTo>
                          <a:pt x="82" y="5"/>
                        </a:lnTo>
                        <a:lnTo>
                          <a:pt x="62" y="2"/>
                        </a:lnTo>
                        <a:lnTo>
                          <a:pt x="41" y="1"/>
                        </a:lnTo>
                        <a:lnTo>
                          <a:pt x="20" y="0"/>
                        </a:lnTo>
                        <a:lnTo>
                          <a:pt x="0" y="0"/>
                        </a:lnTo>
                      </a:path>
                    </a:pathLst>
                  </a:custGeom>
                  <a:noFill/>
                  <a:ln w="6350">
                    <a:solidFill>
                      <a:srgbClr val="A05000"/>
                    </a:solidFill>
                    <a:prstDash val="solid"/>
                    <a:round/>
                    <a:headEnd/>
                    <a:tailEnd/>
                  </a:ln>
                </p:spPr>
                <p:txBody>
                  <a:bodyPr/>
                  <a:lstStyle/>
                  <a:p>
                    <a:pPr>
                      <a:defRPr/>
                    </a:pPr>
                    <a:endParaRPr lang="en-CA"/>
                  </a:p>
                </p:txBody>
              </p:sp>
              <p:sp>
                <p:nvSpPr>
                  <p:cNvPr id="342062" name="Freeform 46"/>
                  <p:cNvSpPr>
                    <a:spLocks/>
                  </p:cNvSpPr>
                  <p:nvPr/>
                </p:nvSpPr>
                <p:spPr bwMode="auto">
                  <a:xfrm>
                    <a:off x="1653" y="1821"/>
                    <a:ext cx="128" cy="37"/>
                  </a:xfrm>
                  <a:custGeom>
                    <a:avLst/>
                    <a:gdLst/>
                    <a:ahLst/>
                    <a:cxnLst>
                      <a:cxn ang="0">
                        <a:pos x="242" y="73"/>
                      </a:cxn>
                      <a:cxn ang="0">
                        <a:pos x="219" y="62"/>
                      </a:cxn>
                      <a:cxn ang="0">
                        <a:pos x="196" y="51"/>
                      </a:cxn>
                      <a:cxn ang="0">
                        <a:pos x="176" y="41"/>
                      </a:cxn>
                      <a:cxn ang="0">
                        <a:pos x="155" y="33"/>
                      </a:cxn>
                      <a:cxn ang="0">
                        <a:pos x="135" y="26"/>
                      </a:cxn>
                      <a:cxn ang="0">
                        <a:pos x="112" y="20"/>
                      </a:cxn>
                      <a:cxn ang="0">
                        <a:pos x="97" y="18"/>
                      </a:cxn>
                      <a:cxn ang="0">
                        <a:pos x="84" y="16"/>
                      </a:cxn>
                      <a:cxn ang="0">
                        <a:pos x="70" y="15"/>
                      </a:cxn>
                      <a:cxn ang="0">
                        <a:pos x="51" y="11"/>
                      </a:cxn>
                      <a:cxn ang="0">
                        <a:pos x="36" y="7"/>
                      </a:cxn>
                      <a:cxn ang="0">
                        <a:pos x="24" y="5"/>
                      </a:cxn>
                      <a:cxn ang="0">
                        <a:pos x="11" y="1"/>
                      </a:cxn>
                      <a:cxn ang="0">
                        <a:pos x="0" y="0"/>
                      </a:cxn>
                    </a:cxnLst>
                    <a:rect l="0" t="0" r="r" b="b"/>
                    <a:pathLst>
                      <a:path w="242" h="73">
                        <a:moveTo>
                          <a:pt x="242" y="73"/>
                        </a:moveTo>
                        <a:lnTo>
                          <a:pt x="219" y="62"/>
                        </a:lnTo>
                        <a:lnTo>
                          <a:pt x="196" y="51"/>
                        </a:lnTo>
                        <a:lnTo>
                          <a:pt x="176" y="41"/>
                        </a:lnTo>
                        <a:lnTo>
                          <a:pt x="155" y="33"/>
                        </a:lnTo>
                        <a:lnTo>
                          <a:pt x="135" y="26"/>
                        </a:lnTo>
                        <a:lnTo>
                          <a:pt x="112" y="20"/>
                        </a:lnTo>
                        <a:lnTo>
                          <a:pt x="97" y="18"/>
                        </a:lnTo>
                        <a:lnTo>
                          <a:pt x="84" y="16"/>
                        </a:lnTo>
                        <a:lnTo>
                          <a:pt x="70" y="15"/>
                        </a:lnTo>
                        <a:lnTo>
                          <a:pt x="51" y="11"/>
                        </a:lnTo>
                        <a:lnTo>
                          <a:pt x="36" y="7"/>
                        </a:lnTo>
                        <a:lnTo>
                          <a:pt x="24" y="5"/>
                        </a:lnTo>
                        <a:lnTo>
                          <a:pt x="11" y="1"/>
                        </a:lnTo>
                        <a:lnTo>
                          <a:pt x="0" y="0"/>
                        </a:lnTo>
                      </a:path>
                    </a:pathLst>
                  </a:custGeom>
                  <a:noFill/>
                  <a:ln w="6350">
                    <a:solidFill>
                      <a:srgbClr val="A05000"/>
                    </a:solidFill>
                    <a:prstDash val="solid"/>
                    <a:round/>
                    <a:headEnd/>
                    <a:tailEnd/>
                  </a:ln>
                </p:spPr>
                <p:txBody>
                  <a:bodyPr/>
                  <a:lstStyle/>
                  <a:p>
                    <a:pPr>
                      <a:defRPr/>
                    </a:pPr>
                    <a:endParaRPr lang="en-CA"/>
                  </a:p>
                </p:txBody>
              </p:sp>
              <p:sp>
                <p:nvSpPr>
                  <p:cNvPr id="342063" name="Freeform 47"/>
                  <p:cNvSpPr>
                    <a:spLocks/>
                  </p:cNvSpPr>
                  <p:nvPr/>
                </p:nvSpPr>
                <p:spPr bwMode="auto">
                  <a:xfrm>
                    <a:off x="1549" y="1828"/>
                    <a:ext cx="168" cy="20"/>
                  </a:xfrm>
                  <a:custGeom>
                    <a:avLst/>
                    <a:gdLst/>
                    <a:ahLst/>
                    <a:cxnLst>
                      <a:cxn ang="0">
                        <a:pos x="359" y="42"/>
                      </a:cxn>
                      <a:cxn ang="0">
                        <a:pos x="336" y="34"/>
                      </a:cxn>
                      <a:cxn ang="0">
                        <a:pos x="312" y="27"/>
                      </a:cxn>
                      <a:cxn ang="0">
                        <a:pos x="291" y="22"/>
                      </a:cxn>
                      <a:cxn ang="0">
                        <a:pos x="270" y="17"/>
                      </a:cxn>
                      <a:cxn ang="0">
                        <a:pos x="245" y="14"/>
                      </a:cxn>
                      <a:cxn ang="0">
                        <a:pos x="223" y="11"/>
                      </a:cxn>
                      <a:cxn ang="0">
                        <a:pos x="198" y="8"/>
                      </a:cxn>
                      <a:cxn ang="0">
                        <a:pos x="176" y="6"/>
                      </a:cxn>
                      <a:cxn ang="0">
                        <a:pos x="152" y="3"/>
                      </a:cxn>
                      <a:cxn ang="0">
                        <a:pos x="130" y="1"/>
                      </a:cxn>
                      <a:cxn ang="0">
                        <a:pos x="111" y="1"/>
                      </a:cxn>
                      <a:cxn ang="0">
                        <a:pos x="90" y="0"/>
                      </a:cxn>
                      <a:cxn ang="0">
                        <a:pos x="72" y="1"/>
                      </a:cxn>
                      <a:cxn ang="0">
                        <a:pos x="53" y="2"/>
                      </a:cxn>
                      <a:cxn ang="0">
                        <a:pos x="35" y="4"/>
                      </a:cxn>
                      <a:cxn ang="0">
                        <a:pos x="18" y="7"/>
                      </a:cxn>
                      <a:cxn ang="0">
                        <a:pos x="0" y="8"/>
                      </a:cxn>
                    </a:cxnLst>
                    <a:rect l="0" t="0" r="r" b="b"/>
                    <a:pathLst>
                      <a:path w="359" h="42">
                        <a:moveTo>
                          <a:pt x="359" y="42"/>
                        </a:moveTo>
                        <a:lnTo>
                          <a:pt x="336" y="34"/>
                        </a:lnTo>
                        <a:lnTo>
                          <a:pt x="312" y="27"/>
                        </a:lnTo>
                        <a:lnTo>
                          <a:pt x="291" y="22"/>
                        </a:lnTo>
                        <a:lnTo>
                          <a:pt x="270" y="17"/>
                        </a:lnTo>
                        <a:lnTo>
                          <a:pt x="245" y="14"/>
                        </a:lnTo>
                        <a:lnTo>
                          <a:pt x="223" y="11"/>
                        </a:lnTo>
                        <a:lnTo>
                          <a:pt x="198" y="8"/>
                        </a:lnTo>
                        <a:lnTo>
                          <a:pt x="176" y="6"/>
                        </a:lnTo>
                        <a:lnTo>
                          <a:pt x="152" y="3"/>
                        </a:lnTo>
                        <a:lnTo>
                          <a:pt x="130" y="1"/>
                        </a:lnTo>
                        <a:lnTo>
                          <a:pt x="111" y="1"/>
                        </a:lnTo>
                        <a:lnTo>
                          <a:pt x="90" y="0"/>
                        </a:lnTo>
                        <a:lnTo>
                          <a:pt x="72" y="1"/>
                        </a:lnTo>
                        <a:lnTo>
                          <a:pt x="53" y="2"/>
                        </a:lnTo>
                        <a:lnTo>
                          <a:pt x="35" y="4"/>
                        </a:lnTo>
                        <a:lnTo>
                          <a:pt x="18" y="7"/>
                        </a:lnTo>
                        <a:lnTo>
                          <a:pt x="0" y="8"/>
                        </a:lnTo>
                      </a:path>
                    </a:pathLst>
                  </a:custGeom>
                  <a:noFill/>
                  <a:ln w="6350">
                    <a:solidFill>
                      <a:srgbClr val="A05000"/>
                    </a:solidFill>
                    <a:prstDash val="solid"/>
                    <a:round/>
                    <a:headEnd/>
                    <a:tailEnd/>
                  </a:ln>
                </p:spPr>
                <p:txBody>
                  <a:bodyPr/>
                  <a:lstStyle/>
                  <a:p>
                    <a:pPr>
                      <a:defRPr/>
                    </a:pPr>
                    <a:endParaRPr lang="en-CA"/>
                  </a:p>
                </p:txBody>
              </p:sp>
              <p:sp>
                <p:nvSpPr>
                  <p:cNvPr id="342064" name="Freeform 48"/>
                  <p:cNvSpPr>
                    <a:spLocks/>
                  </p:cNvSpPr>
                  <p:nvPr/>
                </p:nvSpPr>
                <p:spPr bwMode="auto">
                  <a:xfrm>
                    <a:off x="1651" y="1804"/>
                    <a:ext cx="144" cy="61"/>
                  </a:xfrm>
                  <a:custGeom>
                    <a:avLst/>
                    <a:gdLst/>
                    <a:ahLst/>
                    <a:cxnLst>
                      <a:cxn ang="0">
                        <a:pos x="294" y="123"/>
                      </a:cxn>
                      <a:cxn ang="0">
                        <a:pos x="273" y="114"/>
                      </a:cxn>
                      <a:cxn ang="0">
                        <a:pos x="255" y="105"/>
                      </a:cxn>
                      <a:cxn ang="0">
                        <a:pos x="237" y="97"/>
                      </a:cxn>
                      <a:cxn ang="0">
                        <a:pos x="216" y="85"/>
                      </a:cxn>
                      <a:cxn ang="0">
                        <a:pos x="195" y="73"/>
                      </a:cxn>
                      <a:cxn ang="0">
                        <a:pos x="175" y="62"/>
                      </a:cxn>
                      <a:cxn ang="0">
                        <a:pos x="154" y="49"/>
                      </a:cxn>
                      <a:cxn ang="0">
                        <a:pos x="134" y="38"/>
                      </a:cxn>
                      <a:cxn ang="0">
                        <a:pos x="113" y="29"/>
                      </a:cxn>
                      <a:cxn ang="0">
                        <a:pos x="95" y="21"/>
                      </a:cxn>
                      <a:cxn ang="0">
                        <a:pos x="70" y="13"/>
                      </a:cxn>
                      <a:cxn ang="0">
                        <a:pos x="52" y="9"/>
                      </a:cxn>
                      <a:cxn ang="0">
                        <a:pos x="34" y="5"/>
                      </a:cxn>
                      <a:cxn ang="0">
                        <a:pos x="17" y="3"/>
                      </a:cxn>
                      <a:cxn ang="0">
                        <a:pos x="0" y="0"/>
                      </a:cxn>
                    </a:cxnLst>
                    <a:rect l="0" t="0" r="r" b="b"/>
                    <a:pathLst>
                      <a:path w="294" h="123">
                        <a:moveTo>
                          <a:pt x="294" y="123"/>
                        </a:moveTo>
                        <a:lnTo>
                          <a:pt x="273" y="114"/>
                        </a:lnTo>
                        <a:lnTo>
                          <a:pt x="255" y="105"/>
                        </a:lnTo>
                        <a:lnTo>
                          <a:pt x="237" y="97"/>
                        </a:lnTo>
                        <a:lnTo>
                          <a:pt x="216" y="85"/>
                        </a:lnTo>
                        <a:lnTo>
                          <a:pt x="195" y="73"/>
                        </a:lnTo>
                        <a:lnTo>
                          <a:pt x="175" y="62"/>
                        </a:lnTo>
                        <a:lnTo>
                          <a:pt x="154" y="49"/>
                        </a:lnTo>
                        <a:lnTo>
                          <a:pt x="134" y="38"/>
                        </a:lnTo>
                        <a:lnTo>
                          <a:pt x="113" y="29"/>
                        </a:lnTo>
                        <a:lnTo>
                          <a:pt x="95" y="21"/>
                        </a:lnTo>
                        <a:lnTo>
                          <a:pt x="70" y="13"/>
                        </a:lnTo>
                        <a:lnTo>
                          <a:pt x="52" y="9"/>
                        </a:lnTo>
                        <a:lnTo>
                          <a:pt x="34" y="5"/>
                        </a:lnTo>
                        <a:lnTo>
                          <a:pt x="17" y="3"/>
                        </a:lnTo>
                        <a:lnTo>
                          <a:pt x="0" y="0"/>
                        </a:lnTo>
                      </a:path>
                    </a:pathLst>
                  </a:custGeom>
                  <a:noFill/>
                  <a:ln w="6350">
                    <a:solidFill>
                      <a:srgbClr val="A05000"/>
                    </a:solidFill>
                    <a:prstDash val="solid"/>
                    <a:round/>
                    <a:headEnd/>
                    <a:tailEnd/>
                  </a:ln>
                </p:spPr>
                <p:txBody>
                  <a:bodyPr/>
                  <a:lstStyle/>
                  <a:p>
                    <a:pPr>
                      <a:defRPr/>
                    </a:pPr>
                    <a:endParaRPr lang="en-CA"/>
                  </a:p>
                </p:txBody>
              </p:sp>
              <p:sp>
                <p:nvSpPr>
                  <p:cNvPr id="342065" name="Freeform 49"/>
                  <p:cNvSpPr>
                    <a:spLocks/>
                  </p:cNvSpPr>
                  <p:nvPr/>
                </p:nvSpPr>
                <p:spPr bwMode="auto">
                  <a:xfrm>
                    <a:off x="1613" y="1788"/>
                    <a:ext cx="138" cy="40"/>
                  </a:xfrm>
                  <a:custGeom>
                    <a:avLst/>
                    <a:gdLst/>
                    <a:ahLst/>
                    <a:cxnLst>
                      <a:cxn ang="0">
                        <a:pos x="275" y="79"/>
                      </a:cxn>
                      <a:cxn ang="0">
                        <a:pos x="255" y="68"/>
                      </a:cxn>
                      <a:cxn ang="0">
                        <a:pos x="240" y="60"/>
                      </a:cxn>
                      <a:cxn ang="0">
                        <a:pos x="217" y="48"/>
                      </a:cxn>
                      <a:cxn ang="0">
                        <a:pos x="199" y="39"/>
                      </a:cxn>
                      <a:cxn ang="0">
                        <a:pos x="176" y="29"/>
                      </a:cxn>
                      <a:cxn ang="0">
                        <a:pos x="155" y="22"/>
                      </a:cxn>
                      <a:cxn ang="0">
                        <a:pos x="131" y="15"/>
                      </a:cxn>
                      <a:cxn ang="0">
                        <a:pos x="109" y="11"/>
                      </a:cxn>
                      <a:cxn ang="0">
                        <a:pos x="84" y="7"/>
                      </a:cxn>
                      <a:cxn ang="0">
                        <a:pos x="62" y="4"/>
                      </a:cxn>
                      <a:cxn ang="0">
                        <a:pos x="40" y="2"/>
                      </a:cxn>
                      <a:cxn ang="0">
                        <a:pos x="19" y="1"/>
                      </a:cxn>
                      <a:cxn ang="0">
                        <a:pos x="0" y="0"/>
                      </a:cxn>
                    </a:cxnLst>
                    <a:rect l="0" t="0" r="r" b="b"/>
                    <a:pathLst>
                      <a:path w="275" h="79">
                        <a:moveTo>
                          <a:pt x="275" y="79"/>
                        </a:moveTo>
                        <a:lnTo>
                          <a:pt x="255" y="68"/>
                        </a:lnTo>
                        <a:lnTo>
                          <a:pt x="240" y="60"/>
                        </a:lnTo>
                        <a:lnTo>
                          <a:pt x="217" y="48"/>
                        </a:lnTo>
                        <a:lnTo>
                          <a:pt x="199" y="39"/>
                        </a:lnTo>
                        <a:lnTo>
                          <a:pt x="176" y="29"/>
                        </a:lnTo>
                        <a:lnTo>
                          <a:pt x="155" y="22"/>
                        </a:lnTo>
                        <a:lnTo>
                          <a:pt x="131" y="15"/>
                        </a:lnTo>
                        <a:lnTo>
                          <a:pt x="109" y="11"/>
                        </a:lnTo>
                        <a:lnTo>
                          <a:pt x="84" y="7"/>
                        </a:lnTo>
                        <a:lnTo>
                          <a:pt x="62" y="4"/>
                        </a:lnTo>
                        <a:lnTo>
                          <a:pt x="40" y="2"/>
                        </a:lnTo>
                        <a:lnTo>
                          <a:pt x="19" y="1"/>
                        </a:lnTo>
                        <a:lnTo>
                          <a:pt x="0" y="0"/>
                        </a:lnTo>
                      </a:path>
                    </a:pathLst>
                  </a:custGeom>
                  <a:noFill/>
                  <a:ln w="6350">
                    <a:solidFill>
                      <a:srgbClr val="A05000"/>
                    </a:solidFill>
                    <a:prstDash val="solid"/>
                    <a:round/>
                    <a:headEnd/>
                    <a:tailEnd/>
                  </a:ln>
                </p:spPr>
                <p:txBody>
                  <a:bodyPr/>
                  <a:lstStyle/>
                  <a:p>
                    <a:pPr>
                      <a:defRPr/>
                    </a:pPr>
                    <a:endParaRPr lang="en-CA"/>
                  </a:p>
                </p:txBody>
              </p:sp>
              <p:sp>
                <p:nvSpPr>
                  <p:cNvPr id="342066" name="Freeform 50"/>
                  <p:cNvSpPr>
                    <a:spLocks/>
                  </p:cNvSpPr>
                  <p:nvPr/>
                </p:nvSpPr>
                <p:spPr bwMode="auto">
                  <a:xfrm>
                    <a:off x="1632" y="1802"/>
                    <a:ext cx="231" cy="105"/>
                  </a:xfrm>
                  <a:custGeom>
                    <a:avLst/>
                    <a:gdLst/>
                    <a:ahLst/>
                    <a:cxnLst>
                      <a:cxn ang="0">
                        <a:pos x="478" y="218"/>
                      </a:cxn>
                      <a:cxn ang="0">
                        <a:pos x="448" y="208"/>
                      </a:cxn>
                      <a:cxn ang="0">
                        <a:pos x="422" y="198"/>
                      </a:cxn>
                      <a:cxn ang="0">
                        <a:pos x="396" y="189"/>
                      </a:cxn>
                      <a:cxn ang="0">
                        <a:pos x="375" y="178"/>
                      </a:cxn>
                      <a:cxn ang="0">
                        <a:pos x="352" y="167"/>
                      </a:cxn>
                      <a:cxn ang="0">
                        <a:pos x="330" y="154"/>
                      </a:cxn>
                      <a:cxn ang="0">
                        <a:pos x="304" y="141"/>
                      </a:cxn>
                      <a:cxn ang="0">
                        <a:pos x="280" y="127"/>
                      </a:cxn>
                      <a:cxn ang="0">
                        <a:pos x="255" y="110"/>
                      </a:cxn>
                      <a:cxn ang="0">
                        <a:pos x="240" y="100"/>
                      </a:cxn>
                      <a:cxn ang="0">
                        <a:pos x="229" y="91"/>
                      </a:cxn>
                      <a:cxn ang="0">
                        <a:pos x="218" y="81"/>
                      </a:cxn>
                      <a:cxn ang="0">
                        <a:pos x="206" y="71"/>
                      </a:cxn>
                      <a:cxn ang="0">
                        <a:pos x="192" y="62"/>
                      </a:cxn>
                      <a:cxn ang="0">
                        <a:pos x="178" y="54"/>
                      </a:cxn>
                      <a:cxn ang="0">
                        <a:pos x="163" y="47"/>
                      </a:cxn>
                      <a:cxn ang="0">
                        <a:pos x="147" y="39"/>
                      </a:cxn>
                      <a:cxn ang="0">
                        <a:pos x="130" y="31"/>
                      </a:cxn>
                      <a:cxn ang="0">
                        <a:pos x="114" y="23"/>
                      </a:cxn>
                      <a:cxn ang="0">
                        <a:pos x="98" y="17"/>
                      </a:cxn>
                      <a:cxn ang="0">
                        <a:pos x="83" y="12"/>
                      </a:cxn>
                      <a:cxn ang="0">
                        <a:pos x="69" y="7"/>
                      </a:cxn>
                      <a:cxn ang="0">
                        <a:pos x="51" y="3"/>
                      </a:cxn>
                      <a:cxn ang="0">
                        <a:pos x="36" y="2"/>
                      </a:cxn>
                      <a:cxn ang="0">
                        <a:pos x="20" y="1"/>
                      </a:cxn>
                      <a:cxn ang="0">
                        <a:pos x="0" y="0"/>
                      </a:cxn>
                    </a:cxnLst>
                    <a:rect l="0" t="0" r="r" b="b"/>
                    <a:pathLst>
                      <a:path w="478" h="218">
                        <a:moveTo>
                          <a:pt x="478" y="218"/>
                        </a:moveTo>
                        <a:lnTo>
                          <a:pt x="448" y="208"/>
                        </a:lnTo>
                        <a:lnTo>
                          <a:pt x="422" y="198"/>
                        </a:lnTo>
                        <a:lnTo>
                          <a:pt x="396" y="189"/>
                        </a:lnTo>
                        <a:lnTo>
                          <a:pt x="375" y="178"/>
                        </a:lnTo>
                        <a:lnTo>
                          <a:pt x="352" y="167"/>
                        </a:lnTo>
                        <a:lnTo>
                          <a:pt x="330" y="154"/>
                        </a:lnTo>
                        <a:lnTo>
                          <a:pt x="304" y="141"/>
                        </a:lnTo>
                        <a:lnTo>
                          <a:pt x="280" y="127"/>
                        </a:lnTo>
                        <a:lnTo>
                          <a:pt x="255" y="110"/>
                        </a:lnTo>
                        <a:lnTo>
                          <a:pt x="240" y="100"/>
                        </a:lnTo>
                        <a:lnTo>
                          <a:pt x="229" y="91"/>
                        </a:lnTo>
                        <a:lnTo>
                          <a:pt x="218" y="81"/>
                        </a:lnTo>
                        <a:lnTo>
                          <a:pt x="206" y="71"/>
                        </a:lnTo>
                        <a:lnTo>
                          <a:pt x="192" y="62"/>
                        </a:lnTo>
                        <a:lnTo>
                          <a:pt x="178" y="54"/>
                        </a:lnTo>
                        <a:lnTo>
                          <a:pt x="163" y="47"/>
                        </a:lnTo>
                        <a:lnTo>
                          <a:pt x="147" y="39"/>
                        </a:lnTo>
                        <a:lnTo>
                          <a:pt x="130" y="31"/>
                        </a:lnTo>
                        <a:lnTo>
                          <a:pt x="114" y="23"/>
                        </a:lnTo>
                        <a:lnTo>
                          <a:pt x="98" y="17"/>
                        </a:lnTo>
                        <a:lnTo>
                          <a:pt x="83" y="12"/>
                        </a:lnTo>
                        <a:lnTo>
                          <a:pt x="69" y="7"/>
                        </a:lnTo>
                        <a:lnTo>
                          <a:pt x="51" y="3"/>
                        </a:lnTo>
                        <a:lnTo>
                          <a:pt x="36" y="2"/>
                        </a:lnTo>
                        <a:lnTo>
                          <a:pt x="20" y="1"/>
                        </a:lnTo>
                        <a:lnTo>
                          <a:pt x="0" y="0"/>
                        </a:lnTo>
                      </a:path>
                    </a:pathLst>
                  </a:custGeom>
                  <a:noFill/>
                  <a:ln w="6350">
                    <a:solidFill>
                      <a:srgbClr val="A05000"/>
                    </a:solidFill>
                    <a:prstDash val="solid"/>
                    <a:round/>
                    <a:headEnd/>
                    <a:tailEnd/>
                  </a:ln>
                </p:spPr>
                <p:txBody>
                  <a:bodyPr/>
                  <a:lstStyle/>
                  <a:p>
                    <a:pPr>
                      <a:defRPr/>
                    </a:pPr>
                    <a:endParaRPr lang="en-CA"/>
                  </a:p>
                </p:txBody>
              </p:sp>
              <p:sp>
                <p:nvSpPr>
                  <p:cNvPr id="342067" name="Freeform 51"/>
                  <p:cNvSpPr>
                    <a:spLocks/>
                  </p:cNvSpPr>
                  <p:nvPr/>
                </p:nvSpPr>
                <p:spPr bwMode="auto">
                  <a:xfrm>
                    <a:off x="1573" y="1859"/>
                    <a:ext cx="154" cy="12"/>
                  </a:xfrm>
                  <a:custGeom>
                    <a:avLst/>
                    <a:gdLst/>
                    <a:ahLst/>
                    <a:cxnLst>
                      <a:cxn ang="0">
                        <a:pos x="318" y="24"/>
                      </a:cxn>
                      <a:cxn ang="0">
                        <a:pos x="296" y="18"/>
                      </a:cxn>
                      <a:cxn ang="0">
                        <a:pos x="278" y="15"/>
                      </a:cxn>
                      <a:cxn ang="0">
                        <a:pos x="260" y="13"/>
                      </a:cxn>
                      <a:cxn ang="0">
                        <a:pos x="242" y="11"/>
                      </a:cxn>
                      <a:cxn ang="0">
                        <a:pos x="225" y="10"/>
                      </a:cxn>
                      <a:cxn ang="0">
                        <a:pos x="204" y="9"/>
                      </a:cxn>
                      <a:cxn ang="0">
                        <a:pos x="189" y="9"/>
                      </a:cxn>
                      <a:cxn ang="0">
                        <a:pos x="169" y="8"/>
                      </a:cxn>
                      <a:cxn ang="0">
                        <a:pos x="151" y="8"/>
                      </a:cxn>
                      <a:cxn ang="0">
                        <a:pos x="130" y="6"/>
                      </a:cxn>
                      <a:cxn ang="0">
                        <a:pos x="111" y="6"/>
                      </a:cxn>
                      <a:cxn ang="0">
                        <a:pos x="88" y="4"/>
                      </a:cxn>
                      <a:cxn ang="0">
                        <a:pos x="68" y="4"/>
                      </a:cxn>
                      <a:cxn ang="0">
                        <a:pos x="46" y="2"/>
                      </a:cxn>
                      <a:cxn ang="0">
                        <a:pos x="23" y="2"/>
                      </a:cxn>
                      <a:cxn ang="0">
                        <a:pos x="0" y="0"/>
                      </a:cxn>
                    </a:cxnLst>
                    <a:rect l="0" t="0" r="r" b="b"/>
                    <a:pathLst>
                      <a:path w="318" h="24">
                        <a:moveTo>
                          <a:pt x="318" y="24"/>
                        </a:moveTo>
                        <a:lnTo>
                          <a:pt x="296" y="18"/>
                        </a:lnTo>
                        <a:lnTo>
                          <a:pt x="278" y="15"/>
                        </a:lnTo>
                        <a:lnTo>
                          <a:pt x="260" y="13"/>
                        </a:lnTo>
                        <a:lnTo>
                          <a:pt x="242" y="11"/>
                        </a:lnTo>
                        <a:lnTo>
                          <a:pt x="225" y="10"/>
                        </a:lnTo>
                        <a:lnTo>
                          <a:pt x="204" y="9"/>
                        </a:lnTo>
                        <a:lnTo>
                          <a:pt x="189" y="9"/>
                        </a:lnTo>
                        <a:lnTo>
                          <a:pt x="169" y="8"/>
                        </a:lnTo>
                        <a:lnTo>
                          <a:pt x="151" y="8"/>
                        </a:lnTo>
                        <a:lnTo>
                          <a:pt x="130" y="6"/>
                        </a:lnTo>
                        <a:lnTo>
                          <a:pt x="111" y="6"/>
                        </a:lnTo>
                        <a:lnTo>
                          <a:pt x="88" y="4"/>
                        </a:lnTo>
                        <a:lnTo>
                          <a:pt x="68" y="4"/>
                        </a:lnTo>
                        <a:lnTo>
                          <a:pt x="46" y="2"/>
                        </a:lnTo>
                        <a:lnTo>
                          <a:pt x="23" y="2"/>
                        </a:lnTo>
                        <a:lnTo>
                          <a:pt x="0" y="0"/>
                        </a:lnTo>
                      </a:path>
                    </a:pathLst>
                  </a:custGeom>
                  <a:noFill/>
                  <a:ln w="6350">
                    <a:solidFill>
                      <a:srgbClr val="A05000"/>
                    </a:solidFill>
                    <a:prstDash val="solid"/>
                    <a:round/>
                    <a:headEnd/>
                    <a:tailEnd/>
                  </a:ln>
                </p:spPr>
                <p:txBody>
                  <a:bodyPr/>
                  <a:lstStyle/>
                  <a:p>
                    <a:pPr>
                      <a:defRPr/>
                    </a:pPr>
                    <a:endParaRPr lang="en-CA"/>
                  </a:p>
                </p:txBody>
              </p:sp>
              <p:sp>
                <p:nvSpPr>
                  <p:cNvPr id="342068" name="Freeform 52"/>
                  <p:cNvSpPr>
                    <a:spLocks/>
                  </p:cNvSpPr>
                  <p:nvPr/>
                </p:nvSpPr>
                <p:spPr bwMode="auto">
                  <a:xfrm>
                    <a:off x="1630" y="1871"/>
                    <a:ext cx="134" cy="12"/>
                  </a:xfrm>
                  <a:custGeom>
                    <a:avLst/>
                    <a:gdLst/>
                    <a:ahLst/>
                    <a:cxnLst>
                      <a:cxn ang="0">
                        <a:pos x="265" y="4"/>
                      </a:cxn>
                      <a:cxn ang="0">
                        <a:pos x="244" y="3"/>
                      </a:cxn>
                      <a:cxn ang="0">
                        <a:pos x="224" y="3"/>
                      </a:cxn>
                      <a:cxn ang="0">
                        <a:pos x="206" y="1"/>
                      </a:cxn>
                      <a:cxn ang="0">
                        <a:pos x="187" y="1"/>
                      </a:cxn>
                      <a:cxn ang="0">
                        <a:pos x="166" y="0"/>
                      </a:cxn>
                      <a:cxn ang="0">
                        <a:pos x="146" y="0"/>
                      </a:cxn>
                      <a:cxn ang="0">
                        <a:pos x="130" y="1"/>
                      </a:cxn>
                      <a:cxn ang="0">
                        <a:pos x="116" y="3"/>
                      </a:cxn>
                      <a:cxn ang="0">
                        <a:pos x="99" y="6"/>
                      </a:cxn>
                      <a:cxn ang="0">
                        <a:pos x="83" y="10"/>
                      </a:cxn>
                      <a:cxn ang="0">
                        <a:pos x="68" y="13"/>
                      </a:cxn>
                      <a:cxn ang="0">
                        <a:pos x="56" y="16"/>
                      </a:cxn>
                      <a:cxn ang="0">
                        <a:pos x="42" y="20"/>
                      </a:cxn>
                      <a:cxn ang="0">
                        <a:pos x="26" y="24"/>
                      </a:cxn>
                      <a:cxn ang="0">
                        <a:pos x="12" y="26"/>
                      </a:cxn>
                      <a:cxn ang="0">
                        <a:pos x="0" y="25"/>
                      </a:cxn>
                    </a:cxnLst>
                    <a:rect l="0" t="0" r="r" b="b"/>
                    <a:pathLst>
                      <a:path w="265" h="26">
                        <a:moveTo>
                          <a:pt x="265" y="4"/>
                        </a:moveTo>
                        <a:lnTo>
                          <a:pt x="244" y="3"/>
                        </a:lnTo>
                        <a:lnTo>
                          <a:pt x="224" y="3"/>
                        </a:lnTo>
                        <a:lnTo>
                          <a:pt x="206" y="1"/>
                        </a:lnTo>
                        <a:lnTo>
                          <a:pt x="187" y="1"/>
                        </a:lnTo>
                        <a:lnTo>
                          <a:pt x="166" y="0"/>
                        </a:lnTo>
                        <a:lnTo>
                          <a:pt x="146" y="0"/>
                        </a:lnTo>
                        <a:lnTo>
                          <a:pt x="130" y="1"/>
                        </a:lnTo>
                        <a:lnTo>
                          <a:pt x="116" y="3"/>
                        </a:lnTo>
                        <a:lnTo>
                          <a:pt x="99" y="6"/>
                        </a:lnTo>
                        <a:lnTo>
                          <a:pt x="83" y="10"/>
                        </a:lnTo>
                        <a:lnTo>
                          <a:pt x="68" y="13"/>
                        </a:lnTo>
                        <a:lnTo>
                          <a:pt x="56" y="16"/>
                        </a:lnTo>
                        <a:lnTo>
                          <a:pt x="42" y="20"/>
                        </a:lnTo>
                        <a:lnTo>
                          <a:pt x="26" y="24"/>
                        </a:lnTo>
                        <a:lnTo>
                          <a:pt x="12" y="26"/>
                        </a:lnTo>
                        <a:lnTo>
                          <a:pt x="0" y="25"/>
                        </a:lnTo>
                      </a:path>
                    </a:pathLst>
                  </a:custGeom>
                  <a:noFill/>
                  <a:ln w="6350">
                    <a:solidFill>
                      <a:srgbClr val="A05000"/>
                    </a:solidFill>
                    <a:prstDash val="solid"/>
                    <a:round/>
                    <a:headEnd/>
                    <a:tailEnd/>
                  </a:ln>
                </p:spPr>
                <p:txBody>
                  <a:bodyPr/>
                  <a:lstStyle/>
                  <a:p>
                    <a:pPr>
                      <a:defRPr/>
                    </a:pPr>
                    <a:endParaRPr lang="en-CA"/>
                  </a:p>
                </p:txBody>
              </p:sp>
              <p:sp>
                <p:nvSpPr>
                  <p:cNvPr id="342069" name="Freeform 53"/>
                  <p:cNvSpPr>
                    <a:spLocks/>
                  </p:cNvSpPr>
                  <p:nvPr/>
                </p:nvSpPr>
                <p:spPr bwMode="auto">
                  <a:xfrm>
                    <a:off x="1569" y="1873"/>
                    <a:ext cx="180" cy="21"/>
                  </a:xfrm>
                  <a:custGeom>
                    <a:avLst/>
                    <a:gdLst/>
                    <a:ahLst/>
                    <a:cxnLst>
                      <a:cxn ang="0">
                        <a:pos x="387" y="2"/>
                      </a:cxn>
                      <a:cxn ang="0">
                        <a:pos x="376" y="2"/>
                      </a:cxn>
                      <a:cxn ang="0">
                        <a:pos x="362" y="0"/>
                      </a:cxn>
                      <a:cxn ang="0">
                        <a:pos x="344" y="0"/>
                      </a:cxn>
                      <a:cxn ang="0">
                        <a:pos x="328" y="1"/>
                      </a:cxn>
                      <a:cxn ang="0">
                        <a:pos x="309" y="3"/>
                      </a:cxn>
                      <a:cxn ang="0">
                        <a:pos x="289" y="6"/>
                      </a:cxn>
                      <a:cxn ang="0">
                        <a:pos x="271" y="10"/>
                      </a:cxn>
                      <a:cxn ang="0">
                        <a:pos x="255" y="13"/>
                      </a:cxn>
                      <a:cxn ang="0">
                        <a:pos x="238" y="16"/>
                      </a:cxn>
                      <a:cxn ang="0">
                        <a:pos x="220" y="21"/>
                      </a:cxn>
                      <a:cxn ang="0">
                        <a:pos x="207" y="25"/>
                      </a:cxn>
                      <a:cxn ang="0">
                        <a:pos x="192" y="30"/>
                      </a:cxn>
                      <a:cxn ang="0">
                        <a:pos x="176" y="34"/>
                      </a:cxn>
                      <a:cxn ang="0">
                        <a:pos x="161" y="38"/>
                      </a:cxn>
                      <a:cxn ang="0">
                        <a:pos x="145" y="40"/>
                      </a:cxn>
                      <a:cxn ang="0">
                        <a:pos x="129" y="41"/>
                      </a:cxn>
                      <a:cxn ang="0">
                        <a:pos x="113" y="42"/>
                      </a:cxn>
                      <a:cxn ang="0">
                        <a:pos x="98" y="42"/>
                      </a:cxn>
                      <a:cxn ang="0">
                        <a:pos x="84" y="41"/>
                      </a:cxn>
                      <a:cxn ang="0">
                        <a:pos x="69" y="39"/>
                      </a:cxn>
                      <a:cxn ang="0">
                        <a:pos x="53" y="37"/>
                      </a:cxn>
                      <a:cxn ang="0">
                        <a:pos x="39" y="34"/>
                      </a:cxn>
                      <a:cxn ang="0">
                        <a:pos x="24" y="28"/>
                      </a:cxn>
                      <a:cxn ang="0">
                        <a:pos x="13" y="22"/>
                      </a:cxn>
                      <a:cxn ang="0">
                        <a:pos x="0" y="15"/>
                      </a:cxn>
                    </a:cxnLst>
                    <a:rect l="0" t="0" r="r" b="b"/>
                    <a:pathLst>
                      <a:path w="387" h="42">
                        <a:moveTo>
                          <a:pt x="387" y="2"/>
                        </a:moveTo>
                        <a:lnTo>
                          <a:pt x="376" y="2"/>
                        </a:lnTo>
                        <a:lnTo>
                          <a:pt x="362" y="0"/>
                        </a:lnTo>
                        <a:lnTo>
                          <a:pt x="344" y="0"/>
                        </a:lnTo>
                        <a:lnTo>
                          <a:pt x="328" y="1"/>
                        </a:lnTo>
                        <a:lnTo>
                          <a:pt x="309" y="3"/>
                        </a:lnTo>
                        <a:lnTo>
                          <a:pt x="289" y="6"/>
                        </a:lnTo>
                        <a:lnTo>
                          <a:pt x="271" y="10"/>
                        </a:lnTo>
                        <a:lnTo>
                          <a:pt x="255" y="13"/>
                        </a:lnTo>
                        <a:lnTo>
                          <a:pt x="238" y="16"/>
                        </a:lnTo>
                        <a:lnTo>
                          <a:pt x="220" y="21"/>
                        </a:lnTo>
                        <a:lnTo>
                          <a:pt x="207" y="25"/>
                        </a:lnTo>
                        <a:lnTo>
                          <a:pt x="192" y="30"/>
                        </a:lnTo>
                        <a:lnTo>
                          <a:pt x="176" y="34"/>
                        </a:lnTo>
                        <a:lnTo>
                          <a:pt x="161" y="38"/>
                        </a:lnTo>
                        <a:lnTo>
                          <a:pt x="145" y="40"/>
                        </a:lnTo>
                        <a:lnTo>
                          <a:pt x="129" y="41"/>
                        </a:lnTo>
                        <a:lnTo>
                          <a:pt x="113" y="42"/>
                        </a:lnTo>
                        <a:lnTo>
                          <a:pt x="98" y="42"/>
                        </a:lnTo>
                        <a:lnTo>
                          <a:pt x="84" y="41"/>
                        </a:lnTo>
                        <a:lnTo>
                          <a:pt x="69" y="39"/>
                        </a:lnTo>
                        <a:lnTo>
                          <a:pt x="53" y="37"/>
                        </a:lnTo>
                        <a:lnTo>
                          <a:pt x="39" y="34"/>
                        </a:lnTo>
                        <a:lnTo>
                          <a:pt x="24" y="28"/>
                        </a:lnTo>
                        <a:lnTo>
                          <a:pt x="13" y="22"/>
                        </a:lnTo>
                        <a:lnTo>
                          <a:pt x="0" y="15"/>
                        </a:lnTo>
                      </a:path>
                    </a:pathLst>
                  </a:custGeom>
                  <a:noFill/>
                  <a:ln w="6350">
                    <a:solidFill>
                      <a:srgbClr val="A05000"/>
                    </a:solidFill>
                    <a:prstDash val="solid"/>
                    <a:round/>
                    <a:headEnd/>
                    <a:tailEnd/>
                  </a:ln>
                </p:spPr>
                <p:txBody>
                  <a:bodyPr/>
                  <a:lstStyle/>
                  <a:p>
                    <a:pPr>
                      <a:defRPr/>
                    </a:pPr>
                    <a:endParaRPr lang="en-CA"/>
                  </a:p>
                </p:txBody>
              </p:sp>
              <p:sp>
                <p:nvSpPr>
                  <p:cNvPr id="342070" name="Freeform 54"/>
                  <p:cNvSpPr>
                    <a:spLocks/>
                  </p:cNvSpPr>
                  <p:nvPr/>
                </p:nvSpPr>
                <p:spPr bwMode="auto">
                  <a:xfrm>
                    <a:off x="1666" y="1865"/>
                    <a:ext cx="223" cy="32"/>
                  </a:xfrm>
                  <a:custGeom>
                    <a:avLst/>
                    <a:gdLst/>
                    <a:ahLst/>
                    <a:cxnLst>
                      <a:cxn ang="0">
                        <a:pos x="446" y="68"/>
                      </a:cxn>
                      <a:cxn ang="0">
                        <a:pos x="427" y="63"/>
                      </a:cxn>
                      <a:cxn ang="0">
                        <a:pos x="405" y="54"/>
                      </a:cxn>
                      <a:cxn ang="0">
                        <a:pos x="380" y="46"/>
                      </a:cxn>
                      <a:cxn ang="0">
                        <a:pos x="352" y="36"/>
                      </a:cxn>
                      <a:cxn ang="0">
                        <a:pos x="328" y="30"/>
                      </a:cxn>
                      <a:cxn ang="0">
                        <a:pos x="300" y="23"/>
                      </a:cxn>
                      <a:cxn ang="0">
                        <a:pos x="268" y="15"/>
                      </a:cxn>
                      <a:cxn ang="0">
                        <a:pos x="243" y="9"/>
                      </a:cxn>
                      <a:cxn ang="0">
                        <a:pos x="212" y="4"/>
                      </a:cxn>
                      <a:cxn ang="0">
                        <a:pos x="188" y="0"/>
                      </a:cxn>
                      <a:cxn ang="0">
                        <a:pos x="165" y="0"/>
                      </a:cxn>
                      <a:cxn ang="0">
                        <a:pos x="150" y="0"/>
                      </a:cxn>
                      <a:cxn ang="0">
                        <a:pos x="134" y="2"/>
                      </a:cxn>
                      <a:cxn ang="0">
                        <a:pos x="119" y="5"/>
                      </a:cxn>
                      <a:cxn ang="0">
                        <a:pos x="102" y="9"/>
                      </a:cxn>
                      <a:cxn ang="0">
                        <a:pos x="85" y="14"/>
                      </a:cxn>
                      <a:cxn ang="0">
                        <a:pos x="70" y="19"/>
                      </a:cxn>
                      <a:cxn ang="0">
                        <a:pos x="56" y="24"/>
                      </a:cxn>
                      <a:cxn ang="0">
                        <a:pos x="36" y="30"/>
                      </a:cxn>
                      <a:cxn ang="0">
                        <a:pos x="20" y="33"/>
                      </a:cxn>
                      <a:cxn ang="0">
                        <a:pos x="0" y="37"/>
                      </a:cxn>
                    </a:cxnLst>
                    <a:rect l="0" t="0" r="r" b="b"/>
                    <a:pathLst>
                      <a:path w="446" h="68">
                        <a:moveTo>
                          <a:pt x="446" y="68"/>
                        </a:moveTo>
                        <a:lnTo>
                          <a:pt x="427" y="63"/>
                        </a:lnTo>
                        <a:lnTo>
                          <a:pt x="405" y="54"/>
                        </a:lnTo>
                        <a:lnTo>
                          <a:pt x="380" y="46"/>
                        </a:lnTo>
                        <a:lnTo>
                          <a:pt x="352" y="36"/>
                        </a:lnTo>
                        <a:lnTo>
                          <a:pt x="328" y="30"/>
                        </a:lnTo>
                        <a:lnTo>
                          <a:pt x="300" y="23"/>
                        </a:lnTo>
                        <a:lnTo>
                          <a:pt x="268" y="15"/>
                        </a:lnTo>
                        <a:lnTo>
                          <a:pt x="243" y="9"/>
                        </a:lnTo>
                        <a:lnTo>
                          <a:pt x="212" y="4"/>
                        </a:lnTo>
                        <a:lnTo>
                          <a:pt x="188" y="0"/>
                        </a:lnTo>
                        <a:lnTo>
                          <a:pt x="165" y="0"/>
                        </a:lnTo>
                        <a:lnTo>
                          <a:pt x="150" y="0"/>
                        </a:lnTo>
                        <a:lnTo>
                          <a:pt x="134" y="2"/>
                        </a:lnTo>
                        <a:lnTo>
                          <a:pt x="119" y="5"/>
                        </a:lnTo>
                        <a:lnTo>
                          <a:pt x="102" y="9"/>
                        </a:lnTo>
                        <a:lnTo>
                          <a:pt x="85" y="14"/>
                        </a:lnTo>
                        <a:lnTo>
                          <a:pt x="70" y="19"/>
                        </a:lnTo>
                        <a:lnTo>
                          <a:pt x="56" y="24"/>
                        </a:lnTo>
                        <a:lnTo>
                          <a:pt x="36" y="30"/>
                        </a:lnTo>
                        <a:lnTo>
                          <a:pt x="20" y="33"/>
                        </a:lnTo>
                        <a:lnTo>
                          <a:pt x="0" y="37"/>
                        </a:lnTo>
                      </a:path>
                    </a:pathLst>
                  </a:custGeom>
                  <a:noFill/>
                  <a:ln w="6350">
                    <a:solidFill>
                      <a:srgbClr val="A05000"/>
                    </a:solidFill>
                    <a:prstDash val="solid"/>
                    <a:round/>
                    <a:headEnd/>
                    <a:tailEnd/>
                  </a:ln>
                </p:spPr>
                <p:txBody>
                  <a:bodyPr/>
                  <a:lstStyle/>
                  <a:p>
                    <a:pPr>
                      <a:defRPr/>
                    </a:pPr>
                    <a:endParaRPr lang="en-CA"/>
                  </a:p>
                </p:txBody>
              </p:sp>
              <p:sp>
                <p:nvSpPr>
                  <p:cNvPr id="342071" name="Freeform 55"/>
                  <p:cNvSpPr>
                    <a:spLocks/>
                  </p:cNvSpPr>
                  <p:nvPr/>
                </p:nvSpPr>
                <p:spPr bwMode="auto">
                  <a:xfrm>
                    <a:off x="1600" y="1870"/>
                    <a:ext cx="211" cy="24"/>
                  </a:xfrm>
                  <a:custGeom>
                    <a:avLst/>
                    <a:gdLst/>
                    <a:ahLst/>
                    <a:cxnLst>
                      <a:cxn ang="0">
                        <a:pos x="421" y="14"/>
                      </a:cxn>
                      <a:cxn ang="0">
                        <a:pos x="382" y="9"/>
                      </a:cxn>
                      <a:cxn ang="0">
                        <a:pos x="348" y="2"/>
                      </a:cxn>
                      <a:cxn ang="0">
                        <a:pos x="314" y="0"/>
                      </a:cxn>
                      <a:cxn ang="0">
                        <a:pos x="287" y="0"/>
                      </a:cxn>
                      <a:cxn ang="0">
                        <a:pos x="261" y="2"/>
                      </a:cxn>
                      <a:cxn ang="0">
                        <a:pos x="236" y="10"/>
                      </a:cxn>
                      <a:cxn ang="0">
                        <a:pos x="220" y="13"/>
                      </a:cxn>
                      <a:cxn ang="0">
                        <a:pos x="202" y="20"/>
                      </a:cxn>
                      <a:cxn ang="0">
                        <a:pos x="190" y="24"/>
                      </a:cxn>
                      <a:cxn ang="0">
                        <a:pos x="171" y="31"/>
                      </a:cxn>
                      <a:cxn ang="0">
                        <a:pos x="157" y="36"/>
                      </a:cxn>
                      <a:cxn ang="0">
                        <a:pos x="141" y="40"/>
                      </a:cxn>
                      <a:cxn ang="0">
                        <a:pos x="122" y="44"/>
                      </a:cxn>
                      <a:cxn ang="0">
                        <a:pos x="107" y="47"/>
                      </a:cxn>
                      <a:cxn ang="0">
                        <a:pos x="91" y="48"/>
                      </a:cxn>
                      <a:cxn ang="0">
                        <a:pos x="75" y="49"/>
                      </a:cxn>
                      <a:cxn ang="0">
                        <a:pos x="59" y="50"/>
                      </a:cxn>
                      <a:cxn ang="0">
                        <a:pos x="45" y="50"/>
                      </a:cxn>
                      <a:cxn ang="0">
                        <a:pos x="29" y="49"/>
                      </a:cxn>
                      <a:cxn ang="0">
                        <a:pos x="13" y="47"/>
                      </a:cxn>
                      <a:cxn ang="0">
                        <a:pos x="0" y="44"/>
                      </a:cxn>
                    </a:cxnLst>
                    <a:rect l="0" t="0" r="r" b="b"/>
                    <a:pathLst>
                      <a:path w="421" h="50">
                        <a:moveTo>
                          <a:pt x="421" y="14"/>
                        </a:moveTo>
                        <a:lnTo>
                          <a:pt x="382" y="9"/>
                        </a:lnTo>
                        <a:lnTo>
                          <a:pt x="348" y="2"/>
                        </a:lnTo>
                        <a:lnTo>
                          <a:pt x="314" y="0"/>
                        </a:lnTo>
                        <a:lnTo>
                          <a:pt x="287" y="0"/>
                        </a:lnTo>
                        <a:lnTo>
                          <a:pt x="261" y="2"/>
                        </a:lnTo>
                        <a:lnTo>
                          <a:pt x="236" y="10"/>
                        </a:lnTo>
                        <a:lnTo>
                          <a:pt x="220" y="13"/>
                        </a:lnTo>
                        <a:lnTo>
                          <a:pt x="202" y="20"/>
                        </a:lnTo>
                        <a:lnTo>
                          <a:pt x="190" y="24"/>
                        </a:lnTo>
                        <a:lnTo>
                          <a:pt x="171" y="31"/>
                        </a:lnTo>
                        <a:lnTo>
                          <a:pt x="157" y="36"/>
                        </a:lnTo>
                        <a:lnTo>
                          <a:pt x="141" y="40"/>
                        </a:lnTo>
                        <a:lnTo>
                          <a:pt x="122" y="44"/>
                        </a:lnTo>
                        <a:lnTo>
                          <a:pt x="107" y="47"/>
                        </a:lnTo>
                        <a:lnTo>
                          <a:pt x="91" y="48"/>
                        </a:lnTo>
                        <a:lnTo>
                          <a:pt x="75" y="49"/>
                        </a:lnTo>
                        <a:lnTo>
                          <a:pt x="59" y="50"/>
                        </a:lnTo>
                        <a:lnTo>
                          <a:pt x="45" y="50"/>
                        </a:lnTo>
                        <a:lnTo>
                          <a:pt x="29" y="49"/>
                        </a:lnTo>
                        <a:lnTo>
                          <a:pt x="13" y="47"/>
                        </a:lnTo>
                        <a:lnTo>
                          <a:pt x="0" y="44"/>
                        </a:lnTo>
                      </a:path>
                    </a:pathLst>
                  </a:custGeom>
                  <a:noFill/>
                  <a:ln w="6350">
                    <a:solidFill>
                      <a:srgbClr val="A05000"/>
                    </a:solidFill>
                    <a:prstDash val="solid"/>
                    <a:round/>
                    <a:headEnd/>
                    <a:tailEnd/>
                  </a:ln>
                </p:spPr>
                <p:txBody>
                  <a:bodyPr/>
                  <a:lstStyle/>
                  <a:p>
                    <a:pPr>
                      <a:defRPr/>
                    </a:pPr>
                    <a:endParaRPr lang="en-CA"/>
                  </a:p>
                </p:txBody>
              </p:sp>
              <p:sp>
                <p:nvSpPr>
                  <p:cNvPr id="342072" name="Freeform 56"/>
                  <p:cNvSpPr>
                    <a:spLocks/>
                  </p:cNvSpPr>
                  <p:nvPr/>
                </p:nvSpPr>
                <p:spPr bwMode="auto">
                  <a:xfrm>
                    <a:off x="1646" y="1879"/>
                    <a:ext cx="71" cy="21"/>
                  </a:xfrm>
                  <a:custGeom>
                    <a:avLst/>
                    <a:gdLst/>
                    <a:ahLst/>
                    <a:cxnLst>
                      <a:cxn ang="0">
                        <a:pos x="140" y="0"/>
                      </a:cxn>
                      <a:cxn ang="0">
                        <a:pos x="125" y="4"/>
                      </a:cxn>
                      <a:cxn ang="0">
                        <a:pos x="109" y="8"/>
                      </a:cxn>
                      <a:cxn ang="0">
                        <a:pos x="94" y="14"/>
                      </a:cxn>
                      <a:cxn ang="0">
                        <a:pos x="81" y="20"/>
                      </a:cxn>
                      <a:cxn ang="0">
                        <a:pos x="69" y="25"/>
                      </a:cxn>
                      <a:cxn ang="0">
                        <a:pos x="51" y="32"/>
                      </a:cxn>
                      <a:cxn ang="0">
                        <a:pos x="37" y="36"/>
                      </a:cxn>
                      <a:cxn ang="0">
                        <a:pos x="17" y="40"/>
                      </a:cxn>
                      <a:cxn ang="0">
                        <a:pos x="0" y="41"/>
                      </a:cxn>
                    </a:cxnLst>
                    <a:rect l="0" t="0" r="r" b="b"/>
                    <a:pathLst>
                      <a:path w="140" h="41">
                        <a:moveTo>
                          <a:pt x="140" y="0"/>
                        </a:moveTo>
                        <a:lnTo>
                          <a:pt x="125" y="4"/>
                        </a:lnTo>
                        <a:lnTo>
                          <a:pt x="109" y="8"/>
                        </a:lnTo>
                        <a:lnTo>
                          <a:pt x="94" y="14"/>
                        </a:lnTo>
                        <a:lnTo>
                          <a:pt x="81" y="20"/>
                        </a:lnTo>
                        <a:lnTo>
                          <a:pt x="69" y="25"/>
                        </a:lnTo>
                        <a:lnTo>
                          <a:pt x="51" y="32"/>
                        </a:lnTo>
                        <a:lnTo>
                          <a:pt x="37" y="36"/>
                        </a:lnTo>
                        <a:lnTo>
                          <a:pt x="17" y="40"/>
                        </a:lnTo>
                        <a:lnTo>
                          <a:pt x="0" y="41"/>
                        </a:lnTo>
                      </a:path>
                    </a:pathLst>
                  </a:custGeom>
                  <a:noFill/>
                  <a:ln w="6350">
                    <a:solidFill>
                      <a:srgbClr val="A05000"/>
                    </a:solidFill>
                    <a:prstDash val="solid"/>
                    <a:round/>
                    <a:headEnd/>
                    <a:tailEnd/>
                  </a:ln>
                </p:spPr>
                <p:txBody>
                  <a:bodyPr/>
                  <a:lstStyle/>
                  <a:p>
                    <a:pPr>
                      <a:defRPr/>
                    </a:pPr>
                    <a:endParaRPr lang="en-CA"/>
                  </a:p>
                </p:txBody>
              </p:sp>
              <p:sp>
                <p:nvSpPr>
                  <p:cNvPr id="342073" name="Freeform 57"/>
                  <p:cNvSpPr>
                    <a:spLocks/>
                  </p:cNvSpPr>
                  <p:nvPr/>
                </p:nvSpPr>
                <p:spPr bwMode="auto">
                  <a:xfrm>
                    <a:off x="1547" y="1878"/>
                    <a:ext cx="227" cy="37"/>
                  </a:xfrm>
                  <a:custGeom>
                    <a:avLst/>
                    <a:gdLst/>
                    <a:ahLst/>
                    <a:cxnLst>
                      <a:cxn ang="0">
                        <a:pos x="469" y="2"/>
                      </a:cxn>
                      <a:cxn ang="0">
                        <a:pos x="444" y="0"/>
                      </a:cxn>
                      <a:cxn ang="0">
                        <a:pos x="415" y="3"/>
                      </a:cxn>
                      <a:cxn ang="0">
                        <a:pos x="390" y="7"/>
                      </a:cxn>
                      <a:cxn ang="0">
                        <a:pos x="363" y="15"/>
                      </a:cxn>
                      <a:cxn ang="0">
                        <a:pos x="346" y="21"/>
                      </a:cxn>
                      <a:cxn ang="0">
                        <a:pos x="330" y="28"/>
                      </a:cxn>
                      <a:cxn ang="0">
                        <a:pos x="313" y="34"/>
                      </a:cxn>
                      <a:cxn ang="0">
                        <a:pos x="299" y="41"/>
                      </a:cxn>
                      <a:cxn ang="0">
                        <a:pos x="282" y="48"/>
                      </a:cxn>
                      <a:cxn ang="0">
                        <a:pos x="267" y="54"/>
                      </a:cxn>
                      <a:cxn ang="0">
                        <a:pos x="254" y="59"/>
                      </a:cxn>
                      <a:cxn ang="0">
                        <a:pos x="238" y="63"/>
                      </a:cxn>
                      <a:cxn ang="0">
                        <a:pos x="224" y="66"/>
                      </a:cxn>
                      <a:cxn ang="0">
                        <a:pos x="209" y="68"/>
                      </a:cxn>
                      <a:cxn ang="0">
                        <a:pos x="194" y="69"/>
                      </a:cxn>
                      <a:cxn ang="0">
                        <a:pos x="178" y="71"/>
                      </a:cxn>
                      <a:cxn ang="0">
                        <a:pos x="162" y="72"/>
                      </a:cxn>
                      <a:cxn ang="0">
                        <a:pos x="147" y="72"/>
                      </a:cxn>
                      <a:cxn ang="0">
                        <a:pos x="134" y="72"/>
                      </a:cxn>
                      <a:cxn ang="0">
                        <a:pos x="116" y="71"/>
                      </a:cxn>
                      <a:cxn ang="0">
                        <a:pos x="98" y="68"/>
                      </a:cxn>
                      <a:cxn ang="0">
                        <a:pos x="79" y="64"/>
                      </a:cxn>
                      <a:cxn ang="0">
                        <a:pos x="61" y="59"/>
                      </a:cxn>
                      <a:cxn ang="0">
                        <a:pos x="47" y="54"/>
                      </a:cxn>
                      <a:cxn ang="0">
                        <a:pos x="35" y="48"/>
                      </a:cxn>
                      <a:cxn ang="0">
                        <a:pos x="22" y="41"/>
                      </a:cxn>
                      <a:cxn ang="0">
                        <a:pos x="10" y="34"/>
                      </a:cxn>
                      <a:cxn ang="0">
                        <a:pos x="0" y="25"/>
                      </a:cxn>
                    </a:cxnLst>
                    <a:rect l="0" t="0" r="r" b="b"/>
                    <a:pathLst>
                      <a:path w="469" h="72">
                        <a:moveTo>
                          <a:pt x="469" y="2"/>
                        </a:moveTo>
                        <a:lnTo>
                          <a:pt x="444" y="0"/>
                        </a:lnTo>
                        <a:lnTo>
                          <a:pt x="415" y="3"/>
                        </a:lnTo>
                        <a:lnTo>
                          <a:pt x="390" y="7"/>
                        </a:lnTo>
                        <a:lnTo>
                          <a:pt x="363" y="15"/>
                        </a:lnTo>
                        <a:lnTo>
                          <a:pt x="346" y="21"/>
                        </a:lnTo>
                        <a:lnTo>
                          <a:pt x="330" y="28"/>
                        </a:lnTo>
                        <a:lnTo>
                          <a:pt x="313" y="34"/>
                        </a:lnTo>
                        <a:lnTo>
                          <a:pt x="299" y="41"/>
                        </a:lnTo>
                        <a:lnTo>
                          <a:pt x="282" y="48"/>
                        </a:lnTo>
                        <a:lnTo>
                          <a:pt x="267" y="54"/>
                        </a:lnTo>
                        <a:lnTo>
                          <a:pt x="254" y="59"/>
                        </a:lnTo>
                        <a:lnTo>
                          <a:pt x="238" y="63"/>
                        </a:lnTo>
                        <a:lnTo>
                          <a:pt x="224" y="66"/>
                        </a:lnTo>
                        <a:lnTo>
                          <a:pt x="209" y="68"/>
                        </a:lnTo>
                        <a:lnTo>
                          <a:pt x="194" y="69"/>
                        </a:lnTo>
                        <a:lnTo>
                          <a:pt x="178" y="71"/>
                        </a:lnTo>
                        <a:lnTo>
                          <a:pt x="162" y="72"/>
                        </a:lnTo>
                        <a:lnTo>
                          <a:pt x="147" y="72"/>
                        </a:lnTo>
                        <a:lnTo>
                          <a:pt x="134" y="72"/>
                        </a:lnTo>
                        <a:lnTo>
                          <a:pt x="116" y="71"/>
                        </a:lnTo>
                        <a:lnTo>
                          <a:pt x="98" y="68"/>
                        </a:lnTo>
                        <a:lnTo>
                          <a:pt x="79" y="64"/>
                        </a:lnTo>
                        <a:lnTo>
                          <a:pt x="61" y="59"/>
                        </a:lnTo>
                        <a:lnTo>
                          <a:pt x="47" y="54"/>
                        </a:lnTo>
                        <a:lnTo>
                          <a:pt x="35" y="48"/>
                        </a:lnTo>
                        <a:lnTo>
                          <a:pt x="22" y="41"/>
                        </a:lnTo>
                        <a:lnTo>
                          <a:pt x="10" y="34"/>
                        </a:lnTo>
                        <a:lnTo>
                          <a:pt x="0" y="25"/>
                        </a:lnTo>
                      </a:path>
                    </a:pathLst>
                  </a:custGeom>
                  <a:noFill/>
                  <a:ln w="6350">
                    <a:solidFill>
                      <a:srgbClr val="A05000"/>
                    </a:solidFill>
                    <a:prstDash val="solid"/>
                    <a:round/>
                    <a:headEnd/>
                    <a:tailEnd/>
                  </a:ln>
                </p:spPr>
                <p:txBody>
                  <a:bodyPr/>
                  <a:lstStyle/>
                  <a:p>
                    <a:pPr>
                      <a:defRPr/>
                    </a:pPr>
                    <a:endParaRPr lang="en-CA"/>
                  </a:p>
                </p:txBody>
              </p:sp>
              <p:sp>
                <p:nvSpPr>
                  <p:cNvPr id="342074" name="Freeform 58"/>
                  <p:cNvSpPr>
                    <a:spLocks/>
                  </p:cNvSpPr>
                  <p:nvPr/>
                </p:nvSpPr>
                <p:spPr bwMode="auto">
                  <a:xfrm>
                    <a:off x="1632" y="1880"/>
                    <a:ext cx="213" cy="45"/>
                  </a:xfrm>
                  <a:custGeom>
                    <a:avLst/>
                    <a:gdLst/>
                    <a:ahLst/>
                    <a:cxnLst>
                      <a:cxn ang="0">
                        <a:pos x="432" y="9"/>
                      </a:cxn>
                      <a:cxn ang="0">
                        <a:pos x="411" y="5"/>
                      </a:cxn>
                      <a:cxn ang="0">
                        <a:pos x="385" y="1"/>
                      </a:cxn>
                      <a:cxn ang="0">
                        <a:pos x="360" y="0"/>
                      </a:cxn>
                      <a:cxn ang="0">
                        <a:pos x="334" y="0"/>
                      </a:cxn>
                      <a:cxn ang="0">
                        <a:pos x="308" y="1"/>
                      </a:cxn>
                      <a:cxn ang="0">
                        <a:pos x="285" y="2"/>
                      </a:cxn>
                      <a:cxn ang="0">
                        <a:pos x="265" y="5"/>
                      </a:cxn>
                      <a:cxn ang="0">
                        <a:pos x="244" y="9"/>
                      </a:cxn>
                      <a:cxn ang="0">
                        <a:pos x="224" y="13"/>
                      </a:cxn>
                      <a:cxn ang="0">
                        <a:pos x="207" y="19"/>
                      </a:cxn>
                      <a:cxn ang="0">
                        <a:pos x="192" y="25"/>
                      </a:cxn>
                      <a:cxn ang="0">
                        <a:pos x="177" y="32"/>
                      </a:cxn>
                      <a:cxn ang="0">
                        <a:pos x="164" y="38"/>
                      </a:cxn>
                      <a:cxn ang="0">
                        <a:pos x="146" y="46"/>
                      </a:cxn>
                      <a:cxn ang="0">
                        <a:pos x="130" y="54"/>
                      </a:cxn>
                      <a:cxn ang="0">
                        <a:pos x="116" y="60"/>
                      </a:cxn>
                      <a:cxn ang="0">
                        <a:pos x="102" y="67"/>
                      </a:cxn>
                      <a:cxn ang="0">
                        <a:pos x="87" y="72"/>
                      </a:cxn>
                      <a:cxn ang="0">
                        <a:pos x="75" y="77"/>
                      </a:cxn>
                      <a:cxn ang="0">
                        <a:pos x="61" y="81"/>
                      </a:cxn>
                      <a:cxn ang="0">
                        <a:pos x="45" y="86"/>
                      </a:cxn>
                      <a:cxn ang="0">
                        <a:pos x="31" y="89"/>
                      </a:cxn>
                      <a:cxn ang="0">
                        <a:pos x="14" y="90"/>
                      </a:cxn>
                      <a:cxn ang="0">
                        <a:pos x="0" y="90"/>
                      </a:cxn>
                    </a:cxnLst>
                    <a:rect l="0" t="0" r="r" b="b"/>
                    <a:pathLst>
                      <a:path w="432" h="90">
                        <a:moveTo>
                          <a:pt x="432" y="9"/>
                        </a:moveTo>
                        <a:lnTo>
                          <a:pt x="411" y="5"/>
                        </a:lnTo>
                        <a:lnTo>
                          <a:pt x="385" y="1"/>
                        </a:lnTo>
                        <a:lnTo>
                          <a:pt x="360" y="0"/>
                        </a:lnTo>
                        <a:lnTo>
                          <a:pt x="334" y="0"/>
                        </a:lnTo>
                        <a:lnTo>
                          <a:pt x="308" y="1"/>
                        </a:lnTo>
                        <a:lnTo>
                          <a:pt x="285" y="2"/>
                        </a:lnTo>
                        <a:lnTo>
                          <a:pt x="265" y="5"/>
                        </a:lnTo>
                        <a:lnTo>
                          <a:pt x="244" y="9"/>
                        </a:lnTo>
                        <a:lnTo>
                          <a:pt x="224" y="13"/>
                        </a:lnTo>
                        <a:lnTo>
                          <a:pt x="207" y="19"/>
                        </a:lnTo>
                        <a:lnTo>
                          <a:pt x="192" y="25"/>
                        </a:lnTo>
                        <a:lnTo>
                          <a:pt x="177" y="32"/>
                        </a:lnTo>
                        <a:lnTo>
                          <a:pt x="164" y="38"/>
                        </a:lnTo>
                        <a:lnTo>
                          <a:pt x="146" y="46"/>
                        </a:lnTo>
                        <a:lnTo>
                          <a:pt x="130" y="54"/>
                        </a:lnTo>
                        <a:lnTo>
                          <a:pt x="116" y="60"/>
                        </a:lnTo>
                        <a:lnTo>
                          <a:pt x="102" y="67"/>
                        </a:lnTo>
                        <a:lnTo>
                          <a:pt x="87" y="72"/>
                        </a:lnTo>
                        <a:lnTo>
                          <a:pt x="75" y="77"/>
                        </a:lnTo>
                        <a:lnTo>
                          <a:pt x="61" y="81"/>
                        </a:lnTo>
                        <a:lnTo>
                          <a:pt x="45" y="86"/>
                        </a:lnTo>
                        <a:lnTo>
                          <a:pt x="31" y="89"/>
                        </a:lnTo>
                        <a:lnTo>
                          <a:pt x="14" y="90"/>
                        </a:lnTo>
                        <a:lnTo>
                          <a:pt x="0" y="90"/>
                        </a:lnTo>
                      </a:path>
                    </a:pathLst>
                  </a:custGeom>
                  <a:noFill/>
                  <a:ln w="6350">
                    <a:solidFill>
                      <a:srgbClr val="A05000"/>
                    </a:solidFill>
                    <a:prstDash val="solid"/>
                    <a:round/>
                    <a:headEnd/>
                    <a:tailEnd/>
                  </a:ln>
                </p:spPr>
                <p:txBody>
                  <a:bodyPr/>
                  <a:lstStyle/>
                  <a:p>
                    <a:pPr>
                      <a:defRPr/>
                    </a:pPr>
                    <a:endParaRPr lang="en-CA"/>
                  </a:p>
                </p:txBody>
              </p:sp>
              <p:sp>
                <p:nvSpPr>
                  <p:cNvPr id="342075" name="Freeform 59"/>
                  <p:cNvSpPr>
                    <a:spLocks/>
                  </p:cNvSpPr>
                  <p:nvPr/>
                </p:nvSpPr>
                <p:spPr bwMode="auto">
                  <a:xfrm>
                    <a:off x="1676" y="1903"/>
                    <a:ext cx="73" cy="24"/>
                  </a:xfrm>
                  <a:custGeom>
                    <a:avLst/>
                    <a:gdLst/>
                    <a:ahLst/>
                    <a:cxnLst>
                      <a:cxn ang="0">
                        <a:pos x="145" y="0"/>
                      </a:cxn>
                      <a:cxn ang="0">
                        <a:pos x="127" y="2"/>
                      </a:cxn>
                      <a:cxn ang="0">
                        <a:pos x="111" y="6"/>
                      </a:cxn>
                      <a:cxn ang="0">
                        <a:pos x="99" y="9"/>
                      </a:cxn>
                      <a:cxn ang="0">
                        <a:pos x="86" y="13"/>
                      </a:cxn>
                      <a:cxn ang="0">
                        <a:pos x="73" y="18"/>
                      </a:cxn>
                      <a:cxn ang="0">
                        <a:pos x="56" y="25"/>
                      </a:cxn>
                      <a:cxn ang="0">
                        <a:pos x="41" y="32"/>
                      </a:cxn>
                      <a:cxn ang="0">
                        <a:pos x="28" y="37"/>
                      </a:cxn>
                      <a:cxn ang="0">
                        <a:pos x="13" y="42"/>
                      </a:cxn>
                      <a:cxn ang="0">
                        <a:pos x="0" y="46"/>
                      </a:cxn>
                    </a:cxnLst>
                    <a:rect l="0" t="0" r="r" b="b"/>
                    <a:pathLst>
                      <a:path w="145" h="46">
                        <a:moveTo>
                          <a:pt x="145" y="0"/>
                        </a:moveTo>
                        <a:lnTo>
                          <a:pt x="127" y="2"/>
                        </a:lnTo>
                        <a:lnTo>
                          <a:pt x="111" y="6"/>
                        </a:lnTo>
                        <a:lnTo>
                          <a:pt x="99" y="9"/>
                        </a:lnTo>
                        <a:lnTo>
                          <a:pt x="86" y="13"/>
                        </a:lnTo>
                        <a:lnTo>
                          <a:pt x="73" y="18"/>
                        </a:lnTo>
                        <a:lnTo>
                          <a:pt x="56" y="25"/>
                        </a:lnTo>
                        <a:lnTo>
                          <a:pt x="41" y="32"/>
                        </a:lnTo>
                        <a:lnTo>
                          <a:pt x="28" y="37"/>
                        </a:lnTo>
                        <a:lnTo>
                          <a:pt x="13" y="42"/>
                        </a:lnTo>
                        <a:lnTo>
                          <a:pt x="0" y="46"/>
                        </a:lnTo>
                      </a:path>
                    </a:pathLst>
                  </a:custGeom>
                  <a:noFill/>
                  <a:ln w="6350">
                    <a:solidFill>
                      <a:srgbClr val="A05000"/>
                    </a:solidFill>
                    <a:prstDash val="solid"/>
                    <a:round/>
                    <a:headEnd/>
                    <a:tailEnd/>
                  </a:ln>
                </p:spPr>
                <p:txBody>
                  <a:bodyPr/>
                  <a:lstStyle/>
                  <a:p>
                    <a:pPr>
                      <a:defRPr/>
                    </a:pPr>
                    <a:endParaRPr lang="en-CA"/>
                  </a:p>
                </p:txBody>
              </p:sp>
              <p:sp>
                <p:nvSpPr>
                  <p:cNvPr id="342076" name="Freeform 60"/>
                  <p:cNvSpPr>
                    <a:spLocks/>
                  </p:cNvSpPr>
                  <p:nvPr/>
                </p:nvSpPr>
                <p:spPr bwMode="auto">
                  <a:xfrm>
                    <a:off x="1585" y="1784"/>
                    <a:ext cx="235" cy="94"/>
                  </a:xfrm>
                  <a:custGeom>
                    <a:avLst/>
                    <a:gdLst/>
                    <a:ahLst/>
                    <a:cxnLst>
                      <a:cxn ang="0">
                        <a:pos x="475" y="196"/>
                      </a:cxn>
                      <a:cxn ang="0">
                        <a:pos x="455" y="186"/>
                      </a:cxn>
                      <a:cxn ang="0">
                        <a:pos x="432" y="172"/>
                      </a:cxn>
                      <a:cxn ang="0">
                        <a:pos x="414" y="160"/>
                      </a:cxn>
                      <a:cxn ang="0">
                        <a:pos x="396" y="147"/>
                      </a:cxn>
                      <a:cxn ang="0">
                        <a:pos x="378" y="134"/>
                      </a:cxn>
                      <a:cxn ang="0">
                        <a:pos x="362" y="120"/>
                      </a:cxn>
                      <a:cxn ang="0">
                        <a:pos x="350" y="108"/>
                      </a:cxn>
                      <a:cxn ang="0">
                        <a:pos x="339" y="95"/>
                      </a:cxn>
                      <a:cxn ang="0">
                        <a:pos x="324" y="84"/>
                      </a:cxn>
                      <a:cxn ang="0">
                        <a:pos x="307" y="71"/>
                      </a:cxn>
                      <a:cxn ang="0">
                        <a:pos x="292" y="61"/>
                      </a:cxn>
                      <a:cxn ang="0">
                        <a:pos x="276" y="51"/>
                      </a:cxn>
                      <a:cxn ang="0">
                        <a:pos x="262" y="43"/>
                      </a:cxn>
                      <a:cxn ang="0">
                        <a:pos x="244" y="35"/>
                      </a:cxn>
                      <a:cxn ang="0">
                        <a:pos x="228" y="29"/>
                      </a:cxn>
                      <a:cxn ang="0">
                        <a:pos x="213" y="24"/>
                      </a:cxn>
                      <a:cxn ang="0">
                        <a:pos x="197" y="18"/>
                      </a:cxn>
                      <a:cxn ang="0">
                        <a:pos x="177" y="12"/>
                      </a:cxn>
                      <a:cxn ang="0">
                        <a:pos x="160" y="8"/>
                      </a:cxn>
                      <a:cxn ang="0">
                        <a:pos x="141" y="5"/>
                      </a:cxn>
                      <a:cxn ang="0">
                        <a:pos x="121" y="1"/>
                      </a:cxn>
                      <a:cxn ang="0">
                        <a:pos x="100" y="0"/>
                      </a:cxn>
                      <a:cxn ang="0">
                        <a:pos x="85" y="0"/>
                      </a:cxn>
                      <a:cxn ang="0">
                        <a:pos x="68" y="0"/>
                      </a:cxn>
                      <a:cxn ang="0">
                        <a:pos x="53" y="1"/>
                      </a:cxn>
                      <a:cxn ang="0">
                        <a:pos x="34" y="2"/>
                      </a:cxn>
                      <a:cxn ang="0">
                        <a:pos x="17" y="3"/>
                      </a:cxn>
                      <a:cxn ang="0">
                        <a:pos x="0" y="5"/>
                      </a:cxn>
                    </a:cxnLst>
                    <a:rect l="0" t="0" r="r" b="b"/>
                    <a:pathLst>
                      <a:path w="475" h="196">
                        <a:moveTo>
                          <a:pt x="475" y="196"/>
                        </a:moveTo>
                        <a:lnTo>
                          <a:pt x="455" y="186"/>
                        </a:lnTo>
                        <a:lnTo>
                          <a:pt x="432" y="172"/>
                        </a:lnTo>
                        <a:lnTo>
                          <a:pt x="414" y="160"/>
                        </a:lnTo>
                        <a:lnTo>
                          <a:pt x="396" y="147"/>
                        </a:lnTo>
                        <a:lnTo>
                          <a:pt x="378" y="134"/>
                        </a:lnTo>
                        <a:lnTo>
                          <a:pt x="362" y="120"/>
                        </a:lnTo>
                        <a:lnTo>
                          <a:pt x="350" y="108"/>
                        </a:lnTo>
                        <a:lnTo>
                          <a:pt x="339" y="95"/>
                        </a:lnTo>
                        <a:lnTo>
                          <a:pt x="324" y="84"/>
                        </a:lnTo>
                        <a:lnTo>
                          <a:pt x="307" y="71"/>
                        </a:lnTo>
                        <a:lnTo>
                          <a:pt x="292" y="61"/>
                        </a:lnTo>
                        <a:lnTo>
                          <a:pt x="276" y="51"/>
                        </a:lnTo>
                        <a:lnTo>
                          <a:pt x="262" y="43"/>
                        </a:lnTo>
                        <a:lnTo>
                          <a:pt x="244" y="35"/>
                        </a:lnTo>
                        <a:lnTo>
                          <a:pt x="228" y="29"/>
                        </a:lnTo>
                        <a:lnTo>
                          <a:pt x="213" y="24"/>
                        </a:lnTo>
                        <a:lnTo>
                          <a:pt x="197" y="18"/>
                        </a:lnTo>
                        <a:lnTo>
                          <a:pt x="177" y="12"/>
                        </a:lnTo>
                        <a:lnTo>
                          <a:pt x="160" y="8"/>
                        </a:lnTo>
                        <a:lnTo>
                          <a:pt x="141" y="5"/>
                        </a:lnTo>
                        <a:lnTo>
                          <a:pt x="121" y="1"/>
                        </a:lnTo>
                        <a:lnTo>
                          <a:pt x="100" y="0"/>
                        </a:lnTo>
                        <a:lnTo>
                          <a:pt x="85" y="0"/>
                        </a:lnTo>
                        <a:lnTo>
                          <a:pt x="68" y="0"/>
                        </a:lnTo>
                        <a:lnTo>
                          <a:pt x="53" y="1"/>
                        </a:lnTo>
                        <a:lnTo>
                          <a:pt x="34" y="2"/>
                        </a:lnTo>
                        <a:lnTo>
                          <a:pt x="17" y="3"/>
                        </a:lnTo>
                        <a:lnTo>
                          <a:pt x="0" y="5"/>
                        </a:lnTo>
                      </a:path>
                    </a:pathLst>
                  </a:custGeom>
                  <a:noFill/>
                  <a:ln w="6350">
                    <a:solidFill>
                      <a:srgbClr val="A05000"/>
                    </a:solidFill>
                    <a:prstDash val="solid"/>
                    <a:round/>
                    <a:headEnd/>
                    <a:tailEnd/>
                  </a:ln>
                </p:spPr>
                <p:txBody>
                  <a:bodyPr/>
                  <a:lstStyle/>
                  <a:p>
                    <a:pPr>
                      <a:defRPr/>
                    </a:pPr>
                    <a:endParaRPr lang="en-CA"/>
                  </a:p>
                </p:txBody>
              </p:sp>
              <p:sp>
                <p:nvSpPr>
                  <p:cNvPr id="342077" name="Freeform 61"/>
                  <p:cNvSpPr>
                    <a:spLocks/>
                  </p:cNvSpPr>
                  <p:nvPr/>
                </p:nvSpPr>
                <p:spPr bwMode="auto">
                  <a:xfrm>
                    <a:off x="1666" y="1776"/>
                    <a:ext cx="227" cy="123"/>
                  </a:xfrm>
                  <a:custGeom>
                    <a:avLst/>
                    <a:gdLst/>
                    <a:ahLst/>
                    <a:cxnLst>
                      <a:cxn ang="0">
                        <a:pos x="453" y="264"/>
                      </a:cxn>
                      <a:cxn ang="0">
                        <a:pos x="422" y="254"/>
                      </a:cxn>
                      <a:cxn ang="0">
                        <a:pos x="388" y="236"/>
                      </a:cxn>
                      <a:cxn ang="0">
                        <a:pos x="361" y="223"/>
                      </a:cxn>
                      <a:cxn ang="0">
                        <a:pos x="334" y="207"/>
                      </a:cxn>
                      <a:cxn ang="0">
                        <a:pos x="305" y="190"/>
                      </a:cxn>
                      <a:cxn ang="0">
                        <a:pos x="276" y="170"/>
                      </a:cxn>
                      <a:cxn ang="0">
                        <a:pos x="250" y="153"/>
                      </a:cxn>
                      <a:cxn ang="0">
                        <a:pos x="224" y="135"/>
                      </a:cxn>
                      <a:cxn ang="0">
                        <a:pos x="197" y="112"/>
                      </a:cxn>
                      <a:cxn ang="0">
                        <a:pos x="170" y="83"/>
                      </a:cxn>
                      <a:cxn ang="0">
                        <a:pos x="152" y="70"/>
                      </a:cxn>
                      <a:cxn ang="0">
                        <a:pos x="138" y="57"/>
                      </a:cxn>
                      <a:cxn ang="0">
                        <a:pos x="122" y="46"/>
                      </a:cxn>
                      <a:cxn ang="0">
                        <a:pos x="105" y="36"/>
                      </a:cxn>
                      <a:cxn ang="0">
                        <a:pos x="88" y="28"/>
                      </a:cxn>
                      <a:cxn ang="0">
                        <a:pos x="70" y="20"/>
                      </a:cxn>
                      <a:cxn ang="0">
                        <a:pos x="54" y="14"/>
                      </a:cxn>
                      <a:cxn ang="0">
                        <a:pos x="34" y="8"/>
                      </a:cxn>
                      <a:cxn ang="0">
                        <a:pos x="19" y="4"/>
                      </a:cxn>
                      <a:cxn ang="0">
                        <a:pos x="0" y="0"/>
                      </a:cxn>
                    </a:cxnLst>
                    <a:rect l="0" t="0" r="r" b="b"/>
                    <a:pathLst>
                      <a:path w="453" h="264">
                        <a:moveTo>
                          <a:pt x="453" y="264"/>
                        </a:moveTo>
                        <a:lnTo>
                          <a:pt x="422" y="254"/>
                        </a:lnTo>
                        <a:lnTo>
                          <a:pt x="388" y="236"/>
                        </a:lnTo>
                        <a:lnTo>
                          <a:pt x="361" y="223"/>
                        </a:lnTo>
                        <a:lnTo>
                          <a:pt x="334" y="207"/>
                        </a:lnTo>
                        <a:lnTo>
                          <a:pt x="305" y="190"/>
                        </a:lnTo>
                        <a:lnTo>
                          <a:pt x="276" y="170"/>
                        </a:lnTo>
                        <a:lnTo>
                          <a:pt x="250" y="153"/>
                        </a:lnTo>
                        <a:lnTo>
                          <a:pt x="224" y="135"/>
                        </a:lnTo>
                        <a:lnTo>
                          <a:pt x="197" y="112"/>
                        </a:lnTo>
                        <a:lnTo>
                          <a:pt x="170" y="83"/>
                        </a:lnTo>
                        <a:lnTo>
                          <a:pt x="152" y="70"/>
                        </a:lnTo>
                        <a:lnTo>
                          <a:pt x="138" y="57"/>
                        </a:lnTo>
                        <a:lnTo>
                          <a:pt x="122" y="46"/>
                        </a:lnTo>
                        <a:lnTo>
                          <a:pt x="105" y="36"/>
                        </a:lnTo>
                        <a:lnTo>
                          <a:pt x="88" y="28"/>
                        </a:lnTo>
                        <a:lnTo>
                          <a:pt x="70" y="20"/>
                        </a:lnTo>
                        <a:lnTo>
                          <a:pt x="54" y="14"/>
                        </a:lnTo>
                        <a:lnTo>
                          <a:pt x="34" y="8"/>
                        </a:lnTo>
                        <a:lnTo>
                          <a:pt x="19" y="4"/>
                        </a:lnTo>
                        <a:lnTo>
                          <a:pt x="0" y="0"/>
                        </a:lnTo>
                      </a:path>
                    </a:pathLst>
                  </a:custGeom>
                  <a:noFill/>
                  <a:ln w="6350">
                    <a:solidFill>
                      <a:srgbClr val="A05000"/>
                    </a:solidFill>
                    <a:prstDash val="solid"/>
                    <a:round/>
                    <a:headEnd/>
                    <a:tailEnd/>
                  </a:ln>
                </p:spPr>
                <p:txBody>
                  <a:bodyPr/>
                  <a:lstStyle/>
                  <a:p>
                    <a:pPr>
                      <a:defRPr/>
                    </a:pPr>
                    <a:endParaRPr lang="en-CA"/>
                  </a:p>
                </p:txBody>
              </p:sp>
            </p:grpSp>
          </p:grpSp>
          <p:grpSp>
            <p:nvGrpSpPr>
              <p:cNvPr id="3137" name="Group 62"/>
              <p:cNvGrpSpPr>
                <a:grpSpLocks/>
              </p:cNvGrpSpPr>
              <p:nvPr/>
            </p:nvGrpSpPr>
            <p:grpSpPr bwMode="auto">
              <a:xfrm>
                <a:off x="1759" y="1754"/>
                <a:ext cx="201" cy="104"/>
                <a:chOff x="1759" y="1754"/>
                <a:chExt cx="201" cy="104"/>
              </a:xfrm>
            </p:grpSpPr>
            <p:sp>
              <p:nvSpPr>
                <p:cNvPr id="342079" name="Freeform 63"/>
                <p:cNvSpPr>
                  <a:spLocks/>
                </p:cNvSpPr>
                <p:nvPr/>
              </p:nvSpPr>
              <p:spPr bwMode="auto">
                <a:xfrm>
                  <a:off x="1724" y="1822"/>
                  <a:ext cx="201" cy="97"/>
                </a:xfrm>
                <a:custGeom>
                  <a:avLst/>
                  <a:gdLst/>
                  <a:ahLst/>
                  <a:cxnLst>
                    <a:cxn ang="0">
                      <a:pos x="387" y="167"/>
                    </a:cxn>
                    <a:cxn ang="0">
                      <a:pos x="361" y="159"/>
                    </a:cxn>
                    <a:cxn ang="0">
                      <a:pos x="329" y="145"/>
                    </a:cxn>
                    <a:cxn ang="0">
                      <a:pos x="302" y="129"/>
                    </a:cxn>
                    <a:cxn ang="0">
                      <a:pos x="272" y="115"/>
                    </a:cxn>
                    <a:cxn ang="0">
                      <a:pos x="246" y="101"/>
                    </a:cxn>
                    <a:cxn ang="0">
                      <a:pos x="223" y="86"/>
                    </a:cxn>
                    <a:cxn ang="0">
                      <a:pos x="193" y="68"/>
                    </a:cxn>
                    <a:cxn ang="0">
                      <a:pos x="166" y="51"/>
                    </a:cxn>
                    <a:cxn ang="0">
                      <a:pos x="140" y="32"/>
                    </a:cxn>
                    <a:cxn ang="0">
                      <a:pos x="115" y="13"/>
                    </a:cxn>
                    <a:cxn ang="0">
                      <a:pos x="103" y="3"/>
                    </a:cxn>
                    <a:cxn ang="0">
                      <a:pos x="94" y="0"/>
                    </a:cxn>
                    <a:cxn ang="0">
                      <a:pos x="86" y="8"/>
                    </a:cxn>
                    <a:cxn ang="0">
                      <a:pos x="88" y="20"/>
                    </a:cxn>
                    <a:cxn ang="0">
                      <a:pos x="93" y="31"/>
                    </a:cxn>
                    <a:cxn ang="0">
                      <a:pos x="100" y="44"/>
                    </a:cxn>
                    <a:cxn ang="0">
                      <a:pos x="99" y="53"/>
                    </a:cxn>
                    <a:cxn ang="0">
                      <a:pos x="89" y="53"/>
                    </a:cxn>
                    <a:cxn ang="0">
                      <a:pos x="72" y="48"/>
                    </a:cxn>
                    <a:cxn ang="0">
                      <a:pos x="51" y="42"/>
                    </a:cxn>
                    <a:cxn ang="0">
                      <a:pos x="31" y="39"/>
                    </a:cxn>
                    <a:cxn ang="0">
                      <a:pos x="19" y="43"/>
                    </a:cxn>
                    <a:cxn ang="0">
                      <a:pos x="12" y="55"/>
                    </a:cxn>
                    <a:cxn ang="0">
                      <a:pos x="13" y="69"/>
                    </a:cxn>
                    <a:cxn ang="0">
                      <a:pos x="26" y="82"/>
                    </a:cxn>
                    <a:cxn ang="0">
                      <a:pos x="50" y="90"/>
                    </a:cxn>
                    <a:cxn ang="0">
                      <a:pos x="70" y="95"/>
                    </a:cxn>
                    <a:cxn ang="0">
                      <a:pos x="83" y="101"/>
                    </a:cxn>
                    <a:cxn ang="0">
                      <a:pos x="82" y="112"/>
                    </a:cxn>
                    <a:cxn ang="0">
                      <a:pos x="61" y="121"/>
                    </a:cxn>
                    <a:cxn ang="0">
                      <a:pos x="39" y="130"/>
                    </a:cxn>
                    <a:cxn ang="0">
                      <a:pos x="21" y="136"/>
                    </a:cxn>
                    <a:cxn ang="0">
                      <a:pos x="9" y="145"/>
                    </a:cxn>
                    <a:cxn ang="0">
                      <a:pos x="0" y="158"/>
                    </a:cxn>
                    <a:cxn ang="0">
                      <a:pos x="5" y="166"/>
                    </a:cxn>
                    <a:cxn ang="0">
                      <a:pos x="18" y="169"/>
                    </a:cxn>
                    <a:cxn ang="0">
                      <a:pos x="37" y="167"/>
                    </a:cxn>
                    <a:cxn ang="0">
                      <a:pos x="57" y="165"/>
                    </a:cxn>
                    <a:cxn ang="0">
                      <a:pos x="72" y="170"/>
                    </a:cxn>
                    <a:cxn ang="0">
                      <a:pos x="72" y="184"/>
                    </a:cxn>
                    <a:cxn ang="0">
                      <a:pos x="68" y="197"/>
                    </a:cxn>
                    <a:cxn ang="0">
                      <a:pos x="68" y="206"/>
                    </a:cxn>
                    <a:cxn ang="0">
                      <a:pos x="79" y="207"/>
                    </a:cxn>
                    <a:cxn ang="0">
                      <a:pos x="101" y="200"/>
                    </a:cxn>
                    <a:cxn ang="0">
                      <a:pos x="125" y="189"/>
                    </a:cxn>
                    <a:cxn ang="0">
                      <a:pos x="146" y="180"/>
                    </a:cxn>
                    <a:cxn ang="0">
                      <a:pos x="166" y="174"/>
                    </a:cxn>
                    <a:cxn ang="0">
                      <a:pos x="188" y="171"/>
                    </a:cxn>
                    <a:cxn ang="0">
                      <a:pos x="209" y="172"/>
                    </a:cxn>
                    <a:cxn ang="0">
                      <a:pos x="230" y="174"/>
                    </a:cxn>
                    <a:cxn ang="0">
                      <a:pos x="259" y="178"/>
                    </a:cxn>
                    <a:cxn ang="0">
                      <a:pos x="290" y="184"/>
                    </a:cxn>
                    <a:cxn ang="0">
                      <a:pos x="321" y="189"/>
                    </a:cxn>
                    <a:cxn ang="0">
                      <a:pos x="343" y="195"/>
                    </a:cxn>
                    <a:cxn ang="0">
                      <a:pos x="365" y="200"/>
                    </a:cxn>
                    <a:cxn ang="0">
                      <a:pos x="383" y="200"/>
                    </a:cxn>
                    <a:cxn ang="0">
                      <a:pos x="396" y="193"/>
                    </a:cxn>
                    <a:cxn ang="0">
                      <a:pos x="403" y="181"/>
                    </a:cxn>
                    <a:cxn ang="0">
                      <a:pos x="395" y="171"/>
                    </a:cxn>
                  </a:cxnLst>
                  <a:rect l="0" t="0" r="r" b="b"/>
                  <a:pathLst>
                    <a:path w="403" h="208">
                      <a:moveTo>
                        <a:pt x="395" y="171"/>
                      </a:moveTo>
                      <a:lnTo>
                        <a:pt x="387" y="167"/>
                      </a:lnTo>
                      <a:lnTo>
                        <a:pt x="373" y="163"/>
                      </a:lnTo>
                      <a:lnTo>
                        <a:pt x="361" y="159"/>
                      </a:lnTo>
                      <a:lnTo>
                        <a:pt x="343" y="152"/>
                      </a:lnTo>
                      <a:lnTo>
                        <a:pt x="329" y="145"/>
                      </a:lnTo>
                      <a:lnTo>
                        <a:pt x="317" y="137"/>
                      </a:lnTo>
                      <a:lnTo>
                        <a:pt x="302" y="129"/>
                      </a:lnTo>
                      <a:lnTo>
                        <a:pt x="288" y="122"/>
                      </a:lnTo>
                      <a:lnTo>
                        <a:pt x="272" y="115"/>
                      </a:lnTo>
                      <a:lnTo>
                        <a:pt x="259" y="108"/>
                      </a:lnTo>
                      <a:lnTo>
                        <a:pt x="246" y="101"/>
                      </a:lnTo>
                      <a:lnTo>
                        <a:pt x="234" y="93"/>
                      </a:lnTo>
                      <a:lnTo>
                        <a:pt x="223" y="86"/>
                      </a:lnTo>
                      <a:lnTo>
                        <a:pt x="209" y="77"/>
                      </a:lnTo>
                      <a:lnTo>
                        <a:pt x="193" y="68"/>
                      </a:lnTo>
                      <a:lnTo>
                        <a:pt x="177" y="58"/>
                      </a:lnTo>
                      <a:lnTo>
                        <a:pt x="166" y="51"/>
                      </a:lnTo>
                      <a:lnTo>
                        <a:pt x="152" y="42"/>
                      </a:lnTo>
                      <a:lnTo>
                        <a:pt x="140" y="32"/>
                      </a:lnTo>
                      <a:lnTo>
                        <a:pt x="127" y="22"/>
                      </a:lnTo>
                      <a:lnTo>
                        <a:pt x="115" y="13"/>
                      </a:lnTo>
                      <a:lnTo>
                        <a:pt x="109" y="7"/>
                      </a:lnTo>
                      <a:lnTo>
                        <a:pt x="103" y="3"/>
                      </a:lnTo>
                      <a:lnTo>
                        <a:pt x="100" y="1"/>
                      </a:lnTo>
                      <a:lnTo>
                        <a:pt x="94" y="0"/>
                      </a:lnTo>
                      <a:lnTo>
                        <a:pt x="89" y="3"/>
                      </a:lnTo>
                      <a:lnTo>
                        <a:pt x="86" y="8"/>
                      </a:lnTo>
                      <a:lnTo>
                        <a:pt x="86" y="14"/>
                      </a:lnTo>
                      <a:lnTo>
                        <a:pt x="88" y="20"/>
                      </a:lnTo>
                      <a:lnTo>
                        <a:pt x="90" y="26"/>
                      </a:lnTo>
                      <a:lnTo>
                        <a:pt x="93" y="31"/>
                      </a:lnTo>
                      <a:lnTo>
                        <a:pt x="98" y="38"/>
                      </a:lnTo>
                      <a:lnTo>
                        <a:pt x="100" y="44"/>
                      </a:lnTo>
                      <a:lnTo>
                        <a:pt x="101" y="50"/>
                      </a:lnTo>
                      <a:lnTo>
                        <a:pt x="99" y="53"/>
                      </a:lnTo>
                      <a:lnTo>
                        <a:pt x="94" y="55"/>
                      </a:lnTo>
                      <a:lnTo>
                        <a:pt x="89" y="53"/>
                      </a:lnTo>
                      <a:lnTo>
                        <a:pt x="80" y="51"/>
                      </a:lnTo>
                      <a:lnTo>
                        <a:pt x="72" y="48"/>
                      </a:lnTo>
                      <a:lnTo>
                        <a:pt x="63" y="45"/>
                      </a:lnTo>
                      <a:lnTo>
                        <a:pt x="51" y="42"/>
                      </a:lnTo>
                      <a:lnTo>
                        <a:pt x="40" y="40"/>
                      </a:lnTo>
                      <a:lnTo>
                        <a:pt x="31" y="39"/>
                      </a:lnTo>
                      <a:lnTo>
                        <a:pt x="23" y="40"/>
                      </a:lnTo>
                      <a:lnTo>
                        <a:pt x="19" y="43"/>
                      </a:lnTo>
                      <a:lnTo>
                        <a:pt x="15" y="49"/>
                      </a:lnTo>
                      <a:lnTo>
                        <a:pt x="12" y="55"/>
                      </a:lnTo>
                      <a:lnTo>
                        <a:pt x="11" y="63"/>
                      </a:lnTo>
                      <a:lnTo>
                        <a:pt x="13" y="69"/>
                      </a:lnTo>
                      <a:lnTo>
                        <a:pt x="17" y="75"/>
                      </a:lnTo>
                      <a:lnTo>
                        <a:pt x="26" y="82"/>
                      </a:lnTo>
                      <a:lnTo>
                        <a:pt x="38" y="87"/>
                      </a:lnTo>
                      <a:lnTo>
                        <a:pt x="50" y="90"/>
                      </a:lnTo>
                      <a:lnTo>
                        <a:pt x="60" y="92"/>
                      </a:lnTo>
                      <a:lnTo>
                        <a:pt x="70" y="95"/>
                      </a:lnTo>
                      <a:lnTo>
                        <a:pt x="79" y="99"/>
                      </a:lnTo>
                      <a:lnTo>
                        <a:pt x="83" y="101"/>
                      </a:lnTo>
                      <a:lnTo>
                        <a:pt x="84" y="108"/>
                      </a:lnTo>
                      <a:lnTo>
                        <a:pt x="82" y="112"/>
                      </a:lnTo>
                      <a:lnTo>
                        <a:pt x="74" y="117"/>
                      </a:lnTo>
                      <a:lnTo>
                        <a:pt x="61" y="121"/>
                      </a:lnTo>
                      <a:lnTo>
                        <a:pt x="50" y="125"/>
                      </a:lnTo>
                      <a:lnTo>
                        <a:pt x="39" y="130"/>
                      </a:lnTo>
                      <a:lnTo>
                        <a:pt x="31" y="132"/>
                      </a:lnTo>
                      <a:lnTo>
                        <a:pt x="21" y="136"/>
                      </a:lnTo>
                      <a:lnTo>
                        <a:pt x="13" y="141"/>
                      </a:lnTo>
                      <a:lnTo>
                        <a:pt x="9" y="145"/>
                      </a:lnTo>
                      <a:lnTo>
                        <a:pt x="5" y="151"/>
                      </a:lnTo>
                      <a:lnTo>
                        <a:pt x="0" y="158"/>
                      </a:lnTo>
                      <a:lnTo>
                        <a:pt x="1" y="163"/>
                      </a:lnTo>
                      <a:lnTo>
                        <a:pt x="5" y="166"/>
                      </a:lnTo>
                      <a:lnTo>
                        <a:pt x="11" y="169"/>
                      </a:lnTo>
                      <a:lnTo>
                        <a:pt x="18" y="169"/>
                      </a:lnTo>
                      <a:lnTo>
                        <a:pt x="26" y="169"/>
                      </a:lnTo>
                      <a:lnTo>
                        <a:pt x="37" y="167"/>
                      </a:lnTo>
                      <a:lnTo>
                        <a:pt x="48" y="166"/>
                      </a:lnTo>
                      <a:lnTo>
                        <a:pt x="57" y="165"/>
                      </a:lnTo>
                      <a:lnTo>
                        <a:pt x="68" y="165"/>
                      </a:lnTo>
                      <a:lnTo>
                        <a:pt x="72" y="170"/>
                      </a:lnTo>
                      <a:lnTo>
                        <a:pt x="74" y="176"/>
                      </a:lnTo>
                      <a:lnTo>
                        <a:pt x="72" y="184"/>
                      </a:lnTo>
                      <a:lnTo>
                        <a:pt x="70" y="191"/>
                      </a:lnTo>
                      <a:lnTo>
                        <a:pt x="68" y="197"/>
                      </a:lnTo>
                      <a:lnTo>
                        <a:pt x="65" y="202"/>
                      </a:lnTo>
                      <a:lnTo>
                        <a:pt x="68" y="206"/>
                      </a:lnTo>
                      <a:lnTo>
                        <a:pt x="72" y="208"/>
                      </a:lnTo>
                      <a:lnTo>
                        <a:pt x="79" y="207"/>
                      </a:lnTo>
                      <a:lnTo>
                        <a:pt x="89" y="204"/>
                      </a:lnTo>
                      <a:lnTo>
                        <a:pt x="101" y="200"/>
                      </a:lnTo>
                      <a:lnTo>
                        <a:pt x="113" y="195"/>
                      </a:lnTo>
                      <a:lnTo>
                        <a:pt x="125" y="189"/>
                      </a:lnTo>
                      <a:lnTo>
                        <a:pt x="135" y="184"/>
                      </a:lnTo>
                      <a:lnTo>
                        <a:pt x="146" y="180"/>
                      </a:lnTo>
                      <a:lnTo>
                        <a:pt x="157" y="177"/>
                      </a:lnTo>
                      <a:lnTo>
                        <a:pt x="166" y="174"/>
                      </a:lnTo>
                      <a:lnTo>
                        <a:pt x="177" y="172"/>
                      </a:lnTo>
                      <a:lnTo>
                        <a:pt x="188" y="171"/>
                      </a:lnTo>
                      <a:lnTo>
                        <a:pt x="198" y="171"/>
                      </a:lnTo>
                      <a:lnTo>
                        <a:pt x="209" y="172"/>
                      </a:lnTo>
                      <a:lnTo>
                        <a:pt x="218" y="173"/>
                      </a:lnTo>
                      <a:lnTo>
                        <a:pt x="230" y="174"/>
                      </a:lnTo>
                      <a:lnTo>
                        <a:pt x="245" y="176"/>
                      </a:lnTo>
                      <a:lnTo>
                        <a:pt x="259" y="178"/>
                      </a:lnTo>
                      <a:lnTo>
                        <a:pt x="274" y="181"/>
                      </a:lnTo>
                      <a:lnTo>
                        <a:pt x="290" y="184"/>
                      </a:lnTo>
                      <a:lnTo>
                        <a:pt x="303" y="186"/>
                      </a:lnTo>
                      <a:lnTo>
                        <a:pt x="321" y="189"/>
                      </a:lnTo>
                      <a:lnTo>
                        <a:pt x="333" y="193"/>
                      </a:lnTo>
                      <a:lnTo>
                        <a:pt x="343" y="195"/>
                      </a:lnTo>
                      <a:lnTo>
                        <a:pt x="353" y="198"/>
                      </a:lnTo>
                      <a:lnTo>
                        <a:pt x="365" y="200"/>
                      </a:lnTo>
                      <a:lnTo>
                        <a:pt x="373" y="201"/>
                      </a:lnTo>
                      <a:lnTo>
                        <a:pt x="383" y="200"/>
                      </a:lnTo>
                      <a:lnTo>
                        <a:pt x="391" y="198"/>
                      </a:lnTo>
                      <a:lnTo>
                        <a:pt x="396" y="193"/>
                      </a:lnTo>
                      <a:lnTo>
                        <a:pt x="402" y="187"/>
                      </a:lnTo>
                      <a:lnTo>
                        <a:pt x="403" y="181"/>
                      </a:lnTo>
                      <a:lnTo>
                        <a:pt x="401" y="176"/>
                      </a:lnTo>
                      <a:lnTo>
                        <a:pt x="395" y="171"/>
                      </a:lnTo>
                      <a:close/>
                    </a:path>
                  </a:pathLst>
                </a:custGeom>
                <a:solidFill>
                  <a:srgbClr val="E000E0"/>
                </a:solidFill>
                <a:ln w="9525">
                  <a:noFill/>
                  <a:round/>
                  <a:headEnd/>
                  <a:tailEnd/>
                </a:ln>
              </p:spPr>
              <p:txBody>
                <a:bodyPr/>
                <a:lstStyle/>
                <a:p>
                  <a:pPr>
                    <a:defRPr/>
                  </a:pPr>
                  <a:endParaRPr lang="en-CA"/>
                </a:p>
              </p:txBody>
            </p:sp>
            <p:sp>
              <p:nvSpPr>
                <p:cNvPr id="342080" name="Freeform 64"/>
                <p:cNvSpPr>
                  <a:spLocks/>
                </p:cNvSpPr>
                <p:nvPr/>
              </p:nvSpPr>
              <p:spPr bwMode="auto">
                <a:xfrm>
                  <a:off x="1744" y="1880"/>
                  <a:ext cx="101" cy="28"/>
                </a:xfrm>
                <a:custGeom>
                  <a:avLst/>
                  <a:gdLst/>
                  <a:ahLst/>
                  <a:cxnLst>
                    <a:cxn ang="0">
                      <a:pos x="220" y="48"/>
                    </a:cxn>
                    <a:cxn ang="0">
                      <a:pos x="215" y="43"/>
                    </a:cxn>
                    <a:cxn ang="0">
                      <a:pos x="209" y="39"/>
                    </a:cxn>
                    <a:cxn ang="0">
                      <a:pos x="199" y="34"/>
                    </a:cxn>
                    <a:cxn ang="0">
                      <a:pos x="190" y="29"/>
                    </a:cxn>
                    <a:cxn ang="0">
                      <a:pos x="178" y="25"/>
                    </a:cxn>
                    <a:cxn ang="0">
                      <a:pos x="166" y="22"/>
                    </a:cxn>
                    <a:cxn ang="0">
                      <a:pos x="153" y="19"/>
                    </a:cxn>
                    <a:cxn ang="0">
                      <a:pos x="138" y="17"/>
                    </a:cxn>
                    <a:cxn ang="0">
                      <a:pos x="123" y="18"/>
                    </a:cxn>
                    <a:cxn ang="0">
                      <a:pos x="109" y="18"/>
                    </a:cxn>
                    <a:cxn ang="0">
                      <a:pos x="95" y="17"/>
                    </a:cxn>
                    <a:cxn ang="0">
                      <a:pos x="83" y="15"/>
                    </a:cxn>
                    <a:cxn ang="0">
                      <a:pos x="75" y="13"/>
                    </a:cxn>
                    <a:cxn ang="0">
                      <a:pos x="64" y="9"/>
                    </a:cxn>
                    <a:cxn ang="0">
                      <a:pos x="56" y="4"/>
                    </a:cxn>
                    <a:cxn ang="0">
                      <a:pos x="46" y="0"/>
                    </a:cxn>
                    <a:cxn ang="0">
                      <a:pos x="34" y="1"/>
                    </a:cxn>
                    <a:cxn ang="0">
                      <a:pos x="27" y="4"/>
                    </a:cxn>
                    <a:cxn ang="0">
                      <a:pos x="18" y="9"/>
                    </a:cxn>
                    <a:cxn ang="0">
                      <a:pos x="9" y="16"/>
                    </a:cxn>
                    <a:cxn ang="0">
                      <a:pos x="2" y="22"/>
                    </a:cxn>
                    <a:cxn ang="0">
                      <a:pos x="0" y="27"/>
                    </a:cxn>
                    <a:cxn ang="0">
                      <a:pos x="1" y="31"/>
                    </a:cxn>
                    <a:cxn ang="0">
                      <a:pos x="10" y="33"/>
                    </a:cxn>
                    <a:cxn ang="0">
                      <a:pos x="19" y="32"/>
                    </a:cxn>
                    <a:cxn ang="0">
                      <a:pos x="29" y="30"/>
                    </a:cxn>
                    <a:cxn ang="0">
                      <a:pos x="36" y="31"/>
                    </a:cxn>
                    <a:cxn ang="0">
                      <a:pos x="38" y="33"/>
                    </a:cxn>
                    <a:cxn ang="0">
                      <a:pos x="39" y="39"/>
                    </a:cxn>
                    <a:cxn ang="0">
                      <a:pos x="38" y="45"/>
                    </a:cxn>
                    <a:cxn ang="0">
                      <a:pos x="36" y="50"/>
                    </a:cxn>
                    <a:cxn ang="0">
                      <a:pos x="36" y="55"/>
                    </a:cxn>
                    <a:cxn ang="0">
                      <a:pos x="39" y="58"/>
                    </a:cxn>
                    <a:cxn ang="0">
                      <a:pos x="44" y="57"/>
                    </a:cxn>
                    <a:cxn ang="0">
                      <a:pos x="52" y="52"/>
                    </a:cxn>
                    <a:cxn ang="0">
                      <a:pos x="59" y="49"/>
                    </a:cxn>
                    <a:cxn ang="0">
                      <a:pos x="69" y="46"/>
                    </a:cxn>
                    <a:cxn ang="0">
                      <a:pos x="80" y="44"/>
                    </a:cxn>
                    <a:cxn ang="0">
                      <a:pos x="90" y="41"/>
                    </a:cxn>
                    <a:cxn ang="0">
                      <a:pos x="102" y="39"/>
                    </a:cxn>
                    <a:cxn ang="0">
                      <a:pos x="115" y="37"/>
                    </a:cxn>
                    <a:cxn ang="0">
                      <a:pos x="126" y="37"/>
                    </a:cxn>
                    <a:cxn ang="0">
                      <a:pos x="139" y="38"/>
                    </a:cxn>
                    <a:cxn ang="0">
                      <a:pos x="153" y="39"/>
                    </a:cxn>
                    <a:cxn ang="0">
                      <a:pos x="167" y="42"/>
                    </a:cxn>
                    <a:cxn ang="0">
                      <a:pos x="179" y="44"/>
                    </a:cxn>
                    <a:cxn ang="0">
                      <a:pos x="192" y="46"/>
                    </a:cxn>
                    <a:cxn ang="0">
                      <a:pos x="206" y="50"/>
                    </a:cxn>
                    <a:cxn ang="0">
                      <a:pos x="216" y="51"/>
                    </a:cxn>
                    <a:cxn ang="0">
                      <a:pos x="220" y="48"/>
                    </a:cxn>
                  </a:cxnLst>
                  <a:rect l="0" t="0" r="r" b="b"/>
                  <a:pathLst>
                    <a:path w="220" h="58">
                      <a:moveTo>
                        <a:pt x="220" y="48"/>
                      </a:moveTo>
                      <a:lnTo>
                        <a:pt x="215" y="43"/>
                      </a:lnTo>
                      <a:lnTo>
                        <a:pt x="209" y="39"/>
                      </a:lnTo>
                      <a:lnTo>
                        <a:pt x="199" y="34"/>
                      </a:lnTo>
                      <a:lnTo>
                        <a:pt x="190" y="29"/>
                      </a:lnTo>
                      <a:lnTo>
                        <a:pt x="178" y="25"/>
                      </a:lnTo>
                      <a:lnTo>
                        <a:pt x="166" y="22"/>
                      </a:lnTo>
                      <a:lnTo>
                        <a:pt x="153" y="19"/>
                      </a:lnTo>
                      <a:lnTo>
                        <a:pt x="138" y="17"/>
                      </a:lnTo>
                      <a:lnTo>
                        <a:pt x="123" y="18"/>
                      </a:lnTo>
                      <a:lnTo>
                        <a:pt x="109" y="18"/>
                      </a:lnTo>
                      <a:lnTo>
                        <a:pt x="95" y="17"/>
                      </a:lnTo>
                      <a:lnTo>
                        <a:pt x="83" y="15"/>
                      </a:lnTo>
                      <a:lnTo>
                        <a:pt x="75" y="13"/>
                      </a:lnTo>
                      <a:lnTo>
                        <a:pt x="64" y="9"/>
                      </a:lnTo>
                      <a:lnTo>
                        <a:pt x="56" y="4"/>
                      </a:lnTo>
                      <a:lnTo>
                        <a:pt x="46" y="0"/>
                      </a:lnTo>
                      <a:lnTo>
                        <a:pt x="34" y="1"/>
                      </a:lnTo>
                      <a:lnTo>
                        <a:pt x="27" y="4"/>
                      </a:lnTo>
                      <a:lnTo>
                        <a:pt x="18" y="9"/>
                      </a:lnTo>
                      <a:lnTo>
                        <a:pt x="9" y="16"/>
                      </a:lnTo>
                      <a:lnTo>
                        <a:pt x="2" y="22"/>
                      </a:lnTo>
                      <a:lnTo>
                        <a:pt x="0" y="27"/>
                      </a:lnTo>
                      <a:lnTo>
                        <a:pt x="1" y="31"/>
                      </a:lnTo>
                      <a:lnTo>
                        <a:pt x="10" y="33"/>
                      </a:lnTo>
                      <a:lnTo>
                        <a:pt x="19" y="32"/>
                      </a:lnTo>
                      <a:lnTo>
                        <a:pt x="29" y="30"/>
                      </a:lnTo>
                      <a:lnTo>
                        <a:pt x="36" y="31"/>
                      </a:lnTo>
                      <a:lnTo>
                        <a:pt x="38" y="33"/>
                      </a:lnTo>
                      <a:lnTo>
                        <a:pt x="39" y="39"/>
                      </a:lnTo>
                      <a:lnTo>
                        <a:pt x="38" y="45"/>
                      </a:lnTo>
                      <a:lnTo>
                        <a:pt x="36" y="50"/>
                      </a:lnTo>
                      <a:lnTo>
                        <a:pt x="36" y="55"/>
                      </a:lnTo>
                      <a:lnTo>
                        <a:pt x="39" y="58"/>
                      </a:lnTo>
                      <a:lnTo>
                        <a:pt x="44" y="57"/>
                      </a:lnTo>
                      <a:lnTo>
                        <a:pt x="52" y="52"/>
                      </a:lnTo>
                      <a:lnTo>
                        <a:pt x="59" y="49"/>
                      </a:lnTo>
                      <a:lnTo>
                        <a:pt x="69" y="46"/>
                      </a:lnTo>
                      <a:lnTo>
                        <a:pt x="80" y="44"/>
                      </a:lnTo>
                      <a:lnTo>
                        <a:pt x="90" y="41"/>
                      </a:lnTo>
                      <a:lnTo>
                        <a:pt x="102" y="39"/>
                      </a:lnTo>
                      <a:lnTo>
                        <a:pt x="115" y="37"/>
                      </a:lnTo>
                      <a:lnTo>
                        <a:pt x="126" y="37"/>
                      </a:lnTo>
                      <a:lnTo>
                        <a:pt x="139" y="38"/>
                      </a:lnTo>
                      <a:lnTo>
                        <a:pt x="153" y="39"/>
                      </a:lnTo>
                      <a:lnTo>
                        <a:pt x="167" y="42"/>
                      </a:lnTo>
                      <a:lnTo>
                        <a:pt x="179" y="44"/>
                      </a:lnTo>
                      <a:lnTo>
                        <a:pt x="192" y="46"/>
                      </a:lnTo>
                      <a:lnTo>
                        <a:pt x="206" y="50"/>
                      </a:lnTo>
                      <a:lnTo>
                        <a:pt x="216" y="51"/>
                      </a:lnTo>
                      <a:lnTo>
                        <a:pt x="220" y="48"/>
                      </a:lnTo>
                      <a:close/>
                    </a:path>
                  </a:pathLst>
                </a:custGeom>
                <a:solidFill>
                  <a:srgbClr val="A000A0"/>
                </a:solidFill>
                <a:ln w="9525">
                  <a:noFill/>
                  <a:round/>
                  <a:headEnd/>
                  <a:tailEnd/>
                </a:ln>
              </p:spPr>
              <p:txBody>
                <a:bodyPr/>
                <a:lstStyle/>
                <a:p>
                  <a:pPr>
                    <a:defRPr/>
                  </a:pPr>
                  <a:endParaRPr lang="en-CA"/>
                </a:p>
              </p:txBody>
            </p:sp>
          </p:grpSp>
        </p:grpSp>
        <p:grpSp>
          <p:nvGrpSpPr>
            <p:cNvPr id="3110" name="Group 65"/>
            <p:cNvGrpSpPr>
              <a:grpSpLocks/>
            </p:cNvGrpSpPr>
            <p:nvPr/>
          </p:nvGrpSpPr>
          <p:grpSpPr bwMode="auto">
            <a:xfrm>
              <a:off x="240" y="1714"/>
              <a:ext cx="1151" cy="149"/>
              <a:chOff x="240" y="1714"/>
              <a:chExt cx="1151" cy="149"/>
            </a:xfrm>
          </p:grpSpPr>
          <p:sp>
            <p:nvSpPr>
              <p:cNvPr id="342082" name="Freeform 66"/>
              <p:cNvSpPr>
                <a:spLocks/>
              </p:cNvSpPr>
              <p:nvPr/>
            </p:nvSpPr>
            <p:spPr bwMode="auto">
              <a:xfrm>
                <a:off x="226" y="1743"/>
                <a:ext cx="1149" cy="160"/>
              </a:xfrm>
              <a:custGeom>
                <a:avLst/>
                <a:gdLst/>
                <a:ahLst/>
                <a:cxnLst>
                  <a:cxn ang="0">
                    <a:pos x="2285" y="41"/>
                  </a:cxn>
                  <a:cxn ang="0">
                    <a:pos x="2260" y="30"/>
                  </a:cxn>
                  <a:cxn ang="0">
                    <a:pos x="2225" y="21"/>
                  </a:cxn>
                  <a:cxn ang="0">
                    <a:pos x="2194" y="14"/>
                  </a:cxn>
                  <a:cxn ang="0">
                    <a:pos x="2162" y="8"/>
                  </a:cxn>
                  <a:cxn ang="0">
                    <a:pos x="2133" y="5"/>
                  </a:cxn>
                  <a:cxn ang="0">
                    <a:pos x="2099" y="2"/>
                  </a:cxn>
                  <a:cxn ang="0">
                    <a:pos x="2052" y="0"/>
                  </a:cxn>
                  <a:cxn ang="0">
                    <a:pos x="2003" y="1"/>
                  </a:cxn>
                  <a:cxn ang="0">
                    <a:pos x="1958" y="2"/>
                  </a:cxn>
                  <a:cxn ang="0">
                    <a:pos x="1910" y="4"/>
                  </a:cxn>
                  <a:cxn ang="0">
                    <a:pos x="1861" y="9"/>
                  </a:cxn>
                  <a:cxn ang="0">
                    <a:pos x="1802" y="19"/>
                  </a:cxn>
                  <a:cxn ang="0">
                    <a:pos x="1749" y="30"/>
                  </a:cxn>
                  <a:cxn ang="0">
                    <a:pos x="1693" y="40"/>
                  </a:cxn>
                  <a:cxn ang="0">
                    <a:pos x="1625" y="52"/>
                  </a:cxn>
                  <a:cxn ang="0">
                    <a:pos x="1543" y="64"/>
                  </a:cxn>
                  <a:cxn ang="0">
                    <a:pos x="1470" y="74"/>
                  </a:cxn>
                  <a:cxn ang="0">
                    <a:pos x="1396" y="82"/>
                  </a:cxn>
                  <a:cxn ang="0">
                    <a:pos x="1324" y="89"/>
                  </a:cxn>
                  <a:cxn ang="0">
                    <a:pos x="124" y="93"/>
                  </a:cxn>
                  <a:cxn ang="0">
                    <a:pos x="100" y="94"/>
                  </a:cxn>
                  <a:cxn ang="0">
                    <a:pos x="72" y="97"/>
                  </a:cxn>
                  <a:cxn ang="0">
                    <a:pos x="48" y="103"/>
                  </a:cxn>
                  <a:cxn ang="0">
                    <a:pos x="28" y="111"/>
                  </a:cxn>
                  <a:cxn ang="0">
                    <a:pos x="12" y="123"/>
                  </a:cxn>
                  <a:cxn ang="0">
                    <a:pos x="2" y="137"/>
                  </a:cxn>
                  <a:cxn ang="0">
                    <a:pos x="0" y="151"/>
                  </a:cxn>
                  <a:cxn ang="0">
                    <a:pos x="2" y="161"/>
                  </a:cxn>
                  <a:cxn ang="0">
                    <a:pos x="13" y="175"/>
                  </a:cxn>
                  <a:cxn ang="0">
                    <a:pos x="29" y="185"/>
                  </a:cxn>
                  <a:cxn ang="0">
                    <a:pos x="45" y="193"/>
                  </a:cxn>
                  <a:cxn ang="0">
                    <a:pos x="71" y="200"/>
                  </a:cxn>
                  <a:cxn ang="0">
                    <a:pos x="98" y="203"/>
                  </a:cxn>
                  <a:cxn ang="0">
                    <a:pos x="124" y="204"/>
                  </a:cxn>
                  <a:cxn ang="0">
                    <a:pos x="1324" y="208"/>
                  </a:cxn>
                  <a:cxn ang="0">
                    <a:pos x="1398" y="214"/>
                  </a:cxn>
                  <a:cxn ang="0">
                    <a:pos x="1480" y="223"/>
                  </a:cxn>
                  <a:cxn ang="0">
                    <a:pos x="1556" y="232"/>
                  </a:cxn>
                  <a:cxn ang="0">
                    <a:pos x="1641" y="245"/>
                  </a:cxn>
                  <a:cxn ang="0">
                    <a:pos x="1720" y="260"/>
                  </a:cxn>
                  <a:cxn ang="0">
                    <a:pos x="1787" y="274"/>
                  </a:cxn>
                  <a:cxn ang="0">
                    <a:pos x="1851" y="285"/>
                  </a:cxn>
                  <a:cxn ang="0">
                    <a:pos x="1918" y="293"/>
                  </a:cxn>
                  <a:cxn ang="0">
                    <a:pos x="1973" y="297"/>
                  </a:cxn>
                  <a:cxn ang="0">
                    <a:pos x="2022" y="298"/>
                  </a:cxn>
                  <a:cxn ang="0">
                    <a:pos x="2073" y="296"/>
                  </a:cxn>
                  <a:cxn ang="0">
                    <a:pos x="2119" y="293"/>
                  </a:cxn>
                  <a:cxn ang="0">
                    <a:pos x="2168" y="286"/>
                  </a:cxn>
                  <a:cxn ang="0">
                    <a:pos x="2215" y="278"/>
                  </a:cxn>
                  <a:cxn ang="0">
                    <a:pos x="2253" y="269"/>
                  </a:cxn>
                  <a:cxn ang="0">
                    <a:pos x="2283" y="257"/>
                  </a:cxn>
                  <a:cxn ang="0">
                    <a:pos x="2298" y="49"/>
                  </a:cxn>
                </a:cxnLst>
                <a:rect l="0" t="0" r="r" b="b"/>
                <a:pathLst>
                  <a:path w="2298" h="298">
                    <a:moveTo>
                      <a:pt x="2298" y="49"/>
                    </a:moveTo>
                    <a:lnTo>
                      <a:pt x="2285" y="41"/>
                    </a:lnTo>
                    <a:lnTo>
                      <a:pt x="2274" y="36"/>
                    </a:lnTo>
                    <a:lnTo>
                      <a:pt x="2260" y="30"/>
                    </a:lnTo>
                    <a:lnTo>
                      <a:pt x="2243" y="26"/>
                    </a:lnTo>
                    <a:lnTo>
                      <a:pt x="2225" y="21"/>
                    </a:lnTo>
                    <a:lnTo>
                      <a:pt x="2211" y="17"/>
                    </a:lnTo>
                    <a:lnTo>
                      <a:pt x="2194" y="14"/>
                    </a:lnTo>
                    <a:lnTo>
                      <a:pt x="2179" y="11"/>
                    </a:lnTo>
                    <a:lnTo>
                      <a:pt x="2162" y="8"/>
                    </a:lnTo>
                    <a:lnTo>
                      <a:pt x="2148" y="6"/>
                    </a:lnTo>
                    <a:lnTo>
                      <a:pt x="2133" y="5"/>
                    </a:lnTo>
                    <a:lnTo>
                      <a:pt x="2118" y="3"/>
                    </a:lnTo>
                    <a:lnTo>
                      <a:pt x="2099" y="2"/>
                    </a:lnTo>
                    <a:lnTo>
                      <a:pt x="2076" y="1"/>
                    </a:lnTo>
                    <a:lnTo>
                      <a:pt x="2052" y="0"/>
                    </a:lnTo>
                    <a:lnTo>
                      <a:pt x="2025" y="0"/>
                    </a:lnTo>
                    <a:lnTo>
                      <a:pt x="2003" y="1"/>
                    </a:lnTo>
                    <a:lnTo>
                      <a:pt x="1981" y="2"/>
                    </a:lnTo>
                    <a:lnTo>
                      <a:pt x="1958" y="2"/>
                    </a:lnTo>
                    <a:lnTo>
                      <a:pt x="1938" y="4"/>
                    </a:lnTo>
                    <a:lnTo>
                      <a:pt x="1910" y="4"/>
                    </a:lnTo>
                    <a:lnTo>
                      <a:pt x="1885" y="6"/>
                    </a:lnTo>
                    <a:lnTo>
                      <a:pt x="1861" y="9"/>
                    </a:lnTo>
                    <a:lnTo>
                      <a:pt x="1833" y="14"/>
                    </a:lnTo>
                    <a:lnTo>
                      <a:pt x="1802" y="19"/>
                    </a:lnTo>
                    <a:lnTo>
                      <a:pt x="1772" y="26"/>
                    </a:lnTo>
                    <a:lnTo>
                      <a:pt x="1749" y="30"/>
                    </a:lnTo>
                    <a:lnTo>
                      <a:pt x="1722" y="35"/>
                    </a:lnTo>
                    <a:lnTo>
                      <a:pt x="1693" y="40"/>
                    </a:lnTo>
                    <a:lnTo>
                      <a:pt x="1661" y="45"/>
                    </a:lnTo>
                    <a:lnTo>
                      <a:pt x="1625" y="52"/>
                    </a:lnTo>
                    <a:lnTo>
                      <a:pt x="1580" y="59"/>
                    </a:lnTo>
                    <a:lnTo>
                      <a:pt x="1543" y="64"/>
                    </a:lnTo>
                    <a:lnTo>
                      <a:pt x="1507" y="68"/>
                    </a:lnTo>
                    <a:lnTo>
                      <a:pt x="1470" y="74"/>
                    </a:lnTo>
                    <a:lnTo>
                      <a:pt x="1433" y="78"/>
                    </a:lnTo>
                    <a:lnTo>
                      <a:pt x="1396" y="82"/>
                    </a:lnTo>
                    <a:lnTo>
                      <a:pt x="1360" y="87"/>
                    </a:lnTo>
                    <a:lnTo>
                      <a:pt x="1324" y="89"/>
                    </a:lnTo>
                    <a:lnTo>
                      <a:pt x="1288" y="90"/>
                    </a:lnTo>
                    <a:lnTo>
                      <a:pt x="124" y="93"/>
                    </a:lnTo>
                    <a:lnTo>
                      <a:pt x="115" y="93"/>
                    </a:lnTo>
                    <a:lnTo>
                      <a:pt x="100" y="94"/>
                    </a:lnTo>
                    <a:lnTo>
                      <a:pt x="85" y="95"/>
                    </a:lnTo>
                    <a:lnTo>
                      <a:pt x="72" y="97"/>
                    </a:lnTo>
                    <a:lnTo>
                      <a:pt x="58" y="100"/>
                    </a:lnTo>
                    <a:lnTo>
                      <a:pt x="48" y="103"/>
                    </a:lnTo>
                    <a:lnTo>
                      <a:pt x="39" y="107"/>
                    </a:lnTo>
                    <a:lnTo>
                      <a:pt x="28" y="111"/>
                    </a:lnTo>
                    <a:lnTo>
                      <a:pt x="19" y="118"/>
                    </a:lnTo>
                    <a:lnTo>
                      <a:pt x="12" y="123"/>
                    </a:lnTo>
                    <a:lnTo>
                      <a:pt x="7" y="130"/>
                    </a:lnTo>
                    <a:lnTo>
                      <a:pt x="2" y="137"/>
                    </a:lnTo>
                    <a:lnTo>
                      <a:pt x="0" y="144"/>
                    </a:lnTo>
                    <a:lnTo>
                      <a:pt x="0" y="151"/>
                    </a:lnTo>
                    <a:lnTo>
                      <a:pt x="0" y="156"/>
                    </a:lnTo>
                    <a:lnTo>
                      <a:pt x="2" y="161"/>
                    </a:lnTo>
                    <a:lnTo>
                      <a:pt x="7" y="168"/>
                    </a:lnTo>
                    <a:lnTo>
                      <a:pt x="13" y="175"/>
                    </a:lnTo>
                    <a:lnTo>
                      <a:pt x="20" y="180"/>
                    </a:lnTo>
                    <a:lnTo>
                      <a:pt x="29" y="185"/>
                    </a:lnTo>
                    <a:lnTo>
                      <a:pt x="35" y="189"/>
                    </a:lnTo>
                    <a:lnTo>
                      <a:pt x="45" y="193"/>
                    </a:lnTo>
                    <a:lnTo>
                      <a:pt x="58" y="197"/>
                    </a:lnTo>
                    <a:lnTo>
                      <a:pt x="71" y="200"/>
                    </a:lnTo>
                    <a:lnTo>
                      <a:pt x="83" y="202"/>
                    </a:lnTo>
                    <a:lnTo>
                      <a:pt x="98" y="203"/>
                    </a:lnTo>
                    <a:lnTo>
                      <a:pt x="112" y="204"/>
                    </a:lnTo>
                    <a:lnTo>
                      <a:pt x="124" y="204"/>
                    </a:lnTo>
                    <a:lnTo>
                      <a:pt x="1287" y="206"/>
                    </a:lnTo>
                    <a:lnTo>
                      <a:pt x="1324" y="208"/>
                    </a:lnTo>
                    <a:lnTo>
                      <a:pt x="1359" y="211"/>
                    </a:lnTo>
                    <a:lnTo>
                      <a:pt x="1398" y="214"/>
                    </a:lnTo>
                    <a:lnTo>
                      <a:pt x="1436" y="218"/>
                    </a:lnTo>
                    <a:lnTo>
                      <a:pt x="1480" y="223"/>
                    </a:lnTo>
                    <a:lnTo>
                      <a:pt x="1515" y="227"/>
                    </a:lnTo>
                    <a:lnTo>
                      <a:pt x="1556" y="232"/>
                    </a:lnTo>
                    <a:lnTo>
                      <a:pt x="1599" y="238"/>
                    </a:lnTo>
                    <a:lnTo>
                      <a:pt x="1641" y="245"/>
                    </a:lnTo>
                    <a:lnTo>
                      <a:pt x="1681" y="253"/>
                    </a:lnTo>
                    <a:lnTo>
                      <a:pt x="1720" y="260"/>
                    </a:lnTo>
                    <a:lnTo>
                      <a:pt x="1756" y="267"/>
                    </a:lnTo>
                    <a:lnTo>
                      <a:pt x="1787" y="274"/>
                    </a:lnTo>
                    <a:lnTo>
                      <a:pt x="1822" y="280"/>
                    </a:lnTo>
                    <a:lnTo>
                      <a:pt x="1851" y="285"/>
                    </a:lnTo>
                    <a:lnTo>
                      <a:pt x="1884" y="290"/>
                    </a:lnTo>
                    <a:lnTo>
                      <a:pt x="1918" y="293"/>
                    </a:lnTo>
                    <a:lnTo>
                      <a:pt x="1948" y="295"/>
                    </a:lnTo>
                    <a:lnTo>
                      <a:pt x="1973" y="297"/>
                    </a:lnTo>
                    <a:lnTo>
                      <a:pt x="1995" y="297"/>
                    </a:lnTo>
                    <a:lnTo>
                      <a:pt x="2022" y="298"/>
                    </a:lnTo>
                    <a:lnTo>
                      <a:pt x="2047" y="297"/>
                    </a:lnTo>
                    <a:lnTo>
                      <a:pt x="2073" y="296"/>
                    </a:lnTo>
                    <a:lnTo>
                      <a:pt x="2097" y="295"/>
                    </a:lnTo>
                    <a:lnTo>
                      <a:pt x="2119" y="293"/>
                    </a:lnTo>
                    <a:lnTo>
                      <a:pt x="2146" y="289"/>
                    </a:lnTo>
                    <a:lnTo>
                      <a:pt x="2168" y="286"/>
                    </a:lnTo>
                    <a:lnTo>
                      <a:pt x="2192" y="282"/>
                    </a:lnTo>
                    <a:lnTo>
                      <a:pt x="2215" y="278"/>
                    </a:lnTo>
                    <a:lnTo>
                      <a:pt x="2235" y="273"/>
                    </a:lnTo>
                    <a:lnTo>
                      <a:pt x="2253" y="269"/>
                    </a:lnTo>
                    <a:lnTo>
                      <a:pt x="2272" y="262"/>
                    </a:lnTo>
                    <a:lnTo>
                      <a:pt x="2283" y="257"/>
                    </a:lnTo>
                    <a:lnTo>
                      <a:pt x="2297" y="249"/>
                    </a:lnTo>
                    <a:lnTo>
                      <a:pt x="2298" y="49"/>
                    </a:lnTo>
                    <a:close/>
                  </a:path>
                </a:pathLst>
              </a:custGeom>
              <a:solidFill>
                <a:srgbClr val="0000FF"/>
              </a:solidFill>
              <a:ln w="9525">
                <a:noFill/>
                <a:round/>
                <a:headEnd/>
                <a:tailEnd/>
              </a:ln>
            </p:spPr>
            <p:txBody>
              <a:bodyPr/>
              <a:lstStyle/>
              <a:p>
                <a:pPr>
                  <a:defRPr/>
                </a:pPr>
                <a:endParaRPr lang="en-CA"/>
              </a:p>
            </p:txBody>
          </p:sp>
          <p:sp>
            <p:nvSpPr>
              <p:cNvPr id="342083" name="Freeform 67"/>
              <p:cNvSpPr>
                <a:spLocks/>
              </p:cNvSpPr>
              <p:nvPr/>
            </p:nvSpPr>
            <p:spPr bwMode="auto">
              <a:xfrm>
                <a:off x="240" y="1809"/>
                <a:ext cx="1124" cy="74"/>
              </a:xfrm>
              <a:custGeom>
                <a:avLst/>
                <a:gdLst/>
                <a:ahLst/>
                <a:cxnLst>
                  <a:cxn ang="0">
                    <a:pos x="2209" y="35"/>
                  </a:cxn>
                  <a:cxn ang="0">
                    <a:pos x="2163" y="28"/>
                  </a:cxn>
                  <a:cxn ang="0">
                    <a:pos x="2119" y="33"/>
                  </a:cxn>
                  <a:cxn ang="0">
                    <a:pos x="2078" y="44"/>
                  </a:cxn>
                  <a:cxn ang="0">
                    <a:pos x="2032" y="53"/>
                  </a:cxn>
                  <a:cxn ang="0">
                    <a:pos x="1985" y="50"/>
                  </a:cxn>
                  <a:cxn ang="0">
                    <a:pos x="1925" y="44"/>
                  </a:cxn>
                  <a:cxn ang="0">
                    <a:pos x="1855" y="35"/>
                  </a:cxn>
                  <a:cxn ang="0">
                    <a:pos x="1790" y="30"/>
                  </a:cxn>
                  <a:cxn ang="0">
                    <a:pos x="1729" y="30"/>
                  </a:cxn>
                  <a:cxn ang="0">
                    <a:pos x="1668" y="33"/>
                  </a:cxn>
                  <a:cxn ang="0">
                    <a:pos x="1601" y="22"/>
                  </a:cxn>
                  <a:cxn ang="0">
                    <a:pos x="1545" y="10"/>
                  </a:cxn>
                  <a:cxn ang="0">
                    <a:pos x="1490" y="0"/>
                  </a:cxn>
                  <a:cxn ang="0">
                    <a:pos x="1440" y="0"/>
                  </a:cxn>
                  <a:cxn ang="0">
                    <a:pos x="1382" y="4"/>
                  </a:cxn>
                  <a:cxn ang="0">
                    <a:pos x="1303" y="12"/>
                  </a:cxn>
                  <a:cxn ang="0">
                    <a:pos x="1162" y="13"/>
                  </a:cxn>
                  <a:cxn ang="0">
                    <a:pos x="360" y="13"/>
                  </a:cxn>
                  <a:cxn ang="0">
                    <a:pos x="77" y="13"/>
                  </a:cxn>
                  <a:cxn ang="0">
                    <a:pos x="5" y="23"/>
                  </a:cxn>
                  <a:cxn ang="0">
                    <a:pos x="4" y="34"/>
                  </a:cxn>
                  <a:cxn ang="0">
                    <a:pos x="32" y="40"/>
                  </a:cxn>
                  <a:cxn ang="0">
                    <a:pos x="835" y="44"/>
                  </a:cxn>
                  <a:cxn ang="0">
                    <a:pos x="1356" y="52"/>
                  </a:cxn>
                  <a:cxn ang="0">
                    <a:pos x="1418" y="57"/>
                  </a:cxn>
                  <a:cxn ang="0">
                    <a:pos x="1496" y="66"/>
                  </a:cxn>
                  <a:cxn ang="0">
                    <a:pos x="1563" y="77"/>
                  </a:cxn>
                  <a:cxn ang="0">
                    <a:pos x="1625" y="87"/>
                  </a:cxn>
                  <a:cxn ang="0">
                    <a:pos x="1687" y="100"/>
                  </a:cxn>
                  <a:cxn ang="0">
                    <a:pos x="1748" y="112"/>
                  </a:cxn>
                  <a:cxn ang="0">
                    <a:pos x="1805" y="120"/>
                  </a:cxn>
                  <a:cxn ang="0">
                    <a:pos x="1869" y="129"/>
                  </a:cxn>
                  <a:cxn ang="0">
                    <a:pos x="1933" y="133"/>
                  </a:cxn>
                  <a:cxn ang="0">
                    <a:pos x="1996" y="133"/>
                  </a:cxn>
                  <a:cxn ang="0">
                    <a:pos x="2059" y="131"/>
                  </a:cxn>
                  <a:cxn ang="0">
                    <a:pos x="2120" y="125"/>
                  </a:cxn>
                  <a:cxn ang="0">
                    <a:pos x="2178" y="114"/>
                  </a:cxn>
                  <a:cxn ang="0">
                    <a:pos x="2226" y="98"/>
                  </a:cxn>
                  <a:cxn ang="0">
                    <a:pos x="2249" y="45"/>
                  </a:cxn>
                </a:cxnLst>
                <a:rect l="0" t="0" r="r" b="b"/>
                <a:pathLst>
                  <a:path w="2252" h="135">
                    <a:moveTo>
                      <a:pt x="2227" y="40"/>
                    </a:moveTo>
                    <a:lnTo>
                      <a:pt x="2209" y="35"/>
                    </a:lnTo>
                    <a:lnTo>
                      <a:pt x="2188" y="30"/>
                    </a:lnTo>
                    <a:lnTo>
                      <a:pt x="2163" y="28"/>
                    </a:lnTo>
                    <a:lnTo>
                      <a:pt x="2140" y="28"/>
                    </a:lnTo>
                    <a:lnTo>
                      <a:pt x="2119" y="33"/>
                    </a:lnTo>
                    <a:lnTo>
                      <a:pt x="2099" y="38"/>
                    </a:lnTo>
                    <a:lnTo>
                      <a:pt x="2078" y="44"/>
                    </a:lnTo>
                    <a:lnTo>
                      <a:pt x="2053" y="50"/>
                    </a:lnTo>
                    <a:lnTo>
                      <a:pt x="2032" y="53"/>
                    </a:lnTo>
                    <a:lnTo>
                      <a:pt x="2012" y="52"/>
                    </a:lnTo>
                    <a:lnTo>
                      <a:pt x="1985" y="50"/>
                    </a:lnTo>
                    <a:lnTo>
                      <a:pt x="1955" y="47"/>
                    </a:lnTo>
                    <a:lnTo>
                      <a:pt x="1925" y="44"/>
                    </a:lnTo>
                    <a:lnTo>
                      <a:pt x="1892" y="39"/>
                    </a:lnTo>
                    <a:lnTo>
                      <a:pt x="1855" y="35"/>
                    </a:lnTo>
                    <a:lnTo>
                      <a:pt x="1824" y="32"/>
                    </a:lnTo>
                    <a:lnTo>
                      <a:pt x="1790" y="30"/>
                    </a:lnTo>
                    <a:lnTo>
                      <a:pt x="1756" y="26"/>
                    </a:lnTo>
                    <a:lnTo>
                      <a:pt x="1729" y="30"/>
                    </a:lnTo>
                    <a:lnTo>
                      <a:pt x="1700" y="35"/>
                    </a:lnTo>
                    <a:lnTo>
                      <a:pt x="1668" y="33"/>
                    </a:lnTo>
                    <a:lnTo>
                      <a:pt x="1633" y="28"/>
                    </a:lnTo>
                    <a:lnTo>
                      <a:pt x="1601" y="22"/>
                    </a:lnTo>
                    <a:lnTo>
                      <a:pt x="1572" y="16"/>
                    </a:lnTo>
                    <a:lnTo>
                      <a:pt x="1545" y="10"/>
                    </a:lnTo>
                    <a:lnTo>
                      <a:pt x="1517" y="4"/>
                    </a:lnTo>
                    <a:lnTo>
                      <a:pt x="1490" y="0"/>
                    </a:lnTo>
                    <a:lnTo>
                      <a:pt x="1465" y="0"/>
                    </a:lnTo>
                    <a:lnTo>
                      <a:pt x="1440" y="0"/>
                    </a:lnTo>
                    <a:lnTo>
                      <a:pt x="1410" y="2"/>
                    </a:lnTo>
                    <a:lnTo>
                      <a:pt x="1382" y="4"/>
                    </a:lnTo>
                    <a:lnTo>
                      <a:pt x="1346" y="8"/>
                    </a:lnTo>
                    <a:lnTo>
                      <a:pt x="1303" y="12"/>
                    </a:lnTo>
                    <a:lnTo>
                      <a:pt x="1249" y="13"/>
                    </a:lnTo>
                    <a:lnTo>
                      <a:pt x="1162" y="13"/>
                    </a:lnTo>
                    <a:lnTo>
                      <a:pt x="1012" y="13"/>
                    </a:lnTo>
                    <a:lnTo>
                      <a:pt x="360" y="13"/>
                    </a:lnTo>
                    <a:lnTo>
                      <a:pt x="155" y="13"/>
                    </a:lnTo>
                    <a:lnTo>
                      <a:pt x="77" y="13"/>
                    </a:lnTo>
                    <a:lnTo>
                      <a:pt x="19" y="21"/>
                    </a:lnTo>
                    <a:lnTo>
                      <a:pt x="5" y="23"/>
                    </a:lnTo>
                    <a:lnTo>
                      <a:pt x="0" y="27"/>
                    </a:lnTo>
                    <a:lnTo>
                      <a:pt x="4" y="34"/>
                    </a:lnTo>
                    <a:lnTo>
                      <a:pt x="16" y="38"/>
                    </a:lnTo>
                    <a:lnTo>
                      <a:pt x="32" y="40"/>
                    </a:lnTo>
                    <a:lnTo>
                      <a:pt x="51" y="41"/>
                    </a:lnTo>
                    <a:lnTo>
                      <a:pt x="835" y="44"/>
                    </a:lnTo>
                    <a:lnTo>
                      <a:pt x="1325" y="48"/>
                    </a:lnTo>
                    <a:lnTo>
                      <a:pt x="1356" y="52"/>
                    </a:lnTo>
                    <a:lnTo>
                      <a:pt x="1383" y="57"/>
                    </a:lnTo>
                    <a:lnTo>
                      <a:pt x="1418" y="57"/>
                    </a:lnTo>
                    <a:lnTo>
                      <a:pt x="1454" y="61"/>
                    </a:lnTo>
                    <a:lnTo>
                      <a:pt x="1496" y="66"/>
                    </a:lnTo>
                    <a:lnTo>
                      <a:pt x="1528" y="71"/>
                    </a:lnTo>
                    <a:lnTo>
                      <a:pt x="1563" y="77"/>
                    </a:lnTo>
                    <a:lnTo>
                      <a:pt x="1594" y="81"/>
                    </a:lnTo>
                    <a:lnTo>
                      <a:pt x="1625" y="87"/>
                    </a:lnTo>
                    <a:lnTo>
                      <a:pt x="1657" y="94"/>
                    </a:lnTo>
                    <a:lnTo>
                      <a:pt x="1687" y="100"/>
                    </a:lnTo>
                    <a:lnTo>
                      <a:pt x="1720" y="106"/>
                    </a:lnTo>
                    <a:lnTo>
                      <a:pt x="1748" y="112"/>
                    </a:lnTo>
                    <a:lnTo>
                      <a:pt x="1781" y="117"/>
                    </a:lnTo>
                    <a:lnTo>
                      <a:pt x="1805" y="120"/>
                    </a:lnTo>
                    <a:lnTo>
                      <a:pt x="1837" y="125"/>
                    </a:lnTo>
                    <a:lnTo>
                      <a:pt x="1869" y="129"/>
                    </a:lnTo>
                    <a:lnTo>
                      <a:pt x="1899" y="131"/>
                    </a:lnTo>
                    <a:lnTo>
                      <a:pt x="1933" y="133"/>
                    </a:lnTo>
                    <a:lnTo>
                      <a:pt x="1966" y="135"/>
                    </a:lnTo>
                    <a:lnTo>
                      <a:pt x="1996" y="133"/>
                    </a:lnTo>
                    <a:lnTo>
                      <a:pt x="2028" y="133"/>
                    </a:lnTo>
                    <a:lnTo>
                      <a:pt x="2059" y="131"/>
                    </a:lnTo>
                    <a:lnTo>
                      <a:pt x="2090" y="129"/>
                    </a:lnTo>
                    <a:lnTo>
                      <a:pt x="2120" y="125"/>
                    </a:lnTo>
                    <a:lnTo>
                      <a:pt x="2148" y="120"/>
                    </a:lnTo>
                    <a:lnTo>
                      <a:pt x="2178" y="114"/>
                    </a:lnTo>
                    <a:lnTo>
                      <a:pt x="2199" y="106"/>
                    </a:lnTo>
                    <a:lnTo>
                      <a:pt x="2226" y="98"/>
                    </a:lnTo>
                    <a:lnTo>
                      <a:pt x="2252" y="90"/>
                    </a:lnTo>
                    <a:lnTo>
                      <a:pt x="2249" y="45"/>
                    </a:lnTo>
                    <a:lnTo>
                      <a:pt x="2227" y="40"/>
                    </a:lnTo>
                    <a:close/>
                  </a:path>
                </a:pathLst>
              </a:custGeom>
              <a:solidFill>
                <a:srgbClr val="0000A0"/>
              </a:solidFill>
              <a:ln w="9525">
                <a:noFill/>
                <a:round/>
                <a:headEnd/>
                <a:tailEnd/>
              </a:ln>
            </p:spPr>
            <p:txBody>
              <a:bodyPr/>
              <a:lstStyle/>
              <a:p>
                <a:pPr>
                  <a:defRPr/>
                </a:pPr>
                <a:endParaRPr lang="en-CA"/>
              </a:p>
            </p:txBody>
          </p:sp>
          <p:sp>
            <p:nvSpPr>
              <p:cNvPr id="342084" name="Freeform 68"/>
              <p:cNvSpPr>
                <a:spLocks/>
              </p:cNvSpPr>
              <p:nvPr/>
            </p:nvSpPr>
            <p:spPr bwMode="auto">
              <a:xfrm>
                <a:off x="1036" y="1755"/>
                <a:ext cx="316" cy="25"/>
              </a:xfrm>
              <a:custGeom>
                <a:avLst/>
                <a:gdLst/>
                <a:ahLst/>
                <a:cxnLst>
                  <a:cxn ang="0">
                    <a:pos x="630" y="39"/>
                  </a:cxn>
                  <a:cxn ang="0">
                    <a:pos x="594" y="27"/>
                  </a:cxn>
                  <a:cxn ang="0">
                    <a:pos x="566" y="19"/>
                  </a:cxn>
                  <a:cxn ang="0">
                    <a:pos x="532" y="12"/>
                  </a:cxn>
                  <a:cxn ang="0">
                    <a:pos x="500" y="8"/>
                  </a:cxn>
                  <a:cxn ang="0">
                    <a:pos x="462" y="4"/>
                  </a:cxn>
                  <a:cxn ang="0">
                    <a:pos x="419" y="2"/>
                  </a:cxn>
                  <a:cxn ang="0">
                    <a:pos x="360" y="0"/>
                  </a:cxn>
                  <a:cxn ang="0">
                    <a:pos x="309" y="2"/>
                  </a:cxn>
                  <a:cxn ang="0">
                    <a:pos x="256" y="6"/>
                  </a:cxn>
                  <a:cxn ang="0">
                    <a:pos x="208" y="12"/>
                  </a:cxn>
                  <a:cxn ang="0">
                    <a:pos x="169" y="19"/>
                  </a:cxn>
                  <a:cxn ang="0">
                    <a:pos x="116" y="29"/>
                  </a:cxn>
                  <a:cxn ang="0">
                    <a:pos x="70" y="37"/>
                  </a:cxn>
                  <a:cxn ang="0">
                    <a:pos x="21" y="44"/>
                  </a:cxn>
                  <a:cxn ang="0">
                    <a:pos x="0" y="49"/>
                  </a:cxn>
                  <a:cxn ang="0">
                    <a:pos x="2" y="53"/>
                  </a:cxn>
                  <a:cxn ang="0">
                    <a:pos x="16" y="53"/>
                  </a:cxn>
                  <a:cxn ang="0">
                    <a:pos x="46" y="52"/>
                  </a:cxn>
                  <a:cxn ang="0">
                    <a:pos x="73" y="53"/>
                  </a:cxn>
                  <a:cxn ang="0">
                    <a:pos x="100" y="51"/>
                  </a:cxn>
                  <a:cxn ang="0">
                    <a:pos x="135" y="47"/>
                  </a:cxn>
                  <a:cxn ang="0">
                    <a:pos x="176" y="41"/>
                  </a:cxn>
                  <a:cxn ang="0">
                    <a:pos x="223" y="37"/>
                  </a:cxn>
                  <a:cxn ang="0">
                    <a:pos x="264" y="33"/>
                  </a:cxn>
                  <a:cxn ang="0">
                    <a:pos x="314" y="29"/>
                  </a:cxn>
                  <a:cxn ang="0">
                    <a:pos x="346" y="29"/>
                  </a:cxn>
                  <a:cxn ang="0">
                    <a:pos x="382" y="29"/>
                  </a:cxn>
                  <a:cxn ang="0">
                    <a:pos x="423" y="29"/>
                  </a:cxn>
                  <a:cxn ang="0">
                    <a:pos x="471" y="33"/>
                  </a:cxn>
                  <a:cxn ang="0">
                    <a:pos x="511" y="38"/>
                  </a:cxn>
                  <a:cxn ang="0">
                    <a:pos x="556" y="43"/>
                  </a:cxn>
                  <a:cxn ang="0">
                    <a:pos x="594" y="42"/>
                  </a:cxn>
                  <a:cxn ang="0">
                    <a:pos x="630" y="39"/>
                  </a:cxn>
                </a:cxnLst>
                <a:rect l="0" t="0" r="r" b="b"/>
                <a:pathLst>
                  <a:path w="630" h="53">
                    <a:moveTo>
                      <a:pt x="630" y="39"/>
                    </a:moveTo>
                    <a:lnTo>
                      <a:pt x="594" y="27"/>
                    </a:lnTo>
                    <a:lnTo>
                      <a:pt x="566" y="19"/>
                    </a:lnTo>
                    <a:lnTo>
                      <a:pt x="532" y="12"/>
                    </a:lnTo>
                    <a:lnTo>
                      <a:pt x="500" y="8"/>
                    </a:lnTo>
                    <a:lnTo>
                      <a:pt x="462" y="4"/>
                    </a:lnTo>
                    <a:lnTo>
                      <a:pt x="419" y="2"/>
                    </a:lnTo>
                    <a:lnTo>
                      <a:pt x="360" y="0"/>
                    </a:lnTo>
                    <a:lnTo>
                      <a:pt x="309" y="2"/>
                    </a:lnTo>
                    <a:lnTo>
                      <a:pt x="256" y="6"/>
                    </a:lnTo>
                    <a:lnTo>
                      <a:pt x="208" y="12"/>
                    </a:lnTo>
                    <a:lnTo>
                      <a:pt x="169" y="19"/>
                    </a:lnTo>
                    <a:lnTo>
                      <a:pt x="116" y="29"/>
                    </a:lnTo>
                    <a:lnTo>
                      <a:pt x="70" y="37"/>
                    </a:lnTo>
                    <a:lnTo>
                      <a:pt x="21" y="44"/>
                    </a:lnTo>
                    <a:lnTo>
                      <a:pt x="0" y="49"/>
                    </a:lnTo>
                    <a:lnTo>
                      <a:pt x="2" y="53"/>
                    </a:lnTo>
                    <a:lnTo>
                      <a:pt x="16" y="53"/>
                    </a:lnTo>
                    <a:lnTo>
                      <a:pt x="46" y="52"/>
                    </a:lnTo>
                    <a:lnTo>
                      <a:pt x="73" y="53"/>
                    </a:lnTo>
                    <a:lnTo>
                      <a:pt x="100" y="51"/>
                    </a:lnTo>
                    <a:lnTo>
                      <a:pt x="135" y="47"/>
                    </a:lnTo>
                    <a:lnTo>
                      <a:pt x="176" y="41"/>
                    </a:lnTo>
                    <a:lnTo>
                      <a:pt x="223" y="37"/>
                    </a:lnTo>
                    <a:lnTo>
                      <a:pt x="264" y="33"/>
                    </a:lnTo>
                    <a:lnTo>
                      <a:pt x="314" y="29"/>
                    </a:lnTo>
                    <a:lnTo>
                      <a:pt x="346" y="29"/>
                    </a:lnTo>
                    <a:lnTo>
                      <a:pt x="382" y="29"/>
                    </a:lnTo>
                    <a:lnTo>
                      <a:pt x="423" y="29"/>
                    </a:lnTo>
                    <a:lnTo>
                      <a:pt x="471" y="33"/>
                    </a:lnTo>
                    <a:lnTo>
                      <a:pt x="511" y="38"/>
                    </a:lnTo>
                    <a:lnTo>
                      <a:pt x="556" y="43"/>
                    </a:lnTo>
                    <a:lnTo>
                      <a:pt x="594" y="42"/>
                    </a:lnTo>
                    <a:lnTo>
                      <a:pt x="630" y="39"/>
                    </a:lnTo>
                    <a:close/>
                  </a:path>
                </a:pathLst>
              </a:custGeom>
              <a:solidFill>
                <a:srgbClr val="8080FF"/>
              </a:solidFill>
              <a:ln w="9525">
                <a:noFill/>
                <a:round/>
                <a:headEnd/>
                <a:tailEnd/>
              </a:ln>
            </p:spPr>
            <p:txBody>
              <a:bodyPr/>
              <a:lstStyle/>
              <a:p>
                <a:pPr>
                  <a:defRPr/>
                </a:pPr>
                <a:endParaRPr lang="en-CA"/>
              </a:p>
            </p:txBody>
          </p:sp>
        </p:grpSp>
        <p:grpSp>
          <p:nvGrpSpPr>
            <p:cNvPr id="3111" name="Group 69"/>
            <p:cNvGrpSpPr>
              <a:grpSpLocks/>
            </p:cNvGrpSpPr>
            <p:nvPr/>
          </p:nvGrpSpPr>
          <p:grpSpPr bwMode="auto">
            <a:xfrm>
              <a:off x="1388" y="1737"/>
              <a:ext cx="156" cy="104"/>
              <a:chOff x="1388" y="1737"/>
              <a:chExt cx="156" cy="104"/>
            </a:xfrm>
          </p:grpSpPr>
          <p:grpSp>
            <p:nvGrpSpPr>
              <p:cNvPr id="3112" name="Group 70"/>
              <p:cNvGrpSpPr>
                <a:grpSpLocks/>
              </p:cNvGrpSpPr>
              <p:nvPr/>
            </p:nvGrpSpPr>
            <p:grpSpPr bwMode="auto">
              <a:xfrm>
                <a:off x="1388" y="1737"/>
                <a:ext cx="156" cy="104"/>
                <a:chOff x="1388" y="1737"/>
                <a:chExt cx="156" cy="104"/>
              </a:xfrm>
            </p:grpSpPr>
            <p:grpSp>
              <p:nvGrpSpPr>
                <p:cNvPr id="3117" name="Group 71"/>
                <p:cNvGrpSpPr>
                  <a:grpSpLocks/>
                </p:cNvGrpSpPr>
                <p:nvPr/>
              </p:nvGrpSpPr>
              <p:grpSpPr bwMode="auto">
                <a:xfrm>
                  <a:off x="1504" y="1741"/>
                  <a:ext cx="11" cy="97"/>
                  <a:chOff x="1504" y="1741"/>
                  <a:chExt cx="11" cy="97"/>
                </a:xfrm>
              </p:grpSpPr>
              <p:sp>
                <p:nvSpPr>
                  <p:cNvPr id="342088" name="Freeform 72"/>
                  <p:cNvSpPr>
                    <a:spLocks/>
                  </p:cNvSpPr>
                  <p:nvPr/>
                </p:nvSpPr>
                <p:spPr bwMode="auto">
                  <a:xfrm>
                    <a:off x="1438" y="1815"/>
                    <a:ext cx="45" cy="97"/>
                  </a:xfrm>
                  <a:custGeom>
                    <a:avLst/>
                    <a:gdLst/>
                    <a:ahLst/>
                    <a:cxnLst>
                      <a:cxn ang="0">
                        <a:pos x="0" y="0"/>
                      </a:cxn>
                      <a:cxn ang="0">
                        <a:pos x="18" y="0"/>
                      </a:cxn>
                      <a:cxn ang="0">
                        <a:pos x="18" y="191"/>
                      </a:cxn>
                      <a:cxn ang="0">
                        <a:pos x="2" y="191"/>
                      </a:cxn>
                      <a:cxn ang="0">
                        <a:pos x="0" y="193"/>
                      </a:cxn>
                      <a:cxn ang="0">
                        <a:pos x="0" y="0"/>
                      </a:cxn>
                    </a:cxnLst>
                    <a:rect l="0" t="0" r="r" b="b"/>
                    <a:pathLst>
                      <a:path w="18" h="193">
                        <a:moveTo>
                          <a:pt x="0" y="0"/>
                        </a:moveTo>
                        <a:lnTo>
                          <a:pt x="18" y="0"/>
                        </a:lnTo>
                        <a:lnTo>
                          <a:pt x="18" y="191"/>
                        </a:lnTo>
                        <a:lnTo>
                          <a:pt x="2" y="191"/>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42089" name="Rectangle 73"/>
                  <p:cNvSpPr>
                    <a:spLocks noChangeArrowheads="1"/>
                  </p:cNvSpPr>
                  <p:nvPr/>
                </p:nvSpPr>
                <p:spPr bwMode="auto">
                  <a:xfrm>
                    <a:off x="1429" y="1815"/>
                    <a:ext cx="51" cy="20"/>
                  </a:xfrm>
                  <a:prstGeom prst="rect">
                    <a:avLst/>
                  </a:prstGeom>
                  <a:solidFill>
                    <a:srgbClr val="00C0C0"/>
                  </a:solidFill>
                  <a:ln w="9525">
                    <a:noFill/>
                    <a:miter lim="800000"/>
                    <a:headEnd/>
                    <a:tailEnd/>
                  </a:ln>
                </p:spPr>
                <p:txBody>
                  <a:bodyPr/>
                  <a:lstStyle/>
                  <a:p>
                    <a:pPr>
                      <a:defRPr/>
                    </a:pPr>
                    <a:endParaRPr lang="en-CA"/>
                  </a:p>
                </p:txBody>
              </p:sp>
              <p:sp>
                <p:nvSpPr>
                  <p:cNvPr id="342090" name="Rectangle 74"/>
                  <p:cNvSpPr>
                    <a:spLocks noChangeArrowheads="1"/>
                  </p:cNvSpPr>
                  <p:nvPr/>
                </p:nvSpPr>
                <p:spPr bwMode="auto">
                  <a:xfrm>
                    <a:off x="1414" y="1868"/>
                    <a:ext cx="49" cy="20"/>
                  </a:xfrm>
                  <a:prstGeom prst="rect">
                    <a:avLst/>
                  </a:prstGeom>
                  <a:solidFill>
                    <a:srgbClr val="006060"/>
                  </a:solidFill>
                  <a:ln w="9525">
                    <a:noFill/>
                    <a:miter lim="800000"/>
                    <a:headEnd/>
                    <a:tailEnd/>
                  </a:ln>
                </p:spPr>
                <p:txBody>
                  <a:bodyPr/>
                  <a:lstStyle/>
                  <a:p>
                    <a:pPr>
                      <a:defRPr/>
                    </a:pPr>
                    <a:endParaRPr lang="en-CA"/>
                  </a:p>
                </p:txBody>
              </p:sp>
            </p:grpSp>
            <p:grpSp>
              <p:nvGrpSpPr>
                <p:cNvPr id="3118" name="Group 75"/>
                <p:cNvGrpSpPr>
                  <a:grpSpLocks/>
                </p:cNvGrpSpPr>
                <p:nvPr/>
              </p:nvGrpSpPr>
              <p:grpSpPr bwMode="auto">
                <a:xfrm>
                  <a:off x="1417" y="1740"/>
                  <a:ext cx="12" cy="97"/>
                  <a:chOff x="1417" y="1740"/>
                  <a:chExt cx="12" cy="97"/>
                </a:xfrm>
              </p:grpSpPr>
              <p:sp>
                <p:nvSpPr>
                  <p:cNvPr id="342092" name="Freeform 76"/>
                  <p:cNvSpPr>
                    <a:spLocks/>
                  </p:cNvSpPr>
                  <p:nvPr/>
                </p:nvSpPr>
                <p:spPr bwMode="auto">
                  <a:xfrm>
                    <a:off x="1372" y="1811"/>
                    <a:ext cx="12" cy="97"/>
                  </a:xfrm>
                  <a:custGeom>
                    <a:avLst/>
                    <a:gdLst/>
                    <a:ahLst/>
                    <a:cxnLst>
                      <a:cxn ang="0">
                        <a:pos x="0" y="0"/>
                      </a:cxn>
                      <a:cxn ang="0">
                        <a:pos x="17" y="0"/>
                      </a:cxn>
                      <a:cxn ang="0">
                        <a:pos x="17" y="192"/>
                      </a:cxn>
                      <a:cxn ang="0">
                        <a:pos x="1" y="192"/>
                      </a:cxn>
                      <a:cxn ang="0">
                        <a:pos x="0" y="193"/>
                      </a:cxn>
                      <a:cxn ang="0">
                        <a:pos x="0" y="0"/>
                      </a:cxn>
                    </a:cxnLst>
                    <a:rect l="0" t="0" r="r" b="b"/>
                    <a:pathLst>
                      <a:path w="17" h="193">
                        <a:moveTo>
                          <a:pt x="0" y="0"/>
                        </a:moveTo>
                        <a:lnTo>
                          <a:pt x="17" y="0"/>
                        </a:lnTo>
                        <a:lnTo>
                          <a:pt x="17" y="192"/>
                        </a:lnTo>
                        <a:lnTo>
                          <a:pt x="1" y="192"/>
                        </a:lnTo>
                        <a:lnTo>
                          <a:pt x="0" y="193"/>
                        </a:lnTo>
                        <a:lnTo>
                          <a:pt x="0" y="0"/>
                        </a:lnTo>
                        <a:close/>
                      </a:path>
                    </a:pathLst>
                  </a:custGeom>
                  <a:solidFill>
                    <a:srgbClr val="008080"/>
                  </a:solidFill>
                  <a:ln w="9525">
                    <a:noFill/>
                    <a:round/>
                    <a:headEnd/>
                    <a:tailEnd/>
                  </a:ln>
                </p:spPr>
                <p:txBody>
                  <a:bodyPr/>
                  <a:lstStyle/>
                  <a:p>
                    <a:pPr>
                      <a:defRPr/>
                    </a:pPr>
                    <a:endParaRPr lang="en-CA"/>
                  </a:p>
                </p:txBody>
              </p:sp>
              <p:sp>
                <p:nvSpPr>
                  <p:cNvPr id="342093" name="Rectangle 77"/>
                  <p:cNvSpPr>
                    <a:spLocks noChangeArrowheads="1"/>
                  </p:cNvSpPr>
                  <p:nvPr/>
                </p:nvSpPr>
                <p:spPr bwMode="auto">
                  <a:xfrm>
                    <a:off x="1361" y="1801"/>
                    <a:ext cx="16" cy="16"/>
                  </a:xfrm>
                  <a:prstGeom prst="rect">
                    <a:avLst/>
                  </a:prstGeom>
                  <a:solidFill>
                    <a:srgbClr val="00C0C0"/>
                  </a:solidFill>
                  <a:ln w="9525">
                    <a:noFill/>
                    <a:miter lim="800000"/>
                    <a:headEnd/>
                    <a:tailEnd/>
                  </a:ln>
                </p:spPr>
                <p:txBody>
                  <a:bodyPr/>
                  <a:lstStyle/>
                  <a:p>
                    <a:pPr>
                      <a:defRPr/>
                    </a:pPr>
                    <a:endParaRPr lang="en-CA"/>
                  </a:p>
                </p:txBody>
              </p:sp>
              <p:sp>
                <p:nvSpPr>
                  <p:cNvPr id="342094" name="Rectangle 78"/>
                  <p:cNvSpPr>
                    <a:spLocks noChangeArrowheads="1"/>
                  </p:cNvSpPr>
                  <p:nvPr/>
                </p:nvSpPr>
                <p:spPr bwMode="auto">
                  <a:xfrm>
                    <a:off x="1366" y="1876"/>
                    <a:ext cx="14" cy="20"/>
                  </a:xfrm>
                  <a:prstGeom prst="rect">
                    <a:avLst/>
                  </a:prstGeom>
                  <a:solidFill>
                    <a:srgbClr val="006060"/>
                  </a:solidFill>
                  <a:ln w="9525">
                    <a:noFill/>
                    <a:miter lim="800000"/>
                    <a:headEnd/>
                    <a:tailEnd/>
                  </a:ln>
                </p:spPr>
                <p:txBody>
                  <a:bodyPr/>
                  <a:lstStyle/>
                  <a:p>
                    <a:pPr>
                      <a:defRPr/>
                    </a:pPr>
                    <a:endParaRPr lang="en-CA"/>
                  </a:p>
                </p:txBody>
              </p:sp>
            </p:grpSp>
            <p:grpSp>
              <p:nvGrpSpPr>
                <p:cNvPr id="3119" name="Group 79"/>
                <p:cNvGrpSpPr>
                  <a:grpSpLocks/>
                </p:cNvGrpSpPr>
                <p:nvPr/>
              </p:nvGrpSpPr>
              <p:grpSpPr bwMode="auto">
                <a:xfrm>
                  <a:off x="1388" y="1737"/>
                  <a:ext cx="156" cy="104"/>
                  <a:chOff x="1388" y="1737"/>
                  <a:chExt cx="156" cy="104"/>
                </a:xfrm>
              </p:grpSpPr>
              <p:sp>
                <p:nvSpPr>
                  <p:cNvPr id="342096" name="Rectangle 80"/>
                  <p:cNvSpPr>
                    <a:spLocks noChangeArrowheads="1"/>
                  </p:cNvSpPr>
                  <p:nvPr/>
                </p:nvSpPr>
                <p:spPr bwMode="auto">
                  <a:xfrm>
                    <a:off x="1380" y="1792"/>
                    <a:ext cx="12" cy="97"/>
                  </a:xfrm>
                  <a:prstGeom prst="rect">
                    <a:avLst/>
                  </a:prstGeom>
                  <a:solidFill>
                    <a:srgbClr val="40FFFF"/>
                  </a:solidFill>
                  <a:ln w="9525">
                    <a:noFill/>
                    <a:miter lim="800000"/>
                    <a:headEnd/>
                    <a:tailEnd/>
                  </a:ln>
                </p:spPr>
                <p:txBody>
                  <a:bodyPr/>
                  <a:lstStyle/>
                  <a:p>
                    <a:pPr>
                      <a:defRPr/>
                    </a:pPr>
                    <a:endParaRPr lang="en-CA"/>
                  </a:p>
                </p:txBody>
              </p:sp>
              <p:sp>
                <p:nvSpPr>
                  <p:cNvPr id="342097" name="Rectangle 81"/>
                  <p:cNvSpPr>
                    <a:spLocks noChangeArrowheads="1"/>
                  </p:cNvSpPr>
                  <p:nvPr/>
                </p:nvSpPr>
                <p:spPr bwMode="auto">
                  <a:xfrm>
                    <a:off x="1410" y="1786"/>
                    <a:ext cx="79" cy="97"/>
                  </a:xfrm>
                  <a:prstGeom prst="rect">
                    <a:avLst/>
                  </a:prstGeom>
                  <a:solidFill>
                    <a:srgbClr val="40FFFF"/>
                  </a:solidFill>
                  <a:ln w="9525">
                    <a:noFill/>
                    <a:miter lim="800000"/>
                    <a:headEnd/>
                    <a:tailEnd/>
                  </a:ln>
                </p:spPr>
                <p:txBody>
                  <a:bodyPr/>
                  <a:lstStyle/>
                  <a:p>
                    <a:pPr>
                      <a:defRPr/>
                    </a:pPr>
                    <a:endParaRPr lang="en-CA"/>
                  </a:p>
                </p:txBody>
              </p:sp>
              <p:sp>
                <p:nvSpPr>
                  <p:cNvPr id="342098" name="Rectangle 82"/>
                  <p:cNvSpPr>
                    <a:spLocks noChangeArrowheads="1"/>
                  </p:cNvSpPr>
                  <p:nvPr/>
                </p:nvSpPr>
                <p:spPr bwMode="auto">
                  <a:xfrm>
                    <a:off x="1495" y="1793"/>
                    <a:ext cx="30" cy="97"/>
                  </a:xfrm>
                  <a:prstGeom prst="rect">
                    <a:avLst/>
                  </a:prstGeom>
                  <a:solidFill>
                    <a:srgbClr val="40FFFF"/>
                  </a:solidFill>
                  <a:ln w="9525">
                    <a:noFill/>
                    <a:miter lim="800000"/>
                    <a:headEnd/>
                    <a:tailEnd/>
                  </a:ln>
                </p:spPr>
                <p:txBody>
                  <a:bodyPr/>
                  <a:lstStyle/>
                  <a:p>
                    <a:pPr>
                      <a:defRPr/>
                    </a:pPr>
                    <a:endParaRPr lang="en-CA"/>
                  </a:p>
                </p:txBody>
              </p:sp>
            </p:grpSp>
            <p:grpSp>
              <p:nvGrpSpPr>
                <p:cNvPr id="3120" name="Group 83"/>
                <p:cNvGrpSpPr>
                  <a:grpSpLocks/>
                </p:cNvGrpSpPr>
                <p:nvPr/>
              </p:nvGrpSpPr>
              <p:grpSpPr bwMode="auto">
                <a:xfrm>
                  <a:off x="1392" y="1746"/>
                  <a:ext cx="149" cy="13"/>
                  <a:chOff x="1392" y="1746"/>
                  <a:chExt cx="149" cy="13"/>
                </a:xfrm>
              </p:grpSpPr>
              <p:sp>
                <p:nvSpPr>
                  <p:cNvPr id="342100" name="Rectangle 84"/>
                  <p:cNvSpPr>
                    <a:spLocks noChangeArrowheads="1"/>
                  </p:cNvSpPr>
                  <p:nvPr/>
                </p:nvSpPr>
                <p:spPr bwMode="auto">
                  <a:xfrm>
                    <a:off x="1353" y="1826"/>
                    <a:ext cx="16" cy="13"/>
                  </a:xfrm>
                  <a:prstGeom prst="rect">
                    <a:avLst/>
                  </a:prstGeom>
                  <a:solidFill>
                    <a:srgbClr val="C0FFFF"/>
                  </a:solidFill>
                  <a:ln w="9525">
                    <a:noFill/>
                    <a:miter lim="800000"/>
                    <a:headEnd/>
                    <a:tailEnd/>
                  </a:ln>
                </p:spPr>
                <p:txBody>
                  <a:bodyPr/>
                  <a:lstStyle/>
                  <a:p>
                    <a:pPr>
                      <a:defRPr/>
                    </a:pPr>
                    <a:endParaRPr lang="en-CA"/>
                  </a:p>
                </p:txBody>
              </p:sp>
              <p:sp>
                <p:nvSpPr>
                  <p:cNvPr id="342101" name="Rectangle 85"/>
                  <p:cNvSpPr>
                    <a:spLocks noChangeArrowheads="1"/>
                  </p:cNvSpPr>
                  <p:nvPr/>
                </p:nvSpPr>
                <p:spPr bwMode="auto">
                  <a:xfrm>
                    <a:off x="1490" y="1827"/>
                    <a:ext cx="24" cy="13"/>
                  </a:xfrm>
                  <a:prstGeom prst="rect">
                    <a:avLst/>
                  </a:prstGeom>
                  <a:solidFill>
                    <a:srgbClr val="C0FFFF"/>
                  </a:solidFill>
                  <a:ln w="9525">
                    <a:noFill/>
                    <a:miter lim="800000"/>
                    <a:headEnd/>
                    <a:tailEnd/>
                  </a:ln>
                </p:spPr>
                <p:txBody>
                  <a:bodyPr/>
                  <a:lstStyle/>
                  <a:p>
                    <a:pPr>
                      <a:defRPr/>
                    </a:pPr>
                    <a:endParaRPr lang="en-CA"/>
                  </a:p>
                </p:txBody>
              </p:sp>
              <p:sp>
                <p:nvSpPr>
                  <p:cNvPr id="342102" name="Rectangle 86"/>
                  <p:cNvSpPr>
                    <a:spLocks noChangeArrowheads="1"/>
                  </p:cNvSpPr>
                  <p:nvPr/>
                </p:nvSpPr>
                <p:spPr bwMode="auto">
                  <a:xfrm>
                    <a:off x="1385" y="1837"/>
                    <a:ext cx="87" cy="9"/>
                  </a:xfrm>
                  <a:prstGeom prst="rect">
                    <a:avLst/>
                  </a:prstGeom>
                  <a:solidFill>
                    <a:srgbClr val="C0FFFF"/>
                  </a:solidFill>
                  <a:ln w="9525">
                    <a:noFill/>
                    <a:miter lim="800000"/>
                    <a:headEnd/>
                    <a:tailEnd/>
                  </a:ln>
                </p:spPr>
                <p:txBody>
                  <a:bodyPr/>
                  <a:lstStyle/>
                  <a:p>
                    <a:pPr>
                      <a:defRPr/>
                    </a:pPr>
                    <a:endParaRPr lang="en-CA"/>
                  </a:p>
                </p:txBody>
              </p:sp>
            </p:grpSp>
          </p:grpSp>
          <p:grpSp>
            <p:nvGrpSpPr>
              <p:cNvPr id="3113" name="Group 87"/>
              <p:cNvGrpSpPr>
                <a:grpSpLocks/>
              </p:cNvGrpSpPr>
              <p:nvPr/>
            </p:nvGrpSpPr>
            <p:grpSpPr bwMode="auto">
              <a:xfrm>
                <a:off x="1390" y="1802"/>
                <a:ext cx="152" cy="37"/>
                <a:chOff x="1390" y="1802"/>
                <a:chExt cx="152" cy="37"/>
              </a:xfrm>
            </p:grpSpPr>
            <p:sp>
              <p:nvSpPr>
                <p:cNvPr id="342104" name="Freeform 88"/>
                <p:cNvSpPr>
                  <a:spLocks/>
                </p:cNvSpPr>
                <p:nvPr/>
              </p:nvSpPr>
              <p:spPr bwMode="auto">
                <a:xfrm>
                  <a:off x="1358" y="1882"/>
                  <a:ext cx="16" cy="32"/>
                </a:xfrm>
                <a:custGeom>
                  <a:avLst/>
                  <a:gdLst/>
                  <a:ahLst/>
                  <a:cxnLst>
                    <a:cxn ang="0">
                      <a:pos x="8" y="16"/>
                    </a:cxn>
                    <a:cxn ang="0">
                      <a:pos x="13" y="11"/>
                    </a:cxn>
                    <a:cxn ang="0">
                      <a:pos x="16" y="7"/>
                    </a:cxn>
                    <a:cxn ang="0">
                      <a:pos x="19" y="4"/>
                    </a:cxn>
                    <a:cxn ang="0">
                      <a:pos x="24" y="0"/>
                    </a:cxn>
                    <a:cxn ang="0">
                      <a:pos x="28" y="0"/>
                    </a:cxn>
                    <a:cxn ang="0">
                      <a:pos x="29" y="3"/>
                    </a:cxn>
                    <a:cxn ang="0">
                      <a:pos x="25" y="10"/>
                    </a:cxn>
                    <a:cxn ang="0">
                      <a:pos x="20" y="18"/>
                    </a:cxn>
                    <a:cxn ang="0">
                      <a:pos x="18" y="23"/>
                    </a:cxn>
                    <a:cxn ang="0">
                      <a:pos x="18" y="29"/>
                    </a:cxn>
                    <a:cxn ang="0">
                      <a:pos x="22" y="31"/>
                    </a:cxn>
                    <a:cxn ang="0">
                      <a:pos x="27" y="30"/>
                    </a:cxn>
                    <a:cxn ang="0">
                      <a:pos x="34" y="25"/>
                    </a:cxn>
                    <a:cxn ang="0">
                      <a:pos x="39" y="20"/>
                    </a:cxn>
                    <a:cxn ang="0">
                      <a:pos x="45" y="19"/>
                    </a:cxn>
                    <a:cxn ang="0">
                      <a:pos x="47" y="20"/>
                    </a:cxn>
                    <a:cxn ang="0">
                      <a:pos x="47" y="26"/>
                    </a:cxn>
                    <a:cxn ang="0">
                      <a:pos x="44" y="32"/>
                    </a:cxn>
                    <a:cxn ang="0">
                      <a:pos x="39" y="37"/>
                    </a:cxn>
                    <a:cxn ang="0">
                      <a:pos x="37" y="42"/>
                    </a:cxn>
                    <a:cxn ang="0">
                      <a:pos x="38" y="46"/>
                    </a:cxn>
                    <a:cxn ang="0">
                      <a:pos x="44" y="45"/>
                    </a:cxn>
                    <a:cxn ang="0">
                      <a:pos x="50" y="42"/>
                    </a:cxn>
                    <a:cxn ang="0">
                      <a:pos x="51" y="45"/>
                    </a:cxn>
                    <a:cxn ang="0">
                      <a:pos x="49" y="53"/>
                    </a:cxn>
                    <a:cxn ang="0">
                      <a:pos x="46" y="58"/>
                    </a:cxn>
                    <a:cxn ang="0">
                      <a:pos x="46" y="64"/>
                    </a:cxn>
                    <a:cxn ang="0">
                      <a:pos x="49" y="68"/>
                    </a:cxn>
                    <a:cxn ang="0">
                      <a:pos x="38" y="68"/>
                    </a:cxn>
                    <a:cxn ang="0">
                      <a:pos x="2" y="68"/>
                    </a:cxn>
                    <a:cxn ang="0">
                      <a:pos x="5" y="60"/>
                    </a:cxn>
                    <a:cxn ang="0">
                      <a:pos x="6" y="55"/>
                    </a:cxn>
                    <a:cxn ang="0">
                      <a:pos x="5" y="51"/>
                    </a:cxn>
                    <a:cxn ang="0">
                      <a:pos x="3" y="45"/>
                    </a:cxn>
                    <a:cxn ang="0">
                      <a:pos x="0" y="41"/>
                    </a:cxn>
                    <a:cxn ang="0">
                      <a:pos x="0" y="37"/>
                    </a:cxn>
                    <a:cxn ang="0">
                      <a:pos x="5" y="33"/>
                    </a:cxn>
                    <a:cxn ang="0">
                      <a:pos x="8" y="28"/>
                    </a:cxn>
                    <a:cxn ang="0">
                      <a:pos x="8" y="21"/>
                    </a:cxn>
                    <a:cxn ang="0">
                      <a:pos x="8" y="16"/>
                    </a:cxn>
                  </a:cxnLst>
                  <a:rect l="0" t="0" r="r" b="b"/>
                  <a:pathLst>
                    <a:path w="51" h="68">
                      <a:moveTo>
                        <a:pt x="8" y="16"/>
                      </a:moveTo>
                      <a:lnTo>
                        <a:pt x="13" y="11"/>
                      </a:lnTo>
                      <a:lnTo>
                        <a:pt x="16" y="7"/>
                      </a:lnTo>
                      <a:lnTo>
                        <a:pt x="19" y="4"/>
                      </a:lnTo>
                      <a:lnTo>
                        <a:pt x="24" y="0"/>
                      </a:lnTo>
                      <a:lnTo>
                        <a:pt x="28" y="0"/>
                      </a:lnTo>
                      <a:lnTo>
                        <a:pt x="29" y="3"/>
                      </a:lnTo>
                      <a:lnTo>
                        <a:pt x="25" y="10"/>
                      </a:lnTo>
                      <a:lnTo>
                        <a:pt x="20" y="18"/>
                      </a:lnTo>
                      <a:lnTo>
                        <a:pt x="18" y="23"/>
                      </a:lnTo>
                      <a:lnTo>
                        <a:pt x="18" y="29"/>
                      </a:lnTo>
                      <a:lnTo>
                        <a:pt x="22" y="31"/>
                      </a:lnTo>
                      <a:lnTo>
                        <a:pt x="27" y="30"/>
                      </a:lnTo>
                      <a:lnTo>
                        <a:pt x="34" y="25"/>
                      </a:lnTo>
                      <a:lnTo>
                        <a:pt x="39" y="20"/>
                      </a:lnTo>
                      <a:lnTo>
                        <a:pt x="45" y="19"/>
                      </a:lnTo>
                      <a:lnTo>
                        <a:pt x="47" y="20"/>
                      </a:lnTo>
                      <a:lnTo>
                        <a:pt x="47" y="26"/>
                      </a:lnTo>
                      <a:lnTo>
                        <a:pt x="44" y="32"/>
                      </a:lnTo>
                      <a:lnTo>
                        <a:pt x="39" y="37"/>
                      </a:lnTo>
                      <a:lnTo>
                        <a:pt x="37" y="42"/>
                      </a:lnTo>
                      <a:lnTo>
                        <a:pt x="38" y="46"/>
                      </a:lnTo>
                      <a:lnTo>
                        <a:pt x="44" y="45"/>
                      </a:lnTo>
                      <a:lnTo>
                        <a:pt x="50" y="42"/>
                      </a:lnTo>
                      <a:lnTo>
                        <a:pt x="51" y="45"/>
                      </a:lnTo>
                      <a:lnTo>
                        <a:pt x="49" y="53"/>
                      </a:lnTo>
                      <a:lnTo>
                        <a:pt x="46" y="58"/>
                      </a:lnTo>
                      <a:lnTo>
                        <a:pt x="46" y="64"/>
                      </a:lnTo>
                      <a:lnTo>
                        <a:pt x="49" y="68"/>
                      </a:lnTo>
                      <a:lnTo>
                        <a:pt x="38" y="68"/>
                      </a:lnTo>
                      <a:lnTo>
                        <a:pt x="2" y="68"/>
                      </a:lnTo>
                      <a:lnTo>
                        <a:pt x="5" y="60"/>
                      </a:lnTo>
                      <a:lnTo>
                        <a:pt x="6" y="55"/>
                      </a:lnTo>
                      <a:lnTo>
                        <a:pt x="5" y="51"/>
                      </a:lnTo>
                      <a:lnTo>
                        <a:pt x="3" y="45"/>
                      </a:lnTo>
                      <a:lnTo>
                        <a:pt x="0" y="41"/>
                      </a:lnTo>
                      <a:lnTo>
                        <a:pt x="0" y="37"/>
                      </a:lnTo>
                      <a:lnTo>
                        <a:pt x="5" y="33"/>
                      </a:lnTo>
                      <a:lnTo>
                        <a:pt x="8" y="28"/>
                      </a:lnTo>
                      <a:lnTo>
                        <a:pt x="8" y="21"/>
                      </a:lnTo>
                      <a:lnTo>
                        <a:pt x="8" y="16"/>
                      </a:lnTo>
                      <a:close/>
                    </a:path>
                  </a:pathLst>
                </a:custGeom>
                <a:solidFill>
                  <a:srgbClr val="00A0A0"/>
                </a:solidFill>
                <a:ln w="9525">
                  <a:noFill/>
                  <a:round/>
                  <a:headEnd/>
                  <a:tailEnd/>
                </a:ln>
              </p:spPr>
              <p:txBody>
                <a:bodyPr/>
                <a:lstStyle/>
                <a:p>
                  <a:pPr>
                    <a:defRPr/>
                  </a:pPr>
                  <a:endParaRPr lang="en-CA"/>
                </a:p>
              </p:txBody>
            </p:sp>
            <p:sp>
              <p:nvSpPr>
                <p:cNvPr id="342105" name="Freeform 89"/>
                <p:cNvSpPr>
                  <a:spLocks/>
                </p:cNvSpPr>
                <p:nvPr/>
              </p:nvSpPr>
              <p:spPr bwMode="auto">
                <a:xfrm>
                  <a:off x="1382" y="1861"/>
                  <a:ext cx="77" cy="37"/>
                </a:xfrm>
                <a:custGeom>
                  <a:avLst/>
                  <a:gdLst/>
                  <a:ahLst/>
                  <a:cxnLst>
                    <a:cxn ang="0">
                      <a:pos x="11" y="29"/>
                    </a:cxn>
                    <a:cxn ang="0">
                      <a:pos x="28" y="16"/>
                    </a:cxn>
                    <a:cxn ang="0">
                      <a:pos x="38" y="7"/>
                    </a:cxn>
                    <a:cxn ang="0">
                      <a:pos x="38" y="17"/>
                    </a:cxn>
                    <a:cxn ang="0">
                      <a:pos x="28" y="30"/>
                    </a:cxn>
                    <a:cxn ang="0">
                      <a:pos x="34" y="35"/>
                    </a:cxn>
                    <a:cxn ang="0">
                      <a:pos x="44" y="27"/>
                    </a:cxn>
                    <a:cxn ang="0">
                      <a:pos x="63" y="7"/>
                    </a:cxn>
                    <a:cxn ang="0">
                      <a:pos x="76" y="0"/>
                    </a:cxn>
                    <a:cxn ang="0">
                      <a:pos x="75" y="7"/>
                    </a:cxn>
                    <a:cxn ang="0">
                      <a:pos x="72" y="16"/>
                    </a:cxn>
                    <a:cxn ang="0">
                      <a:pos x="65" y="27"/>
                    </a:cxn>
                    <a:cxn ang="0">
                      <a:pos x="69" y="29"/>
                    </a:cxn>
                    <a:cxn ang="0">
                      <a:pos x="91" y="9"/>
                    </a:cxn>
                    <a:cxn ang="0">
                      <a:pos x="100" y="3"/>
                    </a:cxn>
                    <a:cxn ang="0">
                      <a:pos x="101" y="13"/>
                    </a:cxn>
                    <a:cxn ang="0">
                      <a:pos x="95" y="25"/>
                    </a:cxn>
                    <a:cxn ang="0">
                      <a:pos x="87" y="39"/>
                    </a:cxn>
                    <a:cxn ang="0">
                      <a:pos x="87" y="52"/>
                    </a:cxn>
                    <a:cxn ang="0">
                      <a:pos x="101" y="41"/>
                    </a:cxn>
                    <a:cxn ang="0">
                      <a:pos x="116" y="24"/>
                    </a:cxn>
                    <a:cxn ang="0">
                      <a:pos x="125" y="14"/>
                    </a:cxn>
                    <a:cxn ang="0">
                      <a:pos x="131" y="16"/>
                    </a:cxn>
                    <a:cxn ang="0">
                      <a:pos x="126" y="34"/>
                    </a:cxn>
                    <a:cxn ang="0">
                      <a:pos x="119" y="52"/>
                    </a:cxn>
                    <a:cxn ang="0">
                      <a:pos x="136" y="42"/>
                    </a:cxn>
                    <a:cxn ang="0">
                      <a:pos x="145" y="34"/>
                    </a:cxn>
                    <a:cxn ang="0">
                      <a:pos x="151" y="36"/>
                    </a:cxn>
                    <a:cxn ang="0">
                      <a:pos x="150" y="50"/>
                    </a:cxn>
                    <a:cxn ang="0">
                      <a:pos x="146" y="60"/>
                    </a:cxn>
                    <a:cxn ang="0">
                      <a:pos x="140" y="69"/>
                    </a:cxn>
                    <a:cxn ang="0">
                      <a:pos x="115" y="73"/>
                    </a:cxn>
                    <a:cxn ang="0">
                      <a:pos x="0" y="73"/>
                    </a:cxn>
                    <a:cxn ang="0">
                      <a:pos x="12" y="58"/>
                    </a:cxn>
                    <a:cxn ang="0">
                      <a:pos x="14" y="45"/>
                    </a:cxn>
                    <a:cxn ang="0">
                      <a:pos x="9" y="40"/>
                    </a:cxn>
                  </a:cxnLst>
                  <a:rect l="0" t="0" r="r" b="b"/>
                  <a:pathLst>
                    <a:path w="152" h="73">
                      <a:moveTo>
                        <a:pt x="9" y="34"/>
                      </a:moveTo>
                      <a:lnTo>
                        <a:pt x="11" y="29"/>
                      </a:lnTo>
                      <a:lnTo>
                        <a:pt x="20" y="23"/>
                      </a:lnTo>
                      <a:lnTo>
                        <a:pt x="28" y="16"/>
                      </a:lnTo>
                      <a:lnTo>
                        <a:pt x="33" y="10"/>
                      </a:lnTo>
                      <a:lnTo>
                        <a:pt x="38" y="7"/>
                      </a:lnTo>
                      <a:lnTo>
                        <a:pt x="41" y="10"/>
                      </a:lnTo>
                      <a:lnTo>
                        <a:pt x="38" y="17"/>
                      </a:lnTo>
                      <a:lnTo>
                        <a:pt x="32" y="23"/>
                      </a:lnTo>
                      <a:lnTo>
                        <a:pt x="28" y="30"/>
                      </a:lnTo>
                      <a:lnTo>
                        <a:pt x="30" y="34"/>
                      </a:lnTo>
                      <a:lnTo>
                        <a:pt x="34" y="35"/>
                      </a:lnTo>
                      <a:lnTo>
                        <a:pt x="38" y="33"/>
                      </a:lnTo>
                      <a:lnTo>
                        <a:pt x="44" y="27"/>
                      </a:lnTo>
                      <a:lnTo>
                        <a:pt x="68" y="3"/>
                      </a:lnTo>
                      <a:lnTo>
                        <a:pt x="63" y="7"/>
                      </a:lnTo>
                      <a:lnTo>
                        <a:pt x="73" y="1"/>
                      </a:lnTo>
                      <a:lnTo>
                        <a:pt x="76" y="0"/>
                      </a:lnTo>
                      <a:lnTo>
                        <a:pt x="77" y="3"/>
                      </a:lnTo>
                      <a:lnTo>
                        <a:pt x="75" y="7"/>
                      </a:lnTo>
                      <a:lnTo>
                        <a:pt x="74" y="12"/>
                      </a:lnTo>
                      <a:lnTo>
                        <a:pt x="72" y="16"/>
                      </a:lnTo>
                      <a:lnTo>
                        <a:pt x="67" y="21"/>
                      </a:lnTo>
                      <a:lnTo>
                        <a:pt x="65" y="27"/>
                      </a:lnTo>
                      <a:lnTo>
                        <a:pt x="64" y="31"/>
                      </a:lnTo>
                      <a:lnTo>
                        <a:pt x="69" y="29"/>
                      </a:lnTo>
                      <a:lnTo>
                        <a:pt x="87" y="13"/>
                      </a:lnTo>
                      <a:lnTo>
                        <a:pt x="91" y="9"/>
                      </a:lnTo>
                      <a:lnTo>
                        <a:pt x="96" y="5"/>
                      </a:lnTo>
                      <a:lnTo>
                        <a:pt x="100" y="3"/>
                      </a:lnTo>
                      <a:lnTo>
                        <a:pt x="103" y="7"/>
                      </a:lnTo>
                      <a:lnTo>
                        <a:pt x="101" y="13"/>
                      </a:lnTo>
                      <a:lnTo>
                        <a:pt x="99" y="19"/>
                      </a:lnTo>
                      <a:lnTo>
                        <a:pt x="95" y="25"/>
                      </a:lnTo>
                      <a:lnTo>
                        <a:pt x="90" y="33"/>
                      </a:lnTo>
                      <a:lnTo>
                        <a:pt x="87" y="39"/>
                      </a:lnTo>
                      <a:lnTo>
                        <a:pt x="85" y="46"/>
                      </a:lnTo>
                      <a:lnTo>
                        <a:pt x="87" y="52"/>
                      </a:lnTo>
                      <a:lnTo>
                        <a:pt x="94" y="49"/>
                      </a:lnTo>
                      <a:lnTo>
                        <a:pt x="101" y="41"/>
                      </a:lnTo>
                      <a:lnTo>
                        <a:pt x="109" y="32"/>
                      </a:lnTo>
                      <a:lnTo>
                        <a:pt x="116" y="24"/>
                      </a:lnTo>
                      <a:lnTo>
                        <a:pt x="119" y="18"/>
                      </a:lnTo>
                      <a:lnTo>
                        <a:pt x="125" y="14"/>
                      </a:lnTo>
                      <a:lnTo>
                        <a:pt x="129" y="12"/>
                      </a:lnTo>
                      <a:lnTo>
                        <a:pt x="131" y="16"/>
                      </a:lnTo>
                      <a:lnTo>
                        <a:pt x="128" y="24"/>
                      </a:lnTo>
                      <a:lnTo>
                        <a:pt x="126" y="34"/>
                      </a:lnTo>
                      <a:lnTo>
                        <a:pt x="122" y="42"/>
                      </a:lnTo>
                      <a:lnTo>
                        <a:pt x="119" y="52"/>
                      </a:lnTo>
                      <a:lnTo>
                        <a:pt x="126" y="49"/>
                      </a:lnTo>
                      <a:lnTo>
                        <a:pt x="136" y="42"/>
                      </a:lnTo>
                      <a:lnTo>
                        <a:pt x="148" y="32"/>
                      </a:lnTo>
                      <a:lnTo>
                        <a:pt x="145" y="34"/>
                      </a:lnTo>
                      <a:lnTo>
                        <a:pt x="152" y="32"/>
                      </a:lnTo>
                      <a:lnTo>
                        <a:pt x="151" y="36"/>
                      </a:lnTo>
                      <a:lnTo>
                        <a:pt x="142" y="51"/>
                      </a:lnTo>
                      <a:lnTo>
                        <a:pt x="150" y="50"/>
                      </a:lnTo>
                      <a:lnTo>
                        <a:pt x="151" y="53"/>
                      </a:lnTo>
                      <a:lnTo>
                        <a:pt x="146" y="60"/>
                      </a:lnTo>
                      <a:lnTo>
                        <a:pt x="141" y="64"/>
                      </a:lnTo>
                      <a:lnTo>
                        <a:pt x="140" y="69"/>
                      </a:lnTo>
                      <a:lnTo>
                        <a:pt x="142" y="73"/>
                      </a:lnTo>
                      <a:lnTo>
                        <a:pt x="115" y="73"/>
                      </a:lnTo>
                      <a:lnTo>
                        <a:pt x="37" y="73"/>
                      </a:lnTo>
                      <a:lnTo>
                        <a:pt x="0" y="73"/>
                      </a:lnTo>
                      <a:lnTo>
                        <a:pt x="7" y="65"/>
                      </a:lnTo>
                      <a:lnTo>
                        <a:pt x="12" y="58"/>
                      </a:lnTo>
                      <a:lnTo>
                        <a:pt x="14" y="51"/>
                      </a:lnTo>
                      <a:lnTo>
                        <a:pt x="14" y="45"/>
                      </a:lnTo>
                      <a:lnTo>
                        <a:pt x="12" y="42"/>
                      </a:lnTo>
                      <a:lnTo>
                        <a:pt x="9" y="40"/>
                      </a:lnTo>
                      <a:lnTo>
                        <a:pt x="9" y="34"/>
                      </a:lnTo>
                      <a:close/>
                    </a:path>
                  </a:pathLst>
                </a:custGeom>
                <a:solidFill>
                  <a:srgbClr val="00A0A0"/>
                </a:solidFill>
                <a:ln w="9525">
                  <a:noFill/>
                  <a:round/>
                  <a:headEnd/>
                  <a:tailEnd/>
                </a:ln>
              </p:spPr>
              <p:txBody>
                <a:bodyPr/>
                <a:lstStyle/>
                <a:p>
                  <a:pPr>
                    <a:defRPr/>
                  </a:pPr>
                  <a:endParaRPr lang="en-CA"/>
                </a:p>
              </p:txBody>
            </p:sp>
            <p:sp>
              <p:nvSpPr>
                <p:cNvPr id="342106" name="Freeform 90"/>
                <p:cNvSpPr>
                  <a:spLocks/>
                </p:cNvSpPr>
                <p:nvPr/>
              </p:nvSpPr>
              <p:spPr bwMode="auto">
                <a:xfrm>
                  <a:off x="1471" y="1879"/>
                  <a:ext cx="26" cy="33"/>
                </a:xfrm>
                <a:custGeom>
                  <a:avLst/>
                  <a:gdLst/>
                  <a:ahLst/>
                  <a:cxnLst>
                    <a:cxn ang="0">
                      <a:pos x="9" y="16"/>
                    </a:cxn>
                    <a:cxn ang="0">
                      <a:pos x="12" y="10"/>
                    </a:cxn>
                    <a:cxn ang="0">
                      <a:pos x="16" y="6"/>
                    </a:cxn>
                    <a:cxn ang="0">
                      <a:pos x="20" y="3"/>
                    </a:cxn>
                    <a:cxn ang="0">
                      <a:pos x="24" y="0"/>
                    </a:cxn>
                    <a:cxn ang="0">
                      <a:pos x="28" y="0"/>
                    </a:cxn>
                    <a:cxn ang="0">
                      <a:pos x="28" y="3"/>
                    </a:cxn>
                    <a:cxn ang="0">
                      <a:pos x="24" y="10"/>
                    </a:cxn>
                    <a:cxn ang="0">
                      <a:pos x="21" y="17"/>
                    </a:cxn>
                    <a:cxn ang="0">
                      <a:pos x="18" y="23"/>
                    </a:cxn>
                    <a:cxn ang="0">
                      <a:pos x="18" y="29"/>
                    </a:cxn>
                    <a:cxn ang="0">
                      <a:pos x="22" y="30"/>
                    </a:cxn>
                    <a:cxn ang="0">
                      <a:pos x="26" y="30"/>
                    </a:cxn>
                    <a:cxn ang="0">
                      <a:pos x="34" y="25"/>
                    </a:cxn>
                    <a:cxn ang="0">
                      <a:pos x="39" y="20"/>
                    </a:cxn>
                    <a:cxn ang="0">
                      <a:pos x="44" y="19"/>
                    </a:cxn>
                    <a:cxn ang="0">
                      <a:pos x="47" y="20"/>
                    </a:cxn>
                    <a:cxn ang="0">
                      <a:pos x="46" y="25"/>
                    </a:cxn>
                    <a:cxn ang="0">
                      <a:pos x="44" y="32"/>
                    </a:cxn>
                    <a:cxn ang="0">
                      <a:pos x="38" y="36"/>
                    </a:cxn>
                    <a:cxn ang="0">
                      <a:pos x="36" y="41"/>
                    </a:cxn>
                    <a:cxn ang="0">
                      <a:pos x="38" y="45"/>
                    </a:cxn>
                    <a:cxn ang="0">
                      <a:pos x="44" y="45"/>
                    </a:cxn>
                    <a:cxn ang="0">
                      <a:pos x="51" y="41"/>
                    </a:cxn>
                    <a:cxn ang="0">
                      <a:pos x="52" y="45"/>
                    </a:cxn>
                    <a:cxn ang="0">
                      <a:pos x="48" y="53"/>
                    </a:cxn>
                    <a:cxn ang="0">
                      <a:pos x="46" y="58"/>
                    </a:cxn>
                    <a:cxn ang="0">
                      <a:pos x="46" y="63"/>
                    </a:cxn>
                    <a:cxn ang="0">
                      <a:pos x="49" y="67"/>
                    </a:cxn>
                    <a:cxn ang="0">
                      <a:pos x="38" y="67"/>
                    </a:cxn>
                    <a:cxn ang="0">
                      <a:pos x="2" y="67"/>
                    </a:cxn>
                    <a:cxn ang="0">
                      <a:pos x="5" y="60"/>
                    </a:cxn>
                    <a:cxn ang="0">
                      <a:pos x="5" y="55"/>
                    </a:cxn>
                    <a:cxn ang="0">
                      <a:pos x="5" y="51"/>
                    </a:cxn>
                    <a:cxn ang="0">
                      <a:pos x="2" y="45"/>
                    </a:cxn>
                    <a:cxn ang="0">
                      <a:pos x="0" y="41"/>
                    </a:cxn>
                    <a:cxn ang="0">
                      <a:pos x="0" y="36"/>
                    </a:cxn>
                    <a:cxn ang="0">
                      <a:pos x="5" y="32"/>
                    </a:cxn>
                    <a:cxn ang="0">
                      <a:pos x="9" y="28"/>
                    </a:cxn>
                    <a:cxn ang="0">
                      <a:pos x="7" y="21"/>
                    </a:cxn>
                    <a:cxn ang="0">
                      <a:pos x="9" y="16"/>
                    </a:cxn>
                  </a:cxnLst>
                  <a:rect l="0" t="0" r="r" b="b"/>
                  <a:pathLst>
                    <a:path w="52" h="67">
                      <a:moveTo>
                        <a:pt x="9" y="16"/>
                      </a:moveTo>
                      <a:lnTo>
                        <a:pt x="12" y="10"/>
                      </a:lnTo>
                      <a:lnTo>
                        <a:pt x="16" y="6"/>
                      </a:lnTo>
                      <a:lnTo>
                        <a:pt x="20" y="3"/>
                      </a:lnTo>
                      <a:lnTo>
                        <a:pt x="24" y="0"/>
                      </a:lnTo>
                      <a:lnTo>
                        <a:pt x="28" y="0"/>
                      </a:lnTo>
                      <a:lnTo>
                        <a:pt x="28" y="3"/>
                      </a:lnTo>
                      <a:lnTo>
                        <a:pt x="24" y="10"/>
                      </a:lnTo>
                      <a:lnTo>
                        <a:pt x="21" y="17"/>
                      </a:lnTo>
                      <a:lnTo>
                        <a:pt x="18" y="23"/>
                      </a:lnTo>
                      <a:lnTo>
                        <a:pt x="18" y="29"/>
                      </a:lnTo>
                      <a:lnTo>
                        <a:pt x="22" y="30"/>
                      </a:lnTo>
                      <a:lnTo>
                        <a:pt x="26" y="30"/>
                      </a:lnTo>
                      <a:lnTo>
                        <a:pt x="34" y="25"/>
                      </a:lnTo>
                      <a:lnTo>
                        <a:pt x="39" y="20"/>
                      </a:lnTo>
                      <a:lnTo>
                        <a:pt x="44" y="19"/>
                      </a:lnTo>
                      <a:lnTo>
                        <a:pt x="47" y="20"/>
                      </a:lnTo>
                      <a:lnTo>
                        <a:pt x="46" y="25"/>
                      </a:lnTo>
                      <a:lnTo>
                        <a:pt x="44" y="32"/>
                      </a:lnTo>
                      <a:lnTo>
                        <a:pt x="38" y="36"/>
                      </a:lnTo>
                      <a:lnTo>
                        <a:pt x="36" y="41"/>
                      </a:lnTo>
                      <a:lnTo>
                        <a:pt x="38" y="45"/>
                      </a:lnTo>
                      <a:lnTo>
                        <a:pt x="44" y="45"/>
                      </a:lnTo>
                      <a:lnTo>
                        <a:pt x="51" y="41"/>
                      </a:lnTo>
                      <a:lnTo>
                        <a:pt x="52" y="45"/>
                      </a:lnTo>
                      <a:lnTo>
                        <a:pt x="48" y="53"/>
                      </a:lnTo>
                      <a:lnTo>
                        <a:pt x="46" y="58"/>
                      </a:lnTo>
                      <a:lnTo>
                        <a:pt x="46" y="63"/>
                      </a:lnTo>
                      <a:lnTo>
                        <a:pt x="49" y="67"/>
                      </a:lnTo>
                      <a:lnTo>
                        <a:pt x="38" y="67"/>
                      </a:lnTo>
                      <a:lnTo>
                        <a:pt x="2" y="67"/>
                      </a:lnTo>
                      <a:lnTo>
                        <a:pt x="5" y="60"/>
                      </a:lnTo>
                      <a:lnTo>
                        <a:pt x="5" y="55"/>
                      </a:lnTo>
                      <a:lnTo>
                        <a:pt x="5" y="51"/>
                      </a:lnTo>
                      <a:lnTo>
                        <a:pt x="2" y="45"/>
                      </a:lnTo>
                      <a:lnTo>
                        <a:pt x="0" y="41"/>
                      </a:lnTo>
                      <a:lnTo>
                        <a:pt x="0" y="36"/>
                      </a:lnTo>
                      <a:lnTo>
                        <a:pt x="5" y="32"/>
                      </a:lnTo>
                      <a:lnTo>
                        <a:pt x="9" y="28"/>
                      </a:lnTo>
                      <a:lnTo>
                        <a:pt x="7" y="21"/>
                      </a:lnTo>
                      <a:lnTo>
                        <a:pt x="9" y="16"/>
                      </a:lnTo>
                      <a:close/>
                    </a:path>
                  </a:pathLst>
                </a:custGeom>
                <a:solidFill>
                  <a:srgbClr val="00A0A0"/>
                </a:solidFill>
                <a:ln w="9525">
                  <a:noFill/>
                  <a:round/>
                  <a:headEnd/>
                  <a:tailEnd/>
                </a:ln>
              </p:spPr>
              <p:txBody>
                <a:bodyPr/>
                <a:lstStyle/>
                <a:p>
                  <a:pPr>
                    <a:defRPr/>
                  </a:pPr>
                  <a:endParaRPr lang="en-CA"/>
                </a:p>
              </p:txBody>
            </p:sp>
          </p:grpSp>
        </p:grpSp>
      </p:grpSp>
      <p:sp>
        <p:nvSpPr>
          <p:cNvPr id="342107" name="Rectangle 91"/>
          <p:cNvSpPr>
            <a:spLocks noChangeArrowheads="1"/>
          </p:cNvSpPr>
          <p:nvPr/>
        </p:nvSpPr>
        <p:spPr bwMode="auto">
          <a:xfrm>
            <a:off x="914400" y="76200"/>
            <a:ext cx="7315200" cy="1143000"/>
          </a:xfrm>
          <a:prstGeom prst="rect">
            <a:avLst/>
          </a:prstGeom>
          <a:noFill/>
          <a:ln w="9525">
            <a:noFill/>
            <a:miter lim="800000"/>
            <a:headEnd/>
            <a:tailEnd/>
          </a:ln>
          <a:effectLst/>
        </p:spPr>
        <p:txBody>
          <a:bodyPr anchor="ctr"/>
          <a:lstStyle/>
          <a:p>
            <a:pPr eaLnBrk="1" hangingPunct="1">
              <a:defRPr/>
            </a:pPr>
            <a:r>
              <a:rPr lang="en-US" sz="4400">
                <a:solidFill>
                  <a:schemeClr val="tx2"/>
                </a:solidFill>
              </a:rPr>
              <a:t>Graph Colouring</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Freeform 2"/>
          <p:cNvSpPr>
            <a:spLocks/>
          </p:cNvSpPr>
          <p:nvPr/>
        </p:nvSpPr>
        <p:spPr bwMode="auto">
          <a:xfrm>
            <a:off x="6303963" y="3549650"/>
            <a:ext cx="981075" cy="1600200"/>
          </a:xfrm>
          <a:custGeom>
            <a:avLst/>
            <a:gdLst/>
            <a:ahLst/>
            <a:cxnLst>
              <a:cxn ang="0">
                <a:pos x="236" y="0"/>
              </a:cxn>
              <a:cxn ang="0">
                <a:pos x="329" y="0"/>
              </a:cxn>
              <a:cxn ang="0">
                <a:pos x="443" y="17"/>
              </a:cxn>
              <a:cxn ang="0">
                <a:pos x="504" y="70"/>
              </a:cxn>
              <a:cxn ang="0">
                <a:pos x="566" y="169"/>
              </a:cxn>
              <a:cxn ang="0">
                <a:pos x="597" y="241"/>
              </a:cxn>
              <a:cxn ang="0">
                <a:pos x="618" y="329"/>
              </a:cxn>
              <a:cxn ang="0">
                <a:pos x="618" y="437"/>
              </a:cxn>
              <a:cxn ang="0">
                <a:pos x="607" y="544"/>
              </a:cxn>
              <a:cxn ang="0">
                <a:pos x="597" y="659"/>
              </a:cxn>
              <a:cxn ang="0">
                <a:pos x="555" y="802"/>
              </a:cxn>
              <a:cxn ang="0">
                <a:pos x="504" y="900"/>
              </a:cxn>
              <a:cxn ang="0">
                <a:pos x="412" y="980"/>
              </a:cxn>
              <a:cxn ang="0">
                <a:pos x="309" y="1008"/>
              </a:cxn>
              <a:cxn ang="0">
                <a:pos x="195" y="980"/>
              </a:cxn>
              <a:cxn ang="0">
                <a:pos x="124" y="856"/>
              </a:cxn>
              <a:cxn ang="0">
                <a:pos x="71" y="740"/>
              </a:cxn>
              <a:cxn ang="0">
                <a:pos x="40" y="606"/>
              </a:cxn>
              <a:cxn ang="0">
                <a:pos x="0" y="481"/>
              </a:cxn>
              <a:cxn ang="0">
                <a:pos x="0" y="312"/>
              </a:cxn>
              <a:cxn ang="0">
                <a:pos x="31" y="195"/>
              </a:cxn>
              <a:cxn ang="0">
                <a:pos x="71" y="107"/>
              </a:cxn>
              <a:cxn ang="0">
                <a:pos x="124" y="0"/>
              </a:cxn>
              <a:cxn ang="0">
                <a:pos x="236" y="0"/>
              </a:cxn>
            </a:cxnLst>
            <a:rect l="0" t="0" r="r" b="b"/>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a:defRPr/>
            </a:pPr>
            <a:endParaRPr lang="en-CA"/>
          </a:p>
        </p:txBody>
      </p:sp>
      <p:grpSp>
        <p:nvGrpSpPr>
          <p:cNvPr id="4099" name="Group 3"/>
          <p:cNvGrpSpPr>
            <a:grpSpLocks/>
          </p:cNvGrpSpPr>
          <p:nvPr/>
        </p:nvGrpSpPr>
        <p:grpSpPr bwMode="auto">
          <a:xfrm>
            <a:off x="5260975" y="228600"/>
            <a:ext cx="3036888" cy="6627813"/>
            <a:chOff x="3314" y="144"/>
            <a:chExt cx="1913" cy="4175"/>
          </a:xfrm>
        </p:grpSpPr>
        <p:sp>
          <p:nvSpPr>
            <p:cNvPr id="414724" name="Freeform 4"/>
            <p:cNvSpPr>
              <a:spLocks/>
            </p:cNvSpPr>
            <p:nvPr/>
          </p:nvSpPr>
          <p:spPr bwMode="auto">
            <a:xfrm>
              <a:off x="3930" y="1491"/>
              <a:ext cx="571" cy="697"/>
            </a:xfrm>
            <a:custGeom>
              <a:avLst/>
              <a:gdLst/>
              <a:ahLst/>
              <a:cxnLst>
                <a:cxn ang="0">
                  <a:pos x="331" y="0"/>
                </a:cxn>
                <a:cxn ang="0">
                  <a:pos x="405" y="9"/>
                </a:cxn>
                <a:cxn ang="0">
                  <a:pos x="479" y="45"/>
                </a:cxn>
                <a:cxn ang="0">
                  <a:pos x="525" y="99"/>
                </a:cxn>
                <a:cxn ang="0">
                  <a:pos x="562" y="178"/>
                </a:cxn>
                <a:cxn ang="0">
                  <a:pos x="571" y="314"/>
                </a:cxn>
                <a:cxn ang="0">
                  <a:pos x="544" y="448"/>
                </a:cxn>
                <a:cxn ang="0">
                  <a:pos x="497" y="545"/>
                </a:cxn>
                <a:cxn ang="0">
                  <a:pos x="433" y="626"/>
                </a:cxn>
                <a:cxn ang="0">
                  <a:pos x="368" y="679"/>
                </a:cxn>
                <a:cxn ang="0">
                  <a:pos x="294" y="697"/>
                </a:cxn>
                <a:cxn ang="0">
                  <a:pos x="220" y="688"/>
                </a:cxn>
                <a:cxn ang="0">
                  <a:pos x="183" y="644"/>
                </a:cxn>
                <a:cxn ang="0">
                  <a:pos x="128" y="572"/>
                </a:cxn>
                <a:cxn ang="0">
                  <a:pos x="109" y="438"/>
                </a:cxn>
                <a:cxn ang="0">
                  <a:pos x="114" y="393"/>
                </a:cxn>
                <a:cxn ang="0">
                  <a:pos x="0" y="371"/>
                </a:cxn>
                <a:cxn ang="0">
                  <a:pos x="3" y="327"/>
                </a:cxn>
                <a:cxn ang="0">
                  <a:pos x="114" y="331"/>
                </a:cxn>
                <a:cxn ang="0">
                  <a:pos x="123" y="281"/>
                </a:cxn>
                <a:cxn ang="0">
                  <a:pos x="151" y="210"/>
                </a:cxn>
                <a:cxn ang="0">
                  <a:pos x="183" y="143"/>
                </a:cxn>
                <a:cxn ang="0">
                  <a:pos x="239" y="54"/>
                </a:cxn>
                <a:cxn ang="0">
                  <a:pos x="294" y="19"/>
                </a:cxn>
                <a:cxn ang="0">
                  <a:pos x="331" y="0"/>
                </a:cxn>
              </a:cxnLst>
              <a:rect l="0" t="0" r="r" b="b"/>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a:defRPr/>
              </a:pPr>
              <a:endParaRPr lang="en-CA"/>
            </a:p>
          </p:txBody>
        </p:sp>
        <p:sp>
          <p:nvSpPr>
            <p:cNvPr id="414725" name="Freeform 5"/>
            <p:cNvSpPr>
              <a:spLocks/>
            </p:cNvSpPr>
            <p:nvPr/>
          </p:nvSpPr>
          <p:spPr bwMode="auto">
            <a:xfrm>
              <a:off x="4384" y="3101"/>
              <a:ext cx="475" cy="1158"/>
            </a:xfrm>
            <a:custGeom>
              <a:avLst/>
              <a:gdLst/>
              <a:ahLst/>
              <a:cxnLst>
                <a:cxn ang="0">
                  <a:pos x="88" y="134"/>
                </a:cxn>
                <a:cxn ang="0">
                  <a:pos x="26" y="57"/>
                </a:cxn>
                <a:cxn ang="0">
                  <a:pos x="46" y="0"/>
                </a:cxn>
                <a:cxn ang="0">
                  <a:pos x="108" y="0"/>
                </a:cxn>
                <a:cxn ang="0">
                  <a:pos x="181" y="62"/>
                </a:cxn>
                <a:cxn ang="0">
                  <a:pos x="273" y="191"/>
                </a:cxn>
                <a:cxn ang="0">
                  <a:pos x="325" y="314"/>
                </a:cxn>
                <a:cxn ang="0">
                  <a:pos x="372" y="433"/>
                </a:cxn>
                <a:cxn ang="0">
                  <a:pos x="387" y="542"/>
                </a:cxn>
                <a:cxn ang="0">
                  <a:pos x="382" y="599"/>
                </a:cxn>
                <a:cxn ang="0">
                  <a:pos x="336" y="669"/>
                </a:cxn>
                <a:cxn ang="0">
                  <a:pos x="258" y="859"/>
                </a:cxn>
                <a:cxn ang="0">
                  <a:pos x="170" y="968"/>
                </a:cxn>
                <a:cxn ang="0">
                  <a:pos x="150" y="1016"/>
                </a:cxn>
                <a:cxn ang="0">
                  <a:pos x="233" y="1025"/>
                </a:cxn>
                <a:cxn ang="0">
                  <a:pos x="341" y="1025"/>
                </a:cxn>
                <a:cxn ang="0">
                  <a:pos x="475" y="1068"/>
                </a:cxn>
                <a:cxn ang="0">
                  <a:pos x="464" y="1102"/>
                </a:cxn>
                <a:cxn ang="0">
                  <a:pos x="444" y="1140"/>
                </a:cxn>
                <a:cxn ang="0">
                  <a:pos x="402" y="1158"/>
                </a:cxn>
                <a:cxn ang="0">
                  <a:pos x="321" y="1131"/>
                </a:cxn>
                <a:cxn ang="0">
                  <a:pos x="233" y="1088"/>
                </a:cxn>
                <a:cxn ang="0">
                  <a:pos x="108" y="1083"/>
                </a:cxn>
                <a:cxn ang="0">
                  <a:pos x="31" y="1097"/>
                </a:cxn>
                <a:cxn ang="0">
                  <a:pos x="0" y="1073"/>
                </a:cxn>
                <a:cxn ang="0">
                  <a:pos x="0" y="1040"/>
                </a:cxn>
                <a:cxn ang="0">
                  <a:pos x="42" y="1002"/>
                </a:cxn>
                <a:cxn ang="0">
                  <a:pos x="108" y="941"/>
                </a:cxn>
                <a:cxn ang="0">
                  <a:pos x="227" y="784"/>
                </a:cxn>
                <a:cxn ang="0">
                  <a:pos x="279" y="646"/>
                </a:cxn>
                <a:cxn ang="0">
                  <a:pos x="295" y="513"/>
                </a:cxn>
                <a:cxn ang="0">
                  <a:pos x="288" y="442"/>
                </a:cxn>
                <a:cxn ang="0">
                  <a:pos x="248" y="314"/>
                </a:cxn>
                <a:cxn ang="0">
                  <a:pos x="139" y="176"/>
                </a:cxn>
                <a:cxn ang="0">
                  <a:pos x="62" y="105"/>
                </a:cxn>
                <a:cxn ang="0">
                  <a:pos x="88" y="134"/>
                </a:cxn>
              </a:cxnLst>
              <a:rect l="0" t="0" r="r" b="b"/>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a:defRPr/>
              </a:pPr>
              <a:endParaRPr lang="en-CA"/>
            </a:p>
          </p:txBody>
        </p:sp>
        <p:sp>
          <p:nvSpPr>
            <p:cNvPr id="414726" name="Freeform 6"/>
            <p:cNvSpPr>
              <a:spLocks/>
            </p:cNvSpPr>
            <p:nvPr/>
          </p:nvSpPr>
          <p:spPr bwMode="auto">
            <a:xfrm>
              <a:off x="3754" y="3084"/>
              <a:ext cx="475" cy="1235"/>
            </a:xfrm>
            <a:custGeom>
              <a:avLst/>
              <a:gdLst/>
              <a:ahLst/>
              <a:cxnLst>
                <a:cxn ang="0">
                  <a:pos x="247" y="222"/>
                </a:cxn>
                <a:cxn ang="0">
                  <a:pos x="319" y="97"/>
                </a:cxn>
                <a:cxn ang="0">
                  <a:pos x="388" y="0"/>
                </a:cxn>
                <a:cxn ang="0">
                  <a:pos x="439" y="0"/>
                </a:cxn>
                <a:cxn ang="0">
                  <a:pos x="470" y="40"/>
                </a:cxn>
                <a:cxn ang="0">
                  <a:pos x="475" y="106"/>
                </a:cxn>
                <a:cxn ang="0">
                  <a:pos x="432" y="156"/>
                </a:cxn>
                <a:cxn ang="0">
                  <a:pos x="358" y="217"/>
                </a:cxn>
                <a:cxn ang="0">
                  <a:pos x="298" y="288"/>
                </a:cxn>
                <a:cxn ang="0">
                  <a:pos x="237" y="386"/>
                </a:cxn>
                <a:cxn ang="0">
                  <a:pos x="211" y="453"/>
                </a:cxn>
                <a:cxn ang="0">
                  <a:pos x="187" y="537"/>
                </a:cxn>
                <a:cxn ang="0">
                  <a:pos x="182" y="645"/>
                </a:cxn>
                <a:cxn ang="0">
                  <a:pos x="190" y="742"/>
                </a:cxn>
                <a:cxn ang="0">
                  <a:pos x="220" y="862"/>
                </a:cxn>
                <a:cxn ang="0">
                  <a:pos x="276" y="968"/>
                </a:cxn>
                <a:cxn ang="0">
                  <a:pos x="324" y="1031"/>
                </a:cxn>
                <a:cxn ang="0">
                  <a:pos x="353" y="1075"/>
                </a:cxn>
                <a:cxn ang="0">
                  <a:pos x="358" y="1110"/>
                </a:cxn>
                <a:cxn ang="0">
                  <a:pos x="331" y="1124"/>
                </a:cxn>
                <a:cxn ang="0">
                  <a:pos x="271" y="1132"/>
                </a:cxn>
                <a:cxn ang="0">
                  <a:pos x="182" y="1159"/>
                </a:cxn>
                <a:cxn ang="0">
                  <a:pos x="113" y="1194"/>
                </a:cxn>
                <a:cxn ang="0">
                  <a:pos x="69" y="1235"/>
                </a:cxn>
                <a:cxn ang="0">
                  <a:pos x="31" y="1226"/>
                </a:cxn>
                <a:cxn ang="0">
                  <a:pos x="0" y="1178"/>
                </a:cxn>
                <a:cxn ang="0">
                  <a:pos x="0" y="1137"/>
                </a:cxn>
                <a:cxn ang="0">
                  <a:pos x="69" y="1101"/>
                </a:cxn>
                <a:cxn ang="0">
                  <a:pos x="187" y="1079"/>
                </a:cxn>
                <a:cxn ang="0">
                  <a:pos x="293" y="1066"/>
                </a:cxn>
                <a:cxn ang="0">
                  <a:pos x="247" y="1018"/>
                </a:cxn>
                <a:cxn ang="0">
                  <a:pos x="216" y="955"/>
                </a:cxn>
                <a:cxn ang="0">
                  <a:pos x="177" y="866"/>
                </a:cxn>
                <a:cxn ang="0">
                  <a:pos x="134" y="773"/>
                </a:cxn>
                <a:cxn ang="0">
                  <a:pos x="122" y="658"/>
                </a:cxn>
                <a:cxn ang="0">
                  <a:pos x="117" y="546"/>
                </a:cxn>
                <a:cxn ang="0">
                  <a:pos x="147" y="439"/>
                </a:cxn>
                <a:cxn ang="0">
                  <a:pos x="204" y="297"/>
                </a:cxn>
                <a:cxn ang="0">
                  <a:pos x="247" y="222"/>
                </a:cxn>
              </a:cxnLst>
              <a:rect l="0" t="0" r="r" b="b"/>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a:defRPr/>
              </a:pPr>
              <a:endParaRPr lang="en-CA"/>
            </a:p>
          </p:txBody>
        </p:sp>
        <p:sp>
          <p:nvSpPr>
            <p:cNvPr id="414727" name="Freeform 7"/>
            <p:cNvSpPr>
              <a:spLocks/>
            </p:cNvSpPr>
            <p:nvPr/>
          </p:nvSpPr>
          <p:spPr bwMode="auto">
            <a:xfrm>
              <a:off x="4463" y="144"/>
              <a:ext cx="764" cy="2360"/>
            </a:xfrm>
            <a:custGeom>
              <a:avLst/>
              <a:gdLst/>
              <a:ahLst/>
              <a:cxnLst>
                <a:cxn ang="0">
                  <a:pos x="15" y="1342"/>
                </a:cxn>
                <a:cxn ang="0">
                  <a:pos x="0" y="1283"/>
                </a:cxn>
                <a:cxn ang="0">
                  <a:pos x="24" y="1238"/>
                </a:cxn>
                <a:cxn ang="0">
                  <a:pos x="88" y="1193"/>
                </a:cxn>
                <a:cxn ang="0">
                  <a:pos x="208" y="1108"/>
                </a:cxn>
                <a:cxn ang="0">
                  <a:pos x="353" y="978"/>
                </a:cxn>
                <a:cxn ang="0">
                  <a:pos x="431" y="861"/>
                </a:cxn>
                <a:cxn ang="0">
                  <a:pos x="467" y="797"/>
                </a:cxn>
                <a:cxn ang="0">
                  <a:pos x="504" y="625"/>
                </a:cxn>
                <a:cxn ang="0">
                  <a:pos x="497" y="387"/>
                </a:cxn>
                <a:cxn ang="0">
                  <a:pos x="482" y="270"/>
                </a:cxn>
                <a:cxn ang="0">
                  <a:pos x="473" y="225"/>
                </a:cxn>
                <a:cxn ang="0">
                  <a:pos x="326" y="162"/>
                </a:cxn>
                <a:cxn ang="0">
                  <a:pos x="322" y="139"/>
                </a:cxn>
                <a:cxn ang="0">
                  <a:pos x="337" y="126"/>
                </a:cxn>
                <a:cxn ang="0">
                  <a:pos x="473" y="162"/>
                </a:cxn>
                <a:cxn ang="0">
                  <a:pos x="504" y="153"/>
                </a:cxn>
                <a:cxn ang="0">
                  <a:pos x="420" y="18"/>
                </a:cxn>
                <a:cxn ang="0">
                  <a:pos x="431" y="0"/>
                </a:cxn>
                <a:cxn ang="0">
                  <a:pos x="462" y="5"/>
                </a:cxn>
                <a:cxn ang="0">
                  <a:pos x="539" y="122"/>
                </a:cxn>
                <a:cxn ang="0">
                  <a:pos x="561" y="126"/>
                </a:cxn>
                <a:cxn ang="0">
                  <a:pos x="602" y="5"/>
                </a:cxn>
                <a:cxn ang="0">
                  <a:pos x="628" y="0"/>
                </a:cxn>
                <a:cxn ang="0">
                  <a:pos x="639" y="22"/>
                </a:cxn>
                <a:cxn ang="0">
                  <a:pos x="607" y="153"/>
                </a:cxn>
                <a:cxn ang="0">
                  <a:pos x="618" y="172"/>
                </a:cxn>
                <a:cxn ang="0">
                  <a:pos x="742" y="153"/>
                </a:cxn>
                <a:cxn ang="0">
                  <a:pos x="764" y="162"/>
                </a:cxn>
                <a:cxn ang="0">
                  <a:pos x="758" y="185"/>
                </a:cxn>
                <a:cxn ang="0">
                  <a:pos x="591" y="221"/>
                </a:cxn>
                <a:cxn ang="0">
                  <a:pos x="576" y="239"/>
                </a:cxn>
                <a:cxn ang="0">
                  <a:pos x="561" y="320"/>
                </a:cxn>
                <a:cxn ang="0">
                  <a:pos x="561" y="437"/>
                </a:cxn>
                <a:cxn ang="0">
                  <a:pos x="565" y="608"/>
                </a:cxn>
                <a:cxn ang="0">
                  <a:pos x="561" y="766"/>
                </a:cxn>
                <a:cxn ang="0">
                  <a:pos x="550" y="837"/>
                </a:cxn>
                <a:cxn ang="0">
                  <a:pos x="467" y="950"/>
                </a:cxn>
                <a:cxn ang="0">
                  <a:pos x="374" y="1067"/>
                </a:cxn>
                <a:cxn ang="0">
                  <a:pos x="274" y="1193"/>
                </a:cxn>
                <a:cxn ang="0">
                  <a:pos x="191" y="1314"/>
                </a:cxn>
                <a:cxn ang="0">
                  <a:pos x="134" y="1382"/>
                </a:cxn>
                <a:cxn ang="0">
                  <a:pos x="51" y="1400"/>
                </a:cxn>
                <a:cxn ang="0">
                  <a:pos x="15" y="1342"/>
                </a:cxn>
              </a:cxnLst>
              <a:rect l="0" t="0" r="r" b="b"/>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a:defRPr/>
              </a:pPr>
              <a:endParaRPr lang="en-CA"/>
            </a:p>
          </p:txBody>
        </p:sp>
        <p:sp>
          <p:nvSpPr>
            <p:cNvPr id="414728" name="Freeform 8"/>
            <p:cNvSpPr>
              <a:spLocks/>
            </p:cNvSpPr>
            <p:nvPr/>
          </p:nvSpPr>
          <p:spPr bwMode="auto">
            <a:xfrm>
              <a:off x="3314" y="2262"/>
              <a:ext cx="795" cy="1147"/>
            </a:xfrm>
            <a:custGeom>
              <a:avLst/>
              <a:gdLst/>
              <a:ahLst/>
              <a:cxnLst>
                <a:cxn ang="0">
                  <a:pos x="576" y="112"/>
                </a:cxn>
                <a:cxn ang="0">
                  <a:pos x="659" y="30"/>
                </a:cxn>
                <a:cxn ang="0">
                  <a:pos x="711" y="0"/>
                </a:cxn>
                <a:cxn ang="0">
                  <a:pos x="753" y="5"/>
                </a:cxn>
                <a:cxn ang="0">
                  <a:pos x="795" y="30"/>
                </a:cxn>
                <a:cxn ang="0">
                  <a:pos x="795" y="81"/>
                </a:cxn>
                <a:cxn ang="0">
                  <a:pos x="784" y="152"/>
                </a:cxn>
                <a:cxn ang="0">
                  <a:pos x="753" y="203"/>
                </a:cxn>
                <a:cxn ang="0">
                  <a:pos x="716" y="224"/>
                </a:cxn>
                <a:cxn ang="0">
                  <a:pos x="637" y="255"/>
                </a:cxn>
                <a:cxn ang="0">
                  <a:pos x="539" y="327"/>
                </a:cxn>
                <a:cxn ang="0">
                  <a:pos x="436" y="438"/>
                </a:cxn>
                <a:cxn ang="0">
                  <a:pos x="394" y="529"/>
                </a:cxn>
                <a:cxn ang="0">
                  <a:pos x="337" y="637"/>
                </a:cxn>
                <a:cxn ang="0">
                  <a:pos x="306" y="718"/>
                </a:cxn>
                <a:cxn ang="0">
                  <a:pos x="265" y="820"/>
                </a:cxn>
                <a:cxn ang="0">
                  <a:pos x="248" y="897"/>
                </a:cxn>
                <a:cxn ang="0">
                  <a:pos x="265" y="973"/>
                </a:cxn>
                <a:cxn ang="0">
                  <a:pos x="300" y="1034"/>
                </a:cxn>
                <a:cxn ang="0">
                  <a:pos x="315" y="1054"/>
                </a:cxn>
                <a:cxn ang="0">
                  <a:pos x="306" y="1075"/>
                </a:cxn>
                <a:cxn ang="0">
                  <a:pos x="289" y="1080"/>
                </a:cxn>
                <a:cxn ang="0">
                  <a:pos x="228" y="978"/>
                </a:cxn>
                <a:cxn ang="0">
                  <a:pos x="212" y="988"/>
                </a:cxn>
                <a:cxn ang="0">
                  <a:pos x="228" y="1116"/>
                </a:cxn>
                <a:cxn ang="0">
                  <a:pos x="206" y="1126"/>
                </a:cxn>
                <a:cxn ang="0">
                  <a:pos x="191" y="1110"/>
                </a:cxn>
                <a:cxn ang="0">
                  <a:pos x="181" y="988"/>
                </a:cxn>
                <a:cxn ang="0">
                  <a:pos x="160" y="988"/>
                </a:cxn>
                <a:cxn ang="0">
                  <a:pos x="160" y="1110"/>
                </a:cxn>
                <a:cxn ang="0">
                  <a:pos x="144" y="1147"/>
                </a:cxn>
                <a:cxn ang="0">
                  <a:pos x="118" y="1126"/>
                </a:cxn>
                <a:cxn ang="0">
                  <a:pos x="140" y="937"/>
                </a:cxn>
                <a:cxn ang="0">
                  <a:pos x="129" y="922"/>
                </a:cxn>
                <a:cxn ang="0">
                  <a:pos x="72" y="932"/>
                </a:cxn>
                <a:cxn ang="0">
                  <a:pos x="9" y="922"/>
                </a:cxn>
                <a:cxn ang="0">
                  <a:pos x="0" y="892"/>
                </a:cxn>
                <a:cxn ang="0">
                  <a:pos x="46" y="897"/>
                </a:cxn>
                <a:cxn ang="0">
                  <a:pos x="107" y="892"/>
                </a:cxn>
                <a:cxn ang="0">
                  <a:pos x="171" y="850"/>
                </a:cxn>
                <a:cxn ang="0">
                  <a:pos x="265" y="667"/>
                </a:cxn>
                <a:cxn ang="0">
                  <a:pos x="322" y="519"/>
                </a:cxn>
                <a:cxn ang="0">
                  <a:pos x="372" y="412"/>
                </a:cxn>
                <a:cxn ang="0">
                  <a:pos x="436" y="316"/>
                </a:cxn>
                <a:cxn ang="0">
                  <a:pos x="503" y="213"/>
                </a:cxn>
                <a:cxn ang="0">
                  <a:pos x="545" y="147"/>
                </a:cxn>
                <a:cxn ang="0">
                  <a:pos x="576" y="112"/>
                </a:cxn>
              </a:cxnLst>
              <a:rect l="0" t="0" r="r" b="b"/>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a:defRPr/>
              </a:pPr>
              <a:endParaRPr lang="en-CA"/>
            </a:p>
          </p:txBody>
        </p:sp>
      </p:grpSp>
      <p:sp>
        <p:nvSpPr>
          <p:cNvPr id="414729" name="AutoShape 9"/>
          <p:cNvSpPr>
            <a:spLocks noChangeArrowheads="1"/>
          </p:cNvSpPr>
          <p:nvPr/>
        </p:nvSpPr>
        <p:spPr bwMode="auto">
          <a:xfrm>
            <a:off x="687388" y="1295400"/>
            <a:ext cx="5410200" cy="1200150"/>
          </a:xfrm>
          <a:prstGeom prst="wedgeRectCallout">
            <a:avLst>
              <a:gd name="adj1" fmla="val -43750"/>
              <a:gd name="adj2" fmla="val 70000"/>
            </a:avLst>
          </a:prstGeom>
          <a:solidFill>
            <a:schemeClr val="bg2"/>
          </a:solidFill>
          <a:ln w="9525">
            <a:solidFill>
              <a:schemeClr val="bg1"/>
            </a:solidFill>
            <a:miter lim="800000"/>
            <a:headEnd/>
            <a:tailEnd/>
          </a:ln>
          <a:effectLst/>
        </p:spPr>
        <p:txBody>
          <a:bodyPr lIns="91433" tIns="45717" rIns="91433" bIns="45717" anchor="ctr">
            <a:spAutoFit/>
          </a:bodyPr>
          <a:lstStyle/>
          <a:p>
            <a:pPr>
              <a:defRPr/>
            </a:pPr>
            <a:r>
              <a:rPr lang="en-US">
                <a:solidFill>
                  <a:schemeClr val="tx2"/>
                </a:solidFill>
              </a:rPr>
              <a:t>Please feel free  to ask questions!</a:t>
            </a:r>
            <a:endParaRPr lang="en-US" sz="2400">
              <a:solidFill>
                <a:schemeClr val="tx2"/>
              </a:solidFill>
              <a:latin typeface="Arial Rounded MT Bold" pitchFamily="34" charset="0"/>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52" name="Rectangle 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2" name="Group 14"/>
          <p:cNvGrpSpPr>
            <a:grpSpLocks/>
          </p:cNvGrpSpPr>
          <p:nvPr/>
        </p:nvGrpSpPr>
        <p:grpSpPr bwMode="auto">
          <a:xfrm>
            <a:off x="714375" y="1676400"/>
            <a:ext cx="6572250" cy="5054600"/>
            <a:chOff x="714375" y="1676400"/>
            <a:chExt cx="6572250" cy="5054600"/>
          </a:xfrm>
        </p:grpSpPr>
        <p:grpSp>
          <p:nvGrpSpPr>
            <p:cNvPr id="5124" name="Group 61"/>
            <p:cNvGrpSpPr>
              <a:grpSpLocks/>
            </p:cNvGrpSpPr>
            <p:nvPr/>
          </p:nvGrpSpPr>
          <p:grpSpPr bwMode="auto">
            <a:xfrm>
              <a:off x="5334000" y="4267200"/>
              <a:ext cx="1952625" cy="2463800"/>
              <a:chOff x="3360" y="2688"/>
              <a:chExt cx="1230" cy="1552"/>
            </a:xfrm>
          </p:grpSpPr>
          <p:grpSp>
            <p:nvGrpSpPr>
              <p:cNvPr id="5129" name="Group 46"/>
              <p:cNvGrpSpPr>
                <a:grpSpLocks/>
              </p:cNvGrpSpPr>
              <p:nvPr/>
            </p:nvGrpSpPr>
            <p:grpSpPr bwMode="auto">
              <a:xfrm>
                <a:off x="3504" y="3504"/>
                <a:ext cx="1014" cy="736"/>
                <a:chOff x="3504" y="3504"/>
                <a:chExt cx="1014" cy="736"/>
              </a:xfrm>
            </p:grpSpPr>
            <p:sp>
              <p:nvSpPr>
                <p:cNvPr id="1051654" name="Oval 6"/>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5132" name="Text Box 32"/>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5130" name="Text Box 55"/>
              <p:cNvSpPr txBox="1">
                <a:spLocks noChangeArrowheads="1"/>
              </p:cNvSpPr>
              <p:nvPr/>
            </p:nvSpPr>
            <p:spPr bwMode="auto">
              <a:xfrm>
                <a:off x="3360" y="2688"/>
                <a:ext cx="123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Unknown</a:t>
                </a:r>
              </a:p>
            </p:txBody>
          </p:sp>
        </p:grpSp>
        <p:grpSp>
          <p:nvGrpSpPr>
            <p:cNvPr id="5125" name="Group 13"/>
            <p:cNvGrpSpPr>
              <a:grpSpLocks/>
            </p:cNvGrpSpPr>
            <p:nvPr/>
          </p:nvGrpSpPr>
          <p:grpSpPr bwMode="auto">
            <a:xfrm>
              <a:off x="714375" y="1676400"/>
              <a:ext cx="2732088" cy="3902075"/>
              <a:chOff x="714375" y="1676400"/>
              <a:chExt cx="2732088" cy="3902075"/>
            </a:xfrm>
          </p:grpSpPr>
          <p:pic>
            <p:nvPicPr>
              <p:cNvPr id="5127" name="Picture 58"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375" y="1676400"/>
                <a:ext cx="24098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8" name="Text Box 60"/>
              <p:cNvSpPr txBox="1">
                <a:spLocks noChangeArrowheads="1"/>
              </p:cNvSpPr>
              <p:nvPr/>
            </p:nvSpPr>
            <p:spPr bwMode="auto">
              <a:xfrm>
                <a:off x="1219200" y="51816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effectLst/>
                  </a:rPr>
                  <a:t>Euclid (300 BC)</a:t>
                </a:r>
              </a:p>
            </p:txBody>
          </p:sp>
        </p:grpSp>
        <p:sp>
          <p:nvSpPr>
            <p:cNvPr id="5126" name="Text Box 62"/>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6664325" y="1909762"/>
            <a:ext cx="2403475" cy="1062038"/>
            <a:chOff x="-1260896" y="76201"/>
            <a:chExt cx="2403896" cy="1061619"/>
          </a:xfrm>
        </p:grpSpPr>
        <p:pic>
          <p:nvPicPr>
            <p:cNvPr id="13326" name="Picture 17" descr="Alan_Turing"/>
            <p:cNvPicPr>
              <a:picLocks noChangeAspect="1" noChangeArrowheads="1"/>
            </p:cNvPicPr>
            <p:nvPr/>
          </p:nvPicPr>
          <p:blipFill>
            <a:blip r:embed="rId2">
              <a:extLst>
                <a:ext uri="{28A0092B-C50C-407E-A947-70E740481C1C}">
                  <a14:useLocalDpi xmlns:a14="http://schemas.microsoft.com/office/drawing/2010/main" val="0"/>
                </a:ext>
              </a:extLst>
            </a:blip>
            <a:srcRect l="7536" r="2751" b="12926"/>
            <a:stretch>
              <a:fillRect/>
            </a:stretch>
          </p:blipFill>
          <p:spPr bwMode="auto">
            <a:xfrm>
              <a:off x="88572" y="76201"/>
              <a:ext cx="1054428" cy="1061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7" name="Rectangle 18"/>
            <p:cNvSpPr>
              <a:spLocks noChangeArrowheads="1"/>
            </p:cNvSpPr>
            <p:nvPr/>
          </p:nvSpPr>
          <p:spPr bwMode="auto">
            <a:xfrm>
              <a:off x="-1260896" y="381000"/>
              <a:ext cx="156786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600" dirty="0">
                  <a:effectLst/>
                </a:rPr>
                <a:t>Turing 1936</a:t>
              </a:r>
            </a:p>
          </p:txBody>
        </p:sp>
      </p:grpSp>
      <p:sp>
        <p:nvSpPr>
          <p:cNvPr id="20" name="Rectangle 2"/>
          <p:cNvSpPr>
            <a:spLocks noChangeArrowheads="1"/>
          </p:cNvSpPr>
          <p:nvPr/>
        </p:nvSpPr>
        <p:spPr bwMode="auto">
          <a:xfrm>
            <a:off x="304800" y="-304800"/>
            <a:ext cx="7772400" cy="1143000"/>
          </a:xfrm>
          <a:prstGeom prst="rect">
            <a:avLst/>
          </a:prstGeom>
          <a:noFill/>
          <a:ln w="9525">
            <a:noFill/>
            <a:miter lim="800000"/>
            <a:headEnd/>
            <a:tailEnd/>
          </a:ln>
          <a:effectLst/>
        </p:spPr>
        <p:txBody>
          <a:bodyPr anchor="ctr"/>
          <a:lstStyle/>
          <a:p>
            <a:pPr algn="ctr">
              <a:defRPr/>
            </a:pPr>
            <a:r>
              <a:rPr lang="en-US" sz="3600" dirty="0">
                <a:solidFill>
                  <a:schemeClr val="tx2"/>
                </a:solidFill>
                <a:effectLst/>
                <a:latin typeface="+mj-lt"/>
                <a:ea typeface="Mathematica7" pitchFamily="2" charset="0"/>
              </a:rPr>
              <a:t>Gödel’s Incompleteness Theorem</a:t>
            </a:r>
            <a:endParaRPr lang="en-US" sz="2000" dirty="0">
              <a:solidFill>
                <a:schemeClr val="tx2"/>
              </a:solidFill>
              <a:effectLst/>
              <a:latin typeface="+mj-lt"/>
              <a:ea typeface="Mathematica7" pitchFamily="2" charset="0"/>
            </a:endParaRPr>
          </a:p>
        </p:txBody>
      </p:sp>
      <p:sp>
        <p:nvSpPr>
          <p:cNvPr id="21" name="Rectangle 19"/>
          <p:cNvSpPr>
            <a:spLocks noChangeArrowheads="1"/>
          </p:cNvSpPr>
          <p:nvPr/>
        </p:nvSpPr>
        <p:spPr bwMode="auto">
          <a:xfrm>
            <a:off x="685800" y="5562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eaLnBrk="1" hangingPunct="1"/>
            <a:endParaRPr lang="en-US" altLang="en-US" i="1">
              <a:solidFill>
                <a:srgbClr val="00FFFF"/>
              </a:solidFill>
              <a:effectLst/>
            </a:endParaRPr>
          </a:p>
        </p:txBody>
      </p:sp>
      <p:pic>
        <p:nvPicPr>
          <p:cNvPr id="1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01000" y="492035"/>
            <a:ext cx="1066800" cy="1335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25" name="Text Box 6"/>
          <p:cNvSpPr txBox="1">
            <a:spLocks noChangeArrowheads="1"/>
          </p:cNvSpPr>
          <p:nvPr/>
        </p:nvSpPr>
        <p:spPr bwMode="auto">
          <a:xfrm>
            <a:off x="6705600" y="949235"/>
            <a:ext cx="1517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1600" dirty="0">
                <a:effectLst/>
              </a:rPr>
              <a:t>G</a:t>
            </a:r>
            <a:r>
              <a:rPr lang="en-US" altLang="en-US" sz="1600" dirty="0">
                <a:effectLst/>
                <a:cs typeface="Times New Roman" pitchFamily="18" charset="0"/>
              </a:rPr>
              <a:t>ö</a:t>
            </a:r>
            <a:r>
              <a:rPr lang="en-US" altLang="en-US" sz="1600" dirty="0">
                <a:effectLst/>
              </a:rPr>
              <a:t>del 1931</a:t>
            </a:r>
          </a:p>
        </p:txBody>
      </p:sp>
      <p:sp>
        <p:nvSpPr>
          <p:cNvPr id="26" name="Text Box 8"/>
          <p:cNvSpPr txBox="1">
            <a:spLocks noChangeArrowheads="1"/>
          </p:cNvSpPr>
          <p:nvPr/>
        </p:nvSpPr>
        <p:spPr bwMode="auto">
          <a:xfrm>
            <a:off x="-146156" y="472177"/>
            <a:ext cx="9436312" cy="6555641"/>
          </a:xfrm>
          <a:prstGeom prst="rect">
            <a:avLst/>
          </a:prstGeom>
          <a:noFill/>
          <a:ln w="38100" cap="sq">
            <a:noFill/>
            <a:miter lim="800000"/>
            <a:headEnd/>
            <a:tailEnd/>
          </a:ln>
          <a:effectLst/>
        </p:spPr>
        <p:txBody>
          <a:bodyPr wrap="square" lIns="274320" rIns="274320">
            <a:spAutoFit/>
          </a:bodyPr>
          <a:lstStyle/>
          <a:p>
            <a:pPr>
              <a:defRPr/>
            </a:pPr>
            <a:r>
              <a:rPr lang="en-US" dirty="0">
                <a:solidFill>
                  <a:schemeClr val="tx2"/>
                </a:solidFill>
                <a:effectLst>
                  <a:outerShdw blurRad="38100" dist="38100" dir="2700000" algn="tl">
                    <a:srgbClr val="000000"/>
                  </a:outerShdw>
                </a:effectLst>
              </a:rPr>
              <a:t>Computational Problem: </a:t>
            </a:r>
            <a:br>
              <a:rPr lang="en-US" dirty="0">
                <a:effectLst/>
              </a:rPr>
            </a:br>
            <a:r>
              <a:rPr lang="en-US" dirty="0">
                <a:solidFill>
                  <a:schemeClr val="tx2"/>
                </a:solidFill>
                <a:effectLst/>
              </a:rPr>
              <a:t>    </a:t>
            </a:r>
            <a:r>
              <a:rPr lang="en-US" i="1" dirty="0" err="1">
                <a:solidFill>
                  <a:srgbClr val="00FFFF"/>
                </a:solidFill>
                <a:effectLst/>
              </a:rPr>
              <a:t>MathTruth</a:t>
            </a:r>
            <a:r>
              <a:rPr lang="en-US" dirty="0">
                <a:solidFill>
                  <a:srgbClr val="00FFFF"/>
                </a:solidFill>
                <a:effectLst/>
              </a:rPr>
              <a:t>(</a:t>
            </a:r>
            <a:r>
              <a:rPr lang="el-GR" i="1" dirty="0">
                <a:solidFill>
                  <a:srgbClr val="00FFFF"/>
                </a:solidFill>
                <a:effectLst/>
              </a:rPr>
              <a:t>Φ</a:t>
            </a:r>
            <a:r>
              <a:rPr lang="en-CA" dirty="0">
                <a:solidFill>
                  <a:srgbClr val="00FFFF"/>
                </a:solidFill>
                <a:effectLst/>
              </a:rPr>
              <a:t>) </a:t>
            </a:r>
            <a:r>
              <a:rPr lang="en-CA" dirty="0">
                <a:effectLst/>
              </a:rPr>
              <a:t>= Math Statement </a:t>
            </a:r>
            <a:r>
              <a:rPr lang="el-GR" dirty="0">
                <a:solidFill>
                  <a:srgbClr val="00FFFF"/>
                </a:solidFill>
                <a:effectLst/>
              </a:rPr>
              <a:t>Φ</a:t>
            </a:r>
            <a:r>
              <a:rPr lang="en-CA" dirty="0">
                <a:solidFill>
                  <a:srgbClr val="00FFFF"/>
                </a:solidFill>
                <a:effectLst/>
              </a:rPr>
              <a:t> </a:t>
            </a:r>
            <a:r>
              <a:rPr lang="en-CA" dirty="0">
                <a:effectLst/>
              </a:rPr>
              <a:t>is true.</a:t>
            </a:r>
          </a:p>
          <a:p>
            <a:pPr>
              <a:defRPr/>
            </a:pPr>
            <a:r>
              <a:rPr lang="en-US" dirty="0">
                <a:solidFill>
                  <a:schemeClr val="tx2"/>
                </a:solidFill>
                <a:effectLst>
                  <a:outerShdw blurRad="38100" dist="38100" dir="2700000" algn="tl">
                    <a:srgbClr val="000000"/>
                  </a:outerShdw>
                </a:effectLst>
              </a:rPr>
              <a:t>Proof System:</a:t>
            </a:r>
            <a:r>
              <a:rPr lang="en-US" dirty="0">
                <a:effectLst>
                  <a:outerShdw blurRad="38100" dist="38100" dir="2700000" algn="tl">
                    <a:srgbClr val="000000"/>
                  </a:outerShdw>
                </a:effectLst>
              </a:rPr>
              <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If </a:t>
            </a:r>
            <a:r>
              <a:rPr lang="en-US" i="1" dirty="0">
                <a:solidFill>
                  <a:srgbClr val="00FFFF"/>
                </a:solidFill>
                <a:effectLst>
                  <a:outerShdw blurRad="38100" dist="38100" dir="2700000" algn="tl">
                    <a:srgbClr val="000000"/>
                  </a:outerShdw>
                </a:effectLst>
              </a:rPr>
              <a:t>S</a:t>
            </a:r>
            <a:r>
              <a:rPr lang="en-US" dirty="0">
                <a:effectLst>
                  <a:outerShdw blurRad="38100" dist="38100" dir="2700000" algn="tl">
                    <a:srgbClr val="000000"/>
                  </a:outerShdw>
                </a:effectLst>
              </a:rPr>
              <a:t> is a valid proof system, </a:t>
            </a:r>
          </a:p>
          <a:p>
            <a:pPr>
              <a:defRPr/>
            </a:pPr>
            <a:r>
              <a:rPr lang="en-US" dirty="0">
                <a:effectLst>
                  <a:outerShdw blurRad="38100" dist="38100" dir="2700000" algn="tl">
                    <a:srgbClr val="000000"/>
                  </a:outerShdw>
                </a:effectLst>
              </a:rPr>
              <a:t>  then a proof </a:t>
            </a:r>
            <a:r>
              <a:rPr lang="en-US" i="1" dirty="0">
                <a:solidFill>
                  <a:srgbClr val="00FFFF"/>
                </a:solidFill>
                <a:effectLst>
                  <a:outerShdw blurRad="38100" dist="38100" dir="2700000" algn="tl">
                    <a:srgbClr val="000000"/>
                  </a:outerShdw>
                </a:effectLst>
              </a:rPr>
              <a:t>P </a:t>
            </a:r>
            <a:r>
              <a:rPr lang="en-US" dirty="0">
                <a:effectLst>
                  <a:outerShdw blurRad="38100" dist="38100" dir="2700000" algn="tl">
                    <a:srgbClr val="000000"/>
                  </a:outerShdw>
                </a:effectLst>
              </a:rPr>
              <a:t>of </a:t>
            </a:r>
            <a:r>
              <a:rPr lang="el-GR" i="1" dirty="0">
                <a:solidFill>
                  <a:srgbClr val="00FFFF"/>
                </a:solidFill>
                <a:effectLst/>
              </a:rPr>
              <a:t>Φ </a:t>
            </a:r>
            <a:r>
              <a:rPr lang="en-US" dirty="0">
                <a:effectLst>
                  <a:outerShdw blurRad="38100" dist="38100" dir="2700000" algn="tl">
                    <a:srgbClr val="000000"/>
                  </a:outerShdw>
                </a:effectLst>
              </a:rPr>
              <a:t>is a witness that </a:t>
            </a:r>
            <a:r>
              <a:rPr lang="el-GR" i="1" dirty="0">
                <a:solidFill>
                  <a:srgbClr val="00FFFF"/>
                </a:solidFill>
                <a:effectLst/>
              </a:rPr>
              <a:t>Φ</a:t>
            </a:r>
            <a:r>
              <a:rPr lang="en-US" dirty="0">
                <a:effectLst>
                  <a:outerShdw blurRad="38100" dist="38100" dir="2700000" algn="tl">
                    <a:srgbClr val="000000"/>
                  </a:outerShdw>
                </a:effectLst>
              </a:rPr>
              <a:t> is true</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&amp; a proof </a:t>
            </a:r>
            <a:r>
              <a:rPr lang="en-US" i="1" dirty="0">
                <a:solidFill>
                  <a:srgbClr val="00FFFF"/>
                </a:solidFill>
                <a:effectLst>
                  <a:outerShdw blurRad="38100" dist="38100" dir="2700000" algn="tl">
                    <a:srgbClr val="000000"/>
                  </a:outerShdw>
                </a:effectLst>
              </a:rPr>
              <a:t>P </a:t>
            </a:r>
            <a:r>
              <a:rPr lang="en-US" dirty="0">
                <a:effectLst>
                  <a:outerShdw blurRad="38100" dist="38100" dir="2700000" algn="tl">
                    <a:srgbClr val="000000"/>
                  </a:outerShdw>
                </a:effectLst>
              </a:rPr>
              <a:t>of </a:t>
            </a:r>
            <a:r>
              <a:rPr lang="en-US" i="1" dirty="0">
                <a:solidFill>
                  <a:srgbClr val="00FFFF"/>
                </a:solidFill>
                <a:effectLst>
                  <a:outerShdw blurRad="38100" dist="38100" dir="2700000" algn="tl">
                    <a:srgbClr val="000000"/>
                  </a:outerShdw>
                </a:effectLst>
                <a:sym typeface="Symbol"/>
              </a:rPr>
              <a:t></a:t>
            </a:r>
            <a:r>
              <a:rPr lang="el-GR" i="1" dirty="0">
                <a:solidFill>
                  <a:srgbClr val="00FFFF"/>
                </a:solidFill>
                <a:effectLst/>
              </a:rPr>
              <a:t>Φ</a:t>
            </a:r>
            <a:r>
              <a:rPr lang="en-US" dirty="0">
                <a:effectLst>
                  <a:outerShdw blurRad="38100" dist="38100" dir="2700000" algn="tl">
                    <a:srgbClr val="000000"/>
                  </a:outerShdw>
                </a:effectLst>
              </a:rPr>
              <a:t> is a witness that </a:t>
            </a:r>
            <a:r>
              <a:rPr lang="el-GR" i="1" dirty="0">
                <a:solidFill>
                  <a:srgbClr val="00FFFF"/>
                </a:solidFill>
                <a:effectLst/>
              </a:rPr>
              <a:t>Φ</a:t>
            </a:r>
            <a:r>
              <a:rPr lang="en-US" dirty="0">
                <a:effectLst>
                  <a:outerShdw blurRad="38100" dist="38100" dir="2700000" algn="tl">
                    <a:srgbClr val="000000"/>
                  </a:outerShdw>
                </a:effectLst>
              </a:rPr>
              <a:t> is false.</a:t>
            </a:r>
          </a:p>
          <a:p>
            <a:pPr>
              <a:defRPr/>
            </a:pPr>
            <a:r>
              <a:rPr lang="en-US" dirty="0">
                <a:solidFill>
                  <a:schemeClr val="tx2"/>
                </a:solidFill>
                <a:effectLst>
                  <a:outerShdw blurRad="38100" dist="38100" dir="2700000" algn="tl">
                    <a:srgbClr val="000000"/>
                  </a:outerShdw>
                </a:effectLst>
              </a:rPr>
              <a:t>Running Time to find </a:t>
            </a:r>
            <a:r>
              <a:rPr lang="en-US" i="1" dirty="0">
                <a:solidFill>
                  <a:srgbClr val="00FFFF"/>
                </a:solidFill>
                <a:effectLst>
                  <a:outerShdw blurRad="38100" dist="38100" dir="2700000" algn="tl">
                    <a:srgbClr val="000000"/>
                  </a:outerShdw>
                </a:effectLst>
              </a:rPr>
              <a:t>P</a:t>
            </a:r>
            <a:r>
              <a:rPr lang="en-US" i="1" dirty="0">
                <a:solidFill>
                  <a:srgbClr val="00FFFF"/>
                </a:solidFill>
                <a:effectLst>
                  <a:outerShdw blurRad="38100" dist="38100" dir="2700000" algn="tl">
                    <a:srgbClr val="000000"/>
                  </a:outerShdw>
                </a:effectLst>
                <a:sym typeface="Symbol" panose="05050102010706020507" pitchFamily="18" charset="2"/>
              </a:rPr>
              <a:t></a:t>
            </a:r>
            <a:r>
              <a:rPr lang="en-US" dirty="0">
                <a:effectLst>
                  <a:outerShdw blurRad="38100" dist="38100" dir="2700000" algn="tl">
                    <a:srgbClr val="000000"/>
                  </a:outerShdw>
                </a:effectLst>
              </a:rPr>
              <a:t> </a:t>
            </a:r>
            <a:r>
              <a:rPr lang="en-US" dirty="0">
                <a:solidFill>
                  <a:schemeClr val="tx2"/>
                </a:solidFill>
                <a:effectLst>
                  <a:outerShdw blurRad="38100" dist="38100" dir="2700000" algn="tl">
                    <a:srgbClr val="000000"/>
                  </a:outerShdw>
                </a:effectLst>
              </a:rPr>
              <a:t>:</a:t>
            </a:r>
          </a:p>
          <a:p>
            <a:pPr>
              <a:defRPr/>
            </a:pPr>
            <a:r>
              <a:rPr lang="en-US" dirty="0">
                <a:solidFill>
                  <a:schemeClr val="tx2"/>
                </a:solidFill>
                <a:effectLst>
                  <a:outerShdw blurRad="38100" dist="38100" dir="2700000" algn="tl">
                    <a:srgbClr val="000000"/>
                  </a:outerShdw>
                </a:effectLst>
              </a:rPr>
              <a:t>    </a:t>
            </a:r>
            <a:r>
              <a:rPr lang="en-US" dirty="0">
                <a:effectLst>
                  <a:outerShdw blurRad="38100" dist="38100" dir="2700000" algn="tl">
                    <a:srgbClr val="000000"/>
                  </a:outerShdw>
                </a:effectLst>
              </a:rPr>
              <a:t>Time = # of </a:t>
            </a:r>
            <a:r>
              <a:rPr lang="en-US" i="1" dirty="0">
                <a:solidFill>
                  <a:srgbClr val="00FFFF"/>
                </a:solidFill>
                <a:effectLst>
                  <a:outerShdw blurRad="38100" dist="38100" dir="2700000" algn="tl">
                    <a:srgbClr val="000000"/>
                  </a:outerShdw>
                </a:effectLst>
              </a:rPr>
              <a:t>P</a:t>
            </a:r>
            <a:r>
              <a:rPr lang="en-US" i="1" dirty="0">
                <a:solidFill>
                  <a:srgbClr val="00FFFF"/>
                </a:solidFill>
                <a:effectLst>
                  <a:outerShdw blurRad="38100" dist="38100" dir="2700000" algn="tl">
                    <a:srgbClr val="000000"/>
                  </a:outerShdw>
                </a:effectLst>
                <a:sym typeface="Symbol" panose="05050102010706020507" pitchFamily="18" charset="2"/>
              </a:rPr>
              <a:t></a:t>
            </a:r>
            <a:r>
              <a:rPr lang="en-US" dirty="0">
                <a:effectLst>
                  <a:outerShdw blurRad="38100" dist="38100" dir="2700000" algn="tl">
                    <a:srgbClr val="000000"/>
                  </a:outerShdw>
                </a:effectLst>
              </a:rPr>
              <a:t> that come before output proof.</a:t>
            </a:r>
          </a:p>
          <a:p>
            <a:pPr>
              <a:defRPr/>
            </a:pPr>
            <a:r>
              <a:rPr lang="en-US" dirty="0">
                <a:effectLst>
                  <a:outerShdw blurRad="38100" dist="38100" dir="2700000" algn="tl">
                    <a:srgbClr val="000000"/>
                  </a:outerShdw>
                </a:effectLst>
              </a:rPr>
              <a:t>              = </a:t>
            </a:r>
            <a:r>
              <a:rPr lang="en-US" i="1" dirty="0">
                <a:solidFill>
                  <a:schemeClr val="accent2"/>
                </a:solidFill>
                <a:effectLst>
                  <a:outerShdw blurRad="38100" dist="38100" dir="2700000" algn="tl">
                    <a:srgbClr val="000000"/>
                  </a:outerShdw>
                </a:effectLst>
              </a:rPr>
              <a:t>2</a:t>
            </a:r>
            <a:r>
              <a:rPr lang="en-US" i="1" baseline="30000" dirty="0">
                <a:solidFill>
                  <a:schemeClr val="accent2"/>
                </a:solidFill>
                <a:effectLst>
                  <a:outerShdw blurRad="38100" dist="38100" dir="2700000" algn="tl">
                    <a:srgbClr val="000000"/>
                  </a:outerShdw>
                </a:effectLst>
              </a:rPr>
              <a:t># bits to describe </a:t>
            </a:r>
            <a:r>
              <a:rPr lang="en-US" i="1" baseline="30000" dirty="0">
                <a:solidFill>
                  <a:srgbClr val="00FFFF"/>
                </a:solidFill>
                <a:effectLst>
                  <a:outerShdw blurRad="38100" dist="38100" dir="2700000" algn="tl">
                    <a:srgbClr val="000000"/>
                  </a:outerShdw>
                </a:effectLst>
              </a:rPr>
              <a:t>P</a:t>
            </a:r>
            <a:r>
              <a:rPr lang="en-US" i="1" baseline="30000" dirty="0">
                <a:solidFill>
                  <a:srgbClr val="00FFFF"/>
                </a:solidFill>
                <a:effectLst>
                  <a:outerShdw blurRad="38100" dist="38100" dir="2700000" algn="tl">
                    <a:srgbClr val="000000"/>
                  </a:outerShdw>
                </a:effectLst>
                <a:sym typeface="Symbol" panose="05050102010706020507" pitchFamily="18" charset="2"/>
              </a:rPr>
              <a:t></a:t>
            </a:r>
            <a:r>
              <a:rPr lang="en-US" baseline="30000" dirty="0">
                <a:effectLst>
                  <a:outerShdw blurRad="38100" dist="38100" dir="2700000" algn="tl">
                    <a:srgbClr val="000000"/>
                  </a:outerShdw>
                </a:effectLst>
              </a:rPr>
              <a:t> </a:t>
            </a:r>
          </a:p>
          <a:p>
            <a:pPr>
              <a:defRPr/>
            </a:pPr>
            <a:r>
              <a:rPr lang="en-US" dirty="0" err="1">
                <a:solidFill>
                  <a:srgbClr val="FFFF00"/>
                </a:solidFill>
                <a:effectLst>
                  <a:outerShdw blurRad="38100" dist="38100" dir="2700000" algn="tl">
                    <a:srgbClr val="000000"/>
                  </a:outerShdw>
                </a:effectLst>
              </a:rPr>
              <a:t>Godel’s</a:t>
            </a:r>
            <a:r>
              <a:rPr lang="en-US" dirty="0">
                <a:solidFill>
                  <a:srgbClr val="FFFF00"/>
                </a:solidFill>
                <a:effectLst>
                  <a:outerShdw blurRad="38100" dist="38100" dir="2700000" algn="tl">
                    <a:srgbClr val="000000"/>
                  </a:outerShdw>
                </a:effectLst>
              </a:rPr>
              <a:t> 1956 lost letter:</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Can this be done in time </a:t>
            </a:r>
            <a:r>
              <a:rPr lang="en-US" i="1" dirty="0">
                <a:solidFill>
                  <a:schemeClr val="accent2"/>
                </a:solidFill>
                <a:effectLst>
                  <a:outerShdw blurRad="38100" dist="38100" dir="2700000" algn="tl">
                    <a:srgbClr val="000000"/>
                  </a:outerShdw>
                </a:effectLst>
              </a:rPr>
              <a:t>k(# of symbols to describe </a:t>
            </a:r>
            <a:r>
              <a:rPr lang="en-US" i="1" dirty="0">
                <a:solidFill>
                  <a:srgbClr val="00FFFF"/>
                </a:solidFill>
                <a:effectLst>
                  <a:outerShdw blurRad="38100" dist="38100" dir="2700000" algn="tl">
                    <a:srgbClr val="000000"/>
                  </a:outerShdw>
                </a:effectLst>
              </a:rPr>
              <a:t>P</a:t>
            </a:r>
            <a:r>
              <a:rPr lang="en-US" i="1" dirty="0">
                <a:solidFill>
                  <a:srgbClr val="00FFFF"/>
                </a:solidFill>
                <a:effectLst>
                  <a:outerShdw blurRad="38100" dist="38100" dir="2700000" algn="tl">
                    <a:srgbClr val="000000"/>
                  </a:outerShdw>
                </a:effectLst>
                <a:sym typeface="Symbol" panose="05050102010706020507" pitchFamily="18" charset="2"/>
              </a:rPr>
              <a:t></a:t>
            </a:r>
            <a:r>
              <a:rPr lang="en-US" i="1" dirty="0">
                <a:solidFill>
                  <a:srgbClr val="00FFFF"/>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rPr>
              <a:t>)</a:t>
            </a:r>
          </a:p>
          <a:p>
            <a:pPr>
              <a:defRPr/>
            </a:pPr>
            <a:r>
              <a:rPr lang="en-US" dirty="0">
                <a:effectLst>
                  <a:outerShdw blurRad="38100" dist="38100" dir="2700000" algn="tl">
                    <a:srgbClr val="000000"/>
                  </a:outerShdw>
                </a:effectLst>
              </a:rPr>
              <a:t>     This would eliminate the need for mathematicians.</a:t>
            </a:r>
          </a:p>
          <a:p>
            <a:pPr>
              <a:defRPr/>
            </a:pPr>
            <a:r>
              <a:rPr lang="en-US" dirty="0">
                <a:effectLst>
                  <a:outerShdw blurRad="38100" dist="38100" dir="2700000" algn="tl">
                    <a:srgbClr val="000000"/>
                  </a:outerShdw>
                </a:effectLst>
              </a:rPr>
              <a:t>      He talks about </a:t>
            </a:r>
            <a:r>
              <a:rPr lang="en-US" dirty="0">
                <a:effectLst/>
              </a:rPr>
              <a:t>problems of the form </a:t>
            </a:r>
            <a:r>
              <a:rPr lang="en-US" dirty="0">
                <a:solidFill>
                  <a:schemeClr val="accent2"/>
                </a:solidFill>
                <a:effectLst/>
              </a:rPr>
              <a:t>(∃ y) φ(</a:t>
            </a:r>
            <a:r>
              <a:rPr lang="en-US" dirty="0" err="1">
                <a:solidFill>
                  <a:schemeClr val="accent2"/>
                </a:solidFill>
                <a:effectLst/>
              </a:rPr>
              <a:t>y,x</a:t>
            </a:r>
            <a:r>
              <a:rPr lang="en-US" dirty="0">
                <a:solidFill>
                  <a:schemeClr val="accent2"/>
                </a:solidFill>
                <a:effectLst/>
              </a:rPr>
              <a:t>).</a:t>
            </a:r>
          </a:p>
          <a:p>
            <a:pPr>
              <a:defRPr/>
            </a:pPr>
            <a:r>
              <a:rPr lang="en-US" dirty="0">
                <a:effectLst>
                  <a:outerShdw blurRad="38100" dist="38100" dir="2700000" algn="tl">
                    <a:srgbClr val="000000"/>
                  </a:outerShdw>
                </a:effectLst>
              </a:rPr>
              <a:t>      For NP, the </a:t>
            </a:r>
            <a:r>
              <a:rPr lang="en-US" i="1" dirty="0">
                <a:solidFill>
                  <a:srgbClr val="00FFFF"/>
                </a:solidFill>
                <a:effectLst>
                  <a:outerShdw blurRad="38100" dist="38100" dir="2700000" algn="tl">
                    <a:srgbClr val="000000"/>
                  </a:outerShdw>
                </a:effectLst>
              </a:rPr>
              <a:t>P</a:t>
            </a:r>
            <a:r>
              <a:rPr lang="en-US" i="1" dirty="0">
                <a:solidFill>
                  <a:srgbClr val="00FFFF"/>
                </a:solidFill>
                <a:effectLst>
                  <a:outerShdw blurRad="38100" dist="38100" dir="2700000" algn="tl">
                    <a:srgbClr val="000000"/>
                  </a:outerShdw>
                </a:effectLst>
                <a:sym typeface="Symbol" panose="05050102010706020507" pitchFamily="18" charset="2"/>
              </a:rPr>
              <a:t></a:t>
            </a:r>
            <a:r>
              <a:rPr lang="en-US" dirty="0">
                <a:effectLst>
                  <a:outerShdw blurRad="38100" dist="38100" dir="2700000" algn="tl">
                    <a:srgbClr val="000000"/>
                  </a:outerShdw>
                </a:effectLst>
              </a:rPr>
              <a:t>  has the same size as the input,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         so this asking whether NP = Linear Time</a:t>
            </a:r>
            <a:r>
              <a:rPr lang="en-US" dirty="0">
                <a:effectLst/>
              </a:rPr>
              <a:t> </a:t>
            </a:r>
            <a:r>
              <a:rPr lang="en-US" dirty="0">
                <a:effectLst>
                  <a:outerShdw blurRad="38100" dist="38100" dir="2700000" algn="tl">
                    <a:srgbClr val="000000"/>
                  </a:outerShdw>
                </a:effectLst>
              </a:rPr>
              <a:t> </a:t>
            </a:r>
          </a:p>
        </p:txBody>
      </p:sp>
    </p:spTree>
    <p:extLst>
      <p:ext uri="{BB962C8B-B14F-4D97-AF65-F5344CB8AC3E}">
        <p14:creationId xmlns:p14="http://schemas.microsoft.com/office/powerpoint/2010/main" val="209423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6">
                                            <p:txEl>
                                              <p:pRg st="1" end="1"/>
                                            </p:txEl>
                                          </p:spTgt>
                                        </p:tgtEl>
                                        <p:attrNameLst>
                                          <p:attrName>style.visibility</p:attrName>
                                        </p:attrNameLst>
                                      </p:cBhvr>
                                      <p:to>
                                        <p:strVal val="visible"/>
                                      </p:to>
                                    </p:set>
                                    <p:anim calcmode="lin" valueType="num">
                                      <p:cBhvr additive="base">
                                        <p:cTn id="13"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6">
                                            <p:txEl>
                                              <p:pRg st="2" end="2"/>
                                            </p:txEl>
                                          </p:spTgt>
                                        </p:tgtEl>
                                        <p:attrNameLst>
                                          <p:attrName>style.visibility</p:attrName>
                                        </p:attrNameLst>
                                      </p:cBhvr>
                                      <p:to>
                                        <p:strVal val="visible"/>
                                      </p:to>
                                    </p:set>
                                    <p:anim calcmode="lin" valueType="num">
                                      <p:cBhvr additive="base">
                                        <p:cTn id="19" dur="500" fill="hold"/>
                                        <p:tgtEl>
                                          <p:spTgt spid="2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6">
                                            <p:txEl>
                                              <p:pRg st="3" end="3"/>
                                            </p:txEl>
                                          </p:spTgt>
                                        </p:tgtEl>
                                        <p:attrNameLst>
                                          <p:attrName>style.visibility</p:attrName>
                                        </p:attrNameLst>
                                      </p:cBhvr>
                                      <p:to>
                                        <p:strVal val="visible"/>
                                      </p:to>
                                    </p:set>
                                    <p:anim calcmode="lin" valueType="num">
                                      <p:cBhvr additive="base">
                                        <p:cTn id="25"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6">
                                            <p:txEl>
                                              <p:pRg st="4" end="4"/>
                                            </p:txEl>
                                          </p:spTgt>
                                        </p:tgtEl>
                                        <p:attrNameLst>
                                          <p:attrName>style.visibility</p:attrName>
                                        </p:attrNameLst>
                                      </p:cBhvr>
                                      <p:to>
                                        <p:strVal val="visible"/>
                                      </p:to>
                                    </p:set>
                                    <p:anim calcmode="lin" valueType="num">
                                      <p:cBhvr additive="base">
                                        <p:cTn id="31" dur="500" fill="hold"/>
                                        <p:tgtEl>
                                          <p:spTgt spid="2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6">
                                            <p:txEl>
                                              <p:pRg st="5" end="5"/>
                                            </p:txEl>
                                          </p:spTgt>
                                        </p:tgtEl>
                                        <p:attrNameLst>
                                          <p:attrName>style.visibility</p:attrName>
                                        </p:attrNameLst>
                                      </p:cBhvr>
                                      <p:to>
                                        <p:strVal val="visible"/>
                                      </p:to>
                                    </p:set>
                                    <p:anim calcmode="lin" valueType="num">
                                      <p:cBhvr additive="base">
                                        <p:cTn id="37" dur="500" fill="hold"/>
                                        <p:tgtEl>
                                          <p:spTgt spid="2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6">
                                            <p:txEl>
                                              <p:pRg st="6" end="6"/>
                                            </p:txEl>
                                          </p:spTgt>
                                        </p:tgtEl>
                                        <p:attrNameLst>
                                          <p:attrName>style.visibility</p:attrName>
                                        </p:attrNameLst>
                                      </p:cBhvr>
                                      <p:to>
                                        <p:strVal val="visible"/>
                                      </p:to>
                                    </p:set>
                                    <p:anim calcmode="lin" valueType="num">
                                      <p:cBhvr additive="base">
                                        <p:cTn id="43" dur="500" fill="hold"/>
                                        <p:tgtEl>
                                          <p:spTgt spid="26">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6">
                                            <p:txEl>
                                              <p:pRg st="7" end="7"/>
                                            </p:txEl>
                                          </p:spTgt>
                                        </p:tgtEl>
                                        <p:attrNameLst>
                                          <p:attrName>style.visibility</p:attrName>
                                        </p:attrNameLst>
                                      </p:cBhvr>
                                      <p:to>
                                        <p:strVal val="visible"/>
                                      </p:to>
                                    </p:set>
                                    <p:anim calcmode="lin" valueType="num">
                                      <p:cBhvr additive="base">
                                        <p:cTn id="49" dur="500" fill="hold"/>
                                        <p:tgtEl>
                                          <p:spTgt spid="26">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6">
                                            <p:txEl>
                                              <p:pRg st="8" end="8"/>
                                            </p:txEl>
                                          </p:spTgt>
                                        </p:tgtEl>
                                        <p:attrNameLst>
                                          <p:attrName>style.visibility</p:attrName>
                                        </p:attrNameLst>
                                      </p:cBhvr>
                                      <p:to>
                                        <p:strVal val="visible"/>
                                      </p:to>
                                    </p:set>
                                    <p:anim calcmode="lin" valueType="num">
                                      <p:cBhvr additive="base">
                                        <p:cTn id="55" dur="500" fill="hold"/>
                                        <p:tgtEl>
                                          <p:spTgt spid="26">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26">
                                            <p:txEl>
                                              <p:pRg st="9" end="9"/>
                                            </p:txEl>
                                          </p:spTgt>
                                        </p:tgtEl>
                                        <p:attrNameLst>
                                          <p:attrName>style.visibility</p:attrName>
                                        </p:attrNameLst>
                                      </p:cBhvr>
                                      <p:to>
                                        <p:strVal val="visible"/>
                                      </p:to>
                                    </p:set>
                                    <p:anim calcmode="lin" valueType="num">
                                      <p:cBhvr additive="base">
                                        <p:cTn id="61" dur="500" fill="hold"/>
                                        <p:tgtEl>
                                          <p:spTgt spid="26">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6">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6147" name="Group 3"/>
          <p:cNvGrpSpPr>
            <a:grpSpLocks/>
          </p:cNvGrpSpPr>
          <p:nvPr/>
        </p:nvGrpSpPr>
        <p:grpSpPr bwMode="auto">
          <a:xfrm>
            <a:off x="5562600" y="5562600"/>
            <a:ext cx="1609725" cy="1168400"/>
            <a:chOff x="3504" y="3504"/>
            <a:chExt cx="1014" cy="736"/>
          </a:xfrm>
        </p:grpSpPr>
        <p:sp>
          <p:nvSpPr>
            <p:cNvPr id="1057796" name="Oval 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6159" name="Text Box 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6148"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3200">
              <a:effectLst/>
              <a:latin typeface="Monotype Corsiva" pitchFamily="66" charset="0"/>
            </a:endParaRPr>
          </a:p>
        </p:txBody>
      </p:sp>
      <p:sp>
        <p:nvSpPr>
          <p:cNvPr id="6149" name="Text Box 7"/>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3" name="Group 14"/>
          <p:cNvGrpSpPr>
            <a:grpSpLocks/>
          </p:cNvGrpSpPr>
          <p:nvPr/>
        </p:nvGrpSpPr>
        <p:grpSpPr bwMode="auto">
          <a:xfrm>
            <a:off x="152400" y="762000"/>
            <a:ext cx="9031288" cy="5994400"/>
            <a:chOff x="152400" y="762000"/>
            <a:chExt cx="9031288" cy="5994400"/>
          </a:xfrm>
        </p:grpSpPr>
        <p:grpSp>
          <p:nvGrpSpPr>
            <p:cNvPr id="6151" name="Group 8"/>
            <p:cNvGrpSpPr>
              <a:grpSpLocks/>
            </p:cNvGrpSpPr>
            <p:nvPr/>
          </p:nvGrpSpPr>
          <p:grpSpPr bwMode="auto">
            <a:xfrm>
              <a:off x="3810000" y="838200"/>
              <a:ext cx="5257800" cy="5918200"/>
              <a:chOff x="2400" y="528"/>
              <a:chExt cx="3312" cy="3728"/>
            </a:xfrm>
          </p:grpSpPr>
          <p:sp>
            <p:nvSpPr>
              <p:cNvPr id="1057801" name="Oval 9"/>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6157" name="Text Box 10"/>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6152" name="Text Box 11"/>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Halting</a:t>
              </a:r>
            </a:p>
          </p:txBody>
        </p:sp>
        <p:grpSp>
          <p:nvGrpSpPr>
            <p:cNvPr id="6153" name="Group 22"/>
            <p:cNvGrpSpPr>
              <a:grpSpLocks/>
            </p:cNvGrpSpPr>
            <p:nvPr/>
          </p:nvGrpSpPr>
          <p:grpSpPr bwMode="auto">
            <a:xfrm>
              <a:off x="152400" y="1066800"/>
              <a:ext cx="3716338" cy="3886200"/>
              <a:chOff x="96" y="672"/>
              <a:chExt cx="2341" cy="2448"/>
            </a:xfrm>
          </p:grpSpPr>
          <p:pic>
            <p:nvPicPr>
              <p:cNvPr id="6154" name="Picture 19"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5" name="Rectangle 20"/>
              <p:cNvSpPr>
                <a:spLocks noChangeArrowheads="1"/>
              </p:cNvSpPr>
              <p:nvPr/>
            </p:nvSpPr>
            <p:spPr bwMode="auto">
              <a:xfrm>
                <a:off x="1296"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dirty="0">
                    <a:effectLst/>
                  </a:rPr>
                  <a:t>Turing 1936</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26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7171" name="Group 4"/>
          <p:cNvGrpSpPr>
            <a:grpSpLocks/>
          </p:cNvGrpSpPr>
          <p:nvPr/>
        </p:nvGrpSpPr>
        <p:grpSpPr bwMode="auto">
          <a:xfrm>
            <a:off x="3810000" y="838200"/>
            <a:ext cx="5257800" cy="5918200"/>
            <a:chOff x="2400" y="528"/>
            <a:chExt cx="3312" cy="3728"/>
          </a:xfrm>
        </p:grpSpPr>
        <p:sp>
          <p:nvSpPr>
            <p:cNvPr id="1052677"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7189"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7172" name="Group 11"/>
          <p:cNvGrpSpPr>
            <a:grpSpLocks/>
          </p:cNvGrpSpPr>
          <p:nvPr/>
        </p:nvGrpSpPr>
        <p:grpSpPr bwMode="auto">
          <a:xfrm>
            <a:off x="5562600" y="5562600"/>
            <a:ext cx="1609725" cy="1168400"/>
            <a:chOff x="3504" y="3504"/>
            <a:chExt cx="1014" cy="736"/>
          </a:xfrm>
        </p:grpSpPr>
        <p:sp>
          <p:nvSpPr>
            <p:cNvPr id="1052684" name="Oval 12"/>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7187" name="Text Box 13"/>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7173" name="Text Box 2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7174" name="Text Box 32"/>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4" name="Group 23"/>
          <p:cNvGrpSpPr>
            <a:grpSpLocks/>
          </p:cNvGrpSpPr>
          <p:nvPr/>
        </p:nvGrpSpPr>
        <p:grpSpPr bwMode="auto">
          <a:xfrm>
            <a:off x="381000" y="1196975"/>
            <a:ext cx="8521700" cy="5559425"/>
            <a:chOff x="381000" y="1196975"/>
            <a:chExt cx="8521700" cy="5559425"/>
          </a:xfrm>
        </p:grpSpPr>
        <p:grpSp>
          <p:nvGrpSpPr>
            <p:cNvPr id="7176" name="Group 40"/>
            <p:cNvGrpSpPr>
              <a:grpSpLocks/>
            </p:cNvGrpSpPr>
            <p:nvPr/>
          </p:nvGrpSpPr>
          <p:grpSpPr bwMode="auto">
            <a:xfrm>
              <a:off x="3916363" y="1830388"/>
              <a:ext cx="4986337" cy="4926012"/>
              <a:chOff x="2467" y="1153"/>
              <a:chExt cx="3141" cy="3103"/>
            </a:xfrm>
          </p:grpSpPr>
          <p:grpSp>
            <p:nvGrpSpPr>
              <p:cNvPr id="7180" name="Group 7"/>
              <p:cNvGrpSpPr>
                <a:grpSpLocks/>
              </p:cNvGrpSpPr>
              <p:nvPr/>
            </p:nvGrpSpPr>
            <p:grpSpPr bwMode="auto">
              <a:xfrm>
                <a:off x="2467" y="1153"/>
                <a:ext cx="3141" cy="3079"/>
                <a:chOff x="2467" y="1153"/>
                <a:chExt cx="3141" cy="3079"/>
              </a:xfrm>
            </p:grpSpPr>
            <p:sp>
              <p:nvSpPr>
                <p:cNvPr id="10526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18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181" name="Group 39"/>
              <p:cNvGrpSpPr>
                <a:grpSpLocks/>
              </p:cNvGrpSpPr>
              <p:nvPr/>
            </p:nvGrpSpPr>
            <p:grpSpPr bwMode="auto">
              <a:xfrm>
                <a:off x="3304" y="2753"/>
                <a:ext cx="1440" cy="1503"/>
                <a:chOff x="3304" y="2753"/>
                <a:chExt cx="1440" cy="1503"/>
              </a:xfrm>
            </p:grpSpPr>
            <p:sp>
              <p:nvSpPr>
                <p:cNvPr id="7182" name="Oval 3"/>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7183" name="Text Box 10"/>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7177" name="Group 36"/>
            <p:cNvGrpSpPr>
              <a:grpSpLocks/>
            </p:cNvGrpSpPr>
            <p:nvPr/>
          </p:nvGrpSpPr>
          <p:grpSpPr bwMode="auto">
            <a:xfrm>
              <a:off x="381000" y="1196975"/>
              <a:ext cx="3279775" cy="4365625"/>
              <a:chOff x="240" y="764"/>
              <a:chExt cx="2066" cy="2750"/>
            </a:xfrm>
          </p:grpSpPr>
          <p:pic>
            <p:nvPicPr>
              <p:cNvPr id="7178" name="Picture 34"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0" y="764"/>
                <a:ext cx="1907"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9" name="Rectangle 35"/>
              <p:cNvSpPr>
                <a:spLocks noChangeArrowheads="1"/>
              </p:cNvSpPr>
              <p:nvPr/>
            </p:nvSpPr>
            <p:spPr bwMode="auto">
              <a:xfrm>
                <a:off x="672" y="3264"/>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effectLst/>
                  </a:rPr>
                  <a:t>Jack Edmonds 1965</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8195" name="Group 3"/>
          <p:cNvGrpSpPr>
            <a:grpSpLocks/>
          </p:cNvGrpSpPr>
          <p:nvPr/>
        </p:nvGrpSpPr>
        <p:grpSpPr bwMode="auto">
          <a:xfrm>
            <a:off x="3810000" y="838200"/>
            <a:ext cx="5257800" cy="5918200"/>
            <a:chOff x="2400" y="528"/>
            <a:chExt cx="3312" cy="3728"/>
          </a:xfrm>
        </p:grpSpPr>
        <p:sp>
          <p:nvSpPr>
            <p:cNvPr id="1086468"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822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8196" name="Group 6"/>
          <p:cNvGrpSpPr>
            <a:grpSpLocks/>
          </p:cNvGrpSpPr>
          <p:nvPr/>
        </p:nvGrpSpPr>
        <p:grpSpPr bwMode="auto">
          <a:xfrm>
            <a:off x="3916363" y="1830388"/>
            <a:ext cx="4986337" cy="4926012"/>
            <a:chOff x="2467" y="1153"/>
            <a:chExt cx="3141" cy="3103"/>
          </a:xfrm>
        </p:grpSpPr>
        <p:grpSp>
          <p:nvGrpSpPr>
            <p:cNvPr id="8218" name="Group 7"/>
            <p:cNvGrpSpPr>
              <a:grpSpLocks/>
            </p:cNvGrpSpPr>
            <p:nvPr/>
          </p:nvGrpSpPr>
          <p:grpSpPr bwMode="auto">
            <a:xfrm>
              <a:off x="2467" y="1153"/>
              <a:ext cx="3141" cy="3079"/>
              <a:chOff x="2467" y="1153"/>
              <a:chExt cx="3141" cy="3079"/>
            </a:xfrm>
          </p:grpSpPr>
          <p:sp>
            <p:nvSpPr>
              <p:cNvPr id="108647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822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8219" name="Group 10"/>
            <p:cNvGrpSpPr>
              <a:grpSpLocks/>
            </p:cNvGrpSpPr>
            <p:nvPr/>
          </p:nvGrpSpPr>
          <p:grpSpPr bwMode="auto">
            <a:xfrm>
              <a:off x="3304" y="2753"/>
              <a:ext cx="1440" cy="1503"/>
              <a:chOff x="3304" y="2753"/>
              <a:chExt cx="1440" cy="1503"/>
            </a:xfrm>
          </p:grpSpPr>
          <p:sp>
            <p:nvSpPr>
              <p:cNvPr id="822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22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8197" name="Group 13"/>
          <p:cNvGrpSpPr>
            <a:grpSpLocks/>
          </p:cNvGrpSpPr>
          <p:nvPr/>
        </p:nvGrpSpPr>
        <p:grpSpPr bwMode="auto">
          <a:xfrm>
            <a:off x="5562600" y="5562600"/>
            <a:ext cx="1609725" cy="1168400"/>
            <a:chOff x="3504" y="3504"/>
            <a:chExt cx="1014" cy="736"/>
          </a:xfrm>
        </p:grpSpPr>
        <p:sp>
          <p:nvSpPr>
            <p:cNvPr id="1086478"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821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8198"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8199" name="Text Box 17"/>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8200" name="Text Box 18"/>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27694" name="Group 46"/>
          <p:cNvGrpSpPr>
            <a:grpSpLocks/>
          </p:cNvGrpSpPr>
          <p:nvPr/>
        </p:nvGrpSpPr>
        <p:grpSpPr bwMode="auto">
          <a:xfrm>
            <a:off x="-3175" y="1212850"/>
            <a:ext cx="8372475" cy="5129213"/>
            <a:chOff x="-2" y="764"/>
            <a:chExt cx="5274" cy="3231"/>
          </a:xfrm>
        </p:grpSpPr>
        <p:grpSp>
          <p:nvGrpSpPr>
            <p:cNvPr id="8204" name="Group 34"/>
            <p:cNvGrpSpPr>
              <a:grpSpLocks/>
            </p:cNvGrpSpPr>
            <p:nvPr/>
          </p:nvGrpSpPr>
          <p:grpSpPr bwMode="auto">
            <a:xfrm>
              <a:off x="-2" y="764"/>
              <a:ext cx="4953" cy="3231"/>
              <a:chOff x="-2" y="764"/>
              <a:chExt cx="4953" cy="3231"/>
            </a:xfrm>
          </p:grpSpPr>
          <p:grpSp>
            <p:nvGrpSpPr>
              <p:cNvPr id="8206" name="Group 20"/>
              <p:cNvGrpSpPr>
                <a:grpSpLocks/>
              </p:cNvGrpSpPr>
              <p:nvPr/>
            </p:nvGrpSpPr>
            <p:grpSpPr bwMode="auto">
              <a:xfrm>
                <a:off x="-2" y="764"/>
                <a:ext cx="1314" cy="1924"/>
                <a:chOff x="-2" y="764"/>
                <a:chExt cx="1314" cy="1924"/>
              </a:xfrm>
            </p:grpSpPr>
            <p:pic>
              <p:nvPicPr>
                <p:cNvPr id="8214" name="Picture 21"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15"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8207" name="Group 23"/>
              <p:cNvGrpSpPr>
                <a:grpSpLocks/>
              </p:cNvGrpSpPr>
              <p:nvPr/>
            </p:nvGrpSpPr>
            <p:grpSpPr bwMode="auto">
              <a:xfrm>
                <a:off x="1248" y="768"/>
                <a:ext cx="1169" cy="1930"/>
                <a:chOff x="1248" y="768"/>
                <a:chExt cx="1169" cy="1930"/>
              </a:xfrm>
            </p:grpSpPr>
            <p:pic>
              <p:nvPicPr>
                <p:cNvPr id="8212"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13"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nvGrpSpPr>
              <p:cNvPr id="8208" name="Group 28"/>
              <p:cNvGrpSpPr>
                <a:grpSpLocks/>
              </p:cNvGrpSpPr>
              <p:nvPr/>
            </p:nvGrpSpPr>
            <p:grpSpPr bwMode="auto">
              <a:xfrm>
                <a:off x="2304" y="1945"/>
                <a:ext cx="2647" cy="2050"/>
                <a:chOff x="2304" y="1945"/>
                <a:chExt cx="2647" cy="2050"/>
              </a:xfrm>
            </p:grpSpPr>
            <p:sp>
              <p:nvSpPr>
                <p:cNvPr id="1086493" name="Oval 29"/>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211" name="Text Box 30"/>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8209" name="Text Box 31"/>
              <p:cNvSpPr txBox="1">
                <a:spLocks noChangeArrowheads="1"/>
              </p:cNvSpPr>
              <p:nvPr/>
            </p:nvSpPr>
            <p:spPr bwMode="auto">
              <a:xfrm>
                <a:off x="-1" y="2976"/>
                <a:ext cx="29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buFontTx/>
                  <a:buChar char="•"/>
                </a:pPr>
                <a:r>
                  <a:rPr lang="en-US" altLang="en-US" sz="2400">
                    <a:effectLst/>
                  </a:rPr>
                  <a:t>exponential time to search</a:t>
                </a:r>
              </a:p>
              <a:p>
                <a:pPr>
                  <a:buFontTx/>
                  <a:buChar char="•"/>
                </a:pPr>
                <a:r>
                  <a:rPr lang="en-US" altLang="en-US" sz="2400">
                    <a:effectLst/>
                  </a:rPr>
                  <a:t>poly time to verify given witness</a:t>
                </a:r>
              </a:p>
            </p:txBody>
          </p:sp>
        </p:grpSp>
        <p:sp>
          <p:nvSpPr>
            <p:cNvPr id="8205" name="Text Box 31"/>
            <p:cNvSpPr txBox="1">
              <a:spLocks noChangeArrowheads="1"/>
            </p:cNvSpPr>
            <p:nvPr/>
          </p:nvSpPr>
          <p:spPr bwMode="auto">
            <a:xfrm>
              <a:off x="3192" y="1948"/>
              <a:ext cx="208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Non-Deterministic </a:t>
              </a:r>
              <a:br>
                <a:rPr lang="en-US" altLang="en-US">
                  <a:solidFill>
                    <a:srgbClr val="00FFFF"/>
                  </a:solidFill>
                  <a:effectLst/>
                </a:rPr>
              </a:br>
              <a:r>
                <a:rPr lang="en-US" altLang="en-US">
                  <a:solidFill>
                    <a:srgbClr val="00FFFF"/>
                  </a:solidFill>
                  <a:effectLst/>
                </a:rPr>
                <a:t>Polynomial Time</a:t>
              </a:r>
            </a:p>
          </p:txBody>
        </p:sp>
      </p:grpSp>
      <p:sp>
        <p:nvSpPr>
          <p:cNvPr id="1086491" name="Text Box 27"/>
          <p:cNvSpPr txBox="1">
            <a:spLocks noChangeArrowheads="1"/>
          </p:cNvSpPr>
          <p:nvPr/>
        </p:nvSpPr>
        <p:spPr bwMode="auto">
          <a:xfrm>
            <a:off x="-228600" y="5959475"/>
            <a:ext cx="60372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Circuit-Sat Problem:</a:t>
            </a:r>
          </a:p>
          <a:p>
            <a:r>
              <a:rPr lang="en-US" altLang="en-US" sz="2400">
                <a:effectLst/>
              </a:rPr>
              <a:t>  Does a circuit have a satisfying assignment.</a:t>
            </a:r>
          </a:p>
        </p:txBody>
      </p:sp>
      <p:sp>
        <p:nvSpPr>
          <p:cNvPr id="27696" name="Text Box 32"/>
          <p:cNvSpPr txBox="1">
            <a:spLocks noChangeArrowheads="1"/>
          </p:cNvSpPr>
          <p:nvPr/>
        </p:nvSpPr>
        <p:spPr bwMode="auto">
          <a:xfrm>
            <a:off x="4319588" y="43434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694"/>
                                        </p:tgtEl>
                                        <p:attrNameLst>
                                          <p:attrName>style.visibility</p:attrName>
                                        </p:attrNameLst>
                                      </p:cBhvr>
                                      <p:to>
                                        <p:strVal val="visible"/>
                                      </p:to>
                                    </p:set>
                                    <p:anim calcmode="lin" valueType="num">
                                      <p:cBhvr additive="base">
                                        <p:cTn id="7" dur="500" fill="hold"/>
                                        <p:tgtEl>
                                          <p:spTgt spid="27694"/>
                                        </p:tgtEl>
                                        <p:attrNameLst>
                                          <p:attrName>ppt_x</p:attrName>
                                        </p:attrNameLst>
                                      </p:cBhvr>
                                      <p:tavLst>
                                        <p:tav tm="0">
                                          <p:val>
                                            <p:strVal val="#ppt_x"/>
                                          </p:val>
                                        </p:tav>
                                        <p:tav tm="100000">
                                          <p:val>
                                            <p:strVal val="#ppt_x"/>
                                          </p:val>
                                        </p:tav>
                                      </p:tavLst>
                                    </p:anim>
                                    <p:anim calcmode="lin" valueType="num">
                                      <p:cBhvr additive="base">
                                        <p:cTn id="8" dur="500" fill="hold"/>
                                        <p:tgtEl>
                                          <p:spTgt spid="2769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6491"/>
                                        </p:tgtEl>
                                        <p:attrNameLst>
                                          <p:attrName>style.visibility</p:attrName>
                                        </p:attrNameLst>
                                      </p:cBhvr>
                                      <p:to>
                                        <p:strVal val="visible"/>
                                      </p:to>
                                    </p:set>
                                    <p:anim calcmode="lin" valueType="num">
                                      <p:cBhvr additive="base">
                                        <p:cTn id="13" dur="500" fill="hold"/>
                                        <p:tgtEl>
                                          <p:spTgt spid="1086491"/>
                                        </p:tgtEl>
                                        <p:attrNameLst>
                                          <p:attrName>ppt_x</p:attrName>
                                        </p:attrNameLst>
                                      </p:cBhvr>
                                      <p:tavLst>
                                        <p:tav tm="0">
                                          <p:val>
                                            <p:strVal val="0-#ppt_w/2"/>
                                          </p:val>
                                        </p:tav>
                                        <p:tav tm="100000">
                                          <p:val>
                                            <p:strVal val="#ppt_x"/>
                                          </p:val>
                                        </p:tav>
                                      </p:tavLst>
                                    </p:anim>
                                    <p:anim calcmode="lin" valueType="num">
                                      <p:cBhvr additive="base">
                                        <p:cTn id="14" dur="500" fill="hold"/>
                                        <p:tgtEl>
                                          <p:spTgt spid="10864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7696"/>
                                        </p:tgtEl>
                                        <p:attrNameLst>
                                          <p:attrName>style.visibility</p:attrName>
                                        </p:attrNameLst>
                                      </p:cBhvr>
                                      <p:to>
                                        <p:strVal val="visible"/>
                                      </p:to>
                                    </p:set>
                                    <p:anim calcmode="lin" valueType="num">
                                      <p:cBhvr additive="base">
                                        <p:cTn id="19" dur="500" fill="hold"/>
                                        <p:tgtEl>
                                          <p:spTgt spid="27696"/>
                                        </p:tgtEl>
                                        <p:attrNameLst>
                                          <p:attrName>ppt_x</p:attrName>
                                        </p:attrNameLst>
                                      </p:cBhvr>
                                      <p:tavLst>
                                        <p:tav tm="0">
                                          <p:val>
                                            <p:strVal val="#ppt_x"/>
                                          </p:val>
                                        </p:tav>
                                        <p:tav tm="100000">
                                          <p:val>
                                            <p:strVal val="#ppt_x"/>
                                          </p:val>
                                        </p:tav>
                                      </p:tavLst>
                                    </p:anim>
                                    <p:anim calcmode="lin" valueType="num">
                                      <p:cBhvr additive="base">
                                        <p:cTn id="20" dur="500" fill="hold"/>
                                        <p:tgtEl>
                                          <p:spTgt spid="276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491" grpId="0"/>
      <p:bldP spid="2769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36"/>
          <p:cNvGrpSpPr>
            <a:grpSpLocks/>
          </p:cNvGrpSpPr>
          <p:nvPr/>
        </p:nvGrpSpPr>
        <p:grpSpPr bwMode="auto">
          <a:xfrm>
            <a:off x="268356" y="4270420"/>
            <a:ext cx="2273420" cy="2475363"/>
            <a:chOff x="-148" y="1824"/>
            <a:chExt cx="1943" cy="2372"/>
          </a:xfrm>
        </p:grpSpPr>
        <p:pic>
          <p:nvPicPr>
            <p:cNvPr id="32" name="Picture 34"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 y="1824"/>
              <a:ext cx="1651"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Rectangle 35"/>
            <p:cNvSpPr>
              <a:spLocks noChangeArrowheads="1"/>
            </p:cNvSpPr>
            <p:nvPr/>
          </p:nvSpPr>
          <p:spPr bwMode="auto">
            <a:xfrm>
              <a:off x="-148" y="3855"/>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Jack Edmonds 1965</a:t>
              </a:r>
            </a:p>
          </p:txBody>
        </p:sp>
      </p:grpSp>
      <p:sp>
        <p:nvSpPr>
          <p:cNvPr id="34" name="Rectangle 14"/>
          <p:cNvSpPr>
            <a:spLocks noChangeArrowheads="1"/>
          </p:cNvSpPr>
          <p:nvPr/>
        </p:nvSpPr>
        <p:spPr bwMode="auto">
          <a:xfrm>
            <a:off x="3048000" y="2621340"/>
            <a:ext cx="62103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every reasonable problem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 computed in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reasonable amount of time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polynomial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in the size of the input?</a:t>
            </a:r>
          </a:p>
        </p:txBody>
      </p:sp>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64" name="Rectangle 2">
            <a:extLst>
              <a:ext uri="{FF2B5EF4-FFF2-40B4-BE49-F238E27FC236}">
                <a16:creationId xmlns:a16="http://schemas.microsoft.com/office/drawing/2014/main" id="{BDED6ACE-C9F9-4ADB-A19B-24790093D034}"/>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2996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9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10243" name="Group 3"/>
          <p:cNvGrpSpPr>
            <a:grpSpLocks/>
          </p:cNvGrpSpPr>
          <p:nvPr/>
        </p:nvGrpSpPr>
        <p:grpSpPr bwMode="auto">
          <a:xfrm>
            <a:off x="3810000" y="838200"/>
            <a:ext cx="5257800" cy="5918200"/>
            <a:chOff x="2400" y="528"/>
            <a:chExt cx="3312" cy="3728"/>
          </a:xfrm>
        </p:grpSpPr>
        <p:sp>
          <p:nvSpPr>
            <p:cNvPr id="1061892"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273"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244" name="Group 6"/>
          <p:cNvGrpSpPr>
            <a:grpSpLocks/>
          </p:cNvGrpSpPr>
          <p:nvPr/>
        </p:nvGrpSpPr>
        <p:grpSpPr bwMode="auto">
          <a:xfrm>
            <a:off x="3916363" y="1830388"/>
            <a:ext cx="4986337" cy="4926012"/>
            <a:chOff x="2467" y="1153"/>
            <a:chExt cx="3141" cy="3103"/>
          </a:xfrm>
        </p:grpSpPr>
        <p:grpSp>
          <p:nvGrpSpPr>
            <p:cNvPr id="10266" name="Group 7"/>
            <p:cNvGrpSpPr>
              <a:grpSpLocks/>
            </p:cNvGrpSpPr>
            <p:nvPr/>
          </p:nvGrpSpPr>
          <p:grpSpPr bwMode="auto">
            <a:xfrm>
              <a:off x="2467" y="1153"/>
              <a:ext cx="3141" cy="3079"/>
              <a:chOff x="2467" y="1153"/>
              <a:chExt cx="3141" cy="3079"/>
            </a:xfrm>
          </p:grpSpPr>
          <p:sp>
            <p:nvSpPr>
              <p:cNvPr id="1061896"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27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267" name="Group 10"/>
            <p:cNvGrpSpPr>
              <a:grpSpLocks/>
            </p:cNvGrpSpPr>
            <p:nvPr/>
          </p:nvGrpSpPr>
          <p:grpSpPr bwMode="auto">
            <a:xfrm>
              <a:off x="3304" y="2753"/>
              <a:ext cx="1440" cy="1503"/>
              <a:chOff x="3304" y="2753"/>
              <a:chExt cx="1440" cy="1503"/>
            </a:xfrm>
          </p:grpSpPr>
          <p:sp>
            <p:nvSpPr>
              <p:cNvPr id="10268"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269"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245" name="Group 13"/>
          <p:cNvGrpSpPr>
            <a:grpSpLocks/>
          </p:cNvGrpSpPr>
          <p:nvPr/>
        </p:nvGrpSpPr>
        <p:grpSpPr bwMode="auto">
          <a:xfrm>
            <a:off x="5562600" y="5562600"/>
            <a:ext cx="1609725" cy="1168400"/>
            <a:chOff x="3504" y="3504"/>
            <a:chExt cx="1014" cy="736"/>
          </a:xfrm>
        </p:grpSpPr>
        <p:sp>
          <p:nvSpPr>
            <p:cNvPr id="1061902"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265"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246"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247" name="Text Box 17"/>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0248" name="Text Box 18"/>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0249" name="Group 19"/>
          <p:cNvGrpSpPr>
            <a:grpSpLocks/>
          </p:cNvGrpSpPr>
          <p:nvPr/>
        </p:nvGrpSpPr>
        <p:grpSpPr bwMode="auto">
          <a:xfrm>
            <a:off x="-3175" y="1212850"/>
            <a:ext cx="3840163" cy="3070225"/>
            <a:chOff x="-2" y="764"/>
            <a:chExt cx="2419" cy="1934"/>
          </a:xfrm>
        </p:grpSpPr>
        <p:grpSp>
          <p:nvGrpSpPr>
            <p:cNvPr id="10258" name="Group 20"/>
            <p:cNvGrpSpPr>
              <a:grpSpLocks/>
            </p:cNvGrpSpPr>
            <p:nvPr/>
          </p:nvGrpSpPr>
          <p:grpSpPr bwMode="auto">
            <a:xfrm>
              <a:off x="-2" y="764"/>
              <a:ext cx="1314" cy="1924"/>
              <a:chOff x="-2" y="764"/>
              <a:chExt cx="1314" cy="1924"/>
            </a:xfrm>
          </p:grpSpPr>
          <p:pic>
            <p:nvPicPr>
              <p:cNvPr id="10262" name="Picture 21"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3"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10259" name="Group 23"/>
            <p:cNvGrpSpPr>
              <a:grpSpLocks/>
            </p:cNvGrpSpPr>
            <p:nvPr/>
          </p:nvGrpSpPr>
          <p:grpSpPr bwMode="auto">
            <a:xfrm>
              <a:off x="1248" y="768"/>
              <a:ext cx="1169" cy="1930"/>
              <a:chOff x="1248" y="768"/>
              <a:chExt cx="1169" cy="1930"/>
            </a:xfrm>
          </p:grpSpPr>
          <p:pic>
            <p:nvPicPr>
              <p:cNvPr id="10260"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1"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sp>
        <p:nvSpPr>
          <p:cNvPr id="10250" name="Text Box 27"/>
          <p:cNvSpPr txBox="1">
            <a:spLocks noChangeArrowheads="1"/>
          </p:cNvSpPr>
          <p:nvPr/>
        </p:nvSpPr>
        <p:spPr bwMode="auto">
          <a:xfrm>
            <a:off x="-228600" y="5959475"/>
            <a:ext cx="60372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Circuit-Sat Problem:</a:t>
            </a:r>
          </a:p>
          <a:p>
            <a:r>
              <a:rPr lang="en-US" altLang="en-US" sz="2400">
                <a:effectLst/>
              </a:rPr>
              <a:t>  Does a circuit have a satisfying assignment.</a:t>
            </a:r>
          </a:p>
        </p:txBody>
      </p:sp>
      <p:grpSp>
        <p:nvGrpSpPr>
          <p:cNvPr id="10251" name="Group 28"/>
          <p:cNvGrpSpPr>
            <a:grpSpLocks/>
          </p:cNvGrpSpPr>
          <p:nvPr/>
        </p:nvGrpSpPr>
        <p:grpSpPr bwMode="auto">
          <a:xfrm>
            <a:off x="3657600" y="3087688"/>
            <a:ext cx="4202113" cy="3254375"/>
            <a:chOff x="2304" y="1945"/>
            <a:chExt cx="2647" cy="2050"/>
          </a:xfrm>
        </p:grpSpPr>
        <p:sp>
          <p:nvSpPr>
            <p:cNvPr id="1061917" name="Oval 29"/>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257" name="Text Box 30"/>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61920" name="Text Box 32"/>
          <p:cNvSpPr txBox="1">
            <a:spLocks noChangeArrowheads="1"/>
          </p:cNvSpPr>
          <p:nvPr/>
        </p:nvSpPr>
        <p:spPr bwMode="auto">
          <a:xfrm>
            <a:off x="-1588" y="4279900"/>
            <a:ext cx="40528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Is it easier than </a:t>
            </a:r>
            <a:br>
              <a:rPr lang="en-US" altLang="en-US" sz="2400">
                <a:effectLst/>
              </a:rPr>
            </a:br>
            <a:r>
              <a:rPr lang="en-US" altLang="en-US" sz="2400">
                <a:effectLst/>
              </a:rPr>
              <a:t>other exponential problems?</a:t>
            </a:r>
          </a:p>
        </p:txBody>
      </p:sp>
      <p:sp>
        <p:nvSpPr>
          <p:cNvPr id="1061922" name="Text Box 34"/>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061923" name="Line 35"/>
          <p:cNvSpPr>
            <a:spLocks noChangeShapeType="1"/>
          </p:cNvSpPr>
          <p:nvPr/>
        </p:nvSpPr>
        <p:spPr bwMode="auto">
          <a:xfrm flipV="1">
            <a:off x="5029200" y="2971800"/>
            <a:ext cx="990600" cy="1498600"/>
          </a:xfrm>
          <a:prstGeom prst="line">
            <a:avLst/>
          </a:prstGeom>
          <a:noFill/>
          <a:ln w="38100" cap="sq">
            <a:solidFill>
              <a:schemeClr val="hlink"/>
            </a:solidFill>
            <a:round/>
            <a:headEnd type="triangle" w="med" len="med"/>
            <a:tailEnd type="triangle" w="med" len="med"/>
          </a:ln>
          <a:effectLst/>
        </p:spPr>
        <p:txBody>
          <a:bodyPr lIns="274320" rIns="274320">
            <a:spAutoFit/>
          </a:bodyPr>
          <a:lstStyle/>
          <a:p>
            <a:pPr>
              <a:defRPr/>
            </a:pPr>
            <a:endParaRPr lang="en-CA"/>
          </a:p>
        </p:txBody>
      </p:sp>
      <p:sp>
        <p:nvSpPr>
          <p:cNvPr id="10255" name="Text Box 36"/>
          <p:cNvSpPr txBox="1">
            <a:spLocks noChangeArrowheads="1"/>
          </p:cNvSpPr>
          <p:nvPr/>
        </p:nvSpPr>
        <p:spPr bwMode="auto">
          <a:xfrm>
            <a:off x="4319588" y="43434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1920"/>
                                        </p:tgtEl>
                                        <p:attrNameLst>
                                          <p:attrName>style.visibility</p:attrName>
                                        </p:attrNameLst>
                                      </p:cBhvr>
                                      <p:to>
                                        <p:strVal val="visible"/>
                                      </p:to>
                                    </p:set>
                                    <p:anim calcmode="lin" valueType="num">
                                      <p:cBhvr additive="base">
                                        <p:cTn id="7" dur="500" fill="hold"/>
                                        <p:tgtEl>
                                          <p:spTgt spid="1061920"/>
                                        </p:tgtEl>
                                        <p:attrNameLst>
                                          <p:attrName>ppt_x</p:attrName>
                                        </p:attrNameLst>
                                      </p:cBhvr>
                                      <p:tavLst>
                                        <p:tav tm="0">
                                          <p:val>
                                            <p:strVal val="0-#ppt_w/2"/>
                                          </p:val>
                                        </p:tav>
                                        <p:tav tm="100000">
                                          <p:val>
                                            <p:strVal val="#ppt_x"/>
                                          </p:val>
                                        </p:tav>
                                      </p:tavLst>
                                    </p:anim>
                                    <p:anim calcmode="lin" valueType="num">
                                      <p:cBhvr additive="base">
                                        <p:cTn id="8" dur="500" fill="hold"/>
                                        <p:tgtEl>
                                          <p:spTgt spid="10619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061922"/>
                                        </p:tgtEl>
                                        <p:attrNameLst>
                                          <p:attrName>style.visibility</p:attrName>
                                        </p:attrNameLst>
                                      </p:cBhvr>
                                      <p:to>
                                        <p:strVal val="visible"/>
                                      </p:to>
                                    </p:set>
                                    <p:anim calcmode="lin" valueType="num">
                                      <p:cBhvr additive="base">
                                        <p:cTn id="13" dur="500" fill="hold"/>
                                        <p:tgtEl>
                                          <p:spTgt spid="1061922"/>
                                        </p:tgtEl>
                                        <p:attrNameLst>
                                          <p:attrName>ppt_x</p:attrName>
                                        </p:attrNameLst>
                                      </p:cBhvr>
                                      <p:tavLst>
                                        <p:tav tm="0">
                                          <p:val>
                                            <p:strVal val="#ppt_x"/>
                                          </p:val>
                                        </p:tav>
                                        <p:tav tm="100000">
                                          <p:val>
                                            <p:strVal val="#ppt_x"/>
                                          </p:val>
                                        </p:tav>
                                      </p:tavLst>
                                    </p:anim>
                                    <p:anim calcmode="lin" valueType="num">
                                      <p:cBhvr additive="base">
                                        <p:cTn id="14" dur="500" fill="hold"/>
                                        <p:tgtEl>
                                          <p:spTgt spid="1061922"/>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1061923"/>
                                        </p:tgtEl>
                                        <p:attrNameLst>
                                          <p:attrName>style.visibility</p:attrName>
                                        </p:attrNameLst>
                                      </p:cBhvr>
                                      <p:to>
                                        <p:strVal val="visible"/>
                                      </p:to>
                                    </p:set>
                                    <p:anim calcmode="lin" valueType="num">
                                      <p:cBhvr additive="base">
                                        <p:cTn id="17" dur="500" fill="hold"/>
                                        <p:tgtEl>
                                          <p:spTgt spid="1061923"/>
                                        </p:tgtEl>
                                        <p:attrNameLst>
                                          <p:attrName>ppt_x</p:attrName>
                                        </p:attrNameLst>
                                      </p:cBhvr>
                                      <p:tavLst>
                                        <p:tav tm="0">
                                          <p:val>
                                            <p:strVal val="#ppt_x"/>
                                          </p:val>
                                        </p:tav>
                                        <p:tav tm="100000">
                                          <p:val>
                                            <p:strVal val="#ppt_x"/>
                                          </p:val>
                                        </p:tav>
                                      </p:tavLst>
                                    </p:anim>
                                    <p:anim calcmode="lin" valueType="num">
                                      <p:cBhvr additive="base">
                                        <p:cTn id="18" dur="500" fill="hold"/>
                                        <p:tgtEl>
                                          <p:spTgt spid="10619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1920" grpId="0"/>
      <p:bldP spid="106192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291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11267" name="Group 3"/>
          <p:cNvGrpSpPr>
            <a:grpSpLocks/>
          </p:cNvGrpSpPr>
          <p:nvPr/>
        </p:nvGrpSpPr>
        <p:grpSpPr bwMode="auto">
          <a:xfrm>
            <a:off x="3810000" y="838200"/>
            <a:ext cx="5257800" cy="5918200"/>
            <a:chOff x="2400" y="528"/>
            <a:chExt cx="3312" cy="3728"/>
          </a:xfrm>
        </p:grpSpPr>
        <p:sp>
          <p:nvSpPr>
            <p:cNvPr id="106291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1297"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1268" name="Group 6"/>
          <p:cNvGrpSpPr>
            <a:grpSpLocks/>
          </p:cNvGrpSpPr>
          <p:nvPr/>
        </p:nvGrpSpPr>
        <p:grpSpPr bwMode="auto">
          <a:xfrm>
            <a:off x="3916363" y="1830388"/>
            <a:ext cx="4986337" cy="4926012"/>
            <a:chOff x="2467" y="1153"/>
            <a:chExt cx="3141" cy="3103"/>
          </a:xfrm>
        </p:grpSpPr>
        <p:grpSp>
          <p:nvGrpSpPr>
            <p:cNvPr id="11290" name="Group 7"/>
            <p:cNvGrpSpPr>
              <a:grpSpLocks/>
            </p:cNvGrpSpPr>
            <p:nvPr/>
          </p:nvGrpSpPr>
          <p:grpSpPr bwMode="auto">
            <a:xfrm>
              <a:off x="2467" y="1153"/>
              <a:ext cx="3141" cy="3079"/>
              <a:chOff x="2467" y="1153"/>
              <a:chExt cx="3141" cy="3079"/>
            </a:xfrm>
          </p:grpSpPr>
          <p:sp>
            <p:nvSpPr>
              <p:cNvPr id="106292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129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1291" name="Group 10"/>
            <p:cNvGrpSpPr>
              <a:grpSpLocks/>
            </p:cNvGrpSpPr>
            <p:nvPr/>
          </p:nvGrpSpPr>
          <p:grpSpPr bwMode="auto">
            <a:xfrm>
              <a:off x="3304" y="2753"/>
              <a:ext cx="1440" cy="1503"/>
              <a:chOff x="3304" y="2753"/>
              <a:chExt cx="1440" cy="1503"/>
            </a:xfrm>
          </p:grpSpPr>
          <p:sp>
            <p:nvSpPr>
              <p:cNvPr id="11292"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1293"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1269" name="Group 13"/>
          <p:cNvGrpSpPr>
            <a:grpSpLocks/>
          </p:cNvGrpSpPr>
          <p:nvPr/>
        </p:nvGrpSpPr>
        <p:grpSpPr bwMode="auto">
          <a:xfrm>
            <a:off x="5562600" y="5562600"/>
            <a:ext cx="1609725" cy="1168400"/>
            <a:chOff x="3504" y="3504"/>
            <a:chExt cx="1014" cy="736"/>
          </a:xfrm>
        </p:grpSpPr>
        <p:sp>
          <p:nvSpPr>
            <p:cNvPr id="106292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1289"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1270"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1271" name="Text Box 17"/>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1272" name="Text Box 18"/>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1273" name="Group 19"/>
          <p:cNvGrpSpPr>
            <a:grpSpLocks/>
          </p:cNvGrpSpPr>
          <p:nvPr/>
        </p:nvGrpSpPr>
        <p:grpSpPr bwMode="auto">
          <a:xfrm>
            <a:off x="-3175" y="1212850"/>
            <a:ext cx="3840163" cy="3070225"/>
            <a:chOff x="-2" y="764"/>
            <a:chExt cx="2419" cy="1934"/>
          </a:xfrm>
        </p:grpSpPr>
        <p:grpSp>
          <p:nvGrpSpPr>
            <p:cNvPr id="11282" name="Group 20"/>
            <p:cNvGrpSpPr>
              <a:grpSpLocks/>
            </p:cNvGrpSpPr>
            <p:nvPr/>
          </p:nvGrpSpPr>
          <p:grpSpPr bwMode="auto">
            <a:xfrm>
              <a:off x="-2" y="764"/>
              <a:ext cx="1314" cy="1924"/>
              <a:chOff x="-2" y="764"/>
              <a:chExt cx="1314" cy="1924"/>
            </a:xfrm>
          </p:grpSpPr>
          <p:pic>
            <p:nvPicPr>
              <p:cNvPr id="11286" name="Picture 21"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7"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Jack Edmonds </a:t>
                </a:r>
              </a:p>
            </p:txBody>
          </p:sp>
        </p:grpSp>
        <p:grpSp>
          <p:nvGrpSpPr>
            <p:cNvPr id="11283" name="Group 23"/>
            <p:cNvGrpSpPr>
              <a:grpSpLocks/>
            </p:cNvGrpSpPr>
            <p:nvPr/>
          </p:nvGrpSpPr>
          <p:grpSpPr bwMode="auto">
            <a:xfrm>
              <a:off x="1248" y="768"/>
              <a:ext cx="1169" cy="1930"/>
              <a:chOff x="1248" y="768"/>
              <a:chExt cx="1169" cy="1930"/>
            </a:xfrm>
          </p:grpSpPr>
          <p:pic>
            <p:nvPicPr>
              <p:cNvPr id="11284"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5"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grpSp>
      <p:sp>
        <p:nvSpPr>
          <p:cNvPr id="11274" name="Text Box 26"/>
          <p:cNvSpPr txBox="1">
            <a:spLocks noChangeArrowheads="1"/>
          </p:cNvSpPr>
          <p:nvPr/>
        </p:nvSpPr>
        <p:spPr bwMode="auto">
          <a:xfrm>
            <a:off x="-228600" y="5959475"/>
            <a:ext cx="60372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Circuit-Sat Problem:</a:t>
            </a:r>
          </a:p>
          <a:p>
            <a:r>
              <a:rPr lang="en-US" altLang="en-US" sz="2400">
                <a:effectLst/>
              </a:rPr>
              <a:t>  Does a circuit have a satisfying assignment.</a:t>
            </a:r>
          </a:p>
        </p:txBody>
      </p:sp>
      <p:grpSp>
        <p:nvGrpSpPr>
          <p:cNvPr id="11275" name="Group 27"/>
          <p:cNvGrpSpPr>
            <a:grpSpLocks/>
          </p:cNvGrpSpPr>
          <p:nvPr/>
        </p:nvGrpSpPr>
        <p:grpSpPr bwMode="auto">
          <a:xfrm>
            <a:off x="3657600" y="3087688"/>
            <a:ext cx="4202113" cy="3254375"/>
            <a:chOff x="2304" y="1945"/>
            <a:chExt cx="2647" cy="2050"/>
          </a:xfrm>
        </p:grpSpPr>
        <p:sp>
          <p:nvSpPr>
            <p:cNvPr id="1062940"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1281"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62942" name="Text Box 30"/>
          <p:cNvSpPr txBox="1">
            <a:spLocks noChangeArrowheads="1"/>
          </p:cNvSpPr>
          <p:nvPr/>
        </p:nvSpPr>
        <p:spPr bwMode="auto">
          <a:xfrm>
            <a:off x="-1588" y="4279900"/>
            <a:ext cx="31924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Is it harder than </a:t>
            </a:r>
            <a:br>
              <a:rPr lang="en-US" altLang="en-US" sz="2400">
                <a:effectLst/>
              </a:rPr>
            </a:br>
            <a:r>
              <a:rPr lang="en-US" altLang="en-US" sz="2400">
                <a:effectLst/>
              </a:rPr>
              <a:t>poly-time problems?</a:t>
            </a:r>
          </a:p>
        </p:txBody>
      </p:sp>
      <p:sp>
        <p:nvSpPr>
          <p:cNvPr id="11277" name="Text Box 32"/>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062945" name="Line 33"/>
          <p:cNvSpPr>
            <a:spLocks noChangeShapeType="1"/>
          </p:cNvSpPr>
          <p:nvPr/>
        </p:nvSpPr>
        <p:spPr bwMode="auto">
          <a:xfrm>
            <a:off x="5029200" y="4800600"/>
            <a:ext cx="1143000" cy="1158875"/>
          </a:xfrm>
          <a:prstGeom prst="line">
            <a:avLst/>
          </a:prstGeom>
          <a:noFill/>
          <a:ln w="38100" cap="sq">
            <a:solidFill>
              <a:schemeClr val="hlink"/>
            </a:solidFill>
            <a:round/>
            <a:headEnd type="triangle" w="med" len="med"/>
            <a:tailEnd type="triangle" w="med" len="med"/>
          </a:ln>
          <a:effectLst/>
        </p:spPr>
        <p:txBody>
          <a:bodyPr lIns="274320" rIns="274320">
            <a:spAutoFit/>
          </a:bodyPr>
          <a:lstStyle/>
          <a:p>
            <a:pPr>
              <a:defRPr/>
            </a:pPr>
            <a:endParaRPr lang="en-CA"/>
          </a:p>
        </p:txBody>
      </p:sp>
      <p:sp>
        <p:nvSpPr>
          <p:cNvPr id="11279" name="Text Box 34"/>
          <p:cNvSpPr txBox="1">
            <a:spLocks noChangeArrowheads="1"/>
          </p:cNvSpPr>
          <p:nvPr/>
        </p:nvSpPr>
        <p:spPr bwMode="auto">
          <a:xfrm>
            <a:off x="4319588" y="43434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2942"/>
                                        </p:tgtEl>
                                        <p:attrNameLst>
                                          <p:attrName>style.visibility</p:attrName>
                                        </p:attrNameLst>
                                      </p:cBhvr>
                                      <p:to>
                                        <p:strVal val="visible"/>
                                      </p:to>
                                    </p:set>
                                    <p:anim calcmode="lin" valueType="num">
                                      <p:cBhvr additive="base">
                                        <p:cTn id="7" dur="500" fill="hold"/>
                                        <p:tgtEl>
                                          <p:spTgt spid="1062942"/>
                                        </p:tgtEl>
                                        <p:attrNameLst>
                                          <p:attrName>ppt_x</p:attrName>
                                        </p:attrNameLst>
                                      </p:cBhvr>
                                      <p:tavLst>
                                        <p:tav tm="0">
                                          <p:val>
                                            <p:strVal val="0-#ppt_w/2"/>
                                          </p:val>
                                        </p:tav>
                                        <p:tav tm="100000">
                                          <p:val>
                                            <p:strVal val="#ppt_x"/>
                                          </p:val>
                                        </p:tav>
                                      </p:tavLst>
                                    </p:anim>
                                    <p:anim calcmode="lin" valueType="num">
                                      <p:cBhvr additive="base">
                                        <p:cTn id="8" dur="500" fill="hold"/>
                                        <p:tgtEl>
                                          <p:spTgt spid="106294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062945"/>
                                        </p:tgtEl>
                                        <p:attrNameLst>
                                          <p:attrName>style.visibility</p:attrName>
                                        </p:attrNameLst>
                                      </p:cBhvr>
                                      <p:to>
                                        <p:strVal val="visible"/>
                                      </p:to>
                                    </p:set>
                                    <p:anim calcmode="lin" valueType="num">
                                      <p:cBhvr additive="base">
                                        <p:cTn id="11" dur="500" fill="hold"/>
                                        <p:tgtEl>
                                          <p:spTgt spid="1062945"/>
                                        </p:tgtEl>
                                        <p:attrNameLst>
                                          <p:attrName>ppt_x</p:attrName>
                                        </p:attrNameLst>
                                      </p:cBhvr>
                                      <p:tavLst>
                                        <p:tav tm="0">
                                          <p:val>
                                            <p:strVal val="#ppt_x"/>
                                          </p:val>
                                        </p:tav>
                                        <p:tav tm="100000">
                                          <p:val>
                                            <p:strVal val="#ppt_x"/>
                                          </p:val>
                                        </p:tav>
                                      </p:tavLst>
                                    </p:anim>
                                    <p:anim calcmode="lin" valueType="num">
                                      <p:cBhvr additive="base">
                                        <p:cTn id="12" dur="500" fill="hold"/>
                                        <p:tgtEl>
                                          <p:spTgt spid="10629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294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a:defRPr/>
            </a:pPr>
            <a:r>
              <a:rPr lang="en-US" sz="3600" b="1">
                <a:solidFill>
                  <a:schemeClr val="tx2"/>
                </a:solidFill>
                <a:effectLst>
                  <a:outerShdw blurRad="38100" dist="38100" dir="2700000" algn="tl">
                    <a:srgbClr val="000000"/>
                  </a:outerShdw>
                </a:effectLst>
                <a:latin typeface="Arial Rounded MT Bold" pitchFamily="34" charset="0"/>
              </a:rPr>
              <a:t>History of Classifying Problems</a:t>
            </a:r>
          </a:p>
        </p:txBody>
      </p:sp>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2292" name="Group 6"/>
          <p:cNvGrpSpPr>
            <a:grpSpLocks/>
          </p:cNvGrpSpPr>
          <p:nvPr/>
        </p:nvGrpSpPr>
        <p:grpSpPr bwMode="auto">
          <a:xfrm>
            <a:off x="3916363" y="1830388"/>
            <a:ext cx="4986337" cy="4926012"/>
            <a:chOff x="2467" y="1153"/>
            <a:chExt cx="3141" cy="3103"/>
          </a:xfrm>
        </p:grpSpPr>
        <p:grpSp>
          <p:nvGrpSpPr>
            <p:cNvPr id="12315" name="Group 7"/>
            <p:cNvGrpSpPr>
              <a:grpSpLocks/>
            </p:cNvGrpSpPr>
            <p:nvPr/>
          </p:nvGrpSpPr>
          <p:grpSpPr bwMode="auto">
            <a:xfrm>
              <a:off x="2467" y="1153"/>
              <a:ext cx="3141" cy="3079"/>
              <a:chOff x="2467" y="1153"/>
              <a:chExt cx="3141" cy="3079"/>
            </a:xfrm>
          </p:grpSpPr>
          <p:sp>
            <p:nvSpPr>
              <p:cNvPr id="106394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232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2316" name="Group 10"/>
            <p:cNvGrpSpPr>
              <a:grpSpLocks/>
            </p:cNvGrpSpPr>
            <p:nvPr/>
          </p:nvGrpSpPr>
          <p:grpSpPr bwMode="auto">
            <a:xfrm>
              <a:off x="3304" y="2753"/>
              <a:ext cx="1440" cy="1503"/>
              <a:chOff x="3304" y="2753"/>
              <a:chExt cx="1440" cy="1503"/>
            </a:xfrm>
          </p:grpSpPr>
          <p:sp>
            <p:nvSpPr>
              <p:cNvPr id="1231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31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2293" name="Group 13"/>
          <p:cNvGrpSpPr>
            <a:grpSpLocks/>
          </p:cNvGrpSpPr>
          <p:nvPr/>
        </p:nvGrpSpPr>
        <p:grpSpPr bwMode="auto">
          <a:xfrm>
            <a:off x="5562600" y="5562600"/>
            <a:ext cx="1609725" cy="1168400"/>
            <a:chOff x="3504" y="3504"/>
            <a:chExt cx="1014" cy="736"/>
          </a:xfrm>
        </p:grpSpPr>
        <p:sp>
          <p:nvSpPr>
            <p:cNvPr id="1063950"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2314"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2294"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2295" name="Text Box 17"/>
          <p:cNvSpPr txBox="1">
            <a:spLocks noChangeArrowheads="1"/>
          </p:cNvSpPr>
          <p:nvPr/>
        </p:nvSpPr>
        <p:spPr bwMode="auto">
          <a:xfrm>
            <a:off x="5599113" y="5867400"/>
            <a:ext cx="1716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Matching</a:t>
            </a:r>
          </a:p>
        </p:txBody>
      </p:sp>
      <p:sp>
        <p:nvSpPr>
          <p:cNvPr id="12296" name="Text Box 18"/>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7" name="Group 23"/>
          <p:cNvGrpSpPr>
            <a:grpSpLocks/>
          </p:cNvGrpSpPr>
          <p:nvPr/>
        </p:nvGrpSpPr>
        <p:grpSpPr bwMode="auto">
          <a:xfrm>
            <a:off x="180975" y="762000"/>
            <a:ext cx="2444750" cy="3670300"/>
            <a:chOff x="1236" y="768"/>
            <a:chExt cx="1181" cy="1884"/>
          </a:xfrm>
        </p:grpSpPr>
        <p:pic>
          <p:nvPicPr>
            <p:cNvPr id="12311" name="Picture 24" descr="Steph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12" name="Rectangle 25"/>
            <p:cNvSpPr>
              <a:spLocks noChangeArrowheads="1"/>
            </p:cNvSpPr>
            <p:nvPr/>
          </p:nvSpPr>
          <p:spPr bwMode="auto">
            <a:xfrm>
              <a:off x="1236" y="2448"/>
              <a:ext cx="1110"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 1971</a:t>
              </a:r>
            </a:p>
          </p:txBody>
        </p:sp>
      </p:grpSp>
      <p:sp>
        <p:nvSpPr>
          <p:cNvPr id="12298" name="Text Box 26"/>
          <p:cNvSpPr txBox="1">
            <a:spLocks noChangeArrowheads="1"/>
          </p:cNvSpPr>
          <p:nvPr/>
        </p:nvSpPr>
        <p:spPr bwMode="auto">
          <a:xfrm>
            <a:off x="-228600" y="5959475"/>
            <a:ext cx="60372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Circuit-Sat Problem:</a:t>
            </a:r>
          </a:p>
          <a:p>
            <a:r>
              <a:rPr lang="en-US" altLang="en-US" sz="2400">
                <a:effectLst/>
              </a:rPr>
              <a:t>  Does a circuit have a satisfying assignment.</a:t>
            </a:r>
          </a:p>
        </p:txBody>
      </p:sp>
      <p:grpSp>
        <p:nvGrpSpPr>
          <p:cNvPr id="12299" name="Group 27"/>
          <p:cNvGrpSpPr>
            <a:grpSpLocks/>
          </p:cNvGrpSpPr>
          <p:nvPr/>
        </p:nvGrpSpPr>
        <p:grpSpPr bwMode="auto">
          <a:xfrm>
            <a:off x="3657600" y="3087688"/>
            <a:ext cx="4202113" cy="3254375"/>
            <a:chOff x="2304" y="1945"/>
            <a:chExt cx="2647" cy="2050"/>
          </a:xfrm>
        </p:grpSpPr>
        <p:sp>
          <p:nvSpPr>
            <p:cNvPr id="1063964" name="Oval 28"/>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2310"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63966" name="Text Box 30"/>
          <p:cNvSpPr txBox="1">
            <a:spLocks noChangeArrowheads="1"/>
          </p:cNvSpPr>
          <p:nvPr/>
        </p:nvSpPr>
        <p:spPr bwMode="auto">
          <a:xfrm>
            <a:off x="836613" y="4435475"/>
            <a:ext cx="29098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rPr>
              <a:t>Let’s compare </a:t>
            </a:r>
            <a:br>
              <a:rPr lang="en-US" altLang="en-US" sz="2400">
                <a:effectLst/>
              </a:rPr>
            </a:br>
            <a:r>
              <a:rPr lang="en-US" altLang="en-US" sz="2400">
                <a:effectLst/>
              </a:rPr>
              <a:t>the problems in NP</a:t>
            </a:r>
          </a:p>
        </p:txBody>
      </p:sp>
      <p:sp>
        <p:nvSpPr>
          <p:cNvPr id="1063967" name="Text Box 31"/>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12302" name="Text Box 32"/>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063970" name="Text Box 34"/>
          <p:cNvSpPr txBox="1">
            <a:spLocks noChangeArrowheads="1"/>
          </p:cNvSpPr>
          <p:nvPr/>
        </p:nvSpPr>
        <p:spPr bwMode="auto">
          <a:xfrm>
            <a:off x="147638" y="5257800"/>
            <a:ext cx="38655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400">
                <a:effectLst/>
              </a:rPr>
              <a:t>None are harder than SAT!</a:t>
            </a:r>
          </a:p>
        </p:txBody>
      </p:sp>
      <p:grpSp>
        <p:nvGrpSpPr>
          <p:cNvPr id="9" name="Group 37"/>
          <p:cNvGrpSpPr>
            <a:grpSpLocks/>
          </p:cNvGrpSpPr>
          <p:nvPr/>
        </p:nvGrpSpPr>
        <p:grpSpPr bwMode="auto">
          <a:xfrm>
            <a:off x="3810000" y="3578225"/>
            <a:ext cx="2392363" cy="674688"/>
            <a:chOff x="2400" y="2254"/>
            <a:chExt cx="1507" cy="425"/>
          </a:xfrm>
        </p:grpSpPr>
        <p:sp>
          <p:nvSpPr>
            <p:cNvPr id="1063974" name="Freeform 38"/>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12308" name="Text Box 3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00FFFF"/>
                  </a:solidFill>
                  <a:effectLst/>
                </a:rPr>
                <a:t>complete</a:t>
              </a:r>
            </a:p>
          </p:txBody>
        </p:sp>
      </p:grpSp>
      <p:sp>
        <p:nvSpPr>
          <p:cNvPr id="1063976" name="Rectangle 40"/>
          <p:cNvSpPr>
            <a:spLocks noChangeArrowheads="1"/>
          </p:cNvSpPr>
          <p:nvPr/>
        </p:nvSpPr>
        <p:spPr bwMode="auto">
          <a:xfrm>
            <a:off x="4527550" y="4052888"/>
            <a:ext cx="2025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latin typeface="Symbol" pitchFamily="18" charset="2"/>
                <a:sym typeface="Symbol" pitchFamily="18" charset="2"/>
              </a:rPr>
              <a:t></a:t>
            </a:r>
            <a:r>
              <a:rPr lang="en-US" altLang="en-US" baseline="-25000">
                <a:effectLst/>
              </a:rPr>
              <a:t>poly </a:t>
            </a:r>
            <a:r>
              <a:rPr lang="en-US" altLang="en-US">
                <a:effectLst/>
              </a:rPr>
              <a:t>Prob’</a:t>
            </a:r>
          </a:p>
        </p:txBody>
      </p:sp>
      <p:sp>
        <p:nvSpPr>
          <p:cNvPr id="1063977" name="Text Box 41"/>
          <p:cNvSpPr txBox="1">
            <a:spLocks noChangeArrowheads="1"/>
          </p:cNvSpPr>
          <p:nvPr/>
        </p:nvSpPr>
        <p:spPr bwMode="auto">
          <a:xfrm>
            <a:off x="4319588" y="43434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63966"/>
                                        </p:tgtEl>
                                        <p:attrNameLst>
                                          <p:attrName>style.visibility</p:attrName>
                                        </p:attrNameLst>
                                      </p:cBhvr>
                                      <p:to>
                                        <p:strVal val="visible"/>
                                      </p:to>
                                    </p:set>
                                    <p:anim calcmode="lin" valueType="num">
                                      <p:cBhvr additive="base">
                                        <p:cTn id="11" dur="500" fill="hold"/>
                                        <p:tgtEl>
                                          <p:spTgt spid="1063966"/>
                                        </p:tgtEl>
                                        <p:attrNameLst>
                                          <p:attrName>ppt_x</p:attrName>
                                        </p:attrNameLst>
                                      </p:cBhvr>
                                      <p:tavLst>
                                        <p:tav tm="0">
                                          <p:val>
                                            <p:strVal val="0-#ppt_w/2"/>
                                          </p:val>
                                        </p:tav>
                                        <p:tav tm="100000">
                                          <p:val>
                                            <p:strVal val="#ppt_x"/>
                                          </p:val>
                                        </p:tav>
                                      </p:tavLst>
                                    </p:anim>
                                    <p:anim calcmode="lin" valueType="num">
                                      <p:cBhvr additive="base">
                                        <p:cTn id="12" dur="500" fill="hold"/>
                                        <p:tgtEl>
                                          <p:spTgt spid="106396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63970"/>
                                        </p:tgtEl>
                                        <p:attrNameLst>
                                          <p:attrName>style.visibility</p:attrName>
                                        </p:attrNameLst>
                                      </p:cBhvr>
                                      <p:to>
                                        <p:strVal val="visible"/>
                                      </p:to>
                                    </p:set>
                                    <p:anim calcmode="lin" valueType="num">
                                      <p:cBhvr additive="base">
                                        <p:cTn id="17" dur="500" fill="hold"/>
                                        <p:tgtEl>
                                          <p:spTgt spid="1063970"/>
                                        </p:tgtEl>
                                        <p:attrNameLst>
                                          <p:attrName>ppt_x</p:attrName>
                                        </p:attrNameLst>
                                      </p:cBhvr>
                                      <p:tavLst>
                                        <p:tav tm="0">
                                          <p:val>
                                            <p:strVal val="0-#ppt_w/2"/>
                                          </p:val>
                                        </p:tav>
                                        <p:tav tm="100000">
                                          <p:val>
                                            <p:strVal val="#ppt_x"/>
                                          </p:val>
                                        </p:tav>
                                      </p:tavLst>
                                    </p:anim>
                                    <p:anim calcmode="lin" valueType="num">
                                      <p:cBhvr additive="base">
                                        <p:cTn id="18" dur="500" fill="hold"/>
                                        <p:tgtEl>
                                          <p:spTgt spid="1063970"/>
                                        </p:tgtEl>
                                        <p:attrNameLst>
                                          <p:attrName>ppt_y</p:attrName>
                                        </p:attrNameLst>
                                      </p:cBhvr>
                                      <p:tavLst>
                                        <p:tav tm="0">
                                          <p:val>
                                            <p:strVal val="#ppt_y"/>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063976"/>
                                        </p:tgtEl>
                                        <p:attrNameLst>
                                          <p:attrName>style.visibility</p:attrName>
                                        </p:attrNameLst>
                                      </p:cBhvr>
                                      <p:to>
                                        <p:strVal val="visible"/>
                                      </p:to>
                                    </p:set>
                                    <p:anim calcmode="lin" valueType="num">
                                      <p:cBhvr additive="base">
                                        <p:cTn id="21" dur="500" fill="hold"/>
                                        <p:tgtEl>
                                          <p:spTgt spid="1063976"/>
                                        </p:tgtEl>
                                        <p:attrNameLst>
                                          <p:attrName>ppt_x</p:attrName>
                                        </p:attrNameLst>
                                      </p:cBhvr>
                                      <p:tavLst>
                                        <p:tav tm="0">
                                          <p:val>
                                            <p:strVal val="#ppt_x"/>
                                          </p:val>
                                        </p:tav>
                                        <p:tav tm="100000">
                                          <p:val>
                                            <p:strVal val="#ppt_x"/>
                                          </p:val>
                                        </p:tav>
                                      </p:tavLst>
                                    </p:anim>
                                    <p:anim calcmode="lin" valueType="num">
                                      <p:cBhvr additive="base">
                                        <p:cTn id="22" dur="500" fill="hold"/>
                                        <p:tgtEl>
                                          <p:spTgt spid="1063976"/>
                                        </p:tgtEl>
                                        <p:attrNameLst>
                                          <p:attrName>ppt_y</p:attrName>
                                        </p:attrNameLst>
                                      </p:cBhvr>
                                      <p:tavLst>
                                        <p:tav tm="0">
                                          <p:val>
                                            <p:strVal val="1+#ppt_h/2"/>
                                          </p:val>
                                        </p:tav>
                                        <p:tav tm="100000">
                                          <p:val>
                                            <p:strVal val="#ppt_y"/>
                                          </p:val>
                                        </p:tav>
                                      </p:tavLst>
                                    </p:anim>
                                  </p:childTnLst>
                                </p:cTn>
                              </p:par>
                              <p:par>
                                <p:cTn id="23" presetID="1" presetClass="exit" presetSubtype="0" fill="hold" grpId="0" nodeType="withEffect">
                                  <p:stCondLst>
                                    <p:cond delay="0"/>
                                  </p:stCondLst>
                                  <p:childTnLst>
                                    <p:set>
                                      <p:cBhvr>
                                        <p:cTn id="24" dur="1" fill="hold">
                                          <p:stCondLst>
                                            <p:cond delay="0"/>
                                          </p:stCondLst>
                                        </p:cTn>
                                        <p:tgtEl>
                                          <p:spTgt spid="1063977"/>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063967"/>
                                        </p:tgtEl>
                                        <p:attrNameLst>
                                          <p:attrName>style.visibility</p:attrName>
                                        </p:attrNameLst>
                                      </p:cBhvr>
                                      <p:to>
                                        <p:strVal val="visible"/>
                                      </p:to>
                                    </p:set>
                                  </p:childTnLst>
                                </p:cTn>
                              </p:par>
                              <p:par>
                                <p:cTn id="27" presetID="64" presetClass="path" presetSubtype="0" accel="50000" decel="50000" fill="hold" grpId="0" nodeType="withEffect">
                                  <p:stCondLst>
                                    <p:cond delay="0"/>
                                  </p:stCondLst>
                                  <p:childTnLst>
                                    <p:animMotion origin="layout" path="M -4.16667E-6 0.1316 L -4.16667E-6 -1.18628E-6 " pathEditMode="relative" rAng="0" ptsTypes="AA">
                                      <p:cBhvr>
                                        <p:cTn id="28" dur="2000" fill="hold"/>
                                        <p:tgtEl>
                                          <p:spTgt spid="1063967"/>
                                        </p:tgtEl>
                                        <p:attrNameLst>
                                          <p:attrName>ppt_x</p:attrName>
                                          <p:attrName>ppt_y</p:attrName>
                                        </p:attrNameLst>
                                      </p:cBhvr>
                                      <p:rCtr x="0" y="-6580"/>
                                    </p:animMotion>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3966" grpId="0"/>
      <p:bldP spid="1063967" grpId="0"/>
      <p:bldP spid="1063967" grpId="1"/>
      <p:bldP spid="1063970" grpId="0"/>
      <p:bldP spid="1063976" grpId="0"/>
      <p:bldP spid="106397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4"/>
          <p:cNvGrpSpPr>
            <a:grpSpLocks/>
          </p:cNvGrpSpPr>
          <p:nvPr/>
        </p:nvGrpSpPr>
        <p:grpSpPr bwMode="auto">
          <a:xfrm>
            <a:off x="4941888" y="3060700"/>
            <a:ext cx="4202112" cy="3263900"/>
            <a:chOff x="3113" y="1928"/>
            <a:chExt cx="2647" cy="2056"/>
          </a:xfrm>
        </p:grpSpPr>
        <p:sp>
          <p:nvSpPr>
            <p:cNvPr id="1068057"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93212"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9318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nvGrpSpPr>
          <p:cNvPr id="93188" name="Group 4"/>
          <p:cNvGrpSpPr>
            <a:grpSpLocks/>
          </p:cNvGrpSpPr>
          <p:nvPr/>
        </p:nvGrpSpPr>
        <p:grpSpPr bwMode="auto">
          <a:xfrm>
            <a:off x="3810000" y="815975"/>
            <a:ext cx="5257800" cy="5918200"/>
            <a:chOff x="2400" y="528"/>
            <a:chExt cx="3312" cy="3728"/>
          </a:xfrm>
        </p:grpSpPr>
        <p:sp>
          <p:nvSpPr>
            <p:cNvPr id="1068037"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9321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93189" name="Group 7"/>
          <p:cNvGrpSpPr>
            <a:grpSpLocks/>
          </p:cNvGrpSpPr>
          <p:nvPr/>
        </p:nvGrpSpPr>
        <p:grpSpPr bwMode="auto">
          <a:xfrm>
            <a:off x="3916363" y="1808163"/>
            <a:ext cx="4986337" cy="4887912"/>
            <a:chOff x="2467" y="1153"/>
            <a:chExt cx="3141" cy="3079"/>
          </a:xfrm>
        </p:grpSpPr>
        <p:sp>
          <p:nvSpPr>
            <p:cNvPr id="106804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93208"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93190" name="Group 36"/>
          <p:cNvGrpSpPr>
            <a:grpSpLocks/>
          </p:cNvGrpSpPr>
          <p:nvPr/>
        </p:nvGrpSpPr>
        <p:grpSpPr bwMode="auto">
          <a:xfrm>
            <a:off x="5245100" y="4348163"/>
            <a:ext cx="2286000" cy="2386012"/>
            <a:chOff x="5245100" y="4370388"/>
            <a:chExt cx="2286000" cy="2386012"/>
          </a:xfrm>
        </p:grpSpPr>
        <p:sp>
          <p:nvSpPr>
            <p:cNvPr id="93205"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3206"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93191" name="Group 14"/>
          <p:cNvGrpSpPr>
            <a:grpSpLocks/>
          </p:cNvGrpSpPr>
          <p:nvPr/>
        </p:nvGrpSpPr>
        <p:grpSpPr bwMode="auto">
          <a:xfrm>
            <a:off x="3657600" y="3065463"/>
            <a:ext cx="4202113" cy="3254375"/>
            <a:chOff x="2304" y="1945"/>
            <a:chExt cx="2647" cy="2050"/>
          </a:xfrm>
        </p:grpSpPr>
        <p:sp>
          <p:nvSpPr>
            <p:cNvPr id="1068047"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3204"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93192"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93193"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93194"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93195" name="Group 21"/>
          <p:cNvGrpSpPr>
            <a:grpSpLocks/>
          </p:cNvGrpSpPr>
          <p:nvPr/>
        </p:nvGrpSpPr>
        <p:grpSpPr bwMode="auto">
          <a:xfrm flipH="1">
            <a:off x="3267075" y="268288"/>
            <a:ext cx="5715000" cy="6589712"/>
            <a:chOff x="3901686" y="300057"/>
            <a:chExt cx="5715000" cy="6590006"/>
          </a:xfrm>
        </p:grpSpPr>
        <p:sp>
          <p:nvSpPr>
            <p:cNvPr id="3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40" name="Rectangle 39"/>
            <p:cNvSpPr/>
            <p:nvPr/>
          </p:nvSpPr>
          <p:spPr>
            <a:xfrm>
              <a:off x="7320843" y="300057"/>
              <a:ext cx="2133918" cy="523243"/>
            </a:xfrm>
            <a:prstGeom prst="rect">
              <a:avLst/>
            </a:prstGeom>
          </p:spPr>
          <p:txBody>
            <a:bodyPr wrap="none">
              <a:spAutoFit/>
            </a:bodyPr>
            <a:lstStyle/>
            <a:p>
              <a:pPr>
                <a:defRPr/>
              </a:pPr>
              <a:r>
                <a:rPr lang="en-US" dirty="0">
                  <a:solidFill>
                    <a:srgbClr val="FF00FF"/>
                  </a:solidFill>
                  <a:cs typeface="Times New Roman" pitchFamily="18" charset="0"/>
                </a:rPr>
                <a:t>Recognizable</a:t>
              </a:r>
              <a:endParaRPr lang="en-CA" dirty="0">
                <a:solidFill>
                  <a:srgbClr val="FF00FF"/>
                </a:solidFill>
              </a:endParaRPr>
            </a:p>
          </p:txBody>
        </p:sp>
      </p:grpSp>
      <p:grpSp>
        <p:nvGrpSpPr>
          <p:cNvPr id="93196" name="Group 21"/>
          <p:cNvGrpSpPr>
            <a:grpSpLocks/>
          </p:cNvGrpSpPr>
          <p:nvPr/>
        </p:nvGrpSpPr>
        <p:grpSpPr bwMode="auto">
          <a:xfrm>
            <a:off x="3892550" y="323850"/>
            <a:ext cx="5715000" cy="6534150"/>
            <a:chOff x="3901686" y="355767"/>
            <a:chExt cx="5715000" cy="6534296"/>
          </a:xfrm>
        </p:grpSpPr>
        <p:sp>
          <p:nvSpPr>
            <p:cNvPr id="35"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36" name="Rectangle 35"/>
            <p:cNvSpPr/>
            <p:nvPr/>
          </p:nvSpPr>
          <p:spPr>
            <a:xfrm>
              <a:off x="6638536" y="355767"/>
              <a:ext cx="2552302" cy="523232"/>
            </a:xfrm>
            <a:prstGeom prst="rect">
              <a:avLst/>
            </a:prstGeom>
          </p:spPr>
          <p:txBody>
            <a:bodyPr wrap="none">
              <a:spAutoFit/>
            </a:bodyPr>
            <a:lstStyle/>
            <a:p>
              <a:pPr>
                <a:defRPr/>
              </a:pPr>
              <a:r>
                <a:rPr lang="en-US" dirty="0" err="1">
                  <a:solidFill>
                    <a:srgbClr val="FF00FF"/>
                  </a:solidFill>
                  <a:cs typeface="Times New Roman" pitchFamily="18" charset="0"/>
                </a:rPr>
                <a:t>CoRecognizable</a:t>
              </a:r>
              <a:endParaRPr lang="en-CA" dirty="0">
                <a:solidFill>
                  <a:srgbClr val="FF00FF"/>
                </a:solidFill>
              </a:endParaRPr>
            </a:p>
          </p:txBody>
        </p:sp>
      </p:grpSp>
      <p:sp>
        <p:nvSpPr>
          <p:cNvPr id="93197"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 Not Halting</a:t>
            </a:r>
          </a:p>
        </p:txBody>
      </p:sp>
      <p:sp>
        <p:nvSpPr>
          <p:cNvPr id="48" name="Rectangle 9"/>
          <p:cNvSpPr>
            <a:spLocks noChangeArrowheads="1"/>
          </p:cNvSpPr>
          <p:nvPr/>
        </p:nvSpPr>
        <p:spPr bwMode="auto">
          <a:xfrm>
            <a:off x="-50800" y="-3302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Classes of Problems</a:t>
            </a:r>
          </a:p>
        </p:txBody>
      </p:sp>
    </p:spTree>
    <p:extLst>
      <p:ext uri="{BB962C8B-B14F-4D97-AF65-F5344CB8AC3E}">
        <p14:creationId xmlns:p14="http://schemas.microsoft.com/office/powerpoint/2010/main" val="174478776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36"/>
          <p:cNvGrpSpPr>
            <a:grpSpLocks/>
          </p:cNvGrpSpPr>
          <p:nvPr/>
        </p:nvGrpSpPr>
        <p:grpSpPr bwMode="auto">
          <a:xfrm>
            <a:off x="5245100" y="4348163"/>
            <a:ext cx="2286000" cy="2386012"/>
            <a:chOff x="5245100" y="4370388"/>
            <a:chExt cx="2286000" cy="2386012"/>
          </a:xfrm>
        </p:grpSpPr>
        <p:sp>
          <p:nvSpPr>
            <p:cNvPr id="94214"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4215"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94211"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31" name="Rectangle 30"/>
          <p:cNvSpPr>
            <a:spLocks noChangeArrowheads="1"/>
          </p:cNvSpPr>
          <p:nvPr/>
        </p:nvSpPr>
        <p:spPr bwMode="auto">
          <a:xfrm>
            <a:off x="152400" y="1371600"/>
            <a:ext cx="7239000" cy="1200150"/>
          </a:xfrm>
          <a:prstGeom prst="rect">
            <a:avLst/>
          </a:prstGeom>
          <a:noFill/>
          <a:ln w="9525">
            <a:noFill/>
            <a:miter lim="800000"/>
            <a:headEnd/>
            <a:tailEnd/>
          </a:ln>
        </p:spPr>
        <p:txBody>
          <a:bodyPr>
            <a:spAutoFit/>
          </a:bodyPr>
          <a:lstStyle/>
          <a:p>
            <a:pPr>
              <a:defRPr/>
            </a:pPr>
            <a:r>
              <a:rPr lang="en-US" sz="2400" dirty="0">
                <a:solidFill>
                  <a:srgbClr val="CC99FF"/>
                </a:solidFill>
                <a:effectLst/>
              </a:rPr>
              <a:t>Poly:</a:t>
            </a:r>
          </a:p>
          <a:p>
            <a:pPr>
              <a:defRPr/>
            </a:pPr>
            <a:r>
              <a:rPr lang="en-US" sz="2400" dirty="0">
                <a:sym typeface="Wingdings" pitchFamily="2" charset="2"/>
              </a:rPr>
              <a:t>Problems P computable in polynomial.</a:t>
            </a:r>
          </a:p>
          <a:p>
            <a:pPr>
              <a:defRPr/>
            </a:pPr>
            <a:r>
              <a:rPr lang="en-US" sz="2400" dirty="0">
                <a:sym typeface="Wingdings" pitchFamily="2" charset="2"/>
              </a:rPr>
              <a:t>  </a:t>
            </a:r>
            <a:r>
              <a:rPr lang="en-US" sz="2400" i="1" dirty="0">
                <a:solidFill>
                  <a:srgbClr val="FFC000"/>
                </a:solidFill>
                <a:sym typeface="Symbol"/>
              </a:rPr>
              <a:t> </a:t>
            </a:r>
            <a:r>
              <a:rPr lang="en-US" sz="2400" i="1">
                <a:solidFill>
                  <a:srgbClr val="FFC000"/>
                </a:solidFill>
                <a:sym typeface="Symbol"/>
              </a:rPr>
              <a:t>A,c </a:t>
            </a:r>
            <a:r>
              <a:rPr lang="en-US" sz="2400" i="1" dirty="0">
                <a:solidFill>
                  <a:srgbClr val="FFC000"/>
                </a:solidFill>
                <a:sym typeface="Symbol"/>
              </a:rPr>
              <a:t> I  A(I) = P(I)  and  Time(A,I)  |</a:t>
            </a:r>
            <a:r>
              <a:rPr lang="en-US" sz="2400" i="1" dirty="0" err="1">
                <a:solidFill>
                  <a:srgbClr val="FFC000"/>
                </a:solidFill>
                <a:sym typeface="Symbol"/>
              </a:rPr>
              <a:t>I|</a:t>
            </a:r>
            <a:r>
              <a:rPr lang="en-US" sz="2400" i="1" baseline="30000" dirty="0" err="1">
                <a:solidFill>
                  <a:srgbClr val="FFC000"/>
                </a:solidFill>
                <a:sym typeface="Symbol"/>
              </a:rPr>
              <a:t>c</a:t>
            </a:r>
            <a:endParaRPr lang="en-US" sz="2400" i="1" baseline="30000" dirty="0">
              <a:solidFill>
                <a:srgbClr val="FFC000"/>
              </a:solidFill>
              <a:sym typeface="Wingdings" pitchFamily="2" charset="2"/>
            </a:endParaRPr>
          </a:p>
        </p:txBody>
      </p:sp>
      <p:sp>
        <p:nvSpPr>
          <p:cNvPr id="32" name="Rectangle 9"/>
          <p:cNvSpPr>
            <a:spLocks noChangeArrowheads="1"/>
          </p:cNvSpPr>
          <p:nvPr/>
        </p:nvSpPr>
        <p:spPr bwMode="auto">
          <a:xfrm>
            <a:off x="-50800" y="-3302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Polynomial Time</a:t>
            </a:r>
          </a:p>
        </p:txBody>
      </p:sp>
    </p:spTree>
    <p:extLst>
      <p:ext uri="{BB962C8B-B14F-4D97-AF65-F5344CB8AC3E}">
        <p14:creationId xmlns:p14="http://schemas.microsoft.com/office/powerpoint/2010/main" val="32163802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Text Box 2"/>
          <p:cNvSpPr txBox="1">
            <a:spLocks noChangeArrowheads="1"/>
          </p:cNvSpPr>
          <p:nvPr/>
        </p:nvSpPr>
        <p:spPr bwMode="auto">
          <a:xfrm>
            <a:off x="76200" y="381000"/>
            <a:ext cx="8534400" cy="637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1" hangingPunct="1">
              <a:buFontTx/>
              <a:buChar char="•"/>
            </a:pPr>
            <a:r>
              <a:rPr lang="en-US" altLang="en-US" sz="3200">
                <a:effectLst/>
              </a:rPr>
              <a:t> Each instance </a:t>
            </a:r>
            <a:r>
              <a:rPr lang="en-US" altLang="en-US" sz="3200" i="1">
                <a:solidFill>
                  <a:schemeClr val="accent2"/>
                </a:solidFill>
                <a:effectLst/>
              </a:rPr>
              <a:t>I</a:t>
            </a:r>
            <a:r>
              <a:rPr lang="en-US" altLang="en-US" sz="3200">
                <a:effectLst/>
              </a:rPr>
              <a:t> </a:t>
            </a:r>
          </a:p>
          <a:p>
            <a:pPr eaLnBrk="1" hangingPunct="1">
              <a:buFontTx/>
              <a:buChar char="•"/>
            </a:pPr>
            <a:r>
              <a:rPr lang="en-US" altLang="en-US" sz="3200">
                <a:effectLst/>
              </a:rPr>
              <a:t> has an exponential number of  possible solutions. </a:t>
            </a:r>
          </a:p>
          <a:p>
            <a:pPr eaLnBrk="1" hangingPunct="1">
              <a:buFontTx/>
              <a:buChar char="•"/>
            </a:pPr>
            <a:r>
              <a:rPr lang="en-US" altLang="en-US" sz="3200">
                <a:effectLst/>
              </a:rPr>
              <a:t> Each solution </a:t>
            </a:r>
            <a:r>
              <a:rPr lang="en-US" altLang="en-US" sz="3200" i="1">
                <a:solidFill>
                  <a:schemeClr val="accent2"/>
                </a:solidFill>
                <a:effectLst/>
              </a:rPr>
              <a:t>S</a:t>
            </a:r>
            <a:r>
              <a:rPr lang="en-US" altLang="en-US" sz="3200">
                <a:effectLst/>
              </a:rPr>
              <a:t> is either valid or not  </a:t>
            </a:r>
            <a:br>
              <a:rPr lang="en-US" altLang="en-US" sz="3200">
                <a:effectLst/>
              </a:rPr>
            </a:br>
            <a:r>
              <a:rPr lang="en-US" altLang="en-US" sz="3200">
                <a:effectLst/>
              </a:rPr>
              <a:t>   (sufficiently high value or not)</a:t>
            </a:r>
            <a:endParaRPr lang="en-US" altLang="en-US">
              <a:effectLst/>
            </a:endParaRPr>
          </a:p>
          <a:p>
            <a:pPr>
              <a:buFontTx/>
              <a:buChar char="•"/>
            </a:pPr>
            <a:r>
              <a:rPr lang="en-US" altLang="en-US">
                <a:effectLst/>
              </a:rPr>
              <a:t>The output is </a:t>
            </a:r>
          </a:p>
          <a:p>
            <a:pPr lvl="1">
              <a:buFontTx/>
              <a:buChar char="•"/>
            </a:pPr>
            <a:r>
              <a:rPr lang="en-US" altLang="en-US">
                <a:solidFill>
                  <a:schemeClr val="hlink"/>
                </a:solidFill>
                <a:effectLst/>
              </a:rPr>
              <a:t>Yes</a:t>
            </a:r>
            <a:r>
              <a:rPr lang="en-US" altLang="en-US">
                <a:effectLst/>
              </a:rPr>
              <a:t>, it has a valid solution.</a:t>
            </a:r>
          </a:p>
          <a:p>
            <a:pPr lvl="1">
              <a:buFontTx/>
              <a:buChar char="•"/>
            </a:pPr>
            <a:r>
              <a:rPr lang="en-US" altLang="en-US">
                <a:solidFill>
                  <a:schemeClr val="hlink"/>
                </a:solidFill>
                <a:effectLst/>
              </a:rPr>
              <a:t>No</a:t>
            </a:r>
            <a:r>
              <a:rPr lang="en-US" altLang="en-US">
                <a:effectLst/>
              </a:rPr>
              <a:t>, it does not</a:t>
            </a:r>
          </a:p>
          <a:p>
            <a:pPr lvl="1">
              <a:buFontTx/>
              <a:buChar char="•"/>
            </a:pPr>
            <a:r>
              <a:rPr lang="en-US" altLang="en-US">
                <a:effectLst/>
              </a:rPr>
              <a:t>the solution need not be returned</a:t>
            </a:r>
          </a:p>
          <a:p>
            <a:pPr>
              <a:buFontTx/>
              <a:buChar char="•"/>
            </a:pPr>
            <a:r>
              <a:rPr lang="en-US" altLang="en-US">
                <a:effectLst/>
              </a:rPr>
              <a:t>There is a poly-time alg </a:t>
            </a:r>
            <a:r>
              <a:rPr lang="en-US" altLang="en-US" i="1">
                <a:solidFill>
                  <a:schemeClr val="accent2"/>
                </a:solidFill>
                <a:effectLst/>
              </a:rPr>
              <a:t>Valid(I,S)</a:t>
            </a:r>
            <a:r>
              <a:rPr lang="en-US" altLang="en-US">
                <a:effectLst/>
              </a:rPr>
              <a:t> to test </a:t>
            </a:r>
            <a:br>
              <a:rPr lang="en-US" altLang="en-US">
                <a:effectLst/>
              </a:rPr>
            </a:br>
            <a:r>
              <a:rPr lang="en-US" altLang="en-US">
                <a:effectLst/>
              </a:rPr>
              <a:t>   given an instance </a:t>
            </a:r>
            <a:r>
              <a:rPr lang="en-US" altLang="en-US" i="1">
                <a:solidFill>
                  <a:schemeClr val="accent2"/>
                </a:solidFill>
                <a:effectLst/>
              </a:rPr>
              <a:t>I </a:t>
            </a:r>
            <a:r>
              <a:rPr lang="en-US" altLang="en-US">
                <a:effectLst/>
              </a:rPr>
              <a:t>and a solution </a:t>
            </a:r>
            <a:r>
              <a:rPr lang="en-US" altLang="en-US" i="1">
                <a:solidFill>
                  <a:schemeClr val="accent2"/>
                </a:solidFill>
                <a:effectLst/>
              </a:rPr>
              <a:t>S</a:t>
            </a:r>
            <a:r>
              <a:rPr lang="en-US" altLang="en-US">
                <a:effectLst/>
              </a:rPr>
              <a:t>,</a:t>
            </a:r>
            <a:br>
              <a:rPr lang="en-US" altLang="en-US">
                <a:solidFill>
                  <a:srgbClr val="00FFCC"/>
                </a:solidFill>
                <a:effectLst/>
              </a:rPr>
            </a:br>
            <a:r>
              <a:rPr lang="en-US" altLang="en-US">
                <a:solidFill>
                  <a:srgbClr val="00FFCC"/>
                </a:solidFill>
                <a:effectLst/>
              </a:rPr>
              <a:t>   </a:t>
            </a:r>
            <a:r>
              <a:rPr lang="en-US" altLang="en-US">
                <a:effectLst/>
              </a:rPr>
              <a:t>whether or not </a:t>
            </a:r>
            <a:r>
              <a:rPr lang="en-US" altLang="en-US" i="1">
                <a:solidFill>
                  <a:schemeClr val="accent2"/>
                </a:solidFill>
                <a:effectLst/>
              </a:rPr>
              <a:t>S</a:t>
            </a:r>
            <a:r>
              <a:rPr lang="en-US" altLang="en-US">
                <a:effectLst/>
              </a:rPr>
              <a:t> is a valid solution of </a:t>
            </a:r>
            <a:r>
              <a:rPr lang="en-US" altLang="en-US" i="1">
                <a:solidFill>
                  <a:schemeClr val="accent2"/>
                </a:solidFill>
                <a:effectLst/>
              </a:rPr>
              <a:t>I</a:t>
            </a:r>
            <a:r>
              <a:rPr lang="en-US" altLang="en-US">
                <a:effectLst/>
              </a:rPr>
              <a:t>.</a:t>
            </a:r>
          </a:p>
          <a:p>
            <a:pPr>
              <a:buFontTx/>
              <a:buChar char="•"/>
            </a:pPr>
            <a:r>
              <a:rPr lang="en-US" altLang="en-US">
                <a:effectLst/>
              </a:rPr>
              <a:t>Eg: </a:t>
            </a:r>
            <a:r>
              <a:rPr lang="en-US" altLang="en-US">
                <a:solidFill>
                  <a:schemeClr val="tx2"/>
                </a:solidFill>
                <a:effectLst/>
              </a:rPr>
              <a:t>Network Flows</a:t>
            </a:r>
            <a:br>
              <a:rPr lang="en-US" altLang="en-US">
                <a:solidFill>
                  <a:schemeClr val="tx2"/>
                </a:solidFill>
                <a:effectLst/>
              </a:rPr>
            </a:br>
            <a:r>
              <a:rPr lang="en-US" altLang="en-US">
                <a:effectLst/>
              </a:rPr>
              <a:t>   Given </a:t>
            </a:r>
            <a:r>
              <a:rPr lang="en-US" altLang="en-US" i="1">
                <a:solidFill>
                  <a:schemeClr val="accent2"/>
                </a:solidFill>
                <a:effectLst/>
              </a:rPr>
              <a:t>I = &lt;G,k&gt;</a:t>
            </a:r>
            <a:r>
              <a:rPr lang="en-US" altLang="en-US">
                <a:effectLst/>
              </a:rPr>
              <a:t>, </a:t>
            </a:r>
            <a:br>
              <a:rPr lang="en-US" altLang="en-US">
                <a:effectLst/>
              </a:rPr>
            </a:br>
            <a:r>
              <a:rPr lang="en-US" altLang="en-US">
                <a:effectLst/>
              </a:rPr>
              <a:t>   does network </a:t>
            </a:r>
            <a:r>
              <a:rPr lang="en-US" altLang="en-US" i="1">
                <a:solidFill>
                  <a:schemeClr val="accent2"/>
                </a:solidFill>
                <a:effectLst/>
              </a:rPr>
              <a:t>G</a:t>
            </a:r>
            <a:r>
              <a:rPr lang="en-US" altLang="en-US">
                <a:effectLst/>
              </a:rPr>
              <a:t> have flow of value </a:t>
            </a:r>
            <a:r>
              <a:rPr lang="en-US" altLang="en-US" i="1">
                <a:solidFill>
                  <a:schemeClr val="accent2"/>
                </a:solidFill>
                <a:effectLst/>
                <a:sym typeface="Symbol" pitchFamily="18" charset="2"/>
              </a:rPr>
              <a:t> k</a:t>
            </a:r>
            <a:r>
              <a:rPr lang="en-US" altLang="en-US">
                <a:effectLst/>
                <a:sym typeface="Symbol" pitchFamily="18" charset="2"/>
              </a:rPr>
              <a:t>?</a:t>
            </a:r>
            <a:endParaRPr lang="en-US" altLang="en-US">
              <a:effectLst/>
            </a:endParaRPr>
          </a:p>
        </p:txBody>
      </p:sp>
      <p:grpSp>
        <p:nvGrpSpPr>
          <p:cNvPr id="5" name="Group 14"/>
          <p:cNvGrpSpPr>
            <a:grpSpLocks/>
          </p:cNvGrpSpPr>
          <p:nvPr/>
        </p:nvGrpSpPr>
        <p:grpSpPr bwMode="auto">
          <a:xfrm>
            <a:off x="3657600" y="3065463"/>
            <a:ext cx="4202113" cy="3254375"/>
            <a:chOff x="2304" y="1945"/>
            <a:chExt cx="2647" cy="2050"/>
          </a:xfrm>
        </p:grpSpPr>
        <p:sp>
          <p:nvSpPr>
            <p:cNvPr id="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5242"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2"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3" name="Group 36"/>
          <p:cNvGrpSpPr>
            <a:grpSpLocks/>
          </p:cNvGrpSpPr>
          <p:nvPr/>
        </p:nvGrpSpPr>
        <p:grpSpPr bwMode="auto">
          <a:xfrm>
            <a:off x="5245100" y="4348163"/>
            <a:ext cx="2286000" cy="2386012"/>
            <a:chOff x="5245100" y="4370388"/>
            <a:chExt cx="2286000" cy="2386012"/>
          </a:xfrm>
        </p:grpSpPr>
        <p:sp>
          <p:nvSpPr>
            <p:cNvPr id="95239"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5240"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16" name="Text Box 20"/>
          <p:cNvSpPr txBox="1">
            <a:spLocks noChangeArrowheads="1"/>
          </p:cNvSpPr>
          <p:nvPr/>
        </p:nvSpPr>
        <p:spPr bwMode="auto">
          <a:xfrm>
            <a:off x="5791200" y="5387975"/>
            <a:ext cx="2462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Tree>
    <p:extLst>
      <p:ext uri="{BB962C8B-B14F-4D97-AF65-F5344CB8AC3E}">
        <p14:creationId xmlns:p14="http://schemas.microsoft.com/office/powerpoint/2010/main" val="263554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9826">
                                            <p:txEl>
                                              <p:pRg st="0" end="0"/>
                                            </p:txEl>
                                          </p:spTgt>
                                        </p:tgtEl>
                                        <p:attrNameLst>
                                          <p:attrName>style.visibility</p:attrName>
                                        </p:attrNameLst>
                                      </p:cBhvr>
                                      <p:to>
                                        <p:strVal val="visible"/>
                                      </p:to>
                                    </p:set>
                                    <p:anim calcmode="lin" valueType="num">
                                      <p:cBhvr additive="base">
                                        <p:cTn id="13" dur="500" fill="hold"/>
                                        <p:tgtEl>
                                          <p:spTgt spid="58982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98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9826">
                                            <p:txEl>
                                              <p:pRg st="1" end="1"/>
                                            </p:txEl>
                                          </p:spTgt>
                                        </p:tgtEl>
                                        <p:attrNameLst>
                                          <p:attrName>style.visibility</p:attrName>
                                        </p:attrNameLst>
                                      </p:cBhvr>
                                      <p:to>
                                        <p:strVal val="visible"/>
                                      </p:to>
                                    </p:set>
                                    <p:anim calcmode="lin" valueType="num">
                                      <p:cBhvr additive="base">
                                        <p:cTn id="19" dur="500" fill="hold"/>
                                        <p:tgtEl>
                                          <p:spTgt spid="58982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898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9826">
                                            <p:txEl>
                                              <p:pRg st="2" end="2"/>
                                            </p:txEl>
                                          </p:spTgt>
                                        </p:tgtEl>
                                        <p:attrNameLst>
                                          <p:attrName>style.visibility</p:attrName>
                                        </p:attrNameLst>
                                      </p:cBhvr>
                                      <p:to>
                                        <p:strVal val="visible"/>
                                      </p:to>
                                    </p:set>
                                    <p:anim calcmode="lin" valueType="num">
                                      <p:cBhvr additive="base">
                                        <p:cTn id="25" dur="500" fill="hold"/>
                                        <p:tgtEl>
                                          <p:spTgt spid="58982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898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9826">
                                            <p:txEl>
                                              <p:pRg st="3" end="3"/>
                                            </p:txEl>
                                          </p:spTgt>
                                        </p:tgtEl>
                                        <p:attrNameLst>
                                          <p:attrName>style.visibility</p:attrName>
                                        </p:attrNameLst>
                                      </p:cBhvr>
                                      <p:to>
                                        <p:strVal val="visible"/>
                                      </p:to>
                                    </p:set>
                                    <p:anim calcmode="lin" valueType="num">
                                      <p:cBhvr additive="base">
                                        <p:cTn id="31" dur="500" fill="hold"/>
                                        <p:tgtEl>
                                          <p:spTgt spid="589826">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98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89826">
                                            <p:txEl>
                                              <p:pRg st="4" end="4"/>
                                            </p:txEl>
                                          </p:spTgt>
                                        </p:tgtEl>
                                        <p:attrNameLst>
                                          <p:attrName>style.visibility</p:attrName>
                                        </p:attrNameLst>
                                      </p:cBhvr>
                                      <p:to>
                                        <p:strVal val="visible"/>
                                      </p:to>
                                    </p:set>
                                    <p:anim calcmode="lin" valueType="num">
                                      <p:cBhvr additive="base">
                                        <p:cTn id="37" dur="500" fill="hold"/>
                                        <p:tgtEl>
                                          <p:spTgt spid="589826">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898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89826">
                                            <p:txEl>
                                              <p:pRg st="5" end="5"/>
                                            </p:txEl>
                                          </p:spTgt>
                                        </p:tgtEl>
                                        <p:attrNameLst>
                                          <p:attrName>style.visibility</p:attrName>
                                        </p:attrNameLst>
                                      </p:cBhvr>
                                      <p:to>
                                        <p:strVal val="visible"/>
                                      </p:to>
                                    </p:set>
                                    <p:anim calcmode="lin" valueType="num">
                                      <p:cBhvr additive="base">
                                        <p:cTn id="43" dur="500" fill="hold"/>
                                        <p:tgtEl>
                                          <p:spTgt spid="589826">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8982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89826">
                                            <p:txEl>
                                              <p:pRg st="6" end="6"/>
                                            </p:txEl>
                                          </p:spTgt>
                                        </p:tgtEl>
                                        <p:attrNameLst>
                                          <p:attrName>style.visibility</p:attrName>
                                        </p:attrNameLst>
                                      </p:cBhvr>
                                      <p:to>
                                        <p:strVal val="visible"/>
                                      </p:to>
                                    </p:set>
                                    <p:anim calcmode="lin" valueType="num">
                                      <p:cBhvr additive="base">
                                        <p:cTn id="49" dur="500" fill="hold"/>
                                        <p:tgtEl>
                                          <p:spTgt spid="58982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8982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89826">
                                            <p:txEl>
                                              <p:pRg st="7" end="7"/>
                                            </p:txEl>
                                          </p:spTgt>
                                        </p:tgtEl>
                                        <p:attrNameLst>
                                          <p:attrName>style.visibility</p:attrName>
                                        </p:attrNameLst>
                                      </p:cBhvr>
                                      <p:to>
                                        <p:strVal val="visible"/>
                                      </p:to>
                                    </p:set>
                                    <p:anim calcmode="lin" valueType="num">
                                      <p:cBhvr additive="base">
                                        <p:cTn id="55" dur="500" fill="hold"/>
                                        <p:tgtEl>
                                          <p:spTgt spid="589826">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8982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89826">
                                            <p:txEl>
                                              <p:pRg st="8" end="8"/>
                                            </p:txEl>
                                          </p:spTgt>
                                        </p:tgtEl>
                                        <p:attrNameLst>
                                          <p:attrName>style.visibility</p:attrName>
                                        </p:attrNameLst>
                                      </p:cBhvr>
                                      <p:to>
                                        <p:strVal val="visible"/>
                                      </p:to>
                                    </p:set>
                                    <p:anim calcmode="lin" valueType="num">
                                      <p:cBhvr additive="base">
                                        <p:cTn id="61" dur="500" fill="hold"/>
                                        <p:tgtEl>
                                          <p:spTgt spid="589826">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8982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additive="base">
                                        <p:cTn id="67" dur="500" fill="hold"/>
                                        <p:tgtEl>
                                          <p:spTgt spid="13"/>
                                        </p:tgtEl>
                                        <p:attrNameLst>
                                          <p:attrName>ppt_x</p:attrName>
                                        </p:attrNameLst>
                                      </p:cBhvr>
                                      <p:tavLst>
                                        <p:tav tm="0">
                                          <p:val>
                                            <p:strVal val="#ppt_x"/>
                                          </p:val>
                                        </p:tav>
                                        <p:tav tm="100000">
                                          <p:val>
                                            <p:strVal val="#ppt_x"/>
                                          </p:val>
                                        </p:tav>
                                      </p:tavLst>
                                    </p:anim>
                                    <p:anim calcmode="lin" valueType="num">
                                      <p:cBhvr additive="base">
                                        <p:cTn id="68" dur="500" fill="hold"/>
                                        <p:tgtEl>
                                          <p:spTgt spid="13"/>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ppt_x"/>
                                          </p:val>
                                        </p:tav>
                                        <p:tav tm="100000">
                                          <p:val>
                                            <p:strVal val="#ppt_x"/>
                                          </p:val>
                                        </p:tav>
                                      </p:tavLst>
                                    </p:anim>
                                    <p:anim calcmode="lin" valueType="num">
                                      <p:cBhvr additive="base">
                                        <p:cTn id="7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26" grpId="0" build="p" bldLvl="2" autoUpdateAnimBg="0"/>
      <p:bldP spid="1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14"/>
          <p:cNvGrpSpPr>
            <a:grpSpLocks/>
          </p:cNvGrpSpPr>
          <p:nvPr/>
        </p:nvGrpSpPr>
        <p:grpSpPr bwMode="auto">
          <a:xfrm>
            <a:off x="3657600" y="3065463"/>
            <a:ext cx="4202113" cy="3254375"/>
            <a:chOff x="2304" y="1945"/>
            <a:chExt cx="2647" cy="2050"/>
          </a:xfrm>
        </p:grpSpPr>
        <p:sp>
          <p:nvSpPr>
            <p:cNvPr id="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6275"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2"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13" name="Text Box 2"/>
          <p:cNvSpPr txBox="1">
            <a:spLocks noChangeArrowheads="1"/>
          </p:cNvSpPr>
          <p:nvPr/>
        </p:nvSpPr>
        <p:spPr bwMode="auto">
          <a:xfrm>
            <a:off x="-76200" y="484188"/>
            <a:ext cx="8534400" cy="3108325"/>
          </a:xfrm>
          <a:prstGeom prst="rect">
            <a:avLst/>
          </a:prstGeom>
          <a:noFill/>
          <a:ln w="9525">
            <a:noFill/>
            <a:miter lim="800000"/>
            <a:headEnd/>
            <a:tailEnd/>
          </a:ln>
        </p:spPr>
        <p:txBody>
          <a:bodyPr>
            <a:spAutoFit/>
          </a:bodyPr>
          <a:lstStyle/>
          <a:p>
            <a:pPr>
              <a:buFontTx/>
              <a:buChar char="•"/>
              <a:defRPr/>
            </a:pPr>
            <a:r>
              <a:rPr lang="en-US" dirty="0">
                <a:effectLst/>
              </a:rPr>
              <a:t> Example: </a:t>
            </a:r>
            <a:r>
              <a:rPr lang="en-US" dirty="0" err="1">
                <a:solidFill>
                  <a:schemeClr val="tx2"/>
                </a:solidFill>
              </a:rPr>
              <a:t>Satisfiablity</a:t>
            </a:r>
            <a:r>
              <a:rPr lang="en-US" dirty="0">
                <a:effectLst/>
              </a:rPr>
              <a:t>:</a:t>
            </a:r>
          </a:p>
          <a:p>
            <a:pPr lvl="1">
              <a:buFontTx/>
              <a:buChar char="•"/>
              <a:defRPr/>
            </a:pPr>
            <a:r>
              <a:rPr lang="en-US" dirty="0">
                <a:effectLst/>
              </a:rPr>
              <a:t> Instance: A circuit </a:t>
            </a:r>
            <a:r>
              <a:rPr lang="en-US" i="1" dirty="0">
                <a:solidFill>
                  <a:schemeClr val="accent2"/>
                </a:solidFill>
                <a:effectLst/>
              </a:rPr>
              <a:t>I</a:t>
            </a:r>
            <a:r>
              <a:rPr lang="en-US" dirty="0">
                <a:effectLst/>
              </a:rPr>
              <a:t>.</a:t>
            </a:r>
          </a:p>
          <a:p>
            <a:pPr lvl="1">
              <a:buFontTx/>
              <a:buChar char="•"/>
              <a:defRPr/>
            </a:pPr>
            <a:r>
              <a:rPr lang="en-US" dirty="0">
                <a:effectLst/>
              </a:rPr>
              <a:t> Solution: A satisfying assignment </a:t>
            </a:r>
            <a:r>
              <a:rPr lang="en-US" i="1" dirty="0">
                <a:solidFill>
                  <a:schemeClr val="accent2"/>
                </a:solidFill>
                <a:effectLst/>
              </a:rPr>
              <a:t>S</a:t>
            </a:r>
            <a:r>
              <a:rPr lang="en-US" dirty="0">
                <a:effectLst/>
              </a:rPr>
              <a:t>. </a:t>
            </a:r>
          </a:p>
          <a:p>
            <a:pPr lvl="1">
              <a:buFontTx/>
              <a:buChar char="•"/>
              <a:defRPr/>
            </a:pPr>
            <a:r>
              <a:rPr lang="en-US" dirty="0">
                <a:effectLst/>
              </a:rPr>
              <a:t> </a:t>
            </a:r>
            <a:r>
              <a:rPr lang="en-US" i="1" dirty="0">
                <a:solidFill>
                  <a:schemeClr val="accent2"/>
                </a:solidFill>
                <a:effectLst/>
              </a:rPr>
              <a:t>I </a:t>
            </a:r>
            <a:r>
              <a:rPr lang="en-US" dirty="0">
                <a:effectLst/>
              </a:rPr>
              <a:t>is a </a:t>
            </a:r>
            <a:r>
              <a:rPr lang="en-US" dirty="0">
                <a:solidFill>
                  <a:schemeClr val="tx2"/>
                </a:solidFill>
              </a:rPr>
              <a:t>y</a:t>
            </a:r>
            <a:r>
              <a:rPr lang="en-US" dirty="0">
                <a:solidFill>
                  <a:schemeClr val="tx2"/>
                </a:solidFill>
                <a:effectLst/>
              </a:rPr>
              <a:t>es</a:t>
            </a:r>
            <a:r>
              <a:rPr lang="en-US" dirty="0">
                <a:effectLst/>
              </a:rPr>
              <a:t> instance </a:t>
            </a:r>
            <a:r>
              <a:rPr lang="en-US" dirty="0" err="1">
                <a:effectLst/>
              </a:rPr>
              <a:t>iff</a:t>
            </a:r>
            <a:r>
              <a:rPr lang="en-US" dirty="0">
                <a:effectLst/>
              </a:rPr>
              <a:t> there is such an assignment . </a:t>
            </a:r>
          </a:p>
          <a:p>
            <a:pPr lvl="1">
              <a:buFontTx/>
              <a:buChar char="•"/>
              <a:defRPr/>
            </a:pPr>
            <a:r>
              <a:rPr lang="en-US" dirty="0">
                <a:effectLst/>
              </a:rPr>
              <a:t> Given an instance </a:t>
            </a:r>
            <a:r>
              <a:rPr lang="en-US" i="1" dirty="0">
                <a:solidFill>
                  <a:schemeClr val="accent2"/>
                </a:solidFill>
                <a:effectLst/>
              </a:rPr>
              <a:t>I </a:t>
            </a:r>
            <a:r>
              <a:rPr lang="en-US" dirty="0">
                <a:effectLst/>
              </a:rPr>
              <a:t>and a solution </a:t>
            </a:r>
            <a:r>
              <a:rPr lang="en-US" i="1" dirty="0">
                <a:solidFill>
                  <a:schemeClr val="accent2"/>
                </a:solidFill>
                <a:effectLst/>
              </a:rPr>
              <a:t>S</a:t>
            </a:r>
            <a:r>
              <a:rPr lang="en-US" dirty="0">
                <a:effectLst/>
              </a:rPr>
              <a:t>,</a:t>
            </a:r>
            <a:br>
              <a:rPr lang="en-US" dirty="0">
                <a:solidFill>
                  <a:srgbClr val="00FFCC"/>
                </a:solidFill>
                <a:effectLst/>
              </a:rPr>
            </a:br>
            <a:r>
              <a:rPr lang="en-US" dirty="0">
                <a:solidFill>
                  <a:srgbClr val="00FFCC"/>
                </a:solidFill>
                <a:effectLst/>
              </a:rPr>
              <a:t>  </a:t>
            </a:r>
            <a:r>
              <a:rPr lang="en-US" dirty="0">
                <a:effectLst/>
              </a:rPr>
              <a:t>there is a poly-time </a:t>
            </a:r>
            <a:r>
              <a:rPr lang="en-US" dirty="0" err="1">
                <a:effectLst/>
              </a:rPr>
              <a:t>alg</a:t>
            </a:r>
            <a:r>
              <a:rPr lang="en-US" dirty="0">
                <a:effectLst/>
              </a:rPr>
              <a:t> </a:t>
            </a:r>
            <a:r>
              <a:rPr lang="en-US" i="1" dirty="0">
                <a:solidFill>
                  <a:schemeClr val="accent2"/>
                </a:solidFill>
                <a:effectLst/>
              </a:rPr>
              <a:t>Valid(I,S)</a:t>
            </a:r>
            <a:r>
              <a:rPr lang="en-US" dirty="0">
                <a:effectLst/>
              </a:rPr>
              <a:t> to test </a:t>
            </a:r>
            <a:br>
              <a:rPr lang="en-US" dirty="0">
                <a:effectLst/>
              </a:rPr>
            </a:br>
            <a:r>
              <a:rPr lang="en-US" dirty="0">
                <a:effectLst/>
              </a:rPr>
              <a:t>  whether or not </a:t>
            </a:r>
            <a:r>
              <a:rPr lang="en-US" i="1" dirty="0">
                <a:solidFill>
                  <a:schemeClr val="accent2"/>
                </a:solidFill>
                <a:effectLst/>
              </a:rPr>
              <a:t>S</a:t>
            </a:r>
            <a:r>
              <a:rPr lang="en-US" dirty="0">
                <a:effectLst/>
              </a:rPr>
              <a:t> is a valid solution of </a:t>
            </a:r>
            <a:r>
              <a:rPr lang="en-US" i="1" dirty="0">
                <a:solidFill>
                  <a:schemeClr val="accent2"/>
                </a:solidFill>
                <a:effectLst/>
              </a:rPr>
              <a:t>I</a:t>
            </a:r>
            <a:r>
              <a:rPr lang="en-US" dirty="0">
                <a:effectLst/>
              </a:rPr>
              <a:t>.</a:t>
            </a:r>
          </a:p>
        </p:txBody>
      </p:sp>
      <p:grpSp>
        <p:nvGrpSpPr>
          <p:cNvPr id="14" name="Group 261"/>
          <p:cNvGrpSpPr>
            <a:grpSpLocks/>
          </p:cNvGrpSpPr>
          <p:nvPr/>
        </p:nvGrpSpPr>
        <p:grpSpPr bwMode="auto">
          <a:xfrm>
            <a:off x="69850" y="3930650"/>
            <a:ext cx="4121150" cy="2393950"/>
            <a:chOff x="949796" y="4192554"/>
            <a:chExt cx="4120534" cy="2394400"/>
          </a:xfrm>
        </p:grpSpPr>
        <p:sp>
          <p:nvSpPr>
            <p:cNvPr id="15" name="Text Box 32"/>
            <p:cNvSpPr txBox="1">
              <a:spLocks noChangeArrowheads="1"/>
            </p:cNvSpPr>
            <p:nvPr/>
          </p:nvSpPr>
          <p:spPr bwMode="auto">
            <a:xfrm>
              <a:off x="3284660" y="4310051"/>
              <a:ext cx="1785670" cy="338202"/>
            </a:xfrm>
            <a:prstGeom prst="rect">
              <a:avLst/>
            </a:prstGeom>
            <a:noFill/>
            <a:ln w="57150" cap="sq">
              <a:noFill/>
              <a:miter lim="800000"/>
              <a:headEnd/>
              <a:tailEnd/>
            </a:ln>
            <a:effectLst/>
          </p:spPr>
          <p:txBody>
            <a:bodyPr wrap="none" lIns="274320" rIns="274320">
              <a:spAutoFit/>
            </a:bodyPr>
            <a:lstStyle/>
            <a:p>
              <a:pPr>
                <a:defRPr/>
              </a:pPr>
              <a:r>
                <a:rPr lang="en-US" sz="1600" dirty="0">
                  <a:solidFill>
                    <a:schemeClr val="accent2"/>
                  </a:solidFill>
                </a:rPr>
                <a:t> 0 1 1 0 1 0 1   </a:t>
              </a:r>
            </a:p>
          </p:txBody>
        </p:sp>
        <p:sp>
          <p:nvSpPr>
            <p:cNvPr id="96271" name="Text Box 140"/>
            <p:cNvSpPr txBox="1">
              <a:spLocks noChangeArrowheads="1"/>
            </p:cNvSpPr>
            <p:nvPr/>
          </p:nvSpPr>
          <p:spPr bwMode="auto">
            <a:xfrm>
              <a:off x="949796" y="4192554"/>
              <a:ext cx="274690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Assignment </a:t>
              </a:r>
              <a:r>
                <a:rPr lang="en-US" altLang="en-US">
                  <a:solidFill>
                    <a:schemeClr val="accent2"/>
                  </a:solidFill>
                  <a:effectLst/>
                </a:rPr>
                <a:t>S</a:t>
              </a:r>
              <a:r>
                <a:rPr lang="en-US" altLang="en-US">
                  <a:effectLst/>
                </a:rPr>
                <a:t>:</a:t>
              </a:r>
              <a:endParaRPr lang="en-US" altLang="en-US">
                <a:solidFill>
                  <a:schemeClr val="accent2"/>
                </a:solidFill>
                <a:effectLst/>
              </a:endParaRPr>
            </a:p>
          </p:txBody>
        </p:sp>
        <p:sp>
          <p:nvSpPr>
            <p:cNvPr id="17" name="Rectangle 38"/>
            <p:cNvSpPr>
              <a:spLocks noChangeArrowheads="1"/>
            </p:cNvSpPr>
            <p:nvPr/>
          </p:nvSpPr>
          <p:spPr bwMode="auto">
            <a:xfrm flipH="1">
              <a:off x="3591001" y="4352922"/>
              <a:ext cx="1065054" cy="252459"/>
            </a:xfrm>
            <a:prstGeom prst="rect">
              <a:avLst/>
            </a:prstGeom>
            <a:noFill/>
            <a:ln w="12700" cap="sq">
              <a:solidFill>
                <a:schemeClr val="accent2"/>
              </a:solidFill>
              <a:miter lim="800000"/>
              <a:headEnd/>
              <a:tailEnd/>
            </a:ln>
            <a:effectLst/>
          </p:spPr>
          <p:txBody>
            <a:bodyPr lIns="274320" rIns="274320" anchor="ctr">
              <a:spAutoFit/>
            </a:bodyPr>
            <a:lstStyle/>
            <a:p>
              <a:pPr>
                <a:defRPr/>
              </a:pPr>
              <a:endParaRPr lang="en-US" sz="1600"/>
            </a:p>
          </p:txBody>
        </p:sp>
        <p:sp>
          <p:nvSpPr>
            <p:cNvPr id="18" name="Text Box 32"/>
            <p:cNvSpPr txBox="1">
              <a:spLocks noChangeArrowheads="1"/>
            </p:cNvSpPr>
            <p:nvPr/>
          </p:nvSpPr>
          <p:spPr bwMode="auto">
            <a:xfrm>
              <a:off x="3778298" y="6248753"/>
              <a:ext cx="657127" cy="338201"/>
            </a:xfrm>
            <a:prstGeom prst="rect">
              <a:avLst/>
            </a:prstGeom>
            <a:noFill/>
            <a:ln w="57150" cap="sq">
              <a:noFill/>
              <a:miter lim="800000"/>
              <a:headEnd/>
              <a:tailEnd/>
            </a:ln>
            <a:effectLst/>
          </p:spPr>
          <p:txBody>
            <a:bodyPr wrap="none" lIns="274320" rIns="274320">
              <a:spAutoFit/>
            </a:bodyPr>
            <a:lstStyle/>
            <a:p>
              <a:pPr>
                <a:defRPr/>
              </a:pPr>
              <a:r>
                <a:rPr lang="en-US" sz="1600" dirty="0">
                  <a:solidFill>
                    <a:schemeClr val="accent2"/>
                  </a:solidFill>
                </a:rPr>
                <a:t>1</a:t>
              </a:r>
            </a:p>
          </p:txBody>
        </p:sp>
      </p:grpSp>
      <p:sp>
        <p:nvSpPr>
          <p:cNvPr id="19" name="Rectangle 18"/>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grpSp>
        <p:nvGrpSpPr>
          <p:cNvPr id="20" name="Group 259"/>
          <p:cNvGrpSpPr>
            <a:grpSpLocks/>
          </p:cNvGrpSpPr>
          <p:nvPr/>
        </p:nvGrpSpPr>
        <p:grpSpPr bwMode="auto">
          <a:xfrm>
            <a:off x="850900" y="4318000"/>
            <a:ext cx="2913063" cy="1752600"/>
            <a:chOff x="1743974" y="4572000"/>
            <a:chExt cx="2912164" cy="1752600"/>
          </a:xfrm>
        </p:grpSpPr>
        <p:sp>
          <p:nvSpPr>
            <p:cNvPr id="96268" name="Text Box 128"/>
            <p:cNvSpPr txBox="1">
              <a:spLocks noChangeArrowheads="1"/>
            </p:cNvSpPr>
            <p:nvPr/>
          </p:nvSpPr>
          <p:spPr bwMode="auto">
            <a:xfrm>
              <a:off x="1743974" y="5115580"/>
              <a:ext cx="185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Circuit </a:t>
              </a:r>
              <a:r>
                <a:rPr lang="en-US" altLang="en-US" i="1">
                  <a:solidFill>
                    <a:schemeClr val="accent2"/>
                  </a:solidFill>
                  <a:effectLst/>
                </a:rPr>
                <a:t>I</a:t>
              </a:r>
              <a:r>
                <a:rPr lang="en-US" altLang="en-US">
                  <a:effectLst/>
                </a:rPr>
                <a:t>:</a:t>
              </a:r>
              <a:endParaRPr lang="en-US" altLang="en-US" i="1">
                <a:solidFill>
                  <a:schemeClr val="accent2"/>
                </a:solidFill>
                <a:effectLst/>
              </a:endParaRPr>
            </a:p>
          </p:txBody>
        </p:sp>
        <p:graphicFrame>
          <p:nvGraphicFramePr>
            <p:cNvPr id="96269" name="Object 2"/>
            <p:cNvGraphicFramePr>
              <a:graphicFrameLocks noChangeAspect="1"/>
            </p:cNvGraphicFramePr>
            <p:nvPr/>
          </p:nvGraphicFramePr>
          <p:xfrm>
            <a:off x="3543300" y="4572000"/>
            <a:ext cx="1112838" cy="1752600"/>
          </p:xfrm>
          <a:graphic>
            <a:graphicData uri="http://schemas.openxmlformats.org/presentationml/2006/ole">
              <mc:AlternateContent xmlns:mc="http://schemas.openxmlformats.org/markup-compatibility/2006">
                <mc:Choice xmlns:v="urn:schemas-microsoft-com:vml" Requires="v">
                  <p:oleObj spid="_x0000_s97300" name="Clip" r:id="rId3" imgW="2659048" imgH="4191363" progId="MS_ClipArt_Gallery.2">
                    <p:embed/>
                  </p:oleObj>
                </mc:Choice>
                <mc:Fallback>
                  <p:oleObj name="Clip" r:id="rId3" imgW="2659048" imgH="4191363"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3300" y="45720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96265" name="Group 36"/>
          <p:cNvGrpSpPr>
            <a:grpSpLocks/>
          </p:cNvGrpSpPr>
          <p:nvPr/>
        </p:nvGrpSpPr>
        <p:grpSpPr bwMode="auto">
          <a:xfrm>
            <a:off x="5245100" y="4348163"/>
            <a:ext cx="2286000" cy="2386012"/>
            <a:chOff x="5245100" y="4370388"/>
            <a:chExt cx="2286000" cy="2386012"/>
          </a:xfrm>
        </p:grpSpPr>
        <p:sp>
          <p:nvSpPr>
            <p:cNvPr id="96266"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6267"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Tree>
    <p:extLst>
      <p:ext uri="{BB962C8B-B14F-4D97-AF65-F5344CB8AC3E}">
        <p14:creationId xmlns:p14="http://schemas.microsoft.com/office/powerpoint/2010/main" val="1074273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0-#ppt_w/2"/>
                                          </p:val>
                                        </p:tav>
                                        <p:tav tm="100000">
                                          <p:val>
                                            <p:strVal val="#ppt_x"/>
                                          </p:val>
                                        </p:tav>
                                      </p:tavLst>
                                    </p:anim>
                                    <p:anim calcmode="lin" valueType="num">
                                      <p:cBhvr additive="base">
                                        <p:cTn id="2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 calcmode="lin" valueType="num">
                                      <p:cBhvr additive="base">
                                        <p:cTn id="2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0-#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3">
                                            <p:txEl>
                                              <p:pRg st="3" end="3"/>
                                            </p:txEl>
                                          </p:spTgt>
                                        </p:tgtEl>
                                        <p:attrNameLst>
                                          <p:attrName>style.visibility</p:attrName>
                                        </p:attrNameLst>
                                      </p:cBhvr>
                                      <p:to>
                                        <p:strVal val="visible"/>
                                      </p:to>
                                    </p:set>
                                    <p:anim calcmode="lin" valueType="num">
                                      <p:cBhvr additive="base">
                                        <p:cTn id="3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
                                            <p:txEl>
                                              <p:pRg st="4" end="4"/>
                                            </p:txEl>
                                          </p:spTgt>
                                        </p:tgtEl>
                                        <p:attrNameLst>
                                          <p:attrName>style.visibility</p:attrName>
                                        </p:attrNameLst>
                                      </p:cBhvr>
                                      <p:to>
                                        <p:strVal val="visible"/>
                                      </p:to>
                                    </p:set>
                                    <p:anim calcmode="lin" valueType="num">
                                      <p:cBhvr additive="base">
                                        <p:cTn id="43"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ppt_x"/>
                                          </p:val>
                                        </p:tav>
                                        <p:tav tm="100000">
                                          <p:val>
                                            <p:strVal val="#ppt_x"/>
                                          </p:val>
                                        </p:tav>
                                      </p:tavLst>
                                    </p:anim>
                                    <p:anim calcmode="lin" valueType="num">
                                      <p:cBhvr additive="base">
                                        <p:cTn id="5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bldLvl="2" autoUpdateAnimBg="0"/>
      <p:bldP spid="19" grpId="0"/>
      <p:bldP spid="2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7291"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18" name="Text Box 30"/>
          <p:cNvSpPr txBox="1">
            <a:spLocks noChangeArrowheads="1"/>
          </p:cNvSpPr>
          <p:nvPr/>
        </p:nvSpPr>
        <p:spPr bwMode="auto">
          <a:xfrm>
            <a:off x="239713" y="1447800"/>
            <a:ext cx="66182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Formal definition:</a:t>
            </a:r>
          </a:p>
          <a:p>
            <a:r>
              <a:rPr lang="en-US" altLang="en-US" i="1">
                <a:solidFill>
                  <a:schemeClr val="accent2"/>
                </a:solidFill>
                <a:effectLst/>
              </a:rPr>
              <a:t>Prob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NP</a:t>
            </a:r>
            <a:r>
              <a:rPr lang="en-US" altLang="en-US">
                <a:effectLst/>
              </a:rPr>
              <a:t> iff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poly time Valid</a:t>
            </a:r>
          </a:p>
          <a:p>
            <a:r>
              <a:rPr lang="en-US" altLang="en-US">
                <a:effectLst/>
              </a:rPr>
              <a:t>such that </a:t>
            </a:r>
            <a:r>
              <a:rPr lang="en-US" altLang="en-US" i="1">
                <a:solidFill>
                  <a:schemeClr val="accent2"/>
                </a:solidFill>
                <a:effectLst/>
              </a:rPr>
              <a:t>Prob(I) = Yes  </a:t>
            </a:r>
            <a:r>
              <a:rPr lang="en-US" altLang="en-US">
                <a:effectLst/>
              </a:rPr>
              <a:t>iff</a:t>
            </a:r>
            <a:r>
              <a:rPr lang="en-US" altLang="en-US">
                <a:solidFill>
                  <a:srgbClr val="00FFCC"/>
                </a:solidFill>
                <a:effectLst/>
              </a:rPr>
              <a:t>   </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 S Valid(I,S)</a:t>
            </a:r>
          </a:p>
        </p:txBody>
      </p:sp>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97285"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97286" name="Group 36"/>
          <p:cNvGrpSpPr>
            <a:grpSpLocks/>
          </p:cNvGrpSpPr>
          <p:nvPr/>
        </p:nvGrpSpPr>
        <p:grpSpPr bwMode="auto">
          <a:xfrm>
            <a:off x="5245100" y="4348163"/>
            <a:ext cx="2286000" cy="2386012"/>
            <a:chOff x="5245100" y="4370388"/>
            <a:chExt cx="2286000" cy="2386012"/>
          </a:xfrm>
        </p:grpSpPr>
        <p:sp>
          <p:nvSpPr>
            <p:cNvPr id="9728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728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223" name="Rectangle 222"/>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spTree>
    <p:extLst>
      <p:ext uri="{BB962C8B-B14F-4D97-AF65-F5344CB8AC3E}">
        <p14:creationId xmlns:p14="http://schemas.microsoft.com/office/powerpoint/2010/main" val="2690748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additive="base">
                                        <p:cTn id="7" dur="500" fill="hold"/>
                                        <p:tgtEl>
                                          <p:spTgt spid="118"/>
                                        </p:tgtEl>
                                        <p:attrNameLst>
                                          <p:attrName>ppt_x</p:attrName>
                                        </p:attrNameLst>
                                      </p:cBhvr>
                                      <p:tavLst>
                                        <p:tav tm="0">
                                          <p:val>
                                            <p:strVal val="0-#ppt_w/2"/>
                                          </p:val>
                                        </p:tav>
                                        <p:tav tm="100000">
                                          <p:val>
                                            <p:strVal val="#ppt_x"/>
                                          </p:val>
                                        </p:tav>
                                      </p:tavLst>
                                    </p:anim>
                                    <p:anim calcmode="lin" valueType="num">
                                      <p:cBhvr additive="base">
                                        <p:cTn id="8" dur="500" fill="hold"/>
                                        <p:tgtEl>
                                          <p:spTgt spid="1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223" name="Rectangle 222"/>
          <p:cNvSpPr/>
          <p:nvPr/>
        </p:nvSpPr>
        <p:spPr>
          <a:xfrm>
            <a:off x="928688" y="6361113"/>
            <a:ext cx="4381500" cy="523875"/>
          </a:xfrm>
          <a:prstGeom prst="rect">
            <a:avLst/>
          </a:prstGeom>
        </p:spPr>
        <p:txBody>
          <a:bodyPr wrap="none">
            <a:spAutoFit/>
          </a:bodyPr>
          <a:lstStyle/>
          <a:p>
            <a:pPr>
              <a:defRPr/>
            </a:pPr>
            <a:r>
              <a:rPr lang="en-US" i="1" dirty="0">
                <a:solidFill>
                  <a:schemeClr val="accent2"/>
                </a:solidFill>
              </a:rPr>
              <a:t>Sat(I)=Yes  </a:t>
            </a:r>
            <a:r>
              <a:rPr lang="en-US" i="1" dirty="0" err="1">
                <a:solidFill>
                  <a:schemeClr val="accent2"/>
                </a:solidFill>
              </a:rPr>
              <a:t>iff</a:t>
            </a:r>
            <a:r>
              <a:rPr lang="en-US" i="1" dirty="0">
                <a:solidFill>
                  <a:schemeClr val="accent2"/>
                </a:solidFill>
              </a:rPr>
              <a:t>   </a:t>
            </a:r>
            <a:r>
              <a:rPr lang="en-US" i="1" dirty="0">
                <a:solidFill>
                  <a:schemeClr val="accent2"/>
                </a:solidFill>
                <a:sym typeface="Symbol" pitchFamily="18" charset="2"/>
              </a:rPr>
              <a:t></a:t>
            </a:r>
            <a:r>
              <a:rPr lang="en-US" i="1" dirty="0">
                <a:solidFill>
                  <a:schemeClr val="accent2"/>
                </a:solidFill>
              </a:rPr>
              <a:t> S Valid(I,S)</a:t>
            </a:r>
            <a:endParaRPr lang="en-CA" dirty="0"/>
          </a:p>
        </p:txBody>
      </p:sp>
      <p:sp>
        <p:nvSpPr>
          <p:cNvPr id="12" name="Rectangle 11"/>
          <p:cNvSpPr>
            <a:spLocks noChangeArrowheads="1"/>
          </p:cNvSpPr>
          <p:nvPr/>
        </p:nvSpPr>
        <p:spPr bwMode="auto">
          <a:xfrm>
            <a:off x="152400" y="530225"/>
            <a:ext cx="8839200" cy="4400550"/>
          </a:xfrm>
          <a:prstGeom prst="rect">
            <a:avLst/>
          </a:prstGeom>
          <a:noFill/>
          <a:ln w="9525">
            <a:noFill/>
            <a:miter lim="800000"/>
            <a:headEnd/>
            <a:tailEnd/>
          </a:ln>
        </p:spPr>
        <p:txBody>
          <a:bodyPr>
            <a:spAutoFit/>
          </a:bodyPr>
          <a:lstStyle/>
          <a:p>
            <a:pPr>
              <a:defRPr/>
            </a:pPr>
            <a:r>
              <a:rPr lang="en-CA" dirty="0">
                <a:cs typeface="Times New Roman" pitchFamily="18" charset="0"/>
              </a:rPr>
              <a:t>A </a:t>
            </a:r>
            <a:r>
              <a:rPr lang="en-CA" dirty="0">
                <a:solidFill>
                  <a:schemeClr val="accent2"/>
                </a:solidFill>
                <a:cs typeface="Times New Roman" pitchFamily="18" charset="0"/>
              </a:rPr>
              <a:t>Non-Deterministic TM/Java/…  </a:t>
            </a:r>
            <a:r>
              <a:rPr lang="en-CA" dirty="0">
                <a:cs typeface="Times New Roman" pitchFamily="18" charset="0"/>
              </a:rPr>
              <a:t>is </a:t>
            </a:r>
          </a:p>
          <a:p>
            <a:pPr lvl="1">
              <a:buFont typeface="Arial" charset="0"/>
              <a:buChar char="•"/>
              <a:defRPr/>
            </a:pPr>
            <a:r>
              <a:rPr lang="en-CA" dirty="0">
                <a:cs typeface="Times New Roman" pitchFamily="18" charset="0"/>
              </a:rPr>
              <a:t>the same as a deterministic one, </a:t>
            </a:r>
            <a:br>
              <a:rPr lang="en-CA" dirty="0">
                <a:cs typeface="Times New Roman" pitchFamily="18" charset="0"/>
              </a:rPr>
            </a:br>
            <a:r>
              <a:rPr lang="en-CA" dirty="0">
                <a:cs typeface="Times New Roman" pitchFamily="18" charset="0"/>
              </a:rPr>
              <a:t> except that its moves are not deterministic. </a:t>
            </a:r>
          </a:p>
          <a:p>
            <a:pPr lvl="2">
              <a:buFont typeface="Arial" charset="0"/>
              <a:buChar char="•"/>
              <a:defRPr/>
            </a:pPr>
            <a:r>
              <a:rPr lang="en-CA" dirty="0">
                <a:cs typeface="Times New Roman" pitchFamily="18" charset="0"/>
              </a:rPr>
              <a:t>It has a “choice” as to which step to take next.</a:t>
            </a:r>
          </a:p>
          <a:p>
            <a:pPr lvl="2">
              <a:buFont typeface="Arial" charset="0"/>
              <a:buChar char="•"/>
              <a:defRPr/>
            </a:pPr>
            <a:r>
              <a:rPr lang="en-CA" dirty="0">
                <a:cs typeface="Times New Roman" pitchFamily="18" charset="0"/>
              </a:rPr>
              <a:t>Deterministic: </a:t>
            </a:r>
            <a:r>
              <a:rPr lang="en-CA" i="1" dirty="0">
                <a:solidFill>
                  <a:schemeClr val="accent2"/>
                </a:solidFill>
                <a:cs typeface="Times New Roman" pitchFamily="18" charset="0"/>
                <a:sym typeface="Symbol" pitchFamily="18" charset="2"/>
              </a:rPr>
              <a:t>        </a:t>
            </a:r>
            <a:r>
              <a:rPr lang="en-CA" i="1" dirty="0">
                <a:solidFill>
                  <a:schemeClr val="accent2"/>
                </a:solidFill>
                <a:cs typeface="Times New Roman" pitchFamily="18" charset="0"/>
              </a:rPr>
              <a: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i</a:t>
            </a:r>
            <a:r>
              <a:rPr lang="en-CA" i="1" dirty="0" err="1">
                <a:solidFill>
                  <a:schemeClr val="accent2"/>
                </a:solidFill>
                <a:cs typeface="Times New Roman" pitchFamily="18" charset="0"/>
              </a:rPr>
              <a:t>,c</a:t>
            </a:r>
            <a:r>
              <a:rPr lang="en-CA" i="1" dirty="0">
                <a:solidFill>
                  <a:schemeClr val="accent2"/>
                </a:solidFill>
                <a:cs typeface="Times New Roman" pitchFamily="18" charset="0"/>
              </a:rPr>
              <a:t>) = &lt;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j</a:t>
            </a:r>
            <a:r>
              <a:rPr lang="en-CA" i="1" dirty="0" err="1">
                <a:solidFill>
                  <a:schemeClr val="accent2"/>
                </a:solidFill>
                <a:cs typeface="Times New Roman" pitchFamily="18" charset="0"/>
              </a:rPr>
              <a:t>,c',right</a:t>
            </a:r>
            <a:r>
              <a:rPr lang="en-CA" i="1" dirty="0">
                <a:solidFill>
                  <a:schemeClr val="accent2"/>
                </a:solidFill>
                <a:cs typeface="Times New Roman" pitchFamily="18" charset="0"/>
              </a:rPr>
              <a:t>&gt;</a:t>
            </a:r>
          </a:p>
          <a:p>
            <a:pPr lvl="2">
              <a:buFont typeface="Arial" charset="0"/>
              <a:buChar char="•"/>
              <a:defRPr/>
            </a:pPr>
            <a:r>
              <a:rPr lang="en-CA" dirty="0">
                <a:cs typeface="Times New Roman" pitchFamily="18" charset="0"/>
              </a:rPr>
              <a:t>Non-Deterministic: </a:t>
            </a:r>
            <a:r>
              <a:rPr lang="en-CA" i="1" dirty="0">
                <a:solidFill>
                  <a:schemeClr val="accent2"/>
                </a:solidFill>
                <a:cs typeface="Times New Roman" pitchFamily="18" charset="0"/>
                <a:sym typeface="Symbol" pitchFamily="18" charset="2"/>
              </a:rPr>
              <a:t>&lt;</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i</a:t>
            </a:r>
            <a:r>
              <a:rPr lang="en-CA" i="1" dirty="0" err="1">
                <a:solidFill>
                  <a:schemeClr val="accent2"/>
                </a:solidFill>
                <a:cs typeface="Times New Roman" pitchFamily="18" charset="0"/>
              </a:rPr>
              <a:t>,c</a:t>
            </a:r>
            <a:r>
              <a:rPr lang="en-CA" i="1" dirty="0">
                <a:solidFill>
                  <a:schemeClr val="accent2"/>
                </a:solidFill>
                <a:cs typeface="Times New Roman" pitchFamily="18" charset="0"/>
              </a:rPr>
              <a:t>; </a:t>
            </a:r>
            <a:r>
              <a:rPr lang="en-CA" i="1" dirty="0" err="1">
                <a:solidFill>
                  <a:schemeClr val="accent2"/>
                </a:solidFill>
                <a:cs typeface="Times New Roman" pitchFamily="18" charset="0"/>
              </a:rPr>
              <a:t>q</a:t>
            </a:r>
            <a:r>
              <a:rPr lang="en-CA" i="1" baseline="-25000" dirty="0" err="1">
                <a:solidFill>
                  <a:schemeClr val="accent2"/>
                </a:solidFill>
                <a:cs typeface="Times New Roman" pitchFamily="18" charset="0"/>
              </a:rPr>
              <a:t>j</a:t>
            </a:r>
            <a:r>
              <a:rPr lang="en-CA" i="1" dirty="0" err="1">
                <a:solidFill>
                  <a:schemeClr val="accent2"/>
                </a:solidFill>
                <a:cs typeface="Times New Roman" pitchFamily="18" charset="0"/>
              </a:rPr>
              <a:t>,c',right</a:t>
            </a:r>
            <a:r>
              <a:rPr lang="en-CA" i="1" dirty="0">
                <a:solidFill>
                  <a:schemeClr val="accent2"/>
                </a:solidFill>
                <a:cs typeface="Times New Roman" pitchFamily="18" charset="0"/>
              </a:rPr>
              <a:t>&gt; </a:t>
            </a:r>
            <a:r>
              <a:rPr lang="el-GR" i="1" dirty="0">
                <a:solidFill>
                  <a:schemeClr val="accent2"/>
                </a:solidFill>
                <a:cs typeface="Times New Roman" pitchFamily="18" charset="0"/>
              </a:rPr>
              <a:t>ϵ</a:t>
            </a:r>
            <a:r>
              <a:rPr lang="en-CA" i="1" dirty="0">
                <a:solidFill>
                  <a:schemeClr val="accent2"/>
                </a:solidFill>
                <a:cs typeface="Times New Roman" pitchFamily="18" charset="0"/>
              </a:rPr>
              <a:t> </a:t>
            </a:r>
            <a:r>
              <a:rPr lang="en-CA" i="1" dirty="0">
                <a:solidFill>
                  <a:schemeClr val="accent2"/>
                </a:solidFill>
                <a:cs typeface="Times New Roman" pitchFamily="18" charset="0"/>
                <a:sym typeface="Symbol" pitchFamily="18" charset="2"/>
              </a:rPr>
              <a:t></a:t>
            </a:r>
            <a:endParaRPr lang="en-CA" dirty="0">
              <a:cs typeface="Times New Roman" pitchFamily="18" charset="0"/>
            </a:endParaRPr>
          </a:p>
          <a:p>
            <a:pPr lvl="1">
              <a:buFont typeface="Arial" charset="0"/>
              <a:buChar char="•"/>
              <a:defRPr/>
            </a:pPr>
            <a:r>
              <a:rPr lang="en-CA" dirty="0">
                <a:cs typeface="Times New Roman" pitchFamily="18" charset="0"/>
              </a:rPr>
              <a:t>A non-deterministic machine </a:t>
            </a:r>
            <a:r>
              <a:rPr lang="en-CA" i="1" dirty="0">
                <a:solidFill>
                  <a:schemeClr val="accent2"/>
                </a:solidFill>
                <a:cs typeface="Times New Roman" pitchFamily="18" charset="0"/>
              </a:rPr>
              <a:t>M</a:t>
            </a:r>
            <a:r>
              <a:rPr lang="en-CA" dirty="0">
                <a:cs typeface="Times New Roman" pitchFamily="18" charset="0"/>
              </a:rPr>
              <a:t> on input </a:t>
            </a:r>
            <a:r>
              <a:rPr lang="en-CA" i="1" dirty="0">
                <a:solidFill>
                  <a:schemeClr val="accent2"/>
                </a:solidFill>
                <a:cs typeface="Times New Roman" pitchFamily="18" charset="0"/>
              </a:rPr>
              <a:t>I</a:t>
            </a:r>
            <a:r>
              <a:rPr lang="en-CA" dirty="0">
                <a:cs typeface="Times New Roman" pitchFamily="18" charset="0"/>
              </a:rPr>
              <a:t> </a:t>
            </a:r>
            <a:br>
              <a:rPr lang="en-CA" dirty="0">
                <a:cs typeface="Times New Roman" pitchFamily="18" charset="0"/>
              </a:rPr>
            </a:br>
            <a:r>
              <a:rPr lang="en-CA" dirty="0">
                <a:cs typeface="Times New Roman" pitchFamily="18" charset="0"/>
              </a:rPr>
              <a:t>  is said to </a:t>
            </a:r>
            <a:r>
              <a:rPr lang="en-CA" i="1" dirty="0">
                <a:solidFill>
                  <a:schemeClr val="accent2"/>
                </a:solidFill>
                <a:cs typeface="Times New Roman" pitchFamily="18" charset="0"/>
              </a:rPr>
              <a:t>accept</a:t>
            </a:r>
            <a:r>
              <a:rPr lang="en-CA" dirty="0">
                <a:cs typeface="Times New Roman" pitchFamily="18" charset="0"/>
              </a:rPr>
              <a:t> its input </a:t>
            </a:r>
          </a:p>
          <a:p>
            <a:pPr lvl="2">
              <a:buFont typeface="Arial" charset="0"/>
              <a:buChar char="•"/>
              <a:defRPr/>
            </a:pPr>
            <a:r>
              <a:rPr lang="en-CA" dirty="0">
                <a:cs typeface="Times New Roman" pitchFamily="18" charset="0"/>
              </a:rPr>
              <a:t>if there </a:t>
            </a:r>
            <a:r>
              <a:rPr lang="en-CA" i="1" dirty="0">
                <a:solidFill>
                  <a:srgbClr val="FF0000"/>
                </a:solidFill>
                <a:cs typeface="Times New Roman" pitchFamily="18" charset="0"/>
              </a:rPr>
              <a:t>exists</a:t>
            </a:r>
            <a:r>
              <a:rPr lang="en-CA" dirty="0">
                <a:cs typeface="Times New Roman" pitchFamily="18" charset="0"/>
              </a:rPr>
              <a:t> an accepting computation.</a:t>
            </a:r>
          </a:p>
          <a:p>
            <a:pPr lvl="1">
              <a:buFont typeface="Arial" charset="0"/>
              <a:buChar char="•"/>
              <a:defRPr/>
            </a:pPr>
            <a:r>
              <a:rPr lang="en-CA" dirty="0">
                <a:cs typeface="Times New Roman" pitchFamily="18" charset="0"/>
              </a:rPr>
              <a:t>Note problems computed need yes/no answers.</a:t>
            </a:r>
          </a:p>
        </p:txBody>
      </p:sp>
    </p:spTree>
    <p:extLst>
      <p:ext uri="{BB962C8B-B14F-4D97-AF65-F5344CB8AC3E}">
        <p14:creationId xmlns:p14="http://schemas.microsoft.com/office/powerpoint/2010/main" val="4282403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3" end="3"/>
                                            </p:txEl>
                                          </p:spTgt>
                                        </p:tgtEl>
                                        <p:attrNameLst>
                                          <p:attrName>style.visibility</p:attrName>
                                        </p:attrNameLst>
                                      </p:cBhvr>
                                      <p:to>
                                        <p:strVal val="visible"/>
                                      </p:to>
                                    </p:set>
                                    <p:anim calcmode="lin" valueType="num">
                                      <p:cBhvr additive="base">
                                        <p:cTn id="25"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4" end="4"/>
                                            </p:txEl>
                                          </p:spTgt>
                                        </p:tgtEl>
                                        <p:attrNameLst>
                                          <p:attrName>style.visibility</p:attrName>
                                        </p:attrNameLst>
                                      </p:cBhvr>
                                      <p:to>
                                        <p:strVal val="visible"/>
                                      </p:to>
                                    </p:set>
                                    <p:anim calcmode="lin" valueType="num">
                                      <p:cBhvr additive="base">
                                        <p:cTn id="31"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2">
                                            <p:txEl>
                                              <p:pRg st="5" end="5"/>
                                            </p:txEl>
                                          </p:spTgt>
                                        </p:tgtEl>
                                        <p:attrNameLst>
                                          <p:attrName>style.visibility</p:attrName>
                                        </p:attrNameLst>
                                      </p:cBhvr>
                                      <p:to>
                                        <p:strVal val="visible"/>
                                      </p:to>
                                    </p:set>
                                    <p:anim calcmode="lin" valueType="num">
                                      <p:cBhvr additive="base">
                                        <p:cTn id="37"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2">
                                            <p:txEl>
                                              <p:pRg st="6" end="6"/>
                                            </p:txEl>
                                          </p:spTgt>
                                        </p:tgtEl>
                                        <p:attrNameLst>
                                          <p:attrName>style.visibility</p:attrName>
                                        </p:attrNameLst>
                                      </p:cBhvr>
                                      <p:to>
                                        <p:strVal val="visible"/>
                                      </p:to>
                                    </p:set>
                                    <p:anim calcmode="lin" valueType="num">
                                      <p:cBhvr additive="base">
                                        <p:cTn id="43"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2">
                                            <p:txEl>
                                              <p:pRg st="7" end="7"/>
                                            </p:txEl>
                                          </p:spTgt>
                                        </p:tgtEl>
                                        <p:attrNameLst>
                                          <p:attrName>style.visibility</p:attrName>
                                        </p:attrNameLst>
                                      </p:cBhvr>
                                      <p:to>
                                        <p:strVal val="visible"/>
                                      </p:to>
                                    </p:set>
                                    <p:anim calcmode="lin" valueType="num">
                                      <p:cBhvr additive="base">
                                        <p:cTn id="49" dur="500" fill="hold"/>
                                        <p:tgtEl>
                                          <p:spTgt spid="12">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36"/>
          <p:cNvGrpSpPr>
            <a:grpSpLocks/>
          </p:cNvGrpSpPr>
          <p:nvPr/>
        </p:nvGrpSpPr>
        <p:grpSpPr bwMode="auto">
          <a:xfrm>
            <a:off x="5245100" y="4348163"/>
            <a:ext cx="2286000" cy="2386012"/>
            <a:chOff x="5245100" y="4370388"/>
            <a:chExt cx="2286000" cy="2386012"/>
          </a:xfrm>
        </p:grpSpPr>
        <p:sp>
          <p:nvSpPr>
            <p:cNvPr id="9944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9944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31" name="Rectangle 30"/>
          <p:cNvSpPr>
            <a:spLocks noChangeArrowheads="1"/>
          </p:cNvSpPr>
          <p:nvPr/>
        </p:nvSpPr>
        <p:spPr bwMode="auto">
          <a:xfrm>
            <a:off x="152400" y="1062038"/>
            <a:ext cx="7239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00FFFF"/>
                </a:solidFill>
                <a:effectLst/>
              </a:rPr>
              <a:t>NP:</a:t>
            </a:r>
          </a:p>
        </p:txBody>
      </p:sp>
      <p:grpSp>
        <p:nvGrpSpPr>
          <p:cNvPr id="99332"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9943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0" y="1443038"/>
            <a:ext cx="4572000" cy="4832350"/>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could provide you a small </a:t>
            </a:r>
            <a:r>
              <a:rPr lang="en-US" i="1" dirty="0">
                <a:solidFill>
                  <a:srgbClr val="FF00FF"/>
                </a:solidFill>
                <a:effectLst/>
              </a:rPr>
              <a:t>witness/solution/proof  </a:t>
            </a:r>
            <a:r>
              <a:rPr lang="en-US" i="1" dirty="0">
                <a:solidFill>
                  <a:schemeClr val="accent2"/>
                </a:solidFill>
              </a:rPr>
              <a:t>S</a:t>
            </a:r>
            <a:r>
              <a:rPr lang="en-US" dirty="0"/>
              <a:t> with which you can prove to your non-believing poly time boss that </a:t>
            </a:r>
            <a:r>
              <a:rPr lang="en-US" i="1" dirty="0">
                <a:solidFill>
                  <a:schemeClr val="accent2"/>
                </a:solidFill>
                <a:effectLst/>
              </a:rPr>
              <a:t>I </a:t>
            </a:r>
            <a:r>
              <a:rPr lang="en-US" dirty="0"/>
              <a:t>is a </a:t>
            </a:r>
            <a:r>
              <a:rPr lang="en-US" dirty="0">
                <a:solidFill>
                  <a:schemeClr val="tx2"/>
                </a:solidFill>
              </a:rPr>
              <a:t>“yes” </a:t>
            </a:r>
            <a:r>
              <a:rPr lang="en-US" dirty="0"/>
              <a:t>instance.</a:t>
            </a:r>
          </a:p>
          <a:p>
            <a:pPr>
              <a:buFontTx/>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Tx/>
              <a:buChar char="•"/>
              <a:defRPr/>
            </a:pPr>
            <a:r>
              <a:rPr lang="en-US" dirty="0"/>
              <a:t>There is likely no such </a:t>
            </a:r>
            <a:r>
              <a:rPr lang="en-US" i="1" dirty="0">
                <a:solidFill>
                  <a:srgbClr val="FF00FF"/>
                </a:solidFill>
                <a:effectLst/>
              </a:rPr>
              <a:t>witness/solution/proof</a:t>
            </a:r>
            <a:r>
              <a:rPr lang="en-US" dirty="0"/>
              <a:t> .</a:t>
            </a:r>
          </a:p>
        </p:txBody>
      </p:sp>
      <p:grpSp>
        <p:nvGrpSpPr>
          <p:cNvPr id="11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
        <p:nvSpPr>
          <p:cNvPr id="99336"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21381369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8"/>
                                        </p:tgtEl>
                                        <p:attrNameLst>
                                          <p:attrName>style.visibility</p:attrName>
                                        </p:attrNameLst>
                                      </p:cBhvr>
                                      <p:to>
                                        <p:strVal val="visible"/>
                                      </p:to>
                                    </p:set>
                                    <p:anim calcmode="lin" valueType="num">
                                      <p:cBhvr additive="base">
                                        <p:cTn id="17" dur="500" fill="hold"/>
                                        <p:tgtEl>
                                          <p:spTgt spid="118"/>
                                        </p:tgtEl>
                                        <p:attrNameLst>
                                          <p:attrName>ppt_x</p:attrName>
                                        </p:attrNameLst>
                                      </p:cBhvr>
                                      <p:tavLst>
                                        <p:tav tm="0">
                                          <p:val>
                                            <p:strVal val="#ppt_x"/>
                                          </p:val>
                                        </p:tav>
                                        <p:tav tm="100000">
                                          <p:val>
                                            <p:strVal val="#ppt_x"/>
                                          </p:val>
                                        </p:tav>
                                      </p:tavLst>
                                    </p:anim>
                                    <p:anim calcmode="lin" valueType="num">
                                      <p:cBhvr additive="base">
                                        <p:cTn id="18"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 calcmode="lin" valueType="num">
                                      <p:cBhvr additive="base">
                                        <p:cTn id="2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xEl>
                                              <p:pRg st="2" end="2"/>
                                            </p:txEl>
                                          </p:spTgt>
                                        </p:tgtEl>
                                        <p:attrNameLst>
                                          <p:attrName>style.visibility</p:attrName>
                                        </p:attrNameLst>
                                      </p:cBhvr>
                                      <p:to>
                                        <p:strVal val="visible"/>
                                      </p:to>
                                    </p:set>
                                    <p:anim calcmode="lin" valueType="num">
                                      <p:cBhvr additive="base">
                                        <p:cTn id="2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CC99FF"/>
                  </a:solidFill>
                  <a:effectLst/>
                  <a:uLnTx/>
                  <a:uFillTx/>
                  <a:latin typeface="Times New Roman" pitchFamily="18" charset="0"/>
                  <a:ea typeface="+mn-ea"/>
                  <a:cs typeface="+mn-cs"/>
                </a:rPr>
                <a:t>Poly</a:t>
              </a:r>
            </a:p>
          </p:txBody>
        </p:sp>
      </p:grpSp>
      <p:sp>
        <p:nvSpPr>
          <p:cNvPr id="10" name="Text Box 20"/>
          <p:cNvSpPr txBox="1">
            <a:spLocks noChangeArrowheads="1"/>
          </p:cNvSpPr>
          <p:nvPr/>
        </p:nvSpPr>
        <p:spPr bwMode="auto">
          <a:xfrm>
            <a:off x="3244787" y="914400"/>
            <a:ext cx="556902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Poly Computable Problem:</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an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circuit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T/F assignment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the n variables.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 True”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Algorithm: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Percolate T/F down wires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An Non-Poly Computable Problem: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ie is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satisfiable?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Search Space: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of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consider is 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 name="Group 11">
            <a:extLst>
              <a:ext uri="{FF2B5EF4-FFF2-40B4-BE49-F238E27FC236}">
                <a16:creationId xmlns:a16="http://schemas.microsoft.com/office/drawing/2014/main" id="{13A8718C-01B2-43C6-B2FC-CEAA42FFD005}"/>
              </a:ext>
            </a:extLst>
          </p:cNvPr>
          <p:cNvGrpSpPr/>
          <p:nvPr/>
        </p:nvGrpSpPr>
        <p:grpSpPr>
          <a:xfrm>
            <a:off x="337522" y="1145762"/>
            <a:ext cx="2630560" cy="2511838"/>
            <a:chOff x="337522" y="1145762"/>
            <a:chExt cx="2630560" cy="2511838"/>
          </a:xfrm>
        </p:grpSpPr>
        <p:pic>
          <p:nvPicPr>
            <p:cNvPr id="16" name="Picture 15">
              <a:extLst>
                <a:ext uri="{FF2B5EF4-FFF2-40B4-BE49-F238E27FC236}">
                  <a16:creationId xmlns:a16="http://schemas.microsoft.com/office/drawing/2014/main" id="{7072C1D6-3FA5-41C6-B638-9F0007C0542D}"/>
                </a:ext>
              </a:extLst>
            </p:cNvPr>
            <p:cNvPicPr>
              <a:picLocks noChangeAspect="1"/>
            </p:cNvPicPr>
            <p:nvPr/>
          </p:nvPicPr>
          <p:blipFill>
            <a:blip r:embed="rId2"/>
            <a:stretch>
              <a:fillRect/>
            </a:stretch>
          </p:blipFill>
          <p:spPr>
            <a:xfrm>
              <a:off x="783874" y="1145762"/>
              <a:ext cx="2184208" cy="2511838"/>
            </a:xfrm>
            <a:prstGeom prst="rect">
              <a:avLst/>
            </a:prstGeom>
          </p:spPr>
        </p:pic>
        <p:sp>
          <p:nvSpPr>
            <p:cNvPr id="14" name="Rectangle 30">
              <a:extLst>
                <a:ext uri="{FF2B5EF4-FFF2-40B4-BE49-F238E27FC236}">
                  <a16:creationId xmlns:a16="http://schemas.microsoft.com/office/drawing/2014/main" id="{7059097C-BAC6-495F-B7A2-D08B1D3D6F5D}"/>
                </a:ext>
              </a:extLst>
            </p:cNvPr>
            <p:cNvSpPr>
              <a:spLocks noChangeArrowheads="1"/>
            </p:cNvSpPr>
            <p:nvPr/>
          </p:nvSpPr>
          <p:spPr bwMode="auto">
            <a:xfrm flipH="1">
              <a:off x="762000" y="1186406"/>
              <a:ext cx="2155688" cy="2471194"/>
            </a:xfrm>
            <a:prstGeom prst="rect">
              <a:avLst/>
            </a:prstGeom>
            <a:noFill/>
            <a:ln w="25400" cap="sq">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 name="Rectangle 14">
              <a:extLst>
                <a:ext uri="{FF2B5EF4-FFF2-40B4-BE49-F238E27FC236}">
                  <a16:creationId xmlns:a16="http://schemas.microsoft.com/office/drawing/2014/main" id="{4F3079F7-ECDA-4F80-AF83-DBA101ACF293}"/>
                </a:ext>
              </a:extLst>
            </p:cNvPr>
            <p:cNvSpPr/>
            <p:nvPr/>
          </p:nvSpPr>
          <p:spPr>
            <a:xfrm>
              <a:off x="337522" y="1981200"/>
              <a:ext cx="458780"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00FF00"/>
                  </a:solidFill>
                  <a:effectLst/>
                  <a:uLnTx/>
                  <a:uFillTx/>
                  <a:latin typeface="Times New Roman" pitchFamily="18" charset="0"/>
                  <a:ea typeface="+mn-ea"/>
                  <a:cs typeface="+mn-cs"/>
                </a:rPr>
                <a:t>C</a:t>
              </a:r>
            </a:p>
          </p:txBody>
        </p:sp>
      </p:grpSp>
      <p:grpSp>
        <p:nvGrpSpPr>
          <p:cNvPr id="23" name="Group 22">
            <a:extLst>
              <a:ext uri="{FF2B5EF4-FFF2-40B4-BE49-F238E27FC236}">
                <a16:creationId xmlns:a16="http://schemas.microsoft.com/office/drawing/2014/main" id="{981223B3-1866-4213-8AED-201333F0DBB1}"/>
              </a:ext>
            </a:extLst>
          </p:cNvPr>
          <p:cNvGrpSpPr/>
          <p:nvPr/>
        </p:nvGrpSpPr>
        <p:grpSpPr>
          <a:xfrm>
            <a:off x="447260" y="609600"/>
            <a:ext cx="2470429" cy="584775"/>
            <a:chOff x="447260" y="609600"/>
            <a:chExt cx="2470429" cy="584775"/>
          </a:xfrm>
        </p:grpSpPr>
        <p:grpSp>
          <p:nvGrpSpPr>
            <p:cNvPr id="24" name="Group 33">
              <a:extLst>
                <a:ext uri="{FF2B5EF4-FFF2-40B4-BE49-F238E27FC236}">
                  <a16:creationId xmlns:a16="http://schemas.microsoft.com/office/drawing/2014/main" id="{98F493C7-CB86-4005-83E2-6500C5D82CB1}"/>
                </a:ext>
              </a:extLst>
            </p:cNvPr>
            <p:cNvGrpSpPr>
              <a:grpSpLocks/>
            </p:cNvGrpSpPr>
            <p:nvPr/>
          </p:nvGrpSpPr>
          <p:grpSpPr bwMode="auto">
            <a:xfrm>
              <a:off x="784712" y="690009"/>
              <a:ext cx="2132977" cy="422698"/>
              <a:chOff x="242" y="668"/>
              <a:chExt cx="2825" cy="364"/>
            </a:xfrm>
          </p:grpSpPr>
          <p:grpSp>
            <p:nvGrpSpPr>
              <p:cNvPr id="26" name="Group 32">
                <a:extLst>
                  <a:ext uri="{FF2B5EF4-FFF2-40B4-BE49-F238E27FC236}">
                    <a16:creationId xmlns:a16="http://schemas.microsoft.com/office/drawing/2014/main" id="{3D733945-D3CF-489A-BECE-9C6485EB5C7C}"/>
                  </a:ext>
                </a:extLst>
              </p:cNvPr>
              <p:cNvGrpSpPr>
                <a:grpSpLocks/>
              </p:cNvGrpSpPr>
              <p:nvPr/>
            </p:nvGrpSpPr>
            <p:grpSpPr bwMode="auto">
              <a:xfrm>
                <a:off x="242" y="672"/>
                <a:ext cx="2825" cy="354"/>
                <a:chOff x="242" y="672"/>
                <a:chExt cx="2825" cy="354"/>
              </a:xfrm>
            </p:grpSpPr>
            <p:sp>
              <p:nvSpPr>
                <p:cNvPr id="31" name="Text Box 25">
                  <a:extLst>
                    <a:ext uri="{FF2B5EF4-FFF2-40B4-BE49-F238E27FC236}">
                      <a16:creationId xmlns:a16="http://schemas.microsoft.com/office/drawing/2014/main" id="{733F0A87-04C0-4FDB-B031-8FC0E5FAF044}"/>
                    </a:ext>
                  </a:extLst>
                </p:cNvPr>
                <p:cNvSpPr txBox="1">
                  <a:spLocks noChangeArrowheads="1"/>
                </p:cNvSpPr>
                <p:nvPr/>
              </p:nvSpPr>
              <p:spPr bwMode="auto">
                <a:xfrm>
                  <a:off x="242" y="672"/>
                  <a:ext cx="1008"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F</a:t>
                  </a:r>
                </a:p>
              </p:txBody>
            </p:sp>
            <p:sp>
              <p:nvSpPr>
                <p:cNvPr id="34" name="Text Box 26">
                  <a:extLst>
                    <a:ext uri="{FF2B5EF4-FFF2-40B4-BE49-F238E27FC236}">
                      <a16:creationId xmlns:a16="http://schemas.microsoft.com/office/drawing/2014/main" id="{6B28C123-1047-4707-AB64-50A646E42EE5}"/>
                    </a:ext>
                  </a:extLst>
                </p:cNvPr>
                <p:cNvSpPr txBox="1">
                  <a:spLocks noChangeArrowheads="1"/>
                </p:cNvSpPr>
                <p:nvPr/>
              </p:nvSpPr>
              <p:spPr bwMode="auto">
                <a:xfrm>
                  <a:off x="1216" y="672"/>
                  <a:ext cx="942"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a:t>
                  </a:r>
                </a:p>
              </p:txBody>
            </p:sp>
            <p:sp>
              <p:nvSpPr>
                <p:cNvPr id="35" name="Text Box 27">
                  <a:extLst>
                    <a:ext uri="{FF2B5EF4-FFF2-40B4-BE49-F238E27FC236}">
                      <a16:creationId xmlns:a16="http://schemas.microsoft.com/office/drawing/2014/main" id="{A443F3C2-408C-4711-A12E-F56BD0AC0C66}"/>
                    </a:ext>
                  </a:extLst>
                </p:cNvPr>
                <p:cNvSpPr txBox="1">
                  <a:spLocks noChangeArrowheads="1"/>
                </p:cNvSpPr>
                <p:nvPr/>
              </p:nvSpPr>
              <p:spPr bwMode="auto">
                <a:xfrm>
                  <a:off x="2144" y="681"/>
                  <a:ext cx="923"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27" name="Group 31">
                <a:extLst>
                  <a:ext uri="{FF2B5EF4-FFF2-40B4-BE49-F238E27FC236}">
                    <a16:creationId xmlns:a16="http://schemas.microsoft.com/office/drawing/2014/main" id="{5C2BC4E6-79BF-4CB3-82FC-E4F73C0308E2}"/>
                  </a:ext>
                </a:extLst>
              </p:cNvPr>
              <p:cNvGrpSpPr>
                <a:grpSpLocks/>
              </p:cNvGrpSpPr>
              <p:nvPr/>
            </p:nvGrpSpPr>
            <p:grpSpPr bwMode="auto">
              <a:xfrm>
                <a:off x="389" y="668"/>
                <a:ext cx="2556" cy="364"/>
                <a:chOff x="389" y="668"/>
                <a:chExt cx="2556" cy="364"/>
              </a:xfrm>
            </p:grpSpPr>
            <p:sp>
              <p:nvSpPr>
                <p:cNvPr id="28" name="Rectangle 28">
                  <a:extLst>
                    <a:ext uri="{FF2B5EF4-FFF2-40B4-BE49-F238E27FC236}">
                      <a16:creationId xmlns:a16="http://schemas.microsoft.com/office/drawing/2014/main" id="{EFE924D6-B2AF-424C-A2EF-8C38EFDDE628}"/>
                    </a:ext>
                  </a:extLst>
                </p:cNvPr>
                <p:cNvSpPr>
                  <a:spLocks noChangeArrowheads="1"/>
                </p:cNvSpPr>
                <p:nvPr/>
              </p:nvSpPr>
              <p:spPr bwMode="auto">
                <a:xfrm>
                  <a:off x="1958" y="668"/>
                  <a:ext cx="734"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FF0000"/>
                    </a:buClr>
                    <a:buSzTx/>
                    <a:buFontTx/>
                    <a:buNone/>
                    <a:tabLst/>
                    <a:defRPr/>
                  </a:pPr>
                  <a:endPar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sp>
              <p:nvSpPr>
                <p:cNvPr id="29" name="Rectangle 30">
                  <a:extLst>
                    <a:ext uri="{FF2B5EF4-FFF2-40B4-BE49-F238E27FC236}">
                      <a16:creationId xmlns:a16="http://schemas.microsoft.com/office/drawing/2014/main" id="{5F1FD90C-31A0-45BA-B4D2-60596F176D98}"/>
                    </a:ext>
                  </a:extLst>
                </p:cNvPr>
                <p:cNvSpPr>
                  <a:spLocks noChangeArrowheads="1"/>
                </p:cNvSpPr>
                <p:nvPr/>
              </p:nvSpPr>
              <p:spPr bwMode="auto">
                <a:xfrm flipH="1">
                  <a:off x="389" y="687"/>
                  <a:ext cx="2556" cy="345"/>
                </a:xfrm>
                <a:prstGeom prst="rect">
                  <a:avLst/>
                </a:prstGeom>
                <a:noFill/>
                <a:ln w="2540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
                      <a:srgbClr val="FF0000"/>
                    </a:buClr>
                    <a:buSzTx/>
                    <a:buFontTx/>
                    <a:buNone/>
                    <a:tabLst/>
                    <a:defRPr/>
                  </a:pP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grpSp>
        <p:sp>
          <p:nvSpPr>
            <p:cNvPr id="25" name="Rectangle 24">
              <a:extLst>
                <a:ext uri="{FF2B5EF4-FFF2-40B4-BE49-F238E27FC236}">
                  <a16:creationId xmlns:a16="http://schemas.microsoft.com/office/drawing/2014/main" id="{8AF12B6A-FAE7-46A9-BD20-9D317E2898A7}"/>
                </a:ext>
              </a:extLst>
            </p:cNvPr>
            <p:cNvSpPr/>
            <p:nvPr/>
          </p:nvSpPr>
          <p:spPr>
            <a:xfrm>
              <a:off x="447260" y="609600"/>
              <a:ext cx="320922" cy="58477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rPr>
                <a:t>I</a:t>
              </a:r>
            </a:p>
          </p:txBody>
        </p:sp>
      </p:grpSp>
      <p:grpSp>
        <p:nvGrpSpPr>
          <p:cNvPr id="38" name="Group 36">
            <a:extLst>
              <a:ext uri="{FF2B5EF4-FFF2-40B4-BE49-F238E27FC236}">
                <a16:creationId xmlns:a16="http://schemas.microsoft.com/office/drawing/2014/main" id="{2B21D9B8-095D-41F7-A792-3F4D5C3AD0C7}"/>
              </a:ext>
            </a:extLst>
          </p:cNvPr>
          <p:cNvGrpSpPr>
            <a:grpSpLocks/>
          </p:cNvGrpSpPr>
          <p:nvPr/>
        </p:nvGrpSpPr>
        <p:grpSpPr bwMode="auto">
          <a:xfrm>
            <a:off x="268356" y="4270420"/>
            <a:ext cx="2273420" cy="2475363"/>
            <a:chOff x="-148" y="1824"/>
            <a:chExt cx="1943" cy="2372"/>
          </a:xfrm>
        </p:grpSpPr>
        <p:pic>
          <p:nvPicPr>
            <p:cNvPr id="39" name="Picture 34" descr="Photo-042">
              <a:extLst>
                <a:ext uri="{FF2B5EF4-FFF2-40B4-BE49-F238E27FC236}">
                  <a16:creationId xmlns:a16="http://schemas.microsoft.com/office/drawing/2014/main" id="{47D830F5-DB52-4926-9A38-A251238804C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 y="1824"/>
              <a:ext cx="1651"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Rectangle 35">
              <a:extLst>
                <a:ext uri="{FF2B5EF4-FFF2-40B4-BE49-F238E27FC236}">
                  <a16:creationId xmlns:a16="http://schemas.microsoft.com/office/drawing/2014/main" id="{66BB926C-2897-43FF-A3A4-AE32554E609E}"/>
                </a:ext>
              </a:extLst>
            </p:cNvPr>
            <p:cNvSpPr>
              <a:spLocks noChangeArrowheads="1"/>
            </p:cNvSpPr>
            <p:nvPr/>
          </p:nvSpPr>
          <p:spPr bwMode="auto">
            <a:xfrm>
              <a:off x="-148" y="3855"/>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Jack Edmonds 1965</a:t>
              </a:r>
            </a:p>
          </p:txBody>
        </p:sp>
      </p:grpSp>
      <p:grpSp>
        <p:nvGrpSpPr>
          <p:cNvPr id="49" name="Group 24">
            <a:extLst>
              <a:ext uri="{FF2B5EF4-FFF2-40B4-BE49-F238E27FC236}">
                <a16:creationId xmlns:a16="http://schemas.microsoft.com/office/drawing/2014/main" id="{018D35E2-83A2-4597-B515-E678DEF3405F}"/>
              </a:ext>
            </a:extLst>
          </p:cNvPr>
          <p:cNvGrpSpPr>
            <a:grpSpLocks/>
          </p:cNvGrpSpPr>
          <p:nvPr/>
        </p:nvGrpSpPr>
        <p:grpSpPr bwMode="auto">
          <a:xfrm>
            <a:off x="840361" y="2047254"/>
            <a:ext cx="2117948" cy="1643047"/>
            <a:chOff x="126" y="2265"/>
            <a:chExt cx="3045" cy="2060"/>
          </a:xfrm>
        </p:grpSpPr>
        <p:sp>
          <p:nvSpPr>
            <p:cNvPr id="50" name="Text Box 25">
              <a:extLst>
                <a:ext uri="{FF2B5EF4-FFF2-40B4-BE49-F238E27FC236}">
                  <a16:creationId xmlns:a16="http://schemas.microsoft.com/office/drawing/2014/main" id="{9E123335-C06E-4266-8829-58AF400B7093}"/>
                </a:ext>
              </a:extLst>
            </p:cNvPr>
            <p:cNvSpPr txBox="1">
              <a:spLocks noChangeArrowheads="1"/>
            </p:cNvSpPr>
            <p:nvPr/>
          </p:nvSpPr>
          <p:spPr bwMode="auto">
            <a:xfrm>
              <a:off x="126" y="2265"/>
              <a:ext cx="100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rPr>
                <a:t>F</a:t>
              </a:r>
            </a:p>
          </p:txBody>
        </p:sp>
        <p:sp>
          <p:nvSpPr>
            <p:cNvPr id="51" name="Text Box 26">
              <a:extLst>
                <a:ext uri="{FF2B5EF4-FFF2-40B4-BE49-F238E27FC236}">
                  <a16:creationId xmlns:a16="http://schemas.microsoft.com/office/drawing/2014/main" id="{2612177E-A06F-4664-AD39-7697A71CC086}"/>
                </a:ext>
              </a:extLst>
            </p:cNvPr>
            <p:cNvSpPr txBox="1">
              <a:spLocks noChangeArrowheads="1"/>
            </p:cNvSpPr>
            <p:nvPr/>
          </p:nvSpPr>
          <p:spPr bwMode="auto">
            <a:xfrm>
              <a:off x="717" y="2265"/>
              <a:ext cx="100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52" name="Text Box 27">
              <a:extLst>
                <a:ext uri="{FF2B5EF4-FFF2-40B4-BE49-F238E27FC236}">
                  <a16:creationId xmlns:a16="http://schemas.microsoft.com/office/drawing/2014/main" id="{CC5A0929-48AF-4004-AA91-DD05A255A68B}"/>
                </a:ext>
              </a:extLst>
            </p:cNvPr>
            <p:cNvSpPr txBox="1">
              <a:spLocks noChangeArrowheads="1"/>
            </p:cNvSpPr>
            <p:nvPr/>
          </p:nvSpPr>
          <p:spPr bwMode="auto">
            <a:xfrm>
              <a:off x="861" y="3823"/>
              <a:ext cx="100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rPr>
                <a:t>F</a:t>
              </a:r>
            </a:p>
          </p:txBody>
        </p:sp>
        <p:sp>
          <p:nvSpPr>
            <p:cNvPr id="53" name="Text Box 28">
              <a:extLst>
                <a:ext uri="{FF2B5EF4-FFF2-40B4-BE49-F238E27FC236}">
                  <a16:creationId xmlns:a16="http://schemas.microsoft.com/office/drawing/2014/main" id="{30FBC32E-5DE3-4B02-AAB3-A88EE525DDA8}"/>
                </a:ext>
              </a:extLst>
            </p:cNvPr>
            <p:cNvSpPr txBox="1">
              <a:spLocks noChangeArrowheads="1"/>
            </p:cNvSpPr>
            <p:nvPr/>
          </p:nvSpPr>
          <p:spPr bwMode="auto">
            <a:xfrm>
              <a:off x="671" y="3042"/>
              <a:ext cx="100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rPr>
                <a:t>F</a:t>
              </a:r>
            </a:p>
          </p:txBody>
        </p:sp>
        <p:sp>
          <p:nvSpPr>
            <p:cNvPr id="54" name="Text Box 29">
              <a:extLst>
                <a:ext uri="{FF2B5EF4-FFF2-40B4-BE49-F238E27FC236}">
                  <a16:creationId xmlns:a16="http://schemas.microsoft.com/office/drawing/2014/main" id="{1ED2251F-5ACB-438B-AE14-B776D147E85A}"/>
                </a:ext>
              </a:extLst>
            </p:cNvPr>
            <p:cNvSpPr txBox="1">
              <a:spLocks noChangeArrowheads="1"/>
            </p:cNvSpPr>
            <p:nvPr/>
          </p:nvSpPr>
          <p:spPr bwMode="auto">
            <a:xfrm>
              <a:off x="1422" y="3042"/>
              <a:ext cx="100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rPr>
                <a:t>F</a:t>
              </a:r>
            </a:p>
          </p:txBody>
        </p:sp>
        <p:sp>
          <p:nvSpPr>
            <p:cNvPr id="55" name="Text Box 30">
              <a:extLst>
                <a:ext uri="{FF2B5EF4-FFF2-40B4-BE49-F238E27FC236}">
                  <a16:creationId xmlns:a16="http://schemas.microsoft.com/office/drawing/2014/main" id="{F81089BA-9050-4EA2-B091-BBEC2AA52D23}"/>
                </a:ext>
              </a:extLst>
            </p:cNvPr>
            <p:cNvSpPr txBox="1">
              <a:spLocks noChangeArrowheads="1"/>
            </p:cNvSpPr>
            <p:nvPr/>
          </p:nvSpPr>
          <p:spPr bwMode="auto">
            <a:xfrm>
              <a:off x="2149" y="2265"/>
              <a:ext cx="1022" cy="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0000"/>
                  </a:solidFill>
                  <a:effectLst/>
                  <a:uLnTx/>
                  <a:uFillTx/>
                  <a:latin typeface="Times New Roman" pitchFamily="18" charset="0"/>
                  <a:ea typeface="+mn-ea"/>
                  <a:cs typeface="+mn-cs"/>
                </a:rPr>
                <a:t>T</a:t>
              </a:r>
            </a:p>
          </p:txBody>
        </p:sp>
      </p:grpSp>
      <p:sp>
        <p:nvSpPr>
          <p:cNvPr id="71" name="Rectangle 70">
            <a:extLst>
              <a:ext uri="{FF2B5EF4-FFF2-40B4-BE49-F238E27FC236}">
                <a16:creationId xmlns:a16="http://schemas.microsoft.com/office/drawing/2014/main" id="{3CA74B37-17C1-4DF8-97D1-EA31598D2DD0}"/>
              </a:ext>
            </a:extLst>
          </p:cNvPr>
          <p:cNvSpPr/>
          <p:nvPr/>
        </p:nvSpPr>
        <p:spPr>
          <a:xfrm>
            <a:off x="741593" y="3633329"/>
            <a:ext cx="2128340" cy="461665"/>
          </a:xfrm>
          <a:prstGeom prst="rect">
            <a:avLst/>
          </a:prstGeom>
        </p:spPr>
        <p:txBody>
          <a:bodyPr wrap="none">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Result=T or not</a:t>
            </a:r>
          </a:p>
        </p:txBody>
      </p:sp>
      <p:sp>
        <p:nvSpPr>
          <p:cNvPr id="72" name="Rectangle 2">
            <a:extLst>
              <a:ext uri="{FF2B5EF4-FFF2-40B4-BE49-F238E27FC236}">
                <a16:creationId xmlns:a16="http://schemas.microsoft.com/office/drawing/2014/main" id="{6DA3CE05-55A4-4CD5-A30A-A57004F05CDE}"/>
              </a:ext>
            </a:extLst>
          </p:cNvPr>
          <p:cNvSpPr>
            <a:spLocks noChangeArrowheads="1"/>
          </p:cNvSpPr>
          <p:nvPr/>
        </p:nvSpPr>
        <p:spPr bwMode="auto">
          <a:xfrm>
            <a:off x="757853" y="-99392"/>
            <a:ext cx="7650651"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Witness </a:t>
            </a:r>
            <a:r>
              <a:rPr kumimoji="0" lang="el-GR" altLang="en-US" sz="36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Acceptable &amp; NP</a:t>
            </a:r>
            <a:endParaRPr kumimoji="0" lang="en-CA"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36350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2" end="2"/>
                                            </p:txEl>
                                          </p:spTgt>
                                        </p:tgtEl>
                                        <p:attrNameLst>
                                          <p:attrName>style.visibility</p:attrName>
                                        </p:attrNameLst>
                                      </p:cBhvr>
                                      <p:to>
                                        <p:strVal val="visible"/>
                                      </p:to>
                                    </p:set>
                                    <p:anim calcmode="lin" valueType="num">
                                      <p:cBhvr additive="base">
                                        <p:cTn id="2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nodeType="click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500" fill="hold"/>
                                        <p:tgtEl>
                                          <p:spTgt spid="49"/>
                                        </p:tgtEl>
                                        <p:attrNameLst>
                                          <p:attrName>ppt_x</p:attrName>
                                        </p:attrNameLst>
                                      </p:cBhvr>
                                      <p:tavLst>
                                        <p:tav tm="0">
                                          <p:val>
                                            <p:strVal val="#ppt_x"/>
                                          </p:val>
                                        </p:tav>
                                        <p:tav tm="100000">
                                          <p:val>
                                            <p:strVal val="#ppt_x"/>
                                          </p:val>
                                        </p:tav>
                                      </p:tavLst>
                                    </p:anim>
                                    <p:anim calcmode="lin" valueType="num">
                                      <p:cBhvr additive="base">
                                        <p:cTn id="34"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 calcmode="lin" valueType="num">
                                      <p:cBhvr additive="base">
                                        <p:cTn id="39"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71"/>
                                        </p:tgtEl>
                                        <p:attrNameLst>
                                          <p:attrName>style.visibility</p:attrName>
                                        </p:attrNameLst>
                                      </p:cBhvr>
                                      <p:to>
                                        <p:strVal val="visible"/>
                                      </p:to>
                                    </p:set>
                                    <p:anim calcmode="lin" valueType="num">
                                      <p:cBhvr additive="base">
                                        <p:cTn id="43" dur="500" fill="hold"/>
                                        <p:tgtEl>
                                          <p:spTgt spid="71"/>
                                        </p:tgtEl>
                                        <p:attrNameLst>
                                          <p:attrName>ppt_x</p:attrName>
                                        </p:attrNameLst>
                                      </p:cBhvr>
                                      <p:tavLst>
                                        <p:tav tm="0">
                                          <p:val>
                                            <p:strVal val="#ppt_x"/>
                                          </p:val>
                                        </p:tav>
                                        <p:tav tm="100000">
                                          <p:val>
                                            <p:strVal val="#ppt_x"/>
                                          </p:val>
                                        </p:tav>
                                      </p:tavLst>
                                    </p:anim>
                                    <p:anim calcmode="lin" valueType="num">
                                      <p:cBhvr additive="base">
                                        <p:cTn id="44"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xEl>
                                              <p:pRg st="4" end="4"/>
                                            </p:txEl>
                                          </p:spTgt>
                                        </p:tgtEl>
                                        <p:attrNameLst>
                                          <p:attrName>style.visibility</p:attrName>
                                        </p:attrNameLst>
                                      </p:cBhvr>
                                      <p:to>
                                        <p:strVal val="visible"/>
                                      </p:to>
                                    </p:set>
                                    <p:anim calcmode="lin" valueType="num">
                                      <p:cBhvr additive="base">
                                        <p:cTn id="49"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0">
                                            <p:txEl>
                                              <p:pRg st="5" end="5"/>
                                            </p:txEl>
                                          </p:spTgt>
                                        </p:tgtEl>
                                        <p:attrNameLst>
                                          <p:attrName>style.visibility</p:attrName>
                                        </p:attrNameLst>
                                      </p:cBhvr>
                                      <p:to>
                                        <p:strVal val="visible"/>
                                      </p:to>
                                    </p:set>
                                    <p:anim calcmode="lin" valueType="num">
                                      <p:cBhvr additive="base">
                                        <p:cTn id="55"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0">
                                            <p:txEl>
                                              <p:pRg st="6" end="6"/>
                                            </p:txEl>
                                          </p:spTgt>
                                        </p:tgtEl>
                                        <p:attrNameLst>
                                          <p:attrName>style.visibility</p:attrName>
                                        </p:attrNameLst>
                                      </p:cBhvr>
                                      <p:to>
                                        <p:strVal val="visible"/>
                                      </p:to>
                                    </p:set>
                                    <p:anim calcmode="lin" valueType="num">
                                      <p:cBhvr additive="base">
                                        <p:cTn id="61"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0">
                                            <p:txEl>
                                              <p:pRg st="7" end="7"/>
                                            </p:txEl>
                                          </p:spTgt>
                                        </p:tgtEl>
                                        <p:attrNameLst>
                                          <p:attrName>style.visibility</p:attrName>
                                        </p:attrNameLst>
                                      </p:cBhvr>
                                      <p:to>
                                        <p:strVal val="visible"/>
                                      </p:to>
                                    </p:set>
                                    <p:anim calcmode="lin" valueType="num">
                                      <p:cBhvr additive="base">
                                        <p:cTn id="67" dur="500" fill="hold"/>
                                        <p:tgtEl>
                                          <p:spTgt spid="10">
                                            <p:txEl>
                                              <p:pRg st="7" end="7"/>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0">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0">
                                            <p:txEl>
                                              <p:pRg st="8" end="8"/>
                                            </p:txEl>
                                          </p:spTgt>
                                        </p:tgtEl>
                                        <p:attrNameLst>
                                          <p:attrName>style.visibility</p:attrName>
                                        </p:attrNameLst>
                                      </p:cBhvr>
                                      <p:to>
                                        <p:strVal val="visible"/>
                                      </p:to>
                                    </p:set>
                                    <p:anim calcmode="lin" valueType="num">
                                      <p:cBhvr additive="base">
                                        <p:cTn id="73" dur="500" fill="hold"/>
                                        <p:tgtEl>
                                          <p:spTgt spid="10">
                                            <p:txEl>
                                              <p:pRg st="8" end="8"/>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0">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0">
                                            <p:txEl>
                                              <p:pRg st="9" end="9"/>
                                            </p:txEl>
                                          </p:spTgt>
                                        </p:tgtEl>
                                        <p:attrNameLst>
                                          <p:attrName>style.visibility</p:attrName>
                                        </p:attrNameLst>
                                      </p:cBhvr>
                                      <p:to>
                                        <p:strVal val="visible"/>
                                      </p:to>
                                    </p:set>
                                    <p:anim calcmode="lin" valueType="num">
                                      <p:cBhvr additive="base">
                                        <p:cTn id="79" dur="500" fill="hold"/>
                                        <p:tgtEl>
                                          <p:spTgt spid="10">
                                            <p:txEl>
                                              <p:pRg st="9" end="9"/>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0">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31" name="Rectangle 30"/>
          <p:cNvSpPr>
            <a:spLocks noChangeArrowheads="1"/>
          </p:cNvSpPr>
          <p:nvPr/>
        </p:nvSpPr>
        <p:spPr bwMode="auto">
          <a:xfrm>
            <a:off x="152400" y="1062038"/>
            <a:ext cx="7239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solidFill>
                  <a:srgbClr val="6699FF"/>
                </a:solidFill>
                <a:effectLst/>
              </a:rPr>
              <a:t>CoNP:</a:t>
            </a:r>
          </a:p>
        </p:txBody>
      </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0" y="1443038"/>
            <a:ext cx="4572000" cy="4832350"/>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could provide you a small </a:t>
            </a:r>
            <a:r>
              <a:rPr lang="en-US" i="1" dirty="0">
                <a:solidFill>
                  <a:srgbClr val="FF00FF"/>
                </a:solidFill>
                <a:effectLst/>
              </a:rPr>
              <a:t>witness/solution/proof  </a:t>
            </a:r>
            <a:r>
              <a:rPr lang="en-US" i="1" dirty="0">
                <a:solidFill>
                  <a:schemeClr val="accent2"/>
                </a:solidFill>
              </a:rPr>
              <a:t>S</a:t>
            </a:r>
            <a:r>
              <a:rPr lang="en-US" dirty="0"/>
              <a:t> with which you can prove to your non-believing poly time boss that </a:t>
            </a:r>
            <a:r>
              <a:rPr lang="en-US" i="1" dirty="0">
                <a:solidFill>
                  <a:schemeClr val="accent2"/>
                </a:solidFill>
                <a:effectLst/>
              </a:rPr>
              <a:t>I </a:t>
            </a:r>
            <a:r>
              <a:rPr lang="en-US" dirty="0"/>
              <a:t>is a </a:t>
            </a:r>
            <a:r>
              <a:rPr lang="en-US" dirty="0">
                <a:solidFill>
                  <a:schemeClr val="tx2"/>
                </a:solidFill>
              </a:rPr>
              <a:t>“no” </a:t>
            </a:r>
            <a:r>
              <a:rPr lang="en-US" dirty="0"/>
              <a:t>instance.</a:t>
            </a:r>
          </a:p>
          <a:p>
            <a:pPr>
              <a:buFontTx/>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Tx/>
              <a:buChar char="•"/>
              <a:defRPr/>
            </a:pPr>
            <a:r>
              <a:rPr lang="en-US" dirty="0"/>
              <a:t>There is likely no such </a:t>
            </a:r>
            <a:r>
              <a:rPr lang="en-US" i="1" dirty="0">
                <a:solidFill>
                  <a:srgbClr val="FF00FF"/>
                </a:solidFill>
                <a:effectLst/>
              </a:rPr>
              <a:t>witness/solution/proof</a:t>
            </a:r>
            <a:r>
              <a:rPr lang="en-US" dirty="0"/>
              <a:t> .</a:t>
            </a: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2307897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 calcmode="lin" valueType="num">
                                      <p:cBhvr additive="base">
                                        <p:cTn id="7" dur="500" fill="hold"/>
                                        <p:tgtEl>
                                          <p:spTgt spid="114"/>
                                        </p:tgtEl>
                                        <p:attrNameLst>
                                          <p:attrName>ppt_x</p:attrName>
                                        </p:attrNameLst>
                                      </p:cBhvr>
                                      <p:tavLst>
                                        <p:tav tm="0">
                                          <p:val>
                                            <p:strVal val="#ppt_x"/>
                                          </p:val>
                                        </p:tav>
                                        <p:tav tm="100000">
                                          <p:val>
                                            <p:strVal val="#ppt_x"/>
                                          </p:val>
                                        </p:tav>
                                      </p:tavLst>
                                    </p:anim>
                                    <p:anim calcmode="lin" valueType="num">
                                      <p:cBhvr additive="base">
                                        <p:cTn id="8" dur="500" fill="hold"/>
                                        <p:tgtEl>
                                          <p:spTgt spid="1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500" fill="hold"/>
                                        <p:tgtEl>
                                          <p:spTgt spid="117"/>
                                        </p:tgtEl>
                                        <p:attrNameLst>
                                          <p:attrName>ppt_x</p:attrName>
                                        </p:attrNameLst>
                                      </p:cBhvr>
                                      <p:tavLst>
                                        <p:tav tm="0">
                                          <p:val>
                                            <p:strVal val="#ppt_x"/>
                                          </p:val>
                                        </p:tav>
                                        <p:tav tm="100000">
                                          <p:val>
                                            <p:strVal val="#ppt_x"/>
                                          </p:val>
                                        </p:tav>
                                      </p:tavLst>
                                    </p:anim>
                                    <p:anim calcmode="lin" valueType="num">
                                      <p:cBhvr additive="base">
                                        <p:cTn id="12" dur="5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ppt_x"/>
                                          </p:val>
                                        </p:tav>
                                        <p:tav tm="100000">
                                          <p:val>
                                            <p:strVal val="#ppt_x"/>
                                          </p:val>
                                        </p:tav>
                                      </p:tavLst>
                                    </p:anim>
                                    <p:anim calcmode="lin" valueType="num">
                                      <p:cBhvr additive="base">
                                        <p:cTn id="1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additive="base">
                                        <p:cTn id="2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 calcmode="lin" valueType="num">
                                      <p:cBhvr additive="base">
                                        <p:cTn id="3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17"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954107"/>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2746854" y="565720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SAT</a:t>
            </a:r>
          </a:p>
        </p:txBody>
      </p:sp>
      <p:sp>
        <p:nvSpPr>
          <p:cNvPr id="2" name="Oval 1"/>
          <p:cNvSpPr/>
          <p:nvPr/>
        </p:nvSpPr>
        <p:spPr bwMode="auto">
          <a:xfrm>
            <a:off x="3200400" y="650287"/>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0" y="2178050"/>
            <a:ext cx="4572000" cy="2246769"/>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“yes”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can provide you a </a:t>
            </a:r>
            <a:r>
              <a:rPr lang="en-US" i="1" dirty="0">
                <a:solidFill>
                  <a:srgbClr val="FF00FF"/>
                </a:solidFill>
                <a:effectLst/>
              </a:rPr>
              <a:t>proof  </a:t>
            </a:r>
            <a:r>
              <a:rPr lang="en-US" i="1" dirty="0">
                <a:solidFill>
                  <a:schemeClr val="accent2"/>
                </a:solidFill>
              </a:rPr>
              <a:t>S</a:t>
            </a:r>
            <a:r>
              <a:rPr lang="en-US" dirty="0"/>
              <a:t> with which you can prove </a:t>
            </a:r>
            <a:r>
              <a:rPr lang="en-US" i="1" dirty="0">
                <a:solidFill>
                  <a:schemeClr val="accent2"/>
                </a:solidFill>
                <a:effectLst/>
              </a:rPr>
              <a:t>I </a:t>
            </a:r>
            <a:r>
              <a:rPr lang="en-US" dirty="0"/>
              <a:t>is a </a:t>
            </a:r>
            <a:r>
              <a:rPr lang="en-US" dirty="0">
                <a:solidFill>
                  <a:schemeClr val="tx2"/>
                </a:solidFill>
              </a:rPr>
              <a:t>“yes” </a:t>
            </a:r>
            <a:r>
              <a:rPr lang="en-US" dirty="0"/>
              <a:t>instance.</a:t>
            </a:r>
          </a:p>
        </p:txBody>
      </p:sp>
    </p:spTree>
    <p:extLst>
      <p:ext uri="{BB962C8B-B14F-4D97-AF65-F5344CB8AC3E}">
        <p14:creationId xmlns:p14="http://schemas.microsoft.com/office/powerpoint/2010/main" val="29896361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1">
                                            <p:txEl>
                                              <p:pRg st="0" end="0"/>
                                            </p:txEl>
                                          </p:spTgt>
                                        </p:tgtEl>
                                        <p:attrNameLst>
                                          <p:attrName>style.visibility</p:attrName>
                                        </p:attrNameLst>
                                      </p:cBhvr>
                                      <p:to>
                                        <p:strVal val="visible"/>
                                      </p:to>
                                    </p:set>
                                    <p:anim calcmode="lin" valueType="num">
                                      <p:cBhvr additive="base">
                                        <p:cTn id="23"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2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21">
                                            <p:txEl>
                                              <p:pRg st="1" end="1"/>
                                            </p:txEl>
                                          </p:spTgt>
                                        </p:tgtEl>
                                        <p:attrNameLst>
                                          <p:attrName>style.visibility</p:attrName>
                                        </p:attrNameLst>
                                      </p:cBhvr>
                                      <p:to>
                                        <p:strVal val="visible"/>
                                      </p:to>
                                    </p:set>
                                    <p:anim calcmode="lin" valueType="num">
                                      <p:cBhvr additive="base">
                                        <p:cTn id="27"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1" nodeType="clickEffect">
                                  <p:stCondLst>
                                    <p:cond delay="0"/>
                                  </p:stCondLst>
                                  <p:childTnLst>
                                    <p:animMotion origin="layout" path="M 4.44444E-6 -3.33333E-6 L 0.17274 -0.325 " pathEditMode="relative" rAng="0" ptsTypes="AA">
                                      <p:cBhvr>
                                        <p:cTn id="32" dur="2000" fill="hold"/>
                                        <p:tgtEl>
                                          <p:spTgt spid="100362"/>
                                        </p:tgtEl>
                                        <p:attrNameLst>
                                          <p:attrName>ppt_x</p:attrName>
                                          <p:attrName>ppt_y</p:attrName>
                                        </p:attrNameLst>
                                      </p:cBhvr>
                                      <p:rCtr x="8628" y="-1625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1384995"/>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r>
              <a:rPr lang="en-US" dirty="0">
                <a:effectLst/>
              </a:rPr>
              <a:t>not Sat </a:t>
            </a:r>
            <a:r>
              <a:rPr lang="en-US" i="1" dirty="0">
                <a:solidFill>
                  <a:schemeClr val="accent1"/>
                </a:solidFill>
                <a:effectLst/>
              </a:rPr>
              <a:t>= { circuit C |</a:t>
            </a:r>
            <a:r>
              <a:rPr lang="en-US" i="1" dirty="0">
                <a:solidFill>
                  <a:schemeClr val="accent1"/>
                </a:solidFill>
                <a:effectLst/>
                <a:sym typeface="Symbol" panose="05050102010706020507" pitchFamily="18" charset="2"/>
              </a:rPr>
              <a:t></a:t>
            </a:r>
            <a:r>
              <a:rPr lang="en-US" i="1" dirty="0">
                <a:solidFill>
                  <a:schemeClr val="accent1"/>
                </a:solidFill>
                <a:effectLst/>
              </a:rPr>
              <a:t> assignment S,   C(S) = false }</a:t>
            </a: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00362" name="Text Box 22"/>
          <p:cNvSpPr txBox="1">
            <a:spLocks noChangeArrowheads="1"/>
          </p:cNvSpPr>
          <p:nvPr/>
        </p:nvSpPr>
        <p:spPr bwMode="auto">
          <a:xfrm>
            <a:off x="2746854" y="5657205"/>
            <a:ext cx="1571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not SAT</a:t>
            </a:r>
          </a:p>
        </p:txBody>
      </p:sp>
      <p:sp>
        <p:nvSpPr>
          <p:cNvPr id="2" name="Oval 1"/>
          <p:cNvSpPr/>
          <p:nvPr/>
        </p:nvSpPr>
        <p:spPr bwMode="auto">
          <a:xfrm>
            <a:off x="3200400" y="1071269"/>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0" y="2178050"/>
            <a:ext cx="4572000" cy="2246769"/>
          </a:xfrm>
          <a:prstGeom prst="rect">
            <a:avLst/>
          </a:prstGeom>
        </p:spPr>
        <p:txBody>
          <a:bodyPr>
            <a:spAutoFit/>
          </a:bodyPr>
          <a:lstStyle/>
          <a:p>
            <a:pPr>
              <a:buFont typeface="Arial" charset="0"/>
              <a:buChar char="•"/>
              <a:defRPr/>
            </a:pPr>
            <a:r>
              <a:rPr lang="en-US" dirty="0"/>
              <a:t> If </a:t>
            </a:r>
            <a:r>
              <a:rPr lang="en-US" i="1" dirty="0">
                <a:solidFill>
                  <a:schemeClr val="accent2"/>
                </a:solidFill>
                <a:effectLst/>
              </a:rPr>
              <a:t>I </a:t>
            </a:r>
            <a:r>
              <a:rPr lang="en-US" dirty="0"/>
              <a:t>is a </a:t>
            </a:r>
            <a:r>
              <a:rPr lang="en-US" dirty="0">
                <a:solidFill>
                  <a:schemeClr val="tx2"/>
                </a:solidFill>
              </a:rPr>
              <a:t>“no” </a:t>
            </a:r>
            <a:r>
              <a:rPr lang="en-US" dirty="0"/>
              <a:t>instance:</a:t>
            </a:r>
          </a:p>
          <a:p>
            <a:pPr lvl="1">
              <a:buFont typeface="Arial" charset="0"/>
              <a:buChar char="•"/>
              <a:defRPr/>
            </a:pPr>
            <a:r>
              <a:rPr lang="en-US" dirty="0"/>
              <a:t> A </a:t>
            </a:r>
            <a:r>
              <a:rPr lang="en-US" i="1" dirty="0">
                <a:solidFill>
                  <a:srgbClr val="FF00FF"/>
                </a:solidFill>
              </a:rPr>
              <a:t>fairy god mother</a:t>
            </a:r>
            <a:r>
              <a:rPr lang="en-US" dirty="0"/>
              <a:t> can provide you a </a:t>
            </a:r>
            <a:r>
              <a:rPr lang="en-US" i="1" dirty="0">
                <a:solidFill>
                  <a:srgbClr val="FF00FF"/>
                </a:solidFill>
                <a:effectLst/>
              </a:rPr>
              <a:t>proof  </a:t>
            </a:r>
            <a:r>
              <a:rPr lang="en-US" i="1" dirty="0">
                <a:solidFill>
                  <a:schemeClr val="accent2"/>
                </a:solidFill>
              </a:rPr>
              <a:t>S</a:t>
            </a:r>
            <a:r>
              <a:rPr lang="en-US" dirty="0"/>
              <a:t> with which you can prove </a:t>
            </a:r>
            <a:r>
              <a:rPr lang="en-US" i="1" dirty="0">
                <a:solidFill>
                  <a:schemeClr val="accent2"/>
                </a:solidFill>
                <a:effectLst/>
              </a:rPr>
              <a:t>I </a:t>
            </a:r>
            <a:r>
              <a:rPr lang="en-US" dirty="0"/>
              <a:t>is a </a:t>
            </a:r>
            <a:r>
              <a:rPr lang="en-US" dirty="0">
                <a:solidFill>
                  <a:schemeClr val="tx2"/>
                </a:solidFill>
              </a:rPr>
              <a:t>“no” </a:t>
            </a:r>
            <a:r>
              <a:rPr lang="en-US" dirty="0"/>
              <a:t>instance.</a:t>
            </a:r>
          </a:p>
        </p:txBody>
      </p:sp>
      <p:sp>
        <p:nvSpPr>
          <p:cNvPr id="22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2870070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1">
                                            <p:txEl>
                                              <p:pRg st="0" end="0"/>
                                            </p:txEl>
                                          </p:spTgt>
                                        </p:tgtEl>
                                        <p:attrNameLst>
                                          <p:attrName>style.visibility</p:attrName>
                                        </p:attrNameLst>
                                      </p:cBhvr>
                                      <p:to>
                                        <p:strVal val="visible"/>
                                      </p:to>
                                    </p:set>
                                    <p:anim calcmode="lin" valueType="num">
                                      <p:cBhvr additive="base">
                                        <p:cTn id="23"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2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21">
                                            <p:txEl>
                                              <p:pRg st="1" end="1"/>
                                            </p:txEl>
                                          </p:spTgt>
                                        </p:tgtEl>
                                        <p:attrNameLst>
                                          <p:attrName>style.visibility</p:attrName>
                                        </p:attrNameLst>
                                      </p:cBhvr>
                                      <p:to>
                                        <p:strVal val="visible"/>
                                      </p:to>
                                    </p:set>
                                    <p:anim calcmode="lin" valueType="num">
                                      <p:cBhvr additive="base">
                                        <p:cTn id="27"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1" nodeType="clickEffect">
                                  <p:stCondLst>
                                    <p:cond delay="0"/>
                                  </p:stCondLst>
                                  <p:childTnLst>
                                    <p:animMotion origin="layout" path="M -4.72222E-6 -4.81481E-6 L 0.46823 -0.32199 " pathEditMode="relative" rAng="0" ptsTypes="AA">
                                      <p:cBhvr>
                                        <p:cTn id="32" dur="2000" fill="hold"/>
                                        <p:tgtEl>
                                          <p:spTgt spid="100362"/>
                                        </p:tgtEl>
                                        <p:attrNameLst>
                                          <p:attrName>ppt_x</p:attrName>
                                          <p:attrName>ppt_y</p:attrName>
                                        </p:attrNameLst>
                                      </p:cBhvr>
                                      <p:rCtr x="23403" y="-16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36"/>
          <p:cNvGrpSpPr>
            <a:grpSpLocks/>
          </p:cNvGrpSpPr>
          <p:nvPr/>
        </p:nvGrpSpPr>
        <p:grpSpPr bwMode="auto">
          <a:xfrm>
            <a:off x="5245100" y="4348163"/>
            <a:ext cx="2286000" cy="2386012"/>
            <a:chOff x="5245100" y="4370388"/>
            <a:chExt cx="2286000" cy="2386012"/>
          </a:xfrm>
        </p:grpSpPr>
        <p:sp>
          <p:nvSpPr>
            <p:cNvPr id="10046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046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0356"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046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3" name="Rectangle 2"/>
          <p:cNvSpPr/>
          <p:nvPr/>
        </p:nvSpPr>
        <p:spPr>
          <a:xfrm>
            <a:off x="-1" y="685800"/>
            <a:ext cx="8718551" cy="2246769"/>
          </a:xfrm>
          <a:prstGeom prst="rect">
            <a:avLst/>
          </a:prstGeom>
        </p:spPr>
        <p:txBody>
          <a:bodyPr wrap="square">
            <a:spAutoFit/>
          </a:bodyPr>
          <a:lstStyle/>
          <a:p>
            <a:pPr>
              <a:buFont typeface="Arial" charset="0"/>
              <a:buChar char="•"/>
              <a:defRPr/>
            </a:pPr>
            <a:r>
              <a:rPr lang="en-US" dirty="0">
                <a:effectLst/>
              </a:rPr>
              <a:t>Sat</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true }</a:t>
            </a:r>
            <a:endParaRPr lang="en-CA" i="1" dirty="0">
              <a:solidFill>
                <a:schemeClr val="accent1"/>
              </a:solidFill>
              <a:effectLst/>
            </a:endParaRPr>
          </a:p>
          <a:p>
            <a:pPr>
              <a:buFont typeface="Arial" charset="0"/>
              <a:buChar char="•"/>
              <a:defRPr/>
            </a:pPr>
            <a:r>
              <a:rPr lang="en-US" dirty="0">
                <a:effectLst/>
              </a:rPr>
              <a:t>not Sat </a:t>
            </a:r>
            <a:r>
              <a:rPr lang="en-US" i="1" dirty="0">
                <a:solidFill>
                  <a:schemeClr val="accent1"/>
                </a:solidFill>
                <a:effectLst/>
              </a:rPr>
              <a:t>= { circuit C |</a:t>
            </a:r>
            <a:r>
              <a:rPr lang="en-US" i="1" dirty="0">
                <a:solidFill>
                  <a:schemeClr val="accent1"/>
                </a:solidFill>
                <a:effectLst/>
                <a:sym typeface="Symbol" panose="05050102010706020507" pitchFamily="18" charset="2"/>
              </a:rPr>
              <a:t></a:t>
            </a:r>
            <a:r>
              <a:rPr lang="en-US" i="1" dirty="0">
                <a:solidFill>
                  <a:schemeClr val="accent1"/>
                </a:solidFill>
                <a:effectLst/>
              </a:rPr>
              <a:t> assignment S,   C(S) = false }</a:t>
            </a:r>
          </a:p>
          <a:p>
            <a:pPr>
              <a:buFont typeface="Arial" charset="0"/>
              <a:buChar char="•"/>
              <a:defRPr/>
            </a:pPr>
            <a:r>
              <a:rPr lang="en-US" dirty="0">
                <a:effectLst/>
              </a:rPr>
              <a:t>P</a:t>
            </a:r>
            <a:r>
              <a:rPr lang="en-US" i="1" dirty="0">
                <a:solidFill>
                  <a:schemeClr val="accent1"/>
                </a:solidFill>
                <a:effectLst/>
              </a:rPr>
              <a:t>          = { circuit C | </a:t>
            </a:r>
            <a:r>
              <a:rPr lang="en-US" i="1" dirty="0">
                <a:solidFill>
                  <a:schemeClr val="accent1"/>
                </a:solidFill>
                <a:effectLst/>
                <a:sym typeface="Symbol" pitchFamily="18" charset="2"/>
              </a:rPr>
              <a:t></a:t>
            </a:r>
            <a:r>
              <a:rPr lang="en-US" i="1" dirty="0">
                <a:solidFill>
                  <a:schemeClr val="accent1"/>
                </a:solidFill>
                <a:effectLst/>
              </a:rPr>
              <a:t> assignment S,   C(S) = false }</a:t>
            </a:r>
            <a:endParaRPr lang="en-CA" i="1" dirty="0">
              <a:solidFill>
                <a:schemeClr val="accent1"/>
              </a:solidFill>
              <a:effectLst/>
            </a:endParaRPr>
          </a:p>
          <a:p>
            <a:pPr>
              <a:buFont typeface="Arial" charset="0"/>
              <a:buChar char="•"/>
              <a:defRPr/>
            </a:pPr>
            <a:endParaRPr lang="en-CA" i="1" dirty="0">
              <a:solidFill>
                <a:schemeClr val="accent1"/>
              </a:solidFill>
              <a:effectLst/>
            </a:endParaRPr>
          </a:p>
          <a:p>
            <a:pPr>
              <a:buFont typeface="Arial" charset="0"/>
              <a:buChar char="•"/>
              <a:defRPr/>
            </a:pPr>
            <a:endParaRPr lang="en-US" i="1" dirty="0">
              <a:solidFill>
                <a:schemeClr val="accent1"/>
              </a:solidFill>
              <a:effectLst/>
            </a:endParaRPr>
          </a:p>
        </p:txBody>
      </p:sp>
      <p:grpSp>
        <p:nvGrpSpPr>
          <p:cNvPr id="100358" name="Group 28"/>
          <p:cNvGrpSpPr>
            <a:grpSpLocks/>
          </p:cNvGrpSpPr>
          <p:nvPr/>
        </p:nvGrpSpPr>
        <p:grpSpPr bwMode="auto">
          <a:xfrm flipH="1">
            <a:off x="7991475" y="4430713"/>
            <a:ext cx="1076325" cy="2274887"/>
            <a:chOff x="3915" y="446"/>
            <a:chExt cx="678" cy="1433"/>
          </a:xfrm>
        </p:grpSpPr>
        <p:sp>
          <p:nvSpPr>
            <p:cNvPr id="119"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2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3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4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5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6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7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8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9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0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1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grpSp>
        <p:nvGrpSpPr>
          <p:cNvPr id="114" name="Group 24"/>
          <p:cNvGrpSpPr>
            <a:grpSpLocks/>
          </p:cNvGrpSpPr>
          <p:nvPr/>
        </p:nvGrpSpPr>
        <p:grpSpPr bwMode="auto">
          <a:xfrm>
            <a:off x="4941888" y="3060700"/>
            <a:ext cx="4202112" cy="3263900"/>
            <a:chOff x="3113" y="1928"/>
            <a:chExt cx="2647" cy="2056"/>
          </a:xfrm>
        </p:grpSpPr>
        <p:sp>
          <p:nvSpPr>
            <p:cNvPr id="115"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0364"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17"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0362" name="Text Box 22"/>
          <p:cNvSpPr txBox="1">
            <a:spLocks noChangeArrowheads="1"/>
          </p:cNvSpPr>
          <p:nvPr/>
        </p:nvSpPr>
        <p:spPr bwMode="auto">
          <a:xfrm>
            <a:off x="2746854" y="565720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P</a:t>
            </a:r>
          </a:p>
        </p:txBody>
      </p:sp>
      <p:sp>
        <p:nvSpPr>
          <p:cNvPr id="2" name="Oval 1"/>
          <p:cNvSpPr/>
          <p:nvPr/>
        </p:nvSpPr>
        <p:spPr bwMode="auto">
          <a:xfrm>
            <a:off x="3200400" y="1470025"/>
            <a:ext cx="2590800" cy="663575"/>
          </a:xfrm>
          <a:prstGeom prst="ellips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1" name="Rectangle 220"/>
          <p:cNvSpPr/>
          <p:nvPr/>
        </p:nvSpPr>
        <p:spPr>
          <a:xfrm>
            <a:off x="-1" y="2178050"/>
            <a:ext cx="5539183" cy="1384995"/>
          </a:xfrm>
          <a:prstGeom prst="rect">
            <a:avLst/>
          </a:prstGeom>
        </p:spPr>
        <p:txBody>
          <a:bodyPr wrap="square">
            <a:spAutoFit/>
          </a:bodyPr>
          <a:lstStyle/>
          <a:p>
            <a:pPr>
              <a:buFont typeface="Arial" charset="0"/>
              <a:buChar char="•"/>
              <a:defRPr/>
            </a:pPr>
            <a:r>
              <a:rPr lang="en-US" dirty="0"/>
              <a:t> S is a </a:t>
            </a:r>
            <a:r>
              <a:rPr lang="en-US" i="1" dirty="0">
                <a:solidFill>
                  <a:srgbClr val="FF00FF"/>
                </a:solidFill>
              </a:rPr>
              <a:t>witness/solution/proof</a:t>
            </a:r>
            <a:r>
              <a:rPr lang="en-US" dirty="0"/>
              <a:t>.</a:t>
            </a:r>
          </a:p>
          <a:p>
            <a:pPr>
              <a:defRPr/>
            </a:pPr>
            <a:r>
              <a:rPr lang="en-US" dirty="0"/>
              <a:t>   but of </a:t>
            </a:r>
            <a:r>
              <a:rPr lang="en-US" i="1" dirty="0">
                <a:solidFill>
                  <a:schemeClr val="accent2"/>
                </a:solidFill>
                <a:effectLst/>
              </a:rPr>
              <a:t>I </a:t>
            </a:r>
            <a:r>
              <a:rPr lang="en-US" dirty="0"/>
              <a:t>is being a </a:t>
            </a:r>
            <a:r>
              <a:rPr lang="en-US" dirty="0">
                <a:solidFill>
                  <a:schemeClr val="tx2"/>
                </a:solidFill>
              </a:rPr>
              <a:t>“yes” </a:t>
            </a:r>
            <a:r>
              <a:rPr lang="en-US" dirty="0"/>
              <a:t>or a </a:t>
            </a:r>
            <a:r>
              <a:rPr lang="en-US" dirty="0">
                <a:solidFill>
                  <a:schemeClr val="tx2"/>
                </a:solidFill>
              </a:rPr>
              <a:t>“no”</a:t>
            </a:r>
            <a:r>
              <a:rPr lang="en-US" dirty="0"/>
              <a:t>?   </a:t>
            </a:r>
          </a:p>
          <a:p>
            <a:pPr>
              <a:defRPr/>
            </a:pPr>
            <a:r>
              <a:rPr lang="en-US" dirty="0"/>
              <a:t>   a </a:t>
            </a:r>
            <a:r>
              <a:rPr lang="en-US" dirty="0">
                <a:solidFill>
                  <a:schemeClr val="tx2"/>
                </a:solidFill>
              </a:rPr>
              <a:t>“yes” </a:t>
            </a:r>
            <a:r>
              <a:rPr lang="en-US" dirty="0"/>
              <a:t>instance.</a:t>
            </a:r>
          </a:p>
        </p:txBody>
      </p:sp>
      <p:sp>
        <p:nvSpPr>
          <p:cNvPr id="222"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Tree>
    <p:extLst>
      <p:ext uri="{BB962C8B-B14F-4D97-AF65-F5344CB8AC3E}">
        <p14:creationId xmlns:p14="http://schemas.microsoft.com/office/powerpoint/2010/main" val="2963402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0362"/>
                                        </p:tgtEl>
                                        <p:attrNameLst>
                                          <p:attrName>style.visibility</p:attrName>
                                        </p:attrNameLst>
                                      </p:cBhvr>
                                      <p:to>
                                        <p:strVal val="visible"/>
                                      </p:to>
                                    </p:set>
                                    <p:anim calcmode="lin" valueType="num">
                                      <p:cBhvr additive="base">
                                        <p:cTn id="13" dur="500" fill="hold"/>
                                        <p:tgtEl>
                                          <p:spTgt spid="100362"/>
                                        </p:tgtEl>
                                        <p:attrNameLst>
                                          <p:attrName>ppt_x</p:attrName>
                                        </p:attrNameLst>
                                      </p:cBhvr>
                                      <p:tavLst>
                                        <p:tav tm="0">
                                          <p:val>
                                            <p:strVal val="#ppt_x"/>
                                          </p:val>
                                        </p:tav>
                                        <p:tav tm="100000">
                                          <p:val>
                                            <p:strVal val="#ppt_x"/>
                                          </p:val>
                                        </p:tav>
                                      </p:tavLst>
                                    </p:anim>
                                    <p:anim calcmode="lin" valueType="num">
                                      <p:cBhvr additive="base">
                                        <p:cTn id="14" dur="500" fill="hold"/>
                                        <p:tgtEl>
                                          <p:spTgt spid="1003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21">
                                            <p:txEl>
                                              <p:pRg st="0" end="0"/>
                                            </p:txEl>
                                          </p:spTgt>
                                        </p:tgtEl>
                                        <p:attrNameLst>
                                          <p:attrName>style.visibility</p:attrName>
                                        </p:attrNameLst>
                                      </p:cBhvr>
                                      <p:to>
                                        <p:strVal val="visible"/>
                                      </p:to>
                                    </p:set>
                                    <p:anim calcmode="lin" valueType="num">
                                      <p:cBhvr additive="base">
                                        <p:cTn id="25"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21">
                                            <p:txEl>
                                              <p:pRg st="1" end="1"/>
                                            </p:txEl>
                                          </p:spTgt>
                                        </p:tgtEl>
                                        <p:attrNameLst>
                                          <p:attrName>style.visibility</p:attrName>
                                        </p:attrNameLst>
                                      </p:cBhvr>
                                      <p:to>
                                        <p:strVal val="visible"/>
                                      </p:to>
                                    </p:set>
                                    <p:anim calcmode="lin" valueType="num">
                                      <p:cBhvr additive="base">
                                        <p:cTn id="31" dur="500" fill="hold"/>
                                        <p:tgtEl>
                                          <p:spTgt spid="221">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21">
                                            <p:txEl>
                                              <p:pRg st="2" end="2"/>
                                            </p:txEl>
                                          </p:spTgt>
                                        </p:tgtEl>
                                        <p:attrNameLst>
                                          <p:attrName>style.visibility</p:attrName>
                                        </p:attrNameLst>
                                      </p:cBhvr>
                                      <p:to>
                                        <p:strVal val="visible"/>
                                      </p:to>
                                    </p:set>
                                    <p:anim calcmode="lin" valueType="num">
                                      <p:cBhvr additive="base">
                                        <p:cTn id="37" dur="500" fill="hold"/>
                                        <p:tgtEl>
                                          <p:spTgt spid="221">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grpId="1" nodeType="clickEffect">
                                  <p:stCondLst>
                                    <p:cond delay="0"/>
                                  </p:stCondLst>
                                  <p:childTnLst>
                                    <p:animMotion origin="layout" path="M -5.55556E-7 -4.81481E-6 L 0.18698 -0.26481 " pathEditMode="relative" rAng="0" ptsTypes="AA">
                                      <p:cBhvr>
                                        <p:cTn id="42" dur="2000" fill="hold"/>
                                        <p:tgtEl>
                                          <p:spTgt spid="100362"/>
                                        </p:tgtEl>
                                        <p:attrNameLst>
                                          <p:attrName>ppt_x</p:attrName>
                                          <p:attrName>ppt_y</p:attrName>
                                        </p:attrNameLst>
                                      </p:cBhvr>
                                      <p:rCtr x="9340" y="-132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2" grpId="0"/>
      <p:bldP spid="100362" grpId="1"/>
      <p:bldP spid="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137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nvGrpSpPr>
          <p:cNvPr id="101380" name="Group 14"/>
          <p:cNvGrpSpPr>
            <a:grpSpLocks/>
          </p:cNvGrpSpPr>
          <p:nvPr/>
        </p:nvGrpSpPr>
        <p:grpSpPr bwMode="auto">
          <a:xfrm>
            <a:off x="3657600" y="3087688"/>
            <a:ext cx="4202113" cy="3254375"/>
            <a:chOff x="2304" y="1945"/>
            <a:chExt cx="2647" cy="2050"/>
          </a:xfrm>
        </p:grpSpPr>
        <p:sp>
          <p:nvSpPr>
            <p:cNvPr id="1058831"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1494"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1381" name="Text Box 28"/>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grpSp>
        <p:nvGrpSpPr>
          <p:cNvPr id="101382" name="Group 17"/>
          <p:cNvGrpSpPr>
            <a:grpSpLocks/>
          </p:cNvGrpSpPr>
          <p:nvPr/>
        </p:nvGrpSpPr>
        <p:grpSpPr bwMode="auto">
          <a:xfrm>
            <a:off x="4941888" y="3060700"/>
            <a:ext cx="4202112" cy="3263900"/>
            <a:chOff x="3113" y="1928"/>
            <a:chExt cx="2647" cy="2056"/>
          </a:xfrm>
        </p:grpSpPr>
        <p:sp>
          <p:nvSpPr>
            <p:cNvPr id="1058834" name="Oval 18"/>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1492" name="Text Box 19"/>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1058847" name="Text Box 31"/>
          <p:cNvSpPr txBox="1">
            <a:spLocks noChangeArrowheads="1"/>
          </p:cNvSpPr>
          <p:nvPr/>
        </p:nvSpPr>
        <p:spPr bwMode="auto">
          <a:xfrm>
            <a:off x="5181600" y="4038600"/>
            <a:ext cx="2462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058855" name="Text Box 39"/>
          <p:cNvSpPr txBox="1">
            <a:spLocks noChangeArrowheads="1"/>
          </p:cNvSpPr>
          <p:nvPr/>
        </p:nvSpPr>
        <p:spPr bwMode="auto">
          <a:xfrm>
            <a:off x="-152400" y="533400"/>
            <a:ext cx="5205912"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defRPr/>
            </a:pPr>
            <a:r>
              <a:rPr lang="en-US" sz="2400" dirty="0">
                <a:effectLst/>
              </a:rPr>
              <a:t>Network Flows:</a:t>
            </a:r>
            <a:br>
              <a:rPr lang="en-US" sz="2400" dirty="0">
                <a:effectLst/>
              </a:rPr>
            </a:br>
            <a:r>
              <a:rPr lang="en-US" sz="2400" dirty="0">
                <a:effectLst/>
              </a:rPr>
              <a:t>    Is there a flow in </a:t>
            </a:r>
            <a:r>
              <a:rPr lang="en-US" sz="2400" i="1" dirty="0">
                <a:solidFill>
                  <a:schemeClr val="accent2"/>
                </a:solidFill>
                <a:effectLst/>
              </a:rPr>
              <a:t>G </a:t>
            </a:r>
            <a:r>
              <a:rPr lang="en-US" sz="2400" dirty="0">
                <a:effectLst/>
              </a:rPr>
              <a:t>with value </a:t>
            </a:r>
            <a:r>
              <a:rPr lang="en-US" sz="2400" i="1" dirty="0">
                <a:solidFill>
                  <a:schemeClr val="accent2"/>
                </a:solidFill>
                <a:effectLst/>
                <a:sym typeface="Symbol"/>
              </a:rPr>
              <a:t> k</a:t>
            </a:r>
            <a:r>
              <a:rPr lang="en-US" sz="2400" dirty="0">
                <a:effectLst/>
                <a:sym typeface="Symbol"/>
              </a:rPr>
              <a:t>?</a:t>
            </a:r>
            <a:endParaRPr lang="en-US" sz="2400" dirty="0">
              <a:effectLst/>
            </a:endParaRPr>
          </a:p>
          <a:p>
            <a:pPr>
              <a:defRPr/>
            </a:pPr>
            <a:r>
              <a:rPr lang="en-US" sz="2400" dirty="0">
                <a:effectLst/>
              </a:rPr>
              <a:t>A</a:t>
            </a:r>
            <a:r>
              <a:rPr lang="en-US" sz="2400" i="1" dirty="0">
                <a:solidFill>
                  <a:srgbClr val="FF00FF"/>
                </a:solidFill>
                <a:effectLst/>
              </a:rPr>
              <a:t> witness/solution/proof  </a:t>
            </a:r>
            <a:r>
              <a:rPr lang="en-US" sz="2400" i="1" dirty="0">
                <a:solidFill>
                  <a:schemeClr val="accent2"/>
                </a:solidFill>
              </a:rPr>
              <a:t>S</a:t>
            </a:r>
            <a:r>
              <a:rPr lang="en-US" sz="2400" dirty="0">
                <a:effectLst/>
              </a:rPr>
              <a:t>  of </a:t>
            </a:r>
            <a:r>
              <a:rPr lang="en-US" sz="2400" i="1" dirty="0">
                <a:solidFill>
                  <a:schemeClr val="tx2"/>
                </a:solidFill>
                <a:effectLst/>
              </a:rPr>
              <a:t>Yes</a:t>
            </a:r>
            <a:r>
              <a:rPr lang="en-US" sz="2400" dirty="0">
                <a:effectLst/>
              </a:rPr>
              <a:t> is</a:t>
            </a:r>
          </a:p>
          <a:p>
            <a:pPr>
              <a:defRPr/>
            </a:pPr>
            <a:r>
              <a:rPr lang="en-US" sz="2400" dirty="0">
                <a:effectLst/>
              </a:rPr>
              <a:t>    a flow</a:t>
            </a:r>
          </a:p>
          <a:p>
            <a:pPr>
              <a:defRPr/>
            </a:pPr>
            <a:r>
              <a:rPr lang="en-US" sz="2400" dirty="0">
                <a:effectLst/>
              </a:rPr>
              <a:t> A</a:t>
            </a:r>
            <a:r>
              <a:rPr lang="en-US" sz="2400" i="1" dirty="0">
                <a:solidFill>
                  <a:srgbClr val="FF00FF"/>
                </a:solidFill>
                <a:effectLst/>
              </a:rPr>
              <a:t> witness/solution/proof  </a:t>
            </a:r>
            <a:r>
              <a:rPr lang="en-US" sz="2400" i="1" dirty="0">
                <a:solidFill>
                  <a:schemeClr val="accent2"/>
                </a:solidFill>
              </a:rPr>
              <a:t>S</a:t>
            </a:r>
            <a:r>
              <a:rPr lang="en-US" sz="2400" dirty="0">
                <a:effectLst/>
              </a:rPr>
              <a:t>  of </a:t>
            </a:r>
            <a:r>
              <a:rPr lang="en-US" sz="2400" i="1" dirty="0">
                <a:solidFill>
                  <a:schemeClr val="tx2"/>
                </a:solidFill>
                <a:effectLst/>
              </a:rPr>
              <a:t>No </a:t>
            </a:r>
            <a:r>
              <a:rPr lang="en-US" sz="2400" dirty="0">
                <a:effectLst/>
              </a:rPr>
              <a:t>is</a:t>
            </a:r>
          </a:p>
          <a:p>
            <a:pPr>
              <a:defRPr/>
            </a:pPr>
            <a:r>
              <a:rPr lang="en-US" sz="2400" dirty="0">
                <a:effectLst/>
              </a:rPr>
              <a:t>    a Cut.</a:t>
            </a:r>
          </a:p>
          <a:p>
            <a:pPr>
              <a:defRPr/>
            </a:pPr>
            <a:r>
              <a:rPr lang="en-US" sz="2400" dirty="0">
                <a:effectLst/>
              </a:rPr>
              <a:t>In general, in NP and in </a:t>
            </a:r>
            <a:r>
              <a:rPr lang="en-US" sz="2400" dirty="0" err="1">
                <a:effectLst/>
              </a:rPr>
              <a:t>CoNP</a:t>
            </a:r>
            <a:r>
              <a:rPr lang="en-US" sz="2400" dirty="0">
                <a:effectLst/>
              </a:rPr>
              <a:t> </a:t>
            </a:r>
            <a:br>
              <a:rPr lang="en-US" sz="2400" dirty="0">
                <a:effectLst/>
              </a:rPr>
            </a:br>
            <a:r>
              <a:rPr lang="en-US" sz="2400" dirty="0">
                <a:effectLst/>
              </a:rPr>
              <a:t>does not (likely) mean in P.</a:t>
            </a:r>
          </a:p>
        </p:txBody>
      </p:sp>
      <p:sp>
        <p:nvSpPr>
          <p:cNvPr id="101385"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grpSp>
        <p:nvGrpSpPr>
          <p:cNvPr id="101386" name="Group 28"/>
          <p:cNvGrpSpPr>
            <a:grpSpLocks/>
          </p:cNvGrpSpPr>
          <p:nvPr/>
        </p:nvGrpSpPr>
        <p:grpSpPr bwMode="auto">
          <a:xfrm flipH="1">
            <a:off x="7991475" y="4430713"/>
            <a:ext cx="1076325" cy="2274887"/>
            <a:chOff x="3915" y="446"/>
            <a:chExt cx="678" cy="1433"/>
          </a:xfrm>
        </p:grpSpPr>
        <p:sp>
          <p:nvSpPr>
            <p:cNvPr id="34"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35"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36"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37"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38"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39"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40"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41"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42"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43"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44"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45"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46"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47"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48"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49"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50"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51"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52"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53"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54"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55"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56"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57"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58"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59"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60"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61"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62"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63"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64"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65"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66"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67"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68"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69"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70"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71"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72"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73"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74"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75"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76"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77"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78"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79"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80"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81"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82"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83"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84"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85"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86"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87"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88"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89"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90"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91"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92"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93"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94"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95"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96"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97"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98"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99"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00"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01"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02"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03"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04"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05"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06"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07"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08"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09"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10"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11"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12"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13"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114"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115"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116"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117"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118"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119"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120"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121"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122"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123"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124"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125"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126"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127"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128"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129"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130"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131"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132"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133"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134"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135" name="Text Box 31"/>
          <p:cNvSpPr txBox="1">
            <a:spLocks noChangeArrowheads="1"/>
          </p:cNvSpPr>
          <p:nvPr/>
        </p:nvSpPr>
        <p:spPr bwMode="auto">
          <a:xfrm>
            <a:off x="3886200" y="3805238"/>
            <a:ext cx="2462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36" name="Text Box 31"/>
          <p:cNvSpPr txBox="1">
            <a:spLocks noChangeArrowheads="1"/>
          </p:cNvSpPr>
          <p:nvPr/>
        </p:nvSpPr>
        <p:spPr bwMode="auto">
          <a:xfrm>
            <a:off x="6681788" y="3765550"/>
            <a:ext cx="24622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Network Flows</a:t>
            </a:r>
          </a:p>
        </p:txBody>
      </p:sp>
      <p:sp>
        <p:nvSpPr>
          <p:cNvPr id="138"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Non-Deterministic Polynomial Time</a:t>
            </a:r>
          </a:p>
        </p:txBody>
      </p:sp>
    </p:spTree>
    <p:extLst>
      <p:ext uri="{BB962C8B-B14F-4D97-AF65-F5344CB8AC3E}">
        <p14:creationId xmlns:p14="http://schemas.microsoft.com/office/powerpoint/2010/main" val="285355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58855">
                                            <p:txEl>
                                              <p:pRg st="0" end="0"/>
                                            </p:txEl>
                                          </p:spTgt>
                                        </p:tgtEl>
                                        <p:attrNameLst>
                                          <p:attrName>style.visibility</p:attrName>
                                        </p:attrNameLst>
                                      </p:cBhvr>
                                      <p:to>
                                        <p:strVal val="visible"/>
                                      </p:to>
                                    </p:set>
                                    <p:anim calcmode="lin" valueType="num">
                                      <p:cBhvr additive="base">
                                        <p:cTn id="7" dur="500" fill="hold"/>
                                        <p:tgtEl>
                                          <p:spTgt spid="10588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588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58855">
                                            <p:txEl>
                                              <p:pRg st="1" end="1"/>
                                            </p:txEl>
                                          </p:spTgt>
                                        </p:tgtEl>
                                        <p:attrNameLst>
                                          <p:attrName>style.visibility</p:attrName>
                                        </p:attrNameLst>
                                      </p:cBhvr>
                                      <p:to>
                                        <p:strVal val="visible"/>
                                      </p:to>
                                    </p:set>
                                    <p:anim calcmode="lin" valueType="num">
                                      <p:cBhvr additive="base">
                                        <p:cTn id="13" dur="500" fill="hold"/>
                                        <p:tgtEl>
                                          <p:spTgt spid="105885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588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58855">
                                            <p:txEl>
                                              <p:pRg st="2" end="2"/>
                                            </p:txEl>
                                          </p:spTgt>
                                        </p:tgtEl>
                                        <p:attrNameLst>
                                          <p:attrName>style.visibility</p:attrName>
                                        </p:attrNameLst>
                                      </p:cBhvr>
                                      <p:to>
                                        <p:strVal val="visible"/>
                                      </p:to>
                                    </p:set>
                                    <p:anim calcmode="lin" valueType="num">
                                      <p:cBhvr additive="base">
                                        <p:cTn id="19" dur="500" fill="hold"/>
                                        <p:tgtEl>
                                          <p:spTgt spid="105885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588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5"/>
                                        </p:tgtEl>
                                        <p:attrNameLst>
                                          <p:attrName>style.visibility</p:attrName>
                                        </p:attrNameLst>
                                      </p:cBhvr>
                                      <p:to>
                                        <p:strVal val="visible"/>
                                      </p:to>
                                    </p:set>
                                    <p:anim calcmode="lin" valueType="num">
                                      <p:cBhvr additive="base">
                                        <p:cTn id="25" dur="500" fill="hold"/>
                                        <p:tgtEl>
                                          <p:spTgt spid="135"/>
                                        </p:tgtEl>
                                        <p:attrNameLst>
                                          <p:attrName>ppt_x</p:attrName>
                                        </p:attrNameLst>
                                      </p:cBhvr>
                                      <p:tavLst>
                                        <p:tav tm="0">
                                          <p:val>
                                            <p:strVal val="#ppt_x"/>
                                          </p:val>
                                        </p:tav>
                                        <p:tav tm="100000">
                                          <p:val>
                                            <p:strVal val="#ppt_x"/>
                                          </p:val>
                                        </p:tav>
                                      </p:tavLst>
                                    </p:anim>
                                    <p:anim calcmode="lin" valueType="num">
                                      <p:cBhvr additive="base">
                                        <p:cTn id="26" dur="500" fill="hold"/>
                                        <p:tgtEl>
                                          <p:spTgt spid="135"/>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58855">
                                            <p:txEl>
                                              <p:pRg st="3" end="3"/>
                                            </p:txEl>
                                          </p:spTgt>
                                        </p:tgtEl>
                                        <p:attrNameLst>
                                          <p:attrName>style.visibility</p:attrName>
                                        </p:attrNameLst>
                                      </p:cBhvr>
                                      <p:to>
                                        <p:strVal val="visible"/>
                                      </p:to>
                                    </p:set>
                                    <p:anim calcmode="lin" valueType="num">
                                      <p:cBhvr additive="base">
                                        <p:cTn id="31" dur="500" fill="hold"/>
                                        <p:tgtEl>
                                          <p:spTgt spid="1058855">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58855">
                                            <p:txEl>
                                              <p:pRg st="3" end="3"/>
                                            </p:txEl>
                                          </p:spTgt>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135"/>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1058855">
                                            <p:txEl>
                                              <p:pRg st="4" end="4"/>
                                            </p:txEl>
                                          </p:spTgt>
                                        </p:tgtEl>
                                        <p:attrNameLst>
                                          <p:attrName>style.visibility</p:attrName>
                                        </p:attrNameLst>
                                      </p:cBhvr>
                                      <p:to>
                                        <p:strVal val="visible"/>
                                      </p:to>
                                    </p:set>
                                    <p:anim calcmode="lin" valueType="num">
                                      <p:cBhvr additive="base">
                                        <p:cTn id="39" dur="500" fill="hold"/>
                                        <p:tgtEl>
                                          <p:spTgt spid="1058855">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588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1" fill="hold" grpId="0" nodeType="clickEffect">
                                  <p:stCondLst>
                                    <p:cond delay="0"/>
                                  </p:stCondLst>
                                  <p:childTnLst>
                                    <p:set>
                                      <p:cBhvr>
                                        <p:cTn id="44" dur="1" fill="hold">
                                          <p:stCondLst>
                                            <p:cond delay="0"/>
                                          </p:stCondLst>
                                        </p:cTn>
                                        <p:tgtEl>
                                          <p:spTgt spid="136"/>
                                        </p:tgtEl>
                                        <p:attrNameLst>
                                          <p:attrName>style.visibility</p:attrName>
                                        </p:attrNameLst>
                                      </p:cBhvr>
                                      <p:to>
                                        <p:strVal val="visible"/>
                                      </p:to>
                                    </p:set>
                                    <p:anim calcmode="lin" valueType="num">
                                      <p:cBhvr additive="base">
                                        <p:cTn id="45" dur="500" fill="hold"/>
                                        <p:tgtEl>
                                          <p:spTgt spid="136"/>
                                        </p:tgtEl>
                                        <p:attrNameLst>
                                          <p:attrName>ppt_x</p:attrName>
                                        </p:attrNameLst>
                                      </p:cBhvr>
                                      <p:tavLst>
                                        <p:tav tm="0">
                                          <p:val>
                                            <p:strVal val="#ppt_x"/>
                                          </p:val>
                                        </p:tav>
                                        <p:tav tm="100000">
                                          <p:val>
                                            <p:strVal val="#ppt_x"/>
                                          </p:val>
                                        </p:tav>
                                      </p:tavLst>
                                    </p:anim>
                                    <p:anim calcmode="lin" valueType="num">
                                      <p:cBhvr additive="base">
                                        <p:cTn id="46" dur="500" fill="hold"/>
                                        <p:tgtEl>
                                          <p:spTgt spid="136"/>
                                        </p:tgtEl>
                                        <p:attrNameLst>
                                          <p:attrName>ppt_y</p:attrName>
                                        </p:attrNameLst>
                                      </p:cBhvr>
                                      <p:tavLst>
                                        <p:tav tm="0">
                                          <p:val>
                                            <p:strVal val="0-#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1" fill="hold" grpId="0" nodeType="clickEffect">
                                  <p:stCondLst>
                                    <p:cond delay="0"/>
                                  </p:stCondLst>
                                  <p:childTnLst>
                                    <p:set>
                                      <p:cBhvr>
                                        <p:cTn id="50" dur="1" fill="hold">
                                          <p:stCondLst>
                                            <p:cond delay="0"/>
                                          </p:stCondLst>
                                        </p:cTn>
                                        <p:tgtEl>
                                          <p:spTgt spid="1058847"/>
                                        </p:tgtEl>
                                        <p:attrNameLst>
                                          <p:attrName>style.visibility</p:attrName>
                                        </p:attrNameLst>
                                      </p:cBhvr>
                                      <p:to>
                                        <p:strVal val="visible"/>
                                      </p:to>
                                    </p:set>
                                    <p:anim calcmode="lin" valueType="num">
                                      <p:cBhvr additive="base">
                                        <p:cTn id="51" dur="500" fill="hold"/>
                                        <p:tgtEl>
                                          <p:spTgt spid="1058847"/>
                                        </p:tgtEl>
                                        <p:attrNameLst>
                                          <p:attrName>ppt_x</p:attrName>
                                        </p:attrNameLst>
                                      </p:cBhvr>
                                      <p:tavLst>
                                        <p:tav tm="0">
                                          <p:val>
                                            <p:strVal val="#ppt_x"/>
                                          </p:val>
                                        </p:tav>
                                        <p:tav tm="100000">
                                          <p:val>
                                            <p:strVal val="#ppt_x"/>
                                          </p:val>
                                        </p:tav>
                                      </p:tavLst>
                                    </p:anim>
                                    <p:anim calcmode="lin" valueType="num">
                                      <p:cBhvr additive="base">
                                        <p:cTn id="52" dur="500" fill="hold"/>
                                        <p:tgtEl>
                                          <p:spTgt spid="1058847"/>
                                        </p:tgtEl>
                                        <p:attrNameLst>
                                          <p:attrName>ppt_y</p:attrName>
                                        </p:attrNameLst>
                                      </p:cBhvr>
                                      <p:tavLst>
                                        <p:tav tm="0">
                                          <p:val>
                                            <p:strVal val="0-#ppt_h/2"/>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136"/>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42" presetClass="path" presetSubtype="0" accel="50000" decel="50000" fill="hold" grpId="1" nodeType="clickEffect">
                                  <p:stCondLst>
                                    <p:cond delay="0"/>
                                  </p:stCondLst>
                                  <p:childTnLst>
                                    <p:animMotion origin="layout" path="M -3.61111E-6 1.11214E-6 L -3.61111E-6 0.27803 " pathEditMode="relative" rAng="0" ptsTypes="AA">
                                      <p:cBhvr>
                                        <p:cTn id="58" dur="2000" fill="hold"/>
                                        <p:tgtEl>
                                          <p:spTgt spid="1058847"/>
                                        </p:tgtEl>
                                        <p:attrNameLst>
                                          <p:attrName>ppt_x</p:attrName>
                                          <p:attrName>ppt_y</p:attrName>
                                        </p:attrNameLst>
                                      </p:cBhvr>
                                      <p:rCtr x="0" y="13902"/>
                                    </p:animMotion>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058855">
                                            <p:txEl>
                                              <p:pRg st="5" end="5"/>
                                            </p:txEl>
                                          </p:spTgt>
                                        </p:tgtEl>
                                        <p:attrNameLst>
                                          <p:attrName>style.visibility</p:attrName>
                                        </p:attrNameLst>
                                      </p:cBhvr>
                                      <p:to>
                                        <p:strVal val="visible"/>
                                      </p:to>
                                    </p:set>
                                    <p:anim calcmode="lin" valueType="num">
                                      <p:cBhvr additive="base">
                                        <p:cTn id="63" dur="500" fill="hold"/>
                                        <p:tgtEl>
                                          <p:spTgt spid="1058855">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058855">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8847" grpId="0"/>
      <p:bldP spid="1058847" grpId="1"/>
      <p:bldP spid="135" grpId="0"/>
      <p:bldP spid="135" grpId="1"/>
      <p:bldP spid="136" grpId="0"/>
      <p:bldP spid="136" grpId="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6" name="Group 36"/>
          <p:cNvGrpSpPr>
            <a:grpSpLocks/>
          </p:cNvGrpSpPr>
          <p:nvPr/>
        </p:nvGrpSpPr>
        <p:grpSpPr bwMode="auto">
          <a:xfrm>
            <a:off x="5245100" y="4348163"/>
            <a:ext cx="2286000" cy="2386012"/>
            <a:chOff x="5245100" y="4370388"/>
            <a:chExt cx="2286000" cy="2386012"/>
          </a:xfrm>
        </p:grpSpPr>
        <p:sp>
          <p:nvSpPr>
            <p:cNvPr id="102520"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252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97288"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8" name="Group 14"/>
          <p:cNvGrpSpPr>
            <a:grpSpLocks/>
          </p:cNvGrpSpPr>
          <p:nvPr/>
        </p:nvGrpSpPr>
        <p:grpSpPr bwMode="auto">
          <a:xfrm>
            <a:off x="3657600" y="3065463"/>
            <a:ext cx="4202113" cy="3254375"/>
            <a:chOff x="2304" y="1945"/>
            <a:chExt cx="2647" cy="2050"/>
          </a:xfrm>
        </p:grpSpPr>
        <p:sp>
          <p:nvSpPr>
            <p:cNvPr id="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251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2405" name="Group 28"/>
          <p:cNvGrpSpPr>
            <a:grpSpLocks/>
          </p:cNvGrpSpPr>
          <p:nvPr/>
        </p:nvGrpSpPr>
        <p:grpSpPr bwMode="auto">
          <a:xfrm flipH="1">
            <a:off x="7991475" y="4430713"/>
            <a:ext cx="1076325" cy="2274887"/>
            <a:chOff x="3915" y="446"/>
            <a:chExt cx="678" cy="1433"/>
          </a:xfrm>
        </p:grpSpPr>
        <p:sp>
          <p:nvSpPr>
            <p:cNvPr id="120"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2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2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2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2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2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2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2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2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2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3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3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3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3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3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3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3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3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3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3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4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4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4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4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4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4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4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4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4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4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5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5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5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5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5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5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5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5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5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5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6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6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6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6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6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6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6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6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6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6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7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7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7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7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7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7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7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7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7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7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8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8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8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8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8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8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8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18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18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18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19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19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19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19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19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19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19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19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19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19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0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0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0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0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0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0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0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0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0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0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1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1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1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1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1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1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1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1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1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1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2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sp>
        <p:nvSpPr>
          <p:cNvPr id="221"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
        <p:nvSpPr>
          <p:cNvPr id="115" name="Text Box 2"/>
          <p:cNvSpPr txBox="1">
            <a:spLocks noChangeArrowheads="1"/>
          </p:cNvSpPr>
          <p:nvPr/>
        </p:nvSpPr>
        <p:spPr bwMode="auto">
          <a:xfrm>
            <a:off x="76200" y="623888"/>
            <a:ext cx="8534400" cy="1814512"/>
          </a:xfrm>
          <a:prstGeom prst="rect">
            <a:avLst/>
          </a:prstGeom>
          <a:noFill/>
          <a:ln w="9525">
            <a:noFill/>
            <a:miter lim="800000"/>
            <a:headEnd/>
            <a:tailEnd/>
          </a:ln>
        </p:spPr>
        <p:txBody>
          <a:bodyPr>
            <a:spAutoFit/>
          </a:bodyPr>
          <a:lstStyle/>
          <a:p>
            <a:pPr>
              <a:defRPr/>
            </a:pPr>
            <a:r>
              <a:rPr lang="en-US" dirty="0"/>
              <a:t>If </a:t>
            </a:r>
            <a:r>
              <a:rPr lang="en-US" i="1" dirty="0">
                <a:solidFill>
                  <a:srgbClr val="FFC000"/>
                </a:solidFill>
              </a:rPr>
              <a:t>P</a:t>
            </a:r>
            <a:r>
              <a:rPr lang="en-US" i="1" dirty="0">
                <a:solidFill>
                  <a:srgbClr val="FFC000"/>
                </a:solidFill>
                <a:sym typeface="Symbol"/>
              </a:rPr>
              <a:t></a:t>
            </a:r>
            <a:r>
              <a:rPr lang="en-US" dirty="0">
                <a:solidFill>
                  <a:srgbClr val="CC99FF"/>
                </a:solidFill>
                <a:effectLst/>
              </a:rPr>
              <a:t> Polynomial Time,</a:t>
            </a:r>
            <a:endParaRPr lang="en-US" dirty="0">
              <a:sym typeface="Symbol"/>
            </a:endParaRPr>
          </a:p>
          <a:p>
            <a:pPr>
              <a:defRPr/>
            </a:pPr>
            <a:r>
              <a:rPr lang="en-US" dirty="0"/>
              <a:t> </a:t>
            </a:r>
            <a:r>
              <a:rPr lang="en-US" dirty="0">
                <a:sym typeface="Wingdings" pitchFamily="2" charset="2"/>
              </a:rPr>
              <a:t>You don’t even need</a:t>
            </a:r>
            <a:br>
              <a:rPr lang="en-US" dirty="0">
                <a:sym typeface="Wingdings" pitchFamily="2" charset="2"/>
              </a:rPr>
            </a:br>
            <a:r>
              <a:rPr lang="en-US" dirty="0">
                <a:sym typeface="Wingdings" pitchFamily="2" charset="2"/>
              </a:rPr>
              <a:t>   the fairy good mother. </a:t>
            </a:r>
          </a:p>
          <a:p>
            <a:pPr>
              <a:defRPr/>
            </a:pPr>
            <a:r>
              <a:rPr lang="en-US" dirty="0">
                <a:sym typeface="Wingdings" pitchFamily="2" charset="2"/>
              </a:rPr>
              <a:t></a:t>
            </a:r>
            <a:r>
              <a:rPr lang="en-US" i="1" dirty="0">
                <a:solidFill>
                  <a:srgbClr val="FFC000"/>
                </a:solidFill>
              </a:rPr>
              <a:t> P</a:t>
            </a:r>
            <a:r>
              <a:rPr lang="en-US" i="1" dirty="0">
                <a:solidFill>
                  <a:srgbClr val="FFC000"/>
                </a:solidFill>
                <a:sym typeface="Symbol"/>
              </a:rPr>
              <a:t> </a:t>
            </a:r>
            <a:r>
              <a:rPr lang="en-US" i="1" dirty="0">
                <a:solidFill>
                  <a:srgbClr val="00FFFF"/>
                </a:solidFill>
                <a:sym typeface="Symbol"/>
              </a:rPr>
              <a:t>NP</a:t>
            </a:r>
            <a:endParaRPr lang="en-US" i="1" dirty="0">
              <a:solidFill>
                <a:schemeClr val="accent2"/>
              </a:solidFill>
              <a:sym typeface="Wingdings" pitchFamily="2" charset="2"/>
            </a:endParaRPr>
          </a:p>
        </p:txBody>
      </p:sp>
      <p:sp>
        <p:nvSpPr>
          <p:cNvPr id="116" name="Text Box 2"/>
          <p:cNvSpPr txBox="1">
            <a:spLocks noChangeArrowheads="1"/>
          </p:cNvSpPr>
          <p:nvPr/>
        </p:nvSpPr>
        <p:spPr bwMode="auto">
          <a:xfrm>
            <a:off x="76200" y="2755900"/>
            <a:ext cx="4049713" cy="2246313"/>
          </a:xfrm>
          <a:prstGeom prst="rect">
            <a:avLst/>
          </a:prstGeom>
          <a:noFill/>
          <a:ln w="9525">
            <a:noFill/>
            <a:miter lim="800000"/>
            <a:headEnd/>
            <a:tailEnd/>
          </a:ln>
        </p:spPr>
        <p:txBody>
          <a:bodyPr>
            <a:spAutoFit/>
          </a:bodyPr>
          <a:lstStyle/>
          <a:p>
            <a:pPr>
              <a:defRPr/>
            </a:pPr>
            <a:r>
              <a:rPr lang="en-US" dirty="0"/>
              <a:t>If </a:t>
            </a:r>
            <a:r>
              <a:rPr lang="en-US" i="1" dirty="0">
                <a:solidFill>
                  <a:srgbClr val="FFC000"/>
                </a:solidFill>
              </a:rPr>
              <a:t>P</a:t>
            </a:r>
            <a:r>
              <a:rPr lang="en-US" i="1" dirty="0">
                <a:solidFill>
                  <a:srgbClr val="FFC000"/>
                </a:solidFill>
                <a:sym typeface="Symbol"/>
              </a:rPr>
              <a:t> </a:t>
            </a:r>
            <a:r>
              <a:rPr lang="en-US" i="1" dirty="0">
                <a:solidFill>
                  <a:srgbClr val="00FFFF"/>
                </a:solidFill>
                <a:sym typeface="Symbol"/>
              </a:rPr>
              <a:t>NP</a:t>
            </a:r>
            <a:r>
              <a:rPr lang="en-US" i="1" dirty="0">
                <a:sym typeface="Symbol"/>
              </a:rPr>
              <a:t>,</a:t>
            </a:r>
            <a:endParaRPr lang="en-US" dirty="0">
              <a:sym typeface="Symbol"/>
            </a:endParaRPr>
          </a:p>
          <a:p>
            <a:pPr>
              <a:defRPr/>
            </a:pPr>
            <a:r>
              <a:rPr lang="en-US" dirty="0">
                <a:sym typeface="Symbol"/>
              </a:rPr>
              <a:t>   then </a:t>
            </a:r>
            <a:r>
              <a:rPr lang="en-US" dirty="0">
                <a:solidFill>
                  <a:schemeClr val="accent2"/>
                </a:solidFill>
                <a:effectLst/>
                <a:sym typeface="Symbol"/>
              </a:rPr>
              <a:t>|S|</a:t>
            </a:r>
            <a:r>
              <a:rPr lang="en-US" i="1" dirty="0">
                <a:solidFill>
                  <a:schemeClr val="accent2"/>
                </a:solidFill>
                <a:effectLst/>
              </a:rPr>
              <a:t> </a:t>
            </a:r>
            <a:r>
              <a:rPr lang="en-US" dirty="0">
                <a:solidFill>
                  <a:schemeClr val="accent2"/>
                </a:solidFill>
                <a:effectLst/>
                <a:sym typeface="Symbol"/>
              </a:rPr>
              <a:t> </a:t>
            </a:r>
            <a:r>
              <a:rPr lang="en-US" i="1" dirty="0">
                <a:solidFill>
                  <a:schemeClr val="accent2"/>
                </a:solidFill>
                <a:effectLst/>
                <a:sym typeface="Symbol"/>
              </a:rPr>
              <a:t>n</a:t>
            </a:r>
            <a:r>
              <a:rPr lang="en-US" baseline="30000" dirty="0">
                <a:solidFill>
                  <a:schemeClr val="accent2"/>
                </a:solidFill>
                <a:effectLst/>
                <a:sym typeface="Symbol"/>
              </a:rPr>
              <a:t>1000 </a:t>
            </a:r>
          </a:p>
          <a:p>
            <a:pPr>
              <a:defRPr/>
            </a:pPr>
            <a:r>
              <a:rPr lang="en-US" baseline="30000" dirty="0">
                <a:solidFill>
                  <a:schemeClr val="accent2"/>
                </a:solidFill>
                <a:effectLst/>
                <a:sym typeface="Symbol"/>
              </a:rPr>
              <a:t>    </a:t>
            </a:r>
            <a:r>
              <a:rPr lang="en-US" dirty="0">
                <a:sym typeface="Wingdings" pitchFamily="2" charset="2"/>
              </a:rPr>
              <a:t>In         time you can </a:t>
            </a:r>
            <a:br>
              <a:rPr lang="en-US" dirty="0">
                <a:sym typeface="Wingdings" pitchFamily="2" charset="2"/>
              </a:rPr>
            </a:br>
            <a:r>
              <a:rPr lang="en-US" dirty="0">
                <a:sym typeface="Wingdings" pitchFamily="2" charset="2"/>
              </a:rPr>
              <a:t>  try all witnesses </a:t>
            </a:r>
            <a:r>
              <a:rPr lang="en-US" i="1" dirty="0">
                <a:solidFill>
                  <a:schemeClr val="accent2"/>
                </a:solidFill>
                <a:sym typeface="Wingdings" pitchFamily="2" charset="2"/>
              </a:rPr>
              <a:t>S.</a:t>
            </a:r>
          </a:p>
          <a:p>
            <a:pPr>
              <a:defRPr/>
            </a:pPr>
            <a:r>
              <a:rPr lang="en-US" dirty="0">
                <a:sym typeface="Wingdings" pitchFamily="2" charset="2"/>
              </a:rPr>
              <a:t></a:t>
            </a:r>
            <a:r>
              <a:rPr lang="en-US" i="1" dirty="0">
                <a:solidFill>
                  <a:srgbClr val="FFC000"/>
                </a:solidFill>
              </a:rPr>
              <a:t> P</a:t>
            </a:r>
            <a:r>
              <a:rPr lang="en-US" i="1" dirty="0">
                <a:solidFill>
                  <a:srgbClr val="FFC000"/>
                </a:solidFill>
                <a:sym typeface="Symbol"/>
              </a:rPr>
              <a:t> </a:t>
            </a:r>
            <a:r>
              <a:rPr lang="en-US" dirty="0" err="1">
                <a:solidFill>
                  <a:srgbClr val="66FF33"/>
                </a:solidFill>
                <a:effectLst/>
              </a:rPr>
              <a:t>Exp</a:t>
            </a:r>
            <a:endParaRPr lang="en-US" dirty="0">
              <a:solidFill>
                <a:srgbClr val="66FF33"/>
              </a:solidFill>
              <a:effectLst/>
            </a:endParaRPr>
          </a:p>
        </p:txBody>
      </p:sp>
      <p:grpSp>
        <p:nvGrpSpPr>
          <p:cNvPr id="117" name="Group 7"/>
          <p:cNvGrpSpPr>
            <a:grpSpLocks/>
          </p:cNvGrpSpPr>
          <p:nvPr/>
        </p:nvGrpSpPr>
        <p:grpSpPr bwMode="auto">
          <a:xfrm>
            <a:off x="3916363" y="1830388"/>
            <a:ext cx="4986337" cy="4887912"/>
            <a:chOff x="2467" y="1153"/>
            <a:chExt cx="3141" cy="3079"/>
          </a:xfrm>
        </p:grpSpPr>
        <p:sp>
          <p:nvSpPr>
            <p:cNvPr id="22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2416"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224" name="Group 120"/>
          <p:cNvGrpSpPr>
            <a:grpSpLocks/>
          </p:cNvGrpSpPr>
          <p:nvPr/>
        </p:nvGrpSpPr>
        <p:grpSpPr bwMode="auto">
          <a:xfrm>
            <a:off x="711200" y="3584575"/>
            <a:ext cx="835025" cy="657225"/>
            <a:chOff x="2831250" y="4751832"/>
            <a:chExt cx="834976" cy="658368"/>
          </a:xfrm>
        </p:grpSpPr>
        <p:sp>
          <p:nvSpPr>
            <p:cNvPr id="225" name="Rectangle 224"/>
            <p:cNvSpPr/>
            <p:nvPr/>
          </p:nvSpPr>
          <p:spPr>
            <a:xfrm>
              <a:off x="3013802" y="4751832"/>
              <a:ext cx="652424" cy="400746"/>
            </a:xfrm>
            <a:prstGeom prst="rect">
              <a:avLst/>
            </a:prstGeom>
          </p:spPr>
          <p:txBody>
            <a:bodyPr wrap="none">
              <a:spAutoFit/>
            </a:bodyPr>
            <a:lstStyle/>
            <a:p>
              <a:pPr>
                <a:defRPr/>
              </a:pPr>
              <a:r>
                <a:rPr lang="en-US" sz="2000" i="1" dirty="0" err="1">
                  <a:solidFill>
                    <a:schemeClr val="accent2"/>
                  </a:solidFill>
                  <a:effectLst/>
                  <a:sym typeface="Symbol"/>
                </a:rPr>
                <a:t>n</a:t>
              </a:r>
              <a:r>
                <a:rPr lang="en-US" sz="2000" baseline="30000" dirty="0" err="1">
                  <a:solidFill>
                    <a:schemeClr val="accent2"/>
                  </a:solidFill>
                  <a:effectLst/>
                  <a:sym typeface="Symbol"/>
                </a:rPr>
                <a:t>1000</a:t>
              </a:r>
              <a:endParaRPr lang="en-CA" sz="2000" dirty="0">
                <a:solidFill>
                  <a:schemeClr val="accent2"/>
                </a:solidFill>
              </a:endParaRPr>
            </a:p>
          </p:txBody>
        </p:sp>
        <p:sp>
          <p:nvSpPr>
            <p:cNvPr id="226" name="Rectangle 225"/>
            <p:cNvSpPr/>
            <p:nvPr/>
          </p:nvSpPr>
          <p:spPr>
            <a:xfrm>
              <a:off x="2831250" y="4887005"/>
              <a:ext cx="363517" cy="523195"/>
            </a:xfrm>
            <a:prstGeom prst="rect">
              <a:avLst/>
            </a:prstGeom>
          </p:spPr>
          <p:txBody>
            <a:bodyPr wrap="none">
              <a:spAutoFit/>
            </a:bodyPr>
            <a:lstStyle/>
            <a:p>
              <a:pPr>
                <a:defRPr/>
              </a:pPr>
              <a:r>
                <a:rPr lang="en-US" i="1" dirty="0">
                  <a:solidFill>
                    <a:schemeClr val="accent2"/>
                  </a:solidFill>
                  <a:effectLst/>
                  <a:sym typeface="Symbol"/>
                </a:rPr>
                <a:t>2</a:t>
              </a:r>
              <a:endParaRPr lang="en-CA" dirty="0">
                <a:solidFill>
                  <a:schemeClr val="accent2"/>
                </a:solidFill>
              </a:endParaRPr>
            </a:p>
          </p:txBody>
        </p:sp>
      </p:grpSp>
      <p:sp>
        <p:nvSpPr>
          <p:cNvPr id="227"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228"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Tree>
    <p:extLst>
      <p:ext uri="{BB962C8B-B14F-4D97-AF65-F5344CB8AC3E}">
        <p14:creationId xmlns:p14="http://schemas.microsoft.com/office/powerpoint/2010/main" val="3582118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7286"/>
                                        </p:tgtEl>
                                        <p:attrNameLst>
                                          <p:attrName>style.visibility</p:attrName>
                                        </p:attrNameLst>
                                      </p:cBhvr>
                                      <p:to>
                                        <p:strVal val="visible"/>
                                      </p:to>
                                    </p:set>
                                    <p:anim calcmode="lin" valueType="num">
                                      <p:cBhvr additive="base">
                                        <p:cTn id="7" dur="500" fill="hold"/>
                                        <p:tgtEl>
                                          <p:spTgt spid="97286"/>
                                        </p:tgtEl>
                                        <p:attrNameLst>
                                          <p:attrName>ppt_x</p:attrName>
                                        </p:attrNameLst>
                                      </p:cBhvr>
                                      <p:tavLst>
                                        <p:tav tm="0">
                                          <p:val>
                                            <p:strVal val="#ppt_x"/>
                                          </p:val>
                                        </p:tav>
                                        <p:tav tm="100000">
                                          <p:val>
                                            <p:strVal val="#ppt_x"/>
                                          </p:val>
                                        </p:tav>
                                      </p:tavLst>
                                    </p:anim>
                                    <p:anim calcmode="lin" valueType="num">
                                      <p:cBhvr additive="base">
                                        <p:cTn id="8" dur="500" fill="hold"/>
                                        <p:tgtEl>
                                          <p:spTgt spid="972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5">
                                            <p:txEl>
                                              <p:pRg st="0" end="0"/>
                                            </p:txEl>
                                          </p:spTgt>
                                        </p:tgtEl>
                                        <p:attrNameLst>
                                          <p:attrName>style.visibility</p:attrName>
                                        </p:attrNameLst>
                                      </p:cBhvr>
                                      <p:to>
                                        <p:strVal val="visible"/>
                                      </p:to>
                                    </p:set>
                                    <p:anim calcmode="lin" valueType="num">
                                      <p:cBhvr additive="base">
                                        <p:cTn id="11" dur="500" fill="hold"/>
                                        <p:tgtEl>
                                          <p:spTgt spid="11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7288"/>
                                        </p:tgtEl>
                                        <p:attrNameLst>
                                          <p:attrName>style.visibility</p:attrName>
                                        </p:attrNameLst>
                                      </p:cBhvr>
                                      <p:to>
                                        <p:strVal val="visible"/>
                                      </p:to>
                                    </p:set>
                                    <p:anim calcmode="lin" valueType="num">
                                      <p:cBhvr additive="base">
                                        <p:cTn id="15" dur="500" fill="hold"/>
                                        <p:tgtEl>
                                          <p:spTgt spid="97288"/>
                                        </p:tgtEl>
                                        <p:attrNameLst>
                                          <p:attrName>ppt_x</p:attrName>
                                        </p:attrNameLst>
                                      </p:cBhvr>
                                      <p:tavLst>
                                        <p:tav tm="0">
                                          <p:val>
                                            <p:strVal val="#ppt_x"/>
                                          </p:val>
                                        </p:tav>
                                        <p:tav tm="100000">
                                          <p:val>
                                            <p:strVal val="#ppt_x"/>
                                          </p:val>
                                        </p:tav>
                                      </p:tavLst>
                                    </p:anim>
                                    <p:anim calcmode="lin" valueType="num">
                                      <p:cBhvr additive="base">
                                        <p:cTn id="16" dur="500" fill="hold"/>
                                        <p:tgtEl>
                                          <p:spTgt spid="97288"/>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15">
                                            <p:txEl>
                                              <p:pRg st="1" end="1"/>
                                            </p:txEl>
                                          </p:spTgt>
                                        </p:tgtEl>
                                        <p:attrNameLst>
                                          <p:attrName>style.visibility</p:attrName>
                                        </p:attrNameLst>
                                      </p:cBhvr>
                                      <p:to>
                                        <p:strVal val="visible"/>
                                      </p:to>
                                    </p:set>
                                    <p:anim calcmode="lin" valueType="num">
                                      <p:cBhvr additive="base">
                                        <p:cTn id="21" dur="500" fill="hold"/>
                                        <p:tgtEl>
                                          <p:spTgt spid="11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15">
                                            <p:txEl>
                                              <p:pRg st="2" end="2"/>
                                            </p:txEl>
                                          </p:spTgt>
                                        </p:tgtEl>
                                        <p:attrNameLst>
                                          <p:attrName>style.visibility</p:attrName>
                                        </p:attrNameLst>
                                      </p:cBhvr>
                                      <p:to>
                                        <p:strVal val="visible"/>
                                      </p:to>
                                    </p:set>
                                    <p:anim calcmode="lin" valueType="num">
                                      <p:cBhvr additive="base">
                                        <p:cTn id="27" dur="500" fill="hold"/>
                                        <p:tgtEl>
                                          <p:spTgt spid="115">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16">
                                            <p:txEl>
                                              <p:pRg st="0" end="0"/>
                                            </p:txEl>
                                          </p:spTgt>
                                        </p:tgtEl>
                                        <p:attrNameLst>
                                          <p:attrName>style.visibility</p:attrName>
                                        </p:attrNameLst>
                                      </p:cBhvr>
                                      <p:to>
                                        <p:strVal val="visible"/>
                                      </p:to>
                                    </p:set>
                                    <p:anim calcmode="lin" valueType="num">
                                      <p:cBhvr additive="base">
                                        <p:cTn id="39" dur="500" fill="hold"/>
                                        <p:tgtEl>
                                          <p:spTgt spid="11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6">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7"/>
                                        </p:tgtEl>
                                        <p:attrNameLst>
                                          <p:attrName>style.visibility</p:attrName>
                                        </p:attrNameLst>
                                      </p:cBhvr>
                                      <p:to>
                                        <p:strVal val="visible"/>
                                      </p:to>
                                    </p:set>
                                    <p:anim calcmode="lin" valueType="num">
                                      <p:cBhvr additive="base">
                                        <p:cTn id="43" dur="500" fill="hold"/>
                                        <p:tgtEl>
                                          <p:spTgt spid="227"/>
                                        </p:tgtEl>
                                        <p:attrNameLst>
                                          <p:attrName>ppt_x</p:attrName>
                                        </p:attrNameLst>
                                      </p:cBhvr>
                                      <p:tavLst>
                                        <p:tav tm="0">
                                          <p:val>
                                            <p:strVal val="#ppt_x"/>
                                          </p:val>
                                        </p:tav>
                                        <p:tav tm="100000">
                                          <p:val>
                                            <p:strVal val="#ppt_x"/>
                                          </p:val>
                                        </p:tav>
                                      </p:tavLst>
                                    </p:anim>
                                    <p:anim calcmode="lin" valueType="num">
                                      <p:cBhvr additive="base">
                                        <p:cTn id="44" dur="500" fill="hold"/>
                                        <p:tgtEl>
                                          <p:spTgt spid="227"/>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6">
                                            <p:txEl>
                                              <p:pRg st="1" end="1"/>
                                            </p:txEl>
                                          </p:spTgt>
                                        </p:tgtEl>
                                        <p:attrNameLst>
                                          <p:attrName>style.visibility</p:attrName>
                                        </p:attrNameLst>
                                      </p:cBhvr>
                                      <p:to>
                                        <p:strVal val="visible"/>
                                      </p:to>
                                    </p:set>
                                    <p:anim calcmode="lin" valueType="num">
                                      <p:cBhvr additive="base">
                                        <p:cTn id="49" dur="500" fill="hold"/>
                                        <p:tgtEl>
                                          <p:spTgt spid="116">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16">
                                            <p:txEl>
                                              <p:pRg st="2" end="2"/>
                                            </p:txEl>
                                          </p:spTgt>
                                        </p:tgtEl>
                                        <p:attrNameLst>
                                          <p:attrName>style.visibility</p:attrName>
                                        </p:attrNameLst>
                                      </p:cBhvr>
                                      <p:to>
                                        <p:strVal val="visible"/>
                                      </p:to>
                                    </p:set>
                                    <p:anim calcmode="lin" valueType="num">
                                      <p:cBhvr additive="base">
                                        <p:cTn id="55" dur="500" fill="hold"/>
                                        <p:tgtEl>
                                          <p:spTgt spid="116">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6">
                                            <p:txEl>
                                              <p:pRg st="2" end="2"/>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24"/>
                                        </p:tgtEl>
                                        <p:attrNameLst>
                                          <p:attrName>style.visibility</p:attrName>
                                        </p:attrNameLst>
                                      </p:cBhvr>
                                      <p:to>
                                        <p:strVal val="visible"/>
                                      </p:to>
                                    </p:set>
                                    <p:anim calcmode="lin" valueType="num">
                                      <p:cBhvr additive="base">
                                        <p:cTn id="59" dur="500" fill="hold"/>
                                        <p:tgtEl>
                                          <p:spTgt spid="224"/>
                                        </p:tgtEl>
                                        <p:attrNameLst>
                                          <p:attrName>ppt_x</p:attrName>
                                        </p:attrNameLst>
                                      </p:cBhvr>
                                      <p:tavLst>
                                        <p:tav tm="0">
                                          <p:val>
                                            <p:strVal val="#ppt_x"/>
                                          </p:val>
                                        </p:tav>
                                        <p:tav tm="100000">
                                          <p:val>
                                            <p:strVal val="#ppt_x"/>
                                          </p:val>
                                        </p:tav>
                                      </p:tavLst>
                                    </p:anim>
                                    <p:anim calcmode="lin" valueType="num">
                                      <p:cBhvr additive="base">
                                        <p:cTn id="60"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16">
                                            <p:txEl>
                                              <p:pRg st="3" end="3"/>
                                            </p:txEl>
                                          </p:spTgt>
                                        </p:tgtEl>
                                        <p:attrNameLst>
                                          <p:attrName>style.visibility</p:attrName>
                                        </p:attrNameLst>
                                      </p:cBhvr>
                                      <p:to>
                                        <p:strVal val="visible"/>
                                      </p:to>
                                    </p:set>
                                    <p:anim calcmode="lin" valueType="num">
                                      <p:cBhvr additive="base">
                                        <p:cTn id="65" dur="500" fill="hold"/>
                                        <p:tgtEl>
                                          <p:spTgt spid="116">
                                            <p:txEl>
                                              <p:pRg st="3" end="3"/>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1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117"/>
                                        </p:tgtEl>
                                        <p:attrNameLst>
                                          <p:attrName>style.visibility</p:attrName>
                                        </p:attrNameLst>
                                      </p:cBhvr>
                                      <p:to>
                                        <p:strVal val="visible"/>
                                      </p:to>
                                    </p:set>
                                    <p:anim calcmode="lin" valueType="num">
                                      <p:cBhvr additive="base">
                                        <p:cTn id="71" dur="500" fill="hold"/>
                                        <p:tgtEl>
                                          <p:spTgt spid="117"/>
                                        </p:tgtEl>
                                        <p:attrNameLst>
                                          <p:attrName>ppt_x</p:attrName>
                                        </p:attrNameLst>
                                      </p:cBhvr>
                                      <p:tavLst>
                                        <p:tav tm="0">
                                          <p:val>
                                            <p:strVal val="#ppt_x"/>
                                          </p:val>
                                        </p:tav>
                                        <p:tav tm="100000">
                                          <p:val>
                                            <p:strVal val="#ppt_x"/>
                                          </p:val>
                                        </p:tav>
                                      </p:tavLst>
                                    </p:anim>
                                    <p:anim calcmode="lin" valueType="num">
                                      <p:cBhvr additive="base">
                                        <p:cTn id="72"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28"/>
                                        </p:tgtEl>
                                        <p:attrNameLst>
                                          <p:attrName>style.visibility</p:attrName>
                                        </p:attrNameLst>
                                      </p:cBhvr>
                                      <p:to>
                                        <p:strVal val="visible"/>
                                      </p:to>
                                    </p:set>
                                    <p:anim calcmode="lin" valueType="num">
                                      <p:cBhvr additive="base">
                                        <p:cTn id="77" dur="500" fill="hold"/>
                                        <p:tgtEl>
                                          <p:spTgt spid="228"/>
                                        </p:tgtEl>
                                        <p:attrNameLst>
                                          <p:attrName>ppt_x</p:attrName>
                                        </p:attrNameLst>
                                      </p:cBhvr>
                                      <p:tavLst>
                                        <p:tav tm="0">
                                          <p:val>
                                            <p:strVal val="#ppt_x"/>
                                          </p:val>
                                        </p:tav>
                                        <p:tav tm="100000">
                                          <p:val>
                                            <p:strVal val="#ppt_x"/>
                                          </p:val>
                                        </p:tav>
                                      </p:tavLst>
                                    </p:anim>
                                    <p:anim calcmode="lin" valueType="num">
                                      <p:cBhvr additive="base">
                                        <p:cTn id="78" dur="500" fill="hold"/>
                                        <p:tgtEl>
                                          <p:spTgt spid="2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8" grpId="0"/>
      <p:bldP spid="115" grpId="0" build="p" bldLvl="2" autoUpdateAnimBg="0"/>
      <p:bldP spid="116" grpId="0" build="p" bldLvl="2" autoUpdateAnimBg="0"/>
      <p:bldP spid="227" grpId="0"/>
      <p:bldP spid="22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8"/>
          <p:cNvGrpSpPr>
            <a:grpSpLocks/>
          </p:cNvGrpSpPr>
          <p:nvPr/>
        </p:nvGrpSpPr>
        <p:grpSpPr bwMode="auto">
          <a:xfrm flipH="1">
            <a:off x="7991475" y="4430713"/>
            <a:ext cx="1076325" cy="2274887"/>
            <a:chOff x="3915" y="446"/>
            <a:chExt cx="678" cy="1433"/>
          </a:xfrm>
        </p:grpSpPr>
        <p:sp>
          <p:nvSpPr>
            <p:cNvPr id="133"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3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3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3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3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3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3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4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4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4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4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4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4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4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4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4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4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5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5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5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5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5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5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5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5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5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5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6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6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6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6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6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6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6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6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6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6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7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7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7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7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7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7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7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7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7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7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8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8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8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8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8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8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8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8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8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8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9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9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9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9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9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9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9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9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9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9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20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20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20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20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20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20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20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20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20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20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21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21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21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1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1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1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1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1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1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1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2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2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2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2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2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2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2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2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2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2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3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3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3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3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grpSp>
        <p:nvGrpSpPr>
          <p:cNvPr id="103427" name="Group 14"/>
          <p:cNvGrpSpPr>
            <a:grpSpLocks/>
          </p:cNvGrpSpPr>
          <p:nvPr/>
        </p:nvGrpSpPr>
        <p:grpSpPr bwMode="auto">
          <a:xfrm>
            <a:off x="3657600" y="3087688"/>
            <a:ext cx="4202113" cy="3254375"/>
            <a:chOff x="2304" y="1945"/>
            <a:chExt cx="2647" cy="2050"/>
          </a:xfrm>
        </p:grpSpPr>
        <p:sp>
          <p:nvSpPr>
            <p:cNvPr id="11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3446"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3428" name="Group 7"/>
          <p:cNvGrpSpPr>
            <a:grpSpLocks/>
          </p:cNvGrpSpPr>
          <p:nvPr/>
        </p:nvGrpSpPr>
        <p:grpSpPr bwMode="auto">
          <a:xfrm>
            <a:off x="3916363" y="1830388"/>
            <a:ext cx="4986337" cy="4887912"/>
            <a:chOff x="2467" y="1153"/>
            <a:chExt cx="3141" cy="3079"/>
          </a:xfrm>
        </p:grpSpPr>
        <p:sp>
          <p:nvSpPr>
            <p:cNvPr id="12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3444"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3429" name="Group 125"/>
          <p:cNvGrpSpPr>
            <a:grpSpLocks/>
          </p:cNvGrpSpPr>
          <p:nvPr/>
        </p:nvGrpSpPr>
        <p:grpSpPr bwMode="auto">
          <a:xfrm>
            <a:off x="5245100" y="4370388"/>
            <a:ext cx="2286000" cy="2386012"/>
            <a:chOff x="5245100" y="4370388"/>
            <a:chExt cx="2286000" cy="2386012"/>
          </a:xfrm>
        </p:grpSpPr>
        <p:sp>
          <p:nvSpPr>
            <p:cNvPr id="103441"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3442"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6" name="Group 4"/>
          <p:cNvGrpSpPr>
            <a:grpSpLocks/>
          </p:cNvGrpSpPr>
          <p:nvPr/>
        </p:nvGrpSpPr>
        <p:grpSpPr bwMode="auto">
          <a:xfrm>
            <a:off x="3810000" y="838200"/>
            <a:ext cx="5257800" cy="5918200"/>
            <a:chOff x="2400" y="528"/>
            <a:chExt cx="3312" cy="3728"/>
          </a:xfrm>
        </p:grpSpPr>
        <p:sp>
          <p:nvSpPr>
            <p:cNvPr id="122"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344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103431"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3432"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125"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26" name="Group 22"/>
          <p:cNvGrpSpPr>
            <a:grpSpLocks/>
          </p:cNvGrpSpPr>
          <p:nvPr/>
        </p:nvGrpSpPr>
        <p:grpSpPr bwMode="auto">
          <a:xfrm>
            <a:off x="304800" y="895350"/>
            <a:ext cx="2590800" cy="2625725"/>
            <a:chOff x="96" y="672"/>
            <a:chExt cx="2341" cy="2448"/>
          </a:xfrm>
        </p:grpSpPr>
        <p:pic>
          <p:nvPicPr>
            <p:cNvPr id="103437" name="Picture 19"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8" name="Rectangle 20"/>
            <p:cNvSpPr>
              <a:spLocks noChangeArrowheads="1"/>
            </p:cNvSpPr>
            <p:nvPr/>
          </p:nvSpPr>
          <p:spPr bwMode="auto">
            <a:xfrm>
              <a:off x="1296"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000">
                  <a:effectLst/>
                </a:rPr>
                <a:t>Turing 1936</a:t>
              </a:r>
            </a:p>
          </p:txBody>
        </p:sp>
      </p:grpSp>
      <p:sp>
        <p:nvSpPr>
          <p:cNvPr id="103435"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127"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Tree>
    <p:extLst>
      <p:ext uri="{BB962C8B-B14F-4D97-AF65-F5344CB8AC3E}">
        <p14:creationId xmlns:p14="http://schemas.microsoft.com/office/powerpoint/2010/main" val="1943386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6"/>
                                        </p:tgtEl>
                                        <p:attrNameLst>
                                          <p:attrName>style.visibility</p:attrName>
                                        </p:attrNameLst>
                                      </p:cBhvr>
                                      <p:to>
                                        <p:strVal val="visible"/>
                                      </p:to>
                                    </p:set>
                                    <p:anim calcmode="lin" valueType="num">
                                      <p:cBhvr additive="base">
                                        <p:cTn id="13" dur="500" fill="hold"/>
                                        <p:tgtEl>
                                          <p:spTgt spid="126"/>
                                        </p:tgtEl>
                                        <p:attrNameLst>
                                          <p:attrName>ppt_x</p:attrName>
                                        </p:attrNameLst>
                                      </p:cBhvr>
                                      <p:tavLst>
                                        <p:tav tm="0">
                                          <p:val>
                                            <p:strVal val="#ppt_x"/>
                                          </p:val>
                                        </p:tav>
                                        <p:tav tm="100000">
                                          <p:val>
                                            <p:strVal val="#ppt_x"/>
                                          </p:val>
                                        </p:tav>
                                      </p:tavLst>
                                    </p:anim>
                                    <p:anim calcmode="lin" valueType="num">
                                      <p:cBhvr additive="base">
                                        <p:cTn id="14" dur="500" fill="hold"/>
                                        <p:tgtEl>
                                          <p:spTgt spid="12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5"/>
                                        </p:tgtEl>
                                        <p:attrNameLst>
                                          <p:attrName>style.visibility</p:attrName>
                                        </p:attrNameLst>
                                      </p:cBhvr>
                                      <p:to>
                                        <p:strVal val="visible"/>
                                      </p:to>
                                    </p:set>
                                    <p:anim calcmode="lin" valueType="num">
                                      <p:cBhvr additive="base">
                                        <p:cTn id="19" dur="500" fill="hold"/>
                                        <p:tgtEl>
                                          <p:spTgt spid="125"/>
                                        </p:tgtEl>
                                        <p:attrNameLst>
                                          <p:attrName>ppt_x</p:attrName>
                                        </p:attrNameLst>
                                      </p:cBhvr>
                                      <p:tavLst>
                                        <p:tav tm="0">
                                          <p:val>
                                            <p:strVal val="#ppt_x"/>
                                          </p:val>
                                        </p:tav>
                                        <p:tav tm="100000">
                                          <p:val>
                                            <p:strVal val="#ppt_x"/>
                                          </p:val>
                                        </p:tav>
                                      </p:tavLst>
                                    </p:anim>
                                    <p:anim calcmode="lin" valueType="num">
                                      <p:cBhvr additive="base">
                                        <p:cTn id="20"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8"/>
          <p:cNvGrpSpPr>
            <a:grpSpLocks/>
          </p:cNvGrpSpPr>
          <p:nvPr/>
        </p:nvGrpSpPr>
        <p:grpSpPr bwMode="auto">
          <a:xfrm flipH="1">
            <a:off x="7991475" y="4430713"/>
            <a:ext cx="1076325" cy="2274887"/>
            <a:chOff x="3915" y="446"/>
            <a:chExt cx="678" cy="1433"/>
          </a:xfrm>
        </p:grpSpPr>
        <p:sp>
          <p:nvSpPr>
            <p:cNvPr id="133" name="Rectangle 29"/>
            <p:cNvSpPr>
              <a:spLocks noChangeArrowheads="1"/>
            </p:cNvSpPr>
            <p:nvPr/>
          </p:nvSpPr>
          <p:spPr bwMode="auto">
            <a:xfrm>
              <a:off x="3951" y="544"/>
              <a:ext cx="532" cy="1148"/>
            </a:xfrm>
            <a:prstGeom prst="rect">
              <a:avLst/>
            </a:prstGeom>
            <a:solidFill>
              <a:srgbClr val="000000"/>
            </a:solidFill>
            <a:ln w="9525">
              <a:noFill/>
              <a:miter lim="800000"/>
              <a:headEnd/>
              <a:tailEnd/>
            </a:ln>
          </p:spPr>
          <p:txBody>
            <a:bodyPr/>
            <a:lstStyle/>
            <a:p>
              <a:pPr>
                <a:defRPr/>
              </a:pPr>
              <a:endParaRPr lang="en-CA"/>
            </a:p>
          </p:txBody>
        </p:sp>
        <p:sp>
          <p:nvSpPr>
            <p:cNvPr id="134"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w="9525">
              <a:noFill/>
              <a:round/>
              <a:headEnd/>
              <a:tailEnd/>
            </a:ln>
          </p:spPr>
          <p:txBody>
            <a:bodyPr/>
            <a:lstStyle/>
            <a:p>
              <a:pPr>
                <a:defRPr/>
              </a:pPr>
              <a:endParaRPr lang="en-CA"/>
            </a:p>
          </p:txBody>
        </p:sp>
        <p:sp>
          <p:nvSpPr>
            <p:cNvPr id="135"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w="9525">
              <a:noFill/>
              <a:round/>
              <a:headEnd/>
              <a:tailEnd/>
            </a:ln>
          </p:spPr>
          <p:txBody>
            <a:bodyPr/>
            <a:lstStyle/>
            <a:p>
              <a:pPr>
                <a:defRPr/>
              </a:pPr>
              <a:endParaRPr lang="en-CA"/>
            </a:p>
          </p:txBody>
        </p:sp>
        <p:sp>
          <p:nvSpPr>
            <p:cNvPr id="136"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w="9525">
              <a:noFill/>
              <a:round/>
              <a:headEnd/>
              <a:tailEnd/>
            </a:ln>
          </p:spPr>
          <p:txBody>
            <a:bodyPr/>
            <a:lstStyle/>
            <a:p>
              <a:pPr>
                <a:defRPr/>
              </a:pPr>
              <a:endParaRPr lang="en-CA"/>
            </a:p>
          </p:txBody>
        </p:sp>
        <p:sp>
          <p:nvSpPr>
            <p:cNvPr id="137"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w="9525">
              <a:noFill/>
              <a:round/>
              <a:headEnd/>
              <a:tailEnd/>
            </a:ln>
          </p:spPr>
          <p:txBody>
            <a:bodyPr/>
            <a:lstStyle/>
            <a:p>
              <a:pPr>
                <a:defRPr/>
              </a:pPr>
              <a:endParaRPr lang="en-CA"/>
            </a:p>
          </p:txBody>
        </p:sp>
        <p:sp>
          <p:nvSpPr>
            <p:cNvPr id="138"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w="9525">
              <a:noFill/>
              <a:round/>
              <a:headEnd/>
              <a:tailEnd/>
            </a:ln>
          </p:spPr>
          <p:txBody>
            <a:bodyPr/>
            <a:lstStyle/>
            <a:p>
              <a:pPr>
                <a:defRPr/>
              </a:pPr>
              <a:endParaRPr lang="en-CA"/>
            </a:p>
          </p:txBody>
        </p:sp>
        <p:sp>
          <p:nvSpPr>
            <p:cNvPr id="139"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w="9525">
              <a:noFill/>
              <a:round/>
              <a:headEnd/>
              <a:tailEnd/>
            </a:ln>
          </p:spPr>
          <p:txBody>
            <a:bodyPr/>
            <a:lstStyle/>
            <a:p>
              <a:pPr>
                <a:defRPr/>
              </a:pPr>
              <a:endParaRPr lang="en-CA"/>
            </a:p>
          </p:txBody>
        </p:sp>
        <p:sp>
          <p:nvSpPr>
            <p:cNvPr id="140"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w="9525">
              <a:noFill/>
              <a:round/>
              <a:headEnd/>
              <a:tailEnd/>
            </a:ln>
          </p:spPr>
          <p:txBody>
            <a:bodyPr/>
            <a:lstStyle/>
            <a:p>
              <a:pPr>
                <a:defRPr/>
              </a:pPr>
              <a:endParaRPr lang="en-CA"/>
            </a:p>
          </p:txBody>
        </p:sp>
        <p:sp>
          <p:nvSpPr>
            <p:cNvPr id="141"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w="9525">
              <a:noFill/>
              <a:round/>
              <a:headEnd/>
              <a:tailEnd/>
            </a:ln>
          </p:spPr>
          <p:txBody>
            <a:bodyPr/>
            <a:lstStyle/>
            <a:p>
              <a:pPr>
                <a:defRPr/>
              </a:pPr>
              <a:endParaRPr lang="en-CA"/>
            </a:p>
          </p:txBody>
        </p:sp>
        <p:sp>
          <p:nvSpPr>
            <p:cNvPr id="142"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w="9525">
              <a:noFill/>
              <a:round/>
              <a:headEnd/>
              <a:tailEnd/>
            </a:ln>
          </p:spPr>
          <p:txBody>
            <a:bodyPr/>
            <a:lstStyle/>
            <a:p>
              <a:pPr>
                <a:defRPr/>
              </a:pPr>
              <a:endParaRPr lang="en-CA"/>
            </a:p>
          </p:txBody>
        </p:sp>
        <p:sp>
          <p:nvSpPr>
            <p:cNvPr id="143"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w="9525">
              <a:noFill/>
              <a:round/>
              <a:headEnd/>
              <a:tailEnd/>
            </a:ln>
          </p:spPr>
          <p:txBody>
            <a:bodyPr/>
            <a:lstStyle/>
            <a:p>
              <a:pPr>
                <a:defRPr/>
              </a:pPr>
              <a:endParaRPr lang="en-CA"/>
            </a:p>
          </p:txBody>
        </p:sp>
        <p:sp>
          <p:nvSpPr>
            <p:cNvPr id="144"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w="9525">
              <a:noFill/>
              <a:round/>
              <a:headEnd/>
              <a:tailEnd/>
            </a:ln>
          </p:spPr>
          <p:txBody>
            <a:bodyPr/>
            <a:lstStyle/>
            <a:p>
              <a:pPr>
                <a:defRPr/>
              </a:pPr>
              <a:endParaRPr lang="en-CA"/>
            </a:p>
          </p:txBody>
        </p:sp>
        <p:sp>
          <p:nvSpPr>
            <p:cNvPr id="145"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w="9525">
              <a:noFill/>
              <a:round/>
              <a:headEnd/>
              <a:tailEnd/>
            </a:ln>
          </p:spPr>
          <p:txBody>
            <a:bodyPr/>
            <a:lstStyle/>
            <a:p>
              <a:pPr>
                <a:defRPr/>
              </a:pPr>
              <a:endParaRPr lang="en-CA"/>
            </a:p>
          </p:txBody>
        </p:sp>
        <p:sp>
          <p:nvSpPr>
            <p:cNvPr id="146"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w="9525">
              <a:noFill/>
              <a:round/>
              <a:headEnd/>
              <a:tailEnd/>
            </a:ln>
          </p:spPr>
          <p:txBody>
            <a:bodyPr/>
            <a:lstStyle/>
            <a:p>
              <a:pPr>
                <a:defRPr/>
              </a:pPr>
              <a:endParaRPr lang="en-CA"/>
            </a:p>
          </p:txBody>
        </p:sp>
        <p:sp>
          <p:nvSpPr>
            <p:cNvPr id="147"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w="9525">
              <a:noFill/>
              <a:round/>
              <a:headEnd/>
              <a:tailEnd/>
            </a:ln>
          </p:spPr>
          <p:txBody>
            <a:bodyPr/>
            <a:lstStyle/>
            <a:p>
              <a:pPr>
                <a:defRPr/>
              </a:pPr>
              <a:endParaRPr lang="en-CA"/>
            </a:p>
          </p:txBody>
        </p:sp>
        <p:sp>
          <p:nvSpPr>
            <p:cNvPr id="148"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w="9525">
              <a:noFill/>
              <a:round/>
              <a:headEnd/>
              <a:tailEnd/>
            </a:ln>
          </p:spPr>
          <p:txBody>
            <a:bodyPr/>
            <a:lstStyle/>
            <a:p>
              <a:pPr>
                <a:defRPr/>
              </a:pPr>
              <a:endParaRPr lang="en-CA"/>
            </a:p>
          </p:txBody>
        </p:sp>
        <p:sp>
          <p:nvSpPr>
            <p:cNvPr id="149"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w="9525">
              <a:noFill/>
              <a:round/>
              <a:headEnd/>
              <a:tailEnd/>
            </a:ln>
          </p:spPr>
          <p:txBody>
            <a:bodyPr/>
            <a:lstStyle/>
            <a:p>
              <a:pPr>
                <a:defRPr/>
              </a:pPr>
              <a:endParaRPr lang="en-CA"/>
            </a:p>
          </p:txBody>
        </p:sp>
        <p:sp>
          <p:nvSpPr>
            <p:cNvPr id="150"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w="9525">
              <a:noFill/>
              <a:round/>
              <a:headEnd/>
              <a:tailEnd/>
            </a:ln>
          </p:spPr>
          <p:txBody>
            <a:bodyPr/>
            <a:lstStyle/>
            <a:p>
              <a:pPr>
                <a:defRPr/>
              </a:pPr>
              <a:endParaRPr lang="en-CA"/>
            </a:p>
          </p:txBody>
        </p:sp>
        <p:sp>
          <p:nvSpPr>
            <p:cNvPr id="151"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w="9525">
              <a:noFill/>
              <a:round/>
              <a:headEnd/>
              <a:tailEnd/>
            </a:ln>
          </p:spPr>
          <p:txBody>
            <a:bodyPr/>
            <a:lstStyle/>
            <a:p>
              <a:pPr>
                <a:defRPr/>
              </a:pPr>
              <a:endParaRPr lang="en-CA"/>
            </a:p>
          </p:txBody>
        </p:sp>
        <p:sp>
          <p:nvSpPr>
            <p:cNvPr id="152"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w="9525">
              <a:noFill/>
              <a:round/>
              <a:headEnd/>
              <a:tailEnd/>
            </a:ln>
          </p:spPr>
          <p:txBody>
            <a:bodyPr/>
            <a:lstStyle/>
            <a:p>
              <a:pPr>
                <a:defRPr/>
              </a:pPr>
              <a:endParaRPr lang="en-CA"/>
            </a:p>
          </p:txBody>
        </p:sp>
        <p:sp>
          <p:nvSpPr>
            <p:cNvPr id="153"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w="9525">
              <a:noFill/>
              <a:round/>
              <a:headEnd/>
              <a:tailEnd/>
            </a:ln>
          </p:spPr>
          <p:txBody>
            <a:bodyPr/>
            <a:lstStyle/>
            <a:p>
              <a:pPr>
                <a:defRPr/>
              </a:pPr>
              <a:endParaRPr lang="en-CA"/>
            </a:p>
          </p:txBody>
        </p:sp>
        <p:sp>
          <p:nvSpPr>
            <p:cNvPr id="154"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w="9525">
              <a:noFill/>
              <a:round/>
              <a:headEnd/>
              <a:tailEnd/>
            </a:ln>
          </p:spPr>
          <p:txBody>
            <a:bodyPr/>
            <a:lstStyle/>
            <a:p>
              <a:pPr>
                <a:defRPr/>
              </a:pPr>
              <a:endParaRPr lang="en-CA"/>
            </a:p>
          </p:txBody>
        </p:sp>
        <p:sp>
          <p:nvSpPr>
            <p:cNvPr id="155"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w="9525">
              <a:noFill/>
              <a:round/>
              <a:headEnd/>
              <a:tailEnd/>
            </a:ln>
          </p:spPr>
          <p:txBody>
            <a:bodyPr/>
            <a:lstStyle/>
            <a:p>
              <a:pPr>
                <a:defRPr/>
              </a:pPr>
              <a:endParaRPr lang="en-CA"/>
            </a:p>
          </p:txBody>
        </p:sp>
        <p:sp>
          <p:nvSpPr>
            <p:cNvPr id="156"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w="9525">
              <a:noFill/>
              <a:round/>
              <a:headEnd/>
              <a:tailEnd/>
            </a:ln>
          </p:spPr>
          <p:txBody>
            <a:bodyPr/>
            <a:lstStyle/>
            <a:p>
              <a:pPr>
                <a:defRPr/>
              </a:pPr>
              <a:endParaRPr lang="en-CA"/>
            </a:p>
          </p:txBody>
        </p:sp>
        <p:sp>
          <p:nvSpPr>
            <p:cNvPr id="157"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w="9525">
              <a:noFill/>
              <a:round/>
              <a:headEnd/>
              <a:tailEnd/>
            </a:ln>
          </p:spPr>
          <p:txBody>
            <a:bodyPr/>
            <a:lstStyle/>
            <a:p>
              <a:pPr>
                <a:defRPr/>
              </a:pPr>
              <a:endParaRPr lang="en-CA"/>
            </a:p>
          </p:txBody>
        </p:sp>
        <p:sp>
          <p:nvSpPr>
            <p:cNvPr id="158"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w="9525">
              <a:noFill/>
              <a:round/>
              <a:headEnd/>
              <a:tailEnd/>
            </a:ln>
          </p:spPr>
          <p:txBody>
            <a:bodyPr/>
            <a:lstStyle/>
            <a:p>
              <a:pPr>
                <a:defRPr/>
              </a:pPr>
              <a:endParaRPr lang="en-CA"/>
            </a:p>
          </p:txBody>
        </p:sp>
        <p:sp>
          <p:nvSpPr>
            <p:cNvPr id="159"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w="9525">
              <a:noFill/>
              <a:round/>
              <a:headEnd/>
              <a:tailEnd/>
            </a:ln>
          </p:spPr>
          <p:txBody>
            <a:bodyPr/>
            <a:lstStyle/>
            <a:p>
              <a:pPr>
                <a:defRPr/>
              </a:pPr>
              <a:endParaRPr lang="en-CA"/>
            </a:p>
          </p:txBody>
        </p:sp>
        <p:sp>
          <p:nvSpPr>
            <p:cNvPr id="160"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w="9525">
              <a:noFill/>
              <a:round/>
              <a:headEnd/>
              <a:tailEnd/>
            </a:ln>
          </p:spPr>
          <p:txBody>
            <a:bodyPr/>
            <a:lstStyle/>
            <a:p>
              <a:pPr>
                <a:defRPr/>
              </a:pPr>
              <a:endParaRPr lang="en-CA"/>
            </a:p>
          </p:txBody>
        </p:sp>
        <p:sp>
          <p:nvSpPr>
            <p:cNvPr id="161"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w="9525">
              <a:noFill/>
              <a:round/>
              <a:headEnd/>
              <a:tailEnd/>
            </a:ln>
          </p:spPr>
          <p:txBody>
            <a:bodyPr/>
            <a:lstStyle/>
            <a:p>
              <a:pPr>
                <a:defRPr/>
              </a:pPr>
              <a:endParaRPr lang="en-CA"/>
            </a:p>
          </p:txBody>
        </p:sp>
        <p:sp>
          <p:nvSpPr>
            <p:cNvPr id="162"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w="9525">
              <a:noFill/>
              <a:round/>
              <a:headEnd/>
              <a:tailEnd/>
            </a:ln>
          </p:spPr>
          <p:txBody>
            <a:bodyPr/>
            <a:lstStyle/>
            <a:p>
              <a:pPr>
                <a:defRPr/>
              </a:pPr>
              <a:endParaRPr lang="en-CA"/>
            </a:p>
          </p:txBody>
        </p:sp>
        <p:sp>
          <p:nvSpPr>
            <p:cNvPr id="163"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w="9525">
              <a:noFill/>
              <a:round/>
              <a:headEnd/>
              <a:tailEnd/>
            </a:ln>
          </p:spPr>
          <p:txBody>
            <a:bodyPr/>
            <a:lstStyle/>
            <a:p>
              <a:pPr>
                <a:defRPr/>
              </a:pPr>
              <a:endParaRPr lang="en-CA"/>
            </a:p>
          </p:txBody>
        </p:sp>
        <p:sp>
          <p:nvSpPr>
            <p:cNvPr id="164"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w="9525">
              <a:noFill/>
              <a:round/>
              <a:headEnd/>
              <a:tailEnd/>
            </a:ln>
          </p:spPr>
          <p:txBody>
            <a:bodyPr/>
            <a:lstStyle/>
            <a:p>
              <a:pPr>
                <a:defRPr/>
              </a:pPr>
              <a:endParaRPr lang="en-CA"/>
            </a:p>
          </p:txBody>
        </p:sp>
        <p:sp>
          <p:nvSpPr>
            <p:cNvPr id="165"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w="9525">
              <a:noFill/>
              <a:round/>
              <a:headEnd/>
              <a:tailEnd/>
            </a:ln>
          </p:spPr>
          <p:txBody>
            <a:bodyPr/>
            <a:lstStyle/>
            <a:p>
              <a:pPr>
                <a:defRPr/>
              </a:pPr>
              <a:endParaRPr lang="en-CA"/>
            </a:p>
          </p:txBody>
        </p:sp>
        <p:sp>
          <p:nvSpPr>
            <p:cNvPr id="166"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w="9525">
              <a:noFill/>
              <a:round/>
              <a:headEnd/>
              <a:tailEnd/>
            </a:ln>
          </p:spPr>
          <p:txBody>
            <a:bodyPr/>
            <a:lstStyle/>
            <a:p>
              <a:pPr>
                <a:defRPr/>
              </a:pPr>
              <a:endParaRPr lang="en-CA"/>
            </a:p>
          </p:txBody>
        </p:sp>
        <p:sp>
          <p:nvSpPr>
            <p:cNvPr id="167"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w="9525">
              <a:noFill/>
              <a:round/>
              <a:headEnd/>
              <a:tailEnd/>
            </a:ln>
          </p:spPr>
          <p:txBody>
            <a:bodyPr/>
            <a:lstStyle/>
            <a:p>
              <a:pPr>
                <a:defRPr/>
              </a:pPr>
              <a:endParaRPr lang="en-CA"/>
            </a:p>
          </p:txBody>
        </p:sp>
        <p:sp>
          <p:nvSpPr>
            <p:cNvPr id="168"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w="9525">
              <a:noFill/>
              <a:round/>
              <a:headEnd/>
              <a:tailEnd/>
            </a:ln>
          </p:spPr>
          <p:txBody>
            <a:bodyPr/>
            <a:lstStyle/>
            <a:p>
              <a:pPr>
                <a:defRPr/>
              </a:pPr>
              <a:endParaRPr lang="en-CA"/>
            </a:p>
          </p:txBody>
        </p:sp>
        <p:sp>
          <p:nvSpPr>
            <p:cNvPr id="169"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w="9525">
              <a:noFill/>
              <a:round/>
              <a:headEnd/>
              <a:tailEnd/>
            </a:ln>
          </p:spPr>
          <p:txBody>
            <a:bodyPr/>
            <a:lstStyle/>
            <a:p>
              <a:pPr>
                <a:defRPr/>
              </a:pPr>
              <a:endParaRPr lang="en-CA"/>
            </a:p>
          </p:txBody>
        </p:sp>
        <p:sp>
          <p:nvSpPr>
            <p:cNvPr id="170"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w="9525">
              <a:noFill/>
              <a:round/>
              <a:headEnd/>
              <a:tailEnd/>
            </a:ln>
          </p:spPr>
          <p:txBody>
            <a:bodyPr/>
            <a:lstStyle/>
            <a:p>
              <a:pPr>
                <a:defRPr/>
              </a:pPr>
              <a:endParaRPr lang="en-CA"/>
            </a:p>
          </p:txBody>
        </p:sp>
        <p:sp>
          <p:nvSpPr>
            <p:cNvPr id="171"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w="9525">
              <a:noFill/>
              <a:round/>
              <a:headEnd/>
              <a:tailEnd/>
            </a:ln>
          </p:spPr>
          <p:txBody>
            <a:bodyPr/>
            <a:lstStyle/>
            <a:p>
              <a:pPr>
                <a:defRPr/>
              </a:pPr>
              <a:endParaRPr lang="en-CA"/>
            </a:p>
          </p:txBody>
        </p:sp>
        <p:sp>
          <p:nvSpPr>
            <p:cNvPr id="172"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w="9525">
              <a:noFill/>
              <a:round/>
              <a:headEnd/>
              <a:tailEnd/>
            </a:ln>
          </p:spPr>
          <p:txBody>
            <a:bodyPr/>
            <a:lstStyle/>
            <a:p>
              <a:pPr>
                <a:defRPr/>
              </a:pPr>
              <a:endParaRPr lang="en-CA"/>
            </a:p>
          </p:txBody>
        </p:sp>
        <p:sp>
          <p:nvSpPr>
            <p:cNvPr id="173"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w="9525">
              <a:noFill/>
              <a:round/>
              <a:headEnd/>
              <a:tailEnd/>
            </a:ln>
          </p:spPr>
          <p:txBody>
            <a:bodyPr/>
            <a:lstStyle/>
            <a:p>
              <a:pPr>
                <a:defRPr/>
              </a:pPr>
              <a:endParaRPr lang="en-CA"/>
            </a:p>
          </p:txBody>
        </p:sp>
        <p:sp>
          <p:nvSpPr>
            <p:cNvPr id="174"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w="9525">
              <a:noFill/>
              <a:round/>
              <a:headEnd/>
              <a:tailEnd/>
            </a:ln>
          </p:spPr>
          <p:txBody>
            <a:bodyPr/>
            <a:lstStyle/>
            <a:p>
              <a:pPr>
                <a:defRPr/>
              </a:pPr>
              <a:endParaRPr lang="en-CA"/>
            </a:p>
          </p:txBody>
        </p:sp>
        <p:sp>
          <p:nvSpPr>
            <p:cNvPr id="175"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w="9525">
              <a:noFill/>
              <a:round/>
              <a:headEnd/>
              <a:tailEnd/>
            </a:ln>
          </p:spPr>
          <p:txBody>
            <a:bodyPr/>
            <a:lstStyle/>
            <a:p>
              <a:pPr>
                <a:defRPr/>
              </a:pPr>
              <a:endParaRPr lang="en-CA"/>
            </a:p>
          </p:txBody>
        </p:sp>
        <p:sp>
          <p:nvSpPr>
            <p:cNvPr id="176"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w="9525">
              <a:noFill/>
              <a:round/>
              <a:headEnd/>
              <a:tailEnd/>
            </a:ln>
          </p:spPr>
          <p:txBody>
            <a:bodyPr/>
            <a:lstStyle/>
            <a:p>
              <a:pPr>
                <a:defRPr/>
              </a:pPr>
              <a:endParaRPr lang="en-CA"/>
            </a:p>
          </p:txBody>
        </p:sp>
        <p:sp>
          <p:nvSpPr>
            <p:cNvPr id="177"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w="9525">
              <a:noFill/>
              <a:round/>
              <a:headEnd/>
              <a:tailEnd/>
            </a:ln>
          </p:spPr>
          <p:txBody>
            <a:bodyPr/>
            <a:lstStyle/>
            <a:p>
              <a:pPr>
                <a:defRPr/>
              </a:pPr>
              <a:endParaRPr lang="en-CA"/>
            </a:p>
          </p:txBody>
        </p:sp>
        <p:sp>
          <p:nvSpPr>
            <p:cNvPr id="178"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w="9525">
              <a:noFill/>
              <a:round/>
              <a:headEnd/>
              <a:tailEnd/>
            </a:ln>
          </p:spPr>
          <p:txBody>
            <a:bodyPr/>
            <a:lstStyle/>
            <a:p>
              <a:pPr>
                <a:defRPr/>
              </a:pPr>
              <a:endParaRPr lang="en-CA"/>
            </a:p>
          </p:txBody>
        </p:sp>
        <p:sp>
          <p:nvSpPr>
            <p:cNvPr id="179"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w="9525">
              <a:noFill/>
              <a:round/>
              <a:headEnd/>
              <a:tailEnd/>
            </a:ln>
          </p:spPr>
          <p:txBody>
            <a:bodyPr/>
            <a:lstStyle/>
            <a:p>
              <a:pPr>
                <a:defRPr/>
              </a:pPr>
              <a:endParaRPr lang="en-CA"/>
            </a:p>
          </p:txBody>
        </p:sp>
        <p:sp>
          <p:nvSpPr>
            <p:cNvPr id="180"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w="9525">
              <a:noFill/>
              <a:round/>
              <a:headEnd/>
              <a:tailEnd/>
            </a:ln>
          </p:spPr>
          <p:txBody>
            <a:bodyPr/>
            <a:lstStyle/>
            <a:p>
              <a:pPr>
                <a:defRPr/>
              </a:pPr>
              <a:endParaRPr lang="en-CA"/>
            </a:p>
          </p:txBody>
        </p:sp>
        <p:sp>
          <p:nvSpPr>
            <p:cNvPr id="181"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w="9525">
              <a:noFill/>
              <a:round/>
              <a:headEnd/>
              <a:tailEnd/>
            </a:ln>
          </p:spPr>
          <p:txBody>
            <a:bodyPr/>
            <a:lstStyle/>
            <a:p>
              <a:pPr>
                <a:defRPr/>
              </a:pPr>
              <a:endParaRPr lang="en-CA"/>
            </a:p>
          </p:txBody>
        </p:sp>
        <p:sp>
          <p:nvSpPr>
            <p:cNvPr id="182"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w="9525">
              <a:noFill/>
              <a:round/>
              <a:headEnd/>
              <a:tailEnd/>
            </a:ln>
          </p:spPr>
          <p:txBody>
            <a:bodyPr/>
            <a:lstStyle/>
            <a:p>
              <a:pPr>
                <a:defRPr/>
              </a:pPr>
              <a:endParaRPr lang="en-CA"/>
            </a:p>
          </p:txBody>
        </p:sp>
        <p:sp>
          <p:nvSpPr>
            <p:cNvPr id="183"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w="9525">
              <a:noFill/>
              <a:round/>
              <a:headEnd/>
              <a:tailEnd/>
            </a:ln>
          </p:spPr>
          <p:txBody>
            <a:bodyPr/>
            <a:lstStyle/>
            <a:p>
              <a:pPr>
                <a:defRPr/>
              </a:pPr>
              <a:endParaRPr lang="en-CA"/>
            </a:p>
          </p:txBody>
        </p:sp>
        <p:sp>
          <p:nvSpPr>
            <p:cNvPr id="184"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w="9525">
              <a:noFill/>
              <a:round/>
              <a:headEnd/>
              <a:tailEnd/>
            </a:ln>
          </p:spPr>
          <p:txBody>
            <a:bodyPr/>
            <a:lstStyle/>
            <a:p>
              <a:pPr>
                <a:defRPr/>
              </a:pPr>
              <a:endParaRPr lang="en-CA"/>
            </a:p>
          </p:txBody>
        </p:sp>
        <p:sp>
          <p:nvSpPr>
            <p:cNvPr id="185"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w="9525">
              <a:noFill/>
              <a:round/>
              <a:headEnd/>
              <a:tailEnd/>
            </a:ln>
          </p:spPr>
          <p:txBody>
            <a:bodyPr/>
            <a:lstStyle/>
            <a:p>
              <a:pPr>
                <a:defRPr/>
              </a:pPr>
              <a:endParaRPr lang="en-CA"/>
            </a:p>
          </p:txBody>
        </p:sp>
        <p:sp>
          <p:nvSpPr>
            <p:cNvPr id="186"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w="9525">
              <a:noFill/>
              <a:round/>
              <a:headEnd/>
              <a:tailEnd/>
            </a:ln>
          </p:spPr>
          <p:txBody>
            <a:bodyPr/>
            <a:lstStyle/>
            <a:p>
              <a:pPr>
                <a:defRPr/>
              </a:pPr>
              <a:endParaRPr lang="en-CA"/>
            </a:p>
          </p:txBody>
        </p:sp>
        <p:sp>
          <p:nvSpPr>
            <p:cNvPr id="187"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w="9525">
              <a:noFill/>
              <a:round/>
              <a:headEnd/>
              <a:tailEnd/>
            </a:ln>
          </p:spPr>
          <p:txBody>
            <a:bodyPr/>
            <a:lstStyle/>
            <a:p>
              <a:pPr>
                <a:defRPr/>
              </a:pPr>
              <a:endParaRPr lang="en-CA"/>
            </a:p>
          </p:txBody>
        </p:sp>
        <p:sp>
          <p:nvSpPr>
            <p:cNvPr id="188"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w="9525">
              <a:noFill/>
              <a:round/>
              <a:headEnd/>
              <a:tailEnd/>
            </a:ln>
          </p:spPr>
          <p:txBody>
            <a:bodyPr/>
            <a:lstStyle/>
            <a:p>
              <a:pPr>
                <a:defRPr/>
              </a:pPr>
              <a:endParaRPr lang="en-CA"/>
            </a:p>
          </p:txBody>
        </p:sp>
        <p:sp>
          <p:nvSpPr>
            <p:cNvPr id="189"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w="9525">
              <a:noFill/>
              <a:round/>
              <a:headEnd/>
              <a:tailEnd/>
            </a:ln>
          </p:spPr>
          <p:txBody>
            <a:bodyPr/>
            <a:lstStyle/>
            <a:p>
              <a:pPr>
                <a:defRPr/>
              </a:pPr>
              <a:endParaRPr lang="en-CA"/>
            </a:p>
          </p:txBody>
        </p:sp>
        <p:sp>
          <p:nvSpPr>
            <p:cNvPr id="190"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w="9525">
              <a:noFill/>
              <a:round/>
              <a:headEnd/>
              <a:tailEnd/>
            </a:ln>
          </p:spPr>
          <p:txBody>
            <a:bodyPr/>
            <a:lstStyle/>
            <a:p>
              <a:pPr>
                <a:defRPr/>
              </a:pPr>
              <a:endParaRPr lang="en-CA"/>
            </a:p>
          </p:txBody>
        </p:sp>
        <p:sp>
          <p:nvSpPr>
            <p:cNvPr id="191"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w="9525">
              <a:noFill/>
              <a:round/>
              <a:headEnd/>
              <a:tailEnd/>
            </a:ln>
          </p:spPr>
          <p:txBody>
            <a:bodyPr/>
            <a:lstStyle/>
            <a:p>
              <a:pPr>
                <a:defRPr/>
              </a:pPr>
              <a:endParaRPr lang="en-CA"/>
            </a:p>
          </p:txBody>
        </p:sp>
        <p:sp>
          <p:nvSpPr>
            <p:cNvPr id="192"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w="9525">
              <a:noFill/>
              <a:round/>
              <a:headEnd/>
              <a:tailEnd/>
            </a:ln>
          </p:spPr>
          <p:txBody>
            <a:bodyPr/>
            <a:lstStyle/>
            <a:p>
              <a:pPr>
                <a:defRPr/>
              </a:pPr>
              <a:endParaRPr lang="en-CA"/>
            </a:p>
          </p:txBody>
        </p:sp>
        <p:sp>
          <p:nvSpPr>
            <p:cNvPr id="193"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w="9525">
              <a:noFill/>
              <a:round/>
              <a:headEnd/>
              <a:tailEnd/>
            </a:ln>
          </p:spPr>
          <p:txBody>
            <a:bodyPr/>
            <a:lstStyle/>
            <a:p>
              <a:pPr>
                <a:defRPr/>
              </a:pPr>
              <a:endParaRPr lang="en-CA"/>
            </a:p>
          </p:txBody>
        </p:sp>
        <p:sp>
          <p:nvSpPr>
            <p:cNvPr id="194"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w="9525">
              <a:noFill/>
              <a:round/>
              <a:headEnd/>
              <a:tailEnd/>
            </a:ln>
          </p:spPr>
          <p:txBody>
            <a:bodyPr/>
            <a:lstStyle/>
            <a:p>
              <a:pPr>
                <a:defRPr/>
              </a:pPr>
              <a:endParaRPr lang="en-CA"/>
            </a:p>
          </p:txBody>
        </p:sp>
        <p:sp>
          <p:nvSpPr>
            <p:cNvPr id="195"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w="9525">
              <a:noFill/>
              <a:round/>
              <a:headEnd/>
              <a:tailEnd/>
            </a:ln>
          </p:spPr>
          <p:txBody>
            <a:bodyPr/>
            <a:lstStyle/>
            <a:p>
              <a:pPr>
                <a:defRPr/>
              </a:pPr>
              <a:endParaRPr lang="en-CA"/>
            </a:p>
          </p:txBody>
        </p:sp>
        <p:sp>
          <p:nvSpPr>
            <p:cNvPr id="196"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w="9525">
              <a:noFill/>
              <a:round/>
              <a:headEnd/>
              <a:tailEnd/>
            </a:ln>
          </p:spPr>
          <p:txBody>
            <a:bodyPr/>
            <a:lstStyle/>
            <a:p>
              <a:pPr>
                <a:defRPr/>
              </a:pPr>
              <a:endParaRPr lang="en-CA"/>
            </a:p>
          </p:txBody>
        </p:sp>
        <p:sp>
          <p:nvSpPr>
            <p:cNvPr id="197"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w="9525">
              <a:noFill/>
              <a:round/>
              <a:headEnd/>
              <a:tailEnd/>
            </a:ln>
          </p:spPr>
          <p:txBody>
            <a:bodyPr/>
            <a:lstStyle/>
            <a:p>
              <a:pPr>
                <a:defRPr/>
              </a:pPr>
              <a:endParaRPr lang="en-CA"/>
            </a:p>
          </p:txBody>
        </p:sp>
        <p:sp>
          <p:nvSpPr>
            <p:cNvPr id="198"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w="9525">
              <a:noFill/>
              <a:round/>
              <a:headEnd/>
              <a:tailEnd/>
            </a:ln>
          </p:spPr>
          <p:txBody>
            <a:bodyPr/>
            <a:lstStyle/>
            <a:p>
              <a:pPr>
                <a:defRPr/>
              </a:pPr>
              <a:endParaRPr lang="en-CA"/>
            </a:p>
          </p:txBody>
        </p:sp>
        <p:sp>
          <p:nvSpPr>
            <p:cNvPr id="199"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w="9525">
              <a:noFill/>
              <a:round/>
              <a:headEnd/>
              <a:tailEnd/>
            </a:ln>
          </p:spPr>
          <p:txBody>
            <a:bodyPr/>
            <a:lstStyle/>
            <a:p>
              <a:pPr>
                <a:defRPr/>
              </a:pPr>
              <a:endParaRPr lang="en-CA"/>
            </a:p>
          </p:txBody>
        </p:sp>
        <p:sp>
          <p:nvSpPr>
            <p:cNvPr id="200"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w="9525">
              <a:noFill/>
              <a:round/>
              <a:headEnd/>
              <a:tailEnd/>
            </a:ln>
          </p:spPr>
          <p:txBody>
            <a:bodyPr/>
            <a:lstStyle/>
            <a:p>
              <a:pPr>
                <a:defRPr/>
              </a:pPr>
              <a:endParaRPr lang="en-CA"/>
            </a:p>
          </p:txBody>
        </p:sp>
        <p:sp>
          <p:nvSpPr>
            <p:cNvPr id="201"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w="9525">
              <a:noFill/>
              <a:round/>
              <a:headEnd/>
              <a:tailEnd/>
            </a:ln>
          </p:spPr>
          <p:txBody>
            <a:bodyPr/>
            <a:lstStyle/>
            <a:p>
              <a:pPr>
                <a:defRPr/>
              </a:pPr>
              <a:endParaRPr lang="en-CA"/>
            </a:p>
          </p:txBody>
        </p:sp>
        <p:sp>
          <p:nvSpPr>
            <p:cNvPr id="202"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w="9525">
              <a:noFill/>
              <a:round/>
              <a:headEnd/>
              <a:tailEnd/>
            </a:ln>
          </p:spPr>
          <p:txBody>
            <a:bodyPr/>
            <a:lstStyle/>
            <a:p>
              <a:pPr>
                <a:defRPr/>
              </a:pPr>
              <a:endParaRPr lang="en-CA"/>
            </a:p>
          </p:txBody>
        </p:sp>
        <p:sp>
          <p:nvSpPr>
            <p:cNvPr id="203"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w="9525">
              <a:noFill/>
              <a:round/>
              <a:headEnd/>
              <a:tailEnd/>
            </a:ln>
          </p:spPr>
          <p:txBody>
            <a:bodyPr/>
            <a:lstStyle/>
            <a:p>
              <a:pPr>
                <a:defRPr/>
              </a:pPr>
              <a:endParaRPr lang="en-CA"/>
            </a:p>
          </p:txBody>
        </p:sp>
        <p:sp>
          <p:nvSpPr>
            <p:cNvPr id="204"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w="9525">
              <a:noFill/>
              <a:round/>
              <a:headEnd/>
              <a:tailEnd/>
            </a:ln>
          </p:spPr>
          <p:txBody>
            <a:bodyPr/>
            <a:lstStyle/>
            <a:p>
              <a:pPr>
                <a:defRPr/>
              </a:pPr>
              <a:endParaRPr lang="en-CA"/>
            </a:p>
          </p:txBody>
        </p:sp>
        <p:sp>
          <p:nvSpPr>
            <p:cNvPr id="205"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w="9525">
              <a:noFill/>
              <a:round/>
              <a:headEnd/>
              <a:tailEnd/>
            </a:ln>
          </p:spPr>
          <p:txBody>
            <a:bodyPr/>
            <a:lstStyle/>
            <a:p>
              <a:pPr>
                <a:defRPr/>
              </a:pPr>
              <a:endParaRPr lang="en-CA"/>
            </a:p>
          </p:txBody>
        </p:sp>
        <p:sp>
          <p:nvSpPr>
            <p:cNvPr id="206"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w="9525">
              <a:noFill/>
              <a:round/>
              <a:headEnd/>
              <a:tailEnd/>
            </a:ln>
          </p:spPr>
          <p:txBody>
            <a:bodyPr/>
            <a:lstStyle/>
            <a:p>
              <a:pPr>
                <a:defRPr/>
              </a:pPr>
              <a:endParaRPr lang="en-CA"/>
            </a:p>
          </p:txBody>
        </p:sp>
        <p:sp>
          <p:nvSpPr>
            <p:cNvPr id="207"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w="9525">
              <a:noFill/>
              <a:round/>
              <a:headEnd/>
              <a:tailEnd/>
            </a:ln>
          </p:spPr>
          <p:txBody>
            <a:bodyPr/>
            <a:lstStyle/>
            <a:p>
              <a:pPr>
                <a:defRPr/>
              </a:pPr>
              <a:endParaRPr lang="en-CA"/>
            </a:p>
          </p:txBody>
        </p:sp>
        <p:sp>
          <p:nvSpPr>
            <p:cNvPr id="208"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w="9525">
              <a:noFill/>
              <a:round/>
              <a:headEnd/>
              <a:tailEnd/>
            </a:ln>
          </p:spPr>
          <p:txBody>
            <a:bodyPr/>
            <a:lstStyle/>
            <a:p>
              <a:pPr>
                <a:defRPr/>
              </a:pPr>
              <a:endParaRPr lang="en-CA"/>
            </a:p>
          </p:txBody>
        </p:sp>
        <p:sp>
          <p:nvSpPr>
            <p:cNvPr id="209"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w="9525">
              <a:noFill/>
              <a:round/>
              <a:headEnd/>
              <a:tailEnd/>
            </a:ln>
          </p:spPr>
          <p:txBody>
            <a:bodyPr/>
            <a:lstStyle/>
            <a:p>
              <a:pPr>
                <a:defRPr/>
              </a:pPr>
              <a:endParaRPr lang="en-CA"/>
            </a:p>
          </p:txBody>
        </p:sp>
        <p:sp>
          <p:nvSpPr>
            <p:cNvPr id="210"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w="9525">
              <a:noFill/>
              <a:round/>
              <a:headEnd/>
              <a:tailEnd/>
            </a:ln>
          </p:spPr>
          <p:txBody>
            <a:bodyPr/>
            <a:lstStyle/>
            <a:p>
              <a:pPr>
                <a:defRPr/>
              </a:pPr>
              <a:endParaRPr lang="en-CA"/>
            </a:p>
          </p:txBody>
        </p:sp>
        <p:sp>
          <p:nvSpPr>
            <p:cNvPr id="211"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w="9525">
              <a:noFill/>
              <a:round/>
              <a:headEnd/>
              <a:tailEnd/>
            </a:ln>
          </p:spPr>
          <p:txBody>
            <a:bodyPr/>
            <a:lstStyle/>
            <a:p>
              <a:pPr>
                <a:defRPr/>
              </a:pPr>
              <a:endParaRPr lang="en-CA"/>
            </a:p>
          </p:txBody>
        </p:sp>
        <p:sp>
          <p:nvSpPr>
            <p:cNvPr id="212"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w="9525">
              <a:noFill/>
              <a:round/>
              <a:headEnd/>
              <a:tailEnd/>
            </a:ln>
          </p:spPr>
          <p:txBody>
            <a:bodyPr/>
            <a:lstStyle/>
            <a:p>
              <a:pPr>
                <a:defRPr/>
              </a:pPr>
              <a:endParaRPr lang="en-CA"/>
            </a:p>
          </p:txBody>
        </p:sp>
        <p:sp>
          <p:nvSpPr>
            <p:cNvPr id="213"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w="9525">
              <a:noFill/>
              <a:round/>
              <a:headEnd/>
              <a:tailEnd/>
            </a:ln>
          </p:spPr>
          <p:txBody>
            <a:bodyPr/>
            <a:lstStyle/>
            <a:p>
              <a:pPr>
                <a:defRPr/>
              </a:pPr>
              <a:endParaRPr lang="en-CA"/>
            </a:p>
          </p:txBody>
        </p:sp>
        <p:sp>
          <p:nvSpPr>
            <p:cNvPr id="214"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w="9525">
              <a:noFill/>
              <a:round/>
              <a:headEnd/>
              <a:tailEnd/>
            </a:ln>
          </p:spPr>
          <p:txBody>
            <a:bodyPr/>
            <a:lstStyle/>
            <a:p>
              <a:pPr>
                <a:defRPr/>
              </a:pPr>
              <a:endParaRPr lang="en-CA"/>
            </a:p>
          </p:txBody>
        </p:sp>
        <p:sp>
          <p:nvSpPr>
            <p:cNvPr id="215"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w="9525">
              <a:noFill/>
              <a:round/>
              <a:headEnd/>
              <a:tailEnd/>
            </a:ln>
          </p:spPr>
          <p:txBody>
            <a:bodyPr/>
            <a:lstStyle/>
            <a:p>
              <a:pPr>
                <a:defRPr/>
              </a:pPr>
              <a:endParaRPr lang="en-CA"/>
            </a:p>
          </p:txBody>
        </p:sp>
        <p:sp>
          <p:nvSpPr>
            <p:cNvPr id="216"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w="9525">
              <a:noFill/>
              <a:round/>
              <a:headEnd/>
              <a:tailEnd/>
            </a:ln>
          </p:spPr>
          <p:txBody>
            <a:bodyPr/>
            <a:lstStyle/>
            <a:p>
              <a:pPr>
                <a:defRPr/>
              </a:pPr>
              <a:endParaRPr lang="en-CA"/>
            </a:p>
          </p:txBody>
        </p:sp>
        <p:sp>
          <p:nvSpPr>
            <p:cNvPr id="217"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w="9525">
              <a:noFill/>
              <a:round/>
              <a:headEnd/>
              <a:tailEnd/>
            </a:ln>
          </p:spPr>
          <p:txBody>
            <a:bodyPr/>
            <a:lstStyle/>
            <a:p>
              <a:pPr>
                <a:defRPr/>
              </a:pPr>
              <a:endParaRPr lang="en-CA"/>
            </a:p>
          </p:txBody>
        </p:sp>
        <p:sp>
          <p:nvSpPr>
            <p:cNvPr id="218"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w="9525">
              <a:noFill/>
              <a:round/>
              <a:headEnd/>
              <a:tailEnd/>
            </a:ln>
          </p:spPr>
          <p:txBody>
            <a:bodyPr/>
            <a:lstStyle/>
            <a:p>
              <a:pPr>
                <a:defRPr/>
              </a:pPr>
              <a:endParaRPr lang="en-CA"/>
            </a:p>
          </p:txBody>
        </p:sp>
        <p:sp>
          <p:nvSpPr>
            <p:cNvPr id="219"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w="9525">
              <a:noFill/>
              <a:round/>
              <a:headEnd/>
              <a:tailEnd/>
            </a:ln>
          </p:spPr>
          <p:txBody>
            <a:bodyPr/>
            <a:lstStyle/>
            <a:p>
              <a:pPr>
                <a:defRPr/>
              </a:pPr>
              <a:endParaRPr lang="en-CA"/>
            </a:p>
          </p:txBody>
        </p:sp>
        <p:sp>
          <p:nvSpPr>
            <p:cNvPr id="220"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w="9525">
              <a:noFill/>
              <a:round/>
              <a:headEnd/>
              <a:tailEnd/>
            </a:ln>
          </p:spPr>
          <p:txBody>
            <a:bodyPr/>
            <a:lstStyle/>
            <a:p>
              <a:pPr>
                <a:defRPr/>
              </a:pPr>
              <a:endParaRPr lang="en-CA"/>
            </a:p>
          </p:txBody>
        </p:sp>
        <p:sp>
          <p:nvSpPr>
            <p:cNvPr id="221"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w="9525">
              <a:noFill/>
              <a:round/>
              <a:headEnd/>
              <a:tailEnd/>
            </a:ln>
          </p:spPr>
          <p:txBody>
            <a:bodyPr/>
            <a:lstStyle/>
            <a:p>
              <a:pPr>
                <a:defRPr/>
              </a:pPr>
              <a:endParaRPr lang="en-CA"/>
            </a:p>
          </p:txBody>
        </p:sp>
        <p:sp>
          <p:nvSpPr>
            <p:cNvPr id="222"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w="9525">
              <a:noFill/>
              <a:round/>
              <a:headEnd/>
              <a:tailEnd/>
            </a:ln>
          </p:spPr>
          <p:txBody>
            <a:bodyPr/>
            <a:lstStyle/>
            <a:p>
              <a:pPr>
                <a:defRPr/>
              </a:pPr>
              <a:endParaRPr lang="en-CA"/>
            </a:p>
          </p:txBody>
        </p:sp>
        <p:sp>
          <p:nvSpPr>
            <p:cNvPr id="223"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w="9525">
              <a:noFill/>
              <a:round/>
              <a:headEnd/>
              <a:tailEnd/>
            </a:ln>
          </p:spPr>
          <p:txBody>
            <a:bodyPr/>
            <a:lstStyle/>
            <a:p>
              <a:pPr>
                <a:defRPr/>
              </a:pPr>
              <a:endParaRPr lang="en-CA"/>
            </a:p>
          </p:txBody>
        </p:sp>
        <p:sp>
          <p:nvSpPr>
            <p:cNvPr id="224"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w="9525">
              <a:noFill/>
              <a:round/>
              <a:headEnd/>
              <a:tailEnd/>
            </a:ln>
          </p:spPr>
          <p:txBody>
            <a:bodyPr/>
            <a:lstStyle/>
            <a:p>
              <a:pPr>
                <a:defRPr/>
              </a:pPr>
              <a:endParaRPr lang="en-CA"/>
            </a:p>
          </p:txBody>
        </p:sp>
        <p:sp>
          <p:nvSpPr>
            <p:cNvPr id="225"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w="9525">
              <a:noFill/>
              <a:round/>
              <a:headEnd/>
              <a:tailEnd/>
            </a:ln>
          </p:spPr>
          <p:txBody>
            <a:bodyPr/>
            <a:lstStyle/>
            <a:p>
              <a:pPr>
                <a:defRPr/>
              </a:pPr>
              <a:endParaRPr lang="en-CA"/>
            </a:p>
          </p:txBody>
        </p:sp>
        <p:sp>
          <p:nvSpPr>
            <p:cNvPr id="226"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w="9525">
              <a:noFill/>
              <a:round/>
              <a:headEnd/>
              <a:tailEnd/>
            </a:ln>
          </p:spPr>
          <p:txBody>
            <a:bodyPr/>
            <a:lstStyle/>
            <a:p>
              <a:pPr>
                <a:defRPr/>
              </a:pPr>
              <a:endParaRPr lang="en-CA"/>
            </a:p>
          </p:txBody>
        </p:sp>
        <p:sp>
          <p:nvSpPr>
            <p:cNvPr id="227"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w="9525">
              <a:noFill/>
              <a:round/>
              <a:headEnd/>
              <a:tailEnd/>
            </a:ln>
          </p:spPr>
          <p:txBody>
            <a:bodyPr/>
            <a:lstStyle/>
            <a:p>
              <a:pPr>
                <a:defRPr/>
              </a:pPr>
              <a:endParaRPr lang="en-CA"/>
            </a:p>
          </p:txBody>
        </p:sp>
        <p:sp>
          <p:nvSpPr>
            <p:cNvPr id="228"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w="9525">
              <a:noFill/>
              <a:round/>
              <a:headEnd/>
              <a:tailEnd/>
            </a:ln>
          </p:spPr>
          <p:txBody>
            <a:bodyPr/>
            <a:lstStyle/>
            <a:p>
              <a:pPr>
                <a:defRPr/>
              </a:pPr>
              <a:endParaRPr lang="en-CA"/>
            </a:p>
          </p:txBody>
        </p:sp>
        <p:sp>
          <p:nvSpPr>
            <p:cNvPr id="229"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w="9525">
              <a:noFill/>
              <a:round/>
              <a:headEnd/>
              <a:tailEnd/>
            </a:ln>
          </p:spPr>
          <p:txBody>
            <a:bodyPr/>
            <a:lstStyle/>
            <a:p>
              <a:pPr>
                <a:defRPr/>
              </a:pPr>
              <a:endParaRPr lang="en-CA"/>
            </a:p>
          </p:txBody>
        </p:sp>
        <p:sp>
          <p:nvSpPr>
            <p:cNvPr id="230"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w="9525">
              <a:noFill/>
              <a:round/>
              <a:headEnd/>
              <a:tailEnd/>
            </a:ln>
          </p:spPr>
          <p:txBody>
            <a:bodyPr/>
            <a:lstStyle/>
            <a:p>
              <a:pPr>
                <a:defRPr/>
              </a:pPr>
              <a:endParaRPr lang="en-CA"/>
            </a:p>
          </p:txBody>
        </p:sp>
        <p:sp>
          <p:nvSpPr>
            <p:cNvPr id="231"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w="9525">
              <a:noFill/>
              <a:round/>
              <a:headEnd/>
              <a:tailEnd/>
            </a:ln>
          </p:spPr>
          <p:txBody>
            <a:bodyPr/>
            <a:lstStyle/>
            <a:p>
              <a:pPr>
                <a:defRPr/>
              </a:pPr>
              <a:endParaRPr lang="en-CA"/>
            </a:p>
          </p:txBody>
        </p:sp>
        <p:sp>
          <p:nvSpPr>
            <p:cNvPr id="232"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w="9525">
              <a:noFill/>
              <a:round/>
              <a:headEnd/>
              <a:tailEnd/>
            </a:ln>
          </p:spPr>
          <p:txBody>
            <a:bodyPr/>
            <a:lstStyle/>
            <a:p>
              <a:pPr>
                <a:defRPr/>
              </a:pPr>
              <a:endParaRPr lang="en-CA"/>
            </a:p>
          </p:txBody>
        </p:sp>
        <p:sp>
          <p:nvSpPr>
            <p:cNvPr id="233"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w="9525">
              <a:noFill/>
              <a:round/>
              <a:headEnd/>
              <a:tailEnd/>
            </a:ln>
          </p:spPr>
          <p:txBody>
            <a:bodyPr/>
            <a:lstStyle/>
            <a:p>
              <a:pPr>
                <a:defRPr/>
              </a:pPr>
              <a:endParaRPr lang="en-CA"/>
            </a:p>
          </p:txBody>
        </p:sp>
      </p:grpSp>
      <p:grpSp>
        <p:nvGrpSpPr>
          <p:cNvPr id="104451" name="Group 14"/>
          <p:cNvGrpSpPr>
            <a:grpSpLocks/>
          </p:cNvGrpSpPr>
          <p:nvPr/>
        </p:nvGrpSpPr>
        <p:grpSpPr bwMode="auto">
          <a:xfrm>
            <a:off x="3657600" y="3087688"/>
            <a:ext cx="4202113" cy="3254375"/>
            <a:chOff x="2304" y="1945"/>
            <a:chExt cx="2647" cy="2050"/>
          </a:xfrm>
        </p:grpSpPr>
        <p:sp>
          <p:nvSpPr>
            <p:cNvPr id="11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4479"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nvGrpSpPr>
          <p:cNvPr id="104452" name="Group 7"/>
          <p:cNvGrpSpPr>
            <a:grpSpLocks/>
          </p:cNvGrpSpPr>
          <p:nvPr/>
        </p:nvGrpSpPr>
        <p:grpSpPr bwMode="auto">
          <a:xfrm>
            <a:off x="3916363" y="1830388"/>
            <a:ext cx="4986337" cy="4887912"/>
            <a:chOff x="2467" y="1153"/>
            <a:chExt cx="3141" cy="3079"/>
          </a:xfrm>
        </p:grpSpPr>
        <p:sp>
          <p:nvSpPr>
            <p:cNvPr id="12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4477"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4453" name="Group 125"/>
          <p:cNvGrpSpPr>
            <a:grpSpLocks/>
          </p:cNvGrpSpPr>
          <p:nvPr/>
        </p:nvGrpSpPr>
        <p:grpSpPr bwMode="auto">
          <a:xfrm>
            <a:off x="5245100" y="4370388"/>
            <a:ext cx="2286000" cy="2386012"/>
            <a:chOff x="5245100" y="4370388"/>
            <a:chExt cx="2286000" cy="2386012"/>
          </a:xfrm>
        </p:grpSpPr>
        <p:sp>
          <p:nvSpPr>
            <p:cNvPr id="104474"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4475"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104454" name="Group 4"/>
          <p:cNvGrpSpPr>
            <a:grpSpLocks/>
          </p:cNvGrpSpPr>
          <p:nvPr/>
        </p:nvGrpSpPr>
        <p:grpSpPr bwMode="auto">
          <a:xfrm>
            <a:off x="3810000" y="838200"/>
            <a:ext cx="5257800" cy="5918200"/>
            <a:chOff x="2400" y="528"/>
            <a:chExt cx="3312" cy="3728"/>
          </a:xfrm>
        </p:grpSpPr>
        <p:sp>
          <p:nvSpPr>
            <p:cNvPr id="122"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4473"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7" name="Group 21"/>
          <p:cNvGrpSpPr>
            <a:grpSpLocks/>
          </p:cNvGrpSpPr>
          <p:nvPr/>
        </p:nvGrpSpPr>
        <p:grpSpPr bwMode="auto">
          <a:xfrm flipH="1">
            <a:off x="3267075" y="290513"/>
            <a:ext cx="5715000" cy="6589712"/>
            <a:chOff x="3901686" y="300057"/>
            <a:chExt cx="5715000" cy="6590006"/>
          </a:xfrm>
        </p:grpSpPr>
        <p:sp>
          <p:nvSpPr>
            <p:cNvPr id="12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30" name="Rectangle 129"/>
            <p:cNvSpPr/>
            <p:nvPr/>
          </p:nvSpPr>
          <p:spPr>
            <a:xfrm>
              <a:off x="6933493" y="300057"/>
              <a:ext cx="2133918" cy="523243"/>
            </a:xfrm>
            <a:prstGeom prst="rect">
              <a:avLst/>
            </a:prstGeom>
          </p:spPr>
          <p:txBody>
            <a:bodyPr wrap="none">
              <a:spAutoFit/>
            </a:bodyPr>
            <a:lstStyle/>
            <a:p>
              <a:pPr>
                <a:defRPr/>
              </a:pPr>
              <a:r>
                <a:rPr lang="en-US" dirty="0">
                  <a:solidFill>
                    <a:srgbClr val="FF00FF"/>
                  </a:solidFill>
                  <a:cs typeface="Times New Roman" pitchFamily="18" charset="0"/>
                </a:rPr>
                <a:t>Recognizable</a:t>
              </a:r>
              <a:endParaRPr lang="en-CA" dirty="0">
                <a:solidFill>
                  <a:srgbClr val="FF00FF"/>
                </a:solidFill>
              </a:endParaRPr>
            </a:p>
          </p:txBody>
        </p:sp>
      </p:grpSp>
      <p:sp>
        <p:nvSpPr>
          <p:cNvPr id="104456"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sp>
        <p:nvSpPr>
          <p:cNvPr id="104457"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235" name="Rectangle 13"/>
          <p:cNvSpPr>
            <a:spLocks noChangeArrowheads="1"/>
          </p:cNvSpPr>
          <p:nvPr/>
        </p:nvSpPr>
        <p:spPr bwMode="auto">
          <a:xfrm>
            <a:off x="-76200" y="1055688"/>
            <a:ext cx="4800600" cy="2678112"/>
          </a:xfrm>
          <a:prstGeom prst="rect">
            <a:avLst/>
          </a:prstGeom>
          <a:noFill/>
          <a:ln w="9525">
            <a:noFill/>
            <a:miter lim="800000"/>
            <a:headEnd/>
            <a:tailEnd/>
          </a:ln>
        </p:spPr>
        <p:txBody>
          <a:bodyPr>
            <a:spAutoFit/>
          </a:bodyPr>
          <a:lstStyle/>
          <a:p>
            <a:pPr>
              <a:buFont typeface="Arial" charset="0"/>
              <a:buChar char="•"/>
              <a:defRPr/>
            </a:pPr>
            <a:r>
              <a:rPr lang="en-US" sz="2400" dirty="0">
                <a:cs typeface="Times New Roman" pitchFamily="18" charset="0"/>
              </a:rPr>
              <a:t>If </a:t>
            </a:r>
            <a:r>
              <a:rPr lang="en-US" sz="2400" i="1" dirty="0">
                <a:solidFill>
                  <a:schemeClr val="accent2"/>
                </a:solidFill>
                <a:cs typeface="Times New Roman" pitchFamily="18" charset="0"/>
              </a:rPr>
              <a:t>I=&lt;M,I’&gt; </a:t>
            </a:r>
            <a:r>
              <a:rPr lang="en-US" sz="2400" dirty="0">
                <a:cs typeface="Times New Roman" pitchFamily="18" charset="0"/>
              </a:rPr>
              <a:t>is a “yes” instance </a:t>
            </a:r>
          </a:p>
          <a:p>
            <a:pPr lvl="1">
              <a:buFont typeface="Wingdings" pitchFamily="2" charset="2"/>
              <a:buChar char="è"/>
              <a:defRPr/>
            </a:pPr>
            <a:r>
              <a:rPr lang="en-US" sz="2400" dirty="0">
                <a:cs typeface="Times New Roman" pitchFamily="18" charset="0"/>
                <a:sym typeface="Wingdings" pitchFamily="2" charset="2"/>
              </a:rPr>
              <a:t> </a:t>
            </a:r>
            <a:r>
              <a:rPr lang="en-US" sz="2400" i="1" dirty="0">
                <a:solidFill>
                  <a:schemeClr val="accent2"/>
                </a:solidFill>
                <a:cs typeface="Times New Roman" pitchFamily="18" charset="0"/>
                <a:sym typeface="Wingdings" pitchFamily="2" charset="2"/>
              </a:rPr>
              <a:t>M</a:t>
            </a:r>
            <a:r>
              <a:rPr lang="en-US" sz="2400" dirty="0">
                <a:cs typeface="Times New Roman" pitchFamily="18" charset="0"/>
                <a:sym typeface="Wingdings" pitchFamily="2" charset="2"/>
              </a:rPr>
              <a:t> halts on </a:t>
            </a:r>
            <a:r>
              <a:rPr lang="en-US" sz="2400" i="1" dirty="0">
                <a:solidFill>
                  <a:schemeClr val="accent2"/>
                </a:solidFill>
                <a:cs typeface="Times New Roman" pitchFamily="18" charset="0"/>
                <a:sym typeface="Wingdings" pitchFamily="2" charset="2"/>
              </a:rPr>
              <a:t>I</a:t>
            </a:r>
          </a:p>
          <a:p>
            <a:pPr lvl="1">
              <a:buFont typeface="Wingdings" pitchFamily="2" charset="2"/>
              <a:buChar char="è"/>
              <a:defRPr/>
            </a:pPr>
            <a:r>
              <a:rPr lang="en-US" sz="2400" dirty="0">
                <a:cs typeface="Times New Roman" pitchFamily="18" charset="0"/>
                <a:sym typeface="Wingdings" pitchFamily="2" charset="2"/>
              </a:rPr>
              <a:t> the computation is a witness</a:t>
            </a:r>
          </a:p>
          <a:p>
            <a:pPr lvl="1">
              <a:defRPr/>
            </a:pPr>
            <a:r>
              <a:rPr lang="en-US" sz="2400" dirty="0">
                <a:cs typeface="Times New Roman" pitchFamily="18" charset="0"/>
                <a:sym typeface="Wingdings" pitchFamily="2" charset="2"/>
              </a:rPr>
              <a:t>      arbitrarily long but finite.</a:t>
            </a:r>
            <a:endParaRPr lang="en-US" sz="2400" dirty="0">
              <a:cs typeface="Times New Roman" pitchFamily="18" charset="0"/>
            </a:endParaRPr>
          </a:p>
          <a:p>
            <a:pPr>
              <a:buFont typeface="Arial" charset="0"/>
              <a:buChar char="•"/>
              <a:defRPr/>
            </a:pPr>
            <a:r>
              <a:rPr lang="en-US" sz="2400" dirty="0">
                <a:cs typeface="Times New Roman" pitchFamily="18" charset="0"/>
              </a:rPr>
              <a:t>If </a:t>
            </a:r>
            <a:r>
              <a:rPr lang="en-US" sz="2400" i="1" dirty="0">
                <a:solidFill>
                  <a:schemeClr val="accent2"/>
                </a:solidFill>
                <a:cs typeface="Times New Roman" pitchFamily="18" charset="0"/>
              </a:rPr>
              <a:t>I</a:t>
            </a:r>
            <a:r>
              <a:rPr lang="en-US" sz="2400" dirty="0">
                <a:cs typeface="Times New Roman" pitchFamily="18" charset="0"/>
              </a:rPr>
              <a:t> is a “no” instance </a:t>
            </a:r>
          </a:p>
          <a:p>
            <a:pPr lvl="1">
              <a:buFont typeface="Wingdings" pitchFamily="2" charset="2"/>
              <a:buChar char="è"/>
              <a:defRPr/>
            </a:pPr>
            <a:r>
              <a:rPr lang="en-US" sz="2400" dirty="0">
                <a:cs typeface="Times New Roman" pitchFamily="18" charset="0"/>
                <a:sym typeface="Wingdings" pitchFamily="2" charset="2"/>
              </a:rPr>
              <a:t> </a:t>
            </a:r>
            <a:r>
              <a:rPr lang="en-US" sz="2400" i="1" dirty="0">
                <a:solidFill>
                  <a:schemeClr val="accent2"/>
                </a:solidFill>
                <a:cs typeface="Times New Roman" pitchFamily="18" charset="0"/>
                <a:sym typeface="Wingdings" pitchFamily="2" charset="2"/>
              </a:rPr>
              <a:t>M</a:t>
            </a:r>
            <a:r>
              <a:rPr lang="en-US" sz="2400" dirty="0">
                <a:cs typeface="Times New Roman" pitchFamily="18" charset="0"/>
                <a:sym typeface="Wingdings" pitchFamily="2" charset="2"/>
              </a:rPr>
              <a:t> r</a:t>
            </a:r>
            <a:r>
              <a:rPr lang="en-US" sz="2400" dirty="0">
                <a:cs typeface="Times New Roman" pitchFamily="18" charset="0"/>
              </a:rPr>
              <a:t>uns forever</a:t>
            </a:r>
          </a:p>
          <a:p>
            <a:pPr lvl="1">
              <a:buFont typeface="Wingdings" pitchFamily="2" charset="2"/>
              <a:buChar char="è"/>
              <a:defRPr/>
            </a:pPr>
            <a:r>
              <a:rPr lang="en-US" sz="2400" dirty="0">
                <a:cs typeface="Times New Roman" pitchFamily="18" charset="0"/>
                <a:sym typeface="Wingdings" pitchFamily="2" charset="2"/>
              </a:rPr>
              <a:t> there is no witness</a:t>
            </a:r>
          </a:p>
        </p:txBody>
      </p:sp>
      <p:sp>
        <p:nvSpPr>
          <p:cNvPr id="104459"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Halting</a:t>
            </a:r>
          </a:p>
        </p:txBody>
      </p:sp>
      <p:grpSp>
        <p:nvGrpSpPr>
          <p:cNvPr id="131" name="Group 21"/>
          <p:cNvGrpSpPr>
            <a:grpSpLocks/>
          </p:cNvGrpSpPr>
          <p:nvPr/>
        </p:nvGrpSpPr>
        <p:grpSpPr bwMode="auto">
          <a:xfrm>
            <a:off x="3892550" y="323850"/>
            <a:ext cx="5715000" cy="6534150"/>
            <a:chOff x="3901686" y="355767"/>
            <a:chExt cx="5715000" cy="6534296"/>
          </a:xfrm>
        </p:grpSpPr>
        <p:sp>
          <p:nvSpPr>
            <p:cNvPr id="132"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236" name="Rectangle 235"/>
            <p:cNvSpPr/>
            <p:nvPr/>
          </p:nvSpPr>
          <p:spPr>
            <a:xfrm>
              <a:off x="6638536" y="355767"/>
              <a:ext cx="2552302" cy="523232"/>
            </a:xfrm>
            <a:prstGeom prst="rect">
              <a:avLst/>
            </a:prstGeom>
          </p:spPr>
          <p:txBody>
            <a:bodyPr wrap="none">
              <a:spAutoFit/>
            </a:bodyPr>
            <a:lstStyle/>
            <a:p>
              <a:pPr>
                <a:defRPr/>
              </a:pPr>
              <a:r>
                <a:rPr lang="en-US" dirty="0" err="1">
                  <a:solidFill>
                    <a:srgbClr val="FF00FF"/>
                  </a:solidFill>
                  <a:cs typeface="Times New Roman" pitchFamily="18" charset="0"/>
                </a:rPr>
                <a:t>CoRecognizable</a:t>
              </a:r>
              <a:endParaRPr lang="en-CA" dirty="0">
                <a:solidFill>
                  <a:srgbClr val="FF00FF"/>
                </a:solidFill>
              </a:endParaRPr>
            </a:p>
          </p:txBody>
        </p:sp>
      </p:grpSp>
      <p:sp>
        <p:nvSpPr>
          <p:cNvPr id="237"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 Not Halting</a:t>
            </a:r>
          </a:p>
        </p:txBody>
      </p:sp>
      <p:grpSp>
        <p:nvGrpSpPr>
          <p:cNvPr id="238" name="Group 24"/>
          <p:cNvGrpSpPr>
            <a:grpSpLocks/>
          </p:cNvGrpSpPr>
          <p:nvPr/>
        </p:nvGrpSpPr>
        <p:grpSpPr bwMode="auto">
          <a:xfrm>
            <a:off x="4941888" y="3060700"/>
            <a:ext cx="4202112" cy="3263900"/>
            <a:chOff x="3113" y="1928"/>
            <a:chExt cx="2647" cy="2056"/>
          </a:xfrm>
        </p:grpSpPr>
        <p:sp>
          <p:nvSpPr>
            <p:cNvPr id="239"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104467"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sp>
        <p:nvSpPr>
          <p:cNvPr id="241"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not SAT</a:t>
            </a:r>
          </a:p>
        </p:txBody>
      </p:sp>
      <p:sp>
        <p:nvSpPr>
          <p:cNvPr id="104464"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Games</a:t>
            </a:r>
          </a:p>
        </p:txBody>
      </p:sp>
      <p:sp>
        <p:nvSpPr>
          <p:cNvPr id="240" name="Rectangle 9"/>
          <p:cNvSpPr>
            <a:spLocks noChangeArrowheads="1"/>
          </p:cNvSpPr>
          <p:nvPr/>
        </p:nvSpPr>
        <p:spPr bwMode="auto">
          <a:xfrm>
            <a:off x="-50800" y="-330200"/>
            <a:ext cx="8355013"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NP </a:t>
            </a:r>
            <a:r>
              <a:rPr lang="en-US" sz="3600" b="1" dirty="0" err="1">
                <a:solidFill>
                  <a:schemeClr val="tx2"/>
                </a:solidFill>
                <a:effectLst>
                  <a:outerShdw blurRad="38100" dist="38100" dir="2700000" algn="tl">
                    <a:srgbClr val="000000"/>
                  </a:outerShdw>
                </a:effectLst>
                <a:latin typeface="Arial Rounded MT Bold" pitchFamily="34" charset="0"/>
              </a:rPr>
              <a:t>vs</a:t>
            </a:r>
            <a:r>
              <a:rPr lang="en-US" sz="3600" b="1" dirty="0">
                <a:solidFill>
                  <a:schemeClr val="tx2"/>
                </a:solidFill>
                <a:effectLst>
                  <a:outerShdw blurRad="38100" dist="38100" dir="2700000" algn="tl">
                    <a:srgbClr val="000000"/>
                  </a:outerShdw>
                </a:effectLst>
                <a:latin typeface="Arial Rounded MT Bold" pitchFamily="34" charset="0"/>
              </a:rPr>
              <a:t> Other Classes</a:t>
            </a:r>
          </a:p>
        </p:txBody>
      </p:sp>
    </p:spTree>
    <p:extLst>
      <p:ext uri="{BB962C8B-B14F-4D97-AF65-F5344CB8AC3E}">
        <p14:creationId xmlns:p14="http://schemas.microsoft.com/office/powerpoint/2010/main" val="36076989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35">
                                            <p:txEl>
                                              <p:pRg st="0" end="0"/>
                                            </p:txEl>
                                          </p:spTgt>
                                        </p:tgtEl>
                                        <p:attrNameLst>
                                          <p:attrName>style.visibility</p:attrName>
                                        </p:attrNameLst>
                                      </p:cBhvr>
                                      <p:to>
                                        <p:strVal val="visible"/>
                                      </p:to>
                                    </p:set>
                                    <p:anim calcmode="lin" valueType="num">
                                      <p:cBhvr additive="base">
                                        <p:cTn id="13" dur="500" fill="hold"/>
                                        <p:tgtEl>
                                          <p:spTgt spid="23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35">
                                            <p:txEl>
                                              <p:pRg st="1" end="1"/>
                                            </p:txEl>
                                          </p:spTgt>
                                        </p:tgtEl>
                                        <p:attrNameLst>
                                          <p:attrName>style.visibility</p:attrName>
                                        </p:attrNameLst>
                                      </p:cBhvr>
                                      <p:to>
                                        <p:strVal val="visible"/>
                                      </p:to>
                                    </p:set>
                                    <p:anim calcmode="lin" valueType="num">
                                      <p:cBhvr additive="base">
                                        <p:cTn id="19" dur="500" fill="hold"/>
                                        <p:tgtEl>
                                          <p:spTgt spid="23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35">
                                            <p:txEl>
                                              <p:pRg st="2" end="2"/>
                                            </p:txEl>
                                          </p:spTgt>
                                        </p:tgtEl>
                                        <p:attrNameLst>
                                          <p:attrName>style.visibility</p:attrName>
                                        </p:attrNameLst>
                                      </p:cBhvr>
                                      <p:to>
                                        <p:strVal val="visible"/>
                                      </p:to>
                                    </p:set>
                                    <p:anim calcmode="lin" valueType="num">
                                      <p:cBhvr additive="base">
                                        <p:cTn id="25" dur="500" fill="hold"/>
                                        <p:tgtEl>
                                          <p:spTgt spid="23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35">
                                            <p:txEl>
                                              <p:pRg st="3" end="3"/>
                                            </p:txEl>
                                          </p:spTgt>
                                        </p:tgtEl>
                                        <p:attrNameLst>
                                          <p:attrName>style.visibility</p:attrName>
                                        </p:attrNameLst>
                                      </p:cBhvr>
                                      <p:to>
                                        <p:strVal val="visible"/>
                                      </p:to>
                                    </p:set>
                                    <p:anim calcmode="lin" valueType="num">
                                      <p:cBhvr additive="base">
                                        <p:cTn id="31" dur="500" fill="hold"/>
                                        <p:tgtEl>
                                          <p:spTgt spid="235">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35">
                                            <p:txEl>
                                              <p:pRg st="4" end="4"/>
                                            </p:txEl>
                                          </p:spTgt>
                                        </p:tgtEl>
                                        <p:attrNameLst>
                                          <p:attrName>style.visibility</p:attrName>
                                        </p:attrNameLst>
                                      </p:cBhvr>
                                      <p:to>
                                        <p:strVal val="visible"/>
                                      </p:to>
                                    </p:set>
                                    <p:anim calcmode="lin" valueType="num">
                                      <p:cBhvr additive="base">
                                        <p:cTn id="37" dur="500" fill="hold"/>
                                        <p:tgtEl>
                                          <p:spTgt spid="23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35">
                                            <p:txEl>
                                              <p:pRg st="5" end="5"/>
                                            </p:txEl>
                                          </p:spTgt>
                                        </p:tgtEl>
                                        <p:attrNameLst>
                                          <p:attrName>style.visibility</p:attrName>
                                        </p:attrNameLst>
                                      </p:cBhvr>
                                      <p:to>
                                        <p:strVal val="visible"/>
                                      </p:to>
                                    </p:set>
                                    <p:anim calcmode="lin" valueType="num">
                                      <p:cBhvr additive="base">
                                        <p:cTn id="43" dur="500" fill="hold"/>
                                        <p:tgtEl>
                                          <p:spTgt spid="235">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35">
                                            <p:txEl>
                                              <p:pRg st="6" end="6"/>
                                            </p:txEl>
                                          </p:spTgt>
                                        </p:tgtEl>
                                        <p:attrNameLst>
                                          <p:attrName>style.visibility</p:attrName>
                                        </p:attrNameLst>
                                      </p:cBhvr>
                                      <p:to>
                                        <p:strVal val="visible"/>
                                      </p:to>
                                    </p:set>
                                    <p:anim calcmode="lin" valueType="num">
                                      <p:cBhvr additive="base">
                                        <p:cTn id="49" dur="500" fill="hold"/>
                                        <p:tgtEl>
                                          <p:spTgt spid="235">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3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31"/>
                                        </p:tgtEl>
                                        <p:attrNameLst>
                                          <p:attrName>style.visibility</p:attrName>
                                        </p:attrNameLst>
                                      </p:cBhvr>
                                      <p:to>
                                        <p:strVal val="visible"/>
                                      </p:to>
                                    </p:set>
                                    <p:anim calcmode="lin" valueType="num">
                                      <p:cBhvr additive="base">
                                        <p:cTn id="55" dur="500" fill="hold"/>
                                        <p:tgtEl>
                                          <p:spTgt spid="131"/>
                                        </p:tgtEl>
                                        <p:attrNameLst>
                                          <p:attrName>ppt_x</p:attrName>
                                        </p:attrNameLst>
                                      </p:cBhvr>
                                      <p:tavLst>
                                        <p:tav tm="0">
                                          <p:val>
                                            <p:strVal val="#ppt_x"/>
                                          </p:val>
                                        </p:tav>
                                        <p:tav tm="100000">
                                          <p:val>
                                            <p:strVal val="#ppt_x"/>
                                          </p:val>
                                        </p:tav>
                                      </p:tavLst>
                                    </p:anim>
                                    <p:anim calcmode="lin" valueType="num">
                                      <p:cBhvr additive="base">
                                        <p:cTn id="56" dur="500" fill="hold"/>
                                        <p:tgtEl>
                                          <p:spTgt spid="13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37"/>
                                        </p:tgtEl>
                                        <p:attrNameLst>
                                          <p:attrName>style.visibility</p:attrName>
                                        </p:attrNameLst>
                                      </p:cBhvr>
                                      <p:to>
                                        <p:strVal val="visible"/>
                                      </p:to>
                                    </p:set>
                                    <p:anim calcmode="lin" valueType="num">
                                      <p:cBhvr additive="base">
                                        <p:cTn id="59" dur="500" fill="hold"/>
                                        <p:tgtEl>
                                          <p:spTgt spid="237"/>
                                        </p:tgtEl>
                                        <p:attrNameLst>
                                          <p:attrName>ppt_x</p:attrName>
                                        </p:attrNameLst>
                                      </p:cBhvr>
                                      <p:tavLst>
                                        <p:tav tm="0">
                                          <p:val>
                                            <p:strVal val="#ppt_x"/>
                                          </p:val>
                                        </p:tav>
                                        <p:tav tm="100000">
                                          <p:val>
                                            <p:strVal val="#ppt_x"/>
                                          </p:val>
                                        </p:tav>
                                      </p:tavLst>
                                    </p:anim>
                                    <p:anim calcmode="lin" valueType="num">
                                      <p:cBhvr additive="base">
                                        <p:cTn id="60" dur="500" fill="hold"/>
                                        <p:tgtEl>
                                          <p:spTgt spid="237"/>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38"/>
                                        </p:tgtEl>
                                        <p:attrNameLst>
                                          <p:attrName>style.visibility</p:attrName>
                                        </p:attrNameLst>
                                      </p:cBhvr>
                                      <p:to>
                                        <p:strVal val="visible"/>
                                      </p:to>
                                    </p:set>
                                    <p:anim calcmode="lin" valueType="num">
                                      <p:cBhvr additive="base">
                                        <p:cTn id="63" dur="500" fill="hold"/>
                                        <p:tgtEl>
                                          <p:spTgt spid="238"/>
                                        </p:tgtEl>
                                        <p:attrNameLst>
                                          <p:attrName>ppt_x</p:attrName>
                                        </p:attrNameLst>
                                      </p:cBhvr>
                                      <p:tavLst>
                                        <p:tav tm="0">
                                          <p:val>
                                            <p:strVal val="#ppt_x"/>
                                          </p:val>
                                        </p:tav>
                                        <p:tav tm="100000">
                                          <p:val>
                                            <p:strVal val="#ppt_x"/>
                                          </p:val>
                                        </p:tav>
                                      </p:tavLst>
                                    </p:anim>
                                    <p:anim calcmode="lin" valueType="num">
                                      <p:cBhvr additive="base">
                                        <p:cTn id="64" dur="500" fill="hold"/>
                                        <p:tgtEl>
                                          <p:spTgt spid="238"/>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41"/>
                                        </p:tgtEl>
                                        <p:attrNameLst>
                                          <p:attrName>style.visibility</p:attrName>
                                        </p:attrNameLst>
                                      </p:cBhvr>
                                      <p:to>
                                        <p:strVal val="visible"/>
                                      </p:to>
                                    </p:set>
                                    <p:anim calcmode="lin" valueType="num">
                                      <p:cBhvr additive="base">
                                        <p:cTn id="67" dur="500" fill="hold"/>
                                        <p:tgtEl>
                                          <p:spTgt spid="241"/>
                                        </p:tgtEl>
                                        <p:attrNameLst>
                                          <p:attrName>ppt_x</p:attrName>
                                        </p:attrNameLst>
                                      </p:cBhvr>
                                      <p:tavLst>
                                        <p:tav tm="0">
                                          <p:val>
                                            <p:strVal val="#ppt_x"/>
                                          </p:val>
                                        </p:tav>
                                        <p:tav tm="100000">
                                          <p:val>
                                            <p:strVal val="#ppt_x"/>
                                          </p:val>
                                        </p:tav>
                                      </p:tavLst>
                                    </p:anim>
                                    <p:anim calcmode="lin" valueType="num">
                                      <p:cBhvr additive="base">
                                        <p:cTn id="68" dur="500" fill="hold"/>
                                        <p:tgtEl>
                                          <p:spTgt spid="2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p:bldP spid="24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549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5475" name="Group 6"/>
          <p:cNvGrpSpPr>
            <a:grpSpLocks/>
          </p:cNvGrpSpPr>
          <p:nvPr/>
        </p:nvGrpSpPr>
        <p:grpSpPr bwMode="auto">
          <a:xfrm>
            <a:off x="3916363" y="1830388"/>
            <a:ext cx="4986337" cy="4926012"/>
            <a:chOff x="2467" y="1153"/>
            <a:chExt cx="3141" cy="3103"/>
          </a:xfrm>
        </p:grpSpPr>
        <p:grpSp>
          <p:nvGrpSpPr>
            <p:cNvPr id="105488"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549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5489" name="Group 10"/>
            <p:cNvGrpSpPr>
              <a:grpSpLocks/>
            </p:cNvGrpSpPr>
            <p:nvPr/>
          </p:nvGrpSpPr>
          <p:grpSpPr bwMode="auto">
            <a:xfrm>
              <a:off x="3304" y="2753"/>
              <a:ext cx="1440" cy="1503"/>
              <a:chOff x="3304" y="2753"/>
              <a:chExt cx="1440" cy="1503"/>
            </a:xfrm>
          </p:grpSpPr>
          <p:sp>
            <p:nvSpPr>
              <p:cNvPr id="10549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549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5476"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548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5477"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5478"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5485"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dirty="0">
                <a:solidFill>
                  <a:schemeClr val="tx2"/>
                </a:solidFill>
                <a:effectLst>
                  <a:outerShdw blurRad="38100" dist="38100" dir="2700000" algn="tl">
                    <a:srgbClr val="000000"/>
                  </a:outerShdw>
                </a:effectLst>
              </a:rPr>
              <a:t>NP-Complete Problems</a:t>
            </a:r>
          </a:p>
        </p:txBody>
      </p:sp>
      <p:sp>
        <p:nvSpPr>
          <p:cNvPr id="1078306" name="Text Box 34"/>
          <p:cNvSpPr txBox="1">
            <a:spLocks noChangeArrowheads="1"/>
          </p:cNvSpPr>
          <p:nvPr/>
        </p:nvSpPr>
        <p:spPr bwMode="auto">
          <a:xfrm>
            <a:off x="-152400" y="838200"/>
            <a:ext cx="34258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i="1">
                <a:solidFill>
                  <a:schemeClr val="accent2"/>
                </a:solidFill>
                <a:effectLst/>
              </a:rPr>
              <a:t>P</a:t>
            </a:r>
            <a:r>
              <a:rPr lang="en-US" altLang="en-US" i="1" baseline="-25000">
                <a:solidFill>
                  <a:schemeClr val="accent2"/>
                </a:solidFill>
                <a:effectLst/>
              </a:rPr>
              <a:t>new</a:t>
            </a:r>
            <a:r>
              <a:rPr lang="en-US" altLang="en-US">
                <a:effectLst/>
              </a:rPr>
              <a:t> </a:t>
            </a:r>
            <a:r>
              <a:rPr lang="en-US" altLang="en-US">
                <a:solidFill>
                  <a:schemeClr val="tx2"/>
                </a:solidFill>
                <a:effectLst/>
                <a:latin typeface="Symbol" pitchFamily="18" charset="2"/>
                <a:sym typeface="Symbol" pitchFamily="18" charset="2"/>
              </a:rPr>
              <a:t></a:t>
            </a:r>
            <a:r>
              <a:rPr lang="en-US" altLang="en-US">
                <a:solidFill>
                  <a:schemeClr val="tx2"/>
                </a:solidFill>
                <a:effectLst/>
              </a:rPr>
              <a:t> NP</a:t>
            </a:r>
          </a:p>
          <a:p>
            <a:r>
              <a:rPr lang="en-US" altLang="en-US">
                <a:solidFill>
                  <a:schemeClr val="tx2"/>
                </a:solidFill>
                <a:effectLst/>
              </a:rPr>
              <a:t>   </a:t>
            </a:r>
            <a:r>
              <a:rPr lang="en-US" altLang="en-US">
                <a:effectLst/>
              </a:rPr>
              <a:t> </a:t>
            </a:r>
            <a:r>
              <a:rPr lang="en-US" altLang="en-US" i="1">
                <a:solidFill>
                  <a:schemeClr val="accent2"/>
                </a:solidFill>
                <a:effectLst/>
              </a:rPr>
              <a:t>P</a:t>
            </a:r>
            <a:r>
              <a:rPr lang="en-US" altLang="en-US" i="1" baseline="-25000">
                <a:solidFill>
                  <a:schemeClr val="accent2"/>
                </a:solidFill>
                <a:effectLst/>
              </a:rPr>
              <a:t>new</a:t>
            </a:r>
            <a:r>
              <a:rPr lang="en-US" altLang="en-US">
                <a:effectLst/>
              </a:rPr>
              <a:t> not too hard.</a:t>
            </a:r>
          </a:p>
        </p:txBody>
      </p:sp>
      <p:sp>
        <p:nvSpPr>
          <p:cNvPr id="1078307" name="Rectangle 35"/>
          <p:cNvSpPr>
            <a:spLocks noChangeArrowheads="1"/>
          </p:cNvSpPr>
          <p:nvPr/>
        </p:nvSpPr>
        <p:spPr bwMode="auto">
          <a:xfrm>
            <a:off x="4260850" y="4662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r>
              <a:rPr lang="en-US" altLang="en-US" i="1" baseline="-25000">
                <a:solidFill>
                  <a:schemeClr val="accent2"/>
                </a:solidFill>
                <a:effectLst/>
              </a:rPr>
              <a:t>new</a:t>
            </a:r>
          </a:p>
        </p:txBody>
      </p:sp>
      <p:sp>
        <p:nvSpPr>
          <p:cNvPr id="26" name="Rectangle 39"/>
          <p:cNvSpPr>
            <a:spLocks noChangeArrowheads="1"/>
          </p:cNvSpPr>
          <p:nvPr/>
        </p:nvSpPr>
        <p:spPr bwMode="auto">
          <a:xfrm>
            <a:off x="139700" y="2667000"/>
            <a:ext cx="32131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spcBef>
                <a:spcPct val="20000"/>
              </a:spcBef>
            </a:pPr>
            <a:r>
              <a:rPr lang="en-US" altLang="en-US">
                <a:effectLst/>
              </a:rPr>
              <a:t>Test in poly-time </a:t>
            </a:r>
            <a:br>
              <a:rPr lang="en-US" altLang="en-US">
                <a:effectLst/>
              </a:rPr>
            </a:br>
            <a:r>
              <a:rPr lang="en-US" altLang="en-US">
                <a:effectLst/>
              </a:rPr>
              <a:t>if a given solution </a:t>
            </a:r>
            <a:br>
              <a:rPr lang="en-US" altLang="en-US">
                <a:effectLst/>
              </a:rPr>
            </a:br>
            <a:r>
              <a:rPr lang="en-US" altLang="en-US">
                <a:effectLst/>
              </a:rPr>
              <a:t>is valid</a:t>
            </a:r>
          </a:p>
        </p:txBody>
      </p:sp>
      <p:sp>
        <p:nvSpPr>
          <p:cNvPr id="30" name="Freeform 31"/>
          <p:cNvSpPr>
            <a:spLocks/>
          </p:cNvSpPr>
          <p:nvPr/>
        </p:nvSpPr>
        <p:spPr bwMode="auto">
          <a:xfrm>
            <a:off x="2170113" y="3192463"/>
            <a:ext cx="7248525" cy="3303587"/>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 name="connsiteX0" fmla="*/ 0 w 14363"/>
              <a:gd name="connsiteY0" fmla="*/ 23173 h 23307"/>
              <a:gd name="connsiteX1" fmla="*/ 5503 w 14363"/>
              <a:gd name="connsiteY1" fmla="*/ 13752 h 23307"/>
              <a:gd name="connsiteX2" fmla="*/ 11858 w 14363"/>
              <a:gd name="connsiteY2" fmla="*/ 12292 h 23307"/>
              <a:gd name="connsiteX3" fmla="*/ 14363 w 14363"/>
              <a:gd name="connsiteY3" fmla="*/ 0 h 23307"/>
              <a:gd name="connsiteX0" fmla="*/ 0 w 18070"/>
              <a:gd name="connsiteY0" fmla="*/ 10994 h 12694"/>
              <a:gd name="connsiteX1" fmla="*/ 5503 w 18070"/>
              <a:gd name="connsiteY1" fmla="*/ 1573 h 12694"/>
              <a:gd name="connsiteX2" fmla="*/ 11858 w 18070"/>
              <a:gd name="connsiteY2" fmla="*/ 113 h 12694"/>
              <a:gd name="connsiteX3" fmla="*/ 18070 w 18070"/>
              <a:gd name="connsiteY3" fmla="*/ 12593 h 12694"/>
              <a:gd name="connsiteX0" fmla="*/ 0 w 18070"/>
              <a:gd name="connsiteY0" fmla="*/ 10881 h 12602"/>
              <a:gd name="connsiteX1" fmla="*/ 5503 w 18070"/>
              <a:gd name="connsiteY1" fmla="*/ 1460 h 12602"/>
              <a:gd name="connsiteX2" fmla="*/ 11858 w 18070"/>
              <a:gd name="connsiteY2" fmla="*/ 0 h 12602"/>
              <a:gd name="connsiteX3" fmla="*/ 18070 w 18070"/>
              <a:gd name="connsiteY3" fmla="*/ 12480 h 12602"/>
              <a:gd name="connsiteX0" fmla="*/ 0 w 18070"/>
              <a:gd name="connsiteY0" fmla="*/ 11152 h 12873"/>
              <a:gd name="connsiteX1" fmla="*/ 5503 w 18070"/>
              <a:gd name="connsiteY1" fmla="*/ 1731 h 12873"/>
              <a:gd name="connsiteX2" fmla="*/ 11858 w 18070"/>
              <a:gd name="connsiteY2" fmla="*/ 271 h 12873"/>
              <a:gd name="connsiteX3" fmla="*/ 18070 w 18070"/>
              <a:gd name="connsiteY3" fmla="*/ 12751 h 12873"/>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0 w 18070"/>
              <a:gd name="connsiteY0" fmla="*/ 11281 h 13002"/>
              <a:gd name="connsiteX1" fmla="*/ 5542 w 18070"/>
              <a:gd name="connsiteY1" fmla="*/ 816 h 13002"/>
              <a:gd name="connsiteX2" fmla="*/ 11858 w 18070"/>
              <a:gd name="connsiteY2" fmla="*/ 400 h 13002"/>
              <a:gd name="connsiteX3" fmla="*/ 18070 w 18070"/>
              <a:gd name="connsiteY3" fmla="*/ 12880 h 13002"/>
              <a:gd name="connsiteX0" fmla="*/ 117 w 18187"/>
              <a:gd name="connsiteY0" fmla="*/ 11281 h 13002"/>
              <a:gd name="connsiteX1" fmla="*/ 5659 w 18187"/>
              <a:gd name="connsiteY1" fmla="*/ 816 h 13002"/>
              <a:gd name="connsiteX2" fmla="*/ 11975 w 18187"/>
              <a:gd name="connsiteY2" fmla="*/ 400 h 13002"/>
              <a:gd name="connsiteX3" fmla="*/ 18187 w 18187"/>
              <a:gd name="connsiteY3" fmla="*/ 12880 h 13002"/>
              <a:gd name="connsiteX0" fmla="*/ 117 w 18233"/>
              <a:gd name="connsiteY0" fmla="*/ 11281 h 13002"/>
              <a:gd name="connsiteX1" fmla="*/ 5659 w 18233"/>
              <a:gd name="connsiteY1" fmla="*/ 816 h 13002"/>
              <a:gd name="connsiteX2" fmla="*/ 11975 w 18233"/>
              <a:gd name="connsiteY2" fmla="*/ 400 h 13002"/>
              <a:gd name="connsiteX3" fmla="*/ 18187 w 18233"/>
              <a:gd name="connsiteY3" fmla="*/ 12880 h 13002"/>
              <a:gd name="connsiteX0" fmla="*/ 117 w 18233"/>
              <a:gd name="connsiteY0" fmla="*/ 11865 h 13586"/>
              <a:gd name="connsiteX1" fmla="*/ 5659 w 18233"/>
              <a:gd name="connsiteY1" fmla="*/ 1400 h 13586"/>
              <a:gd name="connsiteX2" fmla="*/ 11975 w 18233"/>
              <a:gd name="connsiteY2" fmla="*/ 984 h 13586"/>
              <a:gd name="connsiteX3" fmla="*/ 18187 w 18233"/>
              <a:gd name="connsiteY3" fmla="*/ 13464 h 13586"/>
              <a:gd name="connsiteX0" fmla="*/ 117 w 18233"/>
              <a:gd name="connsiteY0" fmla="*/ 12100 h 13821"/>
              <a:gd name="connsiteX1" fmla="*/ 5659 w 18233"/>
              <a:gd name="connsiteY1" fmla="*/ 1635 h 13821"/>
              <a:gd name="connsiteX2" fmla="*/ 11975 w 18233"/>
              <a:gd name="connsiteY2" fmla="*/ 1219 h 13821"/>
              <a:gd name="connsiteX3" fmla="*/ 18187 w 18233"/>
              <a:gd name="connsiteY3" fmla="*/ 13699 h 13821"/>
              <a:gd name="connsiteX0" fmla="*/ 117 w 21960"/>
              <a:gd name="connsiteY0" fmla="*/ 12100 h 12348"/>
              <a:gd name="connsiteX1" fmla="*/ 5659 w 21960"/>
              <a:gd name="connsiteY1" fmla="*/ 1635 h 12348"/>
              <a:gd name="connsiteX2" fmla="*/ 11975 w 21960"/>
              <a:gd name="connsiteY2" fmla="*/ 1219 h 12348"/>
              <a:gd name="connsiteX3" fmla="*/ 21932 w 21960"/>
              <a:gd name="connsiteY3" fmla="*/ 9523 h 12348"/>
              <a:gd name="connsiteX0" fmla="*/ 117 w 22037"/>
              <a:gd name="connsiteY0" fmla="*/ 12100 h 12348"/>
              <a:gd name="connsiteX1" fmla="*/ 5659 w 22037"/>
              <a:gd name="connsiteY1" fmla="*/ 1635 h 12348"/>
              <a:gd name="connsiteX2" fmla="*/ 11975 w 22037"/>
              <a:gd name="connsiteY2" fmla="*/ 1219 h 12348"/>
              <a:gd name="connsiteX3" fmla="*/ 21932 w 22037"/>
              <a:gd name="connsiteY3" fmla="*/ 9523 h 12348"/>
            </a:gdLst>
            <a:ahLst/>
            <a:cxnLst>
              <a:cxn ang="0">
                <a:pos x="connsiteX0" y="connsiteY0"/>
              </a:cxn>
              <a:cxn ang="0">
                <a:pos x="connsiteX1" y="connsiteY1"/>
              </a:cxn>
              <a:cxn ang="0">
                <a:pos x="connsiteX2" y="connsiteY2"/>
              </a:cxn>
              <a:cxn ang="0">
                <a:pos x="connsiteX3" y="connsiteY3"/>
              </a:cxn>
            </a:cxnLst>
            <a:rect l="l" t="t" r="r" b="b"/>
            <a:pathLst>
              <a:path w="22037" h="12348">
                <a:moveTo>
                  <a:pt x="117" y="12100"/>
                </a:moveTo>
                <a:cubicBezTo>
                  <a:pt x="-820" y="14007"/>
                  <a:pt x="4109" y="4422"/>
                  <a:pt x="5659" y="1635"/>
                </a:cubicBezTo>
                <a:cubicBezTo>
                  <a:pt x="7050" y="-463"/>
                  <a:pt x="10916" y="-477"/>
                  <a:pt x="11975" y="1219"/>
                </a:cubicBezTo>
                <a:cubicBezTo>
                  <a:pt x="13226" y="2486"/>
                  <a:pt x="23162" y="10543"/>
                  <a:pt x="21932" y="9523"/>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Tree>
    <p:extLst>
      <p:ext uri="{BB962C8B-B14F-4D97-AF65-F5344CB8AC3E}">
        <p14:creationId xmlns:p14="http://schemas.microsoft.com/office/powerpoint/2010/main" val="198028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78306">
                                            <p:txEl>
                                              <p:pRg st="1" end="1"/>
                                            </p:txEl>
                                          </p:spTgt>
                                        </p:tgtEl>
                                        <p:attrNameLst>
                                          <p:attrName>style.visibility</p:attrName>
                                        </p:attrNameLst>
                                      </p:cBhvr>
                                      <p:to>
                                        <p:strVal val="visible"/>
                                      </p:to>
                                    </p:set>
                                    <p:anim calcmode="lin" valueType="num">
                                      <p:cBhvr additive="base">
                                        <p:cTn id="13" dur="500" fill="hold"/>
                                        <p:tgtEl>
                                          <p:spTgt spid="107830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7830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ppt_x"/>
                                          </p:val>
                                        </p:tav>
                                        <p:tav tm="100000">
                                          <p:val>
                                            <p:strVal val="#ppt_x"/>
                                          </p:val>
                                        </p:tav>
                                      </p:tavLst>
                                    </p:anim>
                                    <p:anim calcmode="lin" valueType="num">
                                      <p:cBhvr additive="base">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078307"/>
                                        </p:tgtEl>
                                        <p:attrNameLst>
                                          <p:attrName>style.visibility</p:attrName>
                                        </p:attrNameLst>
                                      </p:cBhvr>
                                      <p:to>
                                        <p:strVal val="visible"/>
                                      </p:to>
                                    </p:set>
                                    <p:anim calcmode="lin" valueType="num">
                                      <p:cBhvr additive="base">
                                        <p:cTn id="21" dur="500" fill="hold"/>
                                        <p:tgtEl>
                                          <p:spTgt spid="1078307"/>
                                        </p:tgtEl>
                                        <p:attrNameLst>
                                          <p:attrName>ppt_x</p:attrName>
                                        </p:attrNameLst>
                                      </p:cBhvr>
                                      <p:tavLst>
                                        <p:tav tm="0">
                                          <p:val>
                                            <p:strVal val="#ppt_x"/>
                                          </p:val>
                                        </p:tav>
                                        <p:tav tm="100000">
                                          <p:val>
                                            <p:strVal val="#ppt_x"/>
                                          </p:val>
                                        </p:tav>
                                      </p:tavLst>
                                    </p:anim>
                                    <p:anim calcmode="lin" valueType="num">
                                      <p:cBhvr additive="base">
                                        <p:cTn id="22" dur="500" fill="hold"/>
                                        <p:tgtEl>
                                          <p:spTgt spid="10783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3"/>
          <p:cNvGrpSpPr>
            <a:grpSpLocks/>
          </p:cNvGrpSpPr>
          <p:nvPr/>
        </p:nvGrpSpPr>
        <p:grpSpPr bwMode="auto">
          <a:xfrm>
            <a:off x="3810000" y="838200"/>
            <a:ext cx="5257800" cy="5918200"/>
            <a:chOff x="2400" y="528"/>
            <a:chExt cx="3312" cy="3728"/>
          </a:xfrm>
        </p:grpSpPr>
        <p:sp>
          <p:nvSpPr>
            <p:cNvPr id="1078276"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6525"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6499" name="Group 6"/>
          <p:cNvGrpSpPr>
            <a:grpSpLocks/>
          </p:cNvGrpSpPr>
          <p:nvPr/>
        </p:nvGrpSpPr>
        <p:grpSpPr bwMode="auto">
          <a:xfrm>
            <a:off x="3916363" y="1830388"/>
            <a:ext cx="4986337" cy="4926012"/>
            <a:chOff x="2467" y="1153"/>
            <a:chExt cx="3141" cy="3103"/>
          </a:xfrm>
        </p:grpSpPr>
        <p:grpSp>
          <p:nvGrpSpPr>
            <p:cNvPr id="106518" name="Group 7"/>
            <p:cNvGrpSpPr>
              <a:grpSpLocks/>
            </p:cNvGrpSpPr>
            <p:nvPr/>
          </p:nvGrpSpPr>
          <p:grpSpPr bwMode="auto">
            <a:xfrm>
              <a:off x="2467" y="1153"/>
              <a:ext cx="3141" cy="3079"/>
              <a:chOff x="2467" y="1153"/>
              <a:chExt cx="3141" cy="3079"/>
            </a:xfrm>
          </p:grpSpPr>
          <p:sp>
            <p:nvSpPr>
              <p:cNvPr id="10782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652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6519" name="Group 10"/>
            <p:cNvGrpSpPr>
              <a:grpSpLocks/>
            </p:cNvGrpSpPr>
            <p:nvPr/>
          </p:nvGrpSpPr>
          <p:grpSpPr bwMode="auto">
            <a:xfrm>
              <a:off x="3304" y="2753"/>
              <a:ext cx="1440" cy="1503"/>
              <a:chOff x="3304" y="2753"/>
              <a:chExt cx="1440" cy="1503"/>
            </a:xfrm>
          </p:grpSpPr>
          <p:sp>
            <p:nvSpPr>
              <p:cNvPr id="106520"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6521"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6500" name="Group 13"/>
          <p:cNvGrpSpPr>
            <a:grpSpLocks/>
          </p:cNvGrpSpPr>
          <p:nvPr/>
        </p:nvGrpSpPr>
        <p:grpSpPr bwMode="auto">
          <a:xfrm>
            <a:off x="5562600" y="5562600"/>
            <a:ext cx="1609725" cy="1168400"/>
            <a:chOff x="3504" y="3504"/>
            <a:chExt cx="1014" cy="736"/>
          </a:xfrm>
        </p:grpSpPr>
        <p:sp>
          <p:nvSpPr>
            <p:cNvPr id="1078286" name="Oval 1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06517"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00FF"/>
                  </a:solidFill>
                  <a:effectLst/>
                </a:rPr>
                <a:t>Known</a:t>
              </a:r>
            </a:p>
          </p:txBody>
        </p:sp>
      </p:grpSp>
      <p:sp>
        <p:nvSpPr>
          <p:cNvPr id="106501"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GCD</a:t>
            </a:r>
          </a:p>
        </p:txBody>
      </p:sp>
      <p:grpSp>
        <p:nvGrpSpPr>
          <p:cNvPr id="106502" name="Group 23"/>
          <p:cNvGrpSpPr>
            <a:grpSpLocks/>
          </p:cNvGrpSpPr>
          <p:nvPr/>
        </p:nvGrpSpPr>
        <p:grpSpPr bwMode="auto">
          <a:xfrm>
            <a:off x="3657600" y="3087688"/>
            <a:ext cx="4202113" cy="3254375"/>
            <a:chOff x="2304" y="1945"/>
            <a:chExt cx="2647" cy="2050"/>
          </a:xfrm>
        </p:grpSpPr>
        <p:sp>
          <p:nvSpPr>
            <p:cNvPr id="107829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6515"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a:solidFill>
                  <a:schemeClr val="tx2"/>
                </a:solidFill>
                <a:effectLst>
                  <a:outerShdw blurRad="38100" dist="38100" dir="2700000" algn="tl">
                    <a:srgbClr val="000000"/>
                  </a:outerShdw>
                </a:effectLst>
              </a:rPr>
              <a:t>NP-Complete Problems</a:t>
            </a:r>
          </a:p>
        </p:txBody>
      </p:sp>
      <p:sp>
        <p:nvSpPr>
          <p:cNvPr id="1078307" name="Rectangle 35"/>
          <p:cNvSpPr>
            <a:spLocks noChangeArrowheads="1"/>
          </p:cNvSpPr>
          <p:nvPr/>
        </p:nvSpPr>
        <p:spPr bwMode="auto">
          <a:xfrm>
            <a:off x="4337050" y="2106613"/>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r>
              <a:rPr lang="en-US" altLang="en-US" i="1" baseline="-25000">
                <a:solidFill>
                  <a:schemeClr val="accent2"/>
                </a:solidFill>
                <a:effectLst/>
              </a:rPr>
              <a:t>new</a:t>
            </a:r>
          </a:p>
        </p:txBody>
      </p:sp>
      <p:sp>
        <p:nvSpPr>
          <p:cNvPr id="126987" name="Rectangle 35"/>
          <p:cNvSpPr>
            <a:spLocks noChangeArrowheads="1"/>
          </p:cNvSpPr>
          <p:nvPr/>
        </p:nvSpPr>
        <p:spPr bwMode="auto">
          <a:xfrm>
            <a:off x="4016375" y="3429000"/>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Sat</a:t>
            </a:r>
            <a:endParaRPr lang="en-US" altLang="en-US" baseline="-25000">
              <a:effectLst/>
            </a:endParaRPr>
          </a:p>
        </p:txBody>
      </p:sp>
      <p:sp>
        <p:nvSpPr>
          <p:cNvPr id="99340" name="Text Box 34"/>
          <p:cNvSpPr txBox="1">
            <a:spLocks noChangeArrowheads="1"/>
          </p:cNvSpPr>
          <p:nvPr/>
        </p:nvSpPr>
        <p:spPr bwMode="auto">
          <a:xfrm>
            <a:off x="-152400" y="838200"/>
            <a:ext cx="4176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effectLst/>
              </a:rPr>
              <a:t>Problem </a:t>
            </a:r>
            <a:r>
              <a:rPr lang="en-US" altLang="en-US" i="1">
                <a:solidFill>
                  <a:schemeClr val="accent2"/>
                </a:solidFill>
                <a:effectLst/>
              </a:rPr>
              <a:t>P</a:t>
            </a:r>
            <a:r>
              <a:rPr lang="en-US" altLang="en-US" i="1" baseline="-25000">
                <a:solidFill>
                  <a:schemeClr val="accent2"/>
                </a:solidFill>
                <a:effectLst/>
              </a:rPr>
              <a:t>new</a:t>
            </a:r>
            <a:r>
              <a:rPr lang="en-US" altLang="en-US">
                <a:effectLst/>
              </a:rPr>
              <a:t> is </a:t>
            </a:r>
            <a:r>
              <a:rPr lang="en-US" altLang="en-US">
                <a:solidFill>
                  <a:schemeClr val="tx2"/>
                </a:solidFill>
                <a:effectLst/>
              </a:rPr>
              <a:t>NP-Hard</a:t>
            </a:r>
          </a:p>
        </p:txBody>
      </p:sp>
      <p:sp>
        <p:nvSpPr>
          <p:cNvPr id="29" name="Rectangle 28"/>
          <p:cNvSpPr/>
          <p:nvPr/>
        </p:nvSpPr>
        <p:spPr>
          <a:xfrm>
            <a:off x="228600" y="1411288"/>
            <a:ext cx="4572000" cy="2246312"/>
          </a:xfrm>
          <a:prstGeom prst="rect">
            <a:avLst/>
          </a:prstGeom>
        </p:spPr>
        <p:txBody>
          <a:bodyPr>
            <a:spAutoFit/>
          </a:bodyPr>
          <a:lstStyle/>
          <a:p>
            <a:pPr>
              <a:spcBef>
                <a:spcPts val="0"/>
              </a:spcBef>
              <a:defRPr/>
            </a:pPr>
            <a:r>
              <a:rPr lang="en-US" dirty="0"/>
              <a:t>  If being able to solve </a:t>
            </a:r>
            <a:br>
              <a:rPr lang="en-US" dirty="0"/>
            </a:br>
            <a:r>
              <a:rPr lang="en-US" dirty="0"/>
              <a:t>  this problem fast </a:t>
            </a:r>
          </a:p>
          <a:p>
            <a:pPr>
              <a:spcBef>
                <a:spcPts val="0"/>
              </a:spcBef>
              <a:defRPr/>
            </a:pPr>
            <a:r>
              <a:rPr lang="en-US" dirty="0"/>
              <a:t>  means that you can </a:t>
            </a:r>
          </a:p>
          <a:p>
            <a:pPr>
              <a:spcBef>
                <a:spcPts val="0"/>
              </a:spcBef>
              <a:defRPr/>
            </a:pPr>
            <a:r>
              <a:rPr lang="en-US" dirty="0"/>
              <a:t>  solve every problem </a:t>
            </a:r>
          </a:p>
          <a:p>
            <a:pPr>
              <a:spcBef>
                <a:spcPts val="0"/>
              </a:spcBef>
              <a:defRPr/>
            </a:pPr>
            <a:r>
              <a:rPr lang="en-US" dirty="0"/>
              <a:t>  in the class fast.</a:t>
            </a:r>
          </a:p>
        </p:txBody>
      </p:sp>
      <p:sp>
        <p:nvSpPr>
          <p:cNvPr id="30" name="Text Box 34"/>
          <p:cNvSpPr txBox="1">
            <a:spLocks noChangeArrowheads="1"/>
          </p:cNvSpPr>
          <p:nvPr/>
        </p:nvSpPr>
        <p:spPr bwMode="auto">
          <a:xfrm>
            <a:off x="-247650" y="3810000"/>
            <a:ext cx="4224338"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marL="342900" indent="-342900">
              <a:defRPr sz="2800">
                <a:solidFill>
                  <a:schemeClr val="tx1"/>
                </a:solidFill>
                <a:latin typeface="Times New Roman" pitchFamily="18" charset="0"/>
              </a:defRPr>
            </a:lvl1pPr>
            <a:lvl2pPr>
              <a:defRPr sz="2800">
                <a:solidFill>
                  <a:schemeClr val="tx1"/>
                </a:solidFill>
                <a:latin typeface="Times New Roman" pitchFamily="18" charset="0"/>
              </a:defRPr>
            </a:lvl2pPr>
            <a:lvl3pPr>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lvl="1">
              <a:spcBef>
                <a:spcPct val="20000"/>
              </a:spcBef>
              <a:buFontTx/>
              <a:buChar char="•"/>
            </a:pPr>
            <a:r>
              <a:rPr lang="en-US" altLang="en-US">
                <a:effectLst/>
                <a:sym typeface="Symbol" pitchFamily="18" charset="2"/>
              </a:rPr>
              <a:t> </a:t>
            </a:r>
            <a:r>
              <a:rPr lang="en-US" altLang="en-US" i="1">
                <a:solidFill>
                  <a:schemeClr val="accent2"/>
                </a:solidFill>
                <a:effectLst/>
                <a:sym typeface="Symbol" pitchFamily="18" charset="2"/>
              </a:rPr>
              <a:t>P</a:t>
            </a:r>
            <a:r>
              <a:rPr lang="en-US" altLang="en-US" i="1">
                <a:solidFill>
                  <a:schemeClr val="accent2"/>
                </a:solidFill>
                <a:effectLst/>
                <a:latin typeface="Symbol" pitchFamily="18" charset="2"/>
                <a:sym typeface="Symbol" pitchFamily="18" charset="2"/>
              </a:rPr>
              <a:t></a:t>
            </a:r>
            <a:r>
              <a:rPr lang="en-US" altLang="en-US" i="1">
                <a:solidFill>
                  <a:schemeClr val="accent2"/>
                </a:solidFill>
                <a:effectLst/>
              </a:rPr>
              <a:t>NP,  P ≤</a:t>
            </a:r>
            <a:r>
              <a:rPr lang="en-CA" altLang="en-US" i="1" baseline="-25000">
                <a:solidFill>
                  <a:schemeClr val="accent2"/>
                </a:solidFill>
                <a:effectLst/>
              </a:rPr>
              <a:t>poly</a:t>
            </a:r>
            <a:r>
              <a:rPr lang="en-CA" altLang="en-US" i="1">
                <a:solidFill>
                  <a:schemeClr val="accent2"/>
                </a:solidFill>
                <a:effectLst/>
              </a:rPr>
              <a:t> </a:t>
            </a:r>
            <a:r>
              <a:rPr lang="en-US" altLang="en-US" i="1">
                <a:solidFill>
                  <a:schemeClr val="accent2"/>
                </a:solidFill>
                <a:effectLst/>
              </a:rPr>
              <a:t>P</a:t>
            </a:r>
            <a:r>
              <a:rPr lang="en-US" altLang="en-US" i="1" baseline="-25000">
                <a:solidFill>
                  <a:schemeClr val="accent2"/>
                </a:solidFill>
                <a:effectLst/>
              </a:rPr>
              <a:t>new</a:t>
            </a:r>
          </a:p>
          <a:p>
            <a:pPr lvl="1">
              <a:spcBef>
                <a:spcPct val="20000"/>
              </a:spcBef>
              <a:buFontTx/>
              <a:buChar char="•"/>
            </a:pPr>
            <a:r>
              <a:rPr lang="en-US" altLang="en-US">
                <a:effectLst/>
              </a:rPr>
              <a:t> Easier: </a:t>
            </a:r>
            <a:r>
              <a:rPr lang="en-US" altLang="en-US" i="1">
                <a:solidFill>
                  <a:schemeClr val="accent2"/>
                </a:solidFill>
                <a:effectLst/>
              </a:rPr>
              <a:t>Sat ≤</a:t>
            </a:r>
            <a:r>
              <a:rPr lang="en-CA" altLang="en-US" i="1" baseline="-25000">
                <a:solidFill>
                  <a:schemeClr val="accent2"/>
                </a:solidFill>
                <a:effectLst/>
              </a:rPr>
              <a:t>poly</a:t>
            </a:r>
            <a:r>
              <a:rPr lang="en-CA" altLang="en-US" i="1">
                <a:solidFill>
                  <a:schemeClr val="accent2"/>
                </a:solidFill>
                <a:effectLst/>
              </a:rPr>
              <a:t> </a:t>
            </a:r>
            <a:r>
              <a:rPr lang="en-US" altLang="en-US" i="1">
                <a:solidFill>
                  <a:schemeClr val="accent2"/>
                </a:solidFill>
                <a:effectLst/>
              </a:rPr>
              <a:t>P</a:t>
            </a:r>
            <a:r>
              <a:rPr lang="en-US" altLang="en-US" i="1" baseline="-25000">
                <a:solidFill>
                  <a:schemeClr val="accent2"/>
                </a:solidFill>
                <a:effectLst/>
              </a:rPr>
              <a:t>new</a:t>
            </a:r>
          </a:p>
          <a:p>
            <a:pPr lvl="2">
              <a:spcBef>
                <a:spcPct val="20000"/>
              </a:spcBef>
              <a:buFontTx/>
              <a:buChar char="•"/>
            </a:pPr>
            <a:r>
              <a:rPr lang="en-US" altLang="en-US">
                <a:effectLst/>
              </a:rPr>
              <a:t>Cook</a:t>
            </a:r>
            <a:r>
              <a:rPr lang="en-US" altLang="en-US" i="1">
                <a:solidFill>
                  <a:schemeClr val="accent2"/>
                </a:solidFill>
                <a:effectLst/>
              </a:rPr>
              <a:t>: P ≤</a:t>
            </a:r>
            <a:r>
              <a:rPr lang="en-CA" altLang="en-US" i="1" baseline="-25000">
                <a:solidFill>
                  <a:schemeClr val="accent2"/>
                </a:solidFill>
                <a:effectLst/>
              </a:rPr>
              <a:t>poly</a:t>
            </a:r>
            <a:r>
              <a:rPr lang="en-CA" altLang="en-US" i="1">
                <a:solidFill>
                  <a:schemeClr val="accent2"/>
                </a:solidFill>
                <a:effectLst/>
              </a:rPr>
              <a:t> Sat</a:t>
            </a:r>
            <a:endParaRPr lang="en-US" altLang="en-US" i="1" baseline="-25000">
              <a:solidFill>
                <a:schemeClr val="accent2"/>
              </a:solidFill>
              <a:effectLst/>
            </a:endParaRPr>
          </a:p>
        </p:txBody>
      </p:sp>
      <p:grpSp>
        <p:nvGrpSpPr>
          <p:cNvPr id="9" name="Group 23"/>
          <p:cNvGrpSpPr>
            <a:grpSpLocks/>
          </p:cNvGrpSpPr>
          <p:nvPr/>
        </p:nvGrpSpPr>
        <p:grpSpPr bwMode="auto">
          <a:xfrm>
            <a:off x="6373813" y="1219200"/>
            <a:ext cx="1855787" cy="3063875"/>
            <a:chOff x="1248" y="768"/>
            <a:chExt cx="1169" cy="1930"/>
          </a:xfrm>
        </p:grpSpPr>
        <p:pic>
          <p:nvPicPr>
            <p:cNvPr id="106512"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13"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a:effectLst/>
                </a:rPr>
                <a:t>Steve Cook</a:t>
              </a:r>
            </a:p>
          </p:txBody>
        </p:sp>
      </p:grpSp>
      <p:sp>
        <p:nvSpPr>
          <p:cNvPr id="32" name="Freeform 31"/>
          <p:cNvSpPr>
            <a:spLocks/>
          </p:cNvSpPr>
          <p:nvPr/>
        </p:nvSpPr>
        <p:spPr bwMode="auto">
          <a:xfrm>
            <a:off x="2894013" y="457200"/>
            <a:ext cx="4000500" cy="3679825"/>
          </a:xfrm>
          <a:custGeom>
            <a:avLst/>
            <a:gdLst>
              <a:gd name="connsiteX0" fmla="*/ 0 w 10000"/>
              <a:gd name="connsiteY0" fmla="*/ 8444 h 9192"/>
              <a:gd name="connsiteX1" fmla="*/ 5966 w 10000"/>
              <a:gd name="connsiteY1" fmla="*/ 8593 h 9192"/>
              <a:gd name="connsiteX2" fmla="*/ 6491 w 10000"/>
              <a:gd name="connsiteY2" fmla="*/ 8129 h 9192"/>
              <a:gd name="connsiteX3" fmla="*/ 10000 w 10000"/>
              <a:gd name="connsiteY3" fmla="*/ 0 h 9192"/>
              <a:gd name="connsiteX0" fmla="*/ 0 w 10000"/>
              <a:gd name="connsiteY0" fmla="*/ 9186 h 10000"/>
              <a:gd name="connsiteX1" fmla="*/ 5966 w 10000"/>
              <a:gd name="connsiteY1" fmla="*/ 9348 h 10000"/>
              <a:gd name="connsiteX2" fmla="*/ 9503 w 10000"/>
              <a:gd name="connsiteY2" fmla="*/ 7160 h 10000"/>
              <a:gd name="connsiteX3" fmla="*/ 10000 w 10000"/>
              <a:gd name="connsiteY3" fmla="*/ 0 h 10000"/>
              <a:gd name="connsiteX0" fmla="*/ 0 w 10000"/>
              <a:gd name="connsiteY0" fmla="*/ 9186 h 9860"/>
              <a:gd name="connsiteX1" fmla="*/ 2684 w 10000"/>
              <a:gd name="connsiteY1" fmla="*/ 9161 h 9860"/>
              <a:gd name="connsiteX2" fmla="*/ 9503 w 10000"/>
              <a:gd name="connsiteY2" fmla="*/ 7160 h 9860"/>
              <a:gd name="connsiteX3" fmla="*/ 10000 w 10000"/>
              <a:gd name="connsiteY3" fmla="*/ 0 h 9860"/>
              <a:gd name="connsiteX0" fmla="*/ 0 w 10463"/>
              <a:gd name="connsiteY0" fmla="*/ 0 h 12576"/>
              <a:gd name="connsiteX1" fmla="*/ 3147 w 10463"/>
              <a:gd name="connsiteY1" fmla="*/ 12456 h 12576"/>
              <a:gd name="connsiteX2" fmla="*/ 9966 w 10463"/>
              <a:gd name="connsiteY2" fmla="*/ 10427 h 12576"/>
              <a:gd name="connsiteX3" fmla="*/ 10463 w 10463"/>
              <a:gd name="connsiteY3" fmla="*/ 3165 h 12576"/>
              <a:gd name="connsiteX0" fmla="*/ 0 w 10463"/>
              <a:gd name="connsiteY0" fmla="*/ 0 h 12456"/>
              <a:gd name="connsiteX1" fmla="*/ 3147 w 10463"/>
              <a:gd name="connsiteY1" fmla="*/ 12456 h 12456"/>
              <a:gd name="connsiteX2" fmla="*/ 9966 w 10463"/>
              <a:gd name="connsiteY2" fmla="*/ 10427 h 12456"/>
              <a:gd name="connsiteX3" fmla="*/ 10463 w 10463"/>
              <a:gd name="connsiteY3" fmla="*/ 3165 h 12456"/>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3752"/>
              <a:gd name="connsiteX1" fmla="*/ 3147 w 12162"/>
              <a:gd name="connsiteY1" fmla="*/ 13752 h 13752"/>
              <a:gd name="connsiteX2" fmla="*/ 9966 w 12162"/>
              <a:gd name="connsiteY2" fmla="*/ 11723 h 13752"/>
              <a:gd name="connsiteX3" fmla="*/ 12162 w 12162"/>
              <a:gd name="connsiteY3" fmla="*/ 0 h 13752"/>
              <a:gd name="connsiteX0" fmla="*/ 0 w 12162"/>
              <a:gd name="connsiteY0" fmla="*/ 1296 h 14369"/>
              <a:gd name="connsiteX1" fmla="*/ 3958 w 12162"/>
              <a:gd name="connsiteY1" fmla="*/ 14369 h 14369"/>
              <a:gd name="connsiteX2" fmla="*/ 9966 w 12162"/>
              <a:gd name="connsiteY2" fmla="*/ 11723 h 14369"/>
              <a:gd name="connsiteX3" fmla="*/ 12162 w 12162"/>
              <a:gd name="connsiteY3" fmla="*/ 0 h 14369"/>
              <a:gd name="connsiteX0" fmla="*/ 0 w 12162"/>
              <a:gd name="connsiteY0" fmla="*/ 1296 h 14369"/>
              <a:gd name="connsiteX1" fmla="*/ 3958 w 12162"/>
              <a:gd name="connsiteY1" fmla="*/ 14369 h 14369"/>
              <a:gd name="connsiteX2" fmla="*/ 9657 w 12162"/>
              <a:gd name="connsiteY2" fmla="*/ 12292 h 14369"/>
              <a:gd name="connsiteX3" fmla="*/ 12162 w 12162"/>
              <a:gd name="connsiteY3" fmla="*/ 0 h 14369"/>
              <a:gd name="connsiteX0" fmla="*/ 0 w 12162"/>
              <a:gd name="connsiteY0" fmla="*/ 1296 h 14084"/>
              <a:gd name="connsiteX1" fmla="*/ 3379 w 12162"/>
              <a:gd name="connsiteY1" fmla="*/ 14084 h 14084"/>
              <a:gd name="connsiteX2" fmla="*/ 9657 w 12162"/>
              <a:gd name="connsiteY2" fmla="*/ 12292 h 14084"/>
              <a:gd name="connsiteX3" fmla="*/ 12162 w 12162"/>
              <a:gd name="connsiteY3" fmla="*/ 0 h 14084"/>
              <a:gd name="connsiteX0" fmla="*/ 0 w 12162"/>
              <a:gd name="connsiteY0" fmla="*/ 1296 h 13752"/>
              <a:gd name="connsiteX1" fmla="*/ 3302 w 12162"/>
              <a:gd name="connsiteY1" fmla="*/ 13752 h 13752"/>
              <a:gd name="connsiteX2" fmla="*/ 9657 w 12162"/>
              <a:gd name="connsiteY2" fmla="*/ 12292 h 13752"/>
              <a:gd name="connsiteX3" fmla="*/ 12162 w 12162"/>
              <a:gd name="connsiteY3" fmla="*/ 0 h 13752"/>
            </a:gdLst>
            <a:ahLst/>
            <a:cxnLst>
              <a:cxn ang="0">
                <a:pos x="connsiteX0" y="connsiteY0"/>
              </a:cxn>
              <a:cxn ang="0">
                <a:pos x="connsiteX1" y="connsiteY1"/>
              </a:cxn>
              <a:cxn ang="0">
                <a:pos x="connsiteX2" y="connsiteY2"/>
              </a:cxn>
              <a:cxn ang="0">
                <a:pos x="connsiteX3" y="connsiteY3"/>
              </a:cxn>
            </a:cxnLst>
            <a:rect l="l" t="t" r="r" b="b"/>
            <a:pathLst>
              <a:path w="12162" h="13752">
                <a:moveTo>
                  <a:pt x="0" y="1296"/>
                </a:moveTo>
                <a:cubicBezTo>
                  <a:pt x="-10" y="2823"/>
                  <a:pt x="980" y="12695"/>
                  <a:pt x="3302" y="13752"/>
                </a:cubicBezTo>
                <a:cubicBezTo>
                  <a:pt x="4384" y="13695"/>
                  <a:pt x="8985" y="13871"/>
                  <a:pt x="9657" y="12292"/>
                </a:cubicBezTo>
                <a:cubicBezTo>
                  <a:pt x="10329" y="10712"/>
                  <a:pt x="11577" y="1495"/>
                  <a:pt x="12162"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3" name="Rectangle 35"/>
          <p:cNvSpPr>
            <a:spLocks noChangeArrowheads="1"/>
          </p:cNvSpPr>
          <p:nvPr/>
        </p:nvSpPr>
        <p:spPr bwMode="auto">
          <a:xfrm>
            <a:off x="4337050" y="4586288"/>
            <a:ext cx="773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i="1">
                <a:solidFill>
                  <a:schemeClr val="accent2"/>
                </a:solidFill>
                <a:effectLst/>
              </a:rPr>
              <a:t>P</a:t>
            </a:r>
            <a:endParaRPr lang="en-US" altLang="en-US" i="1" baseline="-25000">
              <a:solidFill>
                <a:schemeClr val="accent2"/>
              </a:solidFill>
              <a:effectLst/>
            </a:endParaRPr>
          </a:p>
        </p:txBody>
      </p:sp>
    </p:spTree>
    <p:extLst>
      <p:ext uri="{BB962C8B-B14F-4D97-AF65-F5344CB8AC3E}">
        <p14:creationId xmlns:p14="http://schemas.microsoft.com/office/powerpoint/2010/main" val="975580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9340"/>
                                        </p:tgtEl>
                                        <p:attrNameLst>
                                          <p:attrName>style.visibility</p:attrName>
                                        </p:attrNameLst>
                                      </p:cBhvr>
                                      <p:to>
                                        <p:strVal val="visible"/>
                                      </p:to>
                                    </p:set>
                                    <p:anim calcmode="lin" valueType="num">
                                      <p:cBhvr additive="base">
                                        <p:cTn id="7" dur="500" fill="hold"/>
                                        <p:tgtEl>
                                          <p:spTgt spid="99340"/>
                                        </p:tgtEl>
                                        <p:attrNameLst>
                                          <p:attrName>ppt_x</p:attrName>
                                        </p:attrNameLst>
                                      </p:cBhvr>
                                      <p:tavLst>
                                        <p:tav tm="0">
                                          <p:val>
                                            <p:strVal val="#ppt_x"/>
                                          </p:val>
                                        </p:tav>
                                        <p:tav tm="100000">
                                          <p:val>
                                            <p:strVal val="#ppt_x"/>
                                          </p:val>
                                        </p:tav>
                                      </p:tavLst>
                                    </p:anim>
                                    <p:anim calcmode="lin" valueType="num">
                                      <p:cBhvr additive="base">
                                        <p:cTn id="8" dur="500" fill="hold"/>
                                        <p:tgtEl>
                                          <p:spTgt spid="9934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78307"/>
                                        </p:tgtEl>
                                        <p:attrNameLst>
                                          <p:attrName>style.visibility</p:attrName>
                                        </p:attrNameLst>
                                      </p:cBhvr>
                                      <p:to>
                                        <p:strVal val="visible"/>
                                      </p:to>
                                    </p:set>
                                    <p:anim calcmode="lin" valueType="num">
                                      <p:cBhvr additive="base">
                                        <p:cTn id="11" dur="500" fill="hold"/>
                                        <p:tgtEl>
                                          <p:spTgt spid="1078307"/>
                                        </p:tgtEl>
                                        <p:attrNameLst>
                                          <p:attrName>ppt_x</p:attrName>
                                        </p:attrNameLst>
                                      </p:cBhvr>
                                      <p:tavLst>
                                        <p:tav tm="0">
                                          <p:val>
                                            <p:strVal val="#ppt_x"/>
                                          </p:val>
                                        </p:tav>
                                        <p:tav tm="100000">
                                          <p:val>
                                            <p:strVal val="#ppt_x"/>
                                          </p:val>
                                        </p:tav>
                                      </p:tavLst>
                                    </p:anim>
                                    <p:anim calcmode="lin" valueType="num">
                                      <p:cBhvr additive="base">
                                        <p:cTn id="12" dur="500" fill="hold"/>
                                        <p:tgtEl>
                                          <p:spTgt spid="107830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0">
                                            <p:txEl>
                                              <p:pRg st="0" end="0"/>
                                            </p:txEl>
                                          </p:spTgt>
                                        </p:tgtEl>
                                        <p:attrNameLst>
                                          <p:attrName>style.visibility</p:attrName>
                                        </p:attrNameLst>
                                      </p:cBhvr>
                                      <p:to>
                                        <p:strVal val="visible"/>
                                      </p:to>
                                    </p:set>
                                    <p:anim calcmode="lin" valueType="num">
                                      <p:cBhvr additive="base">
                                        <p:cTn id="31"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6987"/>
                                        </p:tgtEl>
                                        <p:attrNameLst>
                                          <p:attrName>style.visibility</p:attrName>
                                        </p:attrNameLst>
                                      </p:cBhvr>
                                      <p:to>
                                        <p:strVal val="visible"/>
                                      </p:to>
                                    </p:set>
                                    <p:anim calcmode="lin" valueType="num">
                                      <p:cBhvr additive="base">
                                        <p:cTn id="41" dur="500" fill="hold"/>
                                        <p:tgtEl>
                                          <p:spTgt spid="126987"/>
                                        </p:tgtEl>
                                        <p:attrNameLst>
                                          <p:attrName>ppt_x</p:attrName>
                                        </p:attrNameLst>
                                      </p:cBhvr>
                                      <p:tavLst>
                                        <p:tav tm="0">
                                          <p:val>
                                            <p:strVal val="#ppt_x"/>
                                          </p:val>
                                        </p:tav>
                                        <p:tav tm="100000">
                                          <p:val>
                                            <p:strVal val="#ppt_x"/>
                                          </p:val>
                                        </p:tav>
                                      </p:tavLst>
                                    </p:anim>
                                    <p:anim calcmode="lin" valueType="num">
                                      <p:cBhvr additive="base">
                                        <p:cTn id="42" dur="500" fill="hold"/>
                                        <p:tgtEl>
                                          <p:spTgt spid="12698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0">
                                            <p:txEl>
                                              <p:pRg st="2" end="2"/>
                                            </p:txEl>
                                          </p:spTgt>
                                        </p:tgtEl>
                                        <p:attrNameLst>
                                          <p:attrName>style.visibility</p:attrName>
                                        </p:attrNameLst>
                                      </p:cBhvr>
                                      <p:to>
                                        <p:strVal val="visible"/>
                                      </p:to>
                                    </p:set>
                                    <p:anim calcmode="lin" valueType="num">
                                      <p:cBhvr additive="base">
                                        <p:cTn id="45"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30">
                                            <p:txEl>
                                              <p:pRg st="1" end="1"/>
                                            </p:txEl>
                                          </p:spTgt>
                                        </p:tgtEl>
                                        <p:attrNameLst>
                                          <p:attrName>style.visibility</p:attrName>
                                        </p:attrNameLst>
                                      </p:cBhvr>
                                      <p:to>
                                        <p:strVal val="visible"/>
                                      </p:to>
                                    </p:set>
                                    <p:anim calcmode="lin" valueType="num">
                                      <p:cBhvr additive="base">
                                        <p:cTn id="51"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126987" grpId="0"/>
      <p:bldP spid="99340" grpId="0"/>
      <p:bldP spid="29" grpId="0"/>
      <p:bldP spid="33" grpId="0"/>
    </p:bld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12700" cap="sq" cmpd="sng" algn="ctr">
          <a:solidFill>
            <a:schemeClr val="tx1"/>
          </a:solidFill>
          <a:prstDash val="solid"/>
          <a:round/>
          <a:headEnd type="none" w="sm" len="sm"/>
          <a:tailEnd type="none" w="sm" len="sm"/>
        </a:ln>
        <a:effectLst/>
      </a:spPr>
      <a:bodyPr vert="horz" wrap="square" lIns="274320" tIns="45720" rIns="274320" bIns="45720" numCol="1" rtlCol="0" anchor="ctr"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smtClean="0">
            <a:ln>
              <a:noFill/>
            </a:ln>
            <a:solidFill>
              <a:schemeClr val="tx1"/>
            </a:solidFill>
            <a:effectLst/>
            <a:latin typeface="Arial Rounded MT Bold" pitchFamily="34"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274320" tIns="45720" rIns="27432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Rounded MT Bold" pitchFamily="34"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34916</TotalTime>
  <Words>13439</Words>
  <Application>Microsoft Office PowerPoint</Application>
  <PresentationFormat>On-screen Show (4:3)</PresentationFormat>
  <Paragraphs>2930</Paragraphs>
  <Slides>203</Slides>
  <Notes>32</Notes>
  <HiddenSlides>0</HiddenSlides>
  <MMClips>0</MMClips>
  <ScaleCrop>false</ScaleCrop>
  <HeadingPairs>
    <vt:vector size="10" baseType="variant">
      <vt:variant>
        <vt:lpstr>Fonts Used</vt:lpstr>
      </vt:variant>
      <vt:variant>
        <vt:i4>7</vt:i4>
      </vt:variant>
      <vt:variant>
        <vt:lpstr>Theme</vt:lpstr>
      </vt:variant>
      <vt:variant>
        <vt:i4>3</vt:i4>
      </vt:variant>
      <vt:variant>
        <vt:lpstr>Embedded OLE Servers</vt:lpstr>
      </vt:variant>
      <vt:variant>
        <vt:i4>2</vt:i4>
      </vt:variant>
      <vt:variant>
        <vt:lpstr>Slide Titles</vt:lpstr>
      </vt:variant>
      <vt:variant>
        <vt:i4>203</vt:i4>
      </vt:variant>
      <vt:variant>
        <vt:lpstr>Custom Shows</vt:lpstr>
      </vt:variant>
      <vt:variant>
        <vt:i4>1</vt:i4>
      </vt:variant>
    </vt:vector>
  </HeadingPairs>
  <TitlesOfParts>
    <vt:vector size="216" baseType="lpstr">
      <vt:lpstr>Symbol</vt:lpstr>
      <vt:lpstr>Comic Sans MS</vt:lpstr>
      <vt:lpstr>Wingdings</vt:lpstr>
      <vt:lpstr>Arial Rounded MT Bold</vt:lpstr>
      <vt:lpstr>Times New Roman</vt:lpstr>
      <vt:lpstr>Arial</vt:lpstr>
      <vt:lpstr>Monotype Corsiva</vt:lpstr>
      <vt:lpstr>Default Design</vt:lpstr>
      <vt:lpstr>1_Default Design</vt:lpstr>
      <vt:lpstr>2_Default Design</vt:lpstr>
      <vt:lpstr>Equation</vt:lpstr>
      <vt:lpstr>Clip</vt:lpstr>
      <vt:lpstr>Reductions &amp;  NP-Completeness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Lunch</vt:lpstr>
      <vt:lpstr>PowerPoint Presentation</vt:lpstr>
      <vt:lpstr>PowerPoint Presentation</vt:lpstr>
      <vt:lpstr>Course Scheduling</vt:lpstr>
      <vt:lpstr>Perspiration Search</vt:lpstr>
      <vt:lpstr>A Fast Algorithm</vt:lpstr>
      <vt:lpstr>A Graph</vt:lpstr>
      <vt:lpstr>A Colouring of a Graph</vt:lpstr>
      <vt:lpstr>Perspiration Search</vt:lpstr>
      <vt:lpstr>A Fast Algorithm</vt:lpstr>
      <vt:lpstr>Problems are the Same!</vt:lpstr>
      <vt:lpstr>Problems are the Same!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Reductions</vt:lpstr>
      <vt:lpstr>Reductions</vt:lpstr>
      <vt:lpstr>Reductions</vt:lpstr>
      <vt:lpstr>Reductions</vt:lpstr>
      <vt:lpstr>Reductions</vt:lpstr>
      <vt:lpstr>Reductions</vt:lpstr>
      <vt:lpstr>Reductions</vt:lpstr>
      <vt:lpstr>Reductions</vt:lpstr>
      <vt:lpstr>Reductions</vt:lpstr>
      <vt:lpstr>Reductions</vt:lpstr>
      <vt:lpstr>Reductions</vt:lpstr>
      <vt:lpstr>Reductions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Reduction</vt:lpstr>
      <vt:lpstr>PowerPoint Presentation</vt:lpstr>
      <vt:lpstr>PowerPoint Presentation</vt:lpstr>
      <vt:lpstr>Free Lunch</vt:lpstr>
      <vt:lpstr>NP-Complete Problems</vt:lpstr>
      <vt:lpstr>Boss assigns task:</vt:lpstr>
      <vt:lpstr>Your answer:</vt:lpstr>
      <vt:lpstr>Cryptography</vt:lpstr>
      <vt:lpstr>PowerPoint Presentation</vt:lpstr>
      <vt:lpstr>The End (Of quick overview of NP)</vt:lpstr>
      <vt:lpstr>Reductions &amp;  NP-Completeness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Reductions</vt:lpstr>
      <vt:lpstr>The End (Of  definitions for 2001/3101)</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591</cp:revision>
  <cp:lastPrinted>1998-01-22T22:42:46Z</cp:lastPrinted>
  <dcterms:created xsi:type="dcterms:W3CDTF">1996-09-30T18:28:10Z</dcterms:created>
  <dcterms:modified xsi:type="dcterms:W3CDTF">2020-12-18T22:00:02Z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