
<file path=[Content_Types].xml><?xml version="1.0" encoding="utf-8"?>
<Types xmlns="http://schemas.openxmlformats.org/package/2006/content-types">
  <Default Extension="bin" ContentType="application/vnd.openxmlformats-officedocument.oleObject"/>
  <Default Extension="fntdata" ContentType="application/x-fontdata"/>
  <Default Extension="jpeg" ContentType="image/jpeg"/>
  <Default Extension="png" ContentType="image/png"/>
  <Default Extension="rels" ContentType="application/vnd.openxmlformats-package.relationships+xml"/>
  <Default Extension="vml" ContentType="application/vnd.openxmlformats-officedocument.vmlDrawing"/>
  <Default Extension="wav" ContentType="audio/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p:sldMasterIdLst>
    <p:sldMasterId id="2147483648" r:id="rId1"/>
  </p:sldMasterIdLst>
  <p:notesMasterIdLst>
    <p:notesMasterId r:id="rId32"/>
  </p:notesMasterIdLst>
  <p:handoutMasterIdLst>
    <p:handoutMasterId r:id="rId33"/>
  </p:handoutMasterIdLst>
  <p:sldIdLst>
    <p:sldId id="256" r:id="rId2"/>
    <p:sldId id="637" r:id="rId3"/>
    <p:sldId id="720" r:id="rId4"/>
    <p:sldId id="639" r:id="rId5"/>
    <p:sldId id="638" r:id="rId6"/>
    <p:sldId id="640" r:id="rId7"/>
    <p:sldId id="718" r:id="rId8"/>
    <p:sldId id="722" r:id="rId9"/>
    <p:sldId id="723" r:id="rId10"/>
    <p:sldId id="757" r:id="rId11"/>
    <p:sldId id="758" r:id="rId12"/>
    <p:sldId id="753" r:id="rId13"/>
    <p:sldId id="765" r:id="rId14"/>
    <p:sldId id="766" r:id="rId15"/>
    <p:sldId id="759" r:id="rId16"/>
    <p:sldId id="762" r:id="rId17"/>
    <p:sldId id="737" r:id="rId18"/>
    <p:sldId id="738" r:id="rId19"/>
    <p:sldId id="739" r:id="rId20"/>
    <p:sldId id="740" r:id="rId21"/>
    <p:sldId id="741" r:id="rId22"/>
    <p:sldId id="742" r:id="rId23"/>
    <p:sldId id="743" r:id="rId24"/>
    <p:sldId id="744" r:id="rId25"/>
    <p:sldId id="745" r:id="rId26"/>
    <p:sldId id="746" r:id="rId27"/>
    <p:sldId id="747" r:id="rId28"/>
    <p:sldId id="748" r:id="rId29"/>
    <p:sldId id="764" r:id="rId30"/>
    <p:sldId id="751" r:id="rId31"/>
  </p:sldIdLst>
  <p:sldSz cx="9144000" cy="6858000" type="screen4x3"/>
  <p:notesSz cx="6858000" cy="9144000"/>
  <p:embeddedFontLst>
    <p:embeddedFont>
      <p:font typeface="Arial Rounded MT Bold" panose="020F0704030504030204" pitchFamily="34" charset="0"/>
      <p:regular r:id="rId34"/>
    </p:embeddedFont>
    <p:embeddedFont>
      <p:font typeface="Comic Sans MS" panose="030F0702030302020204" pitchFamily="66" charset="0"/>
      <p:regular r:id="rId35"/>
      <p:bold r:id="rId36"/>
      <p:italic r:id="rId37"/>
      <p:boldItalic r:id="rId38"/>
    </p:embeddedFont>
    <p:embeddedFont>
      <p:font typeface="Monotype Corsiva" panose="03010101010201010101" pitchFamily="66" charset="0"/>
      <p:italic r:id="rId39"/>
    </p:embeddedFont>
  </p:embeddedFontLst>
  <p:custShowLst>
    <p:custShow name="3101" id="0">
      <p:sldLst>
        <p:sld r:id="rId2"/>
        <p:sld r:id="rId3"/>
        <p:sld r:id="rId4"/>
        <p:sld r:id="rId5"/>
        <p:sld r:id="rId6"/>
        <p:sld r:id="rId7"/>
        <p:sld r:id="rId8"/>
        <p:sld r:id="rId9"/>
        <p:sld r:id="rId10"/>
        <p:sld r:id="rId18"/>
        <p:sld r:id="rId19"/>
        <p:sld r:id="rId20"/>
        <p:sld r:id="rId21"/>
        <p:sld r:id="rId22"/>
        <p:sld r:id="rId23"/>
        <p:sld r:id="rId24"/>
        <p:sld r:id="rId25"/>
        <p:sld r:id="rId26"/>
        <p:sld r:id="rId27"/>
        <p:sld r:id="rId28"/>
        <p:sld r:id="rId29"/>
      </p:sldLst>
    </p:custShow>
  </p:custShowLst>
  <p:defaultTextStyle>
    <a:defPPr>
      <a:defRPr lang="en-US"/>
    </a:defPPr>
    <a:lvl1pPr algn="l" rtl="0" eaLnBrk="0" fontAlgn="base" hangingPunct="0">
      <a:spcBef>
        <a:spcPct val="0"/>
      </a:spcBef>
      <a:spcAft>
        <a:spcPct val="0"/>
      </a:spcAft>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8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2064">
          <p15:clr>
            <a:srgbClr val="A4A3A4"/>
          </p15:clr>
        </p15:guide>
        <p15:guide id="2" pos="268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chemeClr val="tx2"/>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FF"/>
    <a:srgbClr val="00FFFF"/>
    <a:srgbClr val="FFFF66"/>
    <a:srgbClr val="FFFF99"/>
    <a:srgbClr val="66FF33"/>
    <a:srgbClr val="00FFCC"/>
    <a:srgbClr val="FF00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47" autoAdjust="0"/>
    <p:restoredTop sz="99643" autoAdjust="0"/>
  </p:normalViewPr>
  <p:slideViewPr>
    <p:cSldViewPr snapToObjects="1">
      <p:cViewPr varScale="1">
        <p:scale>
          <a:sx n="74" d="100"/>
          <a:sy n="74" d="100"/>
        </p:scale>
        <p:origin x="114" y="-138"/>
      </p:cViewPr>
      <p:guideLst>
        <p:guide orient="horz" pos="2064"/>
        <p:guide pos="26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11508"/>
    </p:cViewPr>
  </p:sorterViewPr>
  <p:notesViewPr>
    <p:cSldViewPr snapToObjects="1">
      <p:cViewPr varScale="1">
        <p:scale>
          <a:sx n="35" d="100"/>
          <a:sy n="35" d="100"/>
        </p:scale>
        <p:origin x="-792"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1.fntdata"/><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font" Target="fonts/font4.fntdata"/><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2.fntdata"/><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0" y="90488"/>
            <a:ext cx="2971800" cy="274637"/>
          </a:xfrm>
          <a:prstGeom prst="rect">
            <a:avLst/>
          </a:prstGeom>
          <a:noFill/>
          <a:ln w="38100">
            <a:noFill/>
            <a:miter lim="800000"/>
            <a:headEnd/>
            <a:tailEnd/>
          </a:ln>
          <a:effectLst/>
        </p:spPr>
        <p:txBody>
          <a:bodyPr vert="horz" wrap="square" lIns="274299" tIns="45716" rIns="274299" bIns="45716" numCol="1" anchor="ctr" anchorCtr="0" compatLnSpc="1">
            <a:prstTxWarp prst="textNoShape">
              <a:avLst/>
            </a:prstTxWarp>
            <a:spAutoFit/>
          </a:bodyPr>
          <a:lstStyle>
            <a:lvl1pPr>
              <a:defRPr sz="1200">
                <a:effectLst/>
                <a:latin typeface="Arial Rounded MT Bold" pitchFamily="34" charset="0"/>
              </a:defRPr>
            </a:lvl1pPr>
          </a:lstStyle>
          <a:p>
            <a:pPr>
              <a:defRPr/>
            </a:pPr>
            <a:endParaRPr lang="en-US"/>
          </a:p>
        </p:txBody>
      </p:sp>
      <p:sp>
        <p:nvSpPr>
          <p:cNvPr id="96259" name="Rectangle 3"/>
          <p:cNvSpPr>
            <a:spLocks noGrp="1" noChangeArrowheads="1"/>
          </p:cNvSpPr>
          <p:nvPr>
            <p:ph type="dt" sz="quarter" idx="1"/>
          </p:nvPr>
        </p:nvSpPr>
        <p:spPr bwMode="auto">
          <a:xfrm>
            <a:off x="3886200" y="90488"/>
            <a:ext cx="2971800" cy="274637"/>
          </a:xfrm>
          <a:prstGeom prst="rect">
            <a:avLst/>
          </a:prstGeom>
          <a:noFill/>
          <a:ln w="38100">
            <a:noFill/>
            <a:miter lim="800000"/>
            <a:headEnd/>
            <a:tailEnd/>
          </a:ln>
          <a:effectLst/>
        </p:spPr>
        <p:txBody>
          <a:bodyPr vert="horz" wrap="square" lIns="274299" tIns="45716" rIns="274299" bIns="45716" numCol="1" anchor="ctr" anchorCtr="0" compatLnSpc="1">
            <a:prstTxWarp prst="textNoShape">
              <a:avLst/>
            </a:prstTxWarp>
            <a:spAutoFit/>
          </a:bodyPr>
          <a:lstStyle>
            <a:lvl1pPr algn="r">
              <a:defRPr sz="1200">
                <a:effectLst/>
                <a:latin typeface="Arial Rounded MT Bold" pitchFamily="34" charset="0"/>
              </a:defRPr>
            </a:lvl1pPr>
          </a:lstStyle>
          <a:p>
            <a:pPr>
              <a:defRPr/>
            </a:pPr>
            <a:endParaRPr lang="en-US"/>
          </a:p>
        </p:txBody>
      </p:sp>
      <p:sp>
        <p:nvSpPr>
          <p:cNvPr id="96260" name="Rectangle 4"/>
          <p:cNvSpPr>
            <a:spLocks noGrp="1" noChangeArrowheads="1"/>
          </p:cNvSpPr>
          <p:nvPr>
            <p:ph type="ftr" sz="quarter" idx="2"/>
          </p:nvPr>
        </p:nvSpPr>
        <p:spPr bwMode="auto">
          <a:xfrm>
            <a:off x="0" y="8869363"/>
            <a:ext cx="2971800" cy="274637"/>
          </a:xfrm>
          <a:prstGeom prst="rect">
            <a:avLst/>
          </a:prstGeom>
          <a:noFill/>
          <a:ln w="38100">
            <a:noFill/>
            <a:miter lim="800000"/>
            <a:headEnd/>
            <a:tailEnd/>
          </a:ln>
          <a:effectLst/>
        </p:spPr>
        <p:txBody>
          <a:bodyPr vert="horz" wrap="square" lIns="274299" tIns="45716" rIns="274299" bIns="45716" numCol="1" anchor="b" anchorCtr="0" compatLnSpc="1">
            <a:prstTxWarp prst="textNoShape">
              <a:avLst/>
            </a:prstTxWarp>
            <a:spAutoFit/>
          </a:bodyPr>
          <a:lstStyle>
            <a:lvl1pPr>
              <a:defRPr sz="1200">
                <a:effectLst/>
                <a:latin typeface="Arial Rounded MT Bold" pitchFamily="34" charset="0"/>
              </a:defRPr>
            </a:lvl1pPr>
          </a:lstStyle>
          <a:p>
            <a:pPr>
              <a:defRPr/>
            </a:pPr>
            <a:endParaRPr lang="en-US"/>
          </a:p>
        </p:txBody>
      </p:sp>
      <p:sp>
        <p:nvSpPr>
          <p:cNvPr id="96261" name="Rectangle 5"/>
          <p:cNvSpPr>
            <a:spLocks noGrp="1" noChangeArrowheads="1"/>
          </p:cNvSpPr>
          <p:nvPr>
            <p:ph type="sldNum" sz="quarter" idx="3"/>
          </p:nvPr>
        </p:nvSpPr>
        <p:spPr bwMode="auto">
          <a:xfrm>
            <a:off x="3886200" y="8869363"/>
            <a:ext cx="2971800" cy="274637"/>
          </a:xfrm>
          <a:prstGeom prst="rect">
            <a:avLst/>
          </a:prstGeom>
          <a:noFill/>
          <a:ln w="38100">
            <a:noFill/>
            <a:miter lim="800000"/>
            <a:headEnd/>
            <a:tailEnd/>
          </a:ln>
          <a:effectLst/>
        </p:spPr>
        <p:txBody>
          <a:bodyPr vert="horz" wrap="square" lIns="274299" tIns="45716" rIns="274299" bIns="45716" numCol="1" anchor="b" anchorCtr="0" compatLnSpc="1">
            <a:prstTxWarp prst="textNoShape">
              <a:avLst/>
            </a:prstTxWarp>
            <a:spAutoFit/>
          </a:bodyPr>
          <a:lstStyle>
            <a:lvl1pPr algn="r">
              <a:defRPr sz="1200">
                <a:effectLst/>
                <a:latin typeface="Arial Rounded MT Bold" pitchFamily="34" charset="0"/>
              </a:defRPr>
            </a:lvl1pPr>
          </a:lstStyle>
          <a:p>
            <a:pPr>
              <a:defRPr/>
            </a:pPr>
            <a:fld id="{A106C2F7-AB85-48DC-86E8-93126066854F}" type="slidenum">
              <a:rPr lang="en-US"/>
              <a:pPr>
                <a:defRPr/>
              </a:pPr>
              <a:t>‹#›</a:t>
            </a:fld>
            <a:endParaRPr lang="en-US"/>
          </a:p>
        </p:txBody>
      </p:sp>
    </p:spTree>
    <p:extLst>
      <p:ext uri="{BB962C8B-B14F-4D97-AF65-F5344CB8AC3E}">
        <p14:creationId xmlns:p14="http://schemas.microsoft.com/office/powerpoint/2010/main" val="3235564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b="1">
                <a:effectLst/>
                <a:latin typeface="Arial Rounded MT Bold" pitchFamily="34" charset="0"/>
              </a:defRPr>
            </a:lvl1pPr>
          </a:lstStyle>
          <a:p>
            <a:pPr>
              <a:defRPr/>
            </a:pPr>
            <a:endParaRPr lang="en-US"/>
          </a:p>
        </p:txBody>
      </p:sp>
      <p:sp>
        <p:nvSpPr>
          <p:cNvPr id="6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b="1">
                <a:effectLst/>
                <a:latin typeface="Arial Rounded MT Bold" pitchFamily="34" charset="0"/>
              </a:defRPr>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b="1">
                <a:effectLst/>
                <a:latin typeface="Arial Rounded MT Bold" pitchFamily="34" charset="0"/>
              </a:defRPr>
            </a:lvl1pPr>
          </a:lstStyle>
          <a:p>
            <a:pPr>
              <a:defRPr/>
            </a:pPr>
            <a:endParaRPr lang="en-US"/>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b="1">
                <a:effectLst/>
                <a:latin typeface="Arial Rounded MT Bold" pitchFamily="34" charset="0"/>
              </a:defRPr>
            </a:lvl1pPr>
          </a:lstStyle>
          <a:p>
            <a:pPr>
              <a:defRPr/>
            </a:pPr>
            <a:fld id="{17C4695D-4883-48CA-82FF-FF8E04EF2D48}" type="slidenum">
              <a:rPr lang="en-US"/>
              <a:pPr>
                <a:defRPr/>
              </a:pPr>
              <a:t>‹#›</a:t>
            </a:fld>
            <a:endParaRPr lang="en-US"/>
          </a:p>
        </p:txBody>
      </p:sp>
    </p:spTree>
    <p:extLst>
      <p:ext uri="{BB962C8B-B14F-4D97-AF65-F5344CB8AC3E}">
        <p14:creationId xmlns:p14="http://schemas.microsoft.com/office/powerpoint/2010/main" val="17371412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fld id="{1CBEB057-D648-4063-9DB6-3F06BD4604BE}" type="datetime1">
              <a:rPr lang="en-US"/>
              <a:pPr>
                <a:defRPr/>
              </a:pPr>
              <a:t>8/7/2020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2083090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fld id="{10503E62-EADB-4C9E-8287-557F25666976}" type="datetime1">
              <a:rPr lang="en-US"/>
              <a:pPr>
                <a:defRPr/>
              </a:pPr>
              <a:t>8/7/2020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2986886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56388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85800" y="228600"/>
            <a:ext cx="56769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fld id="{4FD7BA61-D68E-438C-89B4-617677FECF2E}" type="datetime1">
              <a:rPr lang="en-US"/>
              <a:pPr>
                <a:defRPr/>
              </a:pPr>
              <a:t>8/7/2020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463041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fld id="{D6AED877-2510-4A5B-82CC-CDF073B0A5CE}" type="datetime1">
              <a:rPr lang="en-US"/>
              <a:pPr>
                <a:defRPr/>
              </a:pPr>
              <a:t>8/7/2020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1120799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80BFC7AB-DCC6-4D0E-B6B7-03E7E3E51588}" type="datetime1">
              <a:rPr lang="en-US"/>
              <a:pPr>
                <a:defRPr/>
              </a:pPr>
              <a:t>8/7/2020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382966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858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fld id="{E36FF4CF-2EC9-40B3-9FED-AC18FCB12809}" type="datetime1">
              <a:rPr lang="en-US"/>
              <a:pPr>
                <a:defRPr/>
              </a:pPr>
              <a:t>8/7/2020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1574237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fld id="{85BF5E36-EECF-4C0A-B572-A1E1325577F3}" type="datetime1">
              <a:rPr lang="en-US"/>
              <a:pPr>
                <a:defRPr/>
              </a:pPr>
              <a:t>8/7/2020</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1968202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fld id="{F5D84232-9802-45C3-BE4C-0EDE6DA61DF0}" type="datetime1">
              <a:rPr lang="en-US"/>
              <a:pPr>
                <a:defRPr/>
              </a:pPr>
              <a:t>8/7/2020</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847472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1DB8496-A104-49FE-9998-39C5CFBC5D7D}" type="datetime1">
              <a:rPr lang="en-US"/>
              <a:pPr>
                <a:defRPr/>
              </a:pPr>
              <a:t>8/7/2020</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3092117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4DF4AA3-F8A7-41E6-B23D-6D222230DF50}" type="datetime1">
              <a:rPr lang="en-US"/>
              <a:pPr>
                <a:defRPr/>
              </a:pPr>
              <a:t>8/7/2020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371284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8BCAA46-B008-494D-BC9B-3BFF74F0F9CC}" type="datetime1">
              <a:rPr lang="en-US"/>
              <a:pPr>
                <a:defRPr/>
              </a:pPr>
              <a:t>8/7/2020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Steven Rudich: www.cs.cmu.edu/~rudich</a:t>
            </a:r>
          </a:p>
        </p:txBody>
      </p:sp>
    </p:spTree>
    <p:extLst>
      <p:ext uri="{BB962C8B-B14F-4D97-AF65-F5344CB8AC3E}">
        <p14:creationId xmlns:p14="http://schemas.microsoft.com/office/powerpoint/2010/main" val="2881999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7526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7239000" y="6553200"/>
            <a:ext cx="1905000" cy="2841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folHlink"/>
                </a:solidFill>
                <a:effectLst/>
              </a:defRPr>
            </a:lvl1pPr>
          </a:lstStyle>
          <a:p>
            <a:pPr>
              <a:defRPr/>
            </a:pPr>
            <a:fld id="{5D3DD977-0624-4D22-B5FD-7255754A7658}" type="datetime1">
              <a:rPr lang="en-US"/>
              <a:pPr>
                <a:defRPr/>
              </a:pPr>
              <a:t>8/7/2020</a:t>
            </a:fld>
            <a:endParaRPr lang="en-US"/>
          </a:p>
        </p:txBody>
      </p:sp>
      <p:sp>
        <p:nvSpPr>
          <p:cNvPr id="1029" name="Rectangle 5"/>
          <p:cNvSpPr>
            <a:spLocks noGrp="1" noChangeArrowheads="1"/>
          </p:cNvSpPr>
          <p:nvPr>
            <p:ph type="ftr" sz="quarter" idx="3"/>
          </p:nvPr>
        </p:nvSpPr>
        <p:spPr bwMode="auto">
          <a:xfrm>
            <a:off x="3200400" y="6553200"/>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solidFill>
                  <a:schemeClr val="folHlink"/>
                </a:solidFill>
                <a:effectLst/>
                <a:latin typeface="Arial" charset="0"/>
              </a:defRPr>
            </a:lvl1pPr>
          </a:lstStyle>
          <a:p>
            <a:pPr>
              <a:defRPr/>
            </a:pPr>
            <a:r>
              <a:rPr lang="en-US"/>
              <a:t>Steven Rudich: www.cs.cmu.edu/~rudich</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Rounded MT Bold" pitchFamily="34" charset="0"/>
        </a:defRPr>
      </a:lvl2pPr>
      <a:lvl3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Rounded MT Bold" pitchFamily="34" charset="0"/>
        </a:defRPr>
      </a:lvl3pPr>
      <a:lvl4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Rounded MT Bold" pitchFamily="34" charset="0"/>
        </a:defRPr>
      </a:lvl4pPr>
      <a:lvl5pPr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Rounded MT Bold" pitchFamily="34" charset="0"/>
        </a:defRPr>
      </a:lvl5pPr>
      <a:lvl6pPr marL="457200"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Rounded MT Bold" pitchFamily="34" charset="0"/>
        </a:defRPr>
      </a:lvl6pPr>
      <a:lvl7pPr marL="914400"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Rounded MT Bold" pitchFamily="34" charset="0"/>
        </a:defRPr>
      </a:lvl7pPr>
      <a:lvl8pPr marL="1371600"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Rounded MT Bold" pitchFamily="34" charset="0"/>
        </a:defRPr>
      </a:lvl8pPr>
      <a:lvl9pPr marL="1828800" algn="ctr" rtl="0" eaLnBrk="0" fontAlgn="base" hangingPunct="0">
        <a:spcBef>
          <a:spcPct val="0"/>
        </a:spcBef>
        <a:spcAft>
          <a:spcPct val="0"/>
        </a:spcAft>
        <a:defRPr sz="3600" b="1">
          <a:solidFill>
            <a:schemeClr val="tx2"/>
          </a:solidFill>
          <a:effectLst>
            <a:outerShdw blurRad="38100" dist="38100" dir="2700000" algn="tl">
              <a:srgbClr val="000000"/>
            </a:outerShdw>
          </a:effectLst>
          <a:latin typeface="Arial Rounded MT Bold" pitchFamily="34" charset="0"/>
        </a:defRPr>
      </a:lvl9pPr>
    </p:titleStyle>
    <p:bodyStyle>
      <a:lvl1pPr marL="342900" indent="-342900" algn="l" rtl="0" eaLnBrk="0" fontAlgn="base" hangingPunct="0">
        <a:spcBef>
          <a:spcPct val="20000"/>
        </a:spcBef>
        <a:spcAft>
          <a:spcPct val="0"/>
        </a:spcAft>
        <a:tabLst>
          <a:tab pos="858838" algn="l"/>
        </a:tabLst>
        <a:defRPr sz="3200">
          <a:solidFill>
            <a:schemeClr val="tx1"/>
          </a:solidFill>
          <a:effectLst>
            <a:outerShdw blurRad="38100" dist="38100" dir="2700000" algn="tl">
              <a:srgbClr val="000000"/>
            </a:outerShdw>
          </a:effectLst>
          <a:latin typeface="+mn-lt"/>
          <a:ea typeface="+mn-ea"/>
          <a:cs typeface="+mn-cs"/>
        </a:defRPr>
      </a:lvl1pPr>
      <a:lvl2pPr marL="404813" indent="-290513" algn="l" rtl="0" eaLnBrk="0" fontAlgn="base" hangingPunct="0">
        <a:spcBef>
          <a:spcPct val="20000"/>
        </a:spcBef>
        <a:spcAft>
          <a:spcPct val="0"/>
        </a:spcAft>
        <a:buChar char="•"/>
        <a:tabLst>
          <a:tab pos="858838" algn="l"/>
        </a:tabLst>
        <a:defRPr sz="3200">
          <a:solidFill>
            <a:schemeClr val="tx1"/>
          </a:solidFill>
          <a:latin typeface="Arial" charset="0"/>
        </a:defRPr>
      </a:lvl2pPr>
      <a:lvl3pPr marL="858838" indent="-339725" algn="l" rtl="0" eaLnBrk="0" fontAlgn="base" hangingPunct="0">
        <a:spcBef>
          <a:spcPct val="20000"/>
        </a:spcBef>
        <a:spcAft>
          <a:spcPct val="0"/>
        </a:spcAft>
        <a:buChar char="–"/>
        <a:tabLst>
          <a:tab pos="858838" algn="l"/>
        </a:tabLst>
        <a:defRPr sz="2800">
          <a:solidFill>
            <a:schemeClr val="tx1"/>
          </a:solidFill>
          <a:latin typeface="Arial" charset="0"/>
        </a:defRPr>
      </a:lvl3pPr>
      <a:lvl4pPr marL="1200150" indent="-227013" algn="l" rtl="0" eaLnBrk="0" fontAlgn="base" hangingPunct="0">
        <a:spcBef>
          <a:spcPct val="20000"/>
        </a:spcBef>
        <a:spcAft>
          <a:spcPct val="0"/>
        </a:spcAft>
        <a:buChar char="•"/>
        <a:tabLst>
          <a:tab pos="858838" algn="l"/>
        </a:tabLst>
        <a:defRPr sz="2400">
          <a:solidFill>
            <a:schemeClr val="tx1"/>
          </a:solidFill>
          <a:latin typeface="Arial" charset="0"/>
        </a:defRPr>
      </a:lvl4pPr>
      <a:lvl5pPr marL="1655763" indent="-341313" algn="l" rtl="0" eaLnBrk="0" fontAlgn="base" hangingPunct="0">
        <a:spcBef>
          <a:spcPct val="20000"/>
        </a:spcBef>
        <a:spcAft>
          <a:spcPct val="0"/>
        </a:spcAft>
        <a:buChar char="–"/>
        <a:tabLst>
          <a:tab pos="858838" algn="l"/>
        </a:tabLst>
        <a:defRPr sz="2400">
          <a:solidFill>
            <a:schemeClr val="tx1"/>
          </a:solidFill>
          <a:latin typeface="Arial" charset="0"/>
        </a:defRPr>
      </a:lvl5pPr>
      <a:lvl6pPr marL="2112963" indent="-341313" algn="l" rtl="0" eaLnBrk="0" fontAlgn="base" hangingPunct="0">
        <a:spcBef>
          <a:spcPct val="20000"/>
        </a:spcBef>
        <a:spcAft>
          <a:spcPct val="0"/>
        </a:spcAft>
        <a:buChar char="–"/>
        <a:tabLst>
          <a:tab pos="858838" algn="l"/>
        </a:tabLst>
        <a:defRPr sz="2400">
          <a:solidFill>
            <a:schemeClr val="tx1"/>
          </a:solidFill>
          <a:latin typeface="Arial" charset="0"/>
        </a:defRPr>
      </a:lvl6pPr>
      <a:lvl7pPr marL="2570163" indent="-341313" algn="l" rtl="0" eaLnBrk="0" fontAlgn="base" hangingPunct="0">
        <a:spcBef>
          <a:spcPct val="20000"/>
        </a:spcBef>
        <a:spcAft>
          <a:spcPct val="0"/>
        </a:spcAft>
        <a:buChar char="–"/>
        <a:tabLst>
          <a:tab pos="858838" algn="l"/>
        </a:tabLst>
        <a:defRPr sz="2400">
          <a:solidFill>
            <a:schemeClr val="tx1"/>
          </a:solidFill>
          <a:latin typeface="Arial" charset="0"/>
        </a:defRPr>
      </a:lvl7pPr>
      <a:lvl8pPr marL="3027363" indent="-341313" algn="l" rtl="0" eaLnBrk="0" fontAlgn="base" hangingPunct="0">
        <a:spcBef>
          <a:spcPct val="20000"/>
        </a:spcBef>
        <a:spcAft>
          <a:spcPct val="0"/>
        </a:spcAft>
        <a:buChar char="–"/>
        <a:tabLst>
          <a:tab pos="858838" algn="l"/>
        </a:tabLst>
        <a:defRPr sz="2400">
          <a:solidFill>
            <a:schemeClr val="tx1"/>
          </a:solidFill>
          <a:latin typeface="Arial" charset="0"/>
        </a:defRPr>
      </a:lvl8pPr>
      <a:lvl9pPr marL="3484563" indent="-341313" algn="l" rtl="0" eaLnBrk="0" fontAlgn="base" hangingPunct="0">
        <a:spcBef>
          <a:spcPct val="20000"/>
        </a:spcBef>
        <a:spcAft>
          <a:spcPct val="0"/>
        </a:spcAft>
        <a:buChar char="–"/>
        <a:tabLst>
          <a:tab pos="858838" algn="l"/>
        </a:tabLst>
        <a:defRPr sz="24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slide" Target="slide17.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slide" Target="slide9.xml"/><Relationship Id="rId5" Type="http://schemas.openxmlformats.org/officeDocument/2006/relationships/slide" Target="slide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0" name="Rectangle 2"/>
          <p:cNvSpPr>
            <a:spLocks noGrp="1" noChangeArrowheads="1"/>
          </p:cNvSpPr>
          <p:nvPr>
            <p:ph type="ctrTitle"/>
          </p:nvPr>
        </p:nvSpPr>
        <p:spPr>
          <a:xfrm>
            <a:off x="685800" y="1371600"/>
            <a:ext cx="7772400" cy="2286000"/>
          </a:xfrm>
        </p:spPr>
        <p:txBody>
          <a:bodyPr/>
          <a:lstStyle/>
          <a:p>
            <a:pPr>
              <a:defRPr/>
            </a:pPr>
            <a:r>
              <a:rPr lang="en-US" sz="3200" b="0" dirty="0">
                <a:latin typeface="Comic Sans MS" pitchFamily="66" charset="0"/>
              </a:rPr>
              <a:t>No Proof System </a:t>
            </a:r>
            <a:br>
              <a:rPr lang="en-US" sz="3200" b="0" dirty="0">
                <a:latin typeface="Comic Sans MS" pitchFamily="66" charset="0"/>
              </a:rPr>
            </a:br>
            <a:r>
              <a:rPr lang="en-US" sz="3200" b="0" dirty="0">
                <a:latin typeface="Comic Sans MS" pitchFamily="66" charset="0"/>
              </a:rPr>
              <a:t>for Number Theory</a:t>
            </a:r>
            <a:br>
              <a:rPr lang="en-US" sz="3200" b="0" dirty="0">
                <a:latin typeface="Comic Sans MS" pitchFamily="66" charset="0"/>
              </a:rPr>
            </a:br>
            <a:r>
              <a:rPr lang="en-US" sz="3200" b="0" dirty="0">
                <a:latin typeface="Comic Sans MS" pitchFamily="66" charset="0"/>
              </a:rPr>
              <a:t>Reduction to Halting Problem</a:t>
            </a:r>
          </a:p>
        </p:txBody>
      </p:sp>
      <p:sp>
        <p:nvSpPr>
          <p:cNvPr id="575491" name="Rectangle 3"/>
          <p:cNvSpPr>
            <a:spLocks noGrp="1" noChangeArrowheads="1"/>
          </p:cNvSpPr>
          <p:nvPr>
            <p:ph type="subTitle" idx="1"/>
          </p:nvPr>
        </p:nvSpPr>
        <p:spPr>
          <a:xfrm>
            <a:off x="1271588" y="5562600"/>
            <a:ext cx="6400800" cy="1752600"/>
          </a:xfrm>
        </p:spPr>
        <p:txBody>
          <a:bodyPr/>
          <a:lstStyle/>
          <a:p>
            <a:pPr>
              <a:defRPr/>
            </a:pPr>
            <a:r>
              <a:rPr lang="en-US" sz="2400" b="1" dirty="0">
                <a:solidFill>
                  <a:schemeClr val="tx2"/>
                </a:solidFill>
              </a:rPr>
              <a:t>Jeff Edmonds</a:t>
            </a:r>
          </a:p>
          <a:p>
            <a:pPr>
              <a:defRPr/>
            </a:pPr>
            <a:r>
              <a:rPr lang="en-US" sz="2400" b="1" dirty="0">
                <a:solidFill>
                  <a:schemeClr val="tx2"/>
                </a:solidFill>
              </a:rPr>
              <a:t>York University</a:t>
            </a:r>
            <a:endParaRPr lang="en-US" sz="2400" dirty="0">
              <a:solidFill>
                <a:schemeClr val="accent2"/>
              </a:solidFill>
            </a:endParaRPr>
          </a:p>
          <a:p>
            <a:pPr>
              <a:defRPr/>
            </a:pPr>
            <a:endParaRPr lang="en-US" dirty="0">
              <a:solidFill>
                <a:schemeClr val="accent2"/>
              </a:solidFill>
            </a:endParaRPr>
          </a:p>
          <a:p>
            <a:pPr>
              <a:defRPr/>
            </a:pPr>
            <a:endParaRPr lang="en-US" dirty="0"/>
          </a:p>
        </p:txBody>
      </p:sp>
      <p:graphicFrame>
        <p:nvGraphicFramePr>
          <p:cNvPr id="2052" name="Object 4"/>
          <p:cNvGraphicFramePr>
            <a:graphicFrameLocks noChangeAspect="1"/>
          </p:cNvGraphicFramePr>
          <p:nvPr/>
        </p:nvGraphicFramePr>
        <p:xfrm>
          <a:off x="4514850" y="3321050"/>
          <a:ext cx="112713" cy="214313"/>
        </p:xfrm>
        <a:graphic>
          <a:graphicData uri="http://schemas.openxmlformats.org/presentationml/2006/ole">
            <mc:AlternateContent xmlns:mc="http://schemas.openxmlformats.org/markup-compatibility/2006">
              <mc:Choice xmlns:v="urn:schemas-microsoft-com:vml" Requires="v">
                <p:oleObj spid="_x0000_s2061" name="Equation" r:id="rId3" imgW="114151" imgH="215619" progId="Equation.3">
                  <p:embed/>
                </p:oleObj>
              </mc:Choice>
              <mc:Fallback>
                <p:oleObj name="Equation" r:id="rId3" imgW="114151" imgH="215619"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2713" cy="214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3" name="Text Box 5"/>
          <p:cNvSpPr txBox="1">
            <a:spLocks noChangeArrowheads="1"/>
          </p:cNvSpPr>
          <p:nvPr/>
        </p:nvSpPr>
        <p:spPr bwMode="auto">
          <a:xfrm>
            <a:off x="7151688" y="6397625"/>
            <a:ext cx="22780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274301" tIns="45717" rIns="274301" bIns="45717" anchor="ct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r>
              <a:rPr lang="en-US" altLang="en-US" sz="2400" b="1">
                <a:solidFill>
                  <a:schemeClr val="accent2"/>
                </a:solidFill>
                <a:effectLst/>
                <a:latin typeface="Comic Sans MS" pitchFamily="66" charset="0"/>
              </a:rPr>
              <a:t>COSC 2001</a:t>
            </a:r>
            <a:endParaRPr lang="en-US" altLang="en-US" sz="2400">
              <a:solidFill>
                <a:schemeClr val="accent2"/>
              </a:solidFill>
              <a:effectLst/>
              <a:latin typeface="Arial Rounded MT Bold" pitchFamily="34" charset="0"/>
            </a:endParaRPr>
          </a:p>
        </p:txBody>
      </p:sp>
      <p:sp>
        <p:nvSpPr>
          <p:cNvPr id="575494" name="Text Box 6"/>
          <p:cNvSpPr txBox="1">
            <a:spLocks noChangeArrowheads="1"/>
          </p:cNvSpPr>
          <p:nvPr/>
        </p:nvSpPr>
        <p:spPr bwMode="auto">
          <a:xfrm>
            <a:off x="0" y="6397625"/>
            <a:ext cx="2362200" cy="460375"/>
          </a:xfrm>
          <a:prstGeom prst="rect">
            <a:avLst/>
          </a:prstGeom>
          <a:noFill/>
          <a:ln w="38100">
            <a:noFill/>
            <a:miter lim="800000"/>
            <a:headEnd/>
            <a:tailEnd/>
          </a:ln>
          <a:effectLst/>
        </p:spPr>
        <p:txBody>
          <a:bodyPr lIns="274301" tIns="45717" rIns="274301" bIns="45717" anchor="ctr">
            <a:spAutoFit/>
          </a:bodyPr>
          <a:lstStyle/>
          <a:p>
            <a:pPr algn="ctr">
              <a:defRPr/>
            </a:pPr>
            <a:r>
              <a:rPr lang="en-US" sz="2400" b="1">
                <a:solidFill>
                  <a:schemeClr val="accent2"/>
                </a:solidFill>
                <a:effectLst>
                  <a:outerShdw blurRad="38100" dist="38100" dir="2700000" algn="tl">
                    <a:srgbClr val="000000"/>
                  </a:outerShdw>
                </a:effectLst>
                <a:latin typeface="Comic Sans MS" pitchFamily="66" charset="0"/>
              </a:rPr>
              <a:t>Lecture</a:t>
            </a:r>
            <a:r>
              <a:rPr lang="en-US" sz="2400">
                <a:solidFill>
                  <a:schemeClr val="accent2"/>
                </a:solidFill>
                <a:effectLst>
                  <a:outerShdw blurRad="38100" dist="38100" dir="2700000" algn="tl">
                    <a:srgbClr val="000000"/>
                  </a:outerShdw>
                </a:effectLst>
                <a:latin typeface="Comic Sans MS" pitchFamily="66" charset="0"/>
              </a:rPr>
              <a:t> </a:t>
            </a:r>
            <a:r>
              <a:rPr lang="en-US" sz="2400" b="1" dirty="0">
                <a:solidFill>
                  <a:schemeClr val="accent2"/>
                </a:solidFill>
                <a:effectLst>
                  <a:outerShdw blurRad="38100" dist="38100" dir="2700000" algn="tl">
                    <a:srgbClr val="000000"/>
                  </a:outerShdw>
                </a:effectLst>
                <a:latin typeface="Comic Sans MS" pitchFamily="66" charset="0"/>
              </a:rPr>
              <a:t>6</a:t>
            </a:r>
            <a:r>
              <a:rPr lang="en-US" sz="2400" b="1">
                <a:solidFill>
                  <a:schemeClr val="accent2"/>
                </a:solidFill>
                <a:effectLst>
                  <a:outerShdw blurRad="38100" dist="38100" dir="2700000" algn="tl">
                    <a:srgbClr val="000000"/>
                  </a:outerShdw>
                </a:effectLst>
                <a:latin typeface="Comic Sans MS" pitchFamily="66" charset="0"/>
              </a:rPr>
              <a:t>.3</a:t>
            </a:r>
            <a:endParaRPr lang="en-US" sz="2400" dirty="0">
              <a:solidFill>
                <a:schemeClr val="accent2"/>
              </a:solidFill>
              <a:effectLst>
                <a:outerShdw blurRad="38100" dist="38100" dir="2700000" algn="tl">
                  <a:srgbClr val="000000"/>
                </a:outerShdw>
              </a:effectLst>
              <a:latin typeface="Comic Sans MS" pitchFamily="66" charset="0"/>
            </a:endParaRPr>
          </a:p>
        </p:txBody>
      </p:sp>
      <p:sp>
        <p:nvSpPr>
          <p:cNvPr id="575499" name="Text Box 11"/>
          <p:cNvSpPr txBox="1">
            <a:spLocks noChangeArrowheads="1"/>
          </p:cNvSpPr>
          <p:nvPr/>
        </p:nvSpPr>
        <p:spPr bwMode="auto">
          <a:xfrm>
            <a:off x="6096000" y="2514600"/>
            <a:ext cx="2895600" cy="1160463"/>
          </a:xfrm>
          <a:prstGeom prst="rect">
            <a:avLst/>
          </a:prstGeom>
          <a:noFill/>
          <a:ln w="38100" cap="sq">
            <a:noFill/>
            <a:miter lim="800000"/>
            <a:headEnd/>
            <a:tailEnd/>
          </a:ln>
          <a:effectLst/>
        </p:spPr>
        <p:txBody>
          <a:bodyPr lIns="274320" rIns="274320">
            <a:spAutoFit/>
          </a:bodyPr>
          <a:lstStyle/>
          <a:p>
            <a:pPr>
              <a:spcBef>
                <a:spcPct val="50000"/>
              </a:spcBef>
              <a:buFontTx/>
              <a:buChar char="•"/>
              <a:defRPr/>
            </a:pPr>
            <a:endParaRPr lang="en-US">
              <a:effectLst>
                <a:outerShdw blurRad="38100" dist="38100" dir="2700000" algn="tl">
                  <a:srgbClr val="000000"/>
                </a:outerShdw>
              </a:effectLst>
            </a:endParaRPr>
          </a:p>
          <a:p>
            <a:pPr>
              <a:spcBef>
                <a:spcPct val="50000"/>
              </a:spcBef>
              <a:defRPr/>
            </a:pPr>
            <a:endParaRPr lang="en-US">
              <a:effectLst>
                <a:outerShdw blurRad="38100" dist="38100" dir="2700000" algn="tl">
                  <a:srgbClr val="000000"/>
                </a:outerShdw>
              </a:effectLst>
            </a:endParaRPr>
          </a:p>
        </p:txBody>
      </p:sp>
      <p:sp>
        <p:nvSpPr>
          <p:cNvPr id="575502" name="Text Box 14"/>
          <p:cNvSpPr txBox="1">
            <a:spLocks noChangeArrowheads="1"/>
          </p:cNvSpPr>
          <p:nvPr/>
        </p:nvSpPr>
        <p:spPr bwMode="auto">
          <a:xfrm>
            <a:off x="76200" y="3076575"/>
            <a:ext cx="4800600" cy="2165350"/>
          </a:xfrm>
          <a:prstGeom prst="rect">
            <a:avLst/>
          </a:prstGeom>
          <a:noFill/>
          <a:ln w="38100" cap="sq">
            <a:noFill/>
            <a:miter lim="800000"/>
            <a:headEnd/>
            <a:tailEnd/>
          </a:ln>
          <a:effectLst/>
        </p:spPr>
        <p:txBody>
          <a:bodyPr lIns="274320" rIns="274320">
            <a:spAutoFit/>
          </a:bodyPr>
          <a:lstStyle/>
          <a:p>
            <a:pPr>
              <a:buFontTx/>
              <a:buChar char="•"/>
              <a:defRPr/>
            </a:pPr>
            <a:r>
              <a:rPr lang="en-US" dirty="0">
                <a:effectLst>
                  <a:outerShdw blurRad="38100" dist="38100" dir="2700000" algn="tl">
                    <a:srgbClr val="000000"/>
                  </a:outerShdw>
                </a:effectLst>
                <a:hlinkClick r:id="rId5" action="ppaction://hlinksldjump"/>
              </a:rPr>
              <a:t>History </a:t>
            </a:r>
            <a:endParaRPr lang="en-US" dirty="0">
              <a:effectLst>
                <a:outerShdw blurRad="38100" dist="38100" dir="2700000" algn="tl">
                  <a:srgbClr val="000000"/>
                </a:outerShdw>
              </a:effectLst>
            </a:endParaRPr>
          </a:p>
          <a:p>
            <a:pPr>
              <a:buFontTx/>
              <a:buChar char="•"/>
              <a:defRPr/>
            </a:pPr>
            <a:r>
              <a:rPr lang="en-US" dirty="0">
                <a:effectLst>
                  <a:outerShdw blurRad="38100" dist="38100" dir="2700000" algn="tl">
                    <a:srgbClr val="000000"/>
                  </a:outerShdw>
                </a:effectLst>
                <a:hlinkClick r:id="rId6" action="ppaction://hlinksldjump"/>
              </a:rPr>
              <a:t>Gödel's Incompleteness</a:t>
            </a:r>
            <a:endParaRPr lang="en-US" dirty="0">
              <a:effectLst>
                <a:outerShdw blurRad="38100" dist="38100" dir="2700000" algn="tl">
                  <a:srgbClr val="000000"/>
                </a:outerShdw>
              </a:effectLst>
            </a:endParaRPr>
          </a:p>
          <a:p>
            <a:pPr>
              <a:buFontTx/>
              <a:buChar char="•"/>
              <a:defRPr/>
            </a:pPr>
            <a:r>
              <a:rPr lang="en-US" dirty="0">
                <a:effectLst>
                  <a:outerShdw blurRad="38100" dist="38100" dir="2700000" algn="tl">
                    <a:srgbClr val="000000"/>
                  </a:outerShdw>
                </a:effectLst>
                <a:hlinkClick r:id="rId7" action="ppaction://hlinksldjump"/>
              </a:rPr>
              <a:t>Halting ≤ Math Truth</a:t>
            </a:r>
            <a:endParaRPr lang="en-US" dirty="0">
              <a:effectLst>
                <a:outerShdw blurRad="38100" dist="38100" dir="2700000" algn="tl">
                  <a:srgbClr val="000000"/>
                </a:outerShdw>
              </a:effectLst>
            </a:endParaRPr>
          </a:p>
          <a:p>
            <a:pPr>
              <a:defRPr/>
            </a:pPr>
            <a:endParaRPr lang="en-US" sz="2400" dirty="0">
              <a:effectLst/>
            </a:endParaRPr>
          </a:p>
          <a:p>
            <a:pPr>
              <a:buFontTx/>
              <a:buChar char="•"/>
              <a:defRPr/>
            </a:pPr>
            <a:endParaRPr lang="en-US" dirty="0">
              <a:effectLst>
                <a:outerShdw blurRad="38100" dist="38100" dir="2700000" algn="tl">
                  <a:srgbClr val="000000"/>
                </a:outerShdw>
              </a:effectLst>
            </a:endParaRPr>
          </a:p>
        </p:txBody>
      </p:sp>
      <p:sp>
        <p:nvSpPr>
          <p:cNvPr id="2057" name="WordArt 15"/>
          <p:cNvSpPr>
            <a:spLocks noChangeArrowheads="1" noChangeShapeType="1" noTextEdit="1"/>
          </p:cNvSpPr>
          <p:nvPr/>
        </p:nvSpPr>
        <p:spPr bwMode="auto">
          <a:xfrm>
            <a:off x="457200" y="685800"/>
            <a:ext cx="1447800" cy="533400"/>
          </a:xfrm>
          <a:prstGeom prst="rect">
            <a:avLst/>
          </a:prstGeom>
        </p:spPr>
        <p:txBody>
          <a:bodyPr wrap="none" fromWordArt="1">
            <a:prstTxWarp prst="textPlain">
              <a:avLst>
                <a:gd name="adj" fmla="val 50000"/>
              </a:avLst>
            </a:prstTxWarp>
          </a:bodyPr>
          <a:lstStyle/>
          <a:p>
            <a:pPr algn="ctr"/>
            <a:r>
              <a:rPr lang="en-US" sz="3600" kern="10">
                <a:ln w="6350">
                  <a:solidFill>
                    <a:schemeClr val="accent2"/>
                  </a:solidFill>
                  <a:round/>
                  <a:headEnd/>
                  <a:tailEnd/>
                </a:ln>
                <a:solidFill>
                  <a:schemeClr val="tx2"/>
                </a:solidFill>
                <a:effectLst>
                  <a:outerShdw dist="35921" dir="2700000" algn="ctr" rotWithShape="0">
                    <a:srgbClr val="808080"/>
                  </a:outerShdw>
                </a:effectLst>
                <a:latin typeface="Arial"/>
                <a:cs typeface="Arial"/>
              </a:rPr>
              <a:t>CSE 2001</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7"/>
          <p:cNvPicPr>
            <a:picLocks noChangeAspect="1" noChangeArrowheads="1"/>
          </p:cNvPicPr>
          <p:nvPr/>
        </p:nvPicPr>
        <p:blipFill>
          <a:blip r:embed="rId2">
            <a:extLst>
              <a:ext uri="{28A0092B-C50C-407E-A947-70E740481C1C}">
                <a14:useLocalDpi xmlns:a14="http://schemas.microsoft.com/office/drawing/2010/main" val="0"/>
              </a:ext>
            </a:extLst>
          </a:blip>
          <a:srcRect l="19865" t="10841" r="13467" b="45795"/>
          <a:stretch>
            <a:fillRect/>
          </a:stretch>
        </p:blipFill>
        <p:spPr bwMode="auto">
          <a:xfrm>
            <a:off x="8001000" y="84138"/>
            <a:ext cx="10541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pic>
      <p:sp>
        <p:nvSpPr>
          <p:cNvPr id="8" name="Text Box 8"/>
          <p:cNvSpPr txBox="1">
            <a:spLocks noChangeArrowheads="1"/>
          </p:cNvSpPr>
          <p:nvPr/>
        </p:nvSpPr>
        <p:spPr bwMode="auto">
          <a:xfrm>
            <a:off x="-152400" y="457200"/>
            <a:ext cx="8145463" cy="5262563"/>
          </a:xfrm>
          <a:prstGeom prst="rect">
            <a:avLst/>
          </a:prstGeom>
          <a:noFill/>
          <a:ln w="38100" cap="sq">
            <a:noFill/>
            <a:miter lim="800000"/>
            <a:headEnd/>
            <a:tailEnd/>
          </a:ln>
          <a:effectLst/>
        </p:spPr>
        <p:txBody>
          <a:bodyPr wrap="none" lIns="274320" rIns="274320">
            <a:spAutoFit/>
          </a:bodyPr>
          <a:lstStyle/>
          <a:p>
            <a:pPr>
              <a:defRPr/>
            </a:pPr>
            <a:r>
              <a:rPr lang="en-US" dirty="0">
                <a:solidFill>
                  <a:schemeClr val="tx2"/>
                </a:solidFill>
                <a:effectLst>
                  <a:outerShdw blurRad="38100" dist="38100" dir="2700000" algn="tl">
                    <a:srgbClr val="000000"/>
                  </a:outerShdw>
                </a:effectLst>
              </a:rPr>
              <a:t>Proof System:</a:t>
            </a:r>
            <a:r>
              <a:rPr lang="en-US" dirty="0">
                <a:effectLst>
                  <a:outerShdw blurRad="38100" dist="38100" dir="2700000" algn="tl">
                    <a:srgbClr val="000000"/>
                  </a:outerShdw>
                </a:effectLst>
              </a:rPr>
              <a:t>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If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is a valid proof system, </a:t>
            </a:r>
          </a:p>
          <a:p>
            <a:pPr>
              <a:defRPr/>
            </a:pPr>
            <a:r>
              <a:rPr lang="en-US" dirty="0">
                <a:effectLst>
                  <a:outerShdw blurRad="38100" dist="38100" dir="2700000" algn="tl">
                    <a:srgbClr val="000000"/>
                  </a:outerShdw>
                </a:effectLst>
              </a:rPr>
              <a:t>  then </a:t>
            </a:r>
            <a:r>
              <a:rPr lang="el-GR" i="1" dirty="0">
                <a:solidFill>
                  <a:srgbClr val="00FFFF"/>
                </a:solidFill>
                <a:effectLst/>
              </a:rPr>
              <a:t>Φ</a:t>
            </a:r>
            <a:r>
              <a:rPr lang="en-CA" i="1" dirty="0">
                <a:solidFill>
                  <a:srgbClr val="00FFFF"/>
                </a:solidFill>
                <a:effectLst/>
              </a:rPr>
              <a:t> </a:t>
            </a:r>
            <a:r>
              <a:rPr lang="en-US" dirty="0">
                <a:effectLst>
                  <a:outerShdw blurRad="38100" dist="38100" dir="2700000" algn="tl">
                    <a:srgbClr val="000000"/>
                  </a:outerShdw>
                </a:effectLst>
              </a:rPr>
              <a:t>is true </a:t>
            </a:r>
            <a:r>
              <a:rPr lang="en-US" dirty="0">
                <a:effectLst>
                  <a:outerShdw blurRad="38100" dist="38100" dir="2700000" algn="tl">
                    <a:srgbClr val="000000"/>
                  </a:outerShdw>
                </a:effectLst>
                <a:sym typeface="Symbol"/>
              </a:rPr>
              <a:t> </a:t>
            </a:r>
            <a:r>
              <a:rPr lang="el-GR" i="1" dirty="0">
                <a:solidFill>
                  <a:srgbClr val="00FFFF"/>
                </a:solidFill>
                <a:effectLst/>
              </a:rPr>
              <a:t>Φ</a:t>
            </a:r>
            <a:r>
              <a:rPr lang="en-US" dirty="0">
                <a:effectLst>
                  <a:outerShdw blurRad="38100" dist="38100" dir="2700000" algn="tl">
                    <a:srgbClr val="000000"/>
                  </a:outerShdw>
                </a:effectLst>
              </a:rPr>
              <a:t> has a valid proof </a:t>
            </a:r>
            <a:r>
              <a:rPr lang="en-US" i="1" dirty="0">
                <a:solidFill>
                  <a:srgbClr val="00FFFF"/>
                </a:solidFill>
                <a:effectLst>
                  <a:outerShdw blurRad="38100" dist="38100" dir="2700000" algn="tl">
                    <a:srgbClr val="000000"/>
                  </a:outerShdw>
                </a:effectLst>
              </a:rPr>
              <a:t>P</a:t>
            </a:r>
            <a:r>
              <a:rPr lang="en-US" dirty="0">
                <a:effectLst>
                  <a:outerShdw blurRad="38100" dist="38100" dir="2700000" algn="tl">
                    <a:srgbClr val="000000"/>
                  </a:outerShdw>
                </a:effectLst>
              </a:rPr>
              <a:t> in </a:t>
            </a:r>
            <a:r>
              <a:rPr lang="en-US" i="1" dirty="0">
                <a:solidFill>
                  <a:srgbClr val="00FFFF"/>
                </a:solidFill>
                <a:effectLst>
                  <a:outerShdw blurRad="38100" dist="38100" dir="2700000" algn="tl">
                    <a:srgbClr val="000000"/>
                  </a:outerShdw>
                </a:effectLst>
              </a:rPr>
              <a:t>S</a:t>
            </a:r>
            <a:endParaRPr lang="en-US" dirty="0">
              <a:effectLst>
                <a:outerShdw blurRad="38100" dist="38100" dir="2700000" algn="tl">
                  <a:srgbClr val="000000"/>
                </a:outerShdw>
              </a:effectLst>
            </a:endParaRPr>
          </a:p>
          <a:p>
            <a:pPr>
              <a:defRPr/>
            </a:pPr>
            <a:r>
              <a:rPr lang="en-US" dirty="0">
                <a:solidFill>
                  <a:schemeClr val="tx2"/>
                </a:solidFill>
                <a:effectLst>
                  <a:outerShdw blurRad="38100" dist="38100" dir="2700000" algn="tl">
                    <a:srgbClr val="000000"/>
                  </a:outerShdw>
                </a:effectLst>
              </a:rPr>
              <a:t>Number Theory:    </a:t>
            </a:r>
            <a:r>
              <a:rPr lang="en-US" dirty="0" err="1">
                <a:effectLst/>
              </a:rPr>
              <a:t>eg</a:t>
            </a:r>
            <a:r>
              <a:rPr lang="en-US" dirty="0">
                <a:effectLst/>
              </a:rPr>
              <a:t>:</a:t>
            </a:r>
            <a:r>
              <a:rPr lang="en-US" dirty="0">
                <a:solidFill>
                  <a:srgbClr val="00FFCC"/>
                </a:solidFill>
                <a:effectLst/>
              </a:rPr>
              <a:t> </a:t>
            </a:r>
            <a:r>
              <a:rPr lang="el-GR" i="1" dirty="0">
                <a:solidFill>
                  <a:srgbClr val="00FFFF"/>
                </a:solidFill>
                <a:effectLst/>
              </a:rPr>
              <a:t>Φ</a:t>
            </a:r>
            <a:r>
              <a:rPr lang="en-CA" i="1" dirty="0">
                <a:solidFill>
                  <a:srgbClr val="00FFCC"/>
                </a:solidFill>
                <a:effectLst/>
              </a:rPr>
              <a:t> </a:t>
            </a:r>
            <a:r>
              <a:rPr lang="en-US" i="1" dirty="0">
                <a:effectLst/>
              </a:rPr>
              <a:t>= [</a:t>
            </a:r>
            <a:r>
              <a:rPr lang="en-US" i="1" dirty="0">
                <a:effectLst/>
                <a:sym typeface="Symbol" pitchFamily="18" charset="2"/>
              </a:rPr>
              <a:t></a:t>
            </a:r>
            <a:r>
              <a:rPr lang="en-US" i="1" dirty="0">
                <a:effectLst/>
              </a:rPr>
              <a:t> </a:t>
            </a:r>
            <a:r>
              <a:rPr lang="en-US" i="1" dirty="0" err="1">
                <a:effectLst/>
              </a:rPr>
              <a:t>a,b,c,r</a:t>
            </a:r>
            <a:r>
              <a:rPr lang="en-US" i="1" dirty="0">
                <a:effectLst/>
              </a:rPr>
              <a:t> </a:t>
            </a:r>
            <a:r>
              <a:rPr lang="en-US" i="1" dirty="0">
                <a:effectLst/>
                <a:sym typeface="Symbol" pitchFamily="18" charset="2"/>
              </a:rPr>
              <a:t></a:t>
            </a:r>
            <a:r>
              <a:rPr lang="en-US" i="1" dirty="0">
                <a:effectLst/>
              </a:rPr>
              <a:t> 3  </a:t>
            </a:r>
            <a:r>
              <a:rPr lang="en-US" i="1" dirty="0" err="1">
                <a:effectLst/>
              </a:rPr>
              <a:t>a</a:t>
            </a:r>
            <a:r>
              <a:rPr lang="en-US" i="1" baseline="30000" dirty="0" err="1">
                <a:effectLst/>
              </a:rPr>
              <a:t>r</a:t>
            </a:r>
            <a:r>
              <a:rPr lang="en-US" i="1" dirty="0" err="1">
                <a:effectLst/>
              </a:rPr>
              <a:t>+b</a:t>
            </a:r>
            <a:r>
              <a:rPr lang="en-US" i="1" baseline="30000" dirty="0" err="1">
                <a:effectLst/>
              </a:rPr>
              <a:t>r</a:t>
            </a:r>
            <a:r>
              <a:rPr lang="en-US" i="1" dirty="0">
                <a:effectLst/>
              </a:rPr>
              <a:t> </a:t>
            </a:r>
            <a:r>
              <a:rPr lang="en-US" i="1" dirty="0">
                <a:effectLst/>
                <a:sym typeface="Symbol" pitchFamily="18" charset="2"/>
              </a:rPr>
              <a:t></a:t>
            </a:r>
            <a:r>
              <a:rPr lang="en-US" i="1" dirty="0" err="1">
                <a:effectLst/>
              </a:rPr>
              <a:t>c</a:t>
            </a:r>
            <a:r>
              <a:rPr lang="en-US" i="1" baseline="30000" dirty="0" err="1">
                <a:effectLst/>
              </a:rPr>
              <a:t>r</a:t>
            </a:r>
            <a:r>
              <a:rPr lang="en-US" i="1" dirty="0">
                <a:effectLst/>
              </a:rPr>
              <a:t>]</a:t>
            </a:r>
          </a:p>
          <a:p>
            <a:pPr>
              <a:defRPr/>
            </a:pPr>
            <a:r>
              <a:rPr lang="en-US" i="1" dirty="0">
                <a:effectLst/>
              </a:rPr>
              <a:t>  </a:t>
            </a:r>
            <a:r>
              <a:rPr lang="en-US" dirty="0">
                <a:effectLst>
                  <a:outerShdw blurRad="38100" dist="38100" dir="2700000" algn="tl">
                    <a:srgbClr val="000000"/>
                  </a:outerShdw>
                </a:effectLst>
              </a:rPr>
              <a:t>Is powerful enough to say</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true</a:t>
            </a:r>
            <a:r>
              <a:rPr lang="en-US" dirty="0">
                <a:solidFill>
                  <a:srgbClr val="00FFFF"/>
                </a:solidFill>
                <a:effectLst>
                  <a:outerShdw blurRad="38100" dist="38100" dir="2700000" algn="tl">
                    <a:srgbClr val="000000"/>
                  </a:outerShdw>
                </a:effectLst>
              </a:rPr>
              <a:t> </a:t>
            </a:r>
            <a:r>
              <a:rPr lang="en-US" dirty="0">
                <a:effectLst>
                  <a:outerShdw blurRad="38100" dist="38100" dir="2700000" algn="tl">
                    <a:srgbClr val="000000"/>
                  </a:outerShdw>
                </a:effectLst>
              </a:rPr>
              <a:t>= “</a:t>
            </a:r>
            <a:r>
              <a:rPr lang="en-US" i="1" dirty="0">
                <a:solidFill>
                  <a:srgbClr val="00FFFF"/>
                </a:solidFill>
                <a:effectLst>
                  <a:outerShdw blurRad="38100" dist="38100" dir="2700000" algn="tl">
                    <a:srgbClr val="000000"/>
                  </a:outerShdw>
                </a:effectLst>
              </a:rPr>
              <a:t>P</a:t>
            </a:r>
            <a:r>
              <a:rPr lang="en-US" dirty="0">
                <a:effectLst>
                  <a:outerShdw blurRad="38100" dist="38100" dir="2700000" algn="tl">
                    <a:srgbClr val="000000"/>
                  </a:outerShdw>
                </a:effectLst>
              </a:rPr>
              <a:t> is a valid proof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of math statement </a:t>
            </a:r>
            <a:r>
              <a:rPr lang="en-US" i="1" dirty="0">
                <a:solidFill>
                  <a:srgbClr val="00FFFF"/>
                </a:solidFill>
                <a:effectLst>
                  <a:outerShdw blurRad="38100" dist="38100" dir="2700000" algn="tl">
                    <a:srgbClr val="000000"/>
                  </a:outerShdw>
                </a:effectLst>
              </a:rPr>
              <a:t>I</a:t>
            </a:r>
            <a:br>
              <a:rPr lang="en-US" i="1" dirty="0">
                <a:solidFill>
                  <a:srgbClr val="00FFFF"/>
                </a:solidFill>
                <a:effectLst>
                  <a:outerShdw blurRad="38100" dist="38100" dir="2700000" algn="tl">
                    <a:srgbClr val="000000"/>
                  </a:outerShdw>
                </a:effectLst>
              </a:rPr>
            </a:br>
            <a:r>
              <a:rPr lang="en-US" i="1" dirty="0">
                <a:solidFill>
                  <a:srgbClr val="00FFFF"/>
                </a:solidFill>
                <a:effectLst>
                  <a:outerShdw blurRad="38100" dist="38100" dir="2700000" algn="tl">
                    <a:srgbClr val="000000"/>
                  </a:outerShdw>
                </a:effectLst>
              </a:rPr>
              <a:t>                </a:t>
            </a:r>
            <a:r>
              <a:rPr lang="en-US" dirty="0">
                <a:effectLst>
                  <a:outerShdw blurRad="38100" dist="38100" dir="2700000" algn="tl">
                    <a:srgbClr val="000000"/>
                  </a:outerShdw>
                </a:effectLst>
              </a:rPr>
              <a:t>in proof system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a:t>
            </a:r>
          </a:p>
          <a:p>
            <a:pPr>
              <a:defRPr/>
            </a:pPr>
            <a:r>
              <a:rPr lang="en-US" dirty="0">
                <a:effectLst>
                  <a:outerShdw blurRad="38100" dist="38100" dir="2700000" algn="tl">
                    <a:srgbClr val="000000"/>
                  </a:outerShdw>
                </a:effectLst>
              </a:rPr>
              <a:t>  And hence can a say</a:t>
            </a:r>
          </a:p>
          <a:p>
            <a:pPr>
              <a:defRPr/>
            </a:pPr>
            <a:r>
              <a:rPr lang="en-US" dirty="0">
                <a:effectLst>
                  <a:outerShdw blurRad="38100" dist="38100" dir="2700000" algn="tl">
                    <a:srgbClr val="000000"/>
                  </a:outerShdw>
                </a:effectLst>
              </a:rPr>
              <a:t>    </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diagonal</a:t>
            </a:r>
            <a:r>
              <a:rPr lang="en-US" dirty="0">
                <a:solidFill>
                  <a:srgbClr val="00FFFF"/>
                </a:solidFill>
                <a:effectLst>
                  <a:outerShdw blurRad="38100" dist="38100" dir="2700000" algn="tl">
                    <a:srgbClr val="000000"/>
                  </a:outerShdw>
                </a:effectLst>
              </a:rPr>
              <a:t> </a:t>
            </a:r>
            <a:r>
              <a:rPr lang="en-US" dirty="0">
                <a:effectLst>
                  <a:outerShdw blurRad="38100" dist="38100" dir="2700000" algn="tl">
                    <a:srgbClr val="000000"/>
                  </a:outerShdw>
                </a:effectLst>
              </a:rPr>
              <a:t>= </a:t>
            </a:r>
            <a:r>
              <a:rPr lang="en-US" dirty="0">
                <a:effectLst>
                  <a:outerShdw blurRad="38100" dist="38100" dir="2700000" algn="tl">
                    <a:srgbClr val="000000"/>
                  </a:outerShdw>
                </a:effectLst>
                <a:sym typeface="Symbol"/>
              </a:rPr>
              <a:t></a:t>
            </a:r>
            <a:r>
              <a:rPr lang="en-US" i="1" dirty="0">
                <a:solidFill>
                  <a:srgbClr val="00FFFF"/>
                </a:solidFill>
                <a:effectLst>
                  <a:outerShdw blurRad="38100" dist="38100" dir="2700000" algn="tl">
                    <a:srgbClr val="000000"/>
                  </a:outerShdw>
                </a:effectLst>
              </a:rPr>
              <a:t>P</a:t>
            </a:r>
            <a:r>
              <a:rPr lang="en-US" dirty="0">
                <a:effectLst>
                  <a:outerShdw blurRad="38100" dist="38100" dir="2700000" algn="tl">
                    <a:srgbClr val="000000"/>
                  </a:outerShdw>
                </a:effectLst>
                <a:sym typeface="Symbol"/>
              </a:rPr>
              <a:t>  </a:t>
            </a:r>
            <a:r>
              <a:rPr lang="en-US" dirty="0">
                <a:effectLst>
                  <a:outerShdw blurRad="38100" dist="38100" dir="2700000" algn="tl">
                    <a:srgbClr val="000000"/>
                  </a:outerShdw>
                </a:effectLst>
              </a:rPr>
              <a:t>“</a:t>
            </a:r>
            <a:r>
              <a:rPr lang="en-US" i="1" dirty="0">
                <a:solidFill>
                  <a:srgbClr val="00FFFF"/>
                </a:solidFill>
                <a:effectLst>
                  <a:outerShdw blurRad="38100" dist="38100" dir="2700000" algn="tl">
                    <a:srgbClr val="000000"/>
                  </a:outerShdw>
                </a:effectLst>
              </a:rPr>
              <a:t>P</a:t>
            </a:r>
            <a:r>
              <a:rPr lang="en-US" dirty="0">
                <a:effectLst>
                  <a:outerShdw blurRad="38100" dist="38100" dir="2700000" algn="tl">
                    <a:srgbClr val="000000"/>
                  </a:outerShdw>
                </a:effectLst>
              </a:rPr>
              <a:t> is a valid proof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of math statement </a:t>
            </a:r>
            <a:r>
              <a:rPr lang="en-US" i="1" dirty="0">
                <a:solidFill>
                  <a:srgbClr val="00FFFF"/>
                </a:solidFill>
                <a:effectLst>
                  <a:outerShdw blurRad="38100" dist="38100" dir="2700000" algn="tl">
                    <a:srgbClr val="000000"/>
                  </a:outerShdw>
                </a:effectLst>
                <a:sym typeface="Symbol"/>
              </a:rPr>
              <a:t></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diagonal </a:t>
            </a:r>
            <a:br>
              <a:rPr lang="en-US" i="1" dirty="0">
                <a:solidFill>
                  <a:srgbClr val="00FFFF"/>
                </a:solidFill>
                <a:effectLst>
                  <a:outerShdw blurRad="38100" dist="38100" dir="2700000" algn="tl">
                    <a:srgbClr val="000000"/>
                  </a:outerShdw>
                </a:effectLst>
              </a:rPr>
            </a:br>
            <a:r>
              <a:rPr lang="en-US" i="1" dirty="0">
                <a:solidFill>
                  <a:srgbClr val="00FFFF"/>
                </a:solidFill>
                <a:effectLst>
                  <a:outerShdw blurRad="38100" dist="38100" dir="2700000" algn="tl">
                    <a:srgbClr val="000000"/>
                  </a:outerShdw>
                </a:effectLst>
              </a:rPr>
              <a:t>                     </a:t>
            </a:r>
            <a:r>
              <a:rPr lang="en-US" dirty="0">
                <a:effectLst>
                  <a:outerShdw blurRad="38100" dist="38100" dir="2700000" algn="tl">
                    <a:srgbClr val="000000"/>
                  </a:outerShdw>
                </a:effectLst>
              </a:rPr>
              <a:t>in proof system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a:t>
            </a:r>
          </a:p>
        </p:txBody>
      </p:sp>
      <p:sp>
        <p:nvSpPr>
          <p:cNvPr id="11268" name="Rectangle 5"/>
          <p:cNvSpPr>
            <a:spLocks noChangeArrowheads="1"/>
          </p:cNvSpPr>
          <p:nvPr/>
        </p:nvSpPr>
        <p:spPr bwMode="auto">
          <a:xfrm>
            <a:off x="6853238" y="423863"/>
            <a:ext cx="114776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1600">
                <a:effectLst/>
              </a:rPr>
              <a:t>G</a:t>
            </a:r>
            <a:r>
              <a:rPr lang="en-US" altLang="en-US" sz="1600">
                <a:effectLst/>
                <a:cs typeface="Times New Roman" pitchFamily="18" charset="0"/>
              </a:rPr>
              <a:t>ö</a:t>
            </a:r>
            <a:r>
              <a:rPr lang="en-US" altLang="en-US" sz="1600">
                <a:effectLst/>
              </a:rPr>
              <a:t>del 1931</a:t>
            </a:r>
          </a:p>
        </p:txBody>
      </p:sp>
      <p:sp>
        <p:nvSpPr>
          <p:cNvPr id="10" name="Rectangle 2"/>
          <p:cNvSpPr>
            <a:spLocks noChangeArrowheads="1"/>
          </p:cNvSpPr>
          <p:nvPr/>
        </p:nvSpPr>
        <p:spPr bwMode="auto">
          <a:xfrm>
            <a:off x="304800" y="-304800"/>
            <a:ext cx="7772400" cy="1143000"/>
          </a:xfrm>
          <a:prstGeom prst="rect">
            <a:avLst/>
          </a:prstGeom>
          <a:noFill/>
          <a:ln w="9525">
            <a:noFill/>
            <a:miter lim="800000"/>
            <a:headEnd/>
            <a:tailEnd/>
          </a:ln>
          <a:effectLst/>
        </p:spPr>
        <p:txBody>
          <a:bodyPr anchor="ctr"/>
          <a:lstStyle/>
          <a:p>
            <a:pPr algn="ctr">
              <a:defRPr/>
            </a:pPr>
            <a:r>
              <a:rPr lang="en-US" sz="3600" dirty="0">
                <a:solidFill>
                  <a:schemeClr val="tx2"/>
                </a:solidFill>
                <a:effectLst/>
                <a:latin typeface="+mj-lt"/>
                <a:ea typeface="Mathematica7" pitchFamily="2" charset="0"/>
              </a:rPr>
              <a:t>Gödel’s Incompleteness Theorem</a:t>
            </a:r>
            <a:endParaRPr lang="en-US" sz="2000" dirty="0">
              <a:solidFill>
                <a:schemeClr val="tx2"/>
              </a:solidFill>
              <a:effectLst/>
              <a:latin typeface="+mj-lt"/>
              <a:ea typeface="Mathematica7"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additive="base">
                                        <p:cTn id="37" dur="500" fill="hold"/>
                                        <p:tgtEl>
                                          <p:spTgt spid="8">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7"/>
          <p:cNvPicPr>
            <a:picLocks noChangeAspect="1" noChangeArrowheads="1"/>
          </p:cNvPicPr>
          <p:nvPr/>
        </p:nvPicPr>
        <p:blipFill>
          <a:blip r:embed="rId3">
            <a:extLst>
              <a:ext uri="{28A0092B-C50C-407E-A947-70E740481C1C}">
                <a14:useLocalDpi xmlns:a14="http://schemas.microsoft.com/office/drawing/2010/main" val="0"/>
              </a:ext>
            </a:extLst>
          </a:blip>
          <a:srcRect l="19865" t="10841" r="13467" b="45795"/>
          <a:stretch>
            <a:fillRect/>
          </a:stretch>
        </p:blipFill>
        <p:spPr bwMode="auto">
          <a:xfrm>
            <a:off x="8001000" y="84138"/>
            <a:ext cx="10541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pic>
      <p:sp>
        <p:nvSpPr>
          <p:cNvPr id="8" name="Text Box 8"/>
          <p:cNvSpPr txBox="1">
            <a:spLocks noChangeArrowheads="1"/>
          </p:cNvSpPr>
          <p:nvPr/>
        </p:nvSpPr>
        <p:spPr bwMode="auto">
          <a:xfrm>
            <a:off x="-152400" y="457200"/>
            <a:ext cx="8145463" cy="3540125"/>
          </a:xfrm>
          <a:prstGeom prst="rect">
            <a:avLst/>
          </a:prstGeom>
          <a:noFill/>
          <a:ln w="38100" cap="sq">
            <a:noFill/>
            <a:miter lim="800000"/>
            <a:headEnd/>
            <a:tailEnd/>
          </a:ln>
          <a:effectLst/>
        </p:spPr>
        <p:txBody>
          <a:bodyPr wrap="none" lIns="274320" rIns="274320">
            <a:spAutoFit/>
          </a:bodyPr>
          <a:lstStyle/>
          <a:p>
            <a:pPr>
              <a:defRPr/>
            </a:pPr>
            <a:r>
              <a:rPr lang="en-US" dirty="0">
                <a:solidFill>
                  <a:schemeClr val="tx2"/>
                </a:solidFill>
                <a:effectLst>
                  <a:outerShdw blurRad="38100" dist="38100" dir="2700000" algn="tl">
                    <a:srgbClr val="000000"/>
                  </a:outerShdw>
                </a:effectLst>
              </a:rPr>
              <a:t>Proof System:</a:t>
            </a:r>
            <a:r>
              <a:rPr lang="en-US" dirty="0">
                <a:effectLst>
                  <a:outerShdw blurRad="38100" dist="38100" dir="2700000" algn="tl">
                    <a:srgbClr val="000000"/>
                  </a:outerShdw>
                </a:effectLst>
              </a:rPr>
              <a:t>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If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is a valid proof system, </a:t>
            </a:r>
          </a:p>
          <a:p>
            <a:pPr>
              <a:defRPr/>
            </a:pPr>
            <a:r>
              <a:rPr lang="en-US" dirty="0">
                <a:effectLst>
                  <a:outerShdw blurRad="38100" dist="38100" dir="2700000" algn="tl">
                    <a:srgbClr val="000000"/>
                  </a:outerShdw>
                </a:effectLst>
              </a:rPr>
              <a:t>  then </a:t>
            </a:r>
            <a:r>
              <a:rPr lang="el-GR" i="1" dirty="0">
                <a:solidFill>
                  <a:srgbClr val="00FFFF"/>
                </a:solidFill>
                <a:effectLst/>
              </a:rPr>
              <a:t>Φ</a:t>
            </a:r>
            <a:r>
              <a:rPr lang="en-CA" i="1" dirty="0">
                <a:solidFill>
                  <a:srgbClr val="00FFFF"/>
                </a:solidFill>
                <a:effectLst/>
              </a:rPr>
              <a:t> </a:t>
            </a:r>
            <a:r>
              <a:rPr lang="en-US" dirty="0">
                <a:effectLst>
                  <a:outerShdw blurRad="38100" dist="38100" dir="2700000" algn="tl">
                    <a:srgbClr val="000000"/>
                  </a:outerShdw>
                </a:effectLst>
              </a:rPr>
              <a:t>is true </a:t>
            </a:r>
            <a:r>
              <a:rPr lang="en-US" dirty="0">
                <a:effectLst>
                  <a:outerShdw blurRad="38100" dist="38100" dir="2700000" algn="tl">
                    <a:srgbClr val="000000"/>
                  </a:outerShdw>
                </a:effectLst>
                <a:sym typeface="Symbol"/>
              </a:rPr>
              <a:t> </a:t>
            </a:r>
            <a:r>
              <a:rPr lang="el-GR" i="1" dirty="0">
                <a:solidFill>
                  <a:srgbClr val="00FFFF"/>
                </a:solidFill>
                <a:effectLst/>
              </a:rPr>
              <a:t>Φ</a:t>
            </a:r>
            <a:r>
              <a:rPr lang="en-US" dirty="0">
                <a:effectLst>
                  <a:outerShdw blurRad="38100" dist="38100" dir="2700000" algn="tl">
                    <a:srgbClr val="000000"/>
                  </a:outerShdw>
                </a:effectLst>
              </a:rPr>
              <a:t> has a valid proof </a:t>
            </a:r>
            <a:r>
              <a:rPr lang="en-US" i="1" dirty="0">
                <a:solidFill>
                  <a:srgbClr val="00FFFF"/>
                </a:solidFill>
                <a:effectLst>
                  <a:outerShdw blurRad="38100" dist="38100" dir="2700000" algn="tl">
                    <a:srgbClr val="000000"/>
                  </a:outerShdw>
                </a:effectLst>
              </a:rPr>
              <a:t>P</a:t>
            </a:r>
            <a:r>
              <a:rPr lang="en-US" dirty="0">
                <a:effectLst>
                  <a:outerShdw blurRad="38100" dist="38100" dir="2700000" algn="tl">
                    <a:srgbClr val="000000"/>
                  </a:outerShdw>
                </a:effectLst>
              </a:rPr>
              <a:t> in </a:t>
            </a:r>
            <a:r>
              <a:rPr lang="en-US" i="1" dirty="0">
                <a:solidFill>
                  <a:srgbClr val="00FFFF"/>
                </a:solidFill>
                <a:effectLst>
                  <a:outerShdw blurRad="38100" dist="38100" dir="2700000" algn="tl">
                    <a:srgbClr val="000000"/>
                  </a:outerShdw>
                </a:effectLst>
              </a:rPr>
              <a:t>S</a:t>
            </a:r>
            <a:endParaRPr lang="en-US" dirty="0">
              <a:effectLst>
                <a:outerShdw blurRad="38100" dist="38100" dir="2700000" algn="tl">
                  <a:srgbClr val="000000"/>
                </a:outerShdw>
              </a:effectLst>
            </a:endParaRPr>
          </a:p>
          <a:p>
            <a:pPr>
              <a:defRPr/>
            </a:pPr>
            <a:r>
              <a:rPr lang="en-US" dirty="0">
                <a:solidFill>
                  <a:schemeClr val="tx2"/>
                </a:solidFill>
                <a:effectLst>
                  <a:outerShdw blurRad="38100" dist="38100" dir="2700000" algn="tl">
                    <a:srgbClr val="000000"/>
                  </a:outerShdw>
                </a:effectLst>
              </a:rPr>
              <a:t>Number Theory:    </a:t>
            </a:r>
            <a:r>
              <a:rPr lang="en-US" dirty="0" err="1">
                <a:effectLst/>
              </a:rPr>
              <a:t>eg</a:t>
            </a:r>
            <a:r>
              <a:rPr lang="en-US" dirty="0">
                <a:effectLst/>
              </a:rPr>
              <a:t>:</a:t>
            </a:r>
            <a:r>
              <a:rPr lang="en-US" dirty="0">
                <a:solidFill>
                  <a:srgbClr val="00FFCC"/>
                </a:solidFill>
                <a:effectLst/>
              </a:rPr>
              <a:t> </a:t>
            </a:r>
            <a:r>
              <a:rPr lang="el-GR" i="1" dirty="0">
                <a:solidFill>
                  <a:srgbClr val="00FFFF"/>
                </a:solidFill>
                <a:effectLst/>
              </a:rPr>
              <a:t>Φ</a:t>
            </a:r>
            <a:r>
              <a:rPr lang="en-CA" i="1" dirty="0">
                <a:solidFill>
                  <a:srgbClr val="00FFCC"/>
                </a:solidFill>
                <a:effectLst/>
              </a:rPr>
              <a:t> </a:t>
            </a:r>
            <a:r>
              <a:rPr lang="en-US" i="1" dirty="0">
                <a:effectLst/>
              </a:rPr>
              <a:t>= [</a:t>
            </a:r>
            <a:r>
              <a:rPr lang="en-US" i="1" dirty="0">
                <a:effectLst/>
                <a:sym typeface="Symbol" pitchFamily="18" charset="2"/>
              </a:rPr>
              <a:t></a:t>
            </a:r>
            <a:r>
              <a:rPr lang="en-US" i="1" dirty="0">
                <a:effectLst/>
              </a:rPr>
              <a:t> </a:t>
            </a:r>
            <a:r>
              <a:rPr lang="en-US" i="1" dirty="0" err="1">
                <a:effectLst/>
              </a:rPr>
              <a:t>a,b,c,r</a:t>
            </a:r>
            <a:r>
              <a:rPr lang="en-US" i="1" dirty="0">
                <a:effectLst/>
              </a:rPr>
              <a:t> </a:t>
            </a:r>
            <a:r>
              <a:rPr lang="en-US" i="1" dirty="0">
                <a:effectLst/>
                <a:sym typeface="Symbol" pitchFamily="18" charset="2"/>
              </a:rPr>
              <a:t></a:t>
            </a:r>
            <a:r>
              <a:rPr lang="en-US" i="1" dirty="0">
                <a:effectLst/>
              </a:rPr>
              <a:t> 3  </a:t>
            </a:r>
            <a:r>
              <a:rPr lang="en-US" i="1" dirty="0" err="1">
                <a:effectLst/>
              </a:rPr>
              <a:t>a</a:t>
            </a:r>
            <a:r>
              <a:rPr lang="en-US" i="1" baseline="30000" dirty="0" err="1">
                <a:effectLst/>
              </a:rPr>
              <a:t>r</a:t>
            </a:r>
            <a:r>
              <a:rPr lang="en-US" i="1" dirty="0" err="1">
                <a:effectLst/>
              </a:rPr>
              <a:t>+b</a:t>
            </a:r>
            <a:r>
              <a:rPr lang="en-US" i="1" baseline="30000" dirty="0" err="1">
                <a:effectLst/>
              </a:rPr>
              <a:t>r</a:t>
            </a:r>
            <a:r>
              <a:rPr lang="en-US" i="1" dirty="0">
                <a:effectLst/>
              </a:rPr>
              <a:t> </a:t>
            </a:r>
            <a:r>
              <a:rPr lang="en-US" i="1" dirty="0">
                <a:effectLst/>
                <a:sym typeface="Symbol" pitchFamily="18" charset="2"/>
              </a:rPr>
              <a:t></a:t>
            </a:r>
            <a:r>
              <a:rPr lang="en-US" i="1" dirty="0" err="1">
                <a:effectLst/>
              </a:rPr>
              <a:t>c</a:t>
            </a:r>
            <a:r>
              <a:rPr lang="en-US" i="1" baseline="30000" dirty="0" err="1">
                <a:effectLst/>
              </a:rPr>
              <a:t>r</a:t>
            </a:r>
            <a:r>
              <a:rPr lang="en-US" i="1" dirty="0">
                <a:effectLst/>
              </a:rPr>
              <a:t>]</a:t>
            </a:r>
          </a:p>
          <a:p>
            <a:pPr>
              <a:defRPr/>
            </a:pPr>
            <a:r>
              <a:rPr lang="en-US" i="1" dirty="0">
                <a:effectLst/>
              </a:rPr>
              <a:t>  </a:t>
            </a:r>
            <a:r>
              <a:rPr lang="en-US" dirty="0">
                <a:effectLst>
                  <a:outerShdw blurRad="38100" dist="38100" dir="2700000" algn="tl">
                    <a:srgbClr val="000000"/>
                  </a:outerShdw>
                </a:effectLst>
              </a:rPr>
              <a:t>Is powerful enough to say</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diagonal</a:t>
            </a:r>
            <a:r>
              <a:rPr lang="en-US" dirty="0">
                <a:solidFill>
                  <a:srgbClr val="00FFFF"/>
                </a:solidFill>
                <a:effectLst>
                  <a:outerShdw blurRad="38100" dist="38100" dir="2700000" algn="tl">
                    <a:srgbClr val="000000"/>
                  </a:outerShdw>
                </a:effectLst>
              </a:rPr>
              <a:t> </a:t>
            </a:r>
            <a:r>
              <a:rPr lang="en-US" dirty="0">
                <a:effectLst>
                  <a:outerShdw blurRad="38100" dist="38100" dir="2700000" algn="tl">
                    <a:srgbClr val="000000"/>
                  </a:outerShdw>
                </a:effectLst>
              </a:rPr>
              <a:t>= </a:t>
            </a:r>
            <a:r>
              <a:rPr lang="en-US" dirty="0">
                <a:effectLst>
                  <a:outerShdw blurRad="38100" dist="38100" dir="2700000" algn="tl">
                    <a:srgbClr val="000000"/>
                  </a:outerShdw>
                </a:effectLst>
                <a:sym typeface="Symbol"/>
              </a:rPr>
              <a:t></a:t>
            </a:r>
            <a:r>
              <a:rPr lang="en-US" i="1" dirty="0">
                <a:solidFill>
                  <a:srgbClr val="00FFFF"/>
                </a:solidFill>
                <a:effectLst>
                  <a:outerShdw blurRad="38100" dist="38100" dir="2700000" algn="tl">
                    <a:srgbClr val="000000"/>
                  </a:outerShdw>
                </a:effectLst>
              </a:rPr>
              <a:t>P</a:t>
            </a:r>
            <a:r>
              <a:rPr lang="en-US" dirty="0">
                <a:effectLst>
                  <a:outerShdw blurRad="38100" dist="38100" dir="2700000" algn="tl">
                    <a:srgbClr val="000000"/>
                  </a:outerShdw>
                </a:effectLst>
                <a:sym typeface="Symbol"/>
              </a:rPr>
              <a:t>  </a:t>
            </a:r>
            <a:r>
              <a:rPr lang="en-US" dirty="0">
                <a:effectLst>
                  <a:outerShdw blurRad="38100" dist="38100" dir="2700000" algn="tl">
                    <a:srgbClr val="000000"/>
                  </a:outerShdw>
                </a:effectLst>
              </a:rPr>
              <a:t>“</a:t>
            </a:r>
            <a:r>
              <a:rPr lang="en-US" i="1" dirty="0">
                <a:solidFill>
                  <a:srgbClr val="00FFFF"/>
                </a:solidFill>
                <a:effectLst>
                  <a:outerShdw blurRad="38100" dist="38100" dir="2700000" algn="tl">
                    <a:srgbClr val="000000"/>
                  </a:outerShdw>
                </a:effectLst>
              </a:rPr>
              <a:t>P</a:t>
            </a:r>
            <a:r>
              <a:rPr lang="en-US" dirty="0">
                <a:effectLst>
                  <a:outerShdw blurRad="38100" dist="38100" dir="2700000" algn="tl">
                    <a:srgbClr val="000000"/>
                  </a:outerShdw>
                </a:effectLst>
              </a:rPr>
              <a:t> is a valid proof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of math statement </a:t>
            </a:r>
            <a:r>
              <a:rPr lang="en-US" i="1" dirty="0">
                <a:solidFill>
                  <a:srgbClr val="00FFFF"/>
                </a:solidFill>
                <a:effectLst>
                  <a:outerShdw blurRad="38100" dist="38100" dir="2700000" algn="tl">
                    <a:srgbClr val="000000"/>
                  </a:outerShdw>
                </a:effectLst>
                <a:sym typeface="Symbol"/>
              </a:rPr>
              <a:t></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diagonal </a:t>
            </a:r>
            <a:br>
              <a:rPr lang="en-US" i="1" dirty="0">
                <a:solidFill>
                  <a:srgbClr val="00FFFF"/>
                </a:solidFill>
                <a:effectLst>
                  <a:outerShdw blurRad="38100" dist="38100" dir="2700000" algn="tl">
                    <a:srgbClr val="000000"/>
                  </a:outerShdw>
                </a:effectLst>
              </a:rPr>
            </a:br>
            <a:r>
              <a:rPr lang="en-US" i="1" dirty="0">
                <a:solidFill>
                  <a:srgbClr val="00FFFF"/>
                </a:solidFill>
                <a:effectLst>
                  <a:outerShdw blurRad="38100" dist="38100" dir="2700000" algn="tl">
                    <a:srgbClr val="000000"/>
                  </a:outerShdw>
                </a:effectLst>
              </a:rPr>
              <a:t>                     </a:t>
            </a:r>
            <a:r>
              <a:rPr lang="en-US" dirty="0">
                <a:effectLst>
                  <a:outerShdw blurRad="38100" dist="38100" dir="2700000" algn="tl">
                    <a:srgbClr val="000000"/>
                  </a:outerShdw>
                </a:effectLst>
              </a:rPr>
              <a:t>in proof system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a:t>
            </a:r>
          </a:p>
        </p:txBody>
      </p:sp>
      <p:sp>
        <p:nvSpPr>
          <p:cNvPr id="12292" name="Rectangle 5"/>
          <p:cNvSpPr>
            <a:spLocks noChangeArrowheads="1"/>
          </p:cNvSpPr>
          <p:nvPr/>
        </p:nvSpPr>
        <p:spPr bwMode="auto">
          <a:xfrm>
            <a:off x="6853238" y="423863"/>
            <a:ext cx="114776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1600">
                <a:effectLst/>
              </a:rPr>
              <a:t>G</a:t>
            </a:r>
            <a:r>
              <a:rPr lang="en-US" altLang="en-US" sz="1600">
                <a:effectLst/>
                <a:cs typeface="Times New Roman" pitchFamily="18" charset="0"/>
              </a:rPr>
              <a:t>ö</a:t>
            </a:r>
            <a:r>
              <a:rPr lang="en-US" altLang="en-US" sz="1600">
                <a:effectLst/>
              </a:rPr>
              <a:t>del 1931</a:t>
            </a:r>
          </a:p>
        </p:txBody>
      </p:sp>
      <p:sp>
        <p:nvSpPr>
          <p:cNvPr id="10" name="Rectangle 2"/>
          <p:cNvSpPr>
            <a:spLocks noChangeArrowheads="1"/>
          </p:cNvSpPr>
          <p:nvPr/>
        </p:nvSpPr>
        <p:spPr bwMode="auto">
          <a:xfrm>
            <a:off x="304800" y="-304800"/>
            <a:ext cx="7772400" cy="1143000"/>
          </a:xfrm>
          <a:prstGeom prst="rect">
            <a:avLst/>
          </a:prstGeom>
          <a:noFill/>
          <a:ln w="9525">
            <a:noFill/>
            <a:miter lim="800000"/>
            <a:headEnd/>
            <a:tailEnd/>
          </a:ln>
          <a:effectLst/>
        </p:spPr>
        <p:txBody>
          <a:bodyPr anchor="ctr"/>
          <a:lstStyle/>
          <a:p>
            <a:pPr algn="ctr">
              <a:defRPr/>
            </a:pPr>
            <a:r>
              <a:rPr lang="en-US" sz="3600" dirty="0">
                <a:solidFill>
                  <a:schemeClr val="tx2"/>
                </a:solidFill>
                <a:effectLst/>
                <a:latin typeface="+mj-lt"/>
                <a:ea typeface="Mathematica7" pitchFamily="2" charset="0"/>
              </a:rPr>
              <a:t>Gödel’s Incompleteness Theorem</a:t>
            </a:r>
            <a:endParaRPr lang="en-US" sz="2000" dirty="0">
              <a:solidFill>
                <a:schemeClr val="tx2"/>
              </a:solidFill>
              <a:effectLst/>
              <a:latin typeface="+mj-lt"/>
              <a:ea typeface="Mathematica7" pitchFamily="2" charset="0"/>
            </a:endParaRPr>
          </a:p>
        </p:txBody>
      </p:sp>
      <p:sp>
        <p:nvSpPr>
          <p:cNvPr id="7" name="Rectangle 6"/>
          <p:cNvSpPr/>
          <p:nvPr/>
        </p:nvSpPr>
        <p:spPr>
          <a:xfrm>
            <a:off x="84138" y="3954463"/>
            <a:ext cx="3403600" cy="522287"/>
          </a:xfrm>
          <a:prstGeom prst="rect">
            <a:avLst/>
          </a:prstGeom>
        </p:spPr>
        <p:txBody>
          <a:bodyPr wrap="none">
            <a:spAutoFit/>
          </a:bodyPr>
          <a:lstStyle/>
          <a:p>
            <a:pPr>
              <a:defRPr/>
            </a:pPr>
            <a:r>
              <a:rPr lang="en-US" dirty="0">
                <a:solidFill>
                  <a:schemeClr val="tx2"/>
                </a:solidFill>
                <a:effectLst>
                  <a:outerShdw blurRad="38100" dist="38100" dir="2700000" algn="tl">
                    <a:srgbClr val="000000"/>
                  </a:outerShdw>
                </a:effectLst>
              </a:rPr>
              <a:t>Incompleteness Proof:</a:t>
            </a:r>
            <a:endParaRPr lang="en-US" dirty="0">
              <a:effectLst>
                <a:outerShdw blurRad="38100" dist="38100" dir="2700000" algn="tl">
                  <a:srgbClr val="000000"/>
                </a:outerShdw>
              </a:effectLst>
            </a:endParaRPr>
          </a:p>
        </p:txBody>
      </p:sp>
      <p:pic>
        <p:nvPicPr>
          <p:cNvPr id="9" name="Picture 125" descr="Euclid_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40700" y="5213350"/>
            <a:ext cx="774700"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8"/>
          <p:cNvSpPr txBox="1">
            <a:spLocks noChangeArrowheads="1"/>
          </p:cNvSpPr>
          <p:nvPr/>
        </p:nvSpPr>
        <p:spPr bwMode="auto">
          <a:xfrm>
            <a:off x="152400" y="4379913"/>
            <a:ext cx="5991225" cy="2246312"/>
          </a:xfrm>
          <a:prstGeom prst="rect">
            <a:avLst/>
          </a:prstGeom>
          <a:noFill/>
          <a:ln w="38100" cap="sq">
            <a:noFill/>
            <a:miter lim="800000"/>
            <a:headEnd/>
            <a:tailEnd/>
          </a:ln>
          <a:effectLst/>
        </p:spPr>
        <p:txBody>
          <a:bodyPr wrap="none" lIns="274320" rIns="274320">
            <a:spAutoFit/>
          </a:bodyPr>
          <a:lstStyle/>
          <a:p>
            <a:pPr>
              <a:defRPr/>
            </a:pPr>
            <a:r>
              <a:rPr lang="en-US" dirty="0">
                <a:effectLst>
                  <a:outerShdw blurRad="38100" dist="38100" dir="2700000" algn="tl">
                    <a:srgbClr val="000000"/>
                  </a:outerShdw>
                </a:effectLst>
              </a:rPr>
              <a:t>If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is a valid proof system, </a:t>
            </a:r>
          </a:p>
          <a:p>
            <a:pPr>
              <a:defRPr/>
            </a:pP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diagonal</a:t>
            </a:r>
            <a:r>
              <a:rPr lang="en-US" dirty="0">
                <a:effectLst>
                  <a:outerShdw blurRad="38100" dist="38100" dir="2700000" algn="tl">
                    <a:srgbClr val="000000"/>
                  </a:outerShdw>
                </a:effectLst>
              </a:rPr>
              <a:t>  is true </a:t>
            </a:r>
          </a:p>
          <a:p>
            <a:pPr lvl="1">
              <a:buFont typeface="Symbol" pitchFamily="18" charset="2"/>
              <a:buChar char="Û"/>
              <a:defRPr/>
            </a:pPr>
            <a:r>
              <a:rPr lang="en-US" dirty="0">
                <a:effectLst>
                  <a:outerShdw blurRad="38100" dist="38100" dir="2700000" algn="tl">
                    <a:srgbClr val="000000"/>
                  </a:outerShdw>
                </a:effectLst>
                <a:sym typeface="Wingdings" pitchFamily="2" charset="2"/>
              </a:rPr>
              <a:t> </a:t>
            </a:r>
            <a:r>
              <a:rPr lang="en-US" i="1" dirty="0">
                <a:solidFill>
                  <a:srgbClr val="00FFFF"/>
                </a:solidFill>
                <a:effectLst>
                  <a:outerShdw blurRad="38100" dist="38100" dir="2700000" algn="tl">
                    <a:srgbClr val="000000"/>
                  </a:outerShdw>
                </a:effectLst>
                <a:sym typeface="Symbol"/>
              </a:rPr>
              <a:t></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diagonal</a:t>
            </a:r>
            <a:r>
              <a:rPr lang="en-US" dirty="0">
                <a:effectLst>
                  <a:outerShdw blurRad="38100" dist="38100" dir="2700000" algn="tl">
                    <a:srgbClr val="000000"/>
                  </a:outerShdw>
                </a:effectLst>
              </a:rPr>
              <a:t> has a valid proof in </a:t>
            </a:r>
            <a:r>
              <a:rPr lang="en-US" i="1" dirty="0">
                <a:solidFill>
                  <a:srgbClr val="00FFFF"/>
                </a:solidFill>
                <a:effectLst>
                  <a:outerShdw blurRad="38100" dist="38100" dir="2700000" algn="tl">
                    <a:srgbClr val="000000"/>
                  </a:outerShdw>
                </a:effectLst>
              </a:rPr>
              <a:t>S</a:t>
            </a:r>
            <a:endParaRPr lang="en-US" i="1" dirty="0">
              <a:solidFill>
                <a:srgbClr val="00FFFF"/>
              </a:solidFill>
              <a:effectLst>
                <a:outerShdw blurRad="38100" dist="38100" dir="2700000" algn="tl">
                  <a:srgbClr val="000000"/>
                </a:outerShdw>
              </a:effectLst>
              <a:sym typeface="Symbol"/>
            </a:endParaRPr>
          </a:p>
          <a:p>
            <a:pPr lvl="1">
              <a:buFont typeface="Symbol" pitchFamily="18" charset="2"/>
              <a:buChar char="Û"/>
              <a:defRPr/>
            </a:pPr>
            <a:r>
              <a:rPr lang="en-US" dirty="0">
                <a:effectLst>
                  <a:outerShdw blurRad="38100" dist="38100" dir="2700000" algn="tl">
                    <a:srgbClr val="000000"/>
                  </a:outerShdw>
                </a:effectLst>
              </a:rPr>
              <a:t> </a:t>
            </a:r>
            <a:r>
              <a:rPr lang="en-US" i="1" dirty="0">
                <a:solidFill>
                  <a:srgbClr val="00FFFF"/>
                </a:solidFill>
                <a:effectLst>
                  <a:outerShdw blurRad="38100" dist="38100" dir="2700000" algn="tl">
                    <a:srgbClr val="000000"/>
                  </a:outerShdw>
                </a:effectLst>
                <a:sym typeface="Symbol"/>
              </a:rPr>
              <a:t></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diagonal</a:t>
            </a:r>
            <a:r>
              <a:rPr lang="en-US" dirty="0">
                <a:effectLst>
                  <a:outerShdw blurRad="38100" dist="38100" dir="2700000" algn="tl">
                    <a:srgbClr val="000000"/>
                  </a:outerShdw>
                </a:effectLst>
              </a:rPr>
              <a:t> is true</a:t>
            </a:r>
          </a:p>
          <a:p>
            <a:pPr lvl="1">
              <a:buFont typeface="Symbol" pitchFamily="18" charset="2"/>
              <a:buChar char="Û"/>
              <a:defRPr/>
            </a:pPr>
            <a:r>
              <a:rPr lang="en-US" dirty="0">
                <a:effectLst>
                  <a:outerShdw blurRad="38100" dist="38100" dir="2700000" algn="tl">
                    <a:srgbClr val="000000"/>
                  </a:outerShdw>
                </a:effectLst>
              </a:rPr>
              <a:t>    </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diagonal</a:t>
            </a:r>
            <a:r>
              <a:rPr lang="en-US" dirty="0">
                <a:effectLst>
                  <a:outerShdw blurRad="38100" dist="38100" dir="2700000" algn="tl">
                    <a:srgbClr val="000000"/>
                  </a:outerShdw>
                </a:effectLst>
              </a:rPr>
              <a:t> is </a:t>
            </a:r>
            <a:r>
              <a:rPr lang="en-US" dirty="0">
                <a:effectLst>
                  <a:outerShdw blurRad="38100" dist="38100" dir="2700000" algn="tl">
                    <a:srgbClr val="000000"/>
                  </a:outerShdw>
                </a:effectLst>
                <a:sym typeface="Symbol"/>
              </a:rPr>
              <a:t>false</a:t>
            </a:r>
          </a:p>
        </p:txBody>
      </p:sp>
      <p:sp>
        <p:nvSpPr>
          <p:cNvPr id="12" name="Text Box 14"/>
          <p:cNvSpPr txBox="1">
            <a:spLocks noChangeArrowheads="1"/>
          </p:cNvSpPr>
          <p:nvPr/>
        </p:nvSpPr>
        <p:spPr bwMode="auto">
          <a:xfrm>
            <a:off x="4191000" y="5988050"/>
            <a:ext cx="2851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sz="3600">
                <a:solidFill>
                  <a:schemeClr val="hlink"/>
                </a:solidFill>
                <a:effectLst/>
              </a:rPr>
              <a:t>Contradiction!</a:t>
            </a:r>
          </a:p>
        </p:txBody>
      </p:sp>
      <p:grpSp>
        <p:nvGrpSpPr>
          <p:cNvPr id="2" name="Group 20"/>
          <p:cNvGrpSpPr>
            <a:grpSpLocks/>
          </p:cNvGrpSpPr>
          <p:nvPr/>
        </p:nvGrpSpPr>
        <p:grpSpPr bwMode="auto">
          <a:xfrm>
            <a:off x="1676400" y="4379913"/>
            <a:ext cx="2482850" cy="1676400"/>
            <a:chOff x="1696" y="2008"/>
            <a:chExt cx="1564" cy="1056"/>
          </a:xfrm>
        </p:grpSpPr>
        <p:sp>
          <p:nvSpPr>
            <p:cNvPr id="14" name="Freeform 16"/>
            <p:cNvSpPr>
              <a:spLocks/>
            </p:cNvSpPr>
            <p:nvPr/>
          </p:nvSpPr>
          <p:spPr bwMode="auto">
            <a:xfrm>
              <a:off x="2128" y="2344"/>
              <a:ext cx="1132" cy="720"/>
            </a:xfrm>
            <a:custGeom>
              <a:avLst/>
              <a:gdLst/>
              <a:ahLst/>
              <a:cxnLst>
                <a:cxn ang="0">
                  <a:pos x="1341" y="3053"/>
                </a:cxn>
                <a:cxn ang="0">
                  <a:pos x="0" y="0"/>
                </a:cxn>
              </a:cxnLst>
              <a:rect l="0" t="0" r="r" b="b"/>
              <a:pathLst>
                <a:path w="1341" h="3053">
                  <a:moveTo>
                    <a:pt x="1341" y="3053"/>
                  </a:moveTo>
                  <a:cubicBezTo>
                    <a:pt x="1117" y="2544"/>
                    <a:pt x="223" y="509"/>
                    <a:pt x="0" y="0"/>
                  </a:cubicBezTo>
                </a:path>
              </a:pathLst>
            </a:custGeom>
            <a:noFill/>
            <a:ln w="79375" cap="flat" cmpd="sng">
              <a:solidFill>
                <a:schemeClr val="hlink"/>
              </a:solidFill>
              <a:prstDash val="solid"/>
              <a:round/>
              <a:headEnd type="none" w="med" len="med"/>
              <a:tailEnd type="stealth" w="med" len="med"/>
            </a:ln>
            <a:effectLst/>
          </p:spPr>
          <p:txBody>
            <a:bodyPr/>
            <a:lstStyle/>
            <a:p>
              <a:pPr>
                <a:defRPr/>
              </a:pPr>
              <a:endParaRPr lang="en-CA"/>
            </a:p>
          </p:txBody>
        </p:sp>
        <p:grpSp>
          <p:nvGrpSpPr>
            <p:cNvPr id="12301" name="Group 17"/>
            <p:cNvGrpSpPr>
              <a:grpSpLocks/>
            </p:cNvGrpSpPr>
            <p:nvPr/>
          </p:nvGrpSpPr>
          <p:grpSpPr bwMode="auto">
            <a:xfrm>
              <a:off x="1696" y="2008"/>
              <a:ext cx="336" cy="336"/>
              <a:chOff x="1920" y="1872"/>
              <a:chExt cx="336" cy="336"/>
            </a:xfrm>
          </p:grpSpPr>
          <p:sp>
            <p:nvSpPr>
              <p:cNvPr id="16" name="Line 18"/>
              <p:cNvSpPr>
                <a:spLocks noChangeShapeType="1"/>
              </p:cNvSpPr>
              <p:nvPr/>
            </p:nvSpPr>
            <p:spPr bwMode="auto">
              <a:xfrm>
                <a:off x="1920" y="1872"/>
                <a:ext cx="336" cy="336"/>
              </a:xfrm>
              <a:prstGeom prst="line">
                <a:avLst/>
              </a:prstGeom>
              <a:noFill/>
              <a:ln w="88900">
                <a:solidFill>
                  <a:schemeClr val="hlink"/>
                </a:solidFill>
                <a:round/>
                <a:headEnd/>
                <a:tailEnd/>
              </a:ln>
              <a:effectLst/>
            </p:spPr>
            <p:txBody>
              <a:bodyPr/>
              <a:lstStyle/>
              <a:p>
                <a:pPr>
                  <a:defRPr/>
                </a:pPr>
                <a:endParaRPr lang="en-CA"/>
              </a:p>
            </p:txBody>
          </p:sp>
          <p:sp>
            <p:nvSpPr>
              <p:cNvPr id="17" name="Line 19"/>
              <p:cNvSpPr>
                <a:spLocks noChangeShapeType="1"/>
              </p:cNvSpPr>
              <p:nvPr/>
            </p:nvSpPr>
            <p:spPr bwMode="auto">
              <a:xfrm flipH="1">
                <a:off x="1920" y="1872"/>
                <a:ext cx="336" cy="336"/>
              </a:xfrm>
              <a:prstGeom prst="line">
                <a:avLst/>
              </a:prstGeom>
              <a:noFill/>
              <a:ln w="88900">
                <a:solidFill>
                  <a:schemeClr val="hlink"/>
                </a:solidFill>
                <a:round/>
                <a:headEnd/>
                <a:tailEnd/>
              </a:ln>
              <a:effectLst/>
            </p:spPr>
            <p:txBody>
              <a:bodyPr/>
              <a:lstStyle/>
              <a:p>
                <a:pPr>
                  <a:defRPr/>
                </a:pPr>
                <a:endParaRPr lang="en-CA"/>
              </a:p>
            </p:txBody>
          </p:sp>
        </p:grpSp>
      </p:grpSp>
      <p:sp>
        <p:nvSpPr>
          <p:cNvPr id="18" name="AutoShape 9"/>
          <p:cNvSpPr>
            <a:spLocks noChangeArrowheads="1"/>
          </p:cNvSpPr>
          <p:nvPr/>
        </p:nvSpPr>
        <p:spPr bwMode="auto">
          <a:xfrm>
            <a:off x="7088188" y="4456113"/>
            <a:ext cx="1751012" cy="609600"/>
          </a:xfrm>
          <a:prstGeom prst="wedgeRoundRectCallout">
            <a:avLst>
              <a:gd name="adj1" fmla="val 32869"/>
              <a:gd name="adj2" fmla="val 95036"/>
              <a:gd name="adj3" fmla="val 16667"/>
            </a:avLst>
          </a:prstGeom>
          <a:noFill/>
          <a:ln w="38100" cap="sq">
            <a:solidFill>
              <a:schemeClr val="hlink"/>
            </a:solidFill>
            <a:miter lim="800000"/>
            <a:headEnd/>
            <a:tailEnd/>
          </a:ln>
          <a:effectLst/>
        </p:spPr>
        <p:txBody>
          <a:bodyPr lIns="274320" rIns="274320"/>
          <a:lstStyle/>
          <a:p>
            <a:pPr algn="ctr">
              <a:defRPr/>
            </a:pPr>
            <a:r>
              <a:rPr lang="en-US">
                <a:effectLst>
                  <a:outerShdw blurRad="38100" dist="38100" dir="2700000" algn="tl">
                    <a:srgbClr val="000000"/>
                  </a:outerShdw>
                </a:effectLst>
              </a:rPr>
              <a:t>Oops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1">
                                            <p:txEl>
                                              <p:pRg st="0" end="0"/>
                                            </p:txEl>
                                          </p:spTgt>
                                        </p:tgtEl>
                                        <p:attrNameLst>
                                          <p:attrName>style.visibility</p:attrName>
                                        </p:attrNameLst>
                                      </p:cBhvr>
                                      <p:to>
                                        <p:strVal val="visible"/>
                                      </p:to>
                                    </p:set>
                                    <p:anim calcmode="lin" valueType="num">
                                      <p:cBhvr additive="base">
                                        <p:cTn id="13"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 calcmode="lin" valueType="num">
                                      <p:cBhvr additive="base">
                                        <p:cTn id="19" dur="500" fill="hold"/>
                                        <p:tgtEl>
                                          <p:spTgt spid="1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1">
                                            <p:txEl>
                                              <p:pRg st="2" end="2"/>
                                            </p:txEl>
                                          </p:spTgt>
                                        </p:tgtEl>
                                        <p:attrNameLst>
                                          <p:attrName>style.visibility</p:attrName>
                                        </p:attrNameLst>
                                      </p:cBhvr>
                                      <p:to>
                                        <p:strVal val="visible"/>
                                      </p:to>
                                    </p:set>
                                    <p:anim calcmode="lin" valueType="num">
                                      <p:cBhvr additive="base">
                                        <p:cTn id="25" dur="500" fill="hold"/>
                                        <p:tgtEl>
                                          <p:spTgt spid="1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11">
                                            <p:txEl>
                                              <p:pRg st="3" end="3"/>
                                            </p:txEl>
                                          </p:spTgt>
                                        </p:tgtEl>
                                        <p:attrNameLst>
                                          <p:attrName>style.visibility</p:attrName>
                                        </p:attrNameLst>
                                      </p:cBhvr>
                                      <p:to>
                                        <p:strVal val="visible"/>
                                      </p:to>
                                    </p:set>
                                    <p:anim calcmode="lin" valueType="num">
                                      <p:cBhvr additive="base">
                                        <p:cTn id="31" dur="500" fill="hold"/>
                                        <p:tgtEl>
                                          <p:spTgt spid="11">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11">
                                            <p:txEl>
                                              <p:pRg st="4" end="4"/>
                                            </p:txEl>
                                          </p:spTgt>
                                        </p:tgtEl>
                                        <p:attrNameLst>
                                          <p:attrName>style.visibility</p:attrName>
                                        </p:attrNameLst>
                                      </p:cBhvr>
                                      <p:to>
                                        <p:strVal val="visible"/>
                                      </p:to>
                                    </p:set>
                                    <p:anim calcmode="lin" valueType="num">
                                      <p:cBhvr additive="base">
                                        <p:cTn id="37" dur="500" fill="hold"/>
                                        <p:tgtEl>
                                          <p:spTgt spid="11">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41"/>
                                            </p:cond>
                                          </p:stCondLst>
                                          <p:endCondLst>
                                            <p:cond evt="onStopAudio" delay="0">
                                              <p:tgtEl>
                                                <p:sldTgt/>
                                              </p:tgtEl>
                                            </p:cond>
                                          </p:endCondLst>
                                        </p:cTn>
                                        <p:tgtEl>
                                          <p:sndTgt r:embed="rId2" name="glass.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6" fill="hold"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1+#ppt_w/2"/>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nodeType="click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additive="base">
                                        <p:cTn id="55" dur="500" fill="hold"/>
                                        <p:tgtEl>
                                          <p:spTgt spid="9"/>
                                        </p:tgtEl>
                                        <p:attrNameLst>
                                          <p:attrName>ppt_x</p:attrName>
                                        </p:attrNameLst>
                                      </p:cBhvr>
                                      <p:tavLst>
                                        <p:tav tm="0">
                                          <p:val>
                                            <p:strVal val="1+#ppt_w/2"/>
                                          </p:val>
                                        </p:tav>
                                        <p:tav tm="100000">
                                          <p:val>
                                            <p:strVal val="#ppt_x"/>
                                          </p:val>
                                        </p:tav>
                                      </p:tavLst>
                                    </p:anim>
                                    <p:anim calcmode="lin" valueType="num">
                                      <p:cBhvr additive="base">
                                        <p:cTn id="56" dur="500" fill="hold"/>
                                        <p:tgtEl>
                                          <p:spTgt spid="9"/>
                                        </p:tgtEl>
                                        <p:attrNameLst>
                                          <p:attrName>ppt_y</p:attrName>
                                        </p:attrNameLst>
                                      </p:cBhvr>
                                      <p:tavLst>
                                        <p:tav tm="0">
                                          <p:val>
                                            <p:strVal val="#ppt_y"/>
                                          </p:val>
                                        </p:tav>
                                        <p:tav tm="100000">
                                          <p:val>
                                            <p:strVal val="#ppt_y"/>
                                          </p:val>
                                        </p:tav>
                                      </p:tavLst>
                                    </p:anim>
                                  </p:childTnLst>
                                </p:cTn>
                              </p:par>
                              <p:par>
                                <p:cTn id="57" presetID="2" presetClass="entr" presetSubtype="2" fill="hold" grpId="0" nodeType="withEffect">
                                  <p:stCondLst>
                                    <p:cond delay="0"/>
                                  </p:stCondLst>
                                  <p:childTnLst>
                                    <p:set>
                                      <p:cBhvr>
                                        <p:cTn id="58" dur="1" fill="hold">
                                          <p:stCondLst>
                                            <p:cond delay="0"/>
                                          </p:stCondLst>
                                        </p:cTn>
                                        <p:tgtEl>
                                          <p:spTgt spid="18"/>
                                        </p:tgtEl>
                                        <p:attrNameLst>
                                          <p:attrName>style.visibility</p:attrName>
                                        </p:attrNameLst>
                                      </p:cBhvr>
                                      <p:to>
                                        <p:strVal val="visible"/>
                                      </p:to>
                                    </p:set>
                                    <p:anim calcmode="lin" valueType="num">
                                      <p:cBhvr additive="base">
                                        <p:cTn id="59" dur="500" fill="hold"/>
                                        <p:tgtEl>
                                          <p:spTgt spid="18"/>
                                        </p:tgtEl>
                                        <p:attrNameLst>
                                          <p:attrName>ppt_x</p:attrName>
                                        </p:attrNameLst>
                                      </p:cBhvr>
                                      <p:tavLst>
                                        <p:tav tm="0">
                                          <p:val>
                                            <p:strVal val="1+#ppt_w/2"/>
                                          </p:val>
                                        </p:tav>
                                        <p:tav tm="100000">
                                          <p:val>
                                            <p:strVal val="#ppt_x"/>
                                          </p:val>
                                        </p:tav>
                                      </p:tavLst>
                                    </p:anim>
                                    <p:anim calcmode="lin" valueType="num">
                                      <p:cBhvr additive="base">
                                        <p:cTn id="60"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utoUpdateAnimBg="0"/>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8"/>
          <p:cNvSpPr txBox="1">
            <a:spLocks noChangeArrowheads="1"/>
          </p:cNvSpPr>
          <p:nvPr/>
        </p:nvSpPr>
        <p:spPr bwMode="auto">
          <a:xfrm>
            <a:off x="-152400" y="457200"/>
            <a:ext cx="8148638" cy="6556375"/>
          </a:xfrm>
          <a:prstGeom prst="rect">
            <a:avLst/>
          </a:prstGeom>
          <a:noFill/>
          <a:ln w="38100" cap="sq">
            <a:noFill/>
            <a:miter lim="800000"/>
            <a:headEnd/>
            <a:tailEnd/>
          </a:ln>
          <a:effectLst/>
        </p:spPr>
        <p:txBody>
          <a:bodyPr wrap="none" lIns="274320" rIns="274320">
            <a:spAutoFit/>
          </a:bodyPr>
          <a:lstStyle/>
          <a:p>
            <a:pPr>
              <a:defRPr/>
            </a:pPr>
            <a:r>
              <a:rPr lang="en-US" dirty="0">
                <a:solidFill>
                  <a:schemeClr val="tx2"/>
                </a:solidFill>
                <a:effectLst>
                  <a:outerShdw blurRad="38100" dist="38100" dir="2700000" algn="tl">
                    <a:srgbClr val="000000"/>
                  </a:outerShdw>
                </a:effectLst>
              </a:rPr>
              <a:t>Computational Problem: </a:t>
            </a:r>
            <a:endParaRPr lang="en-US" dirty="0">
              <a:effectLst/>
            </a:endParaRPr>
          </a:p>
          <a:p>
            <a:pPr>
              <a:defRPr/>
            </a:pPr>
            <a:r>
              <a:rPr lang="en-US" dirty="0">
                <a:solidFill>
                  <a:schemeClr val="tx2"/>
                </a:solidFill>
                <a:effectLst/>
              </a:rPr>
              <a:t>    </a:t>
            </a:r>
            <a:r>
              <a:rPr lang="en-US" i="1" dirty="0" err="1">
                <a:solidFill>
                  <a:srgbClr val="00FFFF"/>
                </a:solidFill>
                <a:effectLst/>
              </a:rPr>
              <a:t>MathTruth</a:t>
            </a:r>
            <a:r>
              <a:rPr lang="en-US" dirty="0">
                <a:solidFill>
                  <a:srgbClr val="00FFFF"/>
                </a:solidFill>
                <a:effectLst/>
              </a:rPr>
              <a:t>(</a:t>
            </a:r>
            <a:r>
              <a:rPr lang="el-GR" i="1" dirty="0">
                <a:solidFill>
                  <a:srgbClr val="00FFFF"/>
                </a:solidFill>
                <a:effectLst/>
              </a:rPr>
              <a:t>Φ</a:t>
            </a:r>
            <a:r>
              <a:rPr lang="en-CA" dirty="0">
                <a:solidFill>
                  <a:srgbClr val="00FFFF"/>
                </a:solidFill>
                <a:effectLst/>
              </a:rPr>
              <a:t>) </a:t>
            </a:r>
            <a:r>
              <a:rPr lang="en-CA" dirty="0">
                <a:effectLst/>
              </a:rPr>
              <a:t>= Math Statement </a:t>
            </a:r>
            <a:r>
              <a:rPr lang="el-GR" dirty="0">
                <a:solidFill>
                  <a:srgbClr val="00FFFF"/>
                </a:solidFill>
                <a:effectLst/>
              </a:rPr>
              <a:t>Φ</a:t>
            </a:r>
            <a:r>
              <a:rPr lang="en-CA" dirty="0">
                <a:solidFill>
                  <a:srgbClr val="00FFFF"/>
                </a:solidFill>
                <a:effectLst/>
              </a:rPr>
              <a:t> </a:t>
            </a:r>
            <a:r>
              <a:rPr lang="en-CA" dirty="0">
                <a:effectLst/>
              </a:rPr>
              <a:t>is true.</a:t>
            </a:r>
          </a:p>
          <a:p>
            <a:pPr>
              <a:defRPr/>
            </a:pPr>
            <a:r>
              <a:rPr lang="en-US" dirty="0">
                <a:solidFill>
                  <a:schemeClr val="tx2"/>
                </a:solidFill>
                <a:effectLst>
                  <a:outerShdw blurRad="38100" dist="38100" dir="2700000" algn="tl">
                    <a:srgbClr val="000000"/>
                  </a:outerShdw>
                </a:effectLst>
              </a:rPr>
              <a:t>Proof System:</a:t>
            </a:r>
            <a:r>
              <a:rPr lang="en-US" dirty="0">
                <a:effectLst>
                  <a:outerShdw blurRad="38100" dist="38100" dir="2700000" algn="tl">
                    <a:srgbClr val="000000"/>
                  </a:outerShdw>
                </a:effectLst>
              </a:rPr>
              <a:t>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If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is a valid proof system, </a:t>
            </a:r>
          </a:p>
          <a:p>
            <a:pPr>
              <a:defRPr/>
            </a:pPr>
            <a:r>
              <a:rPr lang="en-US" dirty="0">
                <a:effectLst>
                  <a:outerShdw blurRad="38100" dist="38100" dir="2700000" algn="tl">
                    <a:srgbClr val="000000"/>
                  </a:outerShdw>
                </a:effectLst>
              </a:rPr>
              <a:t>  then a proof </a:t>
            </a:r>
            <a:r>
              <a:rPr lang="en-US" i="1" dirty="0">
                <a:solidFill>
                  <a:srgbClr val="00FFFF"/>
                </a:solidFill>
                <a:effectLst>
                  <a:outerShdw blurRad="38100" dist="38100" dir="2700000" algn="tl">
                    <a:srgbClr val="000000"/>
                  </a:outerShdw>
                </a:effectLst>
              </a:rPr>
              <a:t>P </a:t>
            </a:r>
            <a:r>
              <a:rPr lang="en-US" dirty="0">
                <a:effectLst>
                  <a:outerShdw blurRad="38100" dist="38100" dir="2700000" algn="tl">
                    <a:srgbClr val="000000"/>
                  </a:outerShdw>
                </a:effectLst>
              </a:rPr>
              <a:t>of </a:t>
            </a:r>
            <a:r>
              <a:rPr lang="el-GR" i="1" dirty="0">
                <a:solidFill>
                  <a:srgbClr val="00FFFF"/>
                </a:solidFill>
                <a:effectLst/>
              </a:rPr>
              <a:t>Φ </a:t>
            </a:r>
            <a:r>
              <a:rPr lang="en-US" dirty="0">
                <a:effectLst>
                  <a:outerShdw blurRad="38100" dist="38100" dir="2700000" algn="tl">
                    <a:srgbClr val="000000"/>
                  </a:outerShdw>
                </a:effectLst>
              </a:rPr>
              <a:t>is a witness that </a:t>
            </a:r>
            <a:r>
              <a:rPr lang="el-GR" i="1" dirty="0">
                <a:solidFill>
                  <a:srgbClr val="00FFFF"/>
                </a:solidFill>
                <a:effectLst/>
              </a:rPr>
              <a:t>Φ</a:t>
            </a:r>
            <a:r>
              <a:rPr lang="en-US" dirty="0">
                <a:effectLst>
                  <a:outerShdw blurRad="38100" dist="38100" dir="2700000" algn="tl">
                    <a:srgbClr val="000000"/>
                  </a:outerShdw>
                </a:effectLst>
              </a:rPr>
              <a:t> is true</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&amp; a proof </a:t>
            </a:r>
            <a:r>
              <a:rPr lang="en-US" i="1" dirty="0">
                <a:solidFill>
                  <a:srgbClr val="00FFFF"/>
                </a:solidFill>
                <a:effectLst>
                  <a:outerShdw blurRad="38100" dist="38100" dir="2700000" algn="tl">
                    <a:srgbClr val="000000"/>
                  </a:outerShdw>
                </a:effectLst>
              </a:rPr>
              <a:t>P </a:t>
            </a:r>
            <a:r>
              <a:rPr lang="en-US" dirty="0">
                <a:effectLst>
                  <a:outerShdw blurRad="38100" dist="38100" dir="2700000" algn="tl">
                    <a:srgbClr val="000000"/>
                  </a:outerShdw>
                </a:effectLst>
              </a:rPr>
              <a:t>of </a:t>
            </a:r>
            <a:r>
              <a:rPr lang="en-US" i="1" dirty="0">
                <a:solidFill>
                  <a:srgbClr val="00FFFF"/>
                </a:solidFill>
                <a:effectLst>
                  <a:outerShdw blurRad="38100" dist="38100" dir="2700000" algn="tl">
                    <a:srgbClr val="000000"/>
                  </a:outerShdw>
                </a:effectLst>
                <a:sym typeface="Symbol"/>
              </a:rPr>
              <a:t></a:t>
            </a:r>
            <a:r>
              <a:rPr lang="el-GR" i="1" dirty="0">
                <a:solidFill>
                  <a:srgbClr val="00FFFF"/>
                </a:solidFill>
                <a:effectLst/>
              </a:rPr>
              <a:t>Φ</a:t>
            </a:r>
            <a:r>
              <a:rPr lang="en-US" dirty="0">
                <a:effectLst>
                  <a:outerShdw blurRad="38100" dist="38100" dir="2700000" algn="tl">
                    <a:srgbClr val="000000"/>
                  </a:outerShdw>
                </a:effectLst>
              </a:rPr>
              <a:t> is a witness that </a:t>
            </a:r>
            <a:r>
              <a:rPr lang="el-GR" i="1" dirty="0">
                <a:solidFill>
                  <a:srgbClr val="00FFFF"/>
                </a:solidFill>
                <a:effectLst/>
              </a:rPr>
              <a:t>Φ</a:t>
            </a:r>
            <a:r>
              <a:rPr lang="en-US" dirty="0">
                <a:effectLst>
                  <a:outerShdw blurRad="38100" dist="38100" dir="2700000" algn="tl">
                    <a:srgbClr val="000000"/>
                  </a:outerShdw>
                </a:effectLst>
              </a:rPr>
              <a:t> is not true,</a:t>
            </a:r>
          </a:p>
          <a:p>
            <a:pPr>
              <a:defRPr/>
            </a:pPr>
            <a:r>
              <a:rPr lang="en-US" dirty="0">
                <a:effectLst>
                  <a:outerShdw blurRad="38100" dist="38100" dir="2700000" algn="tl">
                    <a:srgbClr val="000000"/>
                  </a:outerShdw>
                </a:effectLst>
              </a:rPr>
              <a:t>   making </a:t>
            </a:r>
            <a:r>
              <a:rPr lang="en-US" i="1" dirty="0" err="1">
                <a:solidFill>
                  <a:srgbClr val="00FFFF"/>
                </a:solidFill>
                <a:effectLst/>
              </a:rPr>
              <a:t>MathTruth</a:t>
            </a:r>
            <a:r>
              <a:rPr lang="en-US" dirty="0">
                <a:solidFill>
                  <a:srgbClr val="00FFFF"/>
                </a:solidFill>
                <a:effectLst/>
              </a:rPr>
              <a:t> </a:t>
            </a:r>
            <a:r>
              <a:rPr lang="en-US" dirty="0">
                <a:effectLst>
                  <a:outerShdw blurRad="38100" dist="38100" dir="2700000" algn="tl">
                    <a:srgbClr val="000000"/>
                  </a:outerShdw>
                </a:effectLst>
              </a:rPr>
              <a:t>computable.</a:t>
            </a:r>
          </a:p>
          <a:p>
            <a:pPr>
              <a:defRPr/>
            </a:pPr>
            <a:r>
              <a:rPr lang="en-US" dirty="0">
                <a:solidFill>
                  <a:schemeClr val="tx2"/>
                </a:solidFill>
                <a:effectLst>
                  <a:outerShdw blurRad="38100" dist="38100" dir="2700000" algn="tl">
                    <a:srgbClr val="000000"/>
                  </a:outerShdw>
                </a:effectLst>
              </a:rPr>
              <a:t>Number Theory    </a:t>
            </a:r>
            <a:r>
              <a:rPr lang="en-US" dirty="0" err="1">
                <a:effectLst/>
              </a:rPr>
              <a:t>eg</a:t>
            </a:r>
            <a:r>
              <a:rPr lang="en-US" dirty="0">
                <a:effectLst/>
              </a:rPr>
              <a:t>:</a:t>
            </a:r>
            <a:r>
              <a:rPr lang="en-US" dirty="0">
                <a:solidFill>
                  <a:srgbClr val="00FFCC"/>
                </a:solidFill>
                <a:effectLst/>
              </a:rPr>
              <a:t> </a:t>
            </a:r>
            <a:r>
              <a:rPr lang="en-US" i="1" dirty="0">
                <a:solidFill>
                  <a:srgbClr val="00FFCC"/>
                </a:solidFill>
                <a:effectLst/>
              </a:rPr>
              <a:t>I</a:t>
            </a:r>
            <a:r>
              <a:rPr lang="en-US" i="1" dirty="0">
                <a:effectLst/>
              </a:rPr>
              <a:t> = [</a:t>
            </a:r>
            <a:r>
              <a:rPr lang="en-US" i="1" dirty="0">
                <a:effectLst/>
                <a:sym typeface="Symbol" pitchFamily="18" charset="2"/>
              </a:rPr>
              <a:t></a:t>
            </a:r>
            <a:r>
              <a:rPr lang="en-US" i="1" dirty="0">
                <a:effectLst/>
              </a:rPr>
              <a:t> </a:t>
            </a:r>
            <a:r>
              <a:rPr lang="en-US" i="1" dirty="0" err="1">
                <a:effectLst/>
              </a:rPr>
              <a:t>a,b,c,r</a:t>
            </a:r>
            <a:r>
              <a:rPr lang="en-US" i="1" dirty="0">
                <a:effectLst/>
              </a:rPr>
              <a:t> </a:t>
            </a:r>
            <a:r>
              <a:rPr lang="en-US" i="1" dirty="0">
                <a:effectLst/>
                <a:sym typeface="Symbol" pitchFamily="18" charset="2"/>
              </a:rPr>
              <a:t></a:t>
            </a:r>
            <a:r>
              <a:rPr lang="en-US" i="1" dirty="0">
                <a:effectLst/>
              </a:rPr>
              <a:t> 3  </a:t>
            </a:r>
            <a:r>
              <a:rPr lang="en-US" i="1" dirty="0" err="1">
                <a:effectLst/>
              </a:rPr>
              <a:t>a</a:t>
            </a:r>
            <a:r>
              <a:rPr lang="en-US" i="1" baseline="30000" dirty="0" err="1">
                <a:effectLst/>
              </a:rPr>
              <a:t>r</a:t>
            </a:r>
            <a:r>
              <a:rPr lang="en-US" i="1" dirty="0" err="1">
                <a:effectLst/>
              </a:rPr>
              <a:t>+b</a:t>
            </a:r>
            <a:r>
              <a:rPr lang="en-US" i="1" baseline="30000" dirty="0" err="1">
                <a:effectLst/>
              </a:rPr>
              <a:t>r</a:t>
            </a:r>
            <a:r>
              <a:rPr lang="en-US" i="1" dirty="0">
                <a:effectLst/>
              </a:rPr>
              <a:t> </a:t>
            </a:r>
            <a:r>
              <a:rPr lang="en-US" i="1" dirty="0">
                <a:effectLst/>
                <a:sym typeface="Symbol" pitchFamily="18" charset="2"/>
              </a:rPr>
              <a:t></a:t>
            </a:r>
            <a:r>
              <a:rPr lang="en-US" i="1" dirty="0" err="1">
                <a:effectLst/>
              </a:rPr>
              <a:t>c</a:t>
            </a:r>
            <a:r>
              <a:rPr lang="en-US" i="1" baseline="30000" dirty="0" err="1">
                <a:effectLst/>
              </a:rPr>
              <a:t>r</a:t>
            </a:r>
            <a:r>
              <a:rPr lang="en-US" i="1" dirty="0">
                <a:effectLst/>
              </a:rPr>
              <a:t>]</a:t>
            </a:r>
          </a:p>
          <a:p>
            <a:pPr>
              <a:buFont typeface="Arial" pitchFamily="34" charset="0"/>
              <a:buChar char="•"/>
              <a:defRPr/>
            </a:pPr>
            <a:r>
              <a:rPr lang="en-US" i="1" dirty="0">
                <a:effectLst/>
              </a:rPr>
              <a:t> </a:t>
            </a:r>
            <a:r>
              <a:rPr lang="en-US" dirty="0">
                <a:effectLst>
                  <a:outerShdw blurRad="38100" dist="38100" dir="2700000" algn="tl">
                    <a:srgbClr val="000000"/>
                  </a:outerShdw>
                </a:effectLst>
              </a:rPr>
              <a:t>Is powerful enough to say</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halt</a:t>
            </a:r>
            <a:r>
              <a:rPr lang="en-US" dirty="0">
                <a:effectLst>
                  <a:outerShdw blurRad="38100" dist="38100" dir="2700000" algn="tl">
                    <a:srgbClr val="000000"/>
                  </a:outerShdw>
                </a:effectLst>
              </a:rPr>
              <a:t> = “TM </a:t>
            </a:r>
            <a:r>
              <a:rPr lang="en-US" i="1" dirty="0">
                <a:solidFill>
                  <a:srgbClr val="00FFFF"/>
                </a:solidFill>
                <a:effectLst>
                  <a:outerShdw blurRad="38100" dist="38100" dir="2700000" algn="tl">
                    <a:srgbClr val="000000"/>
                  </a:outerShdw>
                </a:effectLst>
              </a:rPr>
              <a:t>M</a:t>
            </a:r>
            <a:r>
              <a:rPr lang="en-US" dirty="0">
                <a:effectLst>
                  <a:outerShdw blurRad="38100" dist="38100" dir="2700000" algn="tl">
                    <a:srgbClr val="000000"/>
                  </a:outerShdw>
                </a:effectLst>
              </a:rPr>
              <a:t> halts on </a:t>
            </a:r>
            <a:r>
              <a:rPr lang="en-US" i="1" dirty="0">
                <a:solidFill>
                  <a:srgbClr val="00FFFF"/>
                </a:solidFill>
                <a:effectLst>
                  <a:outerShdw blurRad="38100" dist="38100" dir="2700000" algn="tl">
                    <a:srgbClr val="000000"/>
                  </a:outerShdw>
                </a:effectLst>
              </a:rPr>
              <a:t>I</a:t>
            </a:r>
            <a:r>
              <a:rPr lang="en-US" dirty="0">
                <a:effectLst>
                  <a:outerShdw blurRad="38100" dist="38100" dir="2700000" algn="tl">
                    <a:srgbClr val="000000"/>
                  </a:outerShdw>
                </a:effectLst>
              </a:rPr>
              <a:t>.”</a:t>
            </a:r>
          </a:p>
          <a:p>
            <a:pPr>
              <a:defRPr/>
            </a:pPr>
            <a:r>
              <a:rPr lang="en-US" dirty="0">
                <a:effectLst>
                  <a:outerShdw blurRad="38100" dist="38100" dir="2700000" algn="tl">
                    <a:srgbClr val="000000"/>
                  </a:outerShdw>
                </a:effectLst>
              </a:rPr>
              <a:t>   Hence, </a:t>
            </a:r>
            <a:r>
              <a:rPr lang="en-US" i="1" dirty="0" err="1">
                <a:solidFill>
                  <a:srgbClr val="00FFFF"/>
                </a:solidFill>
                <a:effectLst/>
              </a:rPr>
              <a:t>HaltingProblem</a:t>
            </a:r>
            <a:r>
              <a:rPr lang="en-US" i="1" dirty="0">
                <a:solidFill>
                  <a:srgbClr val="00FFFF"/>
                </a:solidFill>
                <a:effectLst/>
              </a:rPr>
              <a:t> </a:t>
            </a:r>
            <a:r>
              <a:rPr lang="en-US" i="1" dirty="0">
                <a:solidFill>
                  <a:srgbClr val="00FFFF"/>
                </a:solidFill>
                <a:effectLst/>
                <a:sym typeface="Symbol" pitchFamily="18" charset="2"/>
              </a:rPr>
              <a:t></a:t>
            </a:r>
            <a:r>
              <a:rPr lang="en-US" i="1" baseline="-25000" dirty="0">
                <a:solidFill>
                  <a:srgbClr val="00FFFF"/>
                </a:solidFill>
                <a:effectLst/>
              </a:rPr>
              <a:t>poly </a:t>
            </a:r>
            <a:r>
              <a:rPr lang="en-US" i="1" dirty="0" err="1">
                <a:solidFill>
                  <a:srgbClr val="00FFFF"/>
                </a:solidFill>
                <a:effectLst/>
              </a:rPr>
              <a:t>MathTruth</a:t>
            </a:r>
            <a:endParaRPr lang="en-US" dirty="0">
              <a:effectLst>
                <a:outerShdw blurRad="38100" dist="38100" dir="2700000" algn="tl">
                  <a:srgbClr val="000000"/>
                </a:outerShdw>
              </a:effectLst>
            </a:endParaRPr>
          </a:p>
          <a:p>
            <a:pPr>
              <a:defRPr/>
            </a:pPr>
            <a:r>
              <a:rPr lang="en-US" dirty="0">
                <a:solidFill>
                  <a:schemeClr val="tx2"/>
                </a:solidFill>
                <a:effectLst>
                  <a:outerShdw blurRad="38100" dist="38100" dir="2700000" algn="tl">
                    <a:srgbClr val="000000"/>
                  </a:outerShdw>
                </a:effectLst>
              </a:rPr>
              <a:t>Incompleteness Proof:</a:t>
            </a:r>
          </a:p>
          <a:p>
            <a:pPr>
              <a:defRPr/>
            </a:pPr>
            <a:r>
              <a:rPr lang="en-US" dirty="0">
                <a:effectLst>
                  <a:outerShdw blurRad="38100" dist="38100" dir="2700000" algn="tl">
                    <a:srgbClr val="000000"/>
                  </a:outerShdw>
                </a:effectLst>
              </a:rPr>
              <a:t>If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is a valid proof system, </a:t>
            </a:r>
          </a:p>
          <a:p>
            <a:pPr lvl="1">
              <a:buFont typeface="Symbol" pitchFamily="18" charset="2"/>
              <a:buChar char=""/>
              <a:defRPr/>
            </a:pPr>
            <a:r>
              <a:rPr lang="en-US" i="1" dirty="0">
                <a:effectLst>
                  <a:outerShdw blurRad="38100" dist="38100" dir="2700000" algn="tl">
                    <a:srgbClr val="000000"/>
                  </a:outerShdw>
                </a:effectLst>
                <a:sym typeface="Symbol"/>
              </a:rPr>
              <a:t> </a:t>
            </a:r>
            <a:r>
              <a:rPr lang="en-US" i="1" dirty="0" err="1">
                <a:solidFill>
                  <a:srgbClr val="00FFFF"/>
                </a:solidFill>
                <a:effectLst/>
              </a:rPr>
              <a:t>MathTruth</a:t>
            </a:r>
            <a:r>
              <a:rPr lang="en-US" dirty="0">
                <a:solidFill>
                  <a:srgbClr val="00FFFF"/>
                </a:solidFill>
                <a:effectLst/>
              </a:rPr>
              <a:t> </a:t>
            </a:r>
            <a:r>
              <a:rPr lang="en-US" dirty="0">
                <a:effectLst>
                  <a:outerShdw blurRad="38100" dist="38100" dir="2700000" algn="tl">
                    <a:srgbClr val="000000"/>
                  </a:outerShdw>
                </a:effectLst>
              </a:rPr>
              <a:t>is computable </a:t>
            </a:r>
          </a:p>
          <a:p>
            <a:pPr lvl="1">
              <a:buFont typeface="Symbol" pitchFamily="18" charset="2"/>
              <a:buChar char=""/>
              <a:defRPr/>
            </a:pPr>
            <a:r>
              <a:rPr lang="en-US" i="1" dirty="0">
                <a:effectLst>
                  <a:outerShdw blurRad="38100" dist="38100" dir="2700000" algn="tl">
                    <a:srgbClr val="000000"/>
                  </a:outerShdw>
                </a:effectLst>
                <a:sym typeface="Symbol"/>
              </a:rPr>
              <a:t> </a:t>
            </a:r>
            <a:r>
              <a:rPr lang="en-US" i="1" dirty="0" err="1">
                <a:solidFill>
                  <a:srgbClr val="00FFFF"/>
                </a:solidFill>
                <a:effectLst/>
              </a:rPr>
              <a:t>HaltingProblem</a:t>
            </a:r>
            <a:r>
              <a:rPr lang="en-US" i="1" dirty="0">
                <a:solidFill>
                  <a:srgbClr val="00FFFF"/>
                </a:solidFill>
                <a:effectLst/>
              </a:rPr>
              <a:t> </a:t>
            </a:r>
            <a:r>
              <a:rPr lang="en-US" dirty="0">
                <a:effectLst>
                  <a:outerShdw blurRad="38100" dist="38100" dir="2700000" algn="tl">
                    <a:srgbClr val="000000"/>
                  </a:outerShdw>
                </a:effectLst>
              </a:rPr>
              <a:t>is computable </a:t>
            </a:r>
          </a:p>
        </p:txBody>
      </p:sp>
      <p:grpSp>
        <p:nvGrpSpPr>
          <p:cNvPr id="2" name="Group 16"/>
          <p:cNvGrpSpPr>
            <a:grpSpLocks/>
          </p:cNvGrpSpPr>
          <p:nvPr/>
        </p:nvGrpSpPr>
        <p:grpSpPr bwMode="auto">
          <a:xfrm>
            <a:off x="6664325" y="76200"/>
            <a:ext cx="2403475" cy="1062038"/>
            <a:chOff x="-1260896" y="76201"/>
            <a:chExt cx="2403896" cy="1061619"/>
          </a:xfrm>
        </p:grpSpPr>
        <p:pic>
          <p:nvPicPr>
            <p:cNvPr id="13326" name="Picture 17" descr="Alan_Turing"/>
            <p:cNvPicPr>
              <a:picLocks noChangeAspect="1" noChangeArrowheads="1"/>
            </p:cNvPicPr>
            <p:nvPr/>
          </p:nvPicPr>
          <p:blipFill>
            <a:blip r:embed="rId3">
              <a:extLst>
                <a:ext uri="{28A0092B-C50C-407E-A947-70E740481C1C}">
                  <a14:useLocalDpi xmlns:a14="http://schemas.microsoft.com/office/drawing/2010/main" val="0"/>
                </a:ext>
              </a:extLst>
            </a:blip>
            <a:srcRect l="7536" r="2751" b="12926"/>
            <a:stretch>
              <a:fillRect/>
            </a:stretch>
          </p:blipFill>
          <p:spPr bwMode="auto">
            <a:xfrm>
              <a:off x="88572" y="76201"/>
              <a:ext cx="1054428" cy="1061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7" name="Rectangle 18"/>
            <p:cNvSpPr>
              <a:spLocks noChangeArrowheads="1"/>
            </p:cNvSpPr>
            <p:nvPr/>
          </p:nvSpPr>
          <p:spPr bwMode="auto">
            <a:xfrm>
              <a:off x="-1260896" y="381000"/>
              <a:ext cx="156786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1600">
                  <a:effectLst/>
                </a:rPr>
                <a:t>Turing 1936</a:t>
              </a:r>
            </a:p>
          </p:txBody>
        </p:sp>
      </p:grpSp>
      <p:sp>
        <p:nvSpPr>
          <p:cNvPr id="20" name="Rectangle 2"/>
          <p:cNvSpPr>
            <a:spLocks noChangeArrowheads="1"/>
          </p:cNvSpPr>
          <p:nvPr/>
        </p:nvSpPr>
        <p:spPr bwMode="auto">
          <a:xfrm>
            <a:off x="304800" y="-304800"/>
            <a:ext cx="7772400" cy="1143000"/>
          </a:xfrm>
          <a:prstGeom prst="rect">
            <a:avLst/>
          </a:prstGeom>
          <a:noFill/>
          <a:ln w="9525">
            <a:noFill/>
            <a:miter lim="800000"/>
            <a:headEnd/>
            <a:tailEnd/>
          </a:ln>
          <a:effectLst/>
        </p:spPr>
        <p:txBody>
          <a:bodyPr anchor="ctr"/>
          <a:lstStyle/>
          <a:p>
            <a:pPr algn="ctr">
              <a:defRPr/>
            </a:pPr>
            <a:r>
              <a:rPr lang="en-US" sz="3600" dirty="0">
                <a:solidFill>
                  <a:schemeClr val="tx2"/>
                </a:solidFill>
                <a:effectLst/>
                <a:latin typeface="+mj-lt"/>
                <a:ea typeface="Mathematica7" pitchFamily="2" charset="0"/>
              </a:rPr>
              <a:t>Gödel’s Incompleteness Theorem</a:t>
            </a:r>
            <a:endParaRPr lang="en-US" sz="2000" dirty="0">
              <a:solidFill>
                <a:schemeClr val="tx2"/>
              </a:solidFill>
              <a:effectLst/>
              <a:latin typeface="+mj-lt"/>
              <a:ea typeface="Mathematica7" pitchFamily="2" charset="0"/>
            </a:endParaRPr>
          </a:p>
        </p:txBody>
      </p:sp>
      <p:sp>
        <p:nvSpPr>
          <p:cNvPr id="21" name="Rectangle 19"/>
          <p:cNvSpPr>
            <a:spLocks noChangeArrowheads="1"/>
          </p:cNvSpPr>
          <p:nvPr/>
        </p:nvSpPr>
        <p:spPr bwMode="auto">
          <a:xfrm>
            <a:off x="685800" y="5562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endParaRPr lang="en-US" altLang="en-US" i="1">
              <a:solidFill>
                <a:srgbClr val="00FFFF"/>
              </a:solidFill>
              <a:effectLst/>
            </a:endParaRPr>
          </a:p>
        </p:txBody>
      </p:sp>
      <p:pic>
        <p:nvPicPr>
          <p:cNvPr id="22" name="Picture 125" descr="Euclid_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39113" y="5100638"/>
            <a:ext cx="774700"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Text Box 14"/>
          <p:cNvSpPr txBox="1">
            <a:spLocks noChangeArrowheads="1"/>
          </p:cNvSpPr>
          <p:nvPr/>
        </p:nvSpPr>
        <p:spPr bwMode="auto">
          <a:xfrm>
            <a:off x="5759450" y="6248400"/>
            <a:ext cx="2851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sz="3600">
                <a:solidFill>
                  <a:schemeClr val="hlink"/>
                </a:solidFill>
                <a:effectLst/>
              </a:rPr>
              <a:t>Contradiction!</a:t>
            </a:r>
          </a:p>
        </p:txBody>
      </p:sp>
      <p:grpSp>
        <p:nvGrpSpPr>
          <p:cNvPr id="3" name="Group 20"/>
          <p:cNvGrpSpPr>
            <a:grpSpLocks/>
          </p:cNvGrpSpPr>
          <p:nvPr/>
        </p:nvGrpSpPr>
        <p:grpSpPr bwMode="auto">
          <a:xfrm>
            <a:off x="1327150" y="5562600"/>
            <a:ext cx="4432300" cy="990600"/>
            <a:chOff x="1696" y="2008"/>
            <a:chExt cx="2792" cy="624"/>
          </a:xfrm>
        </p:grpSpPr>
        <p:sp>
          <p:nvSpPr>
            <p:cNvPr id="25" name="Freeform 16"/>
            <p:cNvSpPr>
              <a:spLocks/>
            </p:cNvSpPr>
            <p:nvPr/>
          </p:nvSpPr>
          <p:spPr bwMode="auto">
            <a:xfrm>
              <a:off x="2128" y="2344"/>
              <a:ext cx="2360" cy="288"/>
            </a:xfrm>
            <a:custGeom>
              <a:avLst/>
              <a:gdLst/>
              <a:ahLst/>
              <a:cxnLst>
                <a:cxn ang="0">
                  <a:pos x="1341" y="3053"/>
                </a:cxn>
                <a:cxn ang="0">
                  <a:pos x="0" y="0"/>
                </a:cxn>
              </a:cxnLst>
              <a:rect l="0" t="0" r="r" b="b"/>
              <a:pathLst>
                <a:path w="1341" h="3053">
                  <a:moveTo>
                    <a:pt x="1341" y="3053"/>
                  </a:moveTo>
                  <a:cubicBezTo>
                    <a:pt x="1117" y="2544"/>
                    <a:pt x="223" y="509"/>
                    <a:pt x="0" y="0"/>
                  </a:cubicBezTo>
                </a:path>
              </a:pathLst>
            </a:custGeom>
            <a:noFill/>
            <a:ln w="79375" cap="flat" cmpd="sng">
              <a:solidFill>
                <a:schemeClr val="hlink"/>
              </a:solidFill>
              <a:prstDash val="solid"/>
              <a:round/>
              <a:headEnd type="none" w="med" len="med"/>
              <a:tailEnd type="stealth" w="med" len="med"/>
            </a:ln>
            <a:effectLst/>
          </p:spPr>
          <p:txBody>
            <a:bodyPr/>
            <a:lstStyle/>
            <a:p>
              <a:pPr>
                <a:defRPr/>
              </a:pPr>
              <a:endParaRPr lang="en-CA"/>
            </a:p>
          </p:txBody>
        </p:sp>
        <p:grpSp>
          <p:nvGrpSpPr>
            <p:cNvPr id="13323" name="Group 17"/>
            <p:cNvGrpSpPr>
              <a:grpSpLocks/>
            </p:cNvGrpSpPr>
            <p:nvPr/>
          </p:nvGrpSpPr>
          <p:grpSpPr bwMode="auto">
            <a:xfrm>
              <a:off x="1696" y="2008"/>
              <a:ext cx="336" cy="336"/>
              <a:chOff x="1920" y="1872"/>
              <a:chExt cx="336" cy="336"/>
            </a:xfrm>
          </p:grpSpPr>
          <p:sp>
            <p:nvSpPr>
              <p:cNvPr id="27" name="Line 18"/>
              <p:cNvSpPr>
                <a:spLocks noChangeShapeType="1"/>
              </p:cNvSpPr>
              <p:nvPr/>
            </p:nvSpPr>
            <p:spPr bwMode="auto">
              <a:xfrm>
                <a:off x="1920" y="1872"/>
                <a:ext cx="336" cy="336"/>
              </a:xfrm>
              <a:prstGeom prst="line">
                <a:avLst/>
              </a:prstGeom>
              <a:noFill/>
              <a:ln w="88900">
                <a:solidFill>
                  <a:schemeClr val="hlink"/>
                </a:solidFill>
                <a:round/>
                <a:headEnd/>
                <a:tailEnd/>
              </a:ln>
              <a:effectLst/>
            </p:spPr>
            <p:txBody>
              <a:bodyPr/>
              <a:lstStyle/>
              <a:p>
                <a:pPr>
                  <a:defRPr/>
                </a:pPr>
                <a:endParaRPr lang="en-CA"/>
              </a:p>
            </p:txBody>
          </p:sp>
          <p:sp>
            <p:nvSpPr>
              <p:cNvPr id="28" name="Line 19"/>
              <p:cNvSpPr>
                <a:spLocks noChangeShapeType="1"/>
              </p:cNvSpPr>
              <p:nvPr/>
            </p:nvSpPr>
            <p:spPr bwMode="auto">
              <a:xfrm flipH="1">
                <a:off x="1920" y="1872"/>
                <a:ext cx="336" cy="336"/>
              </a:xfrm>
              <a:prstGeom prst="line">
                <a:avLst/>
              </a:prstGeom>
              <a:noFill/>
              <a:ln w="88900">
                <a:solidFill>
                  <a:schemeClr val="hlink"/>
                </a:solidFill>
                <a:round/>
                <a:headEnd/>
                <a:tailEnd/>
              </a:ln>
              <a:effectLst/>
            </p:spPr>
            <p:txBody>
              <a:bodyPr/>
              <a:lstStyle/>
              <a:p>
                <a:pPr>
                  <a:defRPr/>
                </a:pPr>
                <a:endParaRPr lang="en-CA"/>
              </a:p>
            </p:txBody>
          </p:sp>
        </p:grpSp>
      </p:grpSp>
      <p:sp>
        <p:nvSpPr>
          <p:cNvPr id="29" name="AutoShape 9"/>
          <p:cNvSpPr>
            <a:spLocks noChangeArrowheads="1"/>
          </p:cNvSpPr>
          <p:nvPr/>
        </p:nvSpPr>
        <p:spPr bwMode="auto">
          <a:xfrm>
            <a:off x="7086600" y="4343400"/>
            <a:ext cx="1751013" cy="609600"/>
          </a:xfrm>
          <a:prstGeom prst="wedgeRoundRectCallout">
            <a:avLst>
              <a:gd name="adj1" fmla="val 32869"/>
              <a:gd name="adj2" fmla="val 95036"/>
              <a:gd name="adj3" fmla="val 16667"/>
            </a:avLst>
          </a:prstGeom>
          <a:noFill/>
          <a:ln w="38100" cap="sq">
            <a:solidFill>
              <a:schemeClr val="hlink"/>
            </a:solidFill>
            <a:miter lim="800000"/>
            <a:headEnd/>
            <a:tailEnd/>
          </a:ln>
          <a:effectLst/>
        </p:spPr>
        <p:txBody>
          <a:bodyPr lIns="274320" rIns="274320"/>
          <a:lstStyle/>
          <a:p>
            <a:pPr algn="ctr">
              <a:defRPr/>
            </a:pPr>
            <a:r>
              <a:rPr lang="en-US">
                <a:effectLst>
                  <a:outerShdw blurRad="38100" dist="38100" dir="2700000" algn="tl">
                    <a:srgbClr val="000000"/>
                  </a:outerShdw>
                </a:effectLst>
              </a:rPr>
              <a:t>Oops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nodePh="1">
                                  <p:stCondLst>
                                    <p:cond delay="0"/>
                                  </p:stCondLst>
                                  <p:endCondLst>
                                    <p:cond evt="begin" delay="0">
                                      <p:tn val="9"/>
                                    </p:cond>
                                  </p:endCondLst>
                                  <p:childTnLst>
                                    <p:set>
                                      <p:cBhvr>
                                        <p:cTn id="10" dur="1" fill="hold">
                                          <p:stCondLst>
                                            <p:cond delay="0"/>
                                          </p:stCondLst>
                                        </p:cTn>
                                        <p:tgtEl>
                                          <p:spTgt spid="21"/>
                                        </p:tgtEl>
                                        <p:attrNameLst>
                                          <p:attrName>style.visibility</p:attrName>
                                        </p:attrNameLst>
                                      </p:cBhvr>
                                      <p:to>
                                        <p:strVal val="visible"/>
                                      </p:to>
                                    </p:set>
                                    <p:anim calcmode="lin" valueType="num">
                                      <p:cBhvr additive="base">
                                        <p:cTn id="11" dur="500" fill="hold"/>
                                        <p:tgtEl>
                                          <p:spTgt spid="21"/>
                                        </p:tgtEl>
                                        <p:attrNameLst>
                                          <p:attrName>ppt_x</p:attrName>
                                        </p:attrNameLst>
                                      </p:cBhvr>
                                      <p:tavLst>
                                        <p:tav tm="0">
                                          <p:val>
                                            <p:strVal val="1+#ppt_w/2"/>
                                          </p:val>
                                        </p:tav>
                                        <p:tav tm="100000">
                                          <p:val>
                                            <p:strVal val="#ppt_x"/>
                                          </p:val>
                                        </p:tav>
                                      </p:tavLst>
                                    </p:anim>
                                    <p:anim calcmode="lin" valueType="num">
                                      <p:cBhvr additive="base">
                                        <p:cTn id="1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14">
                                            <p:txEl>
                                              <p:pRg st="0" end="0"/>
                                            </p:txEl>
                                          </p:spTgt>
                                        </p:tgtEl>
                                        <p:attrNameLst>
                                          <p:attrName>style.visibility</p:attrName>
                                        </p:attrNameLst>
                                      </p:cBhvr>
                                      <p:to>
                                        <p:strVal val="visible"/>
                                      </p:to>
                                    </p:set>
                                    <p:anim calcmode="lin" valueType="num">
                                      <p:cBhvr additive="base">
                                        <p:cTn id="17" dur="500" fill="hold"/>
                                        <p:tgtEl>
                                          <p:spTgt spid="14">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14">
                                            <p:txEl>
                                              <p:pRg st="1" end="1"/>
                                            </p:txEl>
                                          </p:spTgt>
                                        </p:tgtEl>
                                        <p:attrNameLst>
                                          <p:attrName>style.visibility</p:attrName>
                                        </p:attrNameLst>
                                      </p:cBhvr>
                                      <p:to>
                                        <p:strVal val="visible"/>
                                      </p:to>
                                    </p:set>
                                    <p:anim calcmode="lin" valueType="num">
                                      <p:cBhvr additive="base">
                                        <p:cTn id="23" dur="500" fill="hold"/>
                                        <p:tgtEl>
                                          <p:spTgt spid="14">
                                            <p:txEl>
                                              <p:pRg st="1" end="1"/>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nodeType="clickEffect">
                                  <p:stCondLst>
                                    <p:cond delay="0"/>
                                  </p:stCondLst>
                                  <p:childTnLst>
                                    <p:set>
                                      <p:cBhvr>
                                        <p:cTn id="28" dur="1" fill="hold">
                                          <p:stCondLst>
                                            <p:cond delay="0"/>
                                          </p:stCondLst>
                                        </p:cTn>
                                        <p:tgtEl>
                                          <p:spTgt spid="14">
                                            <p:txEl>
                                              <p:pRg st="2" end="2"/>
                                            </p:txEl>
                                          </p:spTgt>
                                        </p:tgtEl>
                                        <p:attrNameLst>
                                          <p:attrName>style.visibility</p:attrName>
                                        </p:attrNameLst>
                                      </p:cBhvr>
                                      <p:to>
                                        <p:strVal val="visible"/>
                                      </p:to>
                                    </p:set>
                                    <p:anim calcmode="lin" valueType="num">
                                      <p:cBhvr additive="base">
                                        <p:cTn id="29" dur="500" fill="hold"/>
                                        <p:tgtEl>
                                          <p:spTgt spid="14">
                                            <p:txEl>
                                              <p:pRg st="2" end="2"/>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nodeType="clickEffect">
                                  <p:stCondLst>
                                    <p:cond delay="0"/>
                                  </p:stCondLst>
                                  <p:childTnLst>
                                    <p:set>
                                      <p:cBhvr>
                                        <p:cTn id="34" dur="1" fill="hold">
                                          <p:stCondLst>
                                            <p:cond delay="0"/>
                                          </p:stCondLst>
                                        </p:cTn>
                                        <p:tgtEl>
                                          <p:spTgt spid="14">
                                            <p:txEl>
                                              <p:pRg st="3" end="3"/>
                                            </p:txEl>
                                          </p:spTgt>
                                        </p:tgtEl>
                                        <p:attrNameLst>
                                          <p:attrName>style.visibility</p:attrName>
                                        </p:attrNameLst>
                                      </p:cBhvr>
                                      <p:to>
                                        <p:strVal val="visible"/>
                                      </p:to>
                                    </p:set>
                                    <p:anim calcmode="lin" valueType="num">
                                      <p:cBhvr additive="base">
                                        <p:cTn id="35" dur="500" fill="hold"/>
                                        <p:tgtEl>
                                          <p:spTgt spid="14">
                                            <p:txEl>
                                              <p:pRg st="3" end="3"/>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8" fill="hold" nodeType="clickEffect">
                                  <p:stCondLst>
                                    <p:cond delay="0"/>
                                  </p:stCondLst>
                                  <p:childTnLst>
                                    <p:set>
                                      <p:cBhvr>
                                        <p:cTn id="40" dur="1" fill="hold">
                                          <p:stCondLst>
                                            <p:cond delay="0"/>
                                          </p:stCondLst>
                                        </p:cTn>
                                        <p:tgtEl>
                                          <p:spTgt spid="14">
                                            <p:txEl>
                                              <p:pRg st="4" end="4"/>
                                            </p:txEl>
                                          </p:spTgt>
                                        </p:tgtEl>
                                        <p:attrNameLst>
                                          <p:attrName>style.visibility</p:attrName>
                                        </p:attrNameLst>
                                      </p:cBhvr>
                                      <p:to>
                                        <p:strVal val="visible"/>
                                      </p:to>
                                    </p:set>
                                    <p:anim calcmode="lin" valueType="num">
                                      <p:cBhvr additive="base">
                                        <p:cTn id="41" dur="500" fill="hold"/>
                                        <p:tgtEl>
                                          <p:spTgt spid="14">
                                            <p:txEl>
                                              <p:pRg st="4" end="4"/>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1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8" fill="hold" nodeType="clickEffect">
                                  <p:stCondLst>
                                    <p:cond delay="0"/>
                                  </p:stCondLst>
                                  <p:childTnLst>
                                    <p:set>
                                      <p:cBhvr>
                                        <p:cTn id="46" dur="1" fill="hold">
                                          <p:stCondLst>
                                            <p:cond delay="0"/>
                                          </p:stCondLst>
                                        </p:cTn>
                                        <p:tgtEl>
                                          <p:spTgt spid="14">
                                            <p:txEl>
                                              <p:pRg st="5" end="5"/>
                                            </p:txEl>
                                          </p:spTgt>
                                        </p:tgtEl>
                                        <p:attrNameLst>
                                          <p:attrName>style.visibility</p:attrName>
                                        </p:attrNameLst>
                                      </p:cBhvr>
                                      <p:to>
                                        <p:strVal val="visible"/>
                                      </p:to>
                                    </p:set>
                                    <p:anim calcmode="lin" valueType="num">
                                      <p:cBhvr additive="base">
                                        <p:cTn id="47" dur="500" fill="hold"/>
                                        <p:tgtEl>
                                          <p:spTgt spid="14">
                                            <p:txEl>
                                              <p:pRg st="5" end="5"/>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1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8" fill="hold" nodeType="clickEffect">
                                  <p:stCondLst>
                                    <p:cond delay="0"/>
                                  </p:stCondLst>
                                  <p:childTnLst>
                                    <p:set>
                                      <p:cBhvr>
                                        <p:cTn id="52" dur="1" fill="hold">
                                          <p:stCondLst>
                                            <p:cond delay="0"/>
                                          </p:stCondLst>
                                        </p:cTn>
                                        <p:tgtEl>
                                          <p:spTgt spid="14">
                                            <p:txEl>
                                              <p:pRg st="6" end="6"/>
                                            </p:txEl>
                                          </p:spTgt>
                                        </p:tgtEl>
                                        <p:attrNameLst>
                                          <p:attrName>style.visibility</p:attrName>
                                        </p:attrNameLst>
                                      </p:cBhvr>
                                      <p:to>
                                        <p:strVal val="visible"/>
                                      </p:to>
                                    </p:set>
                                    <p:anim calcmode="lin" valueType="num">
                                      <p:cBhvr additive="base">
                                        <p:cTn id="53" dur="500" fill="hold"/>
                                        <p:tgtEl>
                                          <p:spTgt spid="14">
                                            <p:txEl>
                                              <p:pRg st="6" end="6"/>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14">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8" fill="hold" nodeType="clickEffect">
                                  <p:stCondLst>
                                    <p:cond delay="0"/>
                                  </p:stCondLst>
                                  <p:childTnLst>
                                    <p:set>
                                      <p:cBhvr>
                                        <p:cTn id="58" dur="1" fill="hold">
                                          <p:stCondLst>
                                            <p:cond delay="0"/>
                                          </p:stCondLst>
                                        </p:cTn>
                                        <p:tgtEl>
                                          <p:spTgt spid="14">
                                            <p:txEl>
                                              <p:pRg st="7" end="7"/>
                                            </p:txEl>
                                          </p:spTgt>
                                        </p:tgtEl>
                                        <p:attrNameLst>
                                          <p:attrName>style.visibility</p:attrName>
                                        </p:attrNameLst>
                                      </p:cBhvr>
                                      <p:to>
                                        <p:strVal val="visible"/>
                                      </p:to>
                                    </p:set>
                                    <p:anim calcmode="lin" valueType="num">
                                      <p:cBhvr additive="base">
                                        <p:cTn id="59" dur="500" fill="hold"/>
                                        <p:tgtEl>
                                          <p:spTgt spid="14">
                                            <p:txEl>
                                              <p:pRg st="7" end="7"/>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14">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8" fill="hold" nodeType="clickEffect">
                                  <p:stCondLst>
                                    <p:cond delay="0"/>
                                  </p:stCondLst>
                                  <p:childTnLst>
                                    <p:set>
                                      <p:cBhvr>
                                        <p:cTn id="64" dur="1" fill="hold">
                                          <p:stCondLst>
                                            <p:cond delay="0"/>
                                          </p:stCondLst>
                                        </p:cTn>
                                        <p:tgtEl>
                                          <p:spTgt spid="14">
                                            <p:txEl>
                                              <p:pRg st="8" end="8"/>
                                            </p:txEl>
                                          </p:spTgt>
                                        </p:tgtEl>
                                        <p:attrNameLst>
                                          <p:attrName>style.visibility</p:attrName>
                                        </p:attrNameLst>
                                      </p:cBhvr>
                                      <p:to>
                                        <p:strVal val="visible"/>
                                      </p:to>
                                    </p:set>
                                    <p:anim calcmode="lin" valueType="num">
                                      <p:cBhvr additive="base">
                                        <p:cTn id="65" dur="500" fill="hold"/>
                                        <p:tgtEl>
                                          <p:spTgt spid="14">
                                            <p:txEl>
                                              <p:pRg st="8" end="8"/>
                                            </p:txEl>
                                          </p:spTgt>
                                        </p:tgtEl>
                                        <p:attrNameLst>
                                          <p:attrName>ppt_x</p:attrName>
                                        </p:attrNameLst>
                                      </p:cBhvr>
                                      <p:tavLst>
                                        <p:tav tm="0">
                                          <p:val>
                                            <p:strVal val="0-#ppt_w/2"/>
                                          </p:val>
                                        </p:tav>
                                        <p:tav tm="100000">
                                          <p:val>
                                            <p:strVal val="#ppt_x"/>
                                          </p:val>
                                        </p:tav>
                                      </p:tavLst>
                                    </p:anim>
                                    <p:anim calcmode="lin" valueType="num">
                                      <p:cBhvr additive="base">
                                        <p:cTn id="66" dur="500" fill="hold"/>
                                        <p:tgtEl>
                                          <p:spTgt spid="14">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8" fill="hold" nodeType="clickEffect">
                                  <p:stCondLst>
                                    <p:cond delay="0"/>
                                  </p:stCondLst>
                                  <p:childTnLst>
                                    <p:set>
                                      <p:cBhvr>
                                        <p:cTn id="70" dur="1" fill="hold">
                                          <p:stCondLst>
                                            <p:cond delay="0"/>
                                          </p:stCondLst>
                                        </p:cTn>
                                        <p:tgtEl>
                                          <p:spTgt spid="14">
                                            <p:txEl>
                                              <p:pRg st="9" end="9"/>
                                            </p:txEl>
                                          </p:spTgt>
                                        </p:tgtEl>
                                        <p:attrNameLst>
                                          <p:attrName>style.visibility</p:attrName>
                                        </p:attrNameLst>
                                      </p:cBhvr>
                                      <p:to>
                                        <p:strVal val="visible"/>
                                      </p:to>
                                    </p:set>
                                    <p:anim calcmode="lin" valueType="num">
                                      <p:cBhvr additive="base">
                                        <p:cTn id="71" dur="500" fill="hold"/>
                                        <p:tgtEl>
                                          <p:spTgt spid="14">
                                            <p:txEl>
                                              <p:pRg st="9" end="9"/>
                                            </p:txEl>
                                          </p:spTgt>
                                        </p:tgtEl>
                                        <p:attrNameLst>
                                          <p:attrName>ppt_x</p:attrName>
                                        </p:attrNameLst>
                                      </p:cBhvr>
                                      <p:tavLst>
                                        <p:tav tm="0">
                                          <p:val>
                                            <p:strVal val="0-#ppt_w/2"/>
                                          </p:val>
                                        </p:tav>
                                        <p:tav tm="100000">
                                          <p:val>
                                            <p:strVal val="#ppt_x"/>
                                          </p:val>
                                        </p:tav>
                                      </p:tavLst>
                                    </p:anim>
                                    <p:anim calcmode="lin" valueType="num">
                                      <p:cBhvr additive="base">
                                        <p:cTn id="72" dur="500" fill="hold"/>
                                        <p:tgtEl>
                                          <p:spTgt spid="14">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8" fill="hold" nodeType="clickEffect">
                                  <p:stCondLst>
                                    <p:cond delay="0"/>
                                  </p:stCondLst>
                                  <p:childTnLst>
                                    <p:set>
                                      <p:cBhvr>
                                        <p:cTn id="76" dur="1" fill="hold">
                                          <p:stCondLst>
                                            <p:cond delay="0"/>
                                          </p:stCondLst>
                                        </p:cTn>
                                        <p:tgtEl>
                                          <p:spTgt spid="14">
                                            <p:txEl>
                                              <p:pRg st="10" end="10"/>
                                            </p:txEl>
                                          </p:spTgt>
                                        </p:tgtEl>
                                        <p:attrNameLst>
                                          <p:attrName>style.visibility</p:attrName>
                                        </p:attrNameLst>
                                      </p:cBhvr>
                                      <p:to>
                                        <p:strVal val="visible"/>
                                      </p:to>
                                    </p:set>
                                    <p:anim calcmode="lin" valueType="num">
                                      <p:cBhvr additive="base">
                                        <p:cTn id="77" dur="500" fill="hold"/>
                                        <p:tgtEl>
                                          <p:spTgt spid="14">
                                            <p:txEl>
                                              <p:pRg st="10" end="10"/>
                                            </p:txEl>
                                          </p:spTgt>
                                        </p:tgtEl>
                                        <p:attrNameLst>
                                          <p:attrName>ppt_x</p:attrName>
                                        </p:attrNameLst>
                                      </p:cBhvr>
                                      <p:tavLst>
                                        <p:tav tm="0">
                                          <p:val>
                                            <p:strVal val="0-#ppt_w/2"/>
                                          </p:val>
                                        </p:tav>
                                        <p:tav tm="100000">
                                          <p:val>
                                            <p:strVal val="#ppt_x"/>
                                          </p:val>
                                        </p:tav>
                                      </p:tavLst>
                                    </p:anim>
                                    <p:anim calcmode="lin" valueType="num">
                                      <p:cBhvr additive="base">
                                        <p:cTn id="78" dur="500" fill="hold"/>
                                        <p:tgtEl>
                                          <p:spTgt spid="14">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8" fill="hold" nodeType="clickEffect">
                                  <p:stCondLst>
                                    <p:cond delay="0"/>
                                  </p:stCondLst>
                                  <p:childTnLst>
                                    <p:set>
                                      <p:cBhvr>
                                        <p:cTn id="82" dur="1" fill="hold">
                                          <p:stCondLst>
                                            <p:cond delay="0"/>
                                          </p:stCondLst>
                                        </p:cTn>
                                        <p:tgtEl>
                                          <p:spTgt spid="14">
                                            <p:txEl>
                                              <p:pRg st="11" end="11"/>
                                            </p:txEl>
                                          </p:spTgt>
                                        </p:tgtEl>
                                        <p:attrNameLst>
                                          <p:attrName>style.visibility</p:attrName>
                                        </p:attrNameLst>
                                      </p:cBhvr>
                                      <p:to>
                                        <p:strVal val="visible"/>
                                      </p:to>
                                    </p:set>
                                    <p:anim calcmode="lin" valueType="num">
                                      <p:cBhvr additive="base">
                                        <p:cTn id="83" dur="500" fill="hold"/>
                                        <p:tgtEl>
                                          <p:spTgt spid="14">
                                            <p:txEl>
                                              <p:pRg st="11" end="11"/>
                                            </p:txEl>
                                          </p:spTgt>
                                        </p:tgtEl>
                                        <p:attrNameLst>
                                          <p:attrName>ppt_x</p:attrName>
                                        </p:attrNameLst>
                                      </p:cBhvr>
                                      <p:tavLst>
                                        <p:tav tm="0">
                                          <p:val>
                                            <p:strVal val="0-#ppt_w/2"/>
                                          </p:val>
                                        </p:tav>
                                        <p:tav tm="100000">
                                          <p:val>
                                            <p:strVal val="#ppt_x"/>
                                          </p:val>
                                        </p:tav>
                                      </p:tavLst>
                                    </p:anim>
                                    <p:anim calcmode="lin" valueType="num">
                                      <p:cBhvr additive="base">
                                        <p:cTn id="84" dur="500" fill="hold"/>
                                        <p:tgtEl>
                                          <p:spTgt spid="14">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23" presetClass="entr" presetSubtype="16" fill="hold" grpId="0" nodeType="clickEffect">
                                  <p:stCondLst>
                                    <p:cond delay="0"/>
                                  </p:stCondLst>
                                  <p:childTnLst>
                                    <p:set>
                                      <p:cBhvr>
                                        <p:cTn id="88" dur="1" fill="hold">
                                          <p:stCondLst>
                                            <p:cond delay="0"/>
                                          </p:stCondLst>
                                        </p:cTn>
                                        <p:tgtEl>
                                          <p:spTgt spid="23"/>
                                        </p:tgtEl>
                                        <p:attrNameLst>
                                          <p:attrName>style.visibility</p:attrName>
                                        </p:attrNameLst>
                                      </p:cBhvr>
                                      <p:to>
                                        <p:strVal val="visible"/>
                                      </p:to>
                                    </p:set>
                                    <p:anim calcmode="lin" valueType="num">
                                      <p:cBhvr>
                                        <p:cTn id="89" dur="500" fill="hold"/>
                                        <p:tgtEl>
                                          <p:spTgt spid="23"/>
                                        </p:tgtEl>
                                        <p:attrNameLst>
                                          <p:attrName>ppt_w</p:attrName>
                                        </p:attrNameLst>
                                      </p:cBhvr>
                                      <p:tavLst>
                                        <p:tav tm="0">
                                          <p:val>
                                            <p:fltVal val="0"/>
                                          </p:val>
                                        </p:tav>
                                        <p:tav tm="100000">
                                          <p:val>
                                            <p:strVal val="#ppt_w"/>
                                          </p:val>
                                        </p:tav>
                                      </p:tavLst>
                                    </p:anim>
                                    <p:anim calcmode="lin" valueType="num">
                                      <p:cBhvr>
                                        <p:cTn id="90" dur="500" fill="hold"/>
                                        <p:tgtEl>
                                          <p:spTgt spid="23"/>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87"/>
                                            </p:cond>
                                          </p:stCondLst>
                                          <p:endCondLst>
                                            <p:cond evt="onStopAudio" delay="0">
                                              <p:tgtEl>
                                                <p:sldTgt/>
                                              </p:tgtEl>
                                            </p:cond>
                                          </p:endCondLst>
                                        </p:cTn>
                                        <p:tgtEl>
                                          <p:sndTgt r:embed="rId2" name="glass.wav"/>
                                        </p:tgtEl>
                                      </p:cMediaNode>
                                    </p:audio>
                                  </p:subTnLst>
                                </p:cTn>
                              </p:par>
                            </p:childTnLst>
                          </p:cTn>
                        </p:par>
                      </p:childTnLst>
                    </p:cTn>
                  </p:par>
                  <p:par>
                    <p:cTn id="91" fill="hold" nodeType="clickPar">
                      <p:stCondLst>
                        <p:cond delay="indefinite"/>
                      </p:stCondLst>
                      <p:childTnLst>
                        <p:par>
                          <p:cTn id="92" fill="hold" nodeType="withGroup">
                            <p:stCondLst>
                              <p:cond delay="0"/>
                            </p:stCondLst>
                            <p:childTnLst>
                              <p:par>
                                <p:cTn id="93" presetID="2" presetClass="entr" presetSubtype="2" fill="hold" nodeType="clickEffect">
                                  <p:stCondLst>
                                    <p:cond delay="0"/>
                                  </p:stCondLst>
                                  <p:childTnLst>
                                    <p:set>
                                      <p:cBhvr>
                                        <p:cTn id="94" dur="1" fill="hold">
                                          <p:stCondLst>
                                            <p:cond delay="0"/>
                                          </p:stCondLst>
                                        </p:cTn>
                                        <p:tgtEl>
                                          <p:spTgt spid="3"/>
                                        </p:tgtEl>
                                        <p:attrNameLst>
                                          <p:attrName>style.visibility</p:attrName>
                                        </p:attrNameLst>
                                      </p:cBhvr>
                                      <p:to>
                                        <p:strVal val="visible"/>
                                      </p:to>
                                    </p:set>
                                    <p:anim calcmode="lin" valueType="num">
                                      <p:cBhvr additive="base">
                                        <p:cTn id="95" dur="500" fill="hold"/>
                                        <p:tgtEl>
                                          <p:spTgt spid="3"/>
                                        </p:tgtEl>
                                        <p:attrNameLst>
                                          <p:attrName>ppt_x</p:attrName>
                                        </p:attrNameLst>
                                      </p:cBhvr>
                                      <p:tavLst>
                                        <p:tav tm="0">
                                          <p:val>
                                            <p:strVal val="1+#ppt_w/2"/>
                                          </p:val>
                                        </p:tav>
                                        <p:tav tm="100000">
                                          <p:val>
                                            <p:strVal val="#ppt_x"/>
                                          </p:val>
                                        </p:tav>
                                      </p:tavLst>
                                    </p:anim>
                                    <p:anim calcmode="lin" valueType="num">
                                      <p:cBhvr additive="base">
                                        <p:cTn id="96"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7" fill="hold" nodeType="clickPar">
                      <p:stCondLst>
                        <p:cond delay="indefinite"/>
                      </p:stCondLst>
                      <p:childTnLst>
                        <p:par>
                          <p:cTn id="98" fill="hold" nodeType="withGroup">
                            <p:stCondLst>
                              <p:cond delay="0"/>
                            </p:stCondLst>
                            <p:childTnLst>
                              <p:par>
                                <p:cTn id="99" presetID="2" presetClass="entr" presetSubtype="2" fill="hold" nodeType="clickEffect">
                                  <p:stCondLst>
                                    <p:cond delay="0"/>
                                  </p:stCondLst>
                                  <p:childTnLst>
                                    <p:set>
                                      <p:cBhvr>
                                        <p:cTn id="100" dur="1" fill="hold">
                                          <p:stCondLst>
                                            <p:cond delay="0"/>
                                          </p:stCondLst>
                                        </p:cTn>
                                        <p:tgtEl>
                                          <p:spTgt spid="22"/>
                                        </p:tgtEl>
                                        <p:attrNameLst>
                                          <p:attrName>style.visibility</p:attrName>
                                        </p:attrNameLst>
                                      </p:cBhvr>
                                      <p:to>
                                        <p:strVal val="visible"/>
                                      </p:to>
                                    </p:set>
                                    <p:anim calcmode="lin" valueType="num">
                                      <p:cBhvr additive="base">
                                        <p:cTn id="101" dur="500" fill="hold"/>
                                        <p:tgtEl>
                                          <p:spTgt spid="22"/>
                                        </p:tgtEl>
                                        <p:attrNameLst>
                                          <p:attrName>ppt_x</p:attrName>
                                        </p:attrNameLst>
                                      </p:cBhvr>
                                      <p:tavLst>
                                        <p:tav tm="0">
                                          <p:val>
                                            <p:strVal val="1+#ppt_w/2"/>
                                          </p:val>
                                        </p:tav>
                                        <p:tav tm="100000">
                                          <p:val>
                                            <p:strVal val="#ppt_x"/>
                                          </p:val>
                                        </p:tav>
                                      </p:tavLst>
                                    </p:anim>
                                    <p:anim calcmode="lin" valueType="num">
                                      <p:cBhvr additive="base">
                                        <p:cTn id="102" dur="500" fill="hold"/>
                                        <p:tgtEl>
                                          <p:spTgt spid="22"/>
                                        </p:tgtEl>
                                        <p:attrNameLst>
                                          <p:attrName>ppt_y</p:attrName>
                                        </p:attrNameLst>
                                      </p:cBhvr>
                                      <p:tavLst>
                                        <p:tav tm="0">
                                          <p:val>
                                            <p:strVal val="#ppt_y"/>
                                          </p:val>
                                        </p:tav>
                                        <p:tav tm="100000">
                                          <p:val>
                                            <p:strVal val="#ppt_y"/>
                                          </p:val>
                                        </p:tav>
                                      </p:tavLst>
                                    </p:anim>
                                  </p:childTnLst>
                                </p:cTn>
                              </p:par>
                              <p:par>
                                <p:cTn id="103" presetID="2" presetClass="entr" presetSubtype="2" fill="hold" grpId="0" nodeType="withEffect">
                                  <p:stCondLst>
                                    <p:cond delay="0"/>
                                  </p:stCondLst>
                                  <p:childTnLst>
                                    <p:set>
                                      <p:cBhvr>
                                        <p:cTn id="104" dur="1" fill="hold">
                                          <p:stCondLst>
                                            <p:cond delay="0"/>
                                          </p:stCondLst>
                                        </p:cTn>
                                        <p:tgtEl>
                                          <p:spTgt spid="29"/>
                                        </p:tgtEl>
                                        <p:attrNameLst>
                                          <p:attrName>style.visibility</p:attrName>
                                        </p:attrNameLst>
                                      </p:cBhvr>
                                      <p:to>
                                        <p:strVal val="visible"/>
                                      </p:to>
                                    </p:set>
                                    <p:anim calcmode="lin" valueType="num">
                                      <p:cBhvr additive="base">
                                        <p:cTn id="105" dur="500" fill="hold"/>
                                        <p:tgtEl>
                                          <p:spTgt spid="29"/>
                                        </p:tgtEl>
                                        <p:attrNameLst>
                                          <p:attrName>ppt_x</p:attrName>
                                        </p:attrNameLst>
                                      </p:cBhvr>
                                      <p:tavLst>
                                        <p:tav tm="0">
                                          <p:val>
                                            <p:strVal val="1+#ppt_w/2"/>
                                          </p:val>
                                        </p:tav>
                                        <p:tav tm="100000">
                                          <p:val>
                                            <p:strVal val="#ppt_x"/>
                                          </p:val>
                                        </p:tav>
                                      </p:tavLst>
                                    </p:anim>
                                    <p:anim calcmode="lin" valueType="num">
                                      <p:cBhvr additive="base">
                                        <p:cTn id="106" dur="500" fill="hold"/>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autoUpdateAnimBg="0"/>
      <p:bldP spid="2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1"/>
          <p:cNvGrpSpPr>
            <a:grpSpLocks/>
          </p:cNvGrpSpPr>
          <p:nvPr/>
        </p:nvGrpSpPr>
        <p:grpSpPr bwMode="auto">
          <a:xfrm>
            <a:off x="-114300" y="160338"/>
            <a:ext cx="9639300" cy="7108825"/>
            <a:chOff x="-114300" y="161040"/>
            <a:chExt cx="9639300" cy="7108826"/>
          </a:xfrm>
        </p:grpSpPr>
        <p:sp>
          <p:nvSpPr>
            <p:cNvPr id="14449" name="Text Box 2"/>
            <p:cNvSpPr txBox="1">
              <a:spLocks noChangeArrowheads="1"/>
            </p:cNvSpPr>
            <p:nvPr/>
          </p:nvSpPr>
          <p:spPr bwMode="auto">
            <a:xfrm>
              <a:off x="5935663" y="1676400"/>
              <a:ext cx="5492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endParaRPr lang="en-US" altLang="en-US" sz="3200">
                <a:effectLst/>
                <a:latin typeface="Monotype Corsiva" pitchFamily="66" charset="0"/>
              </a:endParaRPr>
            </a:p>
          </p:txBody>
        </p:sp>
        <p:sp>
          <p:nvSpPr>
            <p:cNvPr id="14450" name="Rectangle 13"/>
            <p:cNvSpPr>
              <a:spLocks noChangeArrowheads="1"/>
            </p:cNvSpPr>
            <p:nvPr/>
          </p:nvSpPr>
          <p:spPr bwMode="auto">
            <a:xfrm>
              <a:off x="-76200" y="944940"/>
              <a:ext cx="4495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buFont typeface="Arial" pitchFamily="34" charset="0"/>
                <a:buChar char="•"/>
              </a:pPr>
              <a:r>
                <a:rPr lang="en-US" altLang="en-US" sz="2400" i="1">
                  <a:solidFill>
                    <a:srgbClr val="FF0000"/>
                  </a:solidFill>
                  <a:effectLst/>
                  <a:cs typeface="Times New Roman" pitchFamily="18" charset="0"/>
                </a:rPr>
                <a:t>Yes</a:t>
              </a:r>
              <a:r>
                <a:rPr lang="en-US" altLang="en-US" sz="2400">
                  <a:effectLst/>
                  <a:cs typeface="Times New Roman" pitchFamily="18" charset="0"/>
                </a:rPr>
                <a:t> instance </a:t>
              </a:r>
              <a:br>
                <a:rPr lang="en-US" altLang="en-US" sz="2400">
                  <a:effectLst/>
                  <a:cs typeface="Times New Roman" pitchFamily="18" charset="0"/>
                </a:rPr>
              </a:br>
              <a:r>
                <a:rPr lang="en-US" altLang="en-US" sz="2400">
                  <a:effectLst/>
                  <a:cs typeface="Times New Roman" pitchFamily="18" charset="0"/>
                </a:rPr>
                <a:t>    </a:t>
              </a:r>
              <a:r>
                <a:rPr lang="en-US" altLang="en-US" sz="2400">
                  <a:effectLst/>
                  <a:cs typeface="Times New Roman" pitchFamily="18" charset="0"/>
                  <a:sym typeface="Wingdings" pitchFamily="2" charset="2"/>
                </a:rPr>
                <a:t> </a:t>
              </a:r>
              <a:r>
                <a:rPr lang="en-US" altLang="en-US" sz="2400">
                  <a:effectLst/>
                  <a:cs typeface="Times New Roman" pitchFamily="18" charset="0"/>
                </a:rPr>
                <a:t>Halt and answer “yes”</a:t>
              </a:r>
            </a:p>
            <a:p>
              <a:pPr>
                <a:buFont typeface="Arial" pitchFamily="34" charset="0"/>
                <a:buChar char="•"/>
              </a:pPr>
              <a:r>
                <a:rPr lang="en-US" altLang="en-US" sz="2400" i="1">
                  <a:solidFill>
                    <a:srgbClr val="FF0000"/>
                  </a:solidFill>
                  <a:effectLst/>
                  <a:cs typeface="Times New Roman" pitchFamily="18" charset="0"/>
                </a:rPr>
                <a:t>No</a:t>
              </a:r>
              <a:r>
                <a:rPr lang="en-US" altLang="en-US" sz="2400">
                  <a:effectLst/>
                  <a:cs typeface="Times New Roman" pitchFamily="18" charset="0"/>
                </a:rPr>
                <a:t> instance </a:t>
              </a:r>
              <a:br>
                <a:rPr lang="en-US" altLang="en-US" sz="2400">
                  <a:effectLst/>
                  <a:cs typeface="Times New Roman" pitchFamily="18" charset="0"/>
                </a:rPr>
              </a:br>
              <a:r>
                <a:rPr lang="en-US" altLang="en-US" sz="2400">
                  <a:effectLst/>
                  <a:cs typeface="Times New Roman" pitchFamily="18" charset="0"/>
                </a:rPr>
                <a:t>    </a:t>
              </a:r>
              <a:r>
                <a:rPr lang="en-US" altLang="en-US" sz="2400">
                  <a:effectLst/>
                  <a:cs typeface="Times New Roman" pitchFamily="18" charset="0"/>
                  <a:sym typeface="Wingdings" pitchFamily="2" charset="2"/>
                </a:rPr>
                <a:t> </a:t>
              </a:r>
              <a:r>
                <a:rPr lang="en-US" altLang="en-US" sz="2400">
                  <a:effectLst/>
                  <a:cs typeface="Times New Roman" pitchFamily="18" charset="0"/>
                </a:rPr>
                <a:t>Run forever or answer “no” </a:t>
              </a:r>
            </a:p>
          </p:txBody>
        </p:sp>
        <p:sp>
          <p:nvSpPr>
            <p:cNvPr id="21" name="Oval 3"/>
            <p:cNvSpPr>
              <a:spLocks noChangeArrowheads="1"/>
            </p:cNvSpPr>
            <p:nvPr/>
          </p:nvSpPr>
          <p:spPr bwMode="auto">
            <a:xfrm>
              <a:off x="2252663" y="2820102"/>
              <a:ext cx="3995737" cy="3962401"/>
            </a:xfrm>
            <a:prstGeom prst="ellipse">
              <a:avLst/>
            </a:prstGeom>
            <a:noFill/>
            <a:ln w="38100" cap="sq">
              <a:solidFill>
                <a:schemeClr val="hlink"/>
              </a:solidFill>
              <a:round/>
              <a:headEnd/>
              <a:tailEnd/>
            </a:ln>
          </p:spPr>
          <p:txBody>
            <a:bodyPr lIns="274320" rIns="274320" anchor="ctr"/>
            <a:lstStyle/>
            <a:p>
              <a:pPr>
                <a:defRPr/>
              </a:pPr>
              <a:endParaRPr lang="en-CA"/>
            </a:p>
          </p:txBody>
        </p:sp>
        <p:sp>
          <p:nvSpPr>
            <p:cNvPr id="14452" name="Text Box 4"/>
            <p:cNvSpPr txBox="1">
              <a:spLocks noChangeArrowheads="1"/>
            </p:cNvSpPr>
            <p:nvPr/>
          </p:nvSpPr>
          <p:spPr bwMode="auto">
            <a:xfrm>
              <a:off x="3124200" y="3290887"/>
              <a:ext cx="2284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a:solidFill>
                    <a:srgbClr val="FF5050"/>
                  </a:solidFill>
                  <a:effectLst/>
                </a:rPr>
                <a:t>Computable</a:t>
              </a:r>
            </a:p>
          </p:txBody>
        </p:sp>
        <p:sp>
          <p:nvSpPr>
            <p:cNvPr id="2" name="Oval 48"/>
            <p:cNvSpPr>
              <a:spLocks noChangeArrowheads="1"/>
            </p:cNvSpPr>
            <p:nvPr/>
          </p:nvSpPr>
          <p:spPr bwMode="auto">
            <a:xfrm rot="19311688" flipH="1">
              <a:off x="1062038" y="161040"/>
              <a:ext cx="4679950" cy="7032626"/>
            </a:xfrm>
            <a:prstGeom prst="ellipse">
              <a:avLst/>
            </a:prstGeom>
            <a:noFill/>
            <a:ln w="38100" cap="sq">
              <a:solidFill>
                <a:srgbClr val="FF00FF"/>
              </a:solidFill>
              <a:round/>
              <a:headEnd/>
              <a:tailEnd/>
            </a:ln>
            <a:effectLst/>
          </p:spPr>
          <p:txBody>
            <a:bodyPr lIns="274320" rIns="274320" anchor="ctr">
              <a:spAutoFit/>
            </a:bodyPr>
            <a:lstStyle/>
            <a:p>
              <a:pPr>
                <a:defRPr/>
              </a:pPr>
              <a:endParaRPr lang="en-CA"/>
            </a:p>
          </p:txBody>
        </p:sp>
        <p:sp>
          <p:nvSpPr>
            <p:cNvPr id="14454" name="Rectangle 49"/>
            <p:cNvSpPr>
              <a:spLocks noChangeArrowheads="1"/>
            </p:cNvSpPr>
            <p:nvPr/>
          </p:nvSpPr>
          <p:spPr bwMode="auto">
            <a:xfrm>
              <a:off x="-114300" y="533400"/>
              <a:ext cx="2165459"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nchor="ct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a:solidFill>
                    <a:srgbClr val="FF00FF"/>
                  </a:solidFill>
                  <a:effectLst/>
                </a:rPr>
                <a:t>Acceptable</a:t>
              </a:r>
              <a:endParaRPr lang="en-US" altLang="en-US" sz="2400">
                <a:solidFill>
                  <a:srgbClr val="FF00FF"/>
                </a:solidFill>
                <a:effectLst/>
              </a:endParaRPr>
            </a:p>
          </p:txBody>
        </p:sp>
        <p:sp>
          <p:nvSpPr>
            <p:cNvPr id="14455" name="Rectangle 18"/>
            <p:cNvSpPr>
              <a:spLocks noChangeArrowheads="1"/>
            </p:cNvSpPr>
            <p:nvPr/>
          </p:nvSpPr>
          <p:spPr bwMode="auto">
            <a:xfrm>
              <a:off x="5029200" y="838200"/>
              <a:ext cx="4495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buFont typeface="Arial" pitchFamily="34" charset="0"/>
                <a:buChar char="•"/>
              </a:pPr>
              <a:r>
                <a:rPr lang="en-US" altLang="en-US" sz="2400" i="1">
                  <a:solidFill>
                    <a:srgbClr val="FF0000"/>
                  </a:solidFill>
                  <a:effectLst/>
                  <a:cs typeface="Times New Roman" pitchFamily="18" charset="0"/>
                </a:rPr>
                <a:t>Yes</a:t>
              </a:r>
              <a:r>
                <a:rPr lang="en-US" altLang="en-US" sz="2400">
                  <a:effectLst/>
                  <a:cs typeface="Times New Roman" pitchFamily="18" charset="0"/>
                </a:rPr>
                <a:t> instance </a:t>
              </a:r>
              <a:br>
                <a:rPr lang="en-US" altLang="en-US" sz="2400">
                  <a:effectLst/>
                  <a:cs typeface="Times New Roman" pitchFamily="18" charset="0"/>
                </a:rPr>
              </a:br>
              <a:r>
                <a:rPr lang="en-US" altLang="en-US" sz="2400">
                  <a:effectLst/>
                  <a:cs typeface="Times New Roman" pitchFamily="18" charset="0"/>
                </a:rPr>
                <a:t>    </a:t>
              </a:r>
              <a:r>
                <a:rPr lang="en-US" altLang="en-US" sz="2400">
                  <a:effectLst/>
                  <a:cs typeface="Times New Roman" pitchFamily="18" charset="0"/>
                  <a:sym typeface="Wingdings" pitchFamily="2" charset="2"/>
                </a:rPr>
                <a:t> </a:t>
              </a:r>
              <a:r>
                <a:rPr lang="en-US" altLang="en-US" sz="2400">
                  <a:effectLst/>
                  <a:cs typeface="Times New Roman" pitchFamily="18" charset="0"/>
                </a:rPr>
                <a:t>Run forever or answer “yes”</a:t>
              </a:r>
            </a:p>
            <a:p>
              <a:pPr>
                <a:buFont typeface="Arial" pitchFamily="34" charset="0"/>
                <a:buChar char="•"/>
              </a:pPr>
              <a:r>
                <a:rPr lang="en-US" altLang="en-US" sz="2400" i="1">
                  <a:solidFill>
                    <a:srgbClr val="FF0000"/>
                  </a:solidFill>
                  <a:effectLst/>
                  <a:cs typeface="Times New Roman" pitchFamily="18" charset="0"/>
                </a:rPr>
                <a:t>No</a:t>
              </a:r>
              <a:r>
                <a:rPr lang="en-US" altLang="en-US" sz="2400">
                  <a:effectLst/>
                  <a:cs typeface="Times New Roman" pitchFamily="18" charset="0"/>
                </a:rPr>
                <a:t> instance </a:t>
              </a:r>
              <a:br>
                <a:rPr lang="en-US" altLang="en-US" sz="2400">
                  <a:effectLst/>
                  <a:cs typeface="Times New Roman" pitchFamily="18" charset="0"/>
                </a:rPr>
              </a:br>
              <a:r>
                <a:rPr lang="en-US" altLang="en-US" sz="2400">
                  <a:effectLst/>
                  <a:cs typeface="Times New Roman" pitchFamily="18" charset="0"/>
                </a:rPr>
                <a:t>    </a:t>
              </a:r>
              <a:r>
                <a:rPr lang="en-US" altLang="en-US" sz="2400">
                  <a:effectLst/>
                  <a:cs typeface="Times New Roman" pitchFamily="18" charset="0"/>
                  <a:sym typeface="Wingdings" pitchFamily="2" charset="2"/>
                </a:rPr>
                <a:t> </a:t>
              </a:r>
              <a:r>
                <a:rPr lang="en-US" altLang="en-US" sz="2400">
                  <a:effectLst/>
                  <a:cs typeface="Times New Roman" pitchFamily="18" charset="0"/>
                </a:rPr>
                <a:t>Halt and answer “no” </a:t>
              </a:r>
            </a:p>
          </p:txBody>
        </p:sp>
        <p:sp>
          <p:nvSpPr>
            <p:cNvPr id="14456" name="Rectangle 19"/>
            <p:cNvSpPr>
              <a:spLocks noChangeArrowheads="1"/>
            </p:cNvSpPr>
            <p:nvPr/>
          </p:nvSpPr>
          <p:spPr bwMode="auto">
            <a:xfrm>
              <a:off x="2743200" y="3764340"/>
              <a:ext cx="4495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buFont typeface="Arial" pitchFamily="34" charset="0"/>
                <a:buChar char="•"/>
              </a:pPr>
              <a:r>
                <a:rPr lang="en-US" altLang="en-US" sz="2400" i="1">
                  <a:solidFill>
                    <a:srgbClr val="FF0000"/>
                  </a:solidFill>
                  <a:effectLst/>
                  <a:cs typeface="Times New Roman" pitchFamily="18" charset="0"/>
                </a:rPr>
                <a:t>Yes</a:t>
              </a:r>
              <a:r>
                <a:rPr lang="en-US" altLang="en-US" sz="2400">
                  <a:effectLst/>
                  <a:cs typeface="Times New Roman" pitchFamily="18" charset="0"/>
                </a:rPr>
                <a:t> instance </a:t>
              </a:r>
              <a:br>
                <a:rPr lang="en-US" altLang="en-US" sz="2400">
                  <a:effectLst/>
                  <a:cs typeface="Times New Roman" pitchFamily="18" charset="0"/>
                </a:rPr>
              </a:br>
              <a:r>
                <a:rPr lang="en-US" altLang="en-US" sz="2400">
                  <a:effectLst/>
                  <a:cs typeface="Times New Roman" pitchFamily="18" charset="0"/>
                </a:rPr>
                <a:t>    </a:t>
              </a:r>
              <a:r>
                <a:rPr lang="en-US" altLang="en-US" sz="2400">
                  <a:effectLst/>
                  <a:cs typeface="Times New Roman" pitchFamily="18" charset="0"/>
                  <a:sym typeface="Wingdings" pitchFamily="2" charset="2"/>
                </a:rPr>
                <a:t> </a:t>
              </a:r>
              <a:r>
                <a:rPr lang="en-US" altLang="en-US" sz="2400">
                  <a:effectLst/>
                  <a:cs typeface="Times New Roman" pitchFamily="18" charset="0"/>
                </a:rPr>
                <a:t>Halt and answer “yes”</a:t>
              </a:r>
            </a:p>
            <a:p>
              <a:pPr>
                <a:buFont typeface="Arial" pitchFamily="34" charset="0"/>
                <a:buChar char="•"/>
              </a:pPr>
              <a:r>
                <a:rPr lang="en-US" altLang="en-US" sz="2400" i="1">
                  <a:solidFill>
                    <a:srgbClr val="FF0000"/>
                  </a:solidFill>
                  <a:effectLst/>
                  <a:cs typeface="Times New Roman" pitchFamily="18" charset="0"/>
                </a:rPr>
                <a:t>No</a:t>
              </a:r>
              <a:r>
                <a:rPr lang="en-US" altLang="en-US" sz="2400">
                  <a:effectLst/>
                  <a:cs typeface="Times New Roman" pitchFamily="18" charset="0"/>
                </a:rPr>
                <a:t> instance </a:t>
              </a:r>
              <a:br>
                <a:rPr lang="en-US" altLang="en-US" sz="2400">
                  <a:effectLst/>
                  <a:cs typeface="Times New Roman" pitchFamily="18" charset="0"/>
                </a:rPr>
              </a:br>
              <a:r>
                <a:rPr lang="en-US" altLang="en-US" sz="2400">
                  <a:effectLst/>
                  <a:cs typeface="Times New Roman" pitchFamily="18" charset="0"/>
                </a:rPr>
                <a:t>    </a:t>
              </a:r>
              <a:r>
                <a:rPr lang="en-US" altLang="en-US" sz="2400">
                  <a:effectLst/>
                  <a:cs typeface="Times New Roman" pitchFamily="18" charset="0"/>
                  <a:sym typeface="Wingdings" pitchFamily="2" charset="2"/>
                </a:rPr>
                <a:t> </a:t>
              </a:r>
              <a:r>
                <a:rPr lang="en-US" altLang="en-US" sz="2400">
                  <a:effectLst/>
                  <a:cs typeface="Times New Roman" pitchFamily="18" charset="0"/>
                </a:rPr>
                <a:t>Halt and answer “no” </a:t>
              </a:r>
            </a:p>
          </p:txBody>
        </p:sp>
        <p:sp>
          <p:nvSpPr>
            <p:cNvPr id="23" name="Oval 48"/>
            <p:cNvSpPr>
              <a:spLocks noChangeArrowheads="1"/>
            </p:cNvSpPr>
            <p:nvPr/>
          </p:nvSpPr>
          <p:spPr bwMode="auto">
            <a:xfrm rot="2288312">
              <a:off x="2738438" y="237240"/>
              <a:ext cx="4679950" cy="7032626"/>
            </a:xfrm>
            <a:prstGeom prst="ellipse">
              <a:avLst/>
            </a:prstGeom>
            <a:noFill/>
            <a:ln w="38100" cap="sq">
              <a:solidFill>
                <a:srgbClr val="FF00FF"/>
              </a:solidFill>
              <a:round/>
              <a:headEnd/>
              <a:tailEnd/>
            </a:ln>
            <a:effectLst/>
          </p:spPr>
          <p:txBody>
            <a:bodyPr lIns="274320" rIns="274320" anchor="ctr">
              <a:spAutoFit/>
            </a:bodyPr>
            <a:lstStyle/>
            <a:p>
              <a:pPr>
                <a:defRPr/>
              </a:pPr>
              <a:endParaRPr lang="en-CA"/>
            </a:p>
          </p:txBody>
        </p:sp>
        <p:sp>
          <p:nvSpPr>
            <p:cNvPr id="14458" name="Rectangle 49"/>
            <p:cNvSpPr>
              <a:spLocks noChangeArrowheads="1"/>
            </p:cNvSpPr>
            <p:nvPr/>
          </p:nvSpPr>
          <p:spPr bwMode="auto">
            <a:xfrm>
              <a:off x="6705600" y="543252"/>
              <a:ext cx="27036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nchor="ct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a:solidFill>
                    <a:srgbClr val="FF00FF"/>
                  </a:solidFill>
                  <a:effectLst/>
                </a:rPr>
                <a:t>Co-Acceptable</a:t>
              </a:r>
              <a:endParaRPr lang="en-US" altLang="en-US" sz="2400">
                <a:solidFill>
                  <a:srgbClr val="FF00FF"/>
                </a:solidFill>
                <a:effectLst/>
              </a:endParaRPr>
            </a:p>
          </p:txBody>
        </p:sp>
      </p:grpSp>
      <p:sp>
        <p:nvSpPr>
          <p:cNvPr id="24" name="Text Box 16"/>
          <p:cNvSpPr txBox="1">
            <a:spLocks noChangeArrowheads="1"/>
          </p:cNvSpPr>
          <p:nvPr/>
        </p:nvSpPr>
        <p:spPr bwMode="auto">
          <a:xfrm>
            <a:off x="269875" y="6096000"/>
            <a:ext cx="2024063" cy="677863"/>
          </a:xfrm>
          <a:prstGeom prst="rect">
            <a:avLst/>
          </a:prstGeom>
          <a:noFill/>
          <a:ln w="38100" cap="sq">
            <a:noFill/>
            <a:miter lim="800000"/>
            <a:headEnd/>
            <a:tailEnd/>
          </a:ln>
        </p:spPr>
        <p:txBody>
          <a:bodyPr wrap="none" lIns="274320" rIns="274320">
            <a:spAutoFit/>
          </a:bodyPr>
          <a:lstStyle/>
          <a:p>
            <a:pPr algn="ctr">
              <a:defRPr/>
            </a:pPr>
            <a:r>
              <a:rPr lang="en-CA" sz="2400" i="1" dirty="0" err="1">
                <a:solidFill>
                  <a:srgbClr val="00FFFF"/>
                </a:solidFill>
                <a:effectLst>
                  <a:outerShdw blurRad="38100" dist="38100" dir="2700000" algn="tl">
                    <a:srgbClr val="000000"/>
                  </a:outerShdw>
                </a:effectLst>
              </a:rPr>
              <a:t>MathTruth</a:t>
            </a:r>
            <a:r>
              <a:rPr lang="en-CA" sz="2400" i="1" dirty="0">
                <a:solidFill>
                  <a:srgbClr val="00FFFF"/>
                </a:solidFill>
                <a:effectLst>
                  <a:outerShdw blurRad="38100" dist="38100" dir="2700000" algn="tl">
                    <a:srgbClr val="000000"/>
                  </a:outerShdw>
                </a:effectLst>
              </a:rPr>
              <a:t> </a:t>
            </a:r>
            <a:br>
              <a:rPr lang="en-CA" sz="2400" i="1" dirty="0">
                <a:solidFill>
                  <a:srgbClr val="00FFFF"/>
                </a:solidFill>
                <a:effectLst>
                  <a:outerShdw blurRad="38100" dist="38100" dir="2700000" algn="tl">
                    <a:srgbClr val="000000"/>
                  </a:outerShdw>
                </a:effectLst>
              </a:rPr>
            </a:br>
            <a:r>
              <a:rPr lang="en-CA" sz="1400" dirty="0">
                <a:effectLst>
                  <a:outerShdw blurRad="38100" dist="38100" dir="2700000" algn="tl">
                    <a:srgbClr val="000000"/>
                  </a:outerShdw>
                </a:effectLst>
              </a:rPr>
              <a:t>with Proof System </a:t>
            </a:r>
            <a:r>
              <a:rPr lang="en-CA" sz="1400" i="1" dirty="0">
                <a:solidFill>
                  <a:srgbClr val="00FFFF"/>
                </a:solidFill>
                <a:effectLst>
                  <a:outerShdw blurRad="38100" dist="38100" dir="2700000" algn="tl">
                    <a:srgbClr val="000000"/>
                  </a:outerShdw>
                </a:effectLst>
              </a:rPr>
              <a:t>S</a:t>
            </a:r>
            <a:endParaRPr lang="en-US" sz="1400" i="1" baseline="-25000" dirty="0">
              <a:solidFill>
                <a:schemeClr val="accent2"/>
              </a:solidFill>
              <a:effectLst/>
            </a:endParaRPr>
          </a:p>
        </p:txBody>
      </p:sp>
      <p:grpSp>
        <p:nvGrpSpPr>
          <p:cNvPr id="14340" name="Group 4"/>
          <p:cNvGrpSpPr>
            <a:grpSpLocks/>
          </p:cNvGrpSpPr>
          <p:nvPr/>
        </p:nvGrpSpPr>
        <p:grpSpPr bwMode="auto">
          <a:xfrm flipH="1">
            <a:off x="8001000" y="4267200"/>
            <a:ext cx="1076325" cy="2274888"/>
            <a:chOff x="3915" y="446"/>
            <a:chExt cx="678" cy="1433"/>
          </a:xfrm>
        </p:grpSpPr>
        <p:sp>
          <p:nvSpPr>
            <p:cNvPr id="29" name="Rectangle 5"/>
            <p:cNvSpPr>
              <a:spLocks noChangeArrowheads="1"/>
            </p:cNvSpPr>
            <p:nvPr/>
          </p:nvSpPr>
          <p:spPr bwMode="auto">
            <a:xfrm>
              <a:off x="3951" y="544"/>
              <a:ext cx="532" cy="1148"/>
            </a:xfrm>
            <a:prstGeom prst="rect">
              <a:avLst/>
            </a:prstGeom>
            <a:solidFill>
              <a:srgbClr val="000000"/>
            </a:solidFill>
            <a:ln w="9525">
              <a:noFill/>
              <a:miter lim="800000"/>
              <a:headEnd/>
              <a:tailEnd/>
            </a:ln>
          </p:spPr>
          <p:txBody>
            <a:bodyPr/>
            <a:lstStyle/>
            <a:p>
              <a:pPr>
                <a:defRPr/>
              </a:pPr>
              <a:endParaRPr lang="en-CA"/>
            </a:p>
          </p:txBody>
        </p:sp>
        <p:sp>
          <p:nvSpPr>
            <p:cNvPr id="30" name="Freeform 6"/>
            <p:cNvSpPr>
              <a:spLocks/>
            </p:cNvSpPr>
            <p:nvPr/>
          </p:nvSpPr>
          <p:spPr bwMode="auto">
            <a:xfrm>
              <a:off x="3959" y="567"/>
              <a:ext cx="516" cy="448"/>
            </a:xfrm>
            <a:custGeom>
              <a:avLst/>
              <a:gdLst/>
              <a:ahLst/>
              <a:cxnLst>
                <a:cxn ang="0">
                  <a:pos x="2559" y="0"/>
                </a:cxn>
                <a:cxn ang="0">
                  <a:pos x="2580" y="1783"/>
                </a:cxn>
                <a:cxn ang="0">
                  <a:pos x="2456" y="1774"/>
                </a:cxn>
                <a:cxn ang="0">
                  <a:pos x="2330" y="1808"/>
                </a:cxn>
                <a:cxn ang="0">
                  <a:pos x="2201" y="1867"/>
                </a:cxn>
                <a:cxn ang="0">
                  <a:pos x="2073" y="1933"/>
                </a:cxn>
                <a:cxn ang="0">
                  <a:pos x="1945" y="1989"/>
                </a:cxn>
                <a:cxn ang="0">
                  <a:pos x="1820" y="2018"/>
                </a:cxn>
                <a:cxn ang="0">
                  <a:pos x="1699" y="2003"/>
                </a:cxn>
                <a:cxn ang="0">
                  <a:pos x="1584" y="1928"/>
                </a:cxn>
                <a:cxn ang="0">
                  <a:pos x="1477" y="1997"/>
                </a:cxn>
                <a:cxn ang="0">
                  <a:pos x="1369" y="2053"/>
                </a:cxn>
                <a:cxn ang="0">
                  <a:pos x="1260" y="2097"/>
                </a:cxn>
                <a:cxn ang="0">
                  <a:pos x="1150" y="2133"/>
                </a:cxn>
                <a:cxn ang="0">
                  <a:pos x="1038" y="2162"/>
                </a:cxn>
                <a:cxn ang="0">
                  <a:pos x="927" y="2188"/>
                </a:cxn>
                <a:cxn ang="0">
                  <a:pos x="814" y="2212"/>
                </a:cxn>
                <a:cxn ang="0">
                  <a:pos x="702" y="2240"/>
                </a:cxn>
                <a:cxn ang="0">
                  <a:pos x="608" y="2151"/>
                </a:cxn>
                <a:cxn ang="0">
                  <a:pos x="504" y="2089"/>
                </a:cxn>
                <a:cxn ang="0">
                  <a:pos x="395" y="2049"/>
                </a:cxn>
                <a:cxn ang="0">
                  <a:pos x="289" y="2025"/>
                </a:cxn>
                <a:cxn ang="0">
                  <a:pos x="189" y="2014"/>
                </a:cxn>
                <a:cxn ang="0">
                  <a:pos x="106" y="2012"/>
                </a:cxn>
                <a:cxn ang="0">
                  <a:pos x="42" y="2016"/>
                </a:cxn>
                <a:cxn ang="0">
                  <a:pos x="7" y="2022"/>
                </a:cxn>
                <a:cxn ang="0">
                  <a:pos x="9" y="1794"/>
                </a:cxn>
                <a:cxn ang="0">
                  <a:pos x="9" y="1553"/>
                </a:cxn>
                <a:cxn ang="0">
                  <a:pos x="6" y="1300"/>
                </a:cxn>
                <a:cxn ang="0">
                  <a:pos x="4" y="1041"/>
                </a:cxn>
                <a:cxn ang="0">
                  <a:pos x="1" y="777"/>
                </a:cxn>
                <a:cxn ang="0">
                  <a:pos x="0" y="513"/>
                </a:cxn>
                <a:cxn ang="0">
                  <a:pos x="1" y="252"/>
                </a:cxn>
                <a:cxn ang="0">
                  <a:pos x="7" y="0"/>
                </a:cxn>
                <a:cxn ang="0">
                  <a:pos x="2559" y="0"/>
                </a:cxn>
              </a:cxnLst>
              <a:rect l="0" t="0" r="r" b="b"/>
              <a:pathLst>
                <a:path w="2580" h="2240">
                  <a:moveTo>
                    <a:pt x="2559" y="0"/>
                  </a:moveTo>
                  <a:lnTo>
                    <a:pt x="2580" y="1783"/>
                  </a:lnTo>
                  <a:lnTo>
                    <a:pt x="2456" y="1774"/>
                  </a:lnTo>
                  <a:lnTo>
                    <a:pt x="2330" y="1808"/>
                  </a:lnTo>
                  <a:lnTo>
                    <a:pt x="2201" y="1867"/>
                  </a:lnTo>
                  <a:lnTo>
                    <a:pt x="2073" y="1933"/>
                  </a:lnTo>
                  <a:lnTo>
                    <a:pt x="1945" y="1989"/>
                  </a:lnTo>
                  <a:lnTo>
                    <a:pt x="1820" y="2018"/>
                  </a:lnTo>
                  <a:lnTo>
                    <a:pt x="1699" y="2003"/>
                  </a:lnTo>
                  <a:lnTo>
                    <a:pt x="1584" y="1928"/>
                  </a:lnTo>
                  <a:lnTo>
                    <a:pt x="1477" y="1997"/>
                  </a:lnTo>
                  <a:lnTo>
                    <a:pt x="1369" y="2053"/>
                  </a:lnTo>
                  <a:lnTo>
                    <a:pt x="1260" y="2097"/>
                  </a:lnTo>
                  <a:lnTo>
                    <a:pt x="1150" y="2133"/>
                  </a:lnTo>
                  <a:lnTo>
                    <a:pt x="1038" y="2162"/>
                  </a:lnTo>
                  <a:lnTo>
                    <a:pt x="927" y="2188"/>
                  </a:lnTo>
                  <a:lnTo>
                    <a:pt x="814" y="2212"/>
                  </a:lnTo>
                  <a:lnTo>
                    <a:pt x="702" y="2240"/>
                  </a:lnTo>
                  <a:lnTo>
                    <a:pt x="608" y="2151"/>
                  </a:lnTo>
                  <a:lnTo>
                    <a:pt x="504" y="2089"/>
                  </a:lnTo>
                  <a:lnTo>
                    <a:pt x="395" y="2049"/>
                  </a:lnTo>
                  <a:lnTo>
                    <a:pt x="289" y="2025"/>
                  </a:lnTo>
                  <a:lnTo>
                    <a:pt x="189" y="2014"/>
                  </a:lnTo>
                  <a:lnTo>
                    <a:pt x="106" y="2012"/>
                  </a:lnTo>
                  <a:lnTo>
                    <a:pt x="42" y="2016"/>
                  </a:lnTo>
                  <a:lnTo>
                    <a:pt x="7" y="2022"/>
                  </a:lnTo>
                  <a:lnTo>
                    <a:pt x="9" y="1794"/>
                  </a:lnTo>
                  <a:lnTo>
                    <a:pt x="9" y="1553"/>
                  </a:lnTo>
                  <a:lnTo>
                    <a:pt x="6" y="1300"/>
                  </a:lnTo>
                  <a:lnTo>
                    <a:pt x="4" y="1041"/>
                  </a:lnTo>
                  <a:lnTo>
                    <a:pt x="1" y="777"/>
                  </a:lnTo>
                  <a:lnTo>
                    <a:pt x="0" y="513"/>
                  </a:lnTo>
                  <a:lnTo>
                    <a:pt x="1" y="252"/>
                  </a:lnTo>
                  <a:lnTo>
                    <a:pt x="7" y="0"/>
                  </a:lnTo>
                  <a:lnTo>
                    <a:pt x="2559" y="0"/>
                  </a:lnTo>
                  <a:close/>
                </a:path>
              </a:pathLst>
            </a:custGeom>
            <a:solidFill>
              <a:srgbClr val="3F72F2"/>
            </a:solidFill>
            <a:ln w="9525">
              <a:noFill/>
              <a:round/>
              <a:headEnd/>
              <a:tailEnd/>
            </a:ln>
          </p:spPr>
          <p:txBody>
            <a:bodyPr/>
            <a:lstStyle/>
            <a:p>
              <a:pPr>
                <a:defRPr/>
              </a:pPr>
              <a:endParaRPr lang="en-CA"/>
            </a:p>
          </p:txBody>
        </p:sp>
        <p:sp>
          <p:nvSpPr>
            <p:cNvPr id="31" name="Freeform 7"/>
            <p:cNvSpPr>
              <a:spLocks/>
            </p:cNvSpPr>
            <p:nvPr/>
          </p:nvSpPr>
          <p:spPr bwMode="auto">
            <a:xfrm>
              <a:off x="4110" y="929"/>
              <a:ext cx="363" cy="136"/>
            </a:xfrm>
            <a:custGeom>
              <a:avLst/>
              <a:gdLst/>
              <a:ahLst/>
              <a:cxnLst>
                <a:cxn ang="0">
                  <a:pos x="1815" y="674"/>
                </a:cxn>
                <a:cxn ang="0">
                  <a:pos x="1684" y="676"/>
                </a:cxn>
                <a:cxn ang="0">
                  <a:pos x="1550" y="656"/>
                </a:cxn>
                <a:cxn ang="0">
                  <a:pos x="1412" y="618"/>
                </a:cxn>
                <a:cxn ang="0">
                  <a:pos x="1274" y="572"/>
                </a:cxn>
                <a:cxn ang="0">
                  <a:pos x="1134" y="527"/>
                </a:cxn>
                <a:cxn ang="0">
                  <a:pos x="996" y="492"/>
                </a:cxn>
                <a:cxn ang="0">
                  <a:pos x="859" y="475"/>
                </a:cxn>
                <a:cxn ang="0">
                  <a:pos x="726" y="488"/>
                </a:cxn>
                <a:cxn ang="0">
                  <a:pos x="425" y="622"/>
                </a:cxn>
                <a:cxn ang="0">
                  <a:pos x="0" y="426"/>
                </a:cxn>
                <a:cxn ang="0">
                  <a:pos x="87" y="402"/>
                </a:cxn>
                <a:cxn ang="0">
                  <a:pos x="187" y="380"/>
                </a:cxn>
                <a:cxn ang="0">
                  <a:pos x="292" y="358"/>
                </a:cxn>
                <a:cxn ang="0">
                  <a:pos x="402" y="333"/>
                </a:cxn>
                <a:cxn ang="0">
                  <a:pos x="509" y="301"/>
                </a:cxn>
                <a:cxn ang="0">
                  <a:pos x="612" y="263"/>
                </a:cxn>
                <a:cxn ang="0">
                  <a:pos x="706" y="214"/>
                </a:cxn>
                <a:cxn ang="0">
                  <a:pos x="788" y="156"/>
                </a:cxn>
                <a:cxn ang="0">
                  <a:pos x="879" y="194"/>
                </a:cxn>
                <a:cxn ang="0">
                  <a:pos x="976" y="213"/>
                </a:cxn>
                <a:cxn ang="0">
                  <a:pos x="1074" y="213"/>
                </a:cxn>
                <a:cxn ang="0">
                  <a:pos x="1175" y="197"/>
                </a:cxn>
                <a:cxn ang="0">
                  <a:pos x="1272" y="166"/>
                </a:cxn>
                <a:cxn ang="0">
                  <a:pos x="1368" y="122"/>
                </a:cxn>
                <a:cxn ang="0">
                  <a:pos x="1459" y="65"/>
                </a:cxn>
                <a:cxn ang="0">
                  <a:pos x="1545" y="0"/>
                </a:cxn>
                <a:cxn ang="0">
                  <a:pos x="1815" y="0"/>
                </a:cxn>
                <a:cxn ang="0">
                  <a:pos x="1815" y="674"/>
                </a:cxn>
              </a:cxnLst>
              <a:rect l="0" t="0" r="r" b="b"/>
              <a:pathLst>
                <a:path w="1815" h="676">
                  <a:moveTo>
                    <a:pt x="1815" y="674"/>
                  </a:moveTo>
                  <a:lnTo>
                    <a:pt x="1684" y="676"/>
                  </a:lnTo>
                  <a:lnTo>
                    <a:pt x="1550" y="656"/>
                  </a:lnTo>
                  <a:lnTo>
                    <a:pt x="1412" y="618"/>
                  </a:lnTo>
                  <a:lnTo>
                    <a:pt x="1274" y="572"/>
                  </a:lnTo>
                  <a:lnTo>
                    <a:pt x="1134" y="527"/>
                  </a:lnTo>
                  <a:lnTo>
                    <a:pt x="996" y="492"/>
                  </a:lnTo>
                  <a:lnTo>
                    <a:pt x="859" y="475"/>
                  </a:lnTo>
                  <a:lnTo>
                    <a:pt x="726" y="488"/>
                  </a:lnTo>
                  <a:lnTo>
                    <a:pt x="425" y="622"/>
                  </a:lnTo>
                  <a:lnTo>
                    <a:pt x="0" y="426"/>
                  </a:lnTo>
                  <a:lnTo>
                    <a:pt x="87" y="402"/>
                  </a:lnTo>
                  <a:lnTo>
                    <a:pt x="187" y="380"/>
                  </a:lnTo>
                  <a:lnTo>
                    <a:pt x="292" y="358"/>
                  </a:lnTo>
                  <a:lnTo>
                    <a:pt x="402" y="333"/>
                  </a:lnTo>
                  <a:lnTo>
                    <a:pt x="509" y="301"/>
                  </a:lnTo>
                  <a:lnTo>
                    <a:pt x="612" y="263"/>
                  </a:lnTo>
                  <a:lnTo>
                    <a:pt x="706" y="214"/>
                  </a:lnTo>
                  <a:lnTo>
                    <a:pt x="788" y="156"/>
                  </a:lnTo>
                  <a:lnTo>
                    <a:pt x="879" y="194"/>
                  </a:lnTo>
                  <a:lnTo>
                    <a:pt x="976" y="213"/>
                  </a:lnTo>
                  <a:lnTo>
                    <a:pt x="1074" y="213"/>
                  </a:lnTo>
                  <a:lnTo>
                    <a:pt x="1175" y="197"/>
                  </a:lnTo>
                  <a:lnTo>
                    <a:pt x="1272" y="166"/>
                  </a:lnTo>
                  <a:lnTo>
                    <a:pt x="1368" y="122"/>
                  </a:lnTo>
                  <a:lnTo>
                    <a:pt x="1459" y="65"/>
                  </a:lnTo>
                  <a:lnTo>
                    <a:pt x="1545" y="0"/>
                  </a:lnTo>
                  <a:lnTo>
                    <a:pt x="1815" y="0"/>
                  </a:lnTo>
                  <a:lnTo>
                    <a:pt x="1815" y="674"/>
                  </a:lnTo>
                  <a:close/>
                </a:path>
              </a:pathLst>
            </a:custGeom>
            <a:solidFill>
              <a:srgbClr val="00F2CC"/>
            </a:solidFill>
            <a:ln w="9525">
              <a:noFill/>
              <a:round/>
              <a:headEnd/>
              <a:tailEnd/>
            </a:ln>
          </p:spPr>
          <p:txBody>
            <a:bodyPr/>
            <a:lstStyle/>
            <a:p>
              <a:pPr>
                <a:defRPr/>
              </a:pPr>
              <a:endParaRPr lang="en-CA"/>
            </a:p>
          </p:txBody>
        </p:sp>
        <p:sp>
          <p:nvSpPr>
            <p:cNvPr id="32" name="Freeform 8"/>
            <p:cNvSpPr>
              <a:spLocks/>
            </p:cNvSpPr>
            <p:nvPr/>
          </p:nvSpPr>
          <p:spPr bwMode="auto">
            <a:xfrm>
              <a:off x="3961" y="973"/>
              <a:ext cx="224" cy="137"/>
            </a:xfrm>
            <a:custGeom>
              <a:avLst/>
              <a:gdLst/>
              <a:ahLst/>
              <a:cxnLst>
                <a:cxn ang="0">
                  <a:pos x="1120" y="456"/>
                </a:cxn>
                <a:cxn ang="0">
                  <a:pos x="1031" y="543"/>
                </a:cxn>
                <a:cxn ang="0">
                  <a:pos x="945" y="598"/>
                </a:cxn>
                <a:cxn ang="0">
                  <a:pos x="863" y="623"/>
                </a:cxn>
                <a:cxn ang="0">
                  <a:pos x="785" y="624"/>
                </a:cxn>
                <a:cxn ang="0">
                  <a:pos x="709" y="601"/>
                </a:cxn>
                <a:cxn ang="0">
                  <a:pos x="640" y="560"/>
                </a:cxn>
                <a:cxn ang="0">
                  <a:pos x="576" y="502"/>
                </a:cxn>
                <a:cxn ang="0">
                  <a:pos x="519" y="435"/>
                </a:cxn>
                <a:cxn ang="0">
                  <a:pos x="455" y="462"/>
                </a:cxn>
                <a:cxn ang="0">
                  <a:pos x="390" y="491"/>
                </a:cxn>
                <a:cxn ang="0">
                  <a:pos x="325" y="520"/>
                </a:cxn>
                <a:cxn ang="0">
                  <a:pos x="259" y="551"/>
                </a:cxn>
                <a:cxn ang="0">
                  <a:pos x="193" y="581"/>
                </a:cxn>
                <a:cxn ang="0">
                  <a:pos x="127" y="615"/>
                </a:cxn>
                <a:cxn ang="0">
                  <a:pos x="63" y="648"/>
                </a:cxn>
                <a:cxn ang="0">
                  <a:pos x="0" y="684"/>
                </a:cxn>
                <a:cxn ang="0">
                  <a:pos x="0" y="0"/>
                </a:cxn>
                <a:cxn ang="0">
                  <a:pos x="67" y="12"/>
                </a:cxn>
                <a:cxn ang="0">
                  <a:pos x="138" y="14"/>
                </a:cxn>
                <a:cxn ang="0">
                  <a:pos x="210" y="12"/>
                </a:cxn>
                <a:cxn ang="0">
                  <a:pos x="283" y="10"/>
                </a:cxn>
                <a:cxn ang="0">
                  <a:pos x="353" y="9"/>
                </a:cxn>
                <a:cxn ang="0">
                  <a:pos x="423" y="19"/>
                </a:cxn>
                <a:cxn ang="0">
                  <a:pos x="489" y="41"/>
                </a:cxn>
                <a:cxn ang="0">
                  <a:pos x="551" y="82"/>
                </a:cxn>
                <a:cxn ang="0">
                  <a:pos x="608" y="153"/>
                </a:cxn>
                <a:cxn ang="0">
                  <a:pos x="675" y="215"/>
                </a:cxn>
                <a:cxn ang="0">
                  <a:pos x="747" y="269"/>
                </a:cxn>
                <a:cxn ang="0">
                  <a:pos x="823" y="315"/>
                </a:cxn>
                <a:cxn ang="0">
                  <a:pos x="900" y="354"/>
                </a:cxn>
                <a:cxn ang="0">
                  <a:pos x="977" y="391"/>
                </a:cxn>
                <a:cxn ang="0">
                  <a:pos x="1050" y="423"/>
                </a:cxn>
                <a:cxn ang="0">
                  <a:pos x="1120" y="456"/>
                </a:cxn>
              </a:cxnLst>
              <a:rect l="0" t="0" r="r" b="b"/>
              <a:pathLst>
                <a:path w="1120" h="684">
                  <a:moveTo>
                    <a:pt x="1120" y="456"/>
                  </a:moveTo>
                  <a:lnTo>
                    <a:pt x="1031" y="543"/>
                  </a:lnTo>
                  <a:lnTo>
                    <a:pt x="945" y="598"/>
                  </a:lnTo>
                  <a:lnTo>
                    <a:pt x="863" y="623"/>
                  </a:lnTo>
                  <a:lnTo>
                    <a:pt x="785" y="624"/>
                  </a:lnTo>
                  <a:lnTo>
                    <a:pt x="709" y="601"/>
                  </a:lnTo>
                  <a:lnTo>
                    <a:pt x="640" y="560"/>
                  </a:lnTo>
                  <a:lnTo>
                    <a:pt x="576" y="502"/>
                  </a:lnTo>
                  <a:lnTo>
                    <a:pt x="519" y="435"/>
                  </a:lnTo>
                  <a:lnTo>
                    <a:pt x="455" y="462"/>
                  </a:lnTo>
                  <a:lnTo>
                    <a:pt x="390" y="491"/>
                  </a:lnTo>
                  <a:lnTo>
                    <a:pt x="325" y="520"/>
                  </a:lnTo>
                  <a:lnTo>
                    <a:pt x="259" y="551"/>
                  </a:lnTo>
                  <a:lnTo>
                    <a:pt x="193" y="581"/>
                  </a:lnTo>
                  <a:lnTo>
                    <a:pt x="127" y="615"/>
                  </a:lnTo>
                  <a:lnTo>
                    <a:pt x="63" y="648"/>
                  </a:lnTo>
                  <a:lnTo>
                    <a:pt x="0" y="684"/>
                  </a:lnTo>
                  <a:lnTo>
                    <a:pt x="0" y="0"/>
                  </a:lnTo>
                  <a:lnTo>
                    <a:pt x="67" y="12"/>
                  </a:lnTo>
                  <a:lnTo>
                    <a:pt x="138" y="14"/>
                  </a:lnTo>
                  <a:lnTo>
                    <a:pt x="210" y="12"/>
                  </a:lnTo>
                  <a:lnTo>
                    <a:pt x="283" y="10"/>
                  </a:lnTo>
                  <a:lnTo>
                    <a:pt x="353" y="9"/>
                  </a:lnTo>
                  <a:lnTo>
                    <a:pt x="423" y="19"/>
                  </a:lnTo>
                  <a:lnTo>
                    <a:pt x="489" y="41"/>
                  </a:lnTo>
                  <a:lnTo>
                    <a:pt x="551" y="82"/>
                  </a:lnTo>
                  <a:lnTo>
                    <a:pt x="608" y="153"/>
                  </a:lnTo>
                  <a:lnTo>
                    <a:pt x="675" y="215"/>
                  </a:lnTo>
                  <a:lnTo>
                    <a:pt x="747" y="269"/>
                  </a:lnTo>
                  <a:lnTo>
                    <a:pt x="823" y="315"/>
                  </a:lnTo>
                  <a:lnTo>
                    <a:pt x="900" y="354"/>
                  </a:lnTo>
                  <a:lnTo>
                    <a:pt x="977" y="391"/>
                  </a:lnTo>
                  <a:lnTo>
                    <a:pt x="1050" y="423"/>
                  </a:lnTo>
                  <a:lnTo>
                    <a:pt x="1120" y="456"/>
                  </a:lnTo>
                  <a:close/>
                </a:path>
              </a:pathLst>
            </a:custGeom>
            <a:solidFill>
              <a:srgbClr val="00F2CC"/>
            </a:solidFill>
            <a:ln w="9525">
              <a:noFill/>
              <a:round/>
              <a:headEnd/>
              <a:tailEnd/>
            </a:ln>
          </p:spPr>
          <p:txBody>
            <a:bodyPr/>
            <a:lstStyle/>
            <a:p>
              <a:pPr>
                <a:defRPr/>
              </a:pPr>
              <a:endParaRPr lang="en-CA"/>
            </a:p>
          </p:txBody>
        </p:sp>
        <p:sp>
          <p:nvSpPr>
            <p:cNvPr id="33" name="Freeform 9"/>
            <p:cNvSpPr>
              <a:spLocks/>
            </p:cNvSpPr>
            <p:nvPr/>
          </p:nvSpPr>
          <p:spPr bwMode="auto">
            <a:xfrm>
              <a:off x="4133" y="1034"/>
              <a:ext cx="340" cy="109"/>
            </a:xfrm>
            <a:custGeom>
              <a:avLst/>
              <a:gdLst/>
              <a:ahLst/>
              <a:cxnLst>
                <a:cxn ang="0">
                  <a:pos x="1700" y="213"/>
                </a:cxn>
                <a:cxn ang="0">
                  <a:pos x="1690" y="452"/>
                </a:cxn>
                <a:cxn ang="0">
                  <a:pos x="1612" y="427"/>
                </a:cxn>
                <a:cxn ang="0">
                  <a:pos x="1524" y="410"/>
                </a:cxn>
                <a:cxn ang="0">
                  <a:pos x="1428" y="396"/>
                </a:cxn>
                <a:cxn ang="0">
                  <a:pos x="1329" y="388"/>
                </a:cxn>
                <a:cxn ang="0">
                  <a:pos x="1227" y="383"/>
                </a:cxn>
                <a:cxn ang="0">
                  <a:pos x="1129" y="380"/>
                </a:cxn>
                <a:cxn ang="0">
                  <a:pos x="1036" y="379"/>
                </a:cxn>
                <a:cxn ang="0">
                  <a:pos x="953" y="379"/>
                </a:cxn>
                <a:cxn ang="0">
                  <a:pos x="862" y="345"/>
                </a:cxn>
                <a:cxn ang="0">
                  <a:pos x="775" y="333"/>
                </a:cxn>
                <a:cxn ang="0">
                  <a:pos x="690" y="336"/>
                </a:cxn>
                <a:cxn ang="0">
                  <a:pos x="610" y="357"/>
                </a:cxn>
                <a:cxn ang="0">
                  <a:pos x="529" y="388"/>
                </a:cxn>
                <a:cxn ang="0">
                  <a:pos x="449" y="432"/>
                </a:cxn>
                <a:cxn ang="0">
                  <a:pos x="370" y="484"/>
                </a:cxn>
                <a:cxn ang="0">
                  <a:pos x="290" y="544"/>
                </a:cxn>
                <a:cxn ang="0">
                  <a:pos x="0" y="389"/>
                </a:cxn>
                <a:cxn ang="0">
                  <a:pos x="119" y="310"/>
                </a:cxn>
                <a:cxn ang="0">
                  <a:pos x="243" y="225"/>
                </a:cxn>
                <a:cxn ang="0">
                  <a:pos x="368" y="139"/>
                </a:cxn>
                <a:cxn ang="0">
                  <a:pos x="499" y="66"/>
                </a:cxn>
                <a:cxn ang="0">
                  <a:pos x="636" y="16"/>
                </a:cxn>
                <a:cxn ang="0">
                  <a:pos x="784" y="0"/>
                </a:cxn>
                <a:cxn ang="0">
                  <a:pos x="940" y="27"/>
                </a:cxn>
                <a:cxn ang="0">
                  <a:pos x="1109" y="109"/>
                </a:cxn>
                <a:cxn ang="0">
                  <a:pos x="1190" y="130"/>
                </a:cxn>
                <a:cxn ang="0">
                  <a:pos x="1282" y="148"/>
                </a:cxn>
                <a:cxn ang="0">
                  <a:pos x="1380" y="162"/>
                </a:cxn>
                <a:cxn ang="0">
                  <a:pos x="1474" y="176"/>
                </a:cxn>
                <a:cxn ang="0">
                  <a:pos x="1559" y="186"/>
                </a:cxn>
                <a:cxn ang="0">
                  <a:pos x="1630" y="196"/>
                </a:cxn>
                <a:cxn ang="0">
                  <a:pos x="1679" y="204"/>
                </a:cxn>
                <a:cxn ang="0">
                  <a:pos x="1700" y="213"/>
                </a:cxn>
              </a:cxnLst>
              <a:rect l="0" t="0" r="r" b="b"/>
              <a:pathLst>
                <a:path w="1700" h="544">
                  <a:moveTo>
                    <a:pt x="1700" y="213"/>
                  </a:moveTo>
                  <a:lnTo>
                    <a:pt x="1690" y="452"/>
                  </a:lnTo>
                  <a:lnTo>
                    <a:pt x="1612" y="427"/>
                  </a:lnTo>
                  <a:lnTo>
                    <a:pt x="1524" y="410"/>
                  </a:lnTo>
                  <a:lnTo>
                    <a:pt x="1428" y="396"/>
                  </a:lnTo>
                  <a:lnTo>
                    <a:pt x="1329" y="388"/>
                  </a:lnTo>
                  <a:lnTo>
                    <a:pt x="1227" y="383"/>
                  </a:lnTo>
                  <a:lnTo>
                    <a:pt x="1129" y="380"/>
                  </a:lnTo>
                  <a:lnTo>
                    <a:pt x="1036" y="379"/>
                  </a:lnTo>
                  <a:lnTo>
                    <a:pt x="953" y="379"/>
                  </a:lnTo>
                  <a:lnTo>
                    <a:pt x="862" y="345"/>
                  </a:lnTo>
                  <a:lnTo>
                    <a:pt x="775" y="333"/>
                  </a:lnTo>
                  <a:lnTo>
                    <a:pt x="690" y="336"/>
                  </a:lnTo>
                  <a:lnTo>
                    <a:pt x="610" y="357"/>
                  </a:lnTo>
                  <a:lnTo>
                    <a:pt x="529" y="388"/>
                  </a:lnTo>
                  <a:lnTo>
                    <a:pt x="449" y="432"/>
                  </a:lnTo>
                  <a:lnTo>
                    <a:pt x="370" y="484"/>
                  </a:lnTo>
                  <a:lnTo>
                    <a:pt x="290" y="544"/>
                  </a:lnTo>
                  <a:lnTo>
                    <a:pt x="0" y="389"/>
                  </a:lnTo>
                  <a:lnTo>
                    <a:pt x="119" y="310"/>
                  </a:lnTo>
                  <a:lnTo>
                    <a:pt x="243" y="225"/>
                  </a:lnTo>
                  <a:lnTo>
                    <a:pt x="368" y="139"/>
                  </a:lnTo>
                  <a:lnTo>
                    <a:pt x="499" y="66"/>
                  </a:lnTo>
                  <a:lnTo>
                    <a:pt x="636" y="16"/>
                  </a:lnTo>
                  <a:lnTo>
                    <a:pt x="784" y="0"/>
                  </a:lnTo>
                  <a:lnTo>
                    <a:pt x="940" y="27"/>
                  </a:lnTo>
                  <a:lnTo>
                    <a:pt x="1109" y="109"/>
                  </a:lnTo>
                  <a:lnTo>
                    <a:pt x="1190" y="130"/>
                  </a:lnTo>
                  <a:lnTo>
                    <a:pt x="1282" y="148"/>
                  </a:lnTo>
                  <a:lnTo>
                    <a:pt x="1380" y="162"/>
                  </a:lnTo>
                  <a:lnTo>
                    <a:pt x="1474" y="176"/>
                  </a:lnTo>
                  <a:lnTo>
                    <a:pt x="1559" y="186"/>
                  </a:lnTo>
                  <a:lnTo>
                    <a:pt x="1630" y="196"/>
                  </a:lnTo>
                  <a:lnTo>
                    <a:pt x="1679" y="204"/>
                  </a:lnTo>
                  <a:lnTo>
                    <a:pt x="1700" y="213"/>
                  </a:lnTo>
                  <a:close/>
                </a:path>
              </a:pathLst>
            </a:custGeom>
            <a:solidFill>
              <a:srgbClr val="00F2CC"/>
            </a:solidFill>
            <a:ln w="9525">
              <a:noFill/>
              <a:round/>
              <a:headEnd/>
              <a:tailEnd/>
            </a:ln>
          </p:spPr>
          <p:txBody>
            <a:bodyPr/>
            <a:lstStyle/>
            <a:p>
              <a:pPr>
                <a:defRPr/>
              </a:pPr>
              <a:endParaRPr lang="en-CA"/>
            </a:p>
          </p:txBody>
        </p:sp>
        <p:sp>
          <p:nvSpPr>
            <p:cNvPr id="34" name="Freeform 10"/>
            <p:cNvSpPr>
              <a:spLocks/>
            </p:cNvSpPr>
            <p:nvPr/>
          </p:nvSpPr>
          <p:spPr bwMode="auto">
            <a:xfrm>
              <a:off x="3959" y="1075"/>
              <a:ext cx="516" cy="606"/>
            </a:xfrm>
            <a:custGeom>
              <a:avLst/>
              <a:gdLst/>
              <a:ahLst/>
              <a:cxnLst>
                <a:cxn ang="0">
                  <a:pos x="1172" y="415"/>
                </a:cxn>
                <a:cxn ang="0">
                  <a:pos x="1223" y="355"/>
                </a:cxn>
                <a:cxn ang="0">
                  <a:pos x="1277" y="310"/>
                </a:cxn>
                <a:cxn ang="0">
                  <a:pos x="1334" y="275"/>
                </a:cxn>
                <a:cxn ang="0">
                  <a:pos x="1391" y="251"/>
                </a:cxn>
                <a:cxn ang="0">
                  <a:pos x="1449" y="232"/>
                </a:cxn>
                <a:cxn ang="0">
                  <a:pos x="1510" y="218"/>
                </a:cxn>
                <a:cxn ang="0">
                  <a:pos x="1569" y="207"/>
                </a:cxn>
                <a:cxn ang="0">
                  <a:pos x="1629" y="197"/>
                </a:cxn>
                <a:cxn ang="0">
                  <a:pos x="1738" y="229"/>
                </a:cxn>
                <a:cxn ang="0">
                  <a:pos x="1857" y="243"/>
                </a:cxn>
                <a:cxn ang="0">
                  <a:pos x="1981" y="242"/>
                </a:cxn>
                <a:cxn ang="0">
                  <a:pos x="2109" y="236"/>
                </a:cxn>
                <a:cxn ang="0">
                  <a:pos x="2235" y="231"/>
                </a:cxn>
                <a:cxn ang="0">
                  <a:pos x="2358" y="235"/>
                </a:cxn>
                <a:cxn ang="0">
                  <a:pos x="2474" y="255"/>
                </a:cxn>
                <a:cxn ang="0">
                  <a:pos x="2583" y="301"/>
                </a:cxn>
                <a:cxn ang="0">
                  <a:pos x="2572" y="417"/>
                </a:cxn>
                <a:cxn ang="0">
                  <a:pos x="2569" y="661"/>
                </a:cxn>
                <a:cxn ang="0">
                  <a:pos x="2567" y="1001"/>
                </a:cxn>
                <a:cxn ang="0">
                  <a:pos x="2569" y="1404"/>
                </a:cxn>
                <a:cxn ang="0">
                  <a:pos x="2570" y="1837"/>
                </a:cxn>
                <a:cxn ang="0">
                  <a:pos x="2572" y="2271"/>
                </a:cxn>
                <a:cxn ang="0">
                  <a:pos x="2574" y="2671"/>
                </a:cxn>
                <a:cxn ang="0">
                  <a:pos x="2572" y="3006"/>
                </a:cxn>
                <a:cxn ang="0">
                  <a:pos x="2307" y="3012"/>
                </a:cxn>
                <a:cxn ang="0">
                  <a:pos x="1955" y="3019"/>
                </a:cxn>
                <a:cxn ang="0">
                  <a:pos x="1552" y="3023"/>
                </a:cxn>
                <a:cxn ang="0">
                  <a:pos x="1134" y="3028"/>
                </a:cxn>
                <a:cxn ang="0">
                  <a:pos x="734" y="3029"/>
                </a:cxn>
                <a:cxn ang="0">
                  <a:pos x="389" y="3030"/>
                </a:cxn>
                <a:cxn ang="0">
                  <a:pos x="131" y="3029"/>
                </a:cxn>
                <a:cxn ang="0">
                  <a:pos x="0" y="3027"/>
                </a:cxn>
                <a:cxn ang="0">
                  <a:pos x="1" y="2692"/>
                </a:cxn>
                <a:cxn ang="0">
                  <a:pos x="3" y="2349"/>
                </a:cxn>
                <a:cxn ang="0">
                  <a:pos x="1" y="1997"/>
                </a:cxn>
                <a:cxn ang="0">
                  <a:pos x="1" y="1644"/>
                </a:cxn>
                <a:cxn ang="0">
                  <a:pos x="0" y="1289"/>
                </a:cxn>
                <a:cxn ang="0">
                  <a:pos x="1" y="940"/>
                </a:cxn>
                <a:cxn ang="0">
                  <a:pos x="4" y="598"/>
                </a:cxn>
                <a:cxn ang="0">
                  <a:pos x="10" y="269"/>
                </a:cxn>
                <a:cxn ang="0">
                  <a:pos x="65" y="210"/>
                </a:cxn>
                <a:cxn ang="0">
                  <a:pos x="126" y="166"/>
                </a:cxn>
                <a:cxn ang="0">
                  <a:pos x="192" y="132"/>
                </a:cxn>
                <a:cxn ang="0">
                  <a:pos x="262" y="106"/>
                </a:cxn>
                <a:cxn ang="0">
                  <a:pos x="331" y="83"/>
                </a:cxn>
                <a:cxn ang="0">
                  <a:pos x="400" y="60"/>
                </a:cxn>
                <a:cxn ang="0">
                  <a:pos x="467" y="33"/>
                </a:cxn>
                <a:cxn ang="0">
                  <a:pos x="529" y="0"/>
                </a:cxn>
                <a:cxn ang="0">
                  <a:pos x="600" y="78"/>
                </a:cxn>
                <a:cxn ang="0">
                  <a:pos x="678" y="141"/>
                </a:cxn>
                <a:cxn ang="0">
                  <a:pos x="759" y="191"/>
                </a:cxn>
                <a:cxn ang="0">
                  <a:pos x="842" y="234"/>
                </a:cxn>
                <a:cxn ang="0">
                  <a:pos x="926" y="272"/>
                </a:cxn>
                <a:cxn ang="0">
                  <a:pos x="1009" y="312"/>
                </a:cxn>
                <a:cxn ang="0">
                  <a:pos x="1092" y="358"/>
                </a:cxn>
                <a:cxn ang="0">
                  <a:pos x="1172" y="415"/>
                </a:cxn>
              </a:cxnLst>
              <a:rect l="0" t="0" r="r" b="b"/>
              <a:pathLst>
                <a:path w="2583" h="3030">
                  <a:moveTo>
                    <a:pt x="1172" y="415"/>
                  </a:moveTo>
                  <a:lnTo>
                    <a:pt x="1223" y="355"/>
                  </a:lnTo>
                  <a:lnTo>
                    <a:pt x="1277" y="310"/>
                  </a:lnTo>
                  <a:lnTo>
                    <a:pt x="1334" y="275"/>
                  </a:lnTo>
                  <a:lnTo>
                    <a:pt x="1391" y="251"/>
                  </a:lnTo>
                  <a:lnTo>
                    <a:pt x="1449" y="232"/>
                  </a:lnTo>
                  <a:lnTo>
                    <a:pt x="1510" y="218"/>
                  </a:lnTo>
                  <a:lnTo>
                    <a:pt x="1569" y="207"/>
                  </a:lnTo>
                  <a:lnTo>
                    <a:pt x="1629" y="197"/>
                  </a:lnTo>
                  <a:lnTo>
                    <a:pt x="1738" y="229"/>
                  </a:lnTo>
                  <a:lnTo>
                    <a:pt x="1857" y="243"/>
                  </a:lnTo>
                  <a:lnTo>
                    <a:pt x="1981" y="242"/>
                  </a:lnTo>
                  <a:lnTo>
                    <a:pt x="2109" y="236"/>
                  </a:lnTo>
                  <a:lnTo>
                    <a:pt x="2235" y="231"/>
                  </a:lnTo>
                  <a:lnTo>
                    <a:pt x="2358" y="235"/>
                  </a:lnTo>
                  <a:lnTo>
                    <a:pt x="2474" y="255"/>
                  </a:lnTo>
                  <a:lnTo>
                    <a:pt x="2583" y="301"/>
                  </a:lnTo>
                  <a:lnTo>
                    <a:pt x="2572" y="417"/>
                  </a:lnTo>
                  <a:lnTo>
                    <a:pt x="2569" y="661"/>
                  </a:lnTo>
                  <a:lnTo>
                    <a:pt x="2567" y="1001"/>
                  </a:lnTo>
                  <a:lnTo>
                    <a:pt x="2569" y="1404"/>
                  </a:lnTo>
                  <a:lnTo>
                    <a:pt x="2570" y="1837"/>
                  </a:lnTo>
                  <a:lnTo>
                    <a:pt x="2572" y="2271"/>
                  </a:lnTo>
                  <a:lnTo>
                    <a:pt x="2574" y="2671"/>
                  </a:lnTo>
                  <a:lnTo>
                    <a:pt x="2572" y="3006"/>
                  </a:lnTo>
                  <a:lnTo>
                    <a:pt x="2307" y="3012"/>
                  </a:lnTo>
                  <a:lnTo>
                    <a:pt x="1955" y="3019"/>
                  </a:lnTo>
                  <a:lnTo>
                    <a:pt x="1552" y="3023"/>
                  </a:lnTo>
                  <a:lnTo>
                    <a:pt x="1134" y="3028"/>
                  </a:lnTo>
                  <a:lnTo>
                    <a:pt x="734" y="3029"/>
                  </a:lnTo>
                  <a:lnTo>
                    <a:pt x="389" y="3030"/>
                  </a:lnTo>
                  <a:lnTo>
                    <a:pt x="131" y="3029"/>
                  </a:lnTo>
                  <a:lnTo>
                    <a:pt x="0" y="3027"/>
                  </a:lnTo>
                  <a:lnTo>
                    <a:pt x="1" y="2692"/>
                  </a:lnTo>
                  <a:lnTo>
                    <a:pt x="3" y="2349"/>
                  </a:lnTo>
                  <a:lnTo>
                    <a:pt x="1" y="1997"/>
                  </a:lnTo>
                  <a:lnTo>
                    <a:pt x="1" y="1644"/>
                  </a:lnTo>
                  <a:lnTo>
                    <a:pt x="0" y="1289"/>
                  </a:lnTo>
                  <a:lnTo>
                    <a:pt x="1" y="940"/>
                  </a:lnTo>
                  <a:lnTo>
                    <a:pt x="4" y="598"/>
                  </a:lnTo>
                  <a:lnTo>
                    <a:pt x="10" y="269"/>
                  </a:lnTo>
                  <a:lnTo>
                    <a:pt x="65" y="210"/>
                  </a:lnTo>
                  <a:lnTo>
                    <a:pt x="126" y="166"/>
                  </a:lnTo>
                  <a:lnTo>
                    <a:pt x="192" y="132"/>
                  </a:lnTo>
                  <a:lnTo>
                    <a:pt x="262" y="106"/>
                  </a:lnTo>
                  <a:lnTo>
                    <a:pt x="331" y="83"/>
                  </a:lnTo>
                  <a:lnTo>
                    <a:pt x="400" y="60"/>
                  </a:lnTo>
                  <a:lnTo>
                    <a:pt x="467" y="33"/>
                  </a:lnTo>
                  <a:lnTo>
                    <a:pt x="529" y="0"/>
                  </a:lnTo>
                  <a:lnTo>
                    <a:pt x="600" y="78"/>
                  </a:lnTo>
                  <a:lnTo>
                    <a:pt x="678" y="141"/>
                  </a:lnTo>
                  <a:lnTo>
                    <a:pt x="759" y="191"/>
                  </a:lnTo>
                  <a:lnTo>
                    <a:pt x="842" y="234"/>
                  </a:lnTo>
                  <a:lnTo>
                    <a:pt x="926" y="272"/>
                  </a:lnTo>
                  <a:lnTo>
                    <a:pt x="1009" y="312"/>
                  </a:lnTo>
                  <a:lnTo>
                    <a:pt x="1092" y="358"/>
                  </a:lnTo>
                  <a:lnTo>
                    <a:pt x="1172" y="415"/>
                  </a:lnTo>
                  <a:close/>
                </a:path>
              </a:pathLst>
            </a:custGeom>
            <a:solidFill>
              <a:srgbClr val="33FF4C"/>
            </a:solidFill>
            <a:ln w="9525">
              <a:noFill/>
              <a:round/>
              <a:headEnd/>
              <a:tailEnd/>
            </a:ln>
          </p:spPr>
          <p:txBody>
            <a:bodyPr/>
            <a:lstStyle/>
            <a:p>
              <a:pPr>
                <a:defRPr/>
              </a:pPr>
              <a:endParaRPr lang="en-CA"/>
            </a:p>
          </p:txBody>
        </p:sp>
        <p:sp>
          <p:nvSpPr>
            <p:cNvPr id="35" name="Freeform 11"/>
            <p:cNvSpPr>
              <a:spLocks/>
            </p:cNvSpPr>
            <p:nvPr/>
          </p:nvSpPr>
          <p:spPr bwMode="auto">
            <a:xfrm>
              <a:off x="4519" y="446"/>
              <a:ext cx="29" cy="46"/>
            </a:xfrm>
            <a:custGeom>
              <a:avLst/>
              <a:gdLst/>
              <a:ahLst/>
              <a:cxnLst>
                <a:cxn ang="0">
                  <a:pos x="144" y="0"/>
                </a:cxn>
                <a:cxn ang="0">
                  <a:pos x="30" y="228"/>
                </a:cxn>
                <a:cxn ang="0">
                  <a:pos x="0" y="228"/>
                </a:cxn>
                <a:cxn ang="0">
                  <a:pos x="0" y="218"/>
                </a:cxn>
                <a:cxn ang="0">
                  <a:pos x="124" y="0"/>
                </a:cxn>
                <a:cxn ang="0">
                  <a:pos x="131" y="0"/>
                </a:cxn>
                <a:cxn ang="0">
                  <a:pos x="138" y="0"/>
                </a:cxn>
                <a:cxn ang="0">
                  <a:pos x="142" y="0"/>
                </a:cxn>
                <a:cxn ang="0">
                  <a:pos x="144" y="0"/>
                </a:cxn>
              </a:cxnLst>
              <a:rect l="0" t="0" r="r" b="b"/>
              <a:pathLst>
                <a:path w="144" h="228">
                  <a:moveTo>
                    <a:pt x="144" y="0"/>
                  </a:moveTo>
                  <a:lnTo>
                    <a:pt x="30" y="228"/>
                  </a:lnTo>
                  <a:lnTo>
                    <a:pt x="0" y="228"/>
                  </a:lnTo>
                  <a:lnTo>
                    <a:pt x="0" y="218"/>
                  </a:lnTo>
                  <a:lnTo>
                    <a:pt x="124" y="0"/>
                  </a:lnTo>
                  <a:lnTo>
                    <a:pt x="131" y="0"/>
                  </a:lnTo>
                  <a:lnTo>
                    <a:pt x="138" y="0"/>
                  </a:lnTo>
                  <a:lnTo>
                    <a:pt x="142" y="0"/>
                  </a:lnTo>
                  <a:lnTo>
                    <a:pt x="144" y="0"/>
                  </a:lnTo>
                  <a:close/>
                </a:path>
              </a:pathLst>
            </a:custGeom>
            <a:solidFill>
              <a:srgbClr val="000000"/>
            </a:solidFill>
            <a:ln w="9525">
              <a:noFill/>
              <a:round/>
              <a:headEnd/>
              <a:tailEnd/>
            </a:ln>
          </p:spPr>
          <p:txBody>
            <a:bodyPr/>
            <a:lstStyle/>
            <a:p>
              <a:pPr>
                <a:defRPr/>
              </a:pPr>
              <a:endParaRPr lang="en-CA"/>
            </a:p>
          </p:txBody>
        </p:sp>
        <p:sp>
          <p:nvSpPr>
            <p:cNvPr id="36" name="Freeform 12"/>
            <p:cNvSpPr>
              <a:spLocks/>
            </p:cNvSpPr>
            <p:nvPr/>
          </p:nvSpPr>
          <p:spPr bwMode="auto">
            <a:xfrm>
              <a:off x="4502" y="451"/>
              <a:ext cx="10" cy="28"/>
            </a:xfrm>
            <a:custGeom>
              <a:avLst/>
              <a:gdLst/>
              <a:ahLst/>
              <a:cxnLst>
                <a:cxn ang="0">
                  <a:pos x="52" y="10"/>
                </a:cxn>
                <a:cxn ang="0">
                  <a:pos x="32" y="144"/>
                </a:cxn>
                <a:cxn ang="0">
                  <a:pos x="0" y="134"/>
                </a:cxn>
                <a:cxn ang="0">
                  <a:pos x="42" y="0"/>
                </a:cxn>
                <a:cxn ang="0">
                  <a:pos x="46" y="0"/>
                </a:cxn>
                <a:cxn ang="0">
                  <a:pos x="50" y="1"/>
                </a:cxn>
                <a:cxn ang="0">
                  <a:pos x="51" y="3"/>
                </a:cxn>
                <a:cxn ang="0">
                  <a:pos x="52" y="10"/>
                </a:cxn>
              </a:cxnLst>
              <a:rect l="0" t="0" r="r" b="b"/>
              <a:pathLst>
                <a:path w="52" h="144">
                  <a:moveTo>
                    <a:pt x="52" y="10"/>
                  </a:moveTo>
                  <a:lnTo>
                    <a:pt x="32" y="144"/>
                  </a:lnTo>
                  <a:lnTo>
                    <a:pt x="0" y="134"/>
                  </a:lnTo>
                  <a:lnTo>
                    <a:pt x="42" y="0"/>
                  </a:lnTo>
                  <a:lnTo>
                    <a:pt x="46" y="0"/>
                  </a:lnTo>
                  <a:lnTo>
                    <a:pt x="50" y="1"/>
                  </a:lnTo>
                  <a:lnTo>
                    <a:pt x="51" y="3"/>
                  </a:lnTo>
                  <a:lnTo>
                    <a:pt x="52" y="10"/>
                  </a:lnTo>
                  <a:close/>
                </a:path>
              </a:pathLst>
            </a:custGeom>
            <a:solidFill>
              <a:srgbClr val="000000"/>
            </a:solidFill>
            <a:ln w="9525">
              <a:noFill/>
              <a:round/>
              <a:headEnd/>
              <a:tailEnd/>
            </a:ln>
          </p:spPr>
          <p:txBody>
            <a:bodyPr/>
            <a:lstStyle/>
            <a:p>
              <a:pPr>
                <a:defRPr/>
              </a:pPr>
              <a:endParaRPr lang="en-CA"/>
            </a:p>
          </p:txBody>
        </p:sp>
        <p:sp>
          <p:nvSpPr>
            <p:cNvPr id="37" name="Freeform 13"/>
            <p:cNvSpPr>
              <a:spLocks/>
            </p:cNvSpPr>
            <p:nvPr/>
          </p:nvSpPr>
          <p:spPr bwMode="auto">
            <a:xfrm>
              <a:off x="4452" y="453"/>
              <a:ext cx="17" cy="37"/>
            </a:xfrm>
            <a:custGeom>
              <a:avLst/>
              <a:gdLst/>
              <a:ahLst/>
              <a:cxnLst>
                <a:cxn ang="0">
                  <a:pos x="11" y="6"/>
                </a:cxn>
                <a:cxn ang="0">
                  <a:pos x="21" y="25"/>
                </a:cxn>
                <a:cxn ang="0">
                  <a:pos x="32" y="46"/>
                </a:cxn>
                <a:cxn ang="0">
                  <a:pos x="41" y="67"/>
                </a:cxn>
                <a:cxn ang="0">
                  <a:pos x="50" y="90"/>
                </a:cxn>
                <a:cxn ang="0">
                  <a:pos x="58" y="112"/>
                </a:cxn>
                <a:cxn ang="0">
                  <a:pos x="67" y="135"/>
                </a:cxn>
                <a:cxn ang="0">
                  <a:pos x="75" y="158"/>
                </a:cxn>
                <a:cxn ang="0">
                  <a:pos x="83" y="182"/>
                </a:cxn>
                <a:cxn ang="0">
                  <a:pos x="73" y="182"/>
                </a:cxn>
                <a:cxn ang="0">
                  <a:pos x="58" y="164"/>
                </a:cxn>
                <a:cxn ang="0">
                  <a:pos x="47" y="145"/>
                </a:cxn>
                <a:cxn ang="0">
                  <a:pos x="36" y="123"/>
                </a:cxn>
                <a:cxn ang="0">
                  <a:pos x="29" y="101"/>
                </a:cxn>
                <a:cxn ang="0">
                  <a:pos x="21" y="77"/>
                </a:cxn>
                <a:cxn ang="0">
                  <a:pos x="14" y="53"/>
                </a:cxn>
                <a:cxn ang="0">
                  <a:pos x="7" y="29"/>
                </a:cxn>
                <a:cxn ang="0">
                  <a:pos x="0" y="6"/>
                </a:cxn>
                <a:cxn ang="0">
                  <a:pos x="2" y="4"/>
                </a:cxn>
                <a:cxn ang="0">
                  <a:pos x="5" y="1"/>
                </a:cxn>
                <a:cxn ang="0">
                  <a:pos x="8" y="0"/>
                </a:cxn>
                <a:cxn ang="0">
                  <a:pos x="11" y="6"/>
                </a:cxn>
              </a:cxnLst>
              <a:rect l="0" t="0" r="r" b="b"/>
              <a:pathLst>
                <a:path w="83" h="182">
                  <a:moveTo>
                    <a:pt x="11" y="6"/>
                  </a:moveTo>
                  <a:lnTo>
                    <a:pt x="21" y="25"/>
                  </a:lnTo>
                  <a:lnTo>
                    <a:pt x="32" y="46"/>
                  </a:lnTo>
                  <a:lnTo>
                    <a:pt x="41" y="67"/>
                  </a:lnTo>
                  <a:lnTo>
                    <a:pt x="50" y="90"/>
                  </a:lnTo>
                  <a:lnTo>
                    <a:pt x="58" y="112"/>
                  </a:lnTo>
                  <a:lnTo>
                    <a:pt x="67" y="135"/>
                  </a:lnTo>
                  <a:lnTo>
                    <a:pt x="75" y="158"/>
                  </a:lnTo>
                  <a:lnTo>
                    <a:pt x="83" y="182"/>
                  </a:lnTo>
                  <a:lnTo>
                    <a:pt x="73" y="182"/>
                  </a:lnTo>
                  <a:lnTo>
                    <a:pt x="58" y="164"/>
                  </a:lnTo>
                  <a:lnTo>
                    <a:pt x="47" y="145"/>
                  </a:lnTo>
                  <a:lnTo>
                    <a:pt x="36" y="123"/>
                  </a:lnTo>
                  <a:lnTo>
                    <a:pt x="29" y="101"/>
                  </a:lnTo>
                  <a:lnTo>
                    <a:pt x="21" y="77"/>
                  </a:lnTo>
                  <a:lnTo>
                    <a:pt x="14" y="53"/>
                  </a:lnTo>
                  <a:lnTo>
                    <a:pt x="7" y="29"/>
                  </a:lnTo>
                  <a:lnTo>
                    <a:pt x="0" y="6"/>
                  </a:lnTo>
                  <a:lnTo>
                    <a:pt x="2" y="4"/>
                  </a:lnTo>
                  <a:lnTo>
                    <a:pt x="5" y="1"/>
                  </a:lnTo>
                  <a:lnTo>
                    <a:pt x="8" y="0"/>
                  </a:lnTo>
                  <a:lnTo>
                    <a:pt x="11" y="6"/>
                  </a:lnTo>
                  <a:close/>
                </a:path>
              </a:pathLst>
            </a:custGeom>
            <a:solidFill>
              <a:srgbClr val="000000"/>
            </a:solidFill>
            <a:ln w="9525">
              <a:noFill/>
              <a:round/>
              <a:headEnd/>
              <a:tailEnd/>
            </a:ln>
          </p:spPr>
          <p:txBody>
            <a:bodyPr/>
            <a:lstStyle/>
            <a:p>
              <a:pPr>
                <a:defRPr/>
              </a:pPr>
              <a:endParaRPr lang="en-CA"/>
            </a:p>
          </p:txBody>
        </p:sp>
        <p:sp>
          <p:nvSpPr>
            <p:cNvPr id="38" name="Freeform 14"/>
            <p:cNvSpPr>
              <a:spLocks/>
            </p:cNvSpPr>
            <p:nvPr/>
          </p:nvSpPr>
          <p:spPr bwMode="auto">
            <a:xfrm>
              <a:off x="4477" y="459"/>
              <a:ext cx="9" cy="16"/>
            </a:xfrm>
            <a:custGeom>
              <a:avLst/>
              <a:gdLst/>
              <a:ahLst/>
              <a:cxnLst>
                <a:cxn ang="0">
                  <a:pos x="42" y="74"/>
                </a:cxn>
                <a:cxn ang="0">
                  <a:pos x="34" y="75"/>
                </a:cxn>
                <a:cxn ang="0">
                  <a:pos x="26" y="78"/>
                </a:cxn>
                <a:cxn ang="0">
                  <a:pos x="18" y="82"/>
                </a:cxn>
                <a:cxn ang="0">
                  <a:pos x="10" y="84"/>
                </a:cxn>
                <a:cxn ang="0">
                  <a:pos x="8" y="71"/>
                </a:cxn>
                <a:cxn ang="0">
                  <a:pos x="7" y="59"/>
                </a:cxn>
                <a:cxn ang="0">
                  <a:pos x="3" y="46"/>
                </a:cxn>
                <a:cxn ang="0">
                  <a:pos x="2" y="34"/>
                </a:cxn>
                <a:cxn ang="0">
                  <a:pos x="0" y="22"/>
                </a:cxn>
                <a:cxn ang="0">
                  <a:pos x="1" y="13"/>
                </a:cxn>
                <a:cxn ang="0">
                  <a:pos x="3" y="5"/>
                </a:cxn>
                <a:cxn ang="0">
                  <a:pos x="10" y="0"/>
                </a:cxn>
                <a:cxn ang="0">
                  <a:pos x="16" y="5"/>
                </a:cxn>
                <a:cxn ang="0">
                  <a:pos x="21" y="13"/>
                </a:cxn>
                <a:cxn ang="0">
                  <a:pos x="25" y="22"/>
                </a:cxn>
                <a:cxn ang="0">
                  <a:pos x="29" y="33"/>
                </a:cxn>
                <a:cxn ang="0">
                  <a:pos x="31" y="43"/>
                </a:cxn>
                <a:cxn ang="0">
                  <a:pos x="35" y="53"/>
                </a:cxn>
                <a:cxn ang="0">
                  <a:pos x="37" y="64"/>
                </a:cxn>
                <a:cxn ang="0">
                  <a:pos x="42" y="74"/>
                </a:cxn>
              </a:cxnLst>
              <a:rect l="0" t="0" r="r" b="b"/>
              <a:pathLst>
                <a:path w="42" h="84">
                  <a:moveTo>
                    <a:pt x="42" y="74"/>
                  </a:moveTo>
                  <a:lnTo>
                    <a:pt x="34" y="75"/>
                  </a:lnTo>
                  <a:lnTo>
                    <a:pt x="26" y="78"/>
                  </a:lnTo>
                  <a:lnTo>
                    <a:pt x="18" y="82"/>
                  </a:lnTo>
                  <a:lnTo>
                    <a:pt x="10" y="84"/>
                  </a:lnTo>
                  <a:lnTo>
                    <a:pt x="8" y="71"/>
                  </a:lnTo>
                  <a:lnTo>
                    <a:pt x="7" y="59"/>
                  </a:lnTo>
                  <a:lnTo>
                    <a:pt x="3" y="46"/>
                  </a:lnTo>
                  <a:lnTo>
                    <a:pt x="2" y="34"/>
                  </a:lnTo>
                  <a:lnTo>
                    <a:pt x="0" y="22"/>
                  </a:lnTo>
                  <a:lnTo>
                    <a:pt x="1" y="13"/>
                  </a:lnTo>
                  <a:lnTo>
                    <a:pt x="3" y="5"/>
                  </a:lnTo>
                  <a:lnTo>
                    <a:pt x="10" y="0"/>
                  </a:lnTo>
                  <a:lnTo>
                    <a:pt x="16" y="5"/>
                  </a:lnTo>
                  <a:lnTo>
                    <a:pt x="21" y="13"/>
                  </a:lnTo>
                  <a:lnTo>
                    <a:pt x="25" y="22"/>
                  </a:lnTo>
                  <a:lnTo>
                    <a:pt x="29" y="33"/>
                  </a:lnTo>
                  <a:lnTo>
                    <a:pt x="31" y="43"/>
                  </a:lnTo>
                  <a:lnTo>
                    <a:pt x="35" y="53"/>
                  </a:lnTo>
                  <a:lnTo>
                    <a:pt x="37" y="64"/>
                  </a:lnTo>
                  <a:lnTo>
                    <a:pt x="42" y="74"/>
                  </a:lnTo>
                  <a:close/>
                </a:path>
              </a:pathLst>
            </a:custGeom>
            <a:solidFill>
              <a:srgbClr val="000000"/>
            </a:solidFill>
            <a:ln w="9525">
              <a:noFill/>
              <a:round/>
              <a:headEnd/>
              <a:tailEnd/>
            </a:ln>
          </p:spPr>
          <p:txBody>
            <a:bodyPr/>
            <a:lstStyle/>
            <a:p>
              <a:pPr>
                <a:defRPr/>
              </a:pPr>
              <a:endParaRPr lang="en-CA"/>
            </a:p>
          </p:txBody>
        </p:sp>
        <p:sp>
          <p:nvSpPr>
            <p:cNvPr id="39" name="Freeform 15"/>
            <p:cNvSpPr>
              <a:spLocks/>
            </p:cNvSpPr>
            <p:nvPr/>
          </p:nvSpPr>
          <p:spPr bwMode="auto">
            <a:xfrm>
              <a:off x="4542" y="485"/>
              <a:ext cx="20" cy="16"/>
            </a:xfrm>
            <a:custGeom>
              <a:avLst/>
              <a:gdLst/>
              <a:ahLst/>
              <a:cxnLst>
                <a:cxn ang="0">
                  <a:pos x="103" y="2"/>
                </a:cxn>
                <a:cxn ang="0">
                  <a:pos x="95" y="9"/>
                </a:cxn>
                <a:cxn ang="0">
                  <a:pos x="87" y="18"/>
                </a:cxn>
                <a:cxn ang="0">
                  <a:pos x="79" y="28"/>
                </a:cxn>
                <a:cxn ang="0">
                  <a:pos x="71" y="38"/>
                </a:cxn>
                <a:cxn ang="0">
                  <a:pos x="63" y="47"/>
                </a:cxn>
                <a:cxn ang="0">
                  <a:pos x="55" y="56"/>
                </a:cxn>
                <a:cxn ang="0">
                  <a:pos x="47" y="65"/>
                </a:cxn>
                <a:cxn ang="0">
                  <a:pos x="41" y="74"/>
                </a:cxn>
                <a:cxn ang="0">
                  <a:pos x="33" y="75"/>
                </a:cxn>
                <a:cxn ang="0">
                  <a:pos x="26" y="76"/>
                </a:cxn>
                <a:cxn ang="0">
                  <a:pos x="20" y="74"/>
                </a:cxn>
                <a:cxn ang="0">
                  <a:pos x="16" y="72"/>
                </a:cxn>
                <a:cxn ang="0">
                  <a:pos x="7" y="66"/>
                </a:cxn>
                <a:cxn ang="0">
                  <a:pos x="0" y="64"/>
                </a:cxn>
                <a:cxn ang="0">
                  <a:pos x="10" y="54"/>
                </a:cxn>
                <a:cxn ang="0">
                  <a:pos x="23" y="43"/>
                </a:cxn>
                <a:cxn ang="0">
                  <a:pos x="34" y="31"/>
                </a:cxn>
                <a:cxn ang="0">
                  <a:pos x="47" y="21"/>
                </a:cxn>
                <a:cxn ang="0">
                  <a:pos x="60" y="10"/>
                </a:cxn>
                <a:cxn ang="0">
                  <a:pos x="73" y="3"/>
                </a:cxn>
                <a:cxn ang="0">
                  <a:pos x="87" y="0"/>
                </a:cxn>
                <a:cxn ang="0">
                  <a:pos x="103" y="2"/>
                </a:cxn>
              </a:cxnLst>
              <a:rect l="0" t="0" r="r" b="b"/>
              <a:pathLst>
                <a:path w="103" h="76">
                  <a:moveTo>
                    <a:pt x="103" y="2"/>
                  </a:moveTo>
                  <a:lnTo>
                    <a:pt x="95" y="9"/>
                  </a:lnTo>
                  <a:lnTo>
                    <a:pt x="87" y="18"/>
                  </a:lnTo>
                  <a:lnTo>
                    <a:pt x="79" y="28"/>
                  </a:lnTo>
                  <a:lnTo>
                    <a:pt x="71" y="38"/>
                  </a:lnTo>
                  <a:lnTo>
                    <a:pt x="63" y="47"/>
                  </a:lnTo>
                  <a:lnTo>
                    <a:pt x="55" y="56"/>
                  </a:lnTo>
                  <a:lnTo>
                    <a:pt x="47" y="65"/>
                  </a:lnTo>
                  <a:lnTo>
                    <a:pt x="41" y="74"/>
                  </a:lnTo>
                  <a:lnTo>
                    <a:pt x="33" y="75"/>
                  </a:lnTo>
                  <a:lnTo>
                    <a:pt x="26" y="76"/>
                  </a:lnTo>
                  <a:lnTo>
                    <a:pt x="20" y="74"/>
                  </a:lnTo>
                  <a:lnTo>
                    <a:pt x="16" y="72"/>
                  </a:lnTo>
                  <a:lnTo>
                    <a:pt x="7" y="66"/>
                  </a:lnTo>
                  <a:lnTo>
                    <a:pt x="0" y="64"/>
                  </a:lnTo>
                  <a:lnTo>
                    <a:pt x="10" y="54"/>
                  </a:lnTo>
                  <a:lnTo>
                    <a:pt x="23" y="43"/>
                  </a:lnTo>
                  <a:lnTo>
                    <a:pt x="34" y="31"/>
                  </a:lnTo>
                  <a:lnTo>
                    <a:pt x="47" y="21"/>
                  </a:lnTo>
                  <a:lnTo>
                    <a:pt x="60" y="10"/>
                  </a:lnTo>
                  <a:lnTo>
                    <a:pt x="73" y="3"/>
                  </a:lnTo>
                  <a:lnTo>
                    <a:pt x="87" y="0"/>
                  </a:lnTo>
                  <a:lnTo>
                    <a:pt x="103" y="2"/>
                  </a:lnTo>
                  <a:close/>
                </a:path>
              </a:pathLst>
            </a:custGeom>
            <a:solidFill>
              <a:srgbClr val="000000"/>
            </a:solidFill>
            <a:ln w="9525">
              <a:noFill/>
              <a:round/>
              <a:headEnd/>
              <a:tailEnd/>
            </a:ln>
          </p:spPr>
          <p:txBody>
            <a:bodyPr/>
            <a:lstStyle/>
            <a:p>
              <a:pPr>
                <a:defRPr/>
              </a:pPr>
              <a:endParaRPr lang="en-CA"/>
            </a:p>
          </p:txBody>
        </p:sp>
        <p:sp>
          <p:nvSpPr>
            <p:cNvPr id="40" name="Freeform 16"/>
            <p:cNvSpPr>
              <a:spLocks/>
            </p:cNvSpPr>
            <p:nvPr/>
          </p:nvSpPr>
          <p:spPr bwMode="auto">
            <a:xfrm>
              <a:off x="4429" y="487"/>
              <a:ext cx="115" cy="115"/>
            </a:xfrm>
            <a:custGeom>
              <a:avLst/>
              <a:gdLst/>
              <a:ahLst/>
              <a:cxnLst>
                <a:cxn ang="0">
                  <a:pos x="373" y="178"/>
                </a:cxn>
                <a:cxn ang="0">
                  <a:pos x="420" y="183"/>
                </a:cxn>
                <a:cxn ang="0">
                  <a:pos x="468" y="186"/>
                </a:cxn>
                <a:cxn ang="0">
                  <a:pos x="518" y="187"/>
                </a:cxn>
                <a:cxn ang="0">
                  <a:pos x="571" y="188"/>
                </a:cxn>
                <a:cxn ang="0">
                  <a:pos x="561" y="209"/>
                </a:cxn>
                <a:cxn ang="0">
                  <a:pos x="561" y="230"/>
                </a:cxn>
                <a:cxn ang="0">
                  <a:pos x="470" y="360"/>
                </a:cxn>
                <a:cxn ang="0">
                  <a:pos x="477" y="411"/>
                </a:cxn>
                <a:cxn ang="0">
                  <a:pos x="485" y="462"/>
                </a:cxn>
                <a:cxn ang="0">
                  <a:pos x="494" y="514"/>
                </a:cxn>
                <a:cxn ang="0">
                  <a:pos x="498" y="542"/>
                </a:cxn>
                <a:cxn ang="0">
                  <a:pos x="493" y="553"/>
                </a:cxn>
                <a:cxn ang="0">
                  <a:pos x="475" y="555"/>
                </a:cxn>
                <a:cxn ang="0">
                  <a:pos x="455" y="535"/>
                </a:cxn>
                <a:cxn ang="0">
                  <a:pos x="435" y="513"/>
                </a:cxn>
                <a:cxn ang="0">
                  <a:pos x="415" y="494"/>
                </a:cxn>
                <a:cxn ang="0">
                  <a:pos x="333" y="427"/>
                </a:cxn>
                <a:cxn ang="0">
                  <a:pos x="289" y="449"/>
                </a:cxn>
                <a:cxn ang="0">
                  <a:pos x="249" y="483"/>
                </a:cxn>
                <a:cxn ang="0">
                  <a:pos x="209" y="517"/>
                </a:cxn>
                <a:cxn ang="0">
                  <a:pos x="166" y="541"/>
                </a:cxn>
                <a:cxn ang="0">
                  <a:pos x="168" y="553"/>
                </a:cxn>
                <a:cxn ang="0">
                  <a:pos x="162" y="564"/>
                </a:cxn>
                <a:cxn ang="0">
                  <a:pos x="150" y="569"/>
                </a:cxn>
                <a:cxn ang="0">
                  <a:pos x="135" y="573"/>
                </a:cxn>
                <a:cxn ang="0">
                  <a:pos x="126" y="549"/>
                </a:cxn>
                <a:cxn ang="0">
                  <a:pos x="137" y="505"/>
                </a:cxn>
                <a:cxn ang="0">
                  <a:pos x="154" y="462"/>
                </a:cxn>
                <a:cxn ang="0">
                  <a:pos x="170" y="418"/>
                </a:cxn>
                <a:cxn ang="0">
                  <a:pos x="156" y="379"/>
                </a:cxn>
                <a:cxn ang="0">
                  <a:pos x="121" y="346"/>
                </a:cxn>
                <a:cxn ang="0">
                  <a:pos x="86" y="315"/>
                </a:cxn>
                <a:cxn ang="0">
                  <a:pos x="50" y="290"/>
                </a:cxn>
                <a:cxn ang="0">
                  <a:pos x="30" y="273"/>
                </a:cxn>
                <a:cxn ang="0">
                  <a:pos x="21" y="261"/>
                </a:cxn>
                <a:cxn ang="0">
                  <a:pos x="9" y="248"/>
                </a:cxn>
                <a:cxn ang="0">
                  <a:pos x="0" y="236"/>
                </a:cxn>
                <a:cxn ang="0">
                  <a:pos x="11" y="220"/>
                </a:cxn>
                <a:cxn ang="0">
                  <a:pos x="57" y="216"/>
                </a:cxn>
                <a:cxn ang="0">
                  <a:pos x="103" y="208"/>
                </a:cxn>
                <a:cxn ang="0">
                  <a:pos x="150" y="196"/>
                </a:cxn>
                <a:cxn ang="0">
                  <a:pos x="197" y="188"/>
                </a:cxn>
                <a:cxn ang="0">
                  <a:pos x="209" y="150"/>
                </a:cxn>
                <a:cxn ang="0">
                  <a:pos x="229" y="116"/>
                </a:cxn>
                <a:cxn ang="0">
                  <a:pos x="247" y="80"/>
                </a:cxn>
                <a:cxn ang="0">
                  <a:pos x="260" y="44"/>
                </a:cxn>
                <a:cxn ang="0">
                  <a:pos x="269" y="34"/>
                </a:cxn>
                <a:cxn ang="0">
                  <a:pos x="273" y="22"/>
                </a:cxn>
                <a:cxn ang="0">
                  <a:pos x="270" y="2"/>
                </a:cxn>
                <a:cxn ang="0">
                  <a:pos x="292" y="5"/>
                </a:cxn>
                <a:cxn ang="0">
                  <a:pos x="303" y="26"/>
                </a:cxn>
                <a:cxn ang="0">
                  <a:pos x="310" y="52"/>
                </a:cxn>
                <a:cxn ang="0">
                  <a:pos x="322" y="74"/>
                </a:cxn>
              </a:cxnLst>
              <a:rect l="0" t="0" r="r" b="b"/>
              <a:pathLst>
                <a:path w="571" h="573">
                  <a:moveTo>
                    <a:pt x="322" y="74"/>
                  </a:moveTo>
                  <a:lnTo>
                    <a:pt x="373" y="178"/>
                  </a:lnTo>
                  <a:lnTo>
                    <a:pt x="396" y="181"/>
                  </a:lnTo>
                  <a:lnTo>
                    <a:pt x="420" y="183"/>
                  </a:lnTo>
                  <a:lnTo>
                    <a:pt x="443" y="184"/>
                  </a:lnTo>
                  <a:lnTo>
                    <a:pt x="468" y="186"/>
                  </a:lnTo>
                  <a:lnTo>
                    <a:pt x="492" y="186"/>
                  </a:lnTo>
                  <a:lnTo>
                    <a:pt x="518" y="187"/>
                  </a:lnTo>
                  <a:lnTo>
                    <a:pt x="544" y="187"/>
                  </a:lnTo>
                  <a:lnTo>
                    <a:pt x="571" y="188"/>
                  </a:lnTo>
                  <a:lnTo>
                    <a:pt x="568" y="196"/>
                  </a:lnTo>
                  <a:lnTo>
                    <a:pt x="561" y="209"/>
                  </a:lnTo>
                  <a:lnTo>
                    <a:pt x="558" y="220"/>
                  </a:lnTo>
                  <a:lnTo>
                    <a:pt x="561" y="230"/>
                  </a:lnTo>
                  <a:lnTo>
                    <a:pt x="467" y="334"/>
                  </a:lnTo>
                  <a:lnTo>
                    <a:pt x="470" y="360"/>
                  </a:lnTo>
                  <a:lnTo>
                    <a:pt x="474" y="386"/>
                  </a:lnTo>
                  <a:lnTo>
                    <a:pt x="477" y="411"/>
                  </a:lnTo>
                  <a:lnTo>
                    <a:pt x="482" y="437"/>
                  </a:lnTo>
                  <a:lnTo>
                    <a:pt x="485" y="462"/>
                  </a:lnTo>
                  <a:lnTo>
                    <a:pt x="490" y="488"/>
                  </a:lnTo>
                  <a:lnTo>
                    <a:pt x="494" y="514"/>
                  </a:lnTo>
                  <a:lnTo>
                    <a:pt x="499" y="541"/>
                  </a:lnTo>
                  <a:lnTo>
                    <a:pt x="498" y="542"/>
                  </a:lnTo>
                  <a:lnTo>
                    <a:pt x="496" y="547"/>
                  </a:lnTo>
                  <a:lnTo>
                    <a:pt x="493" y="553"/>
                  </a:lnTo>
                  <a:lnTo>
                    <a:pt x="487" y="561"/>
                  </a:lnTo>
                  <a:lnTo>
                    <a:pt x="475" y="555"/>
                  </a:lnTo>
                  <a:lnTo>
                    <a:pt x="465" y="547"/>
                  </a:lnTo>
                  <a:lnTo>
                    <a:pt x="455" y="535"/>
                  </a:lnTo>
                  <a:lnTo>
                    <a:pt x="446" y="525"/>
                  </a:lnTo>
                  <a:lnTo>
                    <a:pt x="435" y="513"/>
                  </a:lnTo>
                  <a:lnTo>
                    <a:pt x="425" y="503"/>
                  </a:lnTo>
                  <a:lnTo>
                    <a:pt x="415" y="494"/>
                  </a:lnTo>
                  <a:lnTo>
                    <a:pt x="405" y="489"/>
                  </a:lnTo>
                  <a:lnTo>
                    <a:pt x="333" y="427"/>
                  </a:lnTo>
                  <a:lnTo>
                    <a:pt x="309" y="436"/>
                  </a:lnTo>
                  <a:lnTo>
                    <a:pt x="289" y="449"/>
                  </a:lnTo>
                  <a:lnTo>
                    <a:pt x="268" y="465"/>
                  </a:lnTo>
                  <a:lnTo>
                    <a:pt x="249" y="483"/>
                  </a:lnTo>
                  <a:lnTo>
                    <a:pt x="229" y="500"/>
                  </a:lnTo>
                  <a:lnTo>
                    <a:pt x="209" y="517"/>
                  </a:lnTo>
                  <a:lnTo>
                    <a:pt x="188" y="531"/>
                  </a:lnTo>
                  <a:lnTo>
                    <a:pt x="166" y="541"/>
                  </a:lnTo>
                  <a:lnTo>
                    <a:pt x="168" y="547"/>
                  </a:lnTo>
                  <a:lnTo>
                    <a:pt x="168" y="553"/>
                  </a:lnTo>
                  <a:lnTo>
                    <a:pt x="165" y="559"/>
                  </a:lnTo>
                  <a:lnTo>
                    <a:pt x="162" y="564"/>
                  </a:lnTo>
                  <a:lnTo>
                    <a:pt x="155" y="566"/>
                  </a:lnTo>
                  <a:lnTo>
                    <a:pt x="150" y="569"/>
                  </a:lnTo>
                  <a:lnTo>
                    <a:pt x="142" y="571"/>
                  </a:lnTo>
                  <a:lnTo>
                    <a:pt x="135" y="573"/>
                  </a:lnTo>
                  <a:lnTo>
                    <a:pt x="125" y="573"/>
                  </a:lnTo>
                  <a:lnTo>
                    <a:pt x="126" y="549"/>
                  </a:lnTo>
                  <a:lnTo>
                    <a:pt x="130" y="526"/>
                  </a:lnTo>
                  <a:lnTo>
                    <a:pt x="137" y="505"/>
                  </a:lnTo>
                  <a:lnTo>
                    <a:pt x="146" y="484"/>
                  </a:lnTo>
                  <a:lnTo>
                    <a:pt x="154" y="462"/>
                  </a:lnTo>
                  <a:lnTo>
                    <a:pt x="163" y="440"/>
                  </a:lnTo>
                  <a:lnTo>
                    <a:pt x="170" y="418"/>
                  </a:lnTo>
                  <a:lnTo>
                    <a:pt x="177" y="396"/>
                  </a:lnTo>
                  <a:lnTo>
                    <a:pt x="156" y="379"/>
                  </a:lnTo>
                  <a:lnTo>
                    <a:pt x="138" y="362"/>
                  </a:lnTo>
                  <a:lnTo>
                    <a:pt x="121" y="346"/>
                  </a:lnTo>
                  <a:lnTo>
                    <a:pt x="104" y="331"/>
                  </a:lnTo>
                  <a:lnTo>
                    <a:pt x="86" y="315"/>
                  </a:lnTo>
                  <a:lnTo>
                    <a:pt x="68" y="303"/>
                  </a:lnTo>
                  <a:lnTo>
                    <a:pt x="50" y="290"/>
                  </a:lnTo>
                  <a:lnTo>
                    <a:pt x="32" y="282"/>
                  </a:lnTo>
                  <a:lnTo>
                    <a:pt x="30" y="273"/>
                  </a:lnTo>
                  <a:lnTo>
                    <a:pt x="26" y="266"/>
                  </a:lnTo>
                  <a:lnTo>
                    <a:pt x="21" y="261"/>
                  </a:lnTo>
                  <a:lnTo>
                    <a:pt x="16" y="255"/>
                  </a:lnTo>
                  <a:lnTo>
                    <a:pt x="9" y="248"/>
                  </a:lnTo>
                  <a:lnTo>
                    <a:pt x="5" y="243"/>
                  </a:lnTo>
                  <a:lnTo>
                    <a:pt x="0" y="236"/>
                  </a:lnTo>
                  <a:lnTo>
                    <a:pt x="0" y="230"/>
                  </a:lnTo>
                  <a:lnTo>
                    <a:pt x="11" y="220"/>
                  </a:lnTo>
                  <a:lnTo>
                    <a:pt x="33" y="218"/>
                  </a:lnTo>
                  <a:lnTo>
                    <a:pt x="57" y="216"/>
                  </a:lnTo>
                  <a:lnTo>
                    <a:pt x="79" y="211"/>
                  </a:lnTo>
                  <a:lnTo>
                    <a:pt x="103" y="208"/>
                  </a:lnTo>
                  <a:lnTo>
                    <a:pt x="126" y="202"/>
                  </a:lnTo>
                  <a:lnTo>
                    <a:pt x="150" y="196"/>
                  </a:lnTo>
                  <a:lnTo>
                    <a:pt x="173" y="192"/>
                  </a:lnTo>
                  <a:lnTo>
                    <a:pt x="197" y="188"/>
                  </a:lnTo>
                  <a:lnTo>
                    <a:pt x="202" y="168"/>
                  </a:lnTo>
                  <a:lnTo>
                    <a:pt x="209" y="150"/>
                  </a:lnTo>
                  <a:lnTo>
                    <a:pt x="218" y="133"/>
                  </a:lnTo>
                  <a:lnTo>
                    <a:pt x="229" y="116"/>
                  </a:lnTo>
                  <a:lnTo>
                    <a:pt x="238" y="98"/>
                  </a:lnTo>
                  <a:lnTo>
                    <a:pt x="247" y="80"/>
                  </a:lnTo>
                  <a:lnTo>
                    <a:pt x="254" y="62"/>
                  </a:lnTo>
                  <a:lnTo>
                    <a:pt x="260" y="44"/>
                  </a:lnTo>
                  <a:lnTo>
                    <a:pt x="266" y="38"/>
                  </a:lnTo>
                  <a:lnTo>
                    <a:pt x="269" y="34"/>
                  </a:lnTo>
                  <a:lnTo>
                    <a:pt x="272" y="28"/>
                  </a:lnTo>
                  <a:lnTo>
                    <a:pt x="273" y="22"/>
                  </a:lnTo>
                  <a:lnTo>
                    <a:pt x="272" y="10"/>
                  </a:lnTo>
                  <a:lnTo>
                    <a:pt x="270" y="2"/>
                  </a:lnTo>
                  <a:lnTo>
                    <a:pt x="283" y="0"/>
                  </a:lnTo>
                  <a:lnTo>
                    <a:pt x="292" y="5"/>
                  </a:lnTo>
                  <a:lnTo>
                    <a:pt x="298" y="13"/>
                  </a:lnTo>
                  <a:lnTo>
                    <a:pt x="303" y="26"/>
                  </a:lnTo>
                  <a:lnTo>
                    <a:pt x="307" y="38"/>
                  </a:lnTo>
                  <a:lnTo>
                    <a:pt x="310" y="52"/>
                  </a:lnTo>
                  <a:lnTo>
                    <a:pt x="315" y="64"/>
                  </a:lnTo>
                  <a:lnTo>
                    <a:pt x="322" y="74"/>
                  </a:lnTo>
                  <a:close/>
                </a:path>
              </a:pathLst>
            </a:custGeom>
            <a:solidFill>
              <a:srgbClr val="000000"/>
            </a:solidFill>
            <a:ln w="9525">
              <a:noFill/>
              <a:round/>
              <a:headEnd/>
              <a:tailEnd/>
            </a:ln>
          </p:spPr>
          <p:txBody>
            <a:bodyPr/>
            <a:lstStyle/>
            <a:p>
              <a:pPr>
                <a:defRPr/>
              </a:pPr>
              <a:endParaRPr lang="en-CA"/>
            </a:p>
          </p:txBody>
        </p:sp>
        <p:sp>
          <p:nvSpPr>
            <p:cNvPr id="41" name="Freeform 17"/>
            <p:cNvSpPr>
              <a:spLocks/>
            </p:cNvSpPr>
            <p:nvPr/>
          </p:nvSpPr>
          <p:spPr bwMode="auto">
            <a:xfrm>
              <a:off x="4432" y="490"/>
              <a:ext cx="16" cy="17"/>
            </a:xfrm>
            <a:custGeom>
              <a:avLst/>
              <a:gdLst/>
              <a:ahLst/>
              <a:cxnLst>
                <a:cxn ang="0">
                  <a:pos x="83" y="52"/>
                </a:cxn>
                <a:cxn ang="0">
                  <a:pos x="73" y="84"/>
                </a:cxn>
                <a:cxn ang="0">
                  <a:pos x="61" y="77"/>
                </a:cxn>
                <a:cxn ang="0">
                  <a:pos x="50" y="71"/>
                </a:cxn>
                <a:cxn ang="0">
                  <a:pos x="40" y="63"/>
                </a:cxn>
                <a:cxn ang="0">
                  <a:pos x="32" y="56"/>
                </a:cxn>
                <a:cxn ang="0">
                  <a:pos x="22" y="47"/>
                </a:cxn>
                <a:cxn ang="0">
                  <a:pos x="14" y="38"/>
                </a:cxn>
                <a:cxn ang="0">
                  <a:pos x="6" y="27"/>
                </a:cxn>
                <a:cxn ang="0">
                  <a:pos x="0" y="21"/>
                </a:cxn>
                <a:cxn ang="0">
                  <a:pos x="10" y="0"/>
                </a:cxn>
                <a:cxn ang="0">
                  <a:pos x="16" y="7"/>
                </a:cxn>
                <a:cxn ang="0">
                  <a:pos x="27" y="15"/>
                </a:cxn>
                <a:cxn ang="0">
                  <a:pos x="36" y="22"/>
                </a:cxn>
                <a:cxn ang="0">
                  <a:pos x="46" y="30"/>
                </a:cxn>
                <a:cxn ang="0">
                  <a:pos x="55" y="35"/>
                </a:cxn>
                <a:cxn ang="0">
                  <a:pos x="65" y="42"/>
                </a:cxn>
                <a:cxn ang="0">
                  <a:pos x="74" y="47"/>
                </a:cxn>
                <a:cxn ang="0">
                  <a:pos x="83" y="52"/>
                </a:cxn>
              </a:cxnLst>
              <a:rect l="0" t="0" r="r" b="b"/>
              <a:pathLst>
                <a:path w="83" h="84">
                  <a:moveTo>
                    <a:pt x="83" y="52"/>
                  </a:moveTo>
                  <a:lnTo>
                    <a:pt x="73" y="84"/>
                  </a:lnTo>
                  <a:lnTo>
                    <a:pt x="61" y="77"/>
                  </a:lnTo>
                  <a:lnTo>
                    <a:pt x="50" y="71"/>
                  </a:lnTo>
                  <a:lnTo>
                    <a:pt x="40" y="63"/>
                  </a:lnTo>
                  <a:lnTo>
                    <a:pt x="32" y="56"/>
                  </a:lnTo>
                  <a:lnTo>
                    <a:pt x="22" y="47"/>
                  </a:lnTo>
                  <a:lnTo>
                    <a:pt x="14" y="38"/>
                  </a:lnTo>
                  <a:lnTo>
                    <a:pt x="6" y="27"/>
                  </a:lnTo>
                  <a:lnTo>
                    <a:pt x="0" y="21"/>
                  </a:lnTo>
                  <a:lnTo>
                    <a:pt x="10" y="0"/>
                  </a:lnTo>
                  <a:lnTo>
                    <a:pt x="16" y="7"/>
                  </a:lnTo>
                  <a:lnTo>
                    <a:pt x="27" y="15"/>
                  </a:lnTo>
                  <a:lnTo>
                    <a:pt x="36" y="22"/>
                  </a:lnTo>
                  <a:lnTo>
                    <a:pt x="46" y="30"/>
                  </a:lnTo>
                  <a:lnTo>
                    <a:pt x="55" y="35"/>
                  </a:lnTo>
                  <a:lnTo>
                    <a:pt x="65" y="42"/>
                  </a:lnTo>
                  <a:lnTo>
                    <a:pt x="74" y="47"/>
                  </a:lnTo>
                  <a:lnTo>
                    <a:pt x="83" y="52"/>
                  </a:lnTo>
                  <a:close/>
                </a:path>
              </a:pathLst>
            </a:custGeom>
            <a:solidFill>
              <a:srgbClr val="000000"/>
            </a:solidFill>
            <a:ln w="9525">
              <a:noFill/>
              <a:round/>
              <a:headEnd/>
              <a:tailEnd/>
            </a:ln>
          </p:spPr>
          <p:txBody>
            <a:bodyPr/>
            <a:lstStyle/>
            <a:p>
              <a:pPr>
                <a:defRPr/>
              </a:pPr>
              <a:endParaRPr lang="en-CA"/>
            </a:p>
          </p:txBody>
        </p:sp>
        <p:sp>
          <p:nvSpPr>
            <p:cNvPr id="42" name="Freeform 18"/>
            <p:cNvSpPr>
              <a:spLocks/>
            </p:cNvSpPr>
            <p:nvPr/>
          </p:nvSpPr>
          <p:spPr bwMode="auto">
            <a:xfrm>
              <a:off x="4392" y="498"/>
              <a:ext cx="35" cy="21"/>
            </a:xfrm>
            <a:custGeom>
              <a:avLst/>
              <a:gdLst/>
              <a:ahLst/>
              <a:cxnLst>
                <a:cxn ang="0">
                  <a:pos x="166" y="74"/>
                </a:cxn>
                <a:cxn ang="0">
                  <a:pos x="176" y="106"/>
                </a:cxn>
                <a:cxn ang="0">
                  <a:pos x="152" y="97"/>
                </a:cxn>
                <a:cxn ang="0">
                  <a:pos x="129" y="88"/>
                </a:cxn>
                <a:cxn ang="0">
                  <a:pos x="106" y="77"/>
                </a:cxn>
                <a:cxn ang="0">
                  <a:pos x="84" y="66"/>
                </a:cxn>
                <a:cxn ang="0">
                  <a:pos x="61" y="53"/>
                </a:cxn>
                <a:cxn ang="0">
                  <a:pos x="39" y="40"/>
                </a:cxn>
                <a:cxn ang="0">
                  <a:pos x="19" y="26"/>
                </a:cxn>
                <a:cxn ang="0">
                  <a:pos x="0" y="12"/>
                </a:cxn>
                <a:cxn ang="0">
                  <a:pos x="7" y="3"/>
                </a:cxn>
                <a:cxn ang="0">
                  <a:pos x="15" y="0"/>
                </a:cxn>
                <a:cxn ang="0">
                  <a:pos x="22" y="1"/>
                </a:cxn>
                <a:cxn ang="0">
                  <a:pos x="30" y="5"/>
                </a:cxn>
                <a:cxn ang="0">
                  <a:pos x="37" y="10"/>
                </a:cxn>
                <a:cxn ang="0">
                  <a:pos x="46" y="16"/>
                </a:cxn>
                <a:cxn ang="0">
                  <a:pos x="53" y="20"/>
                </a:cxn>
                <a:cxn ang="0">
                  <a:pos x="62" y="22"/>
                </a:cxn>
                <a:cxn ang="0">
                  <a:pos x="73" y="29"/>
                </a:cxn>
                <a:cxn ang="0">
                  <a:pos x="85" y="39"/>
                </a:cxn>
                <a:cxn ang="0">
                  <a:pos x="96" y="47"/>
                </a:cxn>
                <a:cxn ang="0">
                  <a:pos x="110" y="56"/>
                </a:cxn>
                <a:cxn ang="0">
                  <a:pos x="122" y="62"/>
                </a:cxn>
                <a:cxn ang="0">
                  <a:pos x="135" y="69"/>
                </a:cxn>
                <a:cxn ang="0">
                  <a:pos x="149" y="72"/>
                </a:cxn>
                <a:cxn ang="0">
                  <a:pos x="166" y="74"/>
                </a:cxn>
              </a:cxnLst>
              <a:rect l="0" t="0" r="r" b="b"/>
              <a:pathLst>
                <a:path w="176" h="106">
                  <a:moveTo>
                    <a:pt x="166" y="74"/>
                  </a:moveTo>
                  <a:lnTo>
                    <a:pt x="176" y="106"/>
                  </a:lnTo>
                  <a:lnTo>
                    <a:pt x="152" y="97"/>
                  </a:lnTo>
                  <a:lnTo>
                    <a:pt x="129" y="88"/>
                  </a:lnTo>
                  <a:lnTo>
                    <a:pt x="106" y="77"/>
                  </a:lnTo>
                  <a:lnTo>
                    <a:pt x="84" y="66"/>
                  </a:lnTo>
                  <a:lnTo>
                    <a:pt x="61" y="53"/>
                  </a:lnTo>
                  <a:lnTo>
                    <a:pt x="39" y="40"/>
                  </a:lnTo>
                  <a:lnTo>
                    <a:pt x="19" y="26"/>
                  </a:lnTo>
                  <a:lnTo>
                    <a:pt x="0" y="12"/>
                  </a:lnTo>
                  <a:lnTo>
                    <a:pt x="7" y="3"/>
                  </a:lnTo>
                  <a:lnTo>
                    <a:pt x="15" y="0"/>
                  </a:lnTo>
                  <a:lnTo>
                    <a:pt x="22" y="1"/>
                  </a:lnTo>
                  <a:lnTo>
                    <a:pt x="30" y="5"/>
                  </a:lnTo>
                  <a:lnTo>
                    <a:pt x="37" y="10"/>
                  </a:lnTo>
                  <a:lnTo>
                    <a:pt x="46" y="16"/>
                  </a:lnTo>
                  <a:lnTo>
                    <a:pt x="53" y="20"/>
                  </a:lnTo>
                  <a:lnTo>
                    <a:pt x="62" y="22"/>
                  </a:lnTo>
                  <a:lnTo>
                    <a:pt x="73" y="29"/>
                  </a:lnTo>
                  <a:lnTo>
                    <a:pt x="85" y="39"/>
                  </a:lnTo>
                  <a:lnTo>
                    <a:pt x="96" y="47"/>
                  </a:lnTo>
                  <a:lnTo>
                    <a:pt x="110" y="56"/>
                  </a:lnTo>
                  <a:lnTo>
                    <a:pt x="122" y="62"/>
                  </a:lnTo>
                  <a:lnTo>
                    <a:pt x="135" y="69"/>
                  </a:lnTo>
                  <a:lnTo>
                    <a:pt x="149" y="72"/>
                  </a:lnTo>
                  <a:lnTo>
                    <a:pt x="166" y="74"/>
                  </a:lnTo>
                  <a:close/>
                </a:path>
              </a:pathLst>
            </a:custGeom>
            <a:solidFill>
              <a:srgbClr val="000000"/>
            </a:solidFill>
            <a:ln w="9525">
              <a:noFill/>
              <a:round/>
              <a:headEnd/>
              <a:tailEnd/>
            </a:ln>
          </p:spPr>
          <p:txBody>
            <a:bodyPr/>
            <a:lstStyle/>
            <a:p>
              <a:pPr>
                <a:defRPr/>
              </a:pPr>
              <a:endParaRPr lang="en-CA"/>
            </a:p>
          </p:txBody>
        </p:sp>
        <p:sp>
          <p:nvSpPr>
            <p:cNvPr id="43" name="Freeform 19"/>
            <p:cNvSpPr>
              <a:spLocks/>
            </p:cNvSpPr>
            <p:nvPr/>
          </p:nvSpPr>
          <p:spPr bwMode="auto">
            <a:xfrm>
              <a:off x="4438" y="498"/>
              <a:ext cx="97" cy="91"/>
            </a:xfrm>
            <a:custGeom>
              <a:avLst/>
              <a:gdLst/>
              <a:ahLst/>
              <a:cxnLst>
                <a:cxn ang="0">
                  <a:pos x="331" y="176"/>
                </a:cxn>
                <a:cxn ang="0">
                  <a:pos x="347" y="166"/>
                </a:cxn>
                <a:cxn ang="0">
                  <a:pos x="365" y="160"/>
                </a:cxn>
                <a:cxn ang="0">
                  <a:pos x="384" y="158"/>
                </a:cxn>
                <a:cxn ang="0">
                  <a:pos x="405" y="159"/>
                </a:cxn>
                <a:cxn ang="0">
                  <a:pos x="425" y="160"/>
                </a:cxn>
                <a:cxn ang="0">
                  <a:pos x="445" y="163"/>
                </a:cxn>
                <a:cxn ang="0">
                  <a:pos x="466" y="164"/>
                </a:cxn>
                <a:cxn ang="0">
                  <a:pos x="487" y="166"/>
                </a:cxn>
                <a:cxn ang="0">
                  <a:pos x="393" y="280"/>
                </a:cxn>
                <a:cxn ang="0">
                  <a:pos x="425" y="445"/>
                </a:cxn>
                <a:cxn ang="0">
                  <a:pos x="413" y="435"/>
                </a:cxn>
                <a:cxn ang="0">
                  <a:pos x="403" y="421"/>
                </a:cxn>
                <a:cxn ang="0">
                  <a:pos x="391" y="407"/>
                </a:cxn>
                <a:cxn ang="0">
                  <a:pos x="381" y="393"/>
                </a:cxn>
                <a:cxn ang="0">
                  <a:pos x="370" y="381"/>
                </a:cxn>
                <a:cxn ang="0">
                  <a:pos x="358" y="372"/>
                </a:cxn>
                <a:cxn ang="0">
                  <a:pos x="345" y="368"/>
                </a:cxn>
                <a:cxn ang="0">
                  <a:pos x="331" y="373"/>
                </a:cxn>
                <a:cxn ang="0">
                  <a:pos x="325" y="364"/>
                </a:cxn>
                <a:cxn ang="0">
                  <a:pos x="318" y="357"/>
                </a:cxn>
                <a:cxn ang="0">
                  <a:pos x="308" y="350"/>
                </a:cxn>
                <a:cxn ang="0">
                  <a:pos x="299" y="347"/>
                </a:cxn>
                <a:cxn ang="0">
                  <a:pos x="287" y="342"/>
                </a:cxn>
                <a:cxn ang="0">
                  <a:pos x="277" y="342"/>
                </a:cxn>
                <a:cxn ang="0">
                  <a:pos x="267" y="346"/>
                </a:cxn>
                <a:cxn ang="0">
                  <a:pos x="259" y="353"/>
                </a:cxn>
                <a:cxn ang="0">
                  <a:pos x="135" y="456"/>
                </a:cxn>
                <a:cxn ang="0">
                  <a:pos x="135" y="440"/>
                </a:cxn>
                <a:cxn ang="0">
                  <a:pos x="139" y="425"/>
                </a:cxn>
                <a:cxn ang="0">
                  <a:pos x="144" y="408"/>
                </a:cxn>
                <a:cxn ang="0">
                  <a:pos x="150" y="393"/>
                </a:cxn>
                <a:cxn ang="0">
                  <a:pos x="155" y="377"/>
                </a:cxn>
                <a:cxn ang="0">
                  <a:pos x="161" y="362"/>
                </a:cxn>
                <a:cxn ang="0">
                  <a:pos x="164" y="346"/>
                </a:cxn>
                <a:cxn ang="0">
                  <a:pos x="166" y="331"/>
                </a:cxn>
                <a:cxn ang="0">
                  <a:pos x="0" y="186"/>
                </a:cxn>
                <a:cxn ang="0">
                  <a:pos x="15" y="184"/>
                </a:cxn>
                <a:cxn ang="0">
                  <a:pos x="32" y="181"/>
                </a:cxn>
                <a:cxn ang="0">
                  <a:pos x="49" y="176"/>
                </a:cxn>
                <a:cxn ang="0">
                  <a:pos x="67" y="173"/>
                </a:cxn>
                <a:cxn ang="0">
                  <a:pos x="84" y="168"/>
                </a:cxn>
                <a:cxn ang="0">
                  <a:pos x="101" y="167"/>
                </a:cxn>
                <a:cxn ang="0">
                  <a:pos x="118" y="169"/>
                </a:cxn>
                <a:cxn ang="0">
                  <a:pos x="135" y="176"/>
                </a:cxn>
                <a:cxn ang="0">
                  <a:pos x="141" y="172"/>
                </a:cxn>
                <a:cxn ang="0">
                  <a:pos x="148" y="171"/>
                </a:cxn>
                <a:cxn ang="0">
                  <a:pos x="154" y="171"/>
                </a:cxn>
                <a:cxn ang="0">
                  <a:pos x="161" y="171"/>
                </a:cxn>
                <a:cxn ang="0">
                  <a:pos x="166" y="169"/>
                </a:cxn>
                <a:cxn ang="0">
                  <a:pos x="172" y="169"/>
                </a:cxn>
                <a:cxn ang="0">
                  <a:pos x="179" y="168"/>
                </a:cxn>
                <a:cxn ang="0">
                  <a:pos x="187" y="166"/>
                </a:cxn>
                <a:cxn ang="0">
                  <a:pos x="239" y="0"/>
                </a:cxn>
                <a:cxn ang="0">
                  <a:pos x="249" y="23"/>
                </a:cxn>
                <a:cxn ang="0">
                  <a:pos x="259" y="45"/>
                </a:cxn>
                <a:cxn ang="0">
                  <a:pos x="269" y="68"/>
                </a:cxn>
                <a:cxn ang="0">
                  <a:pos x="280" y="92"/>
                </a:cxn>
                <a:cxn ang="0">
                  <a:pos x="291" y="113"/>
                </a:cxn>
                <a:cxn ang="0">
                  <a:pos x="303" y="134"/>
                </a:cxn>
                <a:cxn ang="0">
                  <a:pos x="317" y="155"/>
                </a:cxn>
                <a:cxn ang="0">
                  <a:pos x="331" y="176"/>
                </a:cxn>
              </a:cxnLst>
              <a:rect l="0" t="0" r="r" b="b"/>
              <a:pathLst>
                <a:path w="487" h="456">
                  <a:moveTo>
                    <a:pt x="331" y="176"/>
                  </a:moveTo>
                  <a:lnTo>
                    <a:pt x="347" y="166"/>
                  </a:lnTo>
                  <a:lnTo>
                    <a:pt x="365" y="160"/>
                  </a:lnTo>
                  <a:lnTo>
                    <a:pt x="384" y="158"/>
                  </a:lnTo>
                  <a:lnTo>
                    <a:pt x="405" y="159"/>
                  </a:lnTo>
                  <a:lnTo>
                    <a:pt x="425" y="160"/>
                  </a:lnTo>
                  <a:lnTo>
                    <a:pt x="445" y="163"/>
                  </a:lnTo>
                  <a:lnTo>
                    <a:pt x="466" y="164"/>
                  </a:lnTo>
                  <a:lnTo>
                    <a:pt x="487" y="166"/>
                  </a:lnTo>
                  <a:lnTo>
                    <a:pt x="393" y="280"/>
                  </a:lnTo>
                  <a:lnTo>
                    <a:pt x="425" y="445"/>
                  </a:lnTo>
                  <a:lnTo>
                    <a:pt x="413" y="435"/>
                  </a:lnTo>
                  <a:lnTo>
                    <a:pt x="403" y="421"/>
                  </a:lnTo>
                  <a:lnTo>
                    <a:pt x="391" y="407"/>
                  </a:lnTo>
                  <a:lnTo>
                    <a:pt x="381" y="393"/>
                  </a:lnTo>
                  <a:lnTo>
                    <a:pt x="370" y="381"/>
                  </a:lnTo>
                  <a:lnTo>
                    <a:pt x="358" y="372"/>
                  </a:lnTo>
                  <a:lnTo>
                    <a:pt x="345" y="368"/>
                  </a:lnTo>
                  <a:lnTo>
                    <a:pt x="331" y="373"/>
                  </a:lnTo>
                  <a:lnTo>
                    <a:pt x="325" y="364"/>
                  </a:lnTo>
                  <a:lnTo>
                    <a:pt x="318" y="357"/>
                  </a:lnTo>
                  <a:lnTo>
                    <a:pt x="308" y="350"/>
                  </a:lnTo>
                  <a:lnTo>
                    <a:pt x="299" y="347"/>
                  </a:lnTo>
                  <a:lnTo>
                    <a:pt x="287" y="342"/>
                  </a:lnTo>
                  <a:lnTo>
                    <a:pt x="277" y="342"/>
                  </a:lnTo>
                  <a:lnTo>
                    <a:pt x="267" y="346"/>
                  </a:lnTo>
                  <a:lnTo>
                    <a:pt x="259" y="353"/>
                  </a:lnTo>
                  <a:lnTo>
                    <a:pt x="135" y="456"/>
                  </a:lnTo>
                  <a:lnTo>
                    <a:pt x="135" y="440"/>
                  </a:lnTo>
                  <a:lnTo>
                    <a:pt x="139" y="425"/>
                  </a:lnTo>
                  <a:lnTo>
                    <a:pt x="144" y="408"/>
                  </a:lnTo>
                  <a:lnTo>
                    <a:pt x="150" y="393"/>
                  </a:lnTo>
                  <a:lnTo>
                    <a:pt x="155" y="377"/>
                  </a:lnTo>
                  <a:lnTo>
                    <a:pt x="161" y="362"/>
                  </a:lnTo>
                  <a:lnTo>
                    <a:pt x="164" y="346"/>
                  </a:lnTo>
                  <a:lnTo>
                    <a:pt x="166" y="331"/>
                  </a:lnTo>
                  <a:lnTo>
                    <a:pt x="0" y="186"/>
                  </a:lnTo>
                  <a:lnTo>
                    <a:pt x="15" y="184"/>
                  </a:lnTo>
                  <a:lnTo>
                    <a:pt x="32" y="181"/>
                  </a:lnTo>
                  <a:lnTo>
                    <a:pt x="49" y="176"/>
                  </a:lnTo>
                  <a:lnTo>
                    <a:pt x="67" y="173"/>
                  </a:lnTo>
                  <a:lnTo>
                    <a:pt x="84" y="168"/>
                  </a:lnTo>
                  <a:lnTo>
                    <a:pt x="101" y="167"/>
                  </a:lnTo>
                  <a:lnTo>
                    <a:pt x="118" y="169"/>
                  </a:lnTo>
                  <a:lnTo>
                    <a:pt x="135" y="176"/>
                  </a:lnTo>
                  <a:lnTo>
                    <a:pt x="141" y="172"/>
                  </a:lnTo>
                  <a:lnTo>
                    <a:pt x="148" y="171"/>
                  </a:lnTo>
                  <a:lnTo>
                    <a:pt x="154" y="171"/>
                  </a:lnTo>
                  <a:lnTo>
                    <a:pt x="161" y="171"/>
                  </a:lnTo>
                  <a:lnTo>
                    <a:pt x="166" y="169"/>
                  </a:lnTo>
                  <a:lnTo>
                    <a:pt x="172" y="169"/>
                  </a:lnTo>
                  <a:lnTo>
                    <a:pt x="179" y="168"/>
                  </a:lnTo>
                  <a:lnTo>
                    <a:pt x="187" y="166"/>
                  </a:lnTo>
                  <a:lnTo>
                    <a:pt x="239" y="0"/>
                  </a:lnTo>
                  <a:lnTo>
                    <a:pt x="249" y="23"/>
                  </a:lnTo>
                  <a:lnTo>
                    <a:pt x="259" y="45"/>
                  </a:lnTo>
                  <a:lnTo>
                    <a:pt x="269" y="68"/>
                  </a:lnTo>
                  <a:lnTo>
                    <a:pt x="280" y="92"/>
                  </a:lnTo>
                  <a:lnTo>
                    <a:pt x="291" y="113"/>
                  </a:lnTo>
                  <a:lnTo>
                    <a:pt x="303" y="134"/>
                  </a:lnTo>
                  <a:lnTo>
                    <a:pt x="317" y="155"/>
                  </a:lnTo>
                  <a:lnTo>
                    <a:pt x="331" y="176"/>
                  </a:lnTo>
                  <a:close/>
                </a:path>
              </a:pathLst>
            </a:custGeom>
            <a:solidFill>
              <a:srgbClr val="FFFF4C"/>
            </a:solidFill>
            <a:ln w="9525">
              <a:noFill/>
              <a:round/>
              <a:headEnd/>
              <a:tailEnd/>
            </a:ln>
          </p:spPr>
          <p:txBody>
            <a:bodyPr/>
            <a:lstStyle/>
            <a:p>
              <a:pPr>
                <a:defRPr/>
              </a:pPr>
              <a:endParaRPr lang="en-CA"/>
            </a:p>
          </p:txBody>
        </p:sp>
        <p:sp>
          <p:nvSpPr>
            <p:cNvPr id="44" name="Freeform 20"/>
            <p:cNvSpPr>
              <a:spLocks/>
            </p:cNvSpPr>
            <p:nvPr/>
          </p:nvSpPr>
          <p:spPr bwMode="auto">
            <a:xfrm>
              <a:off x="4557" y="525"/>
              <a:ext cx="36" cy="10"/>
            </a:xfrm>
            <a:custGeom>
              <a:avLst/>
              <a:gdLst/>
              <a:ahLst/>
              <a:cxnLst>
                <a:cxn ang="0">
                  <a:pos x="182" y="11"/>
                </a:cxn>
                <a:cxn ang="0">
                  <a:pos x="182" y="21"/>
                </a:cxn>
                <a:cxn ang="0">
                  <a:pos x="16" y="52"/>
                </a:cxn>
                <a:cxn ang="0">
                  <a:pos x="8" y="50"/>
                </a:cxn>
                <a:cxn ang="0">
                  <a:pos x="2" y="46"/>
                </a:cxn>
                <a:cxn ang="0">
                  <a:pos x="0" y="39"/>
                </a:cxn>
                <a:cxn ang="0">
                  <a:pos x="5" y="32"/>
                </a:cxn>
                <a:cxn ang="0">
                  <a:pos x="28" y="30"/>
                </a:cxn>
                <a:cxn ang="0">
                  <a:pos x="51" y="26"/>
                </a:cxn>
                <a:cxn ang="0">
                  <a:pos x="73" y="21"/>
                </a:cxn>
                <a:cxn ang="0">
                  <a:pos x="97" y="16"/>
                </a:cxn>
                <a:cxn ang="0">
                  <a:pos x="118" y="10"/>
                </a:cxn>
                <a:cxn ang="0">
                  <a:pos x="140" y="5"/>
                </a:cxn>
                <a:cxn ang="0">
                  <a:pos x="160" y="0"/>
                </a:cxn>
                <a:cxn ang="0">
                  <a:pos x="182" y="0"/>
                </a:cxn>
                <a:cxn ang="0">
                  <a:pos x="182" y="11"/>
                </a:cxn>
              </a:cxnLst>
              <a:rect l="0" t="0" r="r" b="b"/>
              <a:pathLst>
                <a:path w="182" h="52">
                  <a:moveTo>
                    <a:pt x="182" y="11"/>
                  </a:moveTo>
                  <a:lnTo>
                    <a:pt x="182" y="21"/>
                  </a:lnTo>
                  <a:lnTo>
                    <a:pt x="16" y="52"/>
                  </a:lnTo>
                  <a:lnTo>
                    <a:pt x="8" y="50"/>
                  </a:lnTo>
                  <a:lnTo>
                    <a:pt x="2" y="46"/>
                  </a:lnTo>
                  <a:lnTo>
                    <a:pt x="0" y="39"/>
                  </a:lnTo>
                  <a:lnTo>
                    <a:pt x="5" y="32"/>
                  </a:lnTo>
                  <a:lnTo>
                    <a:pt x="28" y="30"/>
                  </a:lnTo>
                  <a:lnTo>
                    <a:pt x="51" y="26"/>
                  </a:lnTo>
                  <a:lnTo>
                    <a:pt x="73" y="21"/>
                  </a:lnTo>
                  <a:lnTo>
                    <a:pt x="97" y="16"/>
                  </a:lnTo>
                  <a:lnTo>
                    <a:pt x="118" y="10"/>
                  </a:lnTo>
                  <a:lnTo>
                    <a:pt x="140" y="5"/>
                  </a:lnTo>
                  <a:lnTo>
                    <a:pt x="160" y="0"/>
                  </a:lnTo>
                  <a:lnTo>
                    <a:pt x="182" y="0"/>
                  </a:lnTo>
                  <a:lnTo>
                    <a:pt x="182" y="11"/>
                  </a:lnTo>
                  <a:close/>
                </a:path>
              </a:pathLst>
            </a:custGeom>
            <a:solidFill>
              <a:srgbClr val="000000"/>
            </a:solidFill>
            <a:ln w="9525">
              <a:noFill/>
              <a:round/>
              <a:headEnd/>
              <a:tailEnd/>
            </a:ln>
          </p:spPr>
          <p:txBody>
            <a:bodyPr/>
            <a:lstStyle/>
            <a:p>
              <a:pPr>
                <a:defRPr/>
              </a:pPr>
              <a:endParaRPr lang="en-CA"/>
            </a:p>
          </p:txBody>
        </p:sp>
        <p:sp>
          <p:nvSpPr>
            <p:cNvPr id="45" name="Freeform 21"/>
            <p:cNvSpPr>
              <a:spLocks/>
            </p:cNvSpPr>
            <p:nvPr/>
          </p:nvSpPr>
          <p:spPr bwMode="auto">
            <a:xfrm>
              <a:off x="4396" y="535"/>
              <a:ext cx="21" cy="9"/>
            </a:xfrm>
            <a:custGeom>
              <a:avLst/>
              <a:gdLst/>
              <a:ahLst/>
              <a:cxnLst>
                <a:cxn ang="0">
                  <a:pos x="104" y="0"/>
                </a:cxn>
                <a:cxn ang="0">
                  <a:pos x="103" y="7"/>
                </a:cxn>
                <a:cxn ang="0">
                  <a:pos x="103" y="16"/>
                </a:cxn>
                <a:cxn ang="0">
                  <a:pos x="102" y="24"/>
                </a:cxn>
                <a:cxn ang="0">
                  <a:pos x="100" y="32"/>
                </a:cxn>
                <a:cxn ang="0">
                  <a:pos x="95" y="38"/>
                </a:cxn>
                <a:cxn ang="0">
                  <a:pos x="91" y="42"/>
                </a:cxn>
                <a:cxn ang="0">
                  <a:pos x="83" y="43"/>
                </a:cxn>
                <a:cxn ang="0">
                  <a:pos x="74" y="42"/>
                </a:cxn>
                <a:cxn ang="0">
                  <a:pos x="0" y="31"/>
                </a:cxn>
                <a:cxn ang="0">
                  <a:pos x="6" y="21"/>
                </a:cxn>
                <a:cxn ang="0">
                  <a:pos x="15" y="16"/>
                </a:cxn>
                <a:cxn ang="0">
                  <a:pos x="27" y="15"/>
                </a:cxn>
                <a:cxn ang="0">
                  <a:pos x="43" y="15"/>
                </a:cxn>
                <a:cxn ang="0">
                  <a:pos x="57" y="14"/>
                </a:cxn>
                <a:cxn ang="0">
                  <a:pos x="71" y="13"/>
                </a:cxn>
                <a:cxn ang="0">
                  <a:pos x="84" y="8"/>
                </a:cxn>
                <a:cxn ang="0">
                  <a:pos x="94" y="0"/>
                </a:cxn>
                <a:cxn ang="0">
                  <a:pos x="104" y="0"/>
                </a:cxn>
              </a:cxnLst>
              <a:rect l="0" t="0" r="r" b="b"/>
              <a:pathLst>
                <a:path w="104" h="43">
                  <a:moveTo>
                    <a:pt x="104" y="0"/>
                  </a:moveTo>
                  <a:lnTo>
                    <a:pt x="103" y="7"/>
                  </a:lnTo>
                  <a:lnTo>
                    <a:pt x="103" y="16"/>
                  </a:lnTo>
                  <a:lnTo>
                    <a:pt x="102" y="24"/>
                  </a:lnTo>
                  <a:lnTo>
                    <a:pt x="100" y="32"/>
                  </a:lnTo>
                  <a:lnTo>
                    <a:pt x="95" y="38"/>
                  </a:lnTo>
                  <a:lnTo>
                    <a:pt x="91" y="42"/>
                  </a:lnTo>
                  <a:lnTo>
                    <a:pt x="83" y="43"/>
                  </a:lnTo>
                  <a:lnTo>
                    <a:pt x="74" y="42"/>
                  </a:lnTo>
                  <a:lnTo>
                    <a:pt x="0" y="31"/>
                  </a:lnTo>
                  <a:lnTo>
                    <a:pt x="6" y="21"/>
                  </a:lnTo>
                  <a:lnTo>
                    <a:pt x="15" y="16"/>
                  </a:lnTo>
                  <a:lnTo>
                    <a:pt x="27" y="15"/>
                  </a:lnTo>
                  <a:lnTo>
                    <a:pt x="43" y="15"/>
                  </a:lnTo>
                  <a:lnTo>
                    <a:pt x="57" y="14"/>
                  </a:lnTo>
                  <a:lnTo>
                    <a:pt x="71" y="13"/>
                  </a:lnTo>
                  <a:lnTo>
                    <a:pt x="84" y="8"/>
                  </a:lnTo>
                  <a:lnTo>
                    <a:pt x="94" y="0"/>
                  </a:lnTo>
                  <a:lnTo>
                    <a:pt x="104" y="0"/>
                  </a:lnTo>
                  <a:close/>
                </a:path>
              </a:pathLst>
            </a:custGeom>
            <a:solidFill>
              <a:srgbClr val="000000"/>
            </a:solidFill>
            <a:ln w="9525">
              <a:noFill/>
              <a:round/>
              <a:headEnd/>
              <a:tailEnd/>
            </a:ln>
          </p:spPr>
          <p:txBody>
            <a:bodyPr/>
            <a:lstStyle/>
            <a:p>
              <a:pPr>
                <a:defRPr/>
              </a:pPr>
              <a:endParaRPr lang="en-CA"/>
            </a:p>
          </p:txBody>
        </p:sp>
        <p:sp>
          <p:nvSpPr>
            <p:cNvPr id="46" name="Freeform 22"/>
            <p:cNvSpPr>
              <a:spLocks/>
            </p:cNvSpPr>
            <p:nvPr/>
          </p:nvSpPr>
          <p:spPr bwMode="auto">
            <a:xfrm>
              <a:off x="4556" y="552"/>
              <a:ext cx="23" cy="5"/>
            </a:xfrm>
            <a:custGeom>
              <a:avLst/>
              <a:gdLst/>
              <a:ahLst/>
              <a:cxnLst>
                <a:cxn ang="0">
                  <a:pos x="114" y="21"/>
                </a:cxn>
                <a:cxn ang="0">
                  <a:pos x="101" y="24"/>
                </a:cxn>
                <a:cxn ang="0">
                  <a:pos x="88" y="26"/>
                </a:cxn>
                <a:cxn ang="0">
                  <a:pos x="74" y="26"/>
                </a:cxn>
                <a:cxn ang="0">
                  <a:pos x="60" y="27"/>
                </a:cxn>
                <a:cxn ang="0">
                  <a:pos x="44" y="25"/>
                </a:cxn>
                <a:cxn ang="0">
                  <a:pos x="30" y="23"/>
                </a:cxn>
                <a:cxn ang="0">
                  <a:pos x="15" y="17"/>
                </a:cxn>
                <a:cxn ang="0">
                  <a:pos x="0" y="11"/>
                </a:cxn>
                <a:cxn ang="0">
                  <a:pos x="15" y="4"/>
                </a:cxn>
                <a:cxn ang="0">
                  <a:pos x="30" y="1"/>
                </a:cxn>
                <a:cxn ang="0">
                  <a:pos x="44" y="0"/>
                </a:cxn>
                <a:cxn ang="0">
                  <a:pos x="60" y="2"/>
                </a:cxn>
                <a:cxn ang="0">
                  <a:pos x="74" y="4"/>
                </a:cxn>
                <a:cxn ang="0">
                  <a:pos x="88" y="8"/>
                </a:cxn>
                <a:cxn ang="0">
                  <a:pos x="101" y="9"/>
                </a:cxn>
                <a:cxn ang="0">
                  <a:pos x="114" y="11"/>
                </a:cxn>
                <a:cxn ang="0">
                  <a:pos x="114" y="21"/>
                </a:cxn>
              </a:cxnLst>
              <a:rect l="0" t="0" r="r" b="b"/>
              <a:pathLst>
                <a:path w="114" h="27">
                  <a:moveTo>
                    <a:pt x="114" y="21"/>
                  </a:moveTo>
                  <a:lnTo>
                    <a:pt x="101" y="24"/>
                  </a:lnTo>
                  <a:lnTo>
                    <a:pt x="88" y="26"/>
                  </a:lnTo>
                  <a:lnTo>
                    <a:pt x="74" y="26"/>
                  </a:lnTo>
                  <a:lnTo>
                    <a:pt x="60" y="27"/>
                  </a:lnTo>
                  <a:lnTo>
                    <a:pt x="44" y="25"/>
                  </a:lnTo>
                  <a:lnTo>
                    <a:pt x="30" y="23"/>
                  </a:lnTo>
                  <a:lnTo>
                    <a:pt x="15" y="17"/>
                  </a:lnTo>
                  <a:lnTo>
                    <a:pt x="0" y="11"/>
                  </a:lnTo>
                  <a:lnTo>
                    <a:pt x="15" y="4"/>
                  </a:lnTo>
                  <a:lnTo>
                    <a:pt x="30" y="1"/>
                  </a:lnTo>
                  <a:lnTo>
                    <a:pt x="44" y="0"/>
                  </a:lnTo>
                  <a:lnTo>
                    <a:pt x="60" y="2"/>
                  </a:lnTo>
                  <a:lnTo>
                    <a:pt x="74" y="4"/>
                  </a:lnTo>
                  <a:lnTo>
                    <a:pt x="88" y="8"/>
                  </a:lnTo>
                  <a:lnTo>
                    <a:pt x="101" y="9"/>
                  </a:lnTo>
                  <a:lnTo>
                    <a:pt x="114" y="11"/>
                  </a:lnTo>
                  <a:lnTo>
                    <a:pt x="114" y="21"/>
                  </a:lnTo>
                  <a:close/>
                </a:path>
              </a:pathLst>
            </a:custGeom>
            <a:solidFill>
              <a:srgbClr val="000000"/>
            </a:solidFill>
            <a:ln w="9525">
              <a:noFill/>
              <a:round/>
              <a:headEnd/>
              <a:tailEnd/>
            </a:ln>
          </p:spPr>
          <p:txBody>
            <a:bodyPr/>
            <a:lstStyle/>
            <a:p>
              <a:pPr>
                <a:defRPr/>
              </a:pPr>
              <a:endParaRPr lang="en-CA"/>
            </a:p>
          </p:txBody>
        </p:sp>
        <p:sp>
          <p:nvSpPr>
            <p:cNvPr id="47" name="Freeform 23"/>
            <p:cNvSpPr>
              <a:spLocks/>
            </p:cNvSpPr>
            <p:nvPr/>
          </p:nvSpPr>
          <p:spPr bwMode="auto">
            <a:xfrm>
              <a:off x="4380" y="562"/>
              <a:ext cx="49" cy="9"/>
            </a:xfrm>
            <a:custGeom>
              <a:avLst/>
              <a:gdLst/>
              <a:ahLst/>
              <a:cxnLst>
                <a:cxn ang="0">
                  <a:pos x="248" y="0"/>
                </a:cxn>
                <a:cxn ang="0">
                  <a:pos x="246" y="7"/>
                </a:cxn>
                <a:cxn ang="0">
                  <a:pos x="244" y="13"/>
                </a:cxn>
                <a:cxn ang="0">
                  <a:pos x="239" y="18"/>
                </a:cxn>
                <a:cxn ang="0">
                  <a:pos x="236" y="24"/>
                </a:cxn>
                <a:cxn ang="0">
                  <a:pos x="226" y="29"/>
                </a:cxn>
                <a:cxn ang="0">
                  <a:pos x="218" y="32"/>
                </a:cxn>
                <a:cxn ang="0">
                  <a:pos x="190" y="34"/>
                </a:cxn>
                <a:cxn ang="0">
                  <a:pos x="162" y="35"/>
                </a:cxn>
                <a:cxn ang="0">
                  <a:pos x="135" y="35"/>
                </a:cxn>
                <a:cxn ang="0">
                  <a:pos x="108" y="36"/>
                </a:cxn>
                <a:cxn ang="0">
                  <a:pos x="81" y="36"/>
                </a:cxn>
                <a:cxn ang="0">
                  <a:pos x="54" y="36"/>
                </a:cxn>
                <a:cxn ang="0">
                  <a:pos x="27" y="37"/>
                </a:cxn>
                <a:cxn ang="0">
                  <a:pos x="0" y="42"/>
                </a:cxn>
                <a:cxn ang="0">
                  <a:pos x="0" y="32"/>
                </a:cxn>
                <a:cxn ang="0">
                  <a:pos x="26" y="21"/>
                </a:cxn>
                <a:cxn ang="0">
                  <a:pos x="53" y="17"/>
                </a:cxn>
                <a:cxn ang="0">
                  <a:pos x="79" y="16"/>
                </a:cxn>
                <a:cxn ang="0">
                  <a:pos x="106" y="16"/>
                </a:cxn>
                <a:cxn ang="0">
                  <a:pos x="131" y="15"/>
                </a:cxn>
                <a:cxn ang="0">
                  <a:pos x="157" y="13"/>
                </a:cxn>
                <a:cxn ang="0">
                  <a:pos x="182" y="8"/>
                </a:cxn>
                <a:cxn ang="0">
                  <a:pos x="207" y="0"/>
                </a:cxn>
                <a:cxn ang="0">
                  <a:pos x="214" y="0"/>
                </a:cxn>
                <a:cxn ang="0">
                  <a:pos x="223" y="0"/>
                </a:cxn>
                <a:cxn ang="0">
                  <a:pos x="228" y="0"/>
                </a:cxn>
                <a:cxn ang="0">
                  <a:pos x="234" y="0"/>
                </a:cxn>
                <a:cxn ang="0">
                  <a:pos x="240" y="0"/>
                </a:cxn>
                <a:cxn ang="0">
                  <a:pos x="248" y="0"/>
                </a:cxn>
              </a:cxnLst>
              <a:rect l="0" t="0" r="r" b="b"/>
              <a:pathLst>
                <a:path w="248" h="42">
                  <a:moveTo>
                    <a:pt x="248" y="0"/>
                  </a:moveTo>
                  <a:lnTo>
                    <a:pt x="246" y="7"/>
                  </a:lnTo>
                  <a:lnTo>
                    <a:pt x="244" y="13"/>
                  </a:lnTo>
                  <a:lnTo>
                    <a:pt x="239" y="18"/>
                  </a:lnTo>
                  <a:lnTo>
                    <a:pt x="236" y="24"/>
                  </a:lnTo>
                  <a:lnTo>
                    <a:pt x="226" y="29"/>
                  </a:lnTo>
                  <a:lnTo>
                    <a:pt x="218" y="32"/>
                  </a:lnTo>
                  <a:lnTo>
                    <a:pt x="190" y="34"/>
                  </a:lnTo>
                  <a:lnTo>
                    <a:pt x="162" y="35"/>
                  </a:lnTo>
                  <a:lnTo>
                    <a:pt x="135" y="35"/>
                  </a:lnTo>
                  <a:lnTo>
                    <a:pt x="108" y="36"/>
                  </a:lnTo>
                  <a:lnTo>
                    <a:pt x="81" y="36"/>
                  </a:lnTo>
                  <a:lnTo>
                    <a:pt x="54" y="36"/>
                  </a:lnTo>
                  <a:lnTo>
                    <a:pt x="27" y="37"/>
                  </a:lnTo>
                  <a:lnTo>
                    <a:pt x="0" y="42"/>
                  </a:lnTo>
                  <a:lnTo>
                    <a:pt x="0" y="32"/>
                  </a:lnTo>
                  <a:lnTo>
                    <a:pt x="26" y="21"/>
                  </a:lnTo>
                  <a:lnTo>
                    <a:pt x="53" y="17"/>
                  </a:lnTo>
                  <a:lnTo>
                    <a:pt x="79" y="16"/>
                  </a:lnTo>
                  <a:lnTo>
                    <a:pt x="106" y="16"/>
                  </a:lnTo>
                  <a:lnTo>
                    <a:pt x="131" y="15"/>
                  </a:lnTo>
                  <a:lnTo>
                    <a:pt x="157" y="13"/>
                  </a:lnTo>
                  <a:lnTo>
                    <a:pt x="182" y="8"/>
                  </a:lnTo>
                  <a:lnTo>
                    <a:pt x="207" y="0"/>
                  </a:lnTo>
                  <a:lnTo>
                    <a:pt x="214" y="0"/>
                  </a:lnTo>
                  <a:lnTo>
                    <a:pt x="223" y="0"/>
                  </a:lnTo>
                  <a:lnTo>
                    <a:pt x="228" y="0"/>
                  </a:lnTo>
                  <a:lnTo>
                    <a:pt x="234" y="0"/>
                  </a:lnTo>
                  <a:lnTo>
                    <a:pt x="240" y="0"/>
                  </a:lnTo>
                  <a:lnTo>
                    <a:pt x="248" y="0"/>
                  </a:lnTo>
                  <a:close/>
                </a:path>
              </a:pathLst>
            </a:custGeom>
            <a:solidFill>
              <a:srgbClr val="000000"/>
            </a:solidFill>
            <a:ln w="9525">
              <a:noFill/>
              <a:round/>
              <a:headEnd/>
              <a:tailEnd/>
            </a:ln>
          </p:spPr>
          <p:txBody>
            <a:bodyPr/>
            <a:lstStyle/>
            <a:p>
              <a:pPr>
                <a:defRPr/>
              </a:pPr>
              <a:endParaRPr lang="en-CA"/>
            </a:p>
          </p:txBody>
        </p:sp>
        <p:sp>
          <p:nvSpPr>
            <p:cNvPr id="48" name="Freeform 24"/>
            <p:cNvSpPr>
              <a:spLocks/>
            </p:cNvSpPr>
            <p:nvPr/>
          </p:nvSpPr>
          <p:spPr bwMode="auto">
            <a:xfrm>
              <a:off x="4554" y="575"/>
              <a:ext cx="35" cy="19"/>
            </a:xfrm>
            <a:custGeom>
              <a:avLst/>
              <a:gdLst/>
              <a:ahLst/>
              <a:cxnLst>
                <a:cxn ang="0">
                  <a:pos x="176" y="84"/>
                </a:cxn>
                <a:cxn ang="0">
                  <a:pos x="176" y="94"/>
                </a:cxn>
                <a:cxn ang="0">
                  <a:pos x="149" y="90"/>
                </a:cxn>
                <a:cxn ang="0">
                  <a:pos x="126" y="84"/>
                </a:cxn>
                <a:cxn ang="0">
                  <a:pos x="104" y="72"/>
                </a:cxn>
                <a:cxn ang="0">
                  <a:pos x="84" y="61"/>
                </a:cxn>
                <a:cxn ang="0">
                  <a:pos x="63" y="47"/>
                </a:cxn>
                <a:cxn ang="0">
                  <a:pos x="43" y="36"/>
                </a:cxn>
                <a:cxn ang="0">
                  <a:pos x="22" y="27"/>
                </a:cxn>
                <a:cxn ang="0">
                  <a:pos x="0" y="21"/>
                </a:cxn>
                <a:cxn ang="0">
                  <a:pos x="10" y="0"/>
                </a:cxn>
                <a:cxn ang="0">
                  <a:pos x="29" y="7"/>
                </a:cxn>
                <a:cxn ang="0">
                  <a:pos x="50" y="15"/>
                </a:cxn>
                <a:cxn ang="0">
                  <a:pos x="71" y="24"/>
                </a:cxn>
                <a:cxn ang="0">
                  <a:pos x="93" y="34"/>
                </a:cxn>
                <a:cxn ang="0">
                  <a:pos x="113" y="43"/>
                </a:cxn>
                <a:cxn ang="0">
                  <a:pos x="135" y="55"/>
                </a:cxn>
                <a:cxn ang="0">
                  <a:pos x="155" y="68"/>
                </a:cxn>
                <a:cxn ang="0">
                  <a:pos x="176" y="84"/>
                </a:cxn>
              </a:cxnLst>
              <a:rect l="0" t="0" r="r" b="b"/>
              <a:pathLst>
                <a:path w="176" h="94">
                  <a:moveTo>
                    <a:pt x="176" y="84"/>
                  </a:moveTo>
                  <a:lnTo>
                    <a:pt x="176" y="94"/>
                  </a:lnTo>
                  <a:lnTo>
                    <a:pt x="149" y="90"/>
                  </a:lnTo>
                  <a:lnTo>
                    <a:pt x="126" y="84"/>
                  </a:lnTo>
                  <a:lnTo>
                    <a:pt x="104" y="72"/>
                  </a:lnTo>
                  <a:lnTo>
                    <a:pt x="84" y="61"/>
                  </a:lnTo>
                  <a:lnTo>
                    <a:pt x="63" y="47"/>
                  </a:lnTo>
                  <a:lnTo>
                    <a:pt x="43" y="36"/>
                  </a:lnTo>
                  <a:lnTo>
                    <a:pt x="22" y="27"/>
                  </a:lnTo>
                  <a:lnTo>
                    <a:pt x="0" y="21"/>
                  </a:lnTo>
                  <a:lnTo>
                    <a:pt x="10" y="0"/>
                  </a:lnTo>
                  <a:lnTo>
                    <a:pt x="29" y="7"/>
                  </a:lnTo>
                  <a:lnTo>
                    <a:pt x="50" y="15"/>
                  </a:lnTo>
                  <a:lnTo>
                    <a:pt x="71" y="24"/>
                  </a:lnTo>
                  <a:lnTo>
                    <a:pt x="93" y="34"/>
                  </a:lnTo>
                  <a:lnTo>
                    <a:pt x="113" y="43"/>
                  </a:lnTo>
                  <a:lnTo>
                    <a:pt x="135" y="55"/>
                  </a:lnTo>
                  <a:lnTo>
                    <a:pt x="155" y="68"/>
                  </a:lnTo>
                  <a:lnTo>
                    <a:pt x="176" y="84"/>
                  </a:lnTo>
                  <a:close/>
                </a:path>
              </a:pathLst>
            </a:custGeom>
            <a:solidFill>
              <a:srgbClr val="000000"/>
            </a:solidFill>
            <a:ln w="9525">
              <a:noFill/>
              <a:round/>
              <a:headEnd/>
              <a:tailEnd/>
            </a:ln>
          </p:spPr>
          <p:txBody>
            <a:bodyPr/>
            <a:lstStyle/>
            <a:p>
              <a:pPr>
                <a:defRPr/>
              </a:pPr>
              <a:endParaRPr lang="en-CA"/>
            </a:p>
          </p:txBody>
        </p:sp>
        <p:sp>
          <p:nvSpPr>
            <p:cNvPr id="49" name="Freeform 25"/>
            <p:cNvSpPr>
              <a:spLocks/>
            </p:cNvSpPr>
            <p:nvPr/>
          </p:nvSpPr>
          <p:spPr bwMode="auto">
            <a:xfrm>
              <a:off x="4417" y="582"/>
              <a:ext cx="21" cy="14"/>
            </a:xfrm>
            <a:custGeom>
              <a:avLst/>
              <a:gdLst/>
              <a:ahLst/>
              <a:cxnLst>
                <a:cxn ang="0">
                  <a:pos x="104" y="6"/>
                </a:cxn>
                <a:cxn ang="0">
                  <a:pos x="94" y="16"/>
                </a:cxn>
                <a:cxn ang="0">
                  <a:pos x="84" y="25"/>
                </a:cxn>
                <a:cxn ang="0">
                  <a:pos x="71" y="33"/>
                </a:cxn>
                <a:cxn ang="0">
                  <a:pos x="60" y="41"/>
                </a:cxn>
                <a:cxn ang="0">
                  <a:pos x="48" y="46"/>
                </a:cxn>
                <a:cxn ang="0">
                  <a:pos x="35" y="53"/>
                </a:cxn>
                <a:cxn ang="0">
                  <a:pos x="22" y="60"/>
                </a:cxn>
                <a:cxn ang="0">
                  <a:pos x="10" y="68"/>
                </a:cxn>
                <a:cxn ang="0">
                  <a:pos x="8" y="68"/>
                </a:cxn>
                <a:cxn ang="0">
                  <a:pos x="5" y="68"/>
                </a:cxn>
                <a:cxn ang="0">
                  <a:pos x="1" y="68"/>
                </a:cxn>
                <a:cxn ang="0">
                  <a:pos x="0" y="68"/>
                </a:cxn>
                <a:cxn ang="0">
                  <a:pos x="5" y="57"/>
                </a:cxn>
                <a:cxn ang="0">
                  <a:pos x="13" y="48"/>
                </a:cxn>
                <a:cxn ang="0">
                  <a:pos x="22" y="40"/>
                </a:cxn>
                <a:cxn ang="0">
                  <a:pos x="32" y="33"/>
                </a:cxn>
                <a:cxn ang="0">
                  <a:pos x="42" y="26"/>
                </a:cxn>
                <a:cxn ang="0">
                  <a:pos x="53" y="19"/>
                </a:cxn>
                <a:cxn ang="0">
                  <a:pos x="62" y="13"/>
                </a:cxn>
                <a:cxn ang="0">
                  <a:pos x="73" y="6"/>
                </a:cxn>
                <a:cxn ang="0">
                  <a:pos x="80" y="4"/>
                </a:cxn>
                <a:cxn ang="0">
                  <a:pos x="92" y="1"/>
                </a:cxn>
                <a:cxn ang="0">
                  <a:pos x="100" y="0"/>
                </a:cxn>
                <a:cxn ang="0">
                  <a:pos x="104" y="6"/>
                </a:cxn>
              </a:cxnLst>
              <a:rect l="0" t="0" r="r" b="b"/>
              <a:pathLst>
                <a:path w="104" h="68">
                  <a:moveTo>
                    <a:pt x="104" y="6"/>
                  </a:moveTo>
                  <a:lnTo>
                    <a:pt x="94" y="16"/>
                  </a:lnTo>
                  <a:lnTo>
                    <a:pt x="84" y="25"/>
                  </a:lnTo>
                  <a:lnTo>
                    <a:pt x="71" y="33"/>
                  </a:lnTo>
                  <a:lnTo>
                    <a:pt x="60" y="41"/>
                  </a:lnTo>
                  <a:lnTo>
                    <a:pt x="48" y="46"/>
                  </a:lnTo>
                  <a:lnTo>
                    <a:pt x="35" y="53"/>
                  </a:lnTo>
                  <a:lnTo>
                    <a:pt x="22" y="60"/>
                  </a:lnTo>
                  <a:lnTo>
                    <a:pt x="10" y="68"/>
                  </a:lnTo>
                  <a:lnTo>
                    <a:pt x="8" y="68"/>
                  </a:lnTo>
                  <a:lnTo>
                    <a:pt x="5" y="68"/>
                  </a:lnTo>
                  <a:lnTo>
                    <a:pt x="1" y="68"/>
                  </a:lnTo>
                  <a:lnTo>
                    <a:pt x="0" y="68"/>
                  </a:lnTo>
                  <a:lnTo>
                    <a:pt x="5" y="57"/>
                  </a:lnTo>
                  <a:lnTo>
                    <a:pt x="13" y="48"/>
                  </a:lnTo>
                  <a:lnTo>
                    <a:pt x="22" y="40"/>
                  </a:lnTo>
                  <a:lnTo>
                    <a:pt x="32" y="33"/>
                  </a:lnTo>
                  <a:lnTo>
                    <a:pt x="42" y="26"/>
                  </a:lnTo>
                  <a:lnTo>
                    <a:pt x="53" y="19"/>
                  </a:lnTo>
                  <a:lnTo>
                    <a:pt x="62" y="13"/>
                  </a:lnTo>
                  <a:lnTo>
                    <a:pt x="73" y="6"/>
                  </a:lnTo>
                  <a:lnTo>
                    <a:pt x="80" y="4"/>
                  </a:lnTo>
                  <a:lnTo>
                    <a:pt x="92" y="1"/>
                  </a:lnTo>
                  <a:lnTo>
                    <a:pt x="100" y="0"/>
                  </a:lnTo>
                  <a:lnTo>
                    <a:pt x="104" y="6"/>
                  </a:lnTo>
                  <a:close/>
                </a:path>
              </a:pathLst>
            </a:custGeom>
            <a:solidFill>
              <a:srgbClr val="000000"/>
            </a:solidFill>
            <a:ln w="9525">
              <a:noFill/>
              <a:round/>
              <a:headEnd/>
              <a:tailEnd/>
            </a:ln>
          </p:spPr>
          <p:txBody>
            <a:bodyPr/>
            <a:lstStyle/>
            <a:p>
              <a:pPr>
                <a:defRPr/>
              </a:pPr>
              <a:endParaRPr lang="en-CA"/>
            </a:p>
          </p:txBody>
        </p:sp>
        <p:sp>
          <p:nvSpPr>
            <p:cNvPr id="50" name="Freeform 26"/>
            <p:cNvSpPr>
              <a:spLocks/>
            </p:cNvSpPr>
            <p:nvPr/>
          </p:nvSpPr>
          <p:spPr bwMode="auto">
            <a:xfrm>
              <a:off x="4550" y="602"/>
              <a:ext cx="18" cy="12"/>
            </a:xfrm>
            <a:custGeom>
              <a:avLst/>
              <a:gdLst/>
              <a:ahLst/>
              <a:cxnLst>
                <a:cxn ang="0">
                  <a:pos x="93" y="62"/>
                </a:cxn>
                <a:cxn ang="0">
                  <a:pos x="87" y="62"/>
                </a:cxn>
                <a:cxn ang="0">
                  <a:pos x="84" y="62"/>
                </a:cxn>
                <a:cxn ang="0">
                  <a:pos x="83" y="62"/>
                </a:cxn>
                <a:cxn ang="0">
                  <a:pos x="71" y="62"/>
                </a:cxn>
                <a:cxn ang="0">
                  <a:pos x="61" y="59"/>
                </a:cxn>
                <a:cxn ang="0">
                  <a:pos x="50" y="54"/>
                </a:cxn>
                <a:cxn ang="0">
                  <a:pos x="41" y="48"/>
                </a:cxn>
                <a:cxn ang="0">
                  <a:pos x="31" y="39"/>
                </a:cxn>
                <a:cxn ang="0">
                  <a:pos x="21" y="31"/>
                </a:cxn>
                <a:cxn ang="0">
                  <a:pos x="10" y="24"/>
                </a:cxn>
                <a:cxn ang="0">
                  <a:pos x="0" y="20"/>
                </a:cxn>
                <a:cxn ang="0">
                  <a:pos x="0" y="0"/>
                </a:cxn>
                <a:cxn ang="0">
                  <a:pos x="11" y="5"/>
                </a:cxn>
                <a:cxn ang="0">
                  <a:pos x="22" y="12"/>
                </a:cxn>
                <a:cxn ang="0">
                  <a:pos x="33" y="19"/>
                </a:cxn>
                <a:cxn ang="0">
                  <a:pos x="46" y="26"/>
                </a:cxn>
                <a:cxn ang="0">
                  <a:pos x="57" y="32"/>
                </a:cxn>
                <a:cxn ang="0">
                  <a:pos x="70" y="40"/>
                </a:cxn>
                <a:cxn ang="0">
                  <a:pos x="81" y="50"/>
                </a:cxn>
                <a:cxn ang="0">
                  <a:pos x="93" y="62"/>
                </a:cxn>
              </a:cxnLst>
              <a:rect l="0" t="0" r="r" b="b"/>
              <a:pathLst>
                <a:path w="93" h="62">
                  <a:moveTo>
                    <a:pt x="93" y="62"/>
                  </a:moveTo>
                  <a:lnTo>
                    <a:pt x="87" y="62"/>
                  </a:lnTo>
                  <a:lnTo>
                    <a:pt x="84" y="62"/>
                  </a:lnTo>
                  <a:lnTo>
                    <a:pt x="83" y="62"/>
                  </a:lnTo>
                  <a:lnTo>
                    <a:pt x="71" y="62"/>
                  </a:lnTo>
                  <a:lnTo>
                    <a:pt x="61" y="59"/>
                  </a:lnTo>
                  <a:lnTo>
                    <a:pt x="50" y="54"/>
                  </a:lnTo>
                  <a:lnTo>
                    <a:pt x="41" y="48"/>
                  </a:lnTo>
                  <a:lnTo>
                    <a:pt x="31" y="39"/>
                  </a:lnTo>
                  <a:lnTo>
                    <a:pt x="21" y="31"/>
                  </a:lnTo>
                  <a:lnTo>
                    <a:pt x="10" y="24"/>
                  </a:lnTo>
                  <a:lnTo>
                    <a:pt x="0" y="20"/>
                  </a:lnTo>
                  <a:lnTo>
                    <a:pt x="0" y="0"/>
                  </a:lnTo>
                  <a:lnTo>
                    <a:pt x="11" y="5"/>
                  </a:lnTo>
                  <a:lnTo>
                    <a:pt x="22" y="12"/>
                  </a:lnTo>
                  <a:lnTo>
                    <a:pt x="33" y="19"/>
                  </a:lnTo>
                  <a:lnTo>
                    <a:pt x="46" y="26"/>
                  </a:lnTo>
                  <a:lnTo>
                    <a:pt x="57" y="32"/>
                  </a:lnTo>
                  <a:lnTo>
                    <a:pt x="70" y="40"/>
                  </a:lnTo>
                  <a:lnTo>
                    <a:pt x="81" y="50"/>
                  </a:lnTo>
                  <a:lnTo>
                    <a:pt x="93" y="62"/>
                  </a:lnTo>
                  <a:close/>
                </a:path>
              </a:pathLst>
            </a:custGeom>
            <a:solidFill>
              <a:srgbClr val="000000"/>
            </a:solidFill>
            <a:ln w="9525">
              <a:noFill/>
              <a:round/>
              <a:headEnd/>
              <a:tailEnd/>
            </a:ln>
          </p:spPr>
          <p:txBody>
            <a:bodyPr/>
            <a:lstStyle/>
            <a:p>
              <a:pPr>
                <a:defRPr/>
              </a:pPr>
              <a:endParaRPr lang="en-CA"/>
            </a:p>
          </p:txBody>
        </p:sp>
        <p:sp>
          <p:nvSpPr>
            <p:cNvPr id="51" name="Freeform 27"/>
            <p:cNvSpPr>
              <a:spLocks/>
            </p:cNvSpPr>
            <p:nvPr/>
          </p:nvSpPr>
          <p:spPr bwMode="auto">
            <a:xfrm>
              <a:off x="4401" y="604"/>
              <a:ext cx="41" cy="35"/>
            </a:xfrm>
            <a:custGeom>
              <a:avLst/>
              <a:gdLst/>
              <a:ahLst/>
              <a:cxnLst>
                <a:cxn ang="0">
                  <a:pos x="196" y="20"/>
                </a:cxn>
                <a:cxn ang="0">
                  <a:pos x="20" y="176"/>
                </a:cxn>
                <a:cxn ang="0">
                  <a:pos x="18" y="175"/>
                </a:cxn>
                <a:cxn ang="0">
                  <a:pos x="13" y="174"/>
                </a:cxn>
                <a:cxn ang="0">
                  <a:pos x="6" y="170"/>
                </a:cxn>
                <a:cxn ang="0">
                  <a:pos x="0" y="166"/>
                </a:cxn>
                <a:cxn ang="0">
                  <a:pos x="0" y="155"/>
                </a:cxn>
                <a:cxn ang="0">
                  <a:pos x="186" y="0"/>
                </a:cxn>
                <a:cxn ang="0">
                  <a:pos x="207" y="0"/>
                </a:cxn>
                <a:cxn ang="0">
                  <a:pos x="196" y="20"/>
                </a:cxn>
              </a:cxnLst>
              <a:rect l="0" t="0" r="r" b="b"/>
              <a:pathLst>
                <a:path w="207" h="176">
                  <a:moveTo>
                    <a:pt x="196" y="20"/>
                  </a:moveTo>
                  <a:lnTo>
                    <a:pt x="20" y="176"/>
                  </a:lnTo>
                  <a:lnTo>
                    <a:pt x="18" y="175"/>
                  </a:lnTo>
                  <a:lnTo>
                    <a:pt x="13" y="174"/>
                  </a:lnTo>
                  <a:lnTo>
                    <a:pt x="6" y="170"/>
                  </a:lnTo>
                  <a:lnTo>
                    <a:pt x="0" y="166"/>
                  </a:lnTo>
                  <a:lnTo>
                    <a:pt x="0" y="155"/>
                  </a:lnTo>
                  <a:lnTo>
                    <a:pt x="186" y="0"/>
                  </a:lnTo>
                  <a:lnTo>
                    <a:pt x="207" y="0"/>
                  </a:lnTo>
                  <a:lnTo>
                    <a:pt x="196" y="20"/>
                  </a:lnTo>
                  <a:close/>
                </a:path>
              </a:pathLst>
            </a:custGeom>
            <a:solidFill>
              <a:srgbClr val="000000"/>
            </a:solidFill>
            <a:ln w="9525">
              <a:noFill/>
              <a:round/>
              <a:headEnd/>
              <a:tailEnd/>
            </a:ln>
          </p:spPr>
          <p:txBody>
            <a:bodyPr/>
            <a:lstStyle/>
            <a:p>
              <a:pPr>
                <a:defRPr/>
              </a:pPr>
              <a:endParaRPr lang="en-CA"/>
            </a:p>
          </p:txBody>
        </p:sp>
        <p:sp>
          <p:nvSpPr>
            <p:cNvPr id="52" name="Freeform 28"/>
            <p:cNvSpPr>
              <a:spLocks/>
            </p:cNvSpPr>
            <p:nvPr/>
          </p:nvSpPr>
          <p:spPr bwMode="auto">
            <a:xfrm>
              <a:off x="4469" y="606"/>
              <a:ext cx="12" cy="54"/>
            </a:xfrm>
            <a:custGeom>
              <a:avLst/>
              <a:gdLst/>
              <a:ahLst/>
              <a:cxnLst>
                <a:cxn ang="0">
                  <a:pos x="63" y="10"/>
                </a:cxn>
                <a:cxn ang="0">
                  <a:pos x="55" y="41"/>
                </a:cxn>
                <a:cxn ang="0">
                  <a:pos x="50" y="73"/>
                </a:cxn>
                <a:cxn ang="0">
                  <a:pos x="45" y="106"/>
                </a:cxn>
                <a:cxn ang="0">
                  <a:pos x="42" y="140"/>
                </a:cxn>
                <a:cxn ang="0">
                  <a:pos x="37" y="173"/>
                </a:cxn>
                <a:cxn ang="0">
                  <a:pos x="33" y="206"/>
                </a:cxn>
                <a:cxn ang="0">
                  <a:pos x="27" y="237"/>
                </a:cxn>
                <a:cxn ang="0">
                  <a:pos x="21" y="270"/>
                </a:cxn>
                <a:cxn ang="0">
                  <a:pos x="12" y="267"/>
                </a:cxn>
                <a:cxn ang="0">
                  <a:pos x="7" y="261"/>
                </a:cxn>
                <a:cxn ang="0">
                  <a:pos x="3" y="256"/>
                </a:cxn>
                <a:cxn ang="0">
                  <a:pos x="1" y="251"/>
                </a:cxn>
                <a:cxn ang="0">
                  <a:pos x="0" y="244"/>
                </a:cxn>
                <a:cxn ang="0">
                  <a:pos x="0" y="238"/>
                </a:cxn>
                <a:cxn ang="0">
                  <a:pos x="3" y="207"/>
                </a:cxn>
                <a:cxn ang="0">
                  <a:pos x="9" y="177"/>
                </a:cxn>
                <a:cxn ang="0">
                  <a:pos x="15" y="147"/>
                </a:cxn>
                <a:cxn ang="0">
                  <a:pos x="20" y="119"/>
                </a:cxn>
                <a:cxn ang="0">
                  <a:pos x="26" y="89"/>
                </a:cxn>
                <a:cxn ang="0">
                  <a:pos x="32" y="60"/>
                </a:cxn>
                <a:cxn ang="0">
                  <a:pos x="36" y="29"/>
                </a:cxn>
                <a:cxn ang="0">
                  <a:pos x="42" y="0"/>
                </a:cxn>
                <a:cxn ang="0">
                  <a:pos x="47" y="0"/>
                </a:cxn>
                <a:cxn ang="0">
                  <a:pos x="53" y="1"/>
                </a:cxn>
                <a:cxn ang="0">
                  <a:pos x="57" y="2"/>
                </a:cxn>
                <a:cxn ang="0">
                  <a:pos x="60" y="4"/>
                </a:cxn>
                <a:cxn ang="0">
                  <a:pos x="62" y="8"/>
                </a:cxn>
                <a:cxn ang="0">
                  <a:pos x="63" y="10"/>
                </a:cxn>
              </a:cxnLst>
              <a:rect l="0" t="0" r="r" b="b"/>
              <a:pathLst>
                <a:path w="63" h="270">
                  <a:moveTo>
                    <a:pt x="63" y="10"/>
                  </a:moveTo>
                  <a:lnTo>
                    <a:pt x="55" y="41"/>
                  </a:lnTo>
                  <a:lnTo>
                    <a:pt x="50" y="73"/>
                  </a:lnTo>
                  <a:lnTo>
                    <a:pt x="45" y="106"/>
                  </a:lnTo>
                  <a:lnTo>
                    <a:pt x="42" y="140"/>
                  </a:lnTo>
                  <a:lnTo>
                    <a:pt x="37" y="173"/>
                  </a:lnTo>
                  <a:lnTo>
                    <a:pt x="33" y="206"/>
                  </a:lnTo>
                  <a:lnTo>
                    <a:pt x="27" y="237"/>
                  </a:lnTo>
                  <a:lnTo>
                    <a:pt x="21" y="270"/>
                  </a:lnTo>
                  <a:lnTo>
                    <a:pt x="12" y="267"/>
                  </a:lnTo>
                  <a:lnTo>
                    <a:pt x="7" y="261"/>
                  </a:lnTo>
                  <a:lnTo>
                    <a:pt x="3" y="256"/>
                  </a:lnTo>
                  <a:lnTo>
                    <a:pt x="1" y="251"/>
                  </a:lnTo>
                  <a:lnTo>
                    <a:pt x="0" y="244"/>
                  </a:lnTo>
                  <a:lnTo>
                    <a:pt x="0" y="238"/>
                  </a:lnTo>
                  <a:lnTo>
                    <a:pt x="3" y="207"/>
                  </a:lnTo>
                  <a:lnTo>
                    <a:pt x="9" y="177"/>
                  </a:lnTo>
                  <a:lnTo>
                    <a:pt x="15" y="147"/>
                  </a:lnTo>
                  <a:lnTo>
                    <a:pt x="20" y="119"/>
                  </a:lnTo>
                  <a:lnTo>
                    <a:pt x="26" y="89"/>
                  </a:lnTo>
                  <a:lnTo>
                    <a:pt x="32" y="60"/>
                  </a:lnTo>
                  <a:lnTo>
                    <a:pt x="36" y="29"/>
                  </a:lnTo>
                  <a:lnTo>
                    <a:pt x="42" y="0"/>
                  </a:lnTo>
                  <a:lnTo>
                    <a:pt x="47" y="0"/>
                  </a:lnTo>
                  <a:lnTo>
                    <a:pt x="53" y="1"/>
                  </a:lnTo>
                  <a:lnTo>
                    <a:pt x="57" y="2"/>
                  </a:lnTo>
                  <a:lnTo>
                    <a:pt x="60" y="4"/>
                  </a:lnTo>
                  <a:lnTo>
                    <a:pt x="62" y="8"/>
                  </a:lnTo>
                  <a:lnTo>
                    <a:pt x="63" y="10"/>
                  </a:lnTo>
                  <a:close/>
                </a:path>
              </a:pathLst>
            </a:custGeom>
            <a:solidFill>
              <a:srgbClr val="000000"/>
            </a:solidFill>
            <a:ln w="9525">
              <a:noFill/>
              <a:round/>
              <a:headEnd/>
              <a:tailEnd/>
            </a:ln>
          </p:spPr>
          <p:txBody>
            <a:bodyPr/>
            <a:lstStyle/>
            <a:p>
              <a:pPr>
                <a:defRPr/>
              </a:pPr>
              <a:endParaRPr lang="en-CA"/>
            </a:p>
          </p:txBody>
        </p:sp>
        <p:sp>
          <p:nvSpPr>
            <p:cNvPr id="53" name="Freeform 29"/>
            <p:cNvSpPr>
              <a:spLocks/>
            </p:cNvSpPr>
            <p:nvPr/>
          </p:nvSpPr>
          <p:spPr bwMode="auto">
            <a:xfrm>
              <a:off x="4506" y="610"/>
              <a:ext cx="6" cy="24"/>
            </a:xfrm>
            <a:custGeom>
              <a:avLst/>
              <a:gdLst/>
              <a:ahLst/>
              <a:cxnLst>
                <a:cxn ang="0">
                  <a:pos x="30" y="114"/>
                </a:cxn>
                <a:cxn ang="0">
                  <a:pos x="22" y="115"/>
                </a:cxn>
                <a:cxn ang="0">
                  <a:pos x="14" y="118"/>
                </a:cxn>
                <a:cxn ang="0">
                  <a:pos x="6" y="118"/>
                </a:cxn>
                <a:cxn ang="0">
                  <a:pos x="0" y="114"/>
                </a:cxn>
                <a:cxn ang="0">
                  <a:pos x="0" y="0"/>
                </a:cxn>
                <a:cxn ang="0">
                  <a:pos x="8" y="8"/>
                </a:cxn>
                <a:cxn ang="0">
                  <a:pos x="13" y="21"/>
                </a:cxn>
                <a:cxn ang="0">
                  <a:pos x="15" y="33"/>
                </a:cxn>
                <a:cxn ang="0">
                  <a:pos x="18" y="50"/>
                </a:cxn>
                <a:cxn ang="0">
                  <a:pos x="19" y="65"/>
                </a:cxn>
                <a:cxn ang="0">
                  <a:pos x="20" y="82"/>
                </a:cxn>
                <a:cxn ang="0">
                  <a:pos x="23" y="97"/>
                </a:cxn>
                <a:cxn ang="0">
                  <a:pos x="30" y="114"/>
                </a:cxn>
              </a:cxnLst>
              <a:rect l="0" t="0" r="r" b="b"/>
              <a:pathLst>
                <a:path w="30" h="118">
                  <a:moveTo>
                    <a:pt x="30" y="114"/>
                  </a:moveTo>
                  <a:lnTo>
                    <a:pt x="22" y="115"/>
                  </a:lnTo>
                  <a:lnTo>
                    <a:pt x="14" y="118"/>
                  </a:lnTo>
                  <a:lnTo>
                    <a:pt x="6" y="118"/>
                  </a:lnTo>
                  <a:lnTo>
                    <a:pt x="0" y="114"/>
                  </a:lnTo>
                  <a:lnTo>
                    <a:pt x="0" y="0"/>
                  </a:lnTo>
                  <a:lnTo>
                    <a:pt x="8" y="8"/>
                  </a:lnTo>
                  <a:lnTo>
                    <a:pt x="13" y="21"/>
                  </a:lnTo>
                  <a:lnTo>
                    <a:pt x="15" y="33"/>
                  </a:lnTo>
                  <a:lnTo>
                    <a:pt x="18" y="50"/>
                  </a:lnTo>
                  <a:lnTo>
                    <a:pt x="19" y="65"/>
                  </a:lnTo>
                  <a:lnTo>
                    <a:pt x="20" y="82"/>
                  </a:lnTo>
                  <a:lnTo>
                    <a:pt x="23" y="97"/>
                  </a:lnTo>
                  <a:lnTo>
                    <a:pt x="30" y="114"/>
                  </a:lnTo>
                  <a:close/>
                </a:path>
              </a:pathLst>
            </a:custGeom>
            <a:solidFill>
              <a:srgbClr val="000000"/>
            </a:solidFill>
            <a:ln w="9525">
              <a:noFill/>
              <a:round/>
              <a:headEnd/>
              <a:tailEnd/>
            </a:ln>
          </p:spPr>
          <p:txBody>
            <a:bodyPr/>
            <a:lstStyle/>
            <a:p>
              <a:pPr>
                <a:defRPr/>
              </a:pPr>
              <a:endParaRPr lang="en-CA"/>
            </a:p>
          </p:txBody>
        </p:sp>
        <p:sp>
          <p:nvSpPr>
            <p:cNvPr id="54" name="Freeform 30"/>
            <p:cNvSpPr>
              <a:spLocks/>
            </p:cNvSpPr>
            <p:nvPr/>
          </p:nvSpPr>
          <p:spPr bwMode="auto">
            <a:xfrm>
              <a:off x="4446" y="612"/>
              <a:ext cx="10" cy="24"/>
            </a:xfrm>
            <a:custGeom>
              <a:avLst/>
              <a:gdLst/>
              <a:ahLst/>
              <a:cxnLst>
                <a:cxn ang="0">
                  <a:pos x="10" y="115"/>
                </a:cxn>
                <a:cxn ang="0">
                  <a:pos x="8" y="116"/>
                </a:cxn>
                <a:cxn ang="0">
                  <a:pos x="5" y="118"/>
                </a:cxn>
                <a:cxn ang="0">
                  <a:pos x="1" y="119"/>
                </a:cxn>
                <a:cxn ang="0">
                  <a:pos x="0" y="115"/>
                </a:cxn>
                <a:cxn ang="0">
                  <a:pos x="0" y="99"/>
                </a:cxn>
                <a:cxn ang="0">
                  <a:pos x="2" y="85"/>
                </a:cxn>
                <a:cxn ang="0">
                  <a:pos x="6" y="70"/>
                </a:cxn>
                <a:cxn ang="0">
                  <a:pos x="12" y="57"/>
                </a:cxn>
                <a:cxn ang="0">
                  <a:pos x="18" y="42"/>
                </a:cxn>
                <a:cxn ang="0">
                  <a:pos x="25" y="29"/>
                </a:cxn>
                <a:cxn ang="0">
                  <a:pos x="33" y="14"/>
                </a:cxn>
                <a:cxn ang="0">
                  <a:pos x="41" y="0"/>
                </a:cxn>
                <a:cxn ang="0">
                  <a:pos x="49" y="12"/>
                </a:cxn>
                <a:cxn ang="0">
                  <a:pos x="50" y="25"/>
                </a:cxn>
                <a:cxn ang="0">
                  <a:pos x="46" y="39"/>
                </a:cxn>
                <a:cxn ang="0">
                  <a:pos x="41" y="54"/>
                </a:cxn>
                <a:cxn ang="0">
                  <a:pos x="32" y="67"/>
                </a:cxn>
                <a:cxn ang="0">
                  <a:pos x="23" y="83"/>
                </a:cxn>
                <a:cxn ang="0">
                  <a:pos x="15" y="99"/>
                </a:cxn>
                <a:cxn ang="0">
                  <a:pos x="10" y="115"/>
                </a:cxn>
              </a:cxnLst>
              <a:rect l="0" t="0" r="r" b="b"/>
              <a:pathLst>
                <a:path w="50" h="119">
                  <a:moveTo>
                    <a:pt x="10" y="115"/>
                  </a:moveTo>
                  <a:lnTo>
                    <a:pt x="8" y="116"/>
                  </a:lnTo>
                  <a:lnTo>
                    <a:pt x="5" y="118"/>
                  </a:lnTo>
                  <a:lnTo>
                    <a:pt x="1" y="119"/>
                  </a:lnTo>
                  <a:lnTo>
                    <a:pt x="0" y="115"/>
                  </a:lnTo>
                  <a:lnTo>
                    <a:pt x="0" y="99"/>
                  </a:lnTo>
                  <a:lnTo>
                    <a:pt x="2" y="85"/>
                  </a:lnTo>
                  <a:lnTo>
                    <a:pt x="6" y="70"/>
                  </a:lnTo>
                  <a:lnTo>
                    <a:pt x="12" y="57"/>
                  </a:lnTo>
                  <a:lnTo>
                    <a:pt x="18" y="42"/>
                  </a:lnTo>
                  <a:lnTo>
                    <a:pt x="25" y="29"/>
                  </a:lnTo>
                  <a:lnTo>
                    <a:pt x="33" y="14"/>
                  </a:lnTo>
                  <a:lnTo>
                    <a:pt x="41" y="0"/>
                  </a:lnTo>
                  <a:lnTo>
                    <a:pt x="49" y="12"/>
                  </a:lnTo>
                  <a:lnTo>
                    <a:pt x="50" y="25"/>
                  </a:lnTo>
                  <a:lnTo>
                    <a:pt x="46" y="39"/>
                  </a:lnTo>
                  <a:lnTo>
                    <a:pt x="41" y="54"/>
                  </a:lnTo>
                  <a:lnTo>
                    <a:pt x="32" y="67"/>
                  </a:lnTo>
                  <a:lnTo>
                    <a:pt x="23" y="83"/>
                  </a:lnTo>
                  <a:lnTo>
                    <a:pt x="15" y="99"/>
                  </a:lnTo>
                  <a:lnTo>
                    <a:pt x="10" y="115"/>
                  </a:lnTo>
                  <a:close/>
                </a:path>
              </a:pathLst>
            </a:custGeom>
            <a:solidFill>
              <a:srgbClr val="000000"/>
            </a:solidFill>
            <a:ln w="9525">
              <a:noFill/>
              <a:round/>
              <a:headEnd/>
              <a:tailEnd/>
            </a:ln>
          </p:spPr>
          <p:txBody>
            <a:bodyPr/>
            <a:lstStyle/>
            <a:p>
              <a:pPr>
                <a:defRPr/>
              </a:pPr>
              <a:endParaRPr lang="en-CA"/>
            </a:p>
          </p:txBody>
        </p:sp>
        <p:sp>
          <p:nvSpPr>
            <p:cNvPr id="55" name="Freeform 31"/>
            <p:cNvSpPr>
              <a:spLocks/>
            </p:cNvSpPr>
            <p:nvPr/>
          </p:nvSpPr>
          <p:spPr bwMode="auto">
            <a:xfrm>
              <a:off x="4527" y="616"/>
              <a:ext cx="23" cy="39"/>
            </a:xfrm>
            <a:custGeom>
              <a:avLst/>
              <a:gdLst/>
              <a:ahLst/>
              <a:cxnLst>
                <a:cxn ang="0">
                  <a:pos x="115" y="190"/>
                </a:cxn>
                <a:cxn ang="0">
                  <a:pos x="110" y="195"/>
                </a:cxn>
                <a:cxn ang="0">
                  <a:pos x="107" y="198"/>
                </a:cxn>
                <a:cxn ang="0">
                  <a:pos x="102" y="198"/>
                </a:cxn>
                <a:cxn ang="0">
                  <a:pos x="99" y="196"/>
                </a:cxn>
                <a:cxn ang="0">
                  <a:pos x="91" y="188"/>
                </a:cxn>
                <a:cxn ang="0">
                  <a:pos x="84" y="180"/>
                </a:cxn>
                <a:cxn ang="0">
                  <a:pos x="75" y="156"/>
                </a:cxn>
                <a:cxn ang="0">
                  <a:pos x="67" y="133"/>
                </a:cxn>
                <a:cxn ang="0">
                  <a:pos x="58" y="110"/>
                </a:cxn>
                <a:cxn ang="0">
                  <a:pos x="49" y="87"/>
                </a:cxn>
                <a:cxn ang="0">
                  <a:pos x="38" y="65"/>
                </a:cxn>
                <a:cxn ang="0">
                  <a:pos x="28" y="43"/>
                </a:cxn>
                <a:cxn ang="0">
                  <a:pos x="14" y="23"/>
                </a:cxn>
                <a:cxn ang="0">
                  <a:pos x="0" y="4"/>
                </a:cxn>
                <a:cxn ang="0">
                  <a:pos x="7" y="0"/>
                </a:cxn>
                <a:cxn ang="0">
                  <a:pos x="15" y="0"/>
                </a:cxn>
                <a:cxn ang="0">
                  <a:pos x="22" y="2"/>
                </a:cxn>
                <a:cxn ang="0">
                  <a:pos x="30" y="6"/>
                </a:cxn>
                <a:cxn ang="0">
                  <a:pos x="35" y="10"/>
                </a:cxn>
                <a:cxn ang="0">
                  <a:pos x="42" y="14"/>
                </a:cxn>
                <a:cxn ang="0">
                  <a:pos x="47" y="19"/>
                </a:cxn>
                <a:cxn ang="0">
                  <a:pos x="52" y="24"/>
                </a:cxn>
                <a:cxn ang="0">
                  <a:pos x="59" y="46"/>
                </a:cxn>
                <a:cxn ang="0">
                  <a:pos x="69" y="68"/>
                </a:cxn>
                <a:cxn ang="0">
                  <a:pos x="78" y="89"/>
                </a:cxn>
                <a:cxn ang="0">
                  <a:pos x="87" y="110"/>
                </a:cxn>
                <a:cxn ang="0">
                  <a:pos x="94" y="130"/>
                </a:cxn>
                <a:cxn ang="0">
                  <a:pos x="102" y="151"/>
                </a:cxn>
                <a:cxn ang="0">
                  <a:pos x="109" y="170"/>
                </a:cxn>
                <a:cxn ang="0">
                  <a:pos x="115" y="190"/>
                </a:cxn>
              </a:cxnLst>
              <a:rect l="0" t="0" r="r" b="b"/>
              <a:pathLst>
                <a:path w="115" h="198">
                  <a:moveTo>
                    <a:pt x="115" y="190"/>
                  </a:moveTo>
                  <a:lnTo>
                    <a:pt x="110" y="195"/>
                  </a:lnTo>
                  <a:lnTo>
                    <a:pt x="107" y="198"/>
                  </a:lnTo>
                  <a:lnTo>
                    <a:pt x="102" y="198"/>
                  </a:lnTo>
                  <a:lnTo>
                    <a:pt x="99" y="196"/>
                  </a:lnTo>
                  <a:lnTo>
                    <a:pt x="91" y="188"/>
                  </a:lnTo>
                  <a:lnTo>
                    <a:pt x="84" y="180"/>
                  </a:lnTo>
                  <a:lnTo>
                    <a:pt x="75" y="156"/>
                  </a:lnTo>
                  <a:lnTo>
                    <a:pt x="67" y="133"/>
                  </a:lnTo>
                  <a:lnTo>
                    <a:pt x="58" y="110"/>
                  </a:lnTo>
                  <a:lnTo>
                    <a:pt x="49" y="87"/>
                  </a:lnTo>
                  <a:lnTo>
                    <a:pt x="38" y="65"/>
                  </a:lnTo>
                  <a:lnTo>
                    <a:pt x="28" y="43"/>
                  </a:lnTo>
                  <a:lnTo>
                    <a:pt x="14" y="23"/>
                  </a:lnTo>
                  <a:lnTo>
                    <a:pt x="0" y="4"/>
                  </a:lnTo>
                  <a:lnTo>
                    <a:pt x="7" y="0"/>
                  </a:lnTo>
                  <a:lnTo>
                    <a:pt x="15" y="0"/>
                  </a:lnTo>
                  <a:lnTo>
                    <a:pt x="22" y="2"/>
                  </a:lnTo>
                  <a:lnTo>
                    <a:pt x="30" y="6"/>
                  </a:lnTo>
                  <a:lnTo>
                    <a:pt x="35" y="10"/>
                  </a:lnTo>
                  <a:lnTo>
                    <a:pt x="42" y="14"/>
                  </a:lnTo>
                  <a:lnTo>
                    <a:pt x="47" y="19"/>
                  </a:lnTo>
                  <a:lnTo>
                    <a:pt x="52" y="24"/>
                  </a:lnTo>
                  <a:lnTo>
                    <a:pt x="59" y="46"/>
                  </a:lnTo>
                  <a:lnTo>
                    <a:pt x="69" y="68"/>
                  </a:lnTo>
                  <a:lnTo>
                    <a:pt x="78" y="89"/>
                  </a:lnTo>
                  <a:lnTo>
                    <a:pt x="87" y="110"/>
                  </a:lnTo>
                  <a:lnTo>
                    <a:pt x="94" y="130"/>
                  </a:lnTo>
                  <a:lnTo>
                    <a:pt x="102" y="151"/>
                  </a:lnTo>
                  <a:lnTo>
                    <a:pt x="109" y="170"/>
                  </a:lnTo>
                  <a:lnTo>
                    <a:pt x="115" y="190"/>
                  </a:lnTo>
                  <a:close/>
                </a:path>
              </a:pathLst>
            </a:custGeom>
            <a:solidFill>
              <a:srgbClr val="000000"/>
            </a:solidFill>
            <a:ln w="9525">
              <a:noFill/>
              <a:round/>
              <a:headEnd/>
              <a:tailEnd/>
            </a:ln>
          </p:spPr>
          <p:txBody>
            <a:bodyPr/>
            <a:lstStyle/>
            <a:p>
              <a:pPr>
                <a:defRPr/>
              </a:pPr>
              <a:endParaRPr lang="en-CA"/>
            </a:p>
          </p:txBody>
        </p:sp>
        <p:sp>
          <p:nvSpPr>
            <p:cNvPr id="56" name="Freeform 32"/>
            <p:cNvSpPr>
              <a:spLocks/>
            </p:cNvSpPr>
            <p:nvPr/>
          </p:nvSpPr>
          <p:spPr bwMode="auto">
            <a:xfrm>
              <a:off x="4014" y="695"/>
              <a:ext cx="523" cy="1184"/>
            </a:xfrm>
            <a:custGeom>
              <a:avLst/>
              <a:gdLst/>
              <a:ahLst/>
              <a:cxnLst>
                <a:cxn ang="0">
                  <a:pos x="2358" y="74"/>
                </a:cxn>
                <a:cxn ang="0">
                  <a:pos x="2353" y="333"/>
                </a:cxn>
                <a:cxn ang="0">
                  <a:pos x="2515" y="360"/>
                </a:cxn>
                <a:cxn ang="0">
                  <a:pos x="2390" y="451"/>
                </a:cxn>
                <a:cxn ang="0">
                  <a:pos x="2512" y="509"/>
                </a:cxn>
                <a:cxn ang="0">
                  <a:pos x="2324" y="613"/>
                </a:cxn>
                <a:cxn ang="0">
                  <a:pos x="2014" y="955"/>
                </a:cxn>
                <a:cxn ang="0">
                  <a:pos x="2159" y="821"/>
                </a:cxn>
                <a:cxn ang="0">
                  <a:pos x="2264" y="800"/>
                </a:cxn>
                <a:cxn ang="0">
                  <a:pos x="2497" y="747"/>
                </a:cxn>
                <a:cxn ang="0">
                  <a:pos x="2450" y="951"/>
                </a:cxn>
                <a:cxn ang="0">
                  <a:pos x="2523" y="1054"/>
                </a:cxn>
                <a:cxn ang="0">
                  <a:pos x="2386" y="1213"/>
                </a:cxn>
                <a:cxn ang="0">
                  <a:pos x="2516" y="1332"/>
                </a:cxn>
                <a:cxn ang="0">
                  <a:pos x="1970" y="1562"/>
                </a:cxn>
                <a:cxn ang="0">
                  <a:pos x="1474" y="2171"/>
                </a:cxn>
                <a:cxn ang="0">
                  <a:pos x="1387" y="2854"/>
                </a:cxn>
                <a:cxn ang="0">
                  <a:pos x="1467" y="3251"/>
                </a:cxn>
                <a:cxn ang="0">
                  <a:pos x="1654" y="4678"/>
                </a:cxn>
                <a:cxn ang="0">
                  <a:pos x="1790" y="5110"/>
                </a:cxn>
                <a:cxn ang="0">
                  <a:pos x="1569" y="5242"/>
                </a:cxn>
                <a:cxn ang="0">
                  <a:pos x="1456" y="5310"/>
                </a:cxn>
                <a:cxn ang="0">
                  <a:pos x="1591" y="5762"/>
                </a:cxn>
                <a:cxn ang="0">
                  <a:pos x="1169" y="5425"/>
                </a:cxn>
                <a:cxn ang="0">
                  <a:pos x="944" y="5262"/>
                </a:cxn>
                <a:cxn ang="0">
                  <a:pos x="839" y="5344"/>
                </a:cxn>
                <a:cxn ang="0">
                  <a:pos x="1030" y="5807"/>
                </a:cxn>
                <a:cxn ang="0">
                  <a:pos x="856" y="5896"/>
                </a:cxn>
                <a:cxn ang="0">
                  <a:pos x="558" y="5505"/>
                </a:cxn>
                <a:cxn ang="0">
                  <a:pos x="413" y="5291"/>
                </a:cxn>
                <a:cxn ang="0">
                  <a:pos x="97" y="5184"/>
                </a:cxn>
                <a:cxn ang="0">
                  <a:pos x="198" y="4512"/>
                </a:cxn>
                <a:cxn ang="0">
                  <a:pos x="200" y="4469"/>
                </a:cxn>
                <a:cxn ang="0">
                  <a:pos x="287" y="3711"/>
                </a:cxn>
                <a:cxn ang="0">
                  <a:pos x="400" y="2832"/>
                </a:cxn>
                <a:cxn ang="0">
                  <a:pos x="312" y="2531"/>
                </a:cxn>
                <a:cxn ang="0">
                  <a:pos x="163" y="2518"/>
                </a:cxn>
                <a:cxn ang="0">
                  <a:pos x="170" y="2314"/>
                </a:cxn>
                <a:cxn ang="0">
                  <a:pos x="94" y="2128"/>
                </a:cxn>
                <a:cxn ang="0">
                  <a:pos x="44" y="1988"/>
                </a:cxn>
                <a:cxn ang="0">
                  <a:pos x="48" y="1865"/>
                </a:cxn>
                <a:cxn ang="0">
                  <a:pos x="41" y="1621"/>
                </a:cxn>
                <a:cxn ang="0">
                  <a:pos x="70" y="1404"/>
                </a:cxn>
                <a:cxn ang="0">
                  <a:pos x="20" y="1236"/>
                </a:cxn>
                <a:cxn ang="0">
                  <a:pos x="44" y="1030"/>
                </a:cxn>
                <a:cxn ang="0">
                  <a:pos x="153" y="877"/>
                </a:cxn>
                <a:cxn ang="0">
                  <a:pos x="138" y="763"/>
                </a:cxn>
                <a:cxn ang="0">
                  <a:pos x="231" y="604"/>
                </a:cxn>
                <a:cxn ang="0">
                  <a:pos x="433" y="507"/>
                </a:cxn>
                <a:cxn ang="0">
                  <a:pos x="591" y="411"/>
                </a:cxn>
                <a:cxn ang="0">
                  <a:pos x="878" y="395"/>
                </a:cxn>
                <a:cxn ang="0">
                  <a:pos x="1074" y="593"/>
                </a:cxn>
                <a:cxn ang="0">
                  <a:pos x="1211" y="723"/>
                </a:cxn>
                <a:cxn ang="0">
                  <a:pos x="1340" y="913"/>
                </a:cxn>
                <a:cxn ang="0">
                  <a:pos x="1435" y="1139"/>
                </a:cxn>
                <a:cxn ang="0">
                  <a:pos x="1470" y="1280"/>
                </a:cxn>
                <a:cxn ang="0">
                  <a:pos x="1790" y="800"/>
                </a:cxn>
                <a:cxn ang="0">
                  <a:pos x="1838" y="206"/>
                </a:cxn>
                <a:cxn ang="0">
                  <a:pos x="2005" y="343"/>
                </a:cxn>
                <a:cxn ang="0">
                  <a:pos x="2159" y="6"/>
                </a:cxn>
              </a:cxnLst>
              <a:rect l="0" t="0" r="r" b="b"/>
              <a:pathLst>
                <a:path w="2616" h="5921">
                  <a:moveTo>
                    <a:pt x="2191" y="95"/>
                  </a:moveTo>
                  <a:lnTo>
                    <a:pt x="2171" y="271"/>
                  </a:lnTo>
                  <a:lnTo>
                    <a:pt x="2195" y="251"/>
                  </a:lnTo>
                  <a:lnTo>
                    <a:pt x="2216" y="226"/>
                  </a:lnTo>
                  <a:lnTo>
                    <a:pt x="2236" y="196"/>
                  </a:lnTo>
                  <a:lnTo>
                    <a:pt x="2256" y="168"/>
                  </a:lnTo>
                  <a:lnTo>
                    <a:pt x="2275" y="138"/>
                  </a:lnTo>
                  <a:lnTo>
                    <a:pt x="2298" y="111"/>
                  </a:lnTo>
                  <a:lnTo>
                    <a:pt x="2325" y="89"/>
                  </a:lnTo>
                  <a:lnTo>
                    <a:pt x="2358" y="74"/>
                  </a:lnTo>
                  <a:lnTo>
                    <a:pt x="2367" y="108"/>
                  </a:lnTo>
                  <a:lnTo>
                    <a:pt x="2369" y="143"/>
                  </a:lnTo>
                  <a:lnTo>
                    <a:pt x="2363" y="177"/>
                  </a:lnTo>
                  <a:lnTo>
                    <a:pt x="2353" y="212"/>
                  </a:lnTo>
                  <a:lnTo>
                    <a:pt x="2338" y="245"/>
                  </a:lnTo>
                  <a:lnTo>
                    <a:pt x="2323" y="279"/>
                  </a:lnTo>
                  <a:lnTo>
                    <a:pt x="2307" y="311"/>
                  </a:lnTo>
                  <a:lnTo>
                    <a:pt x="2295" y="343"/>
                  </a:lnTo>
                  <a:lnTo>
                    <a:pt x="2325" y="341"/>
                  </a:lnTo>
                  <a:lnTo>
                    <a:pt x="2353" y="333"/>
                  </a:lnTo>
                  <a:lnTo>
                    <a:pt x="2381" y="319"/>
                  </a:lnTo>
                  <a:lnTo>
                    <a:pt x="2410" y="303"/>
                  </a:lnTo>
                  <a:lnTo>
                    <a:pt x="2438" y="287"/>
                  </a:lnTo>
                  <a:lnTo>
                    <a:pt x="2468" y="274"/>
                  </a:lnTo>
                  <a:lnTo>
                    <a:pt x="2499" y="268"/>
                  </a:lnTo>
                  <a:lnTo>
                    <a:pt x="2534" y="271"/>
                  </a:lnTo>
                  <a:lnTo>
                    <a:pt x="2537" y="294"/>
                  </a:lnTo>
                  <a:lnTo>
                    <a:pt x="2534" y="316"/>
                  </a:lnTo>
                  <a:lnTo>
                    <a:pt x="2526" y="339"/>
                  </a:lnTo>
                  <a:lnTo>
                    <a:pt x="2515" y="360"/>
                  </a:lnTo>
                  <a:lnTo>
                    <a:pt x="2499" y="380"/>
                  </a:lnTo>
                  <a:lnTo>
                    <a:pt x="2483" y="398"/>
                  </a:lnTo>
                  <a:lnTo>
                    <a:pt x="2466" y="413"/>
                  </a:lnTo>
                  <a:lnTo>
                    <a:pt x="2450" y="427"/>
                  </a:lnTo>
                  <a:lnTo>
                    <a:pt x="2440" y="433"/>
                  </a:lnTo>
                  <a:lnTo>
                    <a:pt x="2431" y="437"/>
                  </a:lnTo>
                  <a:lnTo>
                    <a:pt x="2420" y="439"/>
                  </a:lnTo>
                  <a:lnTo>
                    <a:pt x="2410" y="443"/>
                  </a:lnTo>
                  <a:lnTo>
                    <a:pt x="2399" y="446"/>
                  </a:lnTo>
                  <a:lnTo>
                    <a:pt x="2390" y="451"/>
                  </a:lnTo>
                  <a:lnTo>
                    <a:pt x="2382" y="457"/>
                  </a:lnTo>
                  <a:lnTo>
                    <a:pt x="2378" y="468"/>
                  </a:lnTo>
                  <a:lnTo>
                    <a:pt x="2390" y="478"/>
                  </a:lnTo>
                  <a:lnTo>
                    <a:pt x="2406" y="488"/>
                  </a:lnTo>
                  <a:lnTo>
                    <a:pt x="2422" y="496"/>
                  </a:lnTo>
                  <a:lnTo>
                    <a:pt x="2441" y="504"/>
                  </a:lnTo>
                  <a:lnTo>
                    <a:pt x="2459" y="507"/>
                  </a:lnTo>
                  <a:lnTo>
                    <a:pt x="2479" y="511"/>
                  </a:lnTo>
                  <a:lnTo>
                    <a:pt x="2496" y="511"/>
                  </a:lnTo>
                  <a:lnTo>
                    <a:pt x="2512" y="509"/>
                  </a:lnTo>
                  <a:lnTo>
                    <a:pt x="2514" y="521"/>
                  </a:lnTo>
                  <a:lnTo>
                    <a:pt x="2512" y="533"/>
                  </a:lnTo>
                  <a:lnTo>
                    <a:pt x="2508" y="546"/>
                  </a:lnTo>
                  <a:lnTo>
                    <a:pt x="2502" y="557"/>
                  </a:lnTo>
                  <a:lnTo>
                    <a:pt x="2492" y="566"/>
                  </a:lnTo>
                  <a:lnTo>
                    <a:pt x="2483" y="574"/>
                  </a:lnTo>
                  <a:lnTo>
                    <a:pt x="2472" y="579"/>
                  </a:lnTo>
                  <a:lnTo>
                    <a:pt x="2462" y="582"/>
                  </a:lnTo>
                  <a:lnTo>
                    <a:pt x="2393" y="596"/>
                  </a:lnTo>
                  <a:lnTo>
                    <a:pt x="2324" y="613"/>
                  </a:lnTo>
                  <a:lnTo>
                    <a:pt x="2256" y="634"/>
                  </a:lnTo>
                  <a:lnTo>
                    <a:pt x="2193" y="661"/>
                  </a:lnTo>
                  <a:lnTo>
                    <a:pt x="2134" y="695"/>
                  </a:lnTo>
                  <a:lnTo>
                    <a:pt x="2085" y="741"/>
                  </a:lnTo>
                  <a:lnTo>
                    <a:pt x="2048" y="799"/>
                  </a:lnTo>
                  <a:lnTo>
                    <a:pt x="2025" y="872"/>
                  </a:lnTo>
                  <a:lnTo>
                    <a:pt x="2007" y="891"/>
                  </a:lnTo>
                  <a:lnTo>
                    <a:pt x="2002" y="912"/>
                  </a:lnTo>
                  <a:lnTo>
                    <a:pt x="2004" y="933"/>
                  </a:lnTo>
                  <a:lnTo>
                    <a:pt x="2014" y="955"/>
                  </a:lnTo>
                  <a:lnTo>
                    <a:pt x="2025" y="975"/>
                  </a:lnTo>
                  <a:lnTo>
                    <a:pt x="2038" y="996"/>
                  </a:lnTo>
                  <a:lnTo>
                    <a:pt x="2049" y="1017"/>
                  </a:lnTo>
                  <a:lnTo>
                    <a:pt x="2057" y="1038"/>
                  </a:lnTo>
                  <a:lnTo>
                    <a:pt x="2073" y="1000"/>
                  </a:lnTo>
                  <a:lnTo>
                    <a:pt x="2090" y="962"/>
                  </a:lnTo>
                  <a:lnTo>
                    <a:pt x="2108" y="926"/>
                  </a:lnTo>
                  <a:lnTo>
                    <a:pt x="2126" y="892"/>
                  </a:lnTo>
                  <a:lnTo>
                    <a:pt x="2142" y="856"/>
                  </a:lnTo>
                  <a:lnTo>
                    <a:pt x="2159" y="821"/>
                  </a:lnTo>
                  <a:lnTo>
                    <a:pt x="2171" y="785"/>
                  </a:lnTo>
                  <a:lnTo>
                    <a:pt x="2181" y="748"/>
                  </a:lnTo>
                  <a:lnTo>
                    <a:pt x="2195" y="735"/>
                  </a:lnTo>
                  <a:lnTo>
                    <a:pt x="2208" y="733"/>
                  </a:lnTo>
                  <a:lnTo>
                    <a:pt x="2219" y="737"/>
                  </a:lnTo>
                  <a:lnTo>
                    <a:pt x="2230" y="747"/>
                  </a:lnTo>
                  <a:lnTo>
                    <a:pt x="2239" y="758"/>
                  </a:lnTo>
                  <a:lnTo>
                    <a:pt x="2248" y="772"/>
                  </a:lnTo>
                  <a:lnTo>
                    <a:pt x="2256" y="786"/>
                  </a:lnTo>
                  <a:lnTo>
                    <a:pt x="2264" y="800"/>
                  </a:lnTo>
                  <a:lnTo>
                    <a:pt x="2274" y="956"/>
                  </a:lnTo>
                  <a:lnTo>
                    <a:pt x="2299" y="930"/>
                  </a:lnTo>
                  <a:lnTo>
                    <a:pt x="2321" y="901"/>
                  </a:lnTo>
                  <a:lnTo>
                    <a:pt x="2343" y="872"/>
                  </a:lnTo>
                  <a:lnTo>
                    <a:pt x="2366" y="843"/>
                  </a:lnTo>
                  <a:lnTo>
                    <a:pt x="2388" y="812"/>
                  </a:lnTo>
                  <a:lnTo>
                    <a:pt x="2415" y="784"/>
                  </a:lnTo>
                  <a:lnTo>
                    <a:pt x="2446" y="758"/>
                  </a:lnTo>
                  <a:lnTo>
                    <a:pt x="2482" y="738"/>
                  </a:lnTo>
                  <a:lnTo>
                    <a:pt x="2497" y="747"/>
                  </a:lnTo>
                  <a:lnTo>
                    <a:pt x="2505" y="763"/>
                  </a:lnTo>
                  <a:lnTo>
                    <a:pt x="2507" y="781"/>
                  </a:lnTo>
                  <a:lnTo>
                    <a:pt x="2506" y="802"/>
                  </a:lnTo>
                  <a:lnTo>
                    <a:pt x="2501" y="822"/>
                  </a:lnTo>
                  <a:lnTo>
                    <a:pt x="2497" y="845"/>
                  </a:lnTo>
                  <a:lnTo>
                    <a:pt x="2493" y="864"/>
                  </a:lnTo>
                  <a:lnTo>
                    <a:pt x="2492" y="882"/>
                  </a:lnTo>
                  <a:lnTo>
                    <a:pt x="2481" y="907"/>
                  </a:lnTo>
                  <a:lnTo>
                    <a:pt x="2467" y="931"/>
                  </a:lnTo>
                  <a:lnTo>
                    <a:pt x="2450" y="951"/>
                  </a:lnTo>
                  <a:lnTo>
                    <a:pt x="2433" y="973"/>
                  </a:lnTo>
                  <a:lnTo>
                    <a:pt x="2414" y="991"/>
                  </a:lnTo>
                  <a:lnTo>
                    <a:pt x="2397" y="1010"/>
                  </a:lnTo>
                  <a:lnTo>
                    <a:pt x="2380" y="1028"/>
                  </a:lnTo>
                  <a:lnTo>
                    <a:pt x="2368" y="1048"/>
                  </a:lnTo>
                  <a:lnTo>
                    <a:pt x="2398" y="1062"/>
                  </a:lnTo>
                  <a:lnTo>
                    <a:pt x="2429" y="1066"/>
                  </a:lnTo>
                  <a:lnTo>
                    <a:pt x="2460" y="1065"/>
                  </a:lnTo>
                  <a:lnTo>
                    <a:pt x="2492" y="1061"/>
                  </a:lnTo>
                  <a:lnTo>
                    <a:pt x="2523" y="1054"/>
                  </a:lnTo>
                  <a:lnTo>
                    <a:pt x="2553" y="1051"/>
                  </a:lnTo>
                  <a:lnTo>
                    <a:pt x="2585" y="1051"/>
                  </a:lnTo>
                  <a:lnTo>
                    <a:pt x="2616" y="1059"/>
                  </a:lnTo>
                  <a:lnTo>
                    <a:pt x="2599" y="1099"/>
                  </a:lnTo>
                  <a:lnTo>
                    <a:pt x="2575" y="1132"/>
                  </a:lnTo>
                  <a:lnTo>
                    <a:pt x="2544" y="1157"/>
                  </a:lnTo>
                  <a:lnTo>
                    <a:pt x="2509" y="1177"/>
                  </a:lnTo>
                  <a:lnTo>
                    <a:pt x="2468" y="1191"/>
                  </a:lnTo>
                  <a:lnTo>
                    <a:pt x="2428" y="1202"/>
                  </a:lnTo>
                  <a:lnTo>
                    <a:pt x="2386" y="1213"/>
                  </a:lnTo>
                  <a:lnTo>
                    <a:pt x="2347" y="1225"/>
                  </a:lnTo>
                  <a:lnTo>
                    <a:pt x="2370" y="1234"/>
                  </a:lnTo>
                  <a:lnTo>
                    <a:pt x="2396" y="1242"/>
                  </a:lnTo>
                  <a:lnTo>
                    <a:pt x="2422" y="1246"/>
                  </a:lnTo>
                  <a:lnTo>
                    <a:pt x="2448" y="1253"/>
                  </a:lnTo>
                  <a:lnTo>
                    <a:pt x="2472" y="1258"/>
                  </a:lnTo>
                  <a:lnTo>
                    <a:pt x="2496" y="1268"/>
                  </a:lnTo>
                  <a:lnTo>
                    <a:pt x="2516" y="1279"/>
                  </a:lnTo>
                  <a:lnTo>
                    <a:pt x="2534" y="1297"/>
                  </a:lnTo>
                  <a:lnTo>
                    <a:pt x="2516" y="1332"/>
                  </a:lnTo>
                  <a:lnTo>
                    <a:pt x="2488" y="1355"/>
                  </a:lnTo>
                  <a:lnTo>
                    <a:pt x="2451" y="1367"/>
                  </a:lnTo>
                  <a:lnTo>
                    <a:pt x="2411" y="1373"/>
                  </a:lnTo>
                  <a:lnTo>
                    <a:pt x="2364" y="1371"/>
                  </a:lnTo>
                  <a:lnTo>
                    <a:pt x="2319" y="1369"/>
                  </a:lnTo>
                  <a:lnTo>
                    <a:pt x="2274" y="1368"/>
                  </a:lnTo>
                  <a:lnTo>
                    <a:pt x="2233" y="1370"/>
                  </a:lnTo>
                  <a:lnTo>
                    <a:pt x="2129" y="1418"/>
                  </a:lnTo>
                  <a:lnTo>
                    <a:pt x="2045" y="1483"/>
                  </a:lnTo>
                  <a:lnTo>
                    <a:pt x="1970" y="1562"/>
                  </a:lnTo>
                  <a:lnTo>
                    <a:pt x="1907" y="1652"/>
                  </a:lnTo>
                  <a:lnTo>
                    <a:pt x="1847" y="1744"/>
                  </a:lnTo>
                  <a:lnTo>
                    <a:pt x="1787" y="1839"/>
                  </a:lnTo>
                  <a:lnTo>
                    <a:pt x="1722" y="1930"/>
                  </a:lnTo>
                  <a:lnTo>
                    <a:pt x="1652" y="2013"/>
                  </a:lnTo>
                  <a:lnTo>
                    <a:pt x="1621" y="2048"/>
                  </a:lnTo>
                  <a:lnTo>
                    <a:pt x="1585" y="2080"/>
                  </a:lnTo>
                  <a:lnTo>
                    <a:pt x="1545" y="2110"/>
                  </a:lnTo>
                  <a:lnTo>
                    <a:pt x="1508" y="2141"/>
                  </a:lnTo>
                  <a:lnTo>
                    <a:pt x="1474" y="2171"/>
                  </a:lnTo>
                  <a:lnTo>
                    <a:pt x="1449" y="2205"/>
                  </a:lnTo>
                  <a:lnTo>
                    <a:pt x="1434" y="2245"/>
                  </a:lnTo>
                  <a:lnTo>
                    <a:pt x="1434" y="2292"/>
                  </a:lnTo>
                  <a:lnTo>
                    <a:pt x="1451" y="2372"/>
                  </a:lnTo>
                  <a:lnTo>
                    <a:pt x="1464" y="2456"/>
                  </a:lnTo>
                  <a:lnTo>
                    <a:pt x="1469" y="2541"/>
                  </a:lnTo>
                  <a:lnTo>
                    <a:pt x="1467" y="2627"/>
                  </a:lnTo>
                  <a:lnTo>
                    <a:pt x="1452" y="2707"/>
                  </a:lnTo>
                  <a:lnTo>
                    <a:pt x="1428" y="2784"/>
                  </a:lnTo>
                  <a:lnTo>
                    <a:pt x="1387" y="2854"/>
                  </a:lnTo>
                  <a:lnTo>
                    <a:pt x="1330" y="2915"/>
                  </a:lnTo>
                  <a:lnTo>
                    <a:pt x="1343" y="2936"/>
                  </a:lnTo>
                  <a:lnTo>
                    <a:pt x="1352" y="2959"/>
                  </a:lnTo>
                  <a:lnTo>
                    <a:pt x="1357" y="2980"/>
                  </a:lnTo>
                  <a:lnTo>
                    <a:pt x="1363" y="3003"/>
                  </a:lnTo>
                  <a:lnTo>
                    <a:pt x="1368" y="3023"/>
                  </a:lnTo>
                  <a:lnTo>
                    <a:pt x="1376" y="3045"/>
                  </a:lnTo>
                  <a:lnTo>
                    <a:pt x="1387" y="3067"/>
                  </a:lnTo>
                  <a:lnTo>
                    <a:pt x="1404" y="3091"/>
                  </a:lnTo>
                  <a:lnTo>
                    <a:pt x="1467" y="3251"/>
                  </a:lnTo>
                  <a:lnTo>
                    <a:pt x="1509" y="3416"/>
                  </a:lnTo>
                  <a:lnTo>
                    <a:pt x="1534" y="3584"/>
                  </a:lnTo>
                  <a:lnTo>
                    <a:pt x="1550" y="3754"/>
                  </a:lnTo>
                  <a:lnTo>
                    <a:pt x="1557" y="3926"/>
                  </a:lnTo>
                  <a:lnTo>
                    <a:pt x="1568" y="4099"/>
                  </a:lnTo>
                  <a:lnTo>
                    <a:pt x="1582" y="4273"/>
                  </a:lnTo>
                  <a:lnTo>
                    <a:pt x="1611" y="4449"/>
                  </a:lnTo>
                  <a:lnTo>
                    <a:pt x="1624" y="4526"/>
                  </a:lnTo>
                  <a:lnTo>
                    <a:pt x="1639" y="4603"/>
                  </a:lnTo>
                  <a:lnTo>
                    <a:pt x="1654" y="4678"/>
                  </a:lnTo>
                  <a:lnTo>
                    <a:pt x="1672" y="4754"/>
                  </a:lnTo>
                  <a:lnTo>
                    <a:pt x="1691" y="4826"/>
                  </a:lnTo>
                  <a:lnTo>
                    <a:pt x="1716" y="4896"/>
                  </a:lnTo>
                  <a:lnTo>
                    <a:pt x="1747" y="4964"/>
                  </a:lnTo>
                  <a:lnTo>
                    <a:pt x="1787" y="5030"/>
                  </a:lnTo>
                  <a:lnTo>
                    <a:pt x="1787" y="5044"/>
                  </a:lnTo>
                  <a:lnTo>
                    <a:pt x="1789" y="5061"/>
                  </a:lnTo>
                  <a:lnTo>
                    <a:pt x="1790" y="5078"/>
                  </a:lnTo>
                  <a:lnTo>
                    <a:pt x="1791" y="5095"/>
                  </a:lnTo>
                  <a:lnTo>
                    <a:pt x="1790" y="5110"/>
                  </a:lnTo>
                  <a:lnTo>
                    <a:pt x="1787" y="5126"/>
                  </a:lnTo>
                  <a:lnTo>
                    <a:pt x="1778" y="5140"/>
                  </a:lnTo>
                  <a:lnTo>
                    <a:pt x="1767" y="5154"/>
                  </a:lnTo>
                  <a:lnTo>
                    <a:pt x="1744" y="5180"/>
                  </a:lnTo>
                  <a:lnTo>
                    <a:pt x="1720" y="5200"/>
                  </a:lnTo>
                  <a:lnTo>
                    <a:pt x="1692" y="5215"/>
                  </a:lnTo>
                  <a:lnTo>
                    <a:pt x="1664" y="5227"/>
                  </a:lnTo>
                  <a:lnTo>
                    <a:pt x="1632" y="5234"/>
                  </a:lnTo>
                  <a:lnTo>
                    <a:pt x="1600" y="5239"/>
                  </a:lnTo>
                  <a:lnTo>
                    <a:pt x="1569" y="5242"/>
                  </a:lnTo>
                  <a:lnTo>
                    <a:pt x="1538" y="5247"/>
                  </a:lnTo>
                  <a:lnTo>
                    <a:pt x="1424" y="5206"/>
                  </a:lnTo>
                  <a:lnTo>
                    <a:pt x="1420" y="5218"/>
                  </a:lnTo>
                  <a:lnTo>
                    <a:pt x="1416" y="5235"/>
                  </a:lnTo>
                  <a:lnTo>
                    <a:pt x="1415" y="5253"/>
                  </a:lnTo>
                  <a:lnTo>
                    <a:pt x="1416" y="5273"/>
                  </a:lnTo>
                  <a:lnTo>
                    <a:pt x="1420" y="5288"/>
                  </a:lnTo>
                  <a:lnTo>
                    <a:pt x="1426" y="5301"/>
                  </a:lnTo>
                  <a:lnTo>
                    <a:pt x="1438" y="5309"/>
                  </a:lnTo>
                  <a:lnTo>
                    <a:pt x="1456" y="5310"/>
                  </a:lnTo>
                  <a:lnTo>
                    <a:pt x="1496" y="5362"/>
                  </a:lnTo>
                  <a:lnTo>
                    <a:pt x="1552" y="5414"/>
                  </a:lnTo>
                  <a:lnTo>
                    <a:pt x="1614" y="5466"/>
                  </a:lnTo>
                  <a:lnTo>
                    <a:pt x="1674" y="5520"/>
                  </a:lnTo>
                  <a:lnTo>
                    <a:pt x="1722" y="5576"/>
                  </a:lnTo>
                  <a:lnTo>
                    <a:pt x="1751" y="5640"/>
                  </a:lnTo>
                  <a:lnTo>
                    <a:pt x="1751" y="5709"/>
                  </a:lnTo>
                  <a:lnTo>
                    <a:pt x="1715" y="5787"/>
                  </a:lnTo>
                  <a:lnTo>
                    <a:pt x="1651" y="5775"/>
                  </a:lnTo>
                  <a:lnTo>
                    <a:pt x="1591" y="5762"/>
                  </a:lnTo>
                  <a:lnTo>
                    <a:pt x="1533" y="5743"/>
                  </a:lnTo>
                  <a:lnTo>
                    <a:pt x="1476" y="5720"/>
                  </a:lnTo>
                  <a:lnTo>
                    <a:pt x="1420" y="5689"/>
                  </a:lnTo>
                  <a:lnTo>
                    <a:pt x="1366" y="5656"/>
                  </a:lnTo>
                  <a:lnTo>
                    <a:pt x="1316" y="5615"/>
                  </a:lnTo>
                  <a:lnTo>
                    <a:pt x="1268" y="5569"/>
                  </a:lnTo>
                  <a:lnTo>
                    <a:pt x="1258" y="5423"/>
                  </a:lnTo>
                  <a:lnTo>
                    <a:pt x="1226" y="5423"/>
                  </a:lnTo>
                  <a:lnTo>
                    <a:pt x="1197" y="5424"/>
                  </a:lnTo>
                  <a:lnTo>
                    <a:pt x="1169" y="5425"/>
                  </a:lnTo>
                  <a:lnTo>
                    <a:pt x="1142" y="5426"/>
                  </a:lnTo>
                  <a:lnTo>
                    <a:pt x="1114" y="5423"/>
                  </a:lnTo>
                  <a:lnTo>
                    <a:pt x="1088" y="5418"/>
                  </a:lnTo>
                  <a:lnTo>
                    <a:pt x="1064" y="5407"/>
                  </a:lnTo>
                  <a:lnTo>
                    <a:pt x="1041" y="5392"/>
                  </a:lnTo>
                  <a:lnTo>
                    <a:pt x="1020" y="5278"/>
                  </a:lnTo>
                  <a:lnTo>
                    <a:pt x="999" y="5280"/>
                  </a:lnTo>
                  <a:lnTo>
                    <a:pt x="981" y="5278"/>
                  </a:lnTo>
                  <a:lnTo>
                    <a:pt x="962" y="5270"/>
                  </a:lnTo>
                  <a:lnTo>
                    <a:pt x="944" y="5262"/>
                  </a:lnTo>
                  <a:lnTo>
                    <a:pt x="922" y="5252"/>
                  </a:lnTo>
                  <a:lnTo>
                    <a:pt x="902" y="5245"/>
                  </a:lnTo>
                  <a:lnTo>
                    <a:pt x="878" y="5242"/>
                  </a:lnTo>
                  <a:lnTo>
                    <a:pt x="853" y="5247"/>
                  </a:lnTo>
                  <a:lnTo>
                    <a:pt x="850" y="5261"/>
                  </a:lnTo>
                  <a:lnTo>
                    <a:pt x="849" y="5278"/>
                  </a:lnTo>
                  <a:lnTo>
                    <a:pt x="848" y="5295"/>
                  </a:lnTo>
                  <a:lnTo>
                    <a:pt x="848" y="5312"/>
                  </a:lnTo>
                  <a:lnTo>
                    <a:pt x="844" y="5328"/>
                  </a:lnTo>
                  <a:lnTo>
                    <a:pt x="839" y="5344"/>
                  </a:lnTo>
                  <a:lnTo>
                    <a:pt x="827" y="5358"/>
                  </a:lnTo>
                  <a:lnTo>
                    <a:pt x="813" y="5372"/>
                  </a:lnTo>
                  <a:lnTo>
                    <a:pt x="809" y="5434"/>
                  </a:lnTo>
                  <a:lnTo>
                    <a:pt x="823" y="5493"/>
                  </a:lnTo>
                  <a:lnTo>
                    <a:pt x="847" y="5548"/>
                  </a:lnTo>
                  <a:lnTo>
                    <a:pt x="882" y="5600"/>
                  </a:lnTo>
                  <a:lnTo>
                    <a:pt x="920" y="5651"/>
                  </a:lnTo>
                  <a:lnTo>
                    <a:pt x="961" y="5702"/>
                  </a:lnTo>
                  <a:lnTo>
                    <a:pt x="998" y="5753"/>
                  </a:lnTo>
                  <a:lnTo>
                    <a:pt x="1030" y="5807"/>
                  </a:lnTo>
                  <a:lnTo>
                    <a:pt x="1025" y="5823"/>
                  </a:lnTo>
                  <a:lnTo>
                    <a:pt x="1023" y="5840"/>
                  </a:lnTo>
                  <a:lnTo>
                    <a:pt x="1021" y="5858"/>
                  </a:lnTo>
                  <a:lnTo>
                    <a:pt x="1017" y="5876"/>
                  </a:lnTo>
                  <a:lnTo>
                    <a:pt x="1010" y="5891"/>
                  </a:lnTo>
                  <a:lnTo>
                    <a:pt x="1001" y="5904"/>
                  </a:lnTo>
                  <a:lnTo>
                    <a:pt x="987" y="5914"/>
                  </a:lnTo>
                  <a:lnTo>
                    <a:pt x="968" y="5921"/>
                  </a:lnTo>
                  <a:lnTo>
                    <a:pt x="910" y="5912"/>
                  </a:lnTo>
                  <a:lnTo>
                    <a:pt x="856" y="5896"/>
                  </a:lnTo>
                  <a:lnTo>
                    <a:pt x="804" y="5874"/>
                  </a:lnTo>
                  <a:lnTo>
                    <a:pt x="754" y="5846"/>
                  </a:lnTo>
                  <a:lnTo>
                    <a:pt x="704" y="5814"/>
                  </a:lnTo>
                  <a:lnTo>
                    <a:pt x="657" y="5779"/>
                  </a:lnTo>
                  <a:lnTo>
                    <a:pt x="609" y="5741"/>
                  </a:lnTo>
                  <a:lnTo>
                    <a:pt x="563" y="5703"/>
                  </a:lnTo>
                  <a:lnTo>
                    <a:pt x="543" y="5659"/>
                  </a:lnTo>
                  <a:lnTo>
                    <a:pt x="540" y="5609"/>
                  </a:lnTo>
                  <a:lnTo>
                    <a:pt x="547" y="5557"/>
                  </a:lnTo>
                  <a:lnTo>
                    <a:pt x="558" y="5505"/>
                  </a:lnTo>
                  <a:lnTo>
                    <a:pt x="563" y="5457"/>
                  </a:lnTo>
                  <a:lnTo>
                    <a:pt x="555" y="5417"/>
                  </a:lnTo>
                  <a:lnTo>
                    <a:pt x="526" y="5387"/>
                  </a:lnTo>
                  <a:lnTo>
                    <a:pt x="470" y="5372"/>
                  </a:lnTo>
                  <a:lnTo>
                    <a:pt x="450" y="5364"/>
                  </a:lnTo>
                  <a:lnTo>
                    <a:pt x="436" y="5354"/>
                  </a:lnTo>
                  <a:lnTo>
                    <a:pt x="427" y="5340"/>
                  </a:lnTo>
                  <a:lnTo>
                    <a:pt x="422" y="5326"/>
                  </a:lnTo>
                  <a:lnTo>
                    <a:pt x="417" y="5308"/>
                  </a:lnTo>
                  <a:lnTo>
                    <a:pt x="413" y="5291"/>
                  </a:lnTo>
                  <a:lnTo>
                    <a:pt x="406" y="5274"/>
                  </a:lnTo>
                  <a:lnTo>
                    <a:pt x="398" y="5258"/>
                  </a:lnTo>
                  <a:lnTo>
                    <a:pt x="358" y="5258"/>
                  </a:lnTo>
                  <a:lnTo>
                    <a:pt x="320" y="5254"/>
                  </a:lnTo>
                  <a:lnTo>
                    <a:pt x="280" y="5247"/>
                  </a:lnTo>
                  <a:lnTo>
                    <a:pt x="243" y="5236"/>
                  </a:lnTo>
                  <a:lnTo>
                    <a:pt x="205" y="5223"/>
                  </a:lnTo>
                  <a:lnTo>
                    <a:pt x="169" y="5210"/>
                  </a:lnTo>
                  <a:lnTo>
                    <a:pt x="131" y="5197"/>
                  </a:lnTo>
                  <a:lnTo>
                    <a:pt x="97" y="5184"/>
                  </a:lnTo>
                  <a:lnTo>
                    <a:pt x="133" y="5117"/>
                  </a:lnTo>
                  <a:lnTo>
                    <a:pt x="159" y="5042"/>
                  </a:lnTo>
                  <a:lnTo>
                    <a:pt x="176" y="4961"/>
                  </a:lnTo>
                  <a:lnTo>
                    <a:pt x="188" y="4876"/>
                  </a:lnTo>
                  <a:lnTo>
                    <a:pt x="195" y="4787"/>
                  </a:lnTo>
                  <a:lnTo>
                    <a:pt x="199" y="4697"/>
                  </a:lnTo>
                  <a:lnTo>
                    <a:pt x="204" y="4607"/>
                  </a:lnTo>
                  <a:lnTo>
                    <a:pt x="210" y="4521"/>
                  </a:lnTo>
                  <a:lnTo>
                    <a:pt x="206" y="4514"/>
                  </a:lnTo>
                  <a:lnTo>
                    <a:pt x="198" y="4512"/>
                  </a:lnTo>
                  <a:lnTo>
                    <a:pt x="188" y="4511"/>
                  </a:lnTo>
                  <a:lnTo>
                    <a:pt x="180" y="4511"/>
                  </a:lnTo>
                  <a:lnTo>
                    <a:pt x="176" y="4505"/>
                  </a:lnTo>
                  <a:lnTo>
                    <a:pt x="176" y="4500"/>
                  </a:lnTo>
                  <a:lnTo>
                    <a:pt x="178" y="4493"/>
                  </a:lnTo>
                  <a:lnTo>
                    <a:pt x="182" y="4486"/>
                  </a:lnTo>
                  <a:lnTo>
                    <a:pt x="185" y="4479"/>
                  </a:lnTo>
                  <a:lnTo>
                    <a:pt x="190" y="4474"/>
                  </a:lnTo>
                  <a:lnTo>
                    <a:pt x="195" y="4469"/>
                  </a:lnTo>
                  <a:lnTo>
                    <a:pt x="200" y="4469"/>
                  </a:lnTo>
                  <a:lnTo>
                    <a:pt x="211" y="4401"/>
                  </a:lnTo>
                  <a:lnTo>
                    <a:pt x="221" y="4331"/>
                  </a:lnTo>
                  <a:lnTo>
                    <a:pt x="225" y="4260"/>
                  </a:lnTo>
                  <a:lnTo>
                    <a:pt x="228" y="4190"/>
                  </a:lnTo>
                  <a:lnTo>
                    <a:pt x="230" y="4119"/>
                  </a:lnTo>
                  <a:lnTo>
                    <a:pt x="232" y="4050"/>
                  </a:lnTo>
                  <a:lnTo>
                    <a:pt x="235" y="3983"/>
                  </a:lnTo>
                  <a:lnTo>
                    <a:pt x="242" y="3920"/>
                  </a:lnTo>
                  <a:lnTo>
                    <a:pt x="263" y="3813"/>
                  </a:lnTo>
                  <a:lnTo>
                    <a:pt x="287" y="3711"/>
                  </a:lnTo>
                  <a:lnTo>
                    <a:pt x="310" y="3613"/>
                  </a:lnTo>
                  <a:lnTo>
                    <a:pt x="337" y="3519"/>
                  </a:lnTo>
                  <a:lnTo>
                    <a:pt x="365" y="3424"/>
                  </a:lnTo>
                  <a:lnTo>
                    <a:pt x="399" y="3332"/>
                  </a:lnTo>
                  <a:lnTo>
                    <a:pt x="436" y="3238"/>
                  </a:lnTo>
                  <a:lnTo>
                    <a:pt x="480" y="3143"/>
                  </a:lnTo>
                  <a:lnTo>
                    <a:pt x="491" y="3007"/>
                  </a:lnTo>
                  <a:lnTo>
                    <a:pt x="445" y="2951"/>
                  </a:lnTo>
                  <a:lnTo>
                    <a:pt x="417" y="2893"/>
                  </a:lnTo>
                  <a:lnTo>
                    <a:pt x="400" y="2832"/>
                  </a:lnTo>
                  <a:lnTo>
                    <a:pt x="391" y="2770"/>
                  </a:lnTo>
                  <a:lnTo>
                    <a:pt x="384" y="2706"/>
                  </a:lnTo>
                  <a:lnTo>
                    <a:pt x="379" y="2641"/>
                  </a:lnTo>
                  <a:lnTo>
                    <a:pt x="366" y="2576"/>
                  </a:lnTo>
                  <a:lnTo>
                    <a:pt x="346" y="2510"/>
                  </a:lnTo>
                  <a:lnTo>
                    <a:pt x="335" y="2505"/>
                  </a:lnTo>
                  <a:lnTo>
                    <a:pt x="327" y="2507"/>
                  </a:lnTo>
                  <a:lnTo>
                    <a:pt x="320" y="2511"/>
                  </a:lnTo>
                  <a:lnTo>
                    <a:pt x="317" y="2520"/>
                  </a:lnTo>
                  <a:lnTo>
                    <a:pt x="312" y="2531"/>
                  </a:lnTo>
                  <a:lnTo>
                    <a:pt x="310" y="2542"/>
                  </a:lnTo>
                  <a:lnTo>
                    <a:pt x="306" y="2552"/>
                  </a:lnTo>
                  <a:lnTo>
                    <a:pt x="304" y="2562"/>
                  </a:lnTo>
                  <a:lnTo>
                    <a:pt x="277" y="2562"/>
                  </a:lnTo>
                  <a:lnTo>
                    <a:pt x="254" y="2560"/>
                  </a:lnTo>
                  <a:lnTo>
                    <a:pt x="233" y="2554"/>
                  </a:lnTo>
                  <a:lnTo>
                    <a:pt x="214" y="2548"/>
                  </a:lnTo>
                  <a:lnTo>
                    <a:pt x="196" y="2537"/>
                  </a:lnTo>
                  <a:lnTo>
                    <a:pt x="179" y="2527"/>
                  </a:lnTo>
                  <a:lnTo>
                    <a:pt x="163" y="2518"/>
                  </a:lnTo>
                  <a:lnTo>
                    <a:pt x="148" y="2510"/>
                  </a:lnTo>
                  <a:lnTo>
                    <a:pt x="131" y="2492"/>
                  </a:lnTo>
                  <a:lnTo>
                    <a:pt x="121" y="2473"/>
                  </a:lnTo>
                  <a:lnTo>
                    <a:pt x="115" y="2453"/>
                  </a:lnTo>
                  <a:lnTo>
                    <a:pt x="115" y="2432"/>
                  </a:lnTo>
                  <a:lnTo>
                    <a:pt x="118" y="2410"/>
                  </a:lnTo>
                  <a:lnTo>
                    <a:pt x="123" y="2389"/>
                  </a:lnTo>
                  <a:lnTo>
                    <a:pt x="130" y="2370"/>
                  </a:lnTo>
                  <a:lnTo>
                    <a:pt x="138" y="2354"/>
                  </a:lnTo>
                  <a:lnTo>
                    <a:pt x="170" y="2314"/>
                  </a:lnTo>
                  <a:lnTo>
                    <a:pt x="153" y="2301"/>
                  </a:lnTo>
                  <a:lnTo>
                    <a:pt x="138" y="2289"/>
                  </a:lnTo>
                  <a:lnTo>
                    <a:pt x="123" y="2276"/>
                  </a:lnTo>
                  <a:lnTo>
                    <a:pt x="111" y="2264"/>
                  </a:lnTo>
                  <a:lnTo>
                    <a:pt x="97" y="2249"/>
                  </a:lnTo>
                  <a:lnTo>
                    <a:pt x="88" y="2235"/>
                  </a:lnTo>
                  <a:lnTo>
                    <a:pt x="80" y="2217"/>
                  </a:lnTo>
                  <a:lnTo>
                    <a:pt x="76" y="2200"/>
                  </a:lnTo>
                  <a:lnTo>
                    <a:pt x="108" y="2137"/>
                  </a:lnTo>
                  <a:lnTo>
                    <a:pt x="94" y="2128"/>
                  </a:lnTo>
                  <a:lnTo>
                    <a:pt x="82" y="2119"/>
                  </a:lnTo>
                  <a:lnTo>
                    <a:pt x="69" y="2108"/>
                  </a:lnTo>
                  <a:lnTo>
                    <a:pt x="59" y="2098"/>
                  </a:lnTo>
                  <a:lnTo>
                    <a:pt x="48" y="2084"/>
                  </a:lnTo>
                  <a:lnTo>
                    <a:pt x="41" y="2072"/>
                  </a:lnTo>
                  <a:lnTo>
                    <a:pt x="35" y="2057"/>
                  </a:lnTo>
                  <a:lnTo>
                    <a:pt x="34" y="2044"/>
                  </a:lnTo>
                  <a:lnTo>
                    <a:pt x="34" y="2023"/>
                  </a:lnTo>
                  <a:lnTo>
                    <a:pt x="39" y="2006"/>
                  </a:lnTo>
                  <a:lnTo>
                    <a:pt x="44" y="1988"/>
                  </a:lnTo>
                  <a:lnTo>
                    <a:pt x="53" y="1972"/>
                  </a:lnTo>
                  <a:lnTo>
                    <a:pt x="62" y="1956"/>
                  </a:lnTo>
                  <a:lnTo>
                    <a:pt x="74" y="1940"/>
                  </a:lnTo>
                  <a:lnTo>
                    <a:pt x="85" y="1924"/>
                  </a:lnTo>
                  <a:lnTo>
                    <a:pt x="97" y="1909"/>
                  </a:lnTo>
                  <a:lnTo>
                    <a:pt x="94" y="1898"/>
                  </a:lnTo>
                  <a:lnTo>
                    <a:pt x="86" y="1890"/>
                  </a:lnTo>
                  <a:lnTo>
                    <a:pt x="75" y="1882"/>
                  </a:lnTo>
                  <a:lnTo>
                    <a:pt x="62" y="1874"/>
                  </a:lnTo>
                  <a:lnTo>
                    <a:pt x="48" y="1865"/>
                  </a:lnTo>
                  <a:lnTo>
                    <a:pt x="34" y="1855"/>
                  </a:lnTo>
                  <a:lnTo>
                    <a:pt x="22" y="1841"/>
                  </a:lnTo>
                  <a:lnTo>
                    <a:pt x="14" y="1826"/>
                  </a:lnTo>
                  <a:lnTo>
                    <a:pt x="2" y="1791"/>
                  </a:lnTo>
                  <a:lnTo>
                    <a:pt x="6" y="1759"/>
                  </a:lnTo>
                  <a:lnTo>
                    <a:pt x="17" y="1728"/>
                  </a:lnTo>
                  <a:lnTo>
                    <a:pt x="33" y="1700"/>
                  </a:lnTo>
                  <a:lnTo>
                    <a:pt x="44" y="1672"/>
                  </a:lnTo>
                  <a:lnTo>
                    <a:pt x="50" y="1646"/>
                  </a:lnTo>
                  <a:lnTo>
                    <a:pt x="41" y="1621"/>
                  </a:lnTo>
                  <a:lnTo>
                    <a:pt x="14" y="1599"/>
                  </a:lnTo>
                  <a:lnTo>
                    <a:pt x="1" y="1570"/>
                  </a:lnTo>
                  <a:lnTo>
                    <a:pt x="0" y="1543"/>
                  </a:lnTo>
                  <a:lnTo>
                    <a:pt x="6" y="1516"/>
                  </a:lnTo>
                  <a:lnTo>
                    <a:pt x="18" y="1492"/>
                  </a:lnTo>
                  <a:lnTo>
                    <a:pt x="33" y="1467"/>
                  </a:lnTo>
                  <a:lnTo>
                    <a:pt x="51" y="1446"/>
                  </a:lnTo>
                  <a:lnTo>
                    <a:pt x="69" y="1427"/>
                  </a:lnTo>
                  <a:lnTo>
                    <a:pt x="86" y="1411"/>
                  </a:lnTo>
                  <a:lnTo>
                    <a:pt x="70" y="1404"/>
                  </a:lnTo>
                  <a:lnTo>
                    <a:pt x="57" y="1397"/>
                  </a:lnTo>
                  <a:lnTo>
                    <a:pt x="43" y="1387"/>
                  </a:lnTo>
                  <a:lnTo>
                    <a:pt x="33" y="1376"/>
                  </a:lnTo>
                  <a:lnTo>
                    <a:pt x="22" y="1361"/>
                  </a:lnTo>
                  <a:lnTo>
                    <a:pt x="14" y="1348"/>
                  </a:lnTo>
                  <a:lnTo>
                    <a:pt x="7" y="1333"/>
                  </a:lnTo>
                  <a:lnTo>
                    <a:pt x="4" y="1318"/>
                  </a:lnTo>
                  <a:lnTo>
                    <a:pt x="2" y="1288"/>
                  </a:lnTo>
                  <a:lnTo>
                    <a:pt x="9" y="1261"/>
                  </a:lnTo>
                  <a:lnTo>
                    <a:pt x="20" y="1236"/>
                  </a:lnTo>
                  <a:lnTo>
                    <a:pt x="36" y="1213"/>
                  </a:lnTo>
                  <a:lnTo>
                    <a:pt x="54" y="1191"/>
                  </a:lnTo>
                  <a:lnTo>
                    <a:pt x="76" y="1170"/>
                  </a:lnTo>
                  <a:lnTo>
                    <a:pt x="96" y="1150"/>
                  </a:lnTo>
                  <a:lnTo>
                    <a:pt x="118" y="1132"/>
                  </a:lnTo>
                  <a:lnTo>
                    <a:pt x="101" y="1112"/>
                  </a:lnTo>
                  <a:lnTo>
                    <a:pt x="84" y="1092"/>
                  </a:lnTo>
                  <a:lnTo>
                    <a:pt x="67" y="1072"/>
                  </a:lnTo>
                  <a:lnTo>
                    <a:pt x="54" y="1052"/>
                  </a:lnTo>
                  <a:lnTo>
                    <a:pt x="44" y="1030"/>
                  </a:lnTo>
                  <a:lnTo>
                    <a:pt x="41" y="1010"/>
                  </a:lnTo>
                  <a:lnTo>
                    <a:pt x="43" y="987"/>
                  </a:lnTo>
                  <a:lnTo>
                    <a:pt x="56" y="966"/>
                  </a:lnTo>
                  <a:lnTo>
                    <a:pt x="66" y="949"/>
                  </a:lnTo>
                  <a:lnTo>
                    <a:pt x="79" y="934"/>
                  </a:lnTo>
                  <a:lnTo>
                    <a:pt x="93" y="920"/>
                  </a:lnTo>
                  <a:lnTo>
                    <a:pt x="108" y="907"/>
                  </a:lnTo>
                  <a:lnTo>
                    <a:pt x="122" y="894"/>
                  </a:lnTo>
                  <a:lnTo>
                    <a:pt x="138" y="885"/>
                  </a:lnTo>
                  <a:lnTo>
                    <a:pt x="153" y="877"/>
                  </a:lnTo>
                  <a:lnTo>
                    <a:pt x="170" y="872"/>
                  </a:lnTo>
                  <a:lnTo>
                    <a:pt x="172" y="860"/>
                  </a:lnTo>
                  <a:lnTo>
                    <a:pt x="170" y="850"/>
                  </a:lnTo>
                  <a:lnTo>
                    <a:pt x="161" y="839"/>
                  </a:lnTo>
                  <a:lnTo>
                    <a:pt x="152" y="829"/>
                  </a:lnTo>
                  <a:lnTo>
                    <a:pt x="140" y="817"/>
                  </a:lnTo>
                  <a:lnTo>
                    <a:pt x="132" y="805"/>
                  </a:lnTo>
                  <a:lnTo>
                    <a:pt x="127" y="793"/>
                  </a:lnTo>
                  <a:lnTo>
                    <a:pt x="128" y="779"/>
                  </a:lnTo>
                  <a:lnTo>
                    <a:pt x="138" y="763"/>
                  </a:lnTo>
                  <a:lnTo>
                    <a:pt x="149" y="748"/>
                  </a:lnTo>
                  <a:lnTo>
                    <a:pt x="161" y="732"/>
                  </a:lnTo>
                  <a:lnTo>
                    <a:pt x="173" y="718"/>
                  </a:lnTo>
                  <a:lnTo>
                    <a:pt x="185" y="705"/>
                  </a:lnTo>
                  <a:lnTo>
                    <a:pt x="201" y="694"/>
                  </a:lnTo>
                  <a:lnTo>
                    <a:pt x="219" y="683"/>
                  </a:lnTo>
                  <a:lnTo>
                    <a:pt x="242" y="676"/>
                  </a:lnTo>
                  <a:lnTo>
                    <a:pt x="236" y="653"/>
                  </a:lnTo>
                  <a:lnTo>
                    <a:pt x="233" y="629"/>
                  </a:lnTo>
                  <a:lnTo>
                    <a:pt x="231" y="604"/>
                  </a:lnTo>
                  <a:lnTo>
                    <a:pt x="232" y="581"/>
                  </a:lnTo>
                  <a:lnTo>
                    <a:pt x="236" y="557"/>
                  </a:lnTo>
                  <a:lnTo>
                    <a:pt x="249" y="537"/>
                  </a:lnTo>
                  <a:lnTo>
                    <a:pt x="266" y="520"/>
                  </a:lnTo>
                  <a:lnTo>
                    <a:pt x="294" y="509"/>
                  </a:lnTo>
                  <a:lnTo>
                    <a:pt x="321" y="506"/>
                  </a:lnTo>
                  <a:lnTo>
                    <a:pt x="350" y="507"/>
                  </a:lnTo>
                  <a:lnTo>
                    <a:pt x="379" y="508"/>
                  </a:lnTo>
                  <a:lnTo>
                    <a:pt x="407" y="509"/>
                  </a:lnTo>
                  <a:lnTo>
                    <a:pt x="433" y="507"/>
                  </a:lnTo>
                  <a:lnTo>
                    <a:pt x="457" y="503"/>
                  </a:lnTo>
                  <a:lnTo>
                    <a:pt x="475" y="494"/>
                  </a:lnTo>
                  <a:lnTo>
                    <a:pt x="491" y="479"/>
                  </a:lnTo>
                  <a:lnTo>
                    <a:pt x="500" y="461"/>
                  </a:lnTo>
                  <a:lnTo>
                    <a:pt x="512" y="447"/>
                  </a:lnTo>
                  <a:lnTo>
                    <a:pt x="527" y="437"/>
                  </a:lnTo>
                  <a:lnTo>
                    <a:pt x="544" y="430"/>
                  </a:lnTo>
                  <a:lnTo>
                    <a:pt x="560" y="424"/>
                  </a:lnTo>
                  <a:lnTo>
                    <a:pt x="577" y="418"/>
                  </a:lnTo>
                  <a:lnTo>
                    <a:pt x="591" y="411"/>
                  </a:lnTo>
                  <a:lnTo>
                    <a:pt x="605" y="406"/>
                  </a:lnTo>
                  <a:lnTo>
                    <a:pt x="634" y="416"/>
                  </a:lnTo>
                  <a:lnTo>
                    <a:pt x="664" y="412"/>
                  </a:lnTo>
                  <a:lnTo>
                    <a:pt x="692" y="399"/>
                  </a:lnTo>
                  <a:lnTo>
                    <a:pt x="720" y="382"/>
                  </a:lnTo>
                  <a:lnTo>
                    <a:pt x="747" y="365"/>
                  </a:lnTo>
                  <a:lnTo>
                    <a:pt x="778" y="356"/>
                  </a:lnTo>
                  <a:lnTo>
                    <a:pt x="808" y="357"/>
                  </a:lnTo>
                  <a:lnTo>
                    <a:pt x="843" y="375"/>
                  </a:lnTo>
                  <a:lnTo>
                    <a:pt x="878" y="395"/>
                  </a:lnTo>
                  <a:lnTo>
                    <a:pt x="899" y="427"/>
                  </a:lnTo>
                  <a:lnTo>
                    <a:pt x="909" y="464"/>
                  </a:lnTo>
                  <a:lnTo>
                    <a:pt x="914" y="504"/>
                  </a:lnTo>
                  <a:lnTo>
                    <a:pt x="920" y="541"/>
                  </a:lnTo>
                  <a:lnTo>
                    <a:pt x="935" y="573"/>
                  </a:lnTo>
                  <a:lnTo>
                    <a:pt x="962" y="594"/>
                  </a:lnTo>
                  <a:lnTo>
                    <a:pt x="1009" y="603"/>
                  </a:lnTo>
                  <a:lnTo>
                    <a:pt x="1031" y="596"/>
                  </a:lnTo>
                  <a:lnTo>
                    <a:pt x="1053" y="593"/>
                  </a:lnTo>
                  <a:lnTo>
                    <a:pt x="1074" y="593"/>
                  </a:lnTo>
                  <a:lnTo>
                    <a:pt x="1095" y="598"/>
                  </a:lnTo>
                  <a:lnTo>
                    <a:pt x="1116" y="601"/>
                  </a:lnTo>
                  <a:lnTo>
                    <a:pt x="1136" y="608"/>
                  </a:lnTo>
                  <a:lnTo>
                    <a:pt x="1155" y="615"/>
                  </a:lnTo>
                  <a:lnTo>
                    <a:pt x="1175" y="624"/>
                  </a:lnTo>
                  <a:lnTo>
                    <a:pt x="1187" y="643"/>
                  </a:lnTo>
                  <a:lnTo>
                    <a:pt x="1195" y="664"/>
                  </a:lnTo>
                  <a:lnTo>
                    <a:pt x="1199" y="685"/>
                  </a:lnTo>
                  <a:lnTo>
                    <a:pt x="1205" y="706"/>
                  </a:lnTo>
                  <a:lnTo>
                    <a:pt x="1211" y="723"/>
                  </a:lnTo>
                  <a:lnTo>
                    <a:pt x="1220" y="739"/>
                  </a:lnTo>
                  <a:lnTo>
                    <a:pt x="1234" y="750"/>
                  </a:lnTo>
                  <a:lnTo>
                    <a:pt x="1258" y="758"/>
                  </a:lnTo>
                  <a:lnTo>
                    <a:pt x="1281" y="774"/>
                  </a:lnTo>
                  <a:lnTo>
                    <a:pt x="1293" y="798"/>
                  </a:lnTo>
                  <a:lnTo>
                    <a:pt x="1298" y="826"/>
                  </a:lnTo>
                  <a:lnTo>
                    <a:pt x="1301" y="855"/>
                  </a:lnTo>
                  <a:lnTo>
                    <a:pt x="1304" y="880"/>
                  </a:lnTo>
                  <a:lnTo>
                    <a:pt x="1317" y="901"/>
                  </a:lnTo>
                  <a:lnTo>
                    <a:pt x="1340" y="913"/>
                  </a:lnTo>
                  <a:lnTo>
                    <a:pt x="1382" y="914"/>
                  </a:lnTo>
                  <a:lnTo>
                    <a:pt x="1405" y="932"/>
                  </a:lnTo>
                  <a:lnTo>
                    <a:pt x="1421" y="956"/>
                  </a:lnTo>
                  <a:lnTo>
                    <a:pt x="1430" y="983"/>
                  </a:lnTo>
                  <a:lnTo>
                    <a:pt x="1435" y="1013"/>
                  </a:lnTo>
                  <a:lnTo>
                    <a:pt x="1435" y="1043"/>
                  </a:lnTo>
                  <a:lnTo>
                    <a:pt x="1435" y="1072"/>
                  </a:lnTo>
                  <a:lnTo>
                    <a:pt x="1434" y="1098"/>
                  </a:lnTo>
                  <a:lnTo>
                    <a:pt x="1434" y="1121"/>
                  </a:lnTo>
                  <a:lnTo>
                    <a:pt x="1435" y="1139"/>
                  </a:lnTo>
                  <a:lnTo>
                    <a:pt x="1434" y="1157"/>
                  </a:lnTo>
                  <a:lnTo>
                    <a:pt x="1431" y="1175"/>
                  </a:lnTo>
                  <a:lnTo>
                    <a:pt x="1425" y="1193"/>
                  </a:lnTo>
                  <a:lnTo>
                    <a:pt x="1417" y="1210"/>
                  </a:lnTo>
                  <a:lnTo>
                    <a:pt x="1409" y="1228"/>
                  </a:lnTo>
                  <a:lnTo>
                    <a:pt x="1400" y="1246"/>
                  </a:lnTo>
                  <a:lnTo>
                    <a:pt x="1394" y="1266"/>
                  </a:lnTo>
                  <a:lnTo>
                    <a:pt x="1420" y="1281"/>
                  </a:lnTo>
                  <a:lnTo>
                    <a:pt x="1446" y="1286"/>
                  </a:lnTo>
                  <a:lnTo>
                    <a:pt x="1470" y="1280"/>
                  </a:lnTo>
                  <a:lnTo>
                    <a:pt x="1496" y="1269"/>
                  </a:lnTo>
                  <a:lnTo>
                    <a:pt x="1521" y="1254"/>
                  </a:lnTo>
                  <a:lnTo>
                    <a:pt x="1547" y="1239"/>
                  </a:lnTo>
                  <a:lnTo>
                    <a:pt x="1573" y="1228"/>
                  </a:lnTo>
                  <a:lnTo>
                    <a:pt x="1600" y="1225"/>
                  </a:lnTo>
                  <a:lnTo>
                    <a:pt x="1639" y="1139"/>
                  </a:lnTo>
                  <a:lnTo>
                    <a:pt x="1678" y="1054"/>
                  </a:lnTo>
                  <a:lnTo>
                    <a:pt x="1717" y="969"/>
                  </a:lnTo>
                  <a:lnTo>
                    <a:pt x="1755" y="886"/>
                  </a:lnTo>
                  <a:lnTo>
                    <a:pt x="1790" y="800"/>
                  </a:lnTo>
                  <a:lnTo>
                    <a:pt x="1824" y="715"/>
                  </a:lnTo>
                  <a:lnTo>
                    <a:pt x="1854" y="628"/>
                  </a:lnTo>
                  <a:lnTo>
                    <a:pt x="1881" y="541"/>
                  </a:lnTo>
                  <a:lnTo>
                    <a:pt x="1877" y="494"/>
                  </a:lnTo>
                  <a:lnTo>
                    <a:pt x="1869" y="446"/>
                  </a:lnTo>
                  <a:lnTo>
                    <a:pt x="1859" y="399"/>
                  </a:lnTo>
                  <a:lnTo>
                    <a:pt x="1849" y="352"/>
                  </a:lnTo>
                  <a:lnTo>
                    <a:pt x="1840" y="304"/>
                  </a:lnTo>
                  <a:lnTo>
                    <a:pt x="1837" y="255"/>
                  </a:lnTo>
                  <a:lnTo>
                    <a:pt x="1838" y="206"/>
                  </a:lnTo>
                  <a:lnTo>
                    <a:pt x="1849" y="157"/>
                  </a:lnTo>
                  <a:lnTo>
                    <a:pt x="1884" y="156"/>
                  </a:lnTo>
                  <a:lnTo>
                    <a:pt x="1910" y="168"/>
                  </a:lnTo>
                  <a:lnTo>
                    <a:pt x="1927" y="190"/>
                  </a:lnTo>
                  <a:lnTo>
                    <a:pt x="1939" y="219"/>
                  </a:lnTo>
                  <a:lnTo>
                    <a:pt x="1947" y="251"/>
                  </a:lnTo>
                  <a:lnTo>
                    <a:pt x="1956" y="285"/>
                  </a:lnTo>
                  <a:lnTo>
                    <a:pt x="1968" y="315"/>
                  </a:lnTo>
                  <a:lnTo>
                    <a:pt x="1985" y="343"/>
                  </a:lnTo>
                  <a:lnTo>
                    <a:pt x="2005" y="343"/>
                  </a:lnTo>
                  <a:lnTo>
                    <a:pt x="2013" y="296"/>
                  </a:lnTo>
                  <a:lnTo>
                    <a:pt x="2023" y="250"/>
                  </a:lnTo>
                  <a:lnTo>
                    <a:pt x="2036" y="204"/>
                  </a:lnTo>
                  <a:lnTo>
                    <a:pt x="2051" y="160"/>
                  </a:lnTo>
                  <a:lnTo>
                    <a:pt x="2067" y="116"/>
                  </a:lnTo>
                  <a:lnTo>
                    <a:pt x="2085" y="77"/>
                  </a:lnTo>
                  <a:lnTo>
                    <a:pt x="2106" y="37"/>
                  </a:lnTo>
                  <a:lnTo>
                    <a:pt x="2129" y="2"/>
                  </a:lnTo>
                  <a:lnTo>
                    <a:pt x="2145" y="0"/>
                  </a:lnTo>
                  <a:lnTo>
                    <a:pt x="2159" y="6"/>
                  </a:lnTo>
                  <a:lnTo>
                    <a:pt x="2168" y="15"/>
                  </a:lnTo>
                  <a:lnTo>
                    <a:pt x="2176" y="28"/>
                  </a:lnTo>
                  <a:lnTo>
                    <a:pt x="2179" y="43"/>
                  </a:lnTo>
                  <a:lnTo>
                    <a:pt x="2184" y="60"/>
                  </a:lnTo>
                  <a:lnTo>
                    <a:pt x="2187" y="77"/>
                  </a:lnTo>
                  <a:lnTo>
                    <a:pt x="2191" y="95"/>
                  </a:lnTo>
                  <a:close/>
                </a:path>
              </a:pathLst>
            </a:custGeom>
            <a:solidFill>
              <a:srgbClr val="000000"/>
            </a:solidFill>
            <a:ln w="9525">
              <a:noFill/>
              <a:round/>
              <a:headEnd/>
              <a:tailEnd/>
            </a:ln>
          </p:spPr>
          <p:txBody>
            <a:bodyPr/>
            <a:lstStyle/>
            <a:p>
              <a:pPr>
                <a:defRPr/>
              </a:pPr>
              <a:endParaRPr lang="en-CA"/>
            </a:p>
          </p:txBody>
        </p:sp>
        <p:sp>
          <p:nvSpPr>
            <p:cNvPr id="57" name="Freeform 33"/>
            <p:cNvSpPr>
              <a:spLocks/>
            </p:cNvSpPr>
            <p:nvPr/>
          </p:nvSpPr>
          <p:spPr bwMode="auto">
            <a:xfrm>
              <a:off x="4313" y="705"/>
              <a:ext cx="197" cy="305"/>
            </a:xfrm>
            <a:custGeom>
              <a:avLst/>
              <a:gdLst/>
              <a:ahLst/>
              <a:cxnLst>
                <a:cxn ang="0">
                  <a:pos x="680" y="290"/>
                </a:cxn>
                <a:cxn ang="0">
                  <a:pos x="732" y="249"/>
                </a:cxn>
                <a:cxn ang="0">
                  <a:pos x="766" y="188"/>
                </a:cxn>
                <a:cxn ang="0">
                  <a:pos x="798" y="122"/>
                </a:cxn>
                <a:cxn ang="0">
                  <a:pos x="820" y="128"/>
                </a:cxn>
                <a:cxn ang="0">
                  <a:pos x="793" y="194"/>
                </a:cxn>
                <a:cxn ang="0">
                  <a:pos x="758" y="258"/>
                </a:cxn>
                <a:cxn ang="0">
                  <a:pos x="750" y="321"/>
                </a:cxn>
                <a:cxn ang="0">
                  <a:pos x="799" y="351"/>
                </a:cxn>
                <a:cxn ang="0">
                  <a:pos x="855" y="332"/>
                </a:cxn>
                <a:cxn ang="0">
                  <a:pos x="905" y="301"/>
                </a:cxn>
                <a:cxn ang="0">
                  <a:pos x="955" y="269"/>
                </a:cxn>
                <a:cxn ang="0">
                  <a:pos x="971" y="291"/>
                </a:cxn>
                <a:cxn ang="0">
                  <a:pos x="891" y="347"/>
                </a:cxn>
                <a:cxn ang="0">
                  <a:pos x="811" y="398"/>
                </a:cxn>
                <a:cxn ang="0">
                  <a:pos x="813" y="454"/>
                </a:cxn>
                <a:cxn ang="0">
                  <a:pos x="934" y="488"/>
                </a:cxn>
                <a:cxn ang="0">
                  <a:pos x="872" y="511"/>
                </a:cxn>
                <a:cxn ang="0">
                  <a:pos x="744" y="539"/>
                </a:cxn>
                <a:cxn ang="0">
                  <a:pos x="629" y="586"/>
                </a:cxn>
                <a:cxn ang="0">
                  <a:pos x="549" y="678"/>
                </a:cxn>
                <a:cxn ang="0">
                  <a:pos x="517" y="777"/>
                </a:cxn>
                <a:cxn ang="0">
                  <a:pos x="465" y="808"/>
                </a:cxn>
                <a:cxn ang="0">
                  <a:pos x="408" y="822"/>
                </a:cxn>
                <a:cxn ang="0">
                  <a:pos x="388" y="856"/>
                </a:cxn>
                <a:cxn ang="0">
                  <a:pos x="396" y="926"/>
                </a:cxn>
                <a:cxn ang="0">
                  <a:pos x="395" y="1001"/>
                </a:cxn>
                <a:cxn ang="0">
                  <a:pos x="402" y="1077"/>
                </a:cxn>
                <a:cxn ang="0">
                  <a:pos x="402" y="1148"/>
                </a:cxn>
                <a:cxn ang="0">
                  <a:pos x="385" y="1244"/>
                </a:cxn>
                <a:cxn ang="0">
                  <a:pos x="104" y="1513"/>
                </a:cxn>
                <a:cxn ang="0">
                  <a:pos x="97" y="1499"/>
                </a:cxn>
                <a:cxn ang="0">
                  <a:pos x="80" y="1491"/>
                </a:cxn>
                <a:cxn ang="0">
                  <a:pos x="60" y="1486"/>
                </a:cxn>
                <a:cxn ang="0">
                  <a:pos x="43" y="1459"/>
                </a:cxn>
                <a:cxn ang="0">
                  <a:pos x="25" y="1410"/>
                </a:cxn>
                <a:cxn ang="0">
                  <a:pos x="11" y="1359"/>
                </a:cxn>
                <a:cxn ang="0">
                  <a:pos x="0" y="1305"/>
                </a:cxn>
                <a:cxn ang="0">
                  <a:pos x="13" y="1259"/>
                </a:cxn>
                <a:cxn ang="0">
                  <a:pos x="45" y="1239"/>
                </a:cxn>
                <a:cxn ang="0">
                  <a:pos x="82" y="1229"/>
                </a:cxn>
                <a:cxn ang="0">
                  <a:pos x="118" y="1215"/>
                </a:cxn>
                <a:cxn ang="0">
                  <a:pos x="177" y="1117"/>
                </a:cxn>
                <a:cxn ang="0">
                  <a:pos x="258" y="946"/>
                </a:cxn>
                <a:cxn ang="0">
                  <a:pos x="333" y="775"/>
                </a:cxn>
                <a:cxn ang="0">
                  <a:pos x="403" y="603"/>
                </a:cxn>
                <a:cxn ang="0">
                  <a:pos x="430" y="472"/>
                </a:cxn>
                <a:cxn ang="0">
                  <a:pos x="414" y="384"/>
                </a:cxn>
                <a:cxn ang="0">
                  <a:pos x="397" y="298"/>
                </a:cxn>
                <a:cxn ang="0">
                  <a:pos x="386" y="210"/>
                </a:cxn>
                <a:cxn ang="0">
                  <a:pos x="447" y="353"/>
                </a:cxn>
                <a:cxn ang="0">
                  <a:pos x="544" y="308"/>
                </a:cxn>
                <a:cxn ang="0">
                  <a:pos x="576" y="215"/>
                </a:cxn>
                <a:cxn ang="0">
                  <a:pos x="592" y="101"/>
                </a:cxn>
                <a:cxn ang="0">
                  <a:pos x="644" y="0"/>
                </a:cxn>
                <a:cxn ang="0">
                  <a:pos x="647" y="80"/>
                </a:cxn>
                <a:cxn ang="0">
                  <a:pos x="640" y="154"/>
                </a:cxn>
                <a:cxn ang="0">
                  <a:pos x="633" y="225"/>
                </a:cxn>
                <a:cxn ang="0">
                  <a:pos x="644" y="301"/>
                </a:cxn>
              </a:cxnLst>
              <a:rect l="0" t="0" r="r" b="b"/>
              <a:pathLst>
                <a:path w="986" h="1524">
                  <a:moveTo>
                    <a:pt x="644" y="301"/>
                  </a:moveTo>
                  <a:lnTo>
                    <a:pt x="680" y="290"/>
                  </a:lnTo>
                  <a:lnTo>
                    <a:pt x="709" y="273"/>
                  </a:lnTo>
                  <a:lnTo>
                    <a:pt x="732" y="249"/>
                  </a:lnTo>
                  <a:lnTo>
                    <a:pt x="751" y="220"/>
                  </a:lnTo>
                  <a:lnTo>
                    <a:pt x="766" y="188"/>
                  </a:lnTo>
                  <a:lnTo>
                    <a:pt x="781" y="155"/>
                  </a:lnTo>
                  <a:lnTo>
                    <a:pt x="798" y="122"/>
                  </a:lnTo>
                  <a:lnTo>
                    <a:pt x="820" y="94"/>
                  </a:lnTo>
                  <a:lnTo>
                    <a:pt x="820" y="128"/>
                  </a:lnTo>
                  <a:lnTo>
                    <a:pt x="810" y="162"/>
                  </a:lnTo>
                  <a:lnTo>
                    <a:pt x="793" y="194"/>
                  </a:lnTo>
                  <a:lnTo>
                    <a:pt x="775" y="227"/>
                  </a:lnTo>
                  <a:lnTo>
                    <a:pt x="758" y="258"/>
                  </a:lnTo>
                  <a:lnTo>
                    <a:pt x="747" y="289"/>
                  </a:lnTo>
                  <a:lnTo>
                    <a:pt x="750" y="321"/>
                  </a:lnTo>
                  <a:lnTo>
                    <a:pt x="768" y="353"/>
                  </a:lnTo>
                  <a:lnTo>
                    <a:pt x="799" y="351"/>
                  </a:lnTo>
                  <a:lnTo>
                    <a:pt x="829" y="345"/>
                  </a:lnTo>
                  <a:lnTo>
                    <a:pt x="855" y="332"/>
                  </a:lnTo>
                  <a:lnTo>
                    <a:pt x="881" y="317"/>
                  </a:lnTo>
                  <a:lnTo>
                    <a:pt x="905" y="301"/>
                  </a:lnTo>
                  <a:lnTo>
                    <a:pt x="929" y="284"/>
                  </a:lnTo>
                  <a:lnTo>
                    <a:pt x="955" y="269"/>
                  </a:lnTo>
                  <a:lnTo>
                    <a:pt x="986" y="260"/>
                  </a:lnTo>
                  <a:lnTo>
                    <a:pt x="971" y="291"/>
                  </a:lnTo>
                  <a:lnTo>
                    <a:pt x="936" y="321"/>
                  </a:lnTo>
                  <a:lnTo>
                    <a:pt x="891" y="347"/>
                  </a:lnTo>
                  <a:lnTo>
                    <a:pt x="847" y="373"/>
                  </a:lnTo>
                  <a:lnTo>
                    <a:pt x="811" y="398"/>
                  </a:lnTo>
                  <a:lnTo>
                    <a:pt x="796" y="425"/>
                  </a:lnTo>
                  <a:lnTo>
                    <a:pt x="813" y="454"/>
                  </a:lnTo>
                  <a:lnTo>
                    <a:pt x="872" y="488"/>
                  </a:lnTo>
                  <a:lnTo>
                    <a:pt x="934" y="488"/>
                  </a:lnTo>
                  <a:lnTo>
                    <a:pt x="934" y="498"/>
                  </a:lnTo>
                  <a:lnTo>
                    <a:pt x="872" y="511"/>
                  </a:lnTo>
                  <a:lnTo>
                    <a:pt x="809" y="524"/>
                  </a:lnTo>
                  <a:lnTo>
                    <a:pt x="744" y="539"/>
                  </a:lnTo>
                  <a:lnTo>
                    <a:pt x="684" y="560"/>
                  </a:lnTo>
                  <a:lnTo>
                    <a:pt x="629" y="586"/>
                  </a:lnTo>
                  <a:lnTo>
                    <a:pt x="584" y="626"/>
                  </a:lnTo>
                  <a:lnTo>
                    <a:pt x="549" y="678"/>
                  </a:lnTo>
                  <a:lnTo>
                    <a:pt x="529" y="747"/>
                  </a:lnTo>
                  <a:lnTo>
                    <a:pt x="517" y="777"/>
                  </a:lnTo>
                  <a:lnTo>
                    <a:pt x="494" y="797"/>
                  </a:lnTo>
                  <a:lnTo>
                    <a:pt x="465" y="808"/>
                  </a:lnTo>
                  <a:lnTo>
                    <a:pt x="436" y="816"/>
                  </a:lnTo>
                  <a:lnTo>
                    <a:pt x="408" y="822"/>
                  </a:lnTo>
                  <a:lnTo>
                    <a:pt x="391" y="835"/>
                  </a:lnTo>
                  <a:lnTo>
                    <a:pt x="388" y="856"/>
                  </a:lnTo>
                  <a:lnTo>
                    <a:pt x="405" y="891"/>
                  </a:lnTo>
                  <a:lnTo>
                    <a:pt x="396" y="926"/>
                  </a:lnTo>
                  <a:lnTo>
                    <a:pt x="394" y="964"/>
                  </a:lnTo>
                  <a:lnTo>
                    <a:pt x="395" y="1001"/>
                  </a:lnTo>
                  <a:lnTo>
                    <a:pt x="399" y="1041"/>
                  </a:lnTo>
                  <a:lnTo>
                    <a:pt x="402" y="1077"/>
                  </a:lnTo>
                  <a:lnTo>
                    <a:pt x="404" y="1114"/>
                  </a:lnTo>
                  <a:lnTo>
                    <a:pt x="402" y="1148"/>
                  </a:lnTo>
                  <a:lnTo>
                    <a:pt x="395" y="1182"/>
                  </a:lnTo>
                  <a:lnTo>
                    <a:pt x="385" y="1244"/>
                  </a:lnTo>
                  <a:lnTo>
                    <a:pt x="104" y="1524"/>
                  </a:lnTo>
                  <a:lnTo>
                    <a:pt x="104" y="1513"/>
                  </a:lnTo>
                  <a:lnTo>
                    <a:pt x="102" y="1505"/>
                  </a:lnTo>
                  <a:lnTo>
                    <a:pt x="97" y="1499"/>
                  </a:lnTo>
                  <a:lnTo>
                    <a:pt x="90" y="1496"/>
                  </a:lnTo>
                  <a:lnTo>
                    <a:pt x="80" y="1491"/>
                  </a:lnTo>
                  <a:lnTo>
                    <a:pt x="69" y="1489"/>
                  </a:lnTo>
                  <a:lnTo>
                    <a:pt x="60" y="1486"/>
                  </a:lnTo>
                  <a:lnTo>
                    <a:pt x="52" y="1483"/>
                  </a:lnTo>
                  <a:lnTo>
                    <a:pt x="43" y="1459"/>
                  </a:lnTo>
                  <a:lnTo>
                    <a:pt x="35" y="1435"/>
                  </a:lnTo>
                  <a:lnTo>
                    <a:pt x="25" y="1410"/>
                  </a:lnTo>
                  <a:lnTo>
                    <a:pt x="19" y="1386"/>
                  </a:lnTo>
                  <a:lnTo>
                    <a:pt x="11" y="1359"/>
                  </a:lnTo>
                  <a:lnTo>
                    <a:pt x="5" y="1333"/>
                  </a:lnTo>
                  <a:lnTo>
                    <a:pt x="0" y="1305"/>
                  </a:lnTo>
                  <a:lnTo>
                    <a:pt x="0" y="1276"/>
                  </a:lnTo>
                  <a:lnTo>
                    <a:pt x="13" y="1259"/>
                  </a:lnTo>
                  <a:lnTo>
                    <a:pt x="29" y="1247"/>
                  </a:lnTo>
                  <a:lnTo>
                    <a:pt x="45" y="1239"/>
                  </a:lnTo>
                  <a:lnTo>
                    <a:pt x="64" y="1235"/>
                  </a:lnTo>
                  <a:lnTo>
                    <a:pt x="82" y="1229"/>
                  </a:lnTo>
                  <a:lnTo>
                    <a:pt x="101" y="1224"/>
                  </a:lnTo>
                  <a:lnTo>
                    <a:pt x="118" y="1215"/>
                  </a:lnTo>
                  <a:lnTo>
                    <a:pt x="136" y="1203"/>
                  </a:lnTo>
                  <a:lnTo>
                    <a:pt x="177" y="1117"/>
                  </a:lnTo>
                  <a:lnTo>
                    <a:pt x="219" y="1031"/>
                  </a:lnTo>
                  <a:lnTo>
                    <a:pt x="258" y="946"/>
                  </a:lnTo>
                  <a:lnTo>
                    <a:pt x="297" y="861"/>
                  </a:lnTo>
                  <a:lnTo>
                    <a:pt x="333" y="775"/>
                  </a:lnTo>
                  <a:lnTo>
                    <a:pt x="370" y="689"/>
                  </a:lnTo>
                  <a:lnTo>
                    <a:pt x="403" y="603"/>
                  </a:lnTo>
                  <a:lnTo>
                    <a:pt x="437" y="519"/>
                  </a:lnTo>
                  <a:lnTo>
                    <a:pt x="430" y="472"/>
                  </a:lnTo>
                  <a:lnTo>
                    <a:pt x="423" y="428"/>
                  </a:lnTo>
                  <a:lnTo>
                    <a:pt x="414" y="384"/>
                  </a:lnTo>
                  <a:lnTo>
                    <a:pt x="406" y="342"/>
                  </a:lnTo>
                  <a:lnTo>
                    <a:pt x="397" y="298"/>
                  </a:lnTo>
                  <a:lnTo>
                    <a:pt x="390" y="255"/>
                  </a:lnTo>
                  <a:lnTo>
                    <a:pt x="386" y="210"/>
                  </a:lnTo>
                  <a:lnTo>
                    <a:pt x="385" y="166"/>
                  </a:lnTo>
                  <a:lnTo>
                    <a:pt x="447" y="353"/>
                  </a:lnTo>
                  <a:lnTo>
                    <a:pt x="506" y="338"/>
                  </a:lnTo>
                  <a:lnTo>
                    <a:pt x="544" y="308"/>
                  </a:lnTo>
                  <a:lnTo>
                    <a:pt x="564" y="266"/>
                  </a:lnTo>
                  <a:lnTo>
                    <a:pt x="576" y="215"/>
                  </a:lnTo>
                  <a:lnTo>
                    <a:pt x="581" y="158"/>
                  </a:lnTo>
                  <a:lnTo>
                    <a:pt x="592" y="101"/>
                  </a:lnTo>
                  <a:lnTo>
                    <a:pt x="608" y="46"/>
                  </a:lnTo>
                  <a:lnTo>
                    <a:pt x="644" y="0"/>
                  </a:lnTo>
                  <a:lnTo>
                    <a:pt x="647" y="41"/>
                  </a:lnTo>
                  <a:lnTo>
                    <a:pt x="647" y="80"/>
                  </a:lnTo>
                  <a:lnTo>
                    <a:pt x="644" y="116"/>
                  </a:lnTo>
                  <a:lnTo>
                    <a:pt x="640" y="154"/>
                  </a:lnTo>
                  <a:lnTo>
                    <a:pt x="634" y="189"/>
                  </a:lnTo>
                  <a:lnTo>
                    <a:pt x="633" y="225"/>
                  </a:lnTo>
                  <a:lnTo>
                    <a:pt x="634" y="262"/>
                  </a:lnTo>
                  <a:lnTo>
                    <a:pt x="644" y="301"/>
                  </a:lnTo>
                  <a:close/>
                </a:path>
              </a:pathLst>
            </a:custGeom>
            <a:solidFill>
              <a:srgbClr val="F2D8CE"/>
            </a:solidFill>
            <a:ln w="9525">
              <a:noFill/>
              <a:round/>
              <a:headEnd/>
              <a:tailEnd/>
            </a:ln>
          </p:spPr>
          <p:txBody>
            <a:bodyPr/>
            <a:lstStyle/>
            <a:p>
              <a:pPr>
                <a:defRPr/>
              </a:pPr>
              <a:endParaRPr lang="en-CA"/>
            </a:p>
          </p:txBody>
        </p:sp>
        <p:sp>
          <p:nvSpPr>
            <p:cNvPr id="58" name="Freeform 34"/>
            <p:cNvSpPr>
              <a:spLocks/>
            </p:cNvSpPr>
            <p:nvPr/>
          </p:nvSpPr>
          <p:spPr bwMode="auto">
            <a:xfrm>
              <a:off x="4023" y="778"/>
              <a:ext cx="167" cy="286"/>
            </a:xfrm>
            <a:custGeom>
              <a:avLst/>
              <a:gdLst/>
              <a:ahLst/>
              <a:cxnLst>
                <a:cxn ang="0">
                  <a:pos x="779" y="118"/>
                </a:cxn>
                <a:cxn ang="0">
                  <a:pos x="676" y="96"/>
                </a:cxn>
                <a:cxn ang="0">
                  <a:pos x="582" y="135"/>
                </a:cxn>
                <a:cxn ang="0">
                  <a:pos x="539" y="203"/>
                </a:cxn>
                <a:cxn ang="0">
                  <a:pos x="397" y="258"/>
                </a:cxn>
                <a:cxn ang="0">
                  <a:pos x="328" y="374"/>
                </a:cxn>
                <a:cxn ang="0">
                  <a:pos x="321" y="445"/>
                </a:cxn>
                <a:cxn ang="0">
                  <a:pos x="215" y="542"/>
                </a:cxn>
                <a:cxn ang="0">
                  <a:pos x="226" y="641"/>
                </a:cxn>
                <a:cxn ang="0">
                  <a:pos x="211" y="765"/>
                </a:cxn>
                <a:cxn ang="0">
                  <a:pos x="228" y="906"/>
                </a:cxn>
                <a:cxn ang="0">
                  <a:pos x="302" y="935"/>
                </a:cxn>
                <a:cxn ang="0">
                  <a:pos x="325" y="985"/>
                </a:cxn>
                <a:cxn ang="0">
                  <a:pos x="300" y="1103"/>
                </a:cxn>
                <a:cxn ang="0">
                  <a:pos x="231" y="1270"/>
                </a:cxn>
                <a:cxn ang="0">
                  <a:pos x="151" y="1397"/>
                </a:cxn>
                <a:cxn ang="0">
                  <a:pos x="61" y="1424"/>
                </a:cxn>
                <a:cxn ang="0">
                  <a:pos x="79" y="1376"/>
                </a:cxn>
                <a:cxn ang="0">
                  <a:pos x="135" y="1285"/>
                </a:cxn>
                <a:cxn ang="0">
                  <a:pos x="103" y="1233"/>
                </a:cxn>
                <a:cxn ang="0">
                  <a:pos x="131" y="1168"/>
                </a:cxn>
                <a:cxn ang="0">
                  <a:pos x="64" y="1170"/>
                </a:cxn>
                <a:cxn ang="0">
                  <a:pos x="169" y="1082"/>
                </a:cxn>
                <a:cxn ang="0">
                  <a:pos x="127" y="1068"/>
                </a:cxn>
                <a:cxn ang="0">
                  <a:pos x="9" y="1143"/>
                </a:cxn>
                <a:cxn ang="0">
                  <a:pos x="11" y="1089"/>
                </a:cxn>
                <a:cxn ang="0">
                  <a:pos x="130" y="1021"/>
                </a:cxn>
                <a:cxn ang="0">
                  <a:pos x="119" y="968"/>
                </a:cxn>
                <a:cxn ang="0">
                  <a:pos x="91" y="919"/>
                </a:cxn>
                <a:cxn ang="0">
                  <a:pos x="145" y="871"/>
                </a:cxn>
                <a:cxn ang="0">
                  <a:pos x="49" y="902"/>
                </a:cxn>
                <a:cxn ang="0">
                  <a:pos x="3" y="900"/>
                </a:cxn>
                <a:cxn ang="0">
                  <a:pos x="44" y="857"/>
                </a:cxn>
                <a:cxn ang="0">
                  <a:pos x="165" y="768"/>
                </a:cxn>
                <a:cxn ang="0">
                  <a:pos x="125" y="757"/>
                </a:cxn>
                <a:cxn ang="0">
                  <a:pos x="107" y="691"/>
                </a:cxn>
                <a:cxn ang="0">
                  <a:pos x="142" y="640"/>
                </a:cxn>
                <a:cxn ang="0">
                  <a:pos x="142" y="588"/>
                </a:cxn>
                <a:cxn ang="0">
                  <a:pos x="63" y="632"/>
                </a:cxn>
                <a:cxn ang="0">
                  <a:pos x="139" y="550"/>
                </a:cxn>
                <a:cxn ang="0">
                  <a:pos x="154" y="507"/>
                </a:cxn>
                <a:cxn ang="0">
                  <a:pos x="93" y="520"/>
                </a:cxn>
                <a:cxn ang="0">
                  <a:pos x="195" y="480"/>
                </a:cxn>
                <a:cxn ang="0">
                  <a:pos x="235" y="356"/>
                </a:cxn>
                <a:cxn ang="0">
                  <a:pos x="289" y="273"/>
                </a:cxn>
                <a:cxn ang="0">
                  <a:pos x="321" y="249"/>
                </a:cxn>
                <a:cxn ang="0">
                  <a:pos x="251" y="232"/>
                </a:cxn>
                <a:cxn ang="0">
                  <a:pos x="311" y="185"/>
                </a:cxn>
                <a:cxn ang="0">
                  <a:pos x="342" y="144"/>
                </a:cxn>
                <a:cxn ang="0">
                  <a:pos x="259" y="145"/>
                </a:cxn>
                <a:cxn ang="0">
                  <a:pos x="229" y="166"/>
                </a:cxn>
                <a:cxn ang="0">
                  <a:pos x="364" y="136"/>
                </a:cxn>
                <a:cxn ang="0">
                  <a:pos x="432" y="175"/>
                </a:cxn>
                <a:cxn ang="0">
                  <a:pos x="475" y="150"/>
                </a:cxn>
                <a:cxn ang="0">
                  <a:pos x="550" y="31"/>
                </a:cxn>
                <a:cxn ang="0">
                  <a:pos x="603" y="66"/>
                </a:cxn>
                <a:cxn ang="0">
                  <a:pos x="724" y="0"/>
                </a:cxn>
              </a:cxnLst>
              <a:rect l="0" t="0" r="r" b="b"/>
              <a:pathLst>
                <a:path w="834" h="1430">
                  <a:moveTo>
                    <a:pt x="830" y="73"/>
                  </a:moveTo>
                  <a:lnTo>
                    <a:pt x="834" y="99"/>
                  </a:lnTo>
                  <a:lnTo>
                    <a:pt x="830" y="115"/>
                  </a:lnTo>
                  <a:lnTo>
                    <a:pt x="817" y="121"/>
                  </a:lnTo>
                  <a:lnTo>
                    <a:pt x="800" y="122"/>
                  </a:lnTo>
                  <a:lnTo>
                    <a:pt x="779" y="118"/>
                  </a:lnTo>
                  <a:lnTo>
                    <a:pt x="759" y="116"/>
                  </a:lnTo>
                  <a:lnTo>
                    <a:pt x="739" y="117"/>
                  </a:lnTo>
                  <a:lnTo>
                    <a:pt x="726" y="125"/>
                  </a:lnTo>
                  <a:lnTo>
                    <a:pt x="711" y="108"/>
                  </a:lnTo>
                  <a:lnTo>
                    <a:pt x="695" y="99"/>
                  </a:lnTo>
                  <a:lnTo>
                    <a:pt x="676" y="96"/>
                  </a:lnTo>
                  <a:lnTo>
                    <a:pt x="658" y="97"/>
                  </a:lnTo>
                  <a:lnTo>
                    <a:pt x="638" y="100"/>
                  </a:lnTo>
                  <a:lnTo>
                    <a:pt x="620" y="108"/>
                  </a:lnTo>
                  <a:lnTo>
                    <a:pt x="604" y="116"/>
                  </a:lnTo>
                  <a:lnTo>
                    <a:pt x="591" y="125"/>
                  </a:lnTo>
                  <a:lnTo>
                    <a:pt x="582" y="135"/>
                  </a:lnTo>
                  <a:lnTo>
                    <a:pt x="573" y="145"/>
                  </a:lnTo>
                  <a:lnTo>
                    <a:pt x="564" y="156"/>
                  </a:lnTo>
                  <a:lnTo>
                    <a:pt x="556" y="167"/>
                  </a:lnTo>
                  <a:lnTo>
                    <a:pt x="548" y="177"/>
                  </a:lnTo>
                  <a:lnTo>
                    <a:pt x="544" y="189"/>
                  </a:lnTo>
                  <a:lnTo>
                    <a:pt x="539" y="203"/>
                  </a:lnTo>
                  <a:lnTo>
                    <a:pt x="539" y="218"/>
                  </a:lnTo>
                  <a:lnTo>
                    <a:pt x="508" y="210"/>
                  </a:lnTo>
                  <a:lnTo>
                    <a:pt x="478" y="213"/>
                  </a:lnTo>
                  <a:lnTo>
                    <a:pt x="449" y="222"/>
                  </a:lnTo>
                  <a:lnTo>
                    <a:pt x="423" y="239"/>
                  </a:lnTo>
                  <a:lnTo>
                    <a:pt x="397" y="258"/>
                  </a:lnTo>
                  <a:lnTo>
                    <a:pt x="373" y="282"/>
                  </a:lnTo>
                  <a:lnTo>
                    <a:pt x="351" y="307"/>
                  </a:lnTo>
                  <a:lnTo>
                    <a:pt x="331" y="332"/>
                  </a:lnTo>
                  <a:lnTo>
                    <a:pt x="330" y="345"/>
                  </a:lnTo>
                  <a:lnTo>
                    <a:pt x="329" y="360"/>
                  </a:lnTo>
                  <a:lnTo>
                    <a:pt x="328" y="374"/>
                  </a:lnTo>
                  <a:lnTo>
                    <a:pt x="328" y="387"/>
                  </a:lnTo>
                  <a:lnTo>
                    <a:pt x="328" y="398"/>
                  </a:lnTo>
                  <a:lnTo>
                    <a:pt x="330" y="411"/>
                  </a:lnTo>
                  <a:lnTo>
                    <a:pt x="334" y="423"/>
                  </a:lnTo>
                  <a:lnTo>
                    <a:pt x="342" y="436"/>
                  </a:lnTo>
                  <a:lnTo>
                    <a:pt x="321" y="445"/>
                  </a:lnTo>
                  <a:lnTo>
                    <a:pt x="304" y="457"/>
                  </a:lnTo>
                  <a:lnTo>
                    <a:pt x="286" y="472"/>
                  </a:lnTo>
                  <a:lnTo>
                    <a:pt x="269" y="489"/>
                  </a:lnTo>
                  <a:lnTo>
                    <a:pt x="251" y="506"/>
                  </a:lnTo>
                  <a:lnTo>
                    <a:pt x="233" y="525"/>
                  </a:lnTo>
                  <a:lnTo>
                    <a:pt x="215" y="542"/>
                  </a:lnTo>
                  <a:lnTo>
                    <a:pt x="197" y="560"/>
                  </a:lnTo>
                  <a:lnTo>
                    <a:pt x="198" y="577"/>
                  </a:lnTo>
                  <a:lnTo>
                    <a:pt x="203" y="595"/>
                  </a:lnTo>
                  <a:lnTo>
                    <a:pt x="209" y="611"/>
                  </a:lnTo>
                  <a:lnTo>
                    <a:pt x="218" y="627"/>
                  </a:lnTo>
                  <a:lnTo>
                    <a:pt x="226" y="641"/>
                  </a:lnTo>
                  <a:lnTo>
                    <a:pt x="235" y="658"/>
                  </a:lnTo>
                  <a:lnTo>
                    <a:pt x="242" y="675"/>
                  </a:lnTo>
                  <a:lnTo>
                    <a:pt x="249" y="694"/>
                  </a:lnTo>
                  <a:lnTo>
                    <a:pt x="235" y="717"/>
                  </a:lnTo>
                  <a:lnTo>
                    <a:pt x="223" y="741"/>
                  </a:lnTo>
                  <a:lnTo>
                    <a:pt x="211" y="765"/>
                  </a:lnTo>
                  <a:lnTo>
                    <a:pt x="202" y="788"/>
                  </a:lnTo>
                  <a:lnTo>
                    <a:pt x="195" y="812"/>
                  </a:lnTo>
                  <a:lnTo>
                    <a:pt x="196" y="838"/>
                  </a:lnTo>
                  <a:lnTo>
                    <a:pt x="202" y="864"/>
                  </a:lnTo>
                  <a:lnTo>
                    <a:pt x="217" y="892"/>
                  </a:lnTo>
                  <a:lnTo>
                    <a:pt x="228" y="906"/>
                  </a:lnTo>
                  <a:lnTo>
                    <a:pt x="239" y="917"/>
                  </a:lnTo>
                  <a:lnTo>
                    <a:pt x="249" y="925"/>
                  </a:lnTo>
                  <a:lnTo>
                    <a:pt x="261" y="932"/>
                  </a:lnTo>
                  <a:lnTo>
                    <a:pt x="273" y="935"/>
                  </a:lnTo>
                  <a:lnTo>
                    <a:pt x="287" y="936"/>
                  </a:lnTo>
                  <a:lnTo>
                    <a:pt x="302" y="935"/>
                  </a:lnTo>
                  <a:lnTo>
                    <a:pt x="321" y="933"/>
                  </a:lnTo>
                  <a:lnTo>
                    <a:pt x="321" y="941"/>
                  </a:lnTo>
                  <a:lnTo>
                    <a:pt x="321" y="951"/>
                  </a:lnTo>
                  <a:lnTo>
                    <a:pt x="321" y="962"/>
                  </a:lnTo>
                  <a:lnTo>
                    <a:pt x="324" y="975"/>
                  </a:lnTo>
                  <a:lnTo>
                    <a:pt x="325" y="985"/>
                  </a:lnTo>
                  <a:lnTo>
                    <a:pt x="329" y="996"/>
                  </a:lnTo>
                  <a:lnTo>
                    <a:pt x="334" y="1006"/>
                  </a:lnTo>
                  <a:lnTo>
                    <a:pt x="342" y="1016"/>
                  </a:lnTo>
                  <a:lnTo>
                    <a:pt x="315" y="1041"/>
                  </a:lnTo>
                  <a:lnTo>
                    <a:pt x="303" y="1072"/>
                  </a:lnTo>
                  <a:lnTo>
                    <a:pt x="300" y="1103"/>
                  </a:lnTo>
                  <a:lnTo>
                    <a:pt x="302" y="1137"/>
                  </a:lnTo>
                  <a:lnTo>
                    <a:pt x="301" y="1169"/>
                  </a:lnTo>
                  <a:lnTo>
                    <a:pt x="294" y="1199"/>
                  </a:lnTo>
                  <a:lnTo>
                    <a:pt x="274" y="1224"/>
                  </a:lnTo>
                  <a:lnTo>
                    <a:pt x="239" y="1245"/>
                  </a:lnTo>
                  <a:lnTo>
                    <a:pt x="231" y="1270"/>
                  </a:lnTo>
                  <a:lnTo>
                    <a:pt x="221" y="1293"/>
                  </a:lnTo>
                  <a:lnTo>
                    <a:pt x="206" y="1315"/>
                  </a:lnTo>
                  <a:lnTo>
                    <a:pt x="191" y="1336"/>
                  </a:lnTo>
                  <a:lnTo>
                    <a:pt x="176" y="1355"/>
                  </a:lnTo>
                  <a:lnTo>
                    <a:pt x="162" y="1377"/>
                  </a:lnTo>
                  <a:lnTo>
                    <a:pt x="151" y="1397"/>
                  </a:lnTo>
                  <a:lnTo>
                    <a:pt x="145" y="1421"/>
                  </a:lnTo>
                  <a:lnTo>
                    <a:pt x="128" y="1427"/>
                  </a:lnTo>
                  <a:lnTo>
                    <a:pt x="111" y="1430"/>
                  </a:lnTo>
                  <a:lnTo>
                    <a:pt x="94" y="1430"/>
                  </a:lnTo>
                  <a:lnTo>
                    <a:pt x="78" y="1429"/>
                  </a:lnTo>
                  <a:lnTo>
                    <a:pt x="61" y="1424"/>
                  </a:lnTo>
                  <a:lnTo>
                    <a:pt x="47" y="1419"/>
                  </a:lnTo>
                  <a:lnTo>
                    <a:pt x="33" y="1410"/>
                  </a:lnTo>
                  <a:lnTo>
                    <a:pt x="21" y="1399"/>
                  </a:lnTo>
                  <a:lnTo>
                    <a:pt x="40" y="1393"/>
                  </a:lnTo>
                  <a:lnTo>
                    <a:pt x="60" y="1386"/>
                  </a:lnTo>
                  <a:lnTo>
                    <a:pt x="79" y="1376"/>
                  </a:lnTo>
                  <a:lnTo>
                    <a:pt x="100" y="1364"/>
                  </a:lnTo>
                  <a:lnTo>
                    <a:pt x="116" y="1350"/>
                  </a:lnTo>
                  <a:lnTo>
                    <a:pt x="133" y="1336"/>
                  </a:lnTo>
                  <a:lnTo>
                    <a:pt x="145" y="1321"/>
                  </a:lnTo>
                  <a:lnTo>
                    <a:pt x="155" y="1307"/>
                  </a:lnTo>
                  <a:lnTo>
                    <a:pt x="135" y="1285"/>
                  </a:lnTo>
                  <a:lnTo>
                    <a:pt x="11" y="1359"/>
                  </a:lnTo>
                  <a:lnTo>
                    <a:pt x="9" y="1317"/>
                  </a:lnTo>
                  <a:lnTo>
                    <a:pt x="22" y="1288"/>
                  </a:lnTo>
                  <a:lnTo>
                    <a:pt x="43" y="1265"/>
                  </a:lnTo>
                  <a:lnTo>
                    <a:pt x="73" y="1249"/>
                  </a:lnTo>
                  <a:lnTo>
                    <a:pt x="103" y="1233"/>
                  </a:lnTo>
                  <a:lnTo>
                    <a:pt x="134" y="1218"/>
                  </a:lnTo>
                  <a:lnTo>
                    <a:pt x="159" y="1197"/>
                  </a:lnTo>
                  <a:lnTo>
                    <a:pt x="177" y="1171"/>
                  </a:lnTo>
                  <a:lnTo>
                    <a:pt x="160" y="1166"/>
                  </a:lnTo>
                  <a:lnTo>
                    <a:pt x="146" y="1166"/>
                  </a:lnTo>
                  <a:lnTo>
                    <a:pt x="131" y="1168"/>
                  </a:lnTo>
                  <a:lnTo>
                    <a:pt x="118" y="1173"/>
                  </a:lnTo>
                  <a:lnTo>
                    <a:pt x="102" y="1179"/>
                  </a:lnTo>
                  <a:lnTo>
                    <a:pt x="86" y="1186"/>
                  </a:lnTo>
                  <a:lnTo>
                    <a:pt x="69" y="1190"/>
                  </a:lnTo>
                  <a:lnTo>
                    <a:pt x="52" y="1193"/>
                  </a:lnTo>
                  <a:lnTo>
                    <a:pt x="64" y="1170"/>
                  </a:lnTo>
                  <a:lnTo>
                    <a:pt x="79" y="1152"/>
                  </a:lnTo>
                  <a:lnTo>
                    <a:pt x="96" y="1135"/>
                  </a:lnTo>
                  <a:lnTo>
                    <a:pt x="114" y="1122"/>
                  </a:lnTo>
                  <a:lnTo>
                    <a:pt x="133" y="1108"/>
                  </a:lnTo>
                  <a:lnTo>
                    <a:pt x="152" y="1096"/>
                  </a:lnTo>
                  <a:lnTo>
                    <a:pt x="169" y="1082"/>
                  </a:lnTo>
                  <a:lnTo>
                    <a:pt x="187" y="1068"/>
                  </a:lnTo>
                  <a:lnTo>
                    <a:pt x="174" y="1059"/>
                  </a:lnTo>
                  <a:lnTo>
                    <a:pt x="163" y="1056"/>
                  </a:lnTo>
                  <a:lnTo>
                    <a:pt x="151" y="1057"/>
                  </a:lnTo>
                  <a:lnTo>
                    <a:pt x="139" y="1063"/>
                  </a:lnTo>
                  <a:lnTo>
                    <a:pt x="127" y="1068"/>
                  </a:lnTo>
                  <a:lnTo>
                    <a:pt x="116" y="1076"/>
                  </a:lnTo>
                  <a:lnTo>
                    <a:pt x="104" y="1082"/>
                  </a:lnTo>
                  <a:lnTo>
                    <a:pt x="93" y="1089"/>
                  </a:lnTo>
                  <a:lnTo>
                    <a:pt x="21" y="1151"/>
                  </a:lnTo>
                  <a:lnTo>
                    <a:pt x="13" y="1149"/>
                  </a:lnTo>
                  <a:lnTo>
                    <a:pt x="9" y="1143"/>
                  </a:lnTo>
                  <a:lnTo>
                    <a:pt x="7" y="1135"/>
                  </a:lnTo>
                  <a:lnTo>
                    <a:pt x="7" y="1127"/>
                  </a:lnTo>
                  <a:lnTo>
                    <a:pt x="7" y="1116"/>
                  </a:lnTo>
                  <a:lnTo>
                    <a:pt x="8" y="1106"/>
                  </a:lnTo>
                  <a:lnTo>
                    <a:pt x="9" y="1097"/>
                  </a:lnTo>
                  <a:lnTo>
                    <a:pt x="11" y="1089"/>
                  </a:lnTo>
                  <a:lnTo>
                    <a:pt x="30" y="1082"/>
                  </a:lnTo>
                  <a:lnTo>
                    <a:pt x="50" y="1073"/>
                  </a:lnTo>
                  <a:lnTo>
                    <a:pt x="70" y="1062"/>
                  </a:lnTo>
                  <a:lnTo>
                    <a:pt x="92" y="1049"/>
                  </a:lnTo>
                  <a:lnTo>
                    <a:pt x="111" y="1035"/>
                  </a:lnTo>
                  <a:lnTo>
                    <a:pt x="130" y="1021"/>
                  </a:lnTo>
                  <a:lnTo>
                    <a:pt x="148" y="1007"/>
                  </a:lnTo>
                  <a:lnTo>
                    <a:pt x="165" y="995"/>
                  </a:lnTo>
                  <a:lnTo>
                    <a:pt x="147" y="996"/>
                  </a:lnTo>
                  <a:lnTo>
                    <a:pt x="136" y="992"/>
                  </a:lnTo>
                  <a:lnTo>
                    <a:pt x="126" y="980"/>
                  </a:lnTo>
                  <a:lnTo>
                    <a:pt x="119" y="968"/>
                  </a:lnTo>
                  <a:lnTo>
                    <a:pt x="110" y="952"/>
                  </a:lnTo>
                  <a:lnTo>
                    <a:pt x="101" y="941"/>
                  </a:lnTo>
                  <a:lnTo>
                    <a:pt x="88" y="933"/>
                  </a:lnTo>
                  <a:lnTo>
                    <a:pt x="73" y="933"/>
                  </a:lnTo>
                  <a:lnTo>
                    <a:pt x="81" y="925"/>
                  </a:lnTo>
                  <a:lnTo>
                    <a:pt x="91" y="919"/>
                  </a:lnTo>
                  <a:lnTo>
                    <a:pt x="101" y="914"/>
                  </a:lnTo>
                  <a:lnTo>
                    <a:pt x="112" y="909"/>
                  </a:lnTo>
                  <a:lnTo>
                    <a:pt x="121" y="901"/>
                  </a:lnTo>
                  <a:lnTo>
                    <a:pt x="131" y="894"/>
                  </a:lnTo>
                  <a:lnTo>
                    <a:pt x="138" y="883"/>
                  </a:lnTo>
                  <a:lnTo>
                    <a:pt x="145" y="871"/>
                  </a:lnTo>
                  <a:lnTo>
                    <a:pt x="126" y="865"/>
                  </a:lnTo>
                  <a:lnTo>
                    <a:pt x="109" y="867"/>
                  </a:lnTo>
                  <a:lnTo>
                    <a:pt x="92" y="872"/>
                  </a:lnTo>
                  <a:lnTo>
                    <a:pt x="78" y="881"/>
                  </a:lnTo>
                  <a:lnTo>
                    <a:pt x="64" y="891"/>
                  </a:lnTo>
                  <a:lnTo>
                    <a:pt x="49" y="902"/>
                  </a:lnTo>
                  <a:lnTo>
                    <a:pt x="34" y="913"/>
                  </a:lnTo>
                  <a:lnTo>
                    <a:pt x="21" y="923"/>
                  </a:lnTo>
                  <a:lnTo>
                    <a:pt x="13" y="917"/>
                  </a:lnTo>
                  <a:lnTo>
                    <a:pt x="8" y="913"/>
                  </a:lnTo>
                  <a:lnTo>
                    <a:pt x="4" y="906"/>
                  </a:lnTo>
                  <a:lnTo>
                    <a:pt x="3" y="900"/>
                  </a:lnTo>
                  <a:lnTo>
                    <a:pt x="0" y="892"/>
                  </a:lnTo>
                  <a:lnTo>
                    <a:pt x="0" y="885"/>
                  </a:lnTo>
                  <a:lnTo>
                    <a:pt x="0" y="878"/>
                  </a:lnTo>
                  <a:lnTo>
                    <a:pt x="0" y="871"/>
                  </a:lnTo>
                  <a:lnTo>
                    <a:pt x="22" y="866"/>
                  </a:lnTo>
                  <a:lnTo>
                    <a:pt x="44" y="857"/>
                  </a:lnTo>
                  <a:lnTo>
                    <a:pt x="65" y="842"/>
                  </a:lnTo>
                  <a:lnTo>
                    <a:pt x="86" y="827"/>
                  </a:lnTo>
                  <a:lnTo>
                    <a:pt x="105" y="807"/>
                  </a:lnTo>
                  <a:lnTo>
                    <a:pt x="126" y="792"/>
                  </a:lnTo>
                  <a:lnTo>
                    <a:pt x="145" y="777"/>
                  </a:lnTo>
                  <a:lnTo>
                    <a:pt x="165" y="768"/>
                  </a:lnTo>
                  <a:lnTo>
                    <a:pt x="160" y="760"/>
                  </a:lnTo>
                  <a:lnTo>
                    <a:pt x="155" y="757"/>
                  </a:lnTo>
                  <a:lnTo>
                    <a:pt x="150" y="753"/>
                  </a:lnTo>
                  <a:lnTo>
                    <a:pt x="145" y="753"/>
                  </a:lnTo>
                  <a:lnTo>
                    <a:pt x="133" y="754"/>
                  </a:lnTo>
                  <a:lnTo>
                    <a:pt x="125" y="757"/>
                  </a:lnTo>
                  <a:lnTo>
                    <a:pt x="135" y="744"/>
                  </a:lnTo>
                  <a:lnTo>
                    <a:pt x="137" y="733"/>
                  </a:lnTo>
                  <a:lnTo>
                    <a:pt x="134" y="722"/>
                  </a:lnTo>
                  <a:lnTo>
                    <a:pt x="127" y="711"/>
                  </a:lnTo>
                  <a:lnTo>
                    <a:pt x="117" y="700"/>
                  </a:lnTo>
                  <a:lnTo>
                    <a:pt x="107" y="691"/>
                  </a:lnTo>
                  <a:lnTo>
                    <a:pt x="98" y="681"/>
                  </a:lnTo>
                  <a:lnTo>
                    <a:pt x="93" y="674"/>
                  </a:lnTo>
                  <a:lnTo>
                    <a:pt x="104" y="667"/>
                  </a:lnTo>
                  <a:lnTo>
                    <a:pt x="117" y="661"/>
                  </a:lnTo>
                  <a:lnTo>
                    <a:pt x="129" y="650"/>
                  </a:lnTo>
                  <a:lnTo>
                    <a:pt x="142" y="640"/>
                  </a:lnTo>
                  <a:lnTo>
                    <a:pt x="152" y="628"/>
                  </a:lnTo>
                  <a:lnTo>
                    <a:pt x="162" y="615"/>
                  </a:lnTo>
                  <a:lnTo>
                    <a:pt x="170" y="602"/>
                  </a:lnTo>
                  <a:lnTo>
                    <a:pt x="177" y="592"/>
                  </a:lnTo>
                  <a:lnTo>
                    <a:pt x="157" y="586"/>
                  </a:lnTo>
                  <a:lnTo>
                    <a:pt x="142" y="588"/>
                  </a:lnTo>
                  <a:lnTo>
                    <a:pt x="127" y="594"/>
                  </a:lnTo>
                  <a:lnTo>
                    <a:pt x="114" y="603"/>
                  </a:lnTo>
                  <a:lnTo>
                    <a:pt x="101" y="612"/>
                  </a:lnTo>
                  <a:lnTo>
                    <a:pt x="90" y="622"/>
                  </a:lnTo>
                  <a:lnTo>
                    <a:pt x="76" y="629"/>
                  </a:lnTo>
                  <a:lnTo>
                    <a:pt x="63" y="632"/>
                  </a:lnTo>
                  <a:lnTo>
                    <a:pt x="41" y="602"/>
                  </a:lnTo>
                  <a:lnTo>
                    <a:pt x="57" y="589"/>
                  </a:lnTo>
                  <a:lnTo>
                    <a:pt x="76" y="579"/>
                  </a:lnTo>
                  <a:lnTo>
                    <a:pt x="96" y="569"/>
                  </a:lnTo>
                  <a:lnTo>
                    <a:pt x="119" y="560"/>
                  </a:lnTo>
                  <a:lnTo>
                    <a:pt x="139" y="550"/>
                  </a:lnTo>
                  <a:lnTo>
                    <a:pt x="160" y="540"/>
                  </a:lnTo>
                  <a:lnTo>
                    <a:pt x="179" y="528"/>
                  </a:lnTo>
                  <a:lnTo>
                    <a:pt x="197" y="518"/>
                  </a:lnTo>
                  <a:lnTo>
                    <a:pt x="183" y="509"/>
                  </a:lnTo>
                  <a:lnTo>
                    <a:pt x="170" y="506"/>
                  </a:lnTo>
                  <a:lnTo>
                    <a:pt x="154" y="507"/>
                  </a:lnTo>
                  <a:lnTo>
                    <a:pt x="139" y="513"/>
                  </a:lnTo>
                  <a:lnTo>
                    <a:pt x="124" y="518"/>
                  </a:lnTo>
                  <a:lnTo>
                    <a:pt x="109" y="526"/>
                  </a:lnTo>
                  <a:lnTo>
                    <a:pt x="95" y="533"/>
                  </a:lnTo>
                  <a:lnTo>
                    <a:pt x="83" y="540"/>
                  </a:lnTo>
                  <a:lnTo>
                    <a:pt x="93" y="520"/>
                  </a:lnTo>
                  <a:lnTo>
                    <a:pt x="110" y="511"/>
                  </a:lnTo>
                  <a:lnTo>
                    <a:pt x="129" y="507"/>
                  </a:lnTo>
                  <a:lnTo>
                    <a:pt x="151" y="506"/>
                  </a:lnTo>
                  <a:lnTo>
                    <a:pt x="170" y="501"/>
                  </a:lnTo>
                  <a:lnTo>
                    <a:pt x="186" y="495"/>
                  </a:lnTo>
                  <a:lnTo>
                    <a:pt x="195" y="480"/>
                  </a:lnTo>
                  <a:lnTo>
                    <a:pt x="197" y="456"/>
                  </a:lnTo>
                  <a:lnTo>
                    <a:pt x="155" y="404"/>
                  </a:lnTo>
                  <a:lnTo>
                    <a:pt x="166" y="385"/>
                  </a:lnTo>
                  <a:lnTo>
                    <a:pt x="187" y="372"/>
                  </a:lnTo>
                  <a:lnTo>
                    <a:pt x="211" y="363"/>
                  </a:lnTo>
                  <a:lnTo>
                    <a:pt x="235" y="356"/>
                  </a:lnTo>
                  <a:lnTo>
                    <a:pt x="257" y="344"/>
                  </a:lnTo>
                  <a:lnTo>
                    <a:pt x="272" y="330"/>
                  </a:lnTo>
                  <a:lnTo>
                    <a:pt x="276" y="305"/>
                  </a:lnTo>
                  <a:lnTo>
                    <a:pt x="269" y="270"/>
                  </a:lnTo>
                  <a:lnTo>
                    <a:pt x="279" y="272"/>
                  </a:lnTo>
                  <a:lnTo>
                    <a:pt x="289" y="273"/>
                  </a:lnTo>
                  <a:lnTo>
                    <a:pt x="295" y="272"/>
                  </a:lnTo>
                  <a:lnTo>
                    <a:pt x="303" y="271"/>
                  </a:lnTo>
                  <a:lnTo>
                    <a:pt x="308" y="266"/>
                  </a:lnTo>
                  <a:lnTo>
                    <a:pt x="312" y="262"/>
                  </a:lnTo>
                  <a:lnTo>
                    <a:pt x="317" y="255"/>
                  </a:lnTo>
                  <a:lnTo>
                    <a:pt x="321" y="249"/>
                  </a:lnTo>
                  <a:lnTo>
                    <a:pt x="309" y="234"/>
                  </a:lnTo>
                  <a:lnTo>
                    <a:pt x="298" y="229"/>
                  </a:lnTo>
                  <a:lnTo>
                    <a:pt x="285" y="228"/>
                  </a:lnTo>
                  <a:lnTo>
                    <a:pt x="275" y="231"/>
                  </a:lnTo>
                  <a:lnTo>
                    <a:pt x="263" y="234"/>
                  </a:lnTo>
                  <a:lnTo>
                    <a:pt x="251" y="232"/>
                  </a:lnTo>
                  <a:lnTo>
                    <a:pt x="239" y="223"/>
                  </a:lnTo>
                  <a:lnTo>
                    <a:pt x="229" y="208"/>
                  </a:lnTo>
                  <a:lnTo>
                    <a:pt x="246" y="192"/>
                  </a:lnTo>
                  <a:lnTo>
                    <a:pt x="266" y="186"/>
                  </a:lnTo>
                  <a:lnTo>
                    <a:pt x="289" y="184"/>
                  </a:lnTo>
                  <a:lnTo>
                    <a:pt x="311" y="185"/>
                  </a:lnTo>
                  <a:lnTo>
                    <a:pt x="330" y="184"/>
                  </a:lnTo>
                  <a:lnTo>
                    <a:pt x="347" y="182"/>
                  </a:lnTo>
                  <a:lnTo>
                    <a:pt x="359" y="173"/>
                  </a:lnTo>
                  <a:lnTo>
                    <a:pt x="363" y="156"/>
                  </a:lnTo>
                  <a:lnTo>
                    <a:pt x="353" y="148"/>
                  </a:lnTo>
                  <a:lnTo>
                    <a:pt x="342" y="144"/>
                  </a:lnTo>
                  <a:lnTo>
                    <a:pt x="328" y="142"/>
                  </a:lnTo>
                  <a:lnTo>
                    <a:pt x="315" y="142"/>
                  </a:lnTo>
                  <a:lnTo>
                    <a:pt x="299" y="142"/>
                  </a:lnTo>
                  <a:lnTo>
                    <a:pt x="285" y="143"/>
                  </a:lnTo>
                  <a:lnTo>
                    <a:pt x="272" y="144"/>
                  </a:lnTo>
                  <a:lnTo>
                    <a:pt x="259" y="145"/>
                  </a:lnTo>
                  <a:lnTo>
                    <a:pt x="252" y="152"/>
                  </a:lnTo>
                  <a:lnTo>
                    <a:pt x="247" y="159"/>
                  </a:lnTo>
                  <a:lnTo>
                    <a:pt x="243" y="161"/>
                  </a:lnTo>
                  <a:lnTo>
                    <a:pt x="240" y="163"/>
                  </a:lnTo>
                  <a:lnTo>
                    <a:pt x="234" y="165"/>
                  </a:lnTo>
                  <a:lnTo>
                    <a:pt x="229" y="166"/>
                  </a:lnTo>
                  <a:lnTo>
                    <a:pt x="246" y="149"/>
                  </a:lnTo>
                  <a:lnTo>
                    <a:pt x="266" y="139"/>
                  </a:lnTo>
                  <a:lnTo>
                    <a:pt x="287" y="133"/>
                  </a:lnTo>
                  <a:lnTo>
                    <a:pt x="313" y="132"/>
                  </a:lnTo>
                  <a:lnTo>
                    <a:pt x="338" y="132"/>
                  </a:lnTo>
                  <a:lnTo>
                    <a:pt x="364" y="136"/>
                  </a:lnTo>
                  <a:lnTo>
                    <a:pt x="390" y="140"/>
                  </a:lnTo>
                  <a:lnTo>
                    <a:pt x="415" y="145"/>
                  </a:lnTo>
                  <a:lnTo>
                    <a:pt x="421" y="150"/>
                  </a:lnTo>
                  <a:lnTo>
                    <a:pt x="425" y="157"/>
                  </a:lnTo>
                  <a:lnTo>
                    <a:pt x="429" y="166"/>
                  </a:lnTo>
                  <a:lnTo>
                    <a:pt x="432" y="175"/>
                  </a:lnTo>
                  <a:lnTo>
                    <a:pt x="435" y="183"/>
                  </a:lnTo>
                  <a:lnTo>
                    <a:pt x="443" y="189"/>
                  </a:lnTo>
                  <a:lnTo>
                    <a:pt x="452" y="195"/>
                  </a:lnTo>
                  <a:lnTo>
                    <a:pt x="467" y="197"/>
                  </a:lnTo>
                  <a:lnTo>
                    <a:pt x="472" y="175"/>
                  </a:lnTo>
                  <a:lnTo>
                    <a:pt x="475" y="150"/>
                  </a:lnTo>
                  <a:lnTo>
                    <a:pt x="476" y="124"/>
                  </a:lnTo>
                  <a:lnTo>
                    <a:pt x="481" y="98"/>
                  </a:lnTo>
                  <a:lnTo>
                    <a:pt x="486" y="73"/>
                  </a:lnTo>
                  <a:lnTo>
                    <a:pt x="499" y="53"/>
                  </a:lnTo>
                  <a:lnTo>
                    <a:pt x="519" y="38"/>
                  </a:lnTo>
                  <a:lnTo>
                    <a:pt x="550" y="31"/>
                  </a:lnTo>
                  <a:lnTo>
                    <a:pt x="563" y="31"/>
                  </a:lnTo>
                  <a:lnTo>
                    <a:pt x="574" y="36"/>
                  </a:lnTo>
                  <a:lnTo>
                    <a:pt x="585" y="41"/>
                  </a:lnTo>
                  <a:lnTo>
                    <a:pt x="593" y="49"/>
                  </a:lnTo>
                  <a:lnTo>
                    <a:pt x="598" y="56"/>
                  </a:lnTo>
                  <a:lnTo>
                    <a:pt x="603" y="66"/>
                  </a:lnTo>
                  <a:lnTo>
                    <a:pt x="607" y="74"/>
                  </a:lnTo>
                  <a:lnTo>
                    <a:pt x="612" y="83"/>
                  </a:lnTo>
                  <a:lnTo>
                    <a:pt x="629" y="51"/>
                  </a:lnTo>
                  <a:lnTo>
                    <a:pt x="656" y="26"/>
                  </a:lnTo>
                  <a:lnTo>
                    <a:pt x="687" y="8"/>
                  </a:lnTo>
                  <a:lnTo>
                    <a:pt x="724" y="0"/>
                  </a:lnTo>
                  <a:lnTo>
                    <a:pt x="759" y="1"/>
                  </a:lnTo>
                  <a:lnTo>
                    <a:pt x="790" y="12"/>
                  </a:lnTo>
                  <a:lnTo>
                    <a:pt x="815" y="36"/>
                  </a:lnTo>
                  <a:lnTo>
                    <a:pt x="830" y="73"/>
                  </a:lnTo>
                  <a:close/>
                </a:path>
              </a:pathLst>
            </a:custGeom>
            <a:solidFill>
              <a:srgbClr val="B24C19"/>
            </a:solidFill>
            <a:ln w="9525">
              <a:noFill/>
              <a:round/>
              <a:headEnd/>
              <a:tailEnd/>
            </a:ln>
          </p:spPr>
          <p:txBody>
            <a:bodyPr/>
            <a:lstStyle/>
            <a:p>
              <a:pPr>
                <a:defRPr/>
              </a:pPr>
              <a:endParaRPr lang="en-CA"/>
            </a:p>
          </p:txBody>
        </p:sp>
        <p:sp>
          <p:nvSpPr>
            <p:cNvPr id="59" name="Freeform 35"/>
            <p:cNvSpPr>
              <a:spLocks/>
            </p:cNvSpPr>
            <p:nvPr/>
          </p:nvSpPr>
          <p:spPr bwMode="auto">
            <a:xfrm>
              <a:off x="4073" y="808"/>
              <a:ext cx="130" cy="165"/>
            </a:xfrm>
            <a:custGeom>
              <a:avLst/>
              <a:gdLst/>
              <a:ahLst/>
              <a:cxnLst>
                <a:cxn ang="0">
                  <a:pos x="522" y="22"/>
                </a:cxn>
                <a:cxn ang="0">
                  <a:pos x="618" y="26"/>
                </a:cxn>
                <a:cxn ang="0">
                  <a:pos x="648" y="58"/>
                </a:cxn>
                <a:cxn ang="0">
                  <a:pos x="623" y="84"/>
                </a:cxn>
                <a:cxn ang="0">
                  <a:pos x="585" y="82"/>
                </a:cxn>
                <a:cxn ang="0">
                  <a:pos x="565" y="169"/>
                </a:cxn>
                <a:cxn ang="0">
                  <a:pos x="496" y="239"/>
                </a:cxn>
                <a:cxn ang="0">
                  <a:pos x="426" y="222"/>
                </a:cxn>
                <a:cxn ang="0">
                  <a:pos x="380" y="169"/>
                </a:cxn>
                <a:cxn ang="0">
                  <a:pos x="358" y="265"/>
                </a:cxn>
                <a:cxn ang="0">
                  <a:pos x="312" y="381"/>
                </a:cxn>
                <a:cxn ang="0">
                  <a:pos x="258" y="384"/>
                </a:cxn>
                <a:cxn ang="0">
                  <a:pos x="227" y="364"/>
                </a:cxn>
                <a:cxn ang="0">
                  <a:pos x="200" y="393"/>
                </a:cxn>
                <a:cxn ang="0">
                  <a:pos x="220" y="437"/>
                </a:cxn>
                <a:cxn ang="0">
                  <a:pos x="253" y="460"/>
                </a:cxn>
                <a:cxn ang="0">
                  <a:pos x="263" y="505"/>
                </a:cxn>
                <a:cxn ang="0">
                  <a:pos x="201" y="619"/>
                </a:cxn>
                <a:cxn ang="0">
                  <a:pos x="270" y="641"/>
                </a:cxn>
                <a:cxn ang="0">
                  <a:pos x="297" y="732"/>
                </a:cxn>
                <a:cxn ang="0">
                  <a:pos x="205" y="796"/>
                </a:cxn>
                <a:cxn ang="0">
                  <a:pos x="125" y="811"/>
                </a:cxn>
                <a:cxn ang="0">
                  <a:pos x="132" y="756"/>
                </a:cxn>
                <a:cxn ang="0">
                  <a:pos x="146" y="695"/>
                </a:cxn>
                <a:cxn ang="0">
                  <a:pos x="68" y="727"/>
                </a:cxn>
                <a:cxn ang="0">
                  <a:pos x="145" y="646"/>
                </a:cxn>
                <a:cxn ang="0">
                  <a:pos x="80" y="626"/>
                </a:cxn>
                <a:cxn ang="0">
                  <a:pos x="0" y="646"/>
                </a:cxn>
                <a:cxn ang="0">
                  <a:pos x="21" y="600"/>
                </a:cxn>
                <a:cxn ang="0">
                  <a:pos x="82" y="594"/>
                </a:cxn>
                <a:cxn ang="0">
                  <a:pos x="128" y="572"/>
                </a:cxn>
                <a:cxn ang="0">
                  <a:pos x="166" y="542"/>
                </a:cxn>
                <a:cxn ang="0">
                  <a:pos x="129" y="527"/>
                </a:cxn>
                <a:cxn ang="0">
                  <a:pos x="93" y="542"/>
                </a:cxn>
                <a:cxn ang="0">
                  <a:pos x="43" y="503"/>
                </a:cxn>
                <a:cxn ang="0">
                  <a:pos x="10" y="450"/>
                </a:cxn>
                <a:cxn ang="0">
                  <a:pos x="71" y="420"/>
                </a:cxn>
                <a:cxn ang="0">
                  <a:pos x="139" y="374"/>
                </a:cxn>
                <a:cxn ang="0">
                  <a:pos x="182" y="298"/>
                </a:cxn>
                <a:cxn ang="0">
                  <a:pos x="277" y="235"/>
                </a:cxn>
                <a:cxn ang="0">
                  <a:pos x="234" y="220"/>
                </a:cxn>
                <a:cxn ang="0">
                  <a:pos x="163" y="254"/>
                </a:cxn>
                <a:cxn ang="0">
                  <a:pos x="176" y="242"/>
                </a:cxn>
                <a:cxn ang="0">
                  <a:pos x="242" y="190"/>
                </a:cxn>
                <a:cxn ang="0">
                  <a:pos x="232" y="161"/>
                </a:cxn>
                <a:cxn ang="0">
                  <a:pos x="160" y="196"/>
                </a:cxn>
                <a:cxn ang="0">
                  <a:pos x="157" y="159"/>
                </a:cxn>
                <a:cxn ang="0">
                  <a:pos x="259" y="117"/>
                </a:cxn>
                <a:cxn ang="0">
                  <a:pos x="332" y="129"/>
                </a:cxn>
                <a:cxn ang="0">
                  <a:pos x="331" y="80"/>
                </a:cxn>
                <a:cxn ang="0">
                  <a:pos x="355" y="27"/>
                </a:cxn>
                <a:cxn ang="0">
                  <a:pos x="403" y="0"/>
                </a:cxn>
                <a:cxn ang="0">
                  <a:pos x="449" y="15"/>
                </a:cxn>
                <a:cxn ang="0">
                  <a:pos x="452" y="52"/>
                </a:cxn>
              </a:cxnLst>
              <a:rect l="0" t="0" r="r" b="b"/>
              <a:pathLst>
                <a:path w="653" h="823">
                  <a:moveTo>
                    <a:pt x="467" y="66"/>
                  </a:moveTo>
                  <a:lnTo>
                    <a:pt x="483" y="44"/>
                  </a:lnTo>
                  <a:lnTo>
                    <a:pt x="502" y="31"/>
                  </a:lnTo>
                  <a:lnTo>
                    <a:pt x="522" y="22"/>
                  </a:lnTo>
                  <a:lnTo>
                    <a:pt x="546" y="18"/>
                  </a:lnTo>
                  <a:lnTo>
                    <a:pt x="570" y="18"/>
                  </a:lnTo>
                  <a:lnTo>
                    <a:pt x="594" y="22"/>
                  </a:lnTo>
                  <a:lnTo>
                    <a:pt x="618" y="26"/>
                  </a:lnTo>
                  <a:lnTo>
                    <a:pt x="643" y="35"/>
                  </a:lnTo>
                  <a:lnTo>
                    <a:pt x="646" y="42"/>
                  </a:lnTo>
                  <a:lnTo>
                    <a:pt x="648" y="50"/>
                  </a:lnTo>
                  <a:lnTo>
                    <a:pt x="648" y="58"/>
                  </a:lnTo>
                  <a:lnTo>
                    <a:pt x="653" y="66"/>
                  </a:lnTo>
                  <a:lnTo>
                    <a:pt x="643" y="79"/>
                  </a:lnTo>
                  <a:lnTo>
                    <a:pt x="634" y="85"/>
                  </a:lnTo>
                  <a:lnTo>
                    <a:pt x="623" y="84"/>
                  </a:lnTo>
                  <a:lnTo>
                    <a:pt x="613" y="82"/>
                  </a:lnTo>
                  <a:lnTo>
                    <a:pt x="602" y="77"/>
                  </a:lnTo>
                  <a:lnTo>
                    <a:pt x="593" y="77"/>
                  </a:lnTo>
                  <a:lnTo>
                    <a:pt x="585" y="82"/>
                  </a:lnTo>
                  <a:lnTo>
                    <a:pt x="581" y="97"/>
                  </a:lnTo>
                  <a:lnTo>
                    <a:pt x="581" y="122"/>
                  </a:lnTo>
                  <a:lnTo>
                    <a:pt x="575" y="147"/>
                  </a:lnTo>
                  <a:lnTo>
                    <a:pt x="565" y="169"/>
                  </a:lnTo>
                  <a:lnTo>
                    <a:pt x="551" y="190"/>
                  </a:lnTo>
                  <a:lnTo>
                    <a:pt x="535" y="207"/>
                  </a:lnTo>
                  <a:lnTo>
                    <a:pt x="515" y="224"/>
                  </a:lnTo>
                  <a:lnTo>
                    <a:pt x="496" y="239"/>
                  </a:lnTo>
                  <a:lnTo>
                    <a:pt x="477" y="252"/>
                  </a:lnTo>
                  <a:lnTo>
                    <a:pt x="455" y="248"/>
                  </a:lnTo>
                  <a:lnTo>
                    <a:pt x="440" y="237"/>
                  </a:lnTo>
                  <a:lnTo>
                    <a:pt x="426" y="222"/>
                  </a:lnTo>
                  <a:lnTo>
                    <a:pt x="416" y="207"/>
                  </a:lnTo>
                  <a:lnTo>
                    <a:pt x="405" y="190"/>
                  </a:lnTo>
                  <a:lnTo>
                    <a:pt x="393" y="178"/>
                  </a:lnTo>
                  <a:lnTo>
                    <a:pt x="380" y="169"/>
                  </a:lnTo>
                  <a:lnTo>
                    <a:pt x="363" y="170"/>
                  </a:lnTo>
                  <a:lnTo>
                    <a:pt x="359" y="198"/>
                  </a:lnTo>
                  <a:lnTo>
                    <a:pt x="359" y="231"/>
                  </a:lnTo>
                  <a:lnTo>
                    <a:pt x="358" y="265"/>
                  </a:lnTo>
                  <a:lnTo>
                    <a:pt x="356" y="298"/>
                  </a:lnTo>
                  <a:lnTo>
                    <a:pt x="348" y="330"/>
                  </a:lnTo>
                  <a:lnTo>
                    <a:pt x="335" y="358"/>
                  </a:lnTo>
                  <a:lnTo>
                    <a:pt x="312" y="381"/>
                  </a:lnTo>
                  <a:lnTo>
                    <a:pt x="280" y="398"/>
                  </a:lnTo>
                  <a:lnTo>
                    <a:pt x="271" y="396"/>
                  </a:lnTo>
                  <a:lnTo>
                    <a:pt x="264" y="391"/>
                  </a:lnTo>
                  <a:lnTo>
                    <a:pt x="258" y="384"/>
                  </a:lnTo>
                  <a:lnTo>
                    <a:pt x="252" y="378"/>
                  </a:lnTo>
                  <a:lnTo>
                    <a:pt x="244" y="371"/>
                  </a:lnTo>
                  <a:lnTo>
                    <a:pt x="236" y="366"/>
                  </a:lnTo>
                  <a:lnTo>
                    <a:pt x="227" y="364"/>
                  </a:lnTo>
                  <a:lnTo>
                    <a:pt x="218" y="366"/>
                  </a:lnTo>
                  <a:lnTo>
                    <a:pt x="202" y="373"/>
                  </a:lnTo>
                  <a:lnTo>
                    <a:pt x="198" y="383"/>
                  </a:lnTo>
                  <a:lnTo>
                    <a:pt x="200" y="393"/>
                  </a:lnTo>
                  <a:lnTo>
                    <a:pt x="206" y="404"/>
                  </a:lnTo>
                  <a:lnTo>
                    <a:pt x="212" y="414"/>
                  </a:lnTo>
                  <a:lnTo>
                    <a:pt x="218" y="426"/>
                  </a:lnTo>
                  <a:lnTo>
                    <a:pt x="220" y="437"/>
                  </a:lnTo>
                  <a:lnTo>
                    <a:pt x="218" y="450"/>
                  </a:lnTo>
                  <a:lnTo>
                    <a:pt x="232" y="450"/>
                  </a:lnTo>
                  <a:lnTo>
                    <a:pt x="244" y="454"/>
                  </a:lnTo>
                  <a:lnTo>
                    <a:pt x="253" y="460"/>
                  </a:lnTo>
                  <a:lnTo>
                    <a:pt x="261" y="470"/>
                  </a:lnTo>
                  <a:lnTo>
                    <a:pt x="264" y="479"/>
                  </a:lnTo>
                  <a:lnTo>
                    <a:pt x="267" y="493"/>
                  </a:lnTo>
                  <a:lnTo>
                    <a:pt x="263" y="505"/>
                  </a:lnTo>
                  <a:lnTo>
                    <a:pt x="259" y="522"/>
                  </a:lnTo>
                  <a:lnTo>
                    <a:pt x="176" y="594"/>
                  </a:lnTo>
                  <a:lnTo>
                    <a:pt x="185" y="609"/>
                  </a:lnTo>
                  <a:lnTo>
                    <a:pt x="201" y="619"/>
                  </a:lnTo>
                  <a:lnTo>
                    <a:pt x="217" y="625"/>
                  </a:lnTo>
                  <a:lnTo>
                    <a:pt x="236" y="631"/>
                  </a:lnTo>
                  <a:lnTo>
                    <a:pt x="253" y="634"/>
                  </a:lnTo>
                  <a:lnTo>
                    <a:pt x="270" y="641"/>
                  </a:lnTo>
                  <a:lnTo>
                    <a:pt x="283" y="650"/>
                  </a:lnTo>
                  <a:lnTo>
                    <a:pt x="290" y="667"/>
                  </a:lnTo>
                  <a:lnTo>
                    <a:pt x="301" y="703"/>
                  </a:lnTo>
                  <a:lnTo>
                    <a:pt x="297" y="732"/>
                  </a:lnTo>
                  <a:lnTo>
                    <a:pt x="283" y="754"/>
                  </a:lnTo>
                  <a:lnTo>
                    <a:pt x="261" y="772"/>
                  </a:lnTo>
                  <a:lnTo>
                    <a:pt x="233" y="784"/>
                  </a:lnTo>
                  <a:lnTo>
                    <a:pt x="205" y="796"/>
                  </a:lnTo>
                  <a:lnTo>
                    <a:pt x="177" y="807"/>
                  </a:lnTo>
                  <a:lnTo>
                    <a:pt x="156" y="823"/>
                  </a:lnTo>
                  <a:lnTo>
                    <a:pt x="136" y="819"/>
                  </a:lnTo>
                  <a:lnTo>
                    <a:pt x="125" y="811"/>
                  </a:lnTo>
                  <a:lnTo>
                    <a:pt x="121" y="800"/>
                  </a:lnTo>
                  <a:lnTo>
                    <a:pt x="122" y="788"/>
                  </a:lnTo>
                  <a:lnTo>
                    <a:pt x="125" y="772"/>
                  </a:lnTo>
                  <a:lnTo>
                    <a:pt x="132" y="756"/>
                  </a:lnTo>
                  <a:lnTo>
                    <a:pt x="138" y="741"/>
                  </a:lnTo>
                  <a:lnTo>
                    <a:pt x="145" y="729"/>
                  </a:lnTo>
                  <a:lnTo>
                    <a:pt x="166" y="709"/>
                  </a:lnTo>
                  <a:lnTo>
                    <a:pt x="146" y="695"/>
                  </a:lnTo>
                  <a:lnTo>
                    <a:pt x="127" y="696"/>
                  </a:lnTo>
                  <a:lnTo>
                    <a:pt x="107" y="704"/>
                  </a:lnTo>
                  <a:lnTo>
                    <a:pt x="88" y="716"/>
                  </a:lnTo>
                  <a:lnTo>
                    <a:pt x="68" y="727"/>
                  </a:lnTo>
                  <a:lnTo>
                    <a:pt x="49" y="735"/>
                  </a:lnTo>
                  <a:lnTo>
                    <a:pt x="29" y="732"/>
                  </a:lnTo>
                  <a:lnTo>
                    <a:pt x="10" y="719"/>
                  </a:lnTo>
                  <a:lnTo>
                    <a:pt x="145" y="646"/>
                  </a:lnTo>
                  <a:lnTo>
                    <a:pt x="131" y="633"/>
                  </a:lnTo>
                  <a:lnTo>
                    <a:pt x="115" y="626"/>
                  </a:lnTo>
                  <a:lnTo>
                    <a:pt x="98" y="624"/>
                  </a:lnTo>
                  <a:lnTo>
                    <a:pt x="80" y="626"/>
                  </a:lnTo>
                  <a:lnTo>
                    <a:pt x="60" y="629"/>
                  </a:lnTo>
                  <a:lnTo>
                    <a:pt x="40" y="635"/>
                  </a:lnTo>
                  <a:lnTo>
                    <a:pt x="19" y="641"/>
                  </a:lnTo>
                  <a:lnTo>
                    <a:pt x="0" y="646"/>
                  </a:lnTo>
                  <a:lnTo>
                    <a:pt x="3" y="642"/>
                  </a:lnTo>
                  <a:lnTo>
                    <a:pt x="8" y="631"/>
                  </a:lnTo>
                  <a:lnTo>
                    <a:pt x="14" y="615"/>
                  </a:lnTo>
                  <a:lnTo>
                    <a:pt x="21" y="600"/>
                  </a:lnTo>
                  <a:lnTo>
                    <a:pt x="30" y="587"/>
                  </a:lnTo>
                  <a:lnTo>
                    <a:pt x="44" y="580"/>
                  </a:lnTo>
                  <a:lnTo>
                    <a:pt x="61" y="581"/>
                  </a:lnTo>
                  <a:lnTo>
                    <a:pt x="82" y="594"/>
                  </a:lnTo>
                  <a:lnTo>
                    <a:pt x="94" y="589"/>
                  </a:lnTo>
                  <a:lnTo>
                    <a:pt x="105" y="584"/>
                  </a:lnTo>
                  <a:lnTo>
                    <a:pt x="116" y="578"/>
                  </a:lnTo>
                  <a:lnTo>
                    <a:pt x="128" y="572"/>
                  </a:lnTo>
                  <a:lnTo>
                    <a:pt x="138" y="564"/>
                  </a:lnTo>
                  <a:lnTo>
                    <a:pt x="148" y="557"/>
                  </a:lnTo>
                  <a:lnTo>
                    <a:pt x="157" y="549"/>
                  </a:lnTo>
                  <a:lnTo>
                    <a:pt x="166" y="542"/>
                  </a:lnTo>
                  <a:lnTo>
                    <a:pt x="159" y="527"/>
                  </a:lnTo>
                  <a:lnTo>
                    <a:pt x="150" y="521"/>
                  </a:lnTo>
                  <a:lnTo>
                    <a:pt x="140" y="521"/>
                  </a:lnTo>
                  <a:lnTo>
                    <a:pt x="129" y="527"/>
                  </a:lnTo>
                  <a:lnTo>
                    <a:pt x="116" y="532"/>
                  </a:lnTo>
                  <a:lnTo>
                    <a:pt x="107" y="539"/>
                  </a:lnTo>
                  <a:lnTo>
                    <a:pt x="98" y="542"/>
                  </a:lnTo>
                  <a:lnTo>
                    <a:pt x="93" y="542"/>
                  </a:lnTo>
                  <a:lnTo>
                    <a:pt x="80" y="533"/>
                  </a:lnTo>
                  <a:lnTo>
                    <a:pt x="68" y="524"/>
                  </a:lnTo>
                  <a:lnTo>
                    <a:pt x="54" y="513"/>
                  </a:lnTo>
                  <a:lnTo>
                    <a:pt x="43" y="503"/>
                  </a:lnTo>
                  <a:lnTo>
                    <a:pt x="32" y="491"/>
                  </a:lnTo>
                  <a:lnTo>
                    <a:pt x="23" y="478"/>
                  </a:lnTo>
                  <a:lnTo>
                    <a:pt x="15" y="463"/>
                  </a:lnTo>
                  <a:lnTo>
                    <a:pt x="10" y="450"/>
                  </a:lnTo>
                  <a:lnTo>
                    <a:pt x="10" y="418"/>
                  </a:lnTo>
                  <a:lnTo>
                    <a:pt x="32" y="425"/>
                  </a:lnTo>
                  <a:lnTo>
                    <a:pt x="52" y="426"/>
                  </a:lnTo>
                  <a:lnTo>
                    <a:pt x="71" y="420"/>
                  </a:lnTo>
                  <a:lnTo>
                    <a:pt x="90" y="411"/>
                  </a:lnTo>
                  <a:lnTo>
                    <a:pt x="106" y="399"/>
                  </a:lnTo>
                  <a:lnTo>
                    <a:pt x="123" y="387"/>
                  </a:lnTo>
                  <a:lnTo>
                    <a:pt x="139" y="374"/>
                  </a:lnTo>
                  <a:lnTo>
                    <a:pt x="156" y="366"/>
                  </a:lnTo>
                  <a:lnTo>
                    <a:pt x="154" y="338"/>
                  </a:lnTo>
                  <a:lnTo>
                    <a:pt x="164" y="317"/>
                  </a:lnTo>
                  <a:lnTo>
                    <a:pt x="182" y="298"/>
                  </a:lnTo>
                  <a:lnTo>
                    <a:pt x="207" y="285"/>
                  </a:lnTo>
                  <a:lnTo>
                    <a:pt x="232" y="269"/>
                  </a:lnTo>
                  <a:lnTo>
                    <a:pt x="257" y="254"/>
                  </a:lnTo>
                  <a:lnTo>
                    <a:pt x="277" y="235"/>
                  </a:lnTo>
                  <a:lnTo>
                    <a:pt x="290" y="211"/>
                  </a:lnTo>
                  <a:lnTo>
                    <a:pt x="270" y="211"/>
                  </a:lnTo>
                  <a:lnTo>
                    <a:pt x="252" y="216"/>
                  </a:lnTo>
                  <a:lnTo>
                    <a:pt x="234" y="220"/>
                  </a:lnTo>
                  <a:lnTo>
                    <a:pt x="217" y="228"/>
                  </a:lnTo>
                  <a:lnTo>
                    <a:pt x="199" y="236"/>
                  </a:lnTo>
                  <a:lnTo>
                    <a:pt x="181" y="245"/>
                  </a:lnTo>
                  <a:lnTo>
                    <a:pt x="163" y="254"/>
                  </a:lnTo>
                  <a:lnTo>
                    <a:pt x="145" y="263"/>
                  </a:lnTo>
                  <a:lnTo>
                    <a:pt x="145" y="252"/>
                  </a:lnTo>
                  <a:lnTo>
                    <a:pt x="159" y="249"/>
                  </a:lnTo>
                  <a:lnTo>
                    <a:pt x="176" y="242"/>
                  </a:lnTo>
                  <a:lnTo>
                    <a:pt x="193" y="231"/>
                  </a:lnTo>
                  <a:lnTo>
                    <a:pt x="210" y="218"/>
                  </a:lnTo>
                  <a:lnTo>
                    <a:pt x="226" y="204"/>
                  </a:lnTo>
                  <a:lnTo>
                    <a:pt x="242" y="190"/>
                  </a:lnTo>
                  <a:lnTo>
                    <a:pt x="255" y="178"/>
                  </a:lnTo>
                  <a:lnTo>
                    <a:pt x="269" y="170"/>
                  </a:lnTo>
                  <a:lnTo>
                    <a:pt x="249" y="162"/>
                  </a:lnTo>
                  <a:lnTo>
                    <a:pt x="232" y="161"/>
                  </a:lnTo>
                  <a:lnTo>
                    <a:pt x="214" y="165"/>
                  </a:lnTo>
                  <a:lnTo>
                    <a:pt x="197" y="174"/>
                  </a:lnTo>
                  <a:lnTo>
                    <a:pt x="179" y="184"/>
                  </a:lnTo>
                  <a:lnTo>
                    <a:pt x="160" y="196"/>
                  </a:lnTo>
                  <a:lnTo>
                    <a:pt x="142" y="205"/>
                  </a:lnTo>
                  <a:lnTo>
                    <a:pt x="124" y="211"/>
                  </a:lnTo>
                  <a:lnTo>
                    <a:pt x="138" y="183"/>
                  </a:lnTo>
                  <a:lnTo>
                    <a:pt x="157" y="159"/>
                  </a:lnTo>
                  <a:lnTo>
                    <a:pt x="180" y="139"/>
                  </a:lnTo>
                  <a:lnTo>
                    <a:pt x="206" y="124"/>
                  </a:lnTo>
                  <a:lnTo>
                    <a:pt x="232" y="115"/>
                  </a:lnTo>
                  <a:lnTo>
                    <a:pt x="259" y="117"/>
                  </a:lnTo>
                  <a:lnTo>
                    <a:pt x="285" y="127"/>
                  </a:lnTo>
                  <a:lnTo>
                    <a:pt x="311" y="149"/>
                  </a:lnTo>
                  <a:lnTo>
                    <a:pt x="324" y="139"/>
                  </a:lnTo>
                  <a:lnTo>
                    <a:pt x="332" y="129"/>
                  </a:lnTo>
                  <a:lnTo>
                    <a:pt x="335" y="117"/>
                  </a:lnTo>
                  <a:lnTo>
                    <a:pt x="333" y="105"/>
                  </a:lnTo>
                  <a:lnTo>
                    <a:pt x="331" y="93"/>
                  </a:lnTo>
                  <a:lnTo>
                    <a:pt x="331" y="80"/>
                  </a:lnTo>
                  <a:lnTo>
                    <a:pt x="333" y="67"/>
                  </a:lnTo>
                  <a:lnTo>
                    <a:pt x="342" y="56"/>
                  </a:lnTo>
                  <a:lnTo>
                    <a:pt x="347" y="40"/>
                  </a:lnTo>
                  <a:lnTo>
                    <a:pt x="355" y="27"/>
                  </a:lnTo>
                  <a:lnTo>
                    <a:pt x="364" y="16"/>
                  </a:lnTo>
                  <a:lnTo>
                    <a:pt x="376" y="9"/>
                  </a:lnTo>
                  <a:lnTo>
                    <a:pt x="389" y="2"/>
                  </a:lnTo>
                  <a:lnTo>
                    <a:pt x="403" y="0"/>
                  </a:lnTo>
                  <a:lnTo>
                    <a:pt x="419" y="0"/>
                  </a:lnTo>
                  <a:lnTo>
                    <a:pt x="435" y="4"/>
                  </a:lnTo>
                  <a:lnTo>
                    <a:pt x="443" y="8"/>
                  </a:lnTo>
                  <a:lnTo>
                    <a:pt x="449" y="15"/>
                  </a:lnTo>
                  <a:lnTo>
                    <a:pt x="450" y="24"/>
                  </a:lnTo>
                  <a:lnTo>
                    <a:pt x="451" y="34"/>
                  </a:lnTo>
                  <a:lnTo>
                    <a:pt x="451" y="43"/>
                  </a:lnTo>
                  <a:lnTo>
                    <a:pt x="452" y="52"/>
                  </a:lnTo>
                  <a:lnTo>
                    <a:pt x="457" y="59"/>
                  </a:lnTo>
                  <a:lnTo>
                    <a:pt x="467" y="66"/>
                  </a:lnTo>
                  <a:close/>
                </a:path>
              </a:pathLst>
            </a:custGeom>
            <a:solidFill>
              <a:srgbClr val="B24C19"/>
            </a:solidFill>
            <a:ln w="9525">
              <a:noFill/>
              <a:round/>
              <a:headEnd/>
              <a:tailEnd/>
            </a:ln>
          </p:spPr>
          <p:txBody>
            <a:bodyPr/>
            <a:lstStyle/>
            <a:p>
              <a:pPr>
                <a:defRPr/>
              </a:pPr>
              <a:endParaRPr lang="en-CA"/>
            </a:p>
          </p:txBody>
        </p:sp>
        <p:sp>
          <p:nvSpPr>
            <p:cNvPr id="60" name="Freeform 36"/>
            <p:cNvSpPr>
              <a:spLocks/>
            </p:cNvSpPr>
            <p:nvPr/>
          </p:nvSpPr>
          <p:spPr bwMode="auto">
            <a:xfrm>
              <a:off x="4205" y="822"/>
              <a:ext cx="88" cy="130"/>
            </a:xfrm>
            <a:custGeom>
              <a:avLst/>
              <a:gdLst/>
              <a:ahLst/>
              <a:cxnLst>
                <a:cxn ang="0">
                  <a:pos x="133" y="21"/>
                </a:cxn>
                <a:cxn ang="0">
                  <a:pos x="100" y="35"/>
                </a:cxn>
                <a:cxn ang="0">
                  <a:pos x="73" y="61"/>
                </a:cxn>
                <a:cxn ang="0">
                  <a:pos x="119" y="67"/>
                </a:cxn>
                <a:cxn ang="0">
                  <a:pos x="172" y="45"/>
                </a:cxn>
                <a:cxn ang="0">
                  <a:pos x="195" y="64"/>
                </a:cxn>
                <a:cxn ang="0">
                  <a:pos x="200" y="105"/>
                </a:cxn>
                <a:cxn ang="0">
                  <a:pos x="183" y="135"/>
                </a:cxn>
                <a:cxn ang="0">
                  <a:pos x="159" y="165"/>
                </a:cxn>
                <a:cxn ang="0">
                  <a:pos x="160" y="179"/>
                </a:cxn>
                <a:cxn ang="0">
                  <a:pos x="195" y="169"/>
                </a:cxn>
                <a:cxn ang="0">
                  <a:pos x="237" y="142"/>
                </a:cxn>
                <a:cxn ang="0">
                  <a:pos x="281" y="155"/>
                </a:cxn>
                <a:cxn ang="0">
                  <a:pos x="292" y="183"/>
                </a:cxn>
                <a:cxn ang="0">
                  <a:pos x="256" y="199"/>
                </a:cxn>
                <a:cxn ang="0">
                  <a:pos x="231" y="219"/>
                </a:cxn>
                <a:cxn ang="0">
                  <a:pos x="208" y="237"/>
                </a:cxn>
                <a:cxn ang="0">
                  <a:pos x="237" y="263"/>
                </a:cxn>
                <a:cxn ang="0">
                  <a:pos x="275" y="240"/>
                </a:cxn>
                <a:cxn ang="0">
                  <a:pos x="296" y="230"/>
                </a:cxn>
                <a:cxn ang="0">
                  <a:pos x="292" y="248"/>
                </a:cxn>
                <a:cxn ang="0">
                  <a:pos x="291" y="270"/>
                </a:cxn>
                <a:cxn ang="0">
                  <a:pos x="299" y="295"/>
                </a:cxn>
                <a:cxn ang="0">
                  <a:pos x="281" y="311"/>
                </a:cxn>
                <a:cxn ang="0">
                  <a:pos x="261" y="330"/>
                </a:cxn>
                <a:cxn ang="0">
                  <a:pos x="296" y="343"/>
                </a:cxn>
                <a:cxn ang="0">
                  <a:pos x="348" y="312"/>
                </a:cxn>
                <a:cxn ang="0">
                  <a:pos x="405" y="321"/>
                </a:cxn>
                <a:cxn ang="0">
                  <a:pos x="359" y="331"/>
                </a:cxn>
                <a:cxn ang="0">
                  <a:pos x="319" y="359"/>
                </a:cxn>
                <a:cxn ang="0">
                  <a:pos x="318" y="392"/>
                </a:cxn>
                <a:cxn ang="0">
                  <a:pos x="367" y="378"/>
                </a:cxn>
                <a:cxn ang="0">
                  <a:pos x="409" y="350"/>
                </a:cxn>
                <a:cxn ang="0">
                  <a:pos x="434" y="372"/>
                </a:cxn>
                <a:cxn ang="0">
                  <a:pos x="424" y="395"/>
                </a:cxn>
                <a:cxn ang="0">
                  <a:pos x="389" y="405"/>
                </a:cxn>
                <a:cxn ang="0">
                  <a:pos x="353" y="424"/>
                </a:cxn>
                <a:cxn ang="0">
                  <a:pos x="386" y="485"/>
                </a:cxn>
                <a:cxn ang="0">
                  <a:pos x="360" y="497"/>
                </a:cxn>
                <a:cxn ang="0">
                  <a:pos x="343" y="513"/>
                </a:cxn>
                <a:cxn ang="0">
                  <a:pos x="367" y="541"/>
                </a:cxn>
                <a:cxn ang="0">
                  <a:pos x="404" y="526"/>
                </a:cxn>
                <a:cxn ang="0">
                  <a:pos x="437" y="517"/>
                </a:cxn>
                <a:cxn ang="0">
                  <a:pos x="393" y="548"/>
                </a:cxn>
                <a:cxn ang="0">
                  <a:pos x="339" y="560"/>
                </a:cxn>
                <a:cxn ang="0">
                  <a:pos x="405" y="590"/>
                </a:cxn>
                <a:cxn ang="0">
                  <a:pos x="356" y="613"/>
                </a:cxn>
                <a:cxn ang="0">
                  <a:pos x="326" y="653"/>
                </a:cxn>
                <a:cxn ang="0">
                  <a:pos x="286" y="594"/>
                </a:cxn>
                <a:cxn ang="0">
                  <a:pos x="277" y="456"/>
                </a:cxn>
                <a:cxn ang="0">
                  <a:pos x="223" y="339"/>
                </a:cxn>
                <a:cxn ang="0">
                  <a:pos x="180" y="286"/>
                </a:cxn>
                <a:cxn ang="0">
                  <a:pos x="187" y="253"/>
                </a:cxn>
                <a:cxn ang="0">
                  <a:pos x="177" y="227"/>
                </a:cxn>
                <a:cxn ang="0">
                  <a:pos x="150" y="201"/>
                </a:cxn>
                <a:cxn ang="0">
                  <a:pos x="135" y="161"/>
                </a:cxn>
                <a:cxn ang="0">
                  <a:pos x="115" y="123"/>
                </a:cxn>
                <a:cxn ang="0">
                  <a:pos x="59" y="105"/>
                </a:cxn>
                <a:cxn ang="0">
                  <a:pos x="12" y="78"/>
                </a:cxn>
                <a:cxn ang="0">
                  <a:pos x="16" y="35"/>
                </a:cxn>
                <a:cxn ang="0">
                  <a:pos x="74" y="5"/>
                </a:cxn>
                <a:cxn ang="0">
                  <a:pos x="135" y="2"/>
                </a:cxn>
              </a:cxnLst>
              <a:rect l="0" t="0" r="r" b="b"/>
              <a:pathLst>
                <a:path w="437" h="653">
                  <a:moveTo>
                    <a:pt x="156" y="9"/>
                  </a:moveTo>
                  <a:lnTo>
                    <a:pt x="144" y="15"/>
                  </a:lnTo>
                  <a:lnTo>
                    <a:pt x="133" y="21"/>
                  </a:lnTo>
                  <a:lnTo>
                    <a:pt x="120" y="26"/>
                  </a:lnTo>
                  <a:lnTo>
                    <a:pt x="110" y="31"/>
                  </a:lnTo>
                  <a:lnTo>
                    <a:pt x="100" y="35"/>
                  </a:lnTo>
                  <a:lnTo>
                    <a:pt x="90" y="42"/>
                  </a:lnTo>
                  <a:lnTo>
                    <a:pt x="79" y="50"/>
                  </a:lnTo>
                  <a:lnTo>
                    <a:pt x="73" y="61"/>
                  </a:lnTo>
                  <a:lnTo>
                    <a:pt x="85" y="70"/>
                  </a:lnTo>
                  <a:lnTo>
                    <a:pt x="102" y="72"/>
                  </a:lnTo>
                  <a:lnTo>
                    <a:pt x="119" y="67"/>
                  </a:lnTo>
                  <a:lnTo>
                    <a:pt x="138" y="60"/>
                  </a:lnTo>
                  <a:lnTo>
                    <a:pt x="155" y="51"/>
                  </a:lnTo>
                  <a:lnTo>
                    <a:pt x="172" y="45"/>
                  </a:lnTo>
                  <a:lnTo>
                    <a:pt x="186" y="43"/>
                  </a:lnTo>
                  <a:lnTo>
                    <a:pt x="197" y="51"/>
                  </a:lnTo>
                  <a:lnTo>
                    <a:pt x="195" y="64"/>
                  </a:lnTo>
                  <a:lnTo>
                    <a:pt x="196" y="79"/>
                  </a:lnTo>
                  <a:lnTo>
                    <a:pt x="198" y="91"/>
                  </a:lnTo>
                  <a:lnTo>
                    <a:pt x="200" y="105"/>
                  </a:lnTo>
                  <a:lnTo>
                    <a:pt x="199" y="115"/>
                  </a:lnTo>
                  <a:lnTo>
                    <a:pt x="195" y="126"/>
                  </a:lnTo>
                  <a:lnTo>
                    <a:pt x="183" y="135"/>
                  </a:lnTo>
                  <a:lnTo>
                    <a:pt x="167" y="144"/>
                  </a:lnTo>
                  <a:lnTo>
                    <a:pt x="163" y="152"/>
                  </a:lnTo>
                  <a:lnTo>
                    <a:pt x="159" y="165"/>
                  </a:lnTo>
                  <a:lnTo>
                    <a:pt x="156" y="169"/>
                  </a:lnTo>
                  <a:lnTo>
                    <a:pt x="157" y="175"/>
                  </a:lnTo>
                  <a:lnTo>
                    <a:pt x="160" y="179"/>
                  </a:lnTo>
                  <a:lnTo>
                    <a:pt x="167" y="185"/>
                  </a:lnTo>
                  <a:lnTo>
                    <a:pt x="180" y="178"/>
                  </a:lnTo>
                  <a:lnTo>
                    <a:pt x="195" y="169"/>
                  </a:lnTo>
                  <a:lnTo>
                    <a:pt x="208" y="159"/>
                  </a:lnTo>
                  <a:lnTo>
                    <a:pt x="223" y="150"/>
                  </a:lnTo>
                  <a:lnTo>
                    <a:pt x="237" y="142"/>
                  </a:lnTo>
                  <a:lnTo>
                    <a:pt x="250" y="140"/>
                  </a:lnTo>
                  <a:lnTo>
                    <a:pt x="264" y="142"/>
                  </a:lnTo>
                  <a:lnTo>
                    <a:pt x="281" y="155"/>
                  </a:lnTo>
                  <a:lnTo>
                    <a:pt x="293" y="167"/>
                  </a:lnTo>
                  <a:lnTo>
                    <a:pt x="296" y="176"/>
                  </a:lnTo>
                  <a:lnTo>
                    <a:pt x="292" y="183"/>
                  </a:lnTo>
                  <a:lnTo>
                    <a:pt x="283" y="189"/>
                  </a:lnTo>
                  <a:lnTo>
                    <a:pt x="269" y="193"/>
                  </a:lnTo>
                  <a:lnTo>
                    <a:pt x="256" y="199"/>
                  </a:lnTo>
                  <a:lnTo>
                    <a:pt x="244" y="205"/>
                  </a:lnTo>
                  <a:lnTo>
                    <a:pt x="239" y="217"/>
                  </a:lnTo>
                  <a:lnTo>
                    <a:pt x="231" y="219"/>
                  </a:lnTo>
                  <a:lnTo>
                    <a:pt x="223" y="227"/>
                  </a:lnTo>
                  <a:lnTo>
                    <a:pt x="215" y="234"/>
                  </a:lnTo>
                  <a:lnTo>
                    <a:pt x="208" y="237"/>
                  </a:lnTo>
                  <a:lnTo>
                    <a:pt x="216" y="254"/>
                  </a:lnTo>
                  <a:lnTo>
                    <a:pt x="226" y="262"/>
                  </a:lnTo>
                  <a:lnTo>
                    <a:pt x="237" y="263"/>
                  </a:lnTo>
                  <a:lnTo>
                    <a:pt x="250" y="259"/>
                  </a:lnTo>
                  <a:lnTo>
                    <a:pt x="263" y="250"/>
                  </a:lnTo>
                  <a:lnTo>
                    <a:pt x="275" y="240"/>
                  </a:lnTo>
                  <a:lnTo>
                    <a:pt x="287" y="231"/>
                  </a:lnTo>
                  <a:lnTo>
                    <a:pt x="301" y="227"/>
                  </a:lnTo>
                  <a:lnTo>
                    <a:pt x="296" y="230"/>
                  </a:lnTo>
                  <a:lnTo>
                    <a:pt x="294" y="236"/>
                  </a:lnTo>
                  <a:lnTo>
                    <a:pt x="292" y="242"/>
                  </a:lnTo>
                  <a:lnTo>
                    <a:pt x="292" y="248"/>
                  </a:lnTo>
                  <a:lnTo>
                    <a:pt x="291" y="255"/>
                  </a:lnTo>
                  <a:lnTo>
                    <a:pt x="291" y="263"/>
                  </a:lnTo>
                  <a:lnTo>
                    <a:pt x="291" y="270"/>
                  </a:lnTo>
                  <a:lnTo>
                    <a:pt x="291" y="279"/>
                  </a:lnTo>
                  <a:lnTo>
                    <a:pt x="301" y="289"/>
                  </a:lnTo>
                  <a:lnTo>
                    <a:pt x="299" y="295"/>
                  </a:lnTo>
                  <a:lnTo>
                    <a:pt x="294" y="300"/>
                  </a:lnTo>
                  <a:lnTo>
                    <a:pt x="287" y="305"/>
                  </a:lnTo>
                  <a:lnTo>
                    <a:pt x="281" y="311"/>
                  </a:lnTo>
                  <a:lnTo>
                    <a:pt x="273" y="315"/>
                  </a:lnTo>
                  <a:lnTo>
                    <a:pt x="266" y="322"/>
                  </a:lnTo>
                  <a:lnTo>
                    <a:pt x="261" y="330"/>
                  </a:lnTo>
                  <a:lnTo>
                    <a:pt x="260" y="341"/>
                  </a:lnTo>
                  <a:lnTo>
                    <a:pt x="278" y="347"/>
                  </a:lnTo>
                  <a:lnTo>
                    <a:pt x="296" y="343"/>
                  </a:lnTo>
                  <a:lnTo>
                    <a:pt x="313" y="334"/>
                  </a:lnTo>
                  <a:lnTo>
                    <a:pt x="332" y="323"/>
                  </a:lnTo>
                  <a:lnTo>
                    <a:pt x="348" y="312"/>
                  </a:lnTo>
                  <a:lnTo>
                    <a:pt x="367" y="306"/>
                  </a:lnTo>
                  <a:lnTo>
                    <a:pt x="385" y="307"/>
                  </a:lnTo>
                  <a:lnTo>
                    <a:pt x="405" y="321"/>
                  </a:lnTo>
                  <a:lnTo>
                    <a:pt x="388" y="321"/>
                  </a:lnTo>
                  <a:lnTo>
                    <a:pt x="373" y="325"/>
                  </a:lnTo>
                  <a:lnTo>
                    <a:pt x="359" y="331"/>
                  </a:lnTo>
                  <a:lnTo>
                    <a:pt x="345" y="340"/>
                  </a:lnTo>
                  <a:lnTo>
                    <a:pt x="332" y="349"/>
                  </a:lnTo>
                  <a:lnTo>
                    <a:pt x="319" y="359"/>
                  </a:lnTo>
                  <a:lnTo>
                    <a:pt x="309" y="370"/>
                  </a:lnTo>
                  <a:lnTo>
                    <a:pt x="301" y="383"/>
                  </a:lnTo>
                  <a:lnTo>
                    <a:pt x="318" y="392"/>
                  </a:lnTo>
                  <a:lnTo>
                    <a:pt x="336" y="393"/>
                  </a:lnTo>
                  <a:lnTo>
                    <a:pt x="351" y="387"/>
                  </a:lnTo>
                  <a:lnTo>
                    <a:pt x="367" y="378"/>
                  </a:lnTo>
                  <a:lnTo>
                    <a:pt x="381" y="366"/>
                  </a:lnTo>
                  <a:lnTo>
                    <a:pt x="396" y="357"/>
                  </a:lnTo>
                  <a:lnTo>
                    <a:pt x="409" y="350"/>
                  </a:lnTo>
                  <a:lnTo>
                    <a:pt x="425" y="351"/>
                  </a:lnTo>
                  <a:lnTo>
                    <a:pt x="431" y="359"/>
                  </a:lnTo>
                  <a:lnTo>
                    <a:pt x="434" y="372"/>
                  </a:lnTo>
                  <a:lnTo>
                    <a:pt x="435" y="383"/>
                  </a:lnTo>
                  <a:lnTo>
                    <a:pt x="437" y="393"/>
                  </a:lnTo>
                  <a:lnTo>
                    <a:pt x="424" y="395"/>
                  </a:lnTo>
                  <a:lnTo>
                    <a:pt x="413" y="399"/>
                  </a:lnTo>
                  <a:lnTo>
                    <a:pt x="400" y="401"/>
                  </a:lnTo>
                  <a:lnTo>
                    <a:pt x="389" y="405"/>
                  </a:lnTo>
                  <a:lnTo>
                    <a:pt x="377" y="409"/>
                  </a:lnTo>
                  <a:lnTo>
                    <a:pt x="365" y="416"/>
                  </a:lnTo>
                  <a:lnTo>
                    <a:pt x="353" y="424"/>
                  </a:lnTo>
                  <a:lnTo>
                    <a:pt x="343" y="435"/>
                  </a:lnTo>
                  <a:lnTo>
                    <a:pt x="395" y="475"/>
                  </a:lnTo>
                  <a:lnTo>
                    <a:pt x="386" y="485"/>
                  </a:lnTo>
                  <a:lnTo>
                    <a:pt x="377" y="490"/>
                  </a:lnTo>
                  <a:lnTo>
                    <a:pt x="368" y="494"/>
                  </a:lnTo>
                  <a:lnTo>
                    <a:pt x="360" y="497"/>
                  </a:lnTo>
                  <a:lnTo>
                    <a:pt x="352" y="500"/>
                  </a:lnTo>
                  <a:lnTo>
                    <a:pt x="347" y="505"/>
                  </a:lnTo>
                  <a:lnTo>
                    <a:pt x="343" y="513"/>
                  </a:lnTo>
                  <a:lnTo>
                    <a:pt x="343" y="527"/>
                  </a:lnTo>
                  <a:lnTo>
                    <a:pt x="353" y="538"/>
                  </a:lnTo>
                  <a:lnTo>
                    <a:pt x="367" y="541"/>
                  </a:lnTo>
                  <a:lnTo>
                    <a:pt x="379" y="539"/>
                  </a:lnTo>
                  <a:lnTo>
                    <a:pt x="393" y="534"/>
                  </a:lnTo>
                  <a:lnTo>
                    <a:pt x="404" y="526"/>
                  </a:lnTo>
                  <a:lnTo>
                    <a:pt x="416" y="520"/>
                  </a:lnTo>
                  <a:lnTo>
                    <a:pt x="426" y="515"/>
                  </a:lnTo>
                  <a:lnTo>
                    <a:pt x="437" y="517"/>
                  </a:lnTo>
                  <a:lnTo>
                    <a:pt x="430" y="534"/>
                  </a:lnTo>
                  <a:lnTo>
                    <a:pt x="414" y="543"/>
                  </a:lnTo>
                  <a:lnTo>
                    <a:pt x="393" y="548"/>
                  </a:lnTo>
                  <a:lnTo>
                    <a:pt x="371" y="550"/>
                  </a:lnTo>
                  <a:lnTo>
                    <a:pt x="351" y="552"/>
                  </a:lnTo>
                  <a:lnTo>
                    <a:pt x="339" y="560"/>
                  </a:lnTo>
                  <a:lnTo>
                    <a:pt x="337" y="574"/>
                  </a:lnTo>
                  <a:lnTo>
                    <a:pt x="353" y="600"/>
                  </a:lnTo>
                  <a:lnTo>
                    <a:pt x="405" y="590"/>
                  </a:lnTo>
                  <a:lnTo>
                    <a:pt x="383" y="590"/>
                  </a:lnTo>
                  <a:lnTo>
                    <a:pt x="369" y="600"/>
                  </a:lnTo>
                  <a:lnTo>
                    <a:pt x="356" y="613"/>
                  </a:lnTo>
                  <a:lnTo>
                    <a:pt x="347" y="630"/>
                  </a:lnTo>
                  <a:lnTo>
                    <a:pt x="336" y="644"/>
                  </a:lnTo>
                  <a:lnTo>
                    <a:pt x="326" y="653"/>
                  </a:lnTo>
                  <a:lnTo>
                    <a:pt x="310" y="653"/>
                  </a:lnTo>
                  <a:lnTo>
                    <a:pt x="291" y="642"/>
                  </a:lnTo>
                  <a:lnTo>
                    <a:pt x="286" y="594"/>
                  </a:lnTo>
                  <a:lnTo>
                    <a:pt x="285" y="547"/>
                  </a:lnTo>
                  <a:lnTo>
                    <a:pt x="282" y="499"/>
                  </a:lnTo>
                  <a:lnTo>
                    <a:pt x="277" y="456"/>
                  </a:lnTo>
                  <a:lnTo>
                    <a:pt x="266" y="413"/>
                  </a:lnTo>
                  <a:lnTo>
                    <a:pt x="249" y="374"/>
                  </a:lnTo>
                  <a:lnTo>
                    <a:pt x="223" y="339"/>
                  </a:lnTo>
                  <a:lnTo>
                    <a:pt x="187" y="309"/>
                  </a:lnTo>
                  <a:lnTo>
                    <a:pt x="181" y="297"/>
                  </a:lnTo>
                  <a:lnTo>
                    <a:pt x="180" y="286"/>
                  </a:lnTo>
                  <a:lnTo>
                    <a:pt x="182" y="274"/>
                  </a:lnTo>
                  <a:lnTo>
                    <a:pt x="186" y="264"/>
                  </a:lnTo>
                  <a:lnTo>
                    <a:pt x="187" y="253"/>
                  </a:lnTo>
                  <a:lnTo>
                    <a:pt x="188" y="244"/>
                  </a:lnTo>
                  <a:lnTo>
                    <a:pt x="185" y="234"/>
                  </a:lnTo>
                  <a:lnTo>
                    <a:pt x="177" y="227"/>
                  </a:lnTo>
                  <a:lnTo>
                    <a:pt x="135" y="227"/>
                  </a:lnTo>
                  <a:lnTo>
                    <a:pt x="145" y="213"/>
                  </a:lnTo>
                  <a:lnTo>
                    <a:pt x="150" y="201"/>
                  </a:lnTo>
                  <a:lnTo>
                    <a:pt x="148" y="187"/>
                  </a:lnTo>
                  <a:lnTo>
                    <a:pt x="144" y="175"/>
                  </a:lnTo>
                  <a:lnTo>
                    <a:pt x="135" y="161"/>
                  </a:lnTo>
                  <a:lnTo>
                    <a:pt x="127" y="148"/>
                  </a:lnTo>
                  <a:lnTo>
                    <a:pt x="119" y="134"/>
                  </a:lnTo>
                  <a:lnTo>
                    <a:pt x="115" y="123"/>
                  </a:lnTo>
                  <a:lnTo>
                    <a:pt x="96" y="117"/>
                  </a:lnTo>
                  <a:lnTo>
                    <a:pt x="78" y="112"/>
                  </a:lnTo>
                  <a:lnTo>
                    <a:pt x="59" y="105"/>
                  </a:lnTo>
                  <a:lnTo>
                    <a:pt x="41" y="98"/>
                  </a:lnTo>
                  <a:lnTo>
                    <a:pt x="24" y="88"/>
                  </a:lnTo>
                  <a:lnTo>
                    <a:pt x="12" y="78"/>
                  </a:lnTo>
                  <a:lnTo>
                    <a:pt x="3" y="64"/>
                  </a:lnTo>
                  <a:lnTo>
                    <a:pt x="0" y="51"/>
                  </a:lnTo>
                  <a:lnTo>
                    <a:pt x="16" y="35"/>
                  </a:lnTo>
                  <a:lnTo>
                    <a:pt x="34" y="22"/>
                  </a:lnTo>
                  <a:lnTo>
                    <a:pt x="53" y="12"/>
                  </a:lnTo>
                  <a:lnTo>
                    <a:pt x="74" y="5"/>
                  </a:lnTo>
                  <a:lnTo>
                    <a:pt x="94" y="1"/>
                  </a:lnTo>
                  <a:lnTo>
                    <a:pt x="115" y="0"/>
                  </a:lnTo>
                  <a:lnTo>
                    <a:pt x="135" y="2"/>
                  </a:lnTo>
                  <a:lnTo>
                    <a:pt x="156" y="9"/>
                  </a:lnTo>
                  <a:close/>
                </a:path>
              </a:pathLst>
            </a:custGeom>
            <a:solidFill>
              <a:srgbClr val="B24C19"/>
            </a:solidFill>
            <a:ln w="9525">
              <a:noFill/>
              <a:round/>
              <a:headEnd/>
              <a:tailEnd/>
            </a:ln>
          </p:spPr>
          <p:txBody>
            <a:bodyPr/>
            <a:lstStyle/>
            <a:p>
              <a:pPr>
                <a:defRPr/>
              </a:pPr>
              <a:endParaRPr lang="en-CA"/>
            </a:p>
          </p:txBody>
        </p:sp>
        <p:sp>
          <p:nvSpPr>
            <p:cNvPr id="61" name="Freeform 37"/>
            <p:cNvSpPr>
              <a:spLocks/>
            </p:cNvSpPr>
            <p:nvPr/>
          </p:nvSpPr>
          <p:spPr bwMode="auto">
            <a:xfrm>
              <a:off x="4056" y="840"/>
              <a:ext cx="17" cy="4"/>
            </a:xfrm>
            <a:custGeom>
              <a:avLst/>
              <a:gdLst/>
              <a:ahLst/>
              <a:cxnLst>
                <a:cxn ang="0">
                  <a:pos x="86" y="13"/>
                </a:cxn>
                <a:cxn ang="0">
                  <a:pos x="76" y="15"/>
                </a:cxn>
                <a:cxn ang="0">
                  <a:pos x="67" y="16"/>
                </a:cxn>
                <a:cxn ang="0">
                  <a:pos x="55" y="16"/>
                </a:cxn>
                <a:cxn ang="0">
                  <a:pos x="44" y="17"/>
                </a:cxn>
                <a:cxn ang="0">
                  <a:pos x="32" y="17"/>
                </a:cxn>
                <a:cxn ang="0">
                  <a:pos x="20" y="17"/>
                </a:cxn>
                <a:cxn ang="0">
                  <a:pos x="10" y="18"/>
                </a:cxn>
                <a:cxn ang="0">
                  <a:pos x="2" y="23"/>
                </a:cxn>
                <a:cxn ang="0">
                  <a:pos x="0" y="15"/>
                </a:cxn>
                <a:cxn ang="0">
                  <a:pos x="6" y="9"/>
                </a:cxn>
                <a:cxn ang="0">
                  <a:pos x="15" y="5"/>
                </a:cxn>
                <a:cxn ang="0">
                  <a:pos x="28" y="2"/>
                </a:cxn>
                <a:cxn ang="0">
                  <a:pos x="42" y="0"/>
                </a:cxn>
                <a:cxn ang="0">
                  <a:pos x="58" y="2"/>
                </a:cxn>
                <a:cxn ang="0">
                  <a:pos x="72" y="6"/>
                </a:cxn>
                <a:cxn ang="0">
                  <a:pos x="86" y="13"/>
                </a:cxn>
              </a:cxnLst>
              <a:rect l="0" t="0" r="r" b="b"/>
              <a:pathLst>
                <a:path w="86" h="23">
                  <a:moveTo>
                    <a:pt x="86" y="13"/>
                  </a:moveTo>
                  <a:lnTo>
                    <a:pt x="76" y="15"/>
                  </a:lnTo>
                  <a:lnTo>
                    <a:pt x="67" y="16"/>
                  </a:lnTo>
                  <a:lnTo>
                    <a:pt x="55" y="16"/>
                  </a:lnTo>
                  <a:lnTo>
                    <a:pt x="44" y="17"/>
                  </a:lnTo>
                  <a:lnTo>
                    <a:pt x="32" y="17"/>
                  </a:lnTo>
                  <a:lnTo>
                    <a:pt x="20" y="17"/>
                  </a:lnTo>
                  <a:lnTo>
                    <a:pt x="10" y="18"/>
                  </a:lnTo>
                  <a:lnTo>
                    <a:pt x="2" y="23"/>
                  </a:lnTo>
                  <a:lnTo>
                    <a:pt x="0" y="15"/>
                  </a:lnTo>
                  <a:lnTo>
                    <a:pt x="6" y="9"/>
                  </a:lnTo>
                  <a:lnTo>
                    <a:pt x="15" y="5"/>
                  </a:lnTo>
                  <a:lnTo>
                    <a:pt x="28" y="2"/>
                  </a:lnTo>
                  <a:lnTo>
                    <a:pt x="42" y="0"/>
                  </a:lnTo>
                  <a:lnTo>
                    <a:pt x="58" y="2"/>
                  </a:lnTo>
                  <a:lnTo>
                    <a:pt x="72" y="6"/>
                  </a:lnTo>
                  <a:lnTo>
                    <a:pt x="86" y="13"/>
                  </a:lnTo>
                  <a:close/>
                </a:path>
              </a:pathLst>
            </a:custGeom>
            <a:solidFill>
              <a:srgbClr val="B24C19"/>
            </a:solidFill>
            <a:ln w="9525">
              <a:noFill/>
              <a:round/>
              <a:headEnd/>
              <a:tailEnd/>
            </a:ln>
          </p:spPr>
          <p:txBody>
            <a:bodyPr/>
            <a:lstStyle/>
            <a:p>
              <a:pPr>
                <a:defRPr/>
              </a:pPr>
              <a:endParaRPr lang="en-CA"/>
            </a:p>
          </p:txBody>
        </p:sp>
        <p:sp>
          <p:nvSpPr>
            <p:cNvPr id="62" name="Freeform 38"/>
            <p:cNvSpPr>
              <a:spLocks/>
            </p:cNvSpPr>
            <p:nvPr/>
          </p:nvSpPr>
          <p:spPr bwMode="auto">
            <a:xfrm>
              <a:off x="4127" y="844"/>
              <a:ext cx="130" cy="150"/>
            </a:xfrm>
            <a:custGeom>
              <a:avLst/>
              <a:gdLst/>
              <a:ahLst/>
              <a:cxnLst>
                <a:cxn ang="0">
                  <a:pos x="480" y="107"/>
                </a:cxn>
                <a:cxn ang="0">
                  <a:pos x="446" y="132"/>
                </a:cxn>
                <a:cxn ang="0">
                  <a:pos x="416" y="158"/>
                </a:cxn>
                <a:cxn ang="0">
                  <a:pos x="391" y="188"/>
                </a:cxn>
                <a:cxn ang="0">
                  <a:pos x="372" y="200"/>
                </a:cxn>
                <a:cxn ang="0">
                  <a:pos x="353" y="176"/>
                </a:cxn>
                <a:cxn ang="0">
                  <a:pos x="338" y="157"/>
                </a:cxn>
                <a:cxn ang="0">
                  <a:pos x="320" y="165"/>
                </a:cxn>
                <a:cxn ang="0">
                  <a:pos x="508" y="404"/>
                </a:cxn>
                <a:cxn ang="0">
                  <a:pos x="492" y="430"/>
                </a:cxn>
                <a:cxn ang="0">
                  <a:pos x="472" y="452"/>
                </a:cxn>
                <a:cxn ang="0">
                  <a:pos x="462" y="475"/>
                </a:cxn>
                <a:cxn ang="0">
                  <a:pos x="477" y="508"/>
                </a:cxn>
                <a:cxn ang="0">
                  <a:pos x="503" y="490"/>
                </a:cxn>
                <a:cxn ang="0">
                  <a:pos x="527" y="470"/>
                </a:cxn>
                <a:cxn ang="0">
                  <a:pos x="547" y="447"/>
                </a:cxn>
                <a:cxn ang="0">
                  <a:pos x="570" y="425"/>
                </a:cxn>
                <a:cxn ang="0">
                  <a:pos x="556" y="383"/>
                </a:cxn>
                <a:cxn ang="0">
                  <a:pos x="535" y="349"/>
                </a:cxn>
                <a:cxn ang="0">
                  <a:pos x="506" y="320"/>
                </a:cxn>
                <a:cxn ang="0">
                  <a:pos x="477" y="290"/>
                </a:cxn>
                <a:cxn ang="0">
                  <a:pos x="512" y="268"/>
                </a:cxn>
                <a:cxn ang="0">
                  <a:pos x="553" y="260"/>
                </a:cxn>
                <a:cxn ang="0">
                  <a:pos x="591" y="277"/>
                </a:cxn>
                <a:cxn ang="0">
                  <a:pos x="622" y="332"/>
                </a:cxn>
                <a:cxn ang="0">
                  <a:pos x="624" y="743"/>
                </a:cxn>
                <a:cxn ang="0">
                  <a:pos x="566" y="744"/>
                </a:cxn>
                <a:cxn ang="0">
                  <a:pos x="505" y="733"/>
                </a:cxn>
                <a:cxn ang="0">
                  <a:pos x="444" y="719"/>
                </a:cxn>
                <a:cxn ang="0">
                  <a:pos x="365" y="703"/>
                </a:cxn>
                <a:cxn ang="0">
                  <a:pos x="266" y="678"/>
                </a:cxn>
                <a:cxn ang="0">
                  <a:pos x="173" y="640"/>
                </a:cxn>
                <a:cxn ang="0">
                  <a:pos x="98" y="579"/>
                </a:cxn>
                <a:cxn ang="0">
                  <a:pos x="80" y="499"/>
                </a:cxn>
                <a:cxn ang="0">
                  <a:pos x="52" y="443"/>
                </a:cxn>
                <a:cxn ang="0">
                  <a:pos x="9" y="398"/>
                </a:cxn>
                <a:cxn ang="0">
                  <a:pos x="8" y="344"/>
                </a:cxn>
                <a:cxn ang="0">
                  <a:pos x="33" y="281"/>
                </a:cxn>
                <a:cxn ang="0">
                  <a:pos x="59" y="235"/>
                </a:cxn>
                <a:cxn ang="0">
                  <a:pos x="109" y="190"/>
                </a:cxn>
                <a:cxn ang="0">
                  <a:pos x="144" y="132"/>
                </a:cxn>
                <a:cxn ang="0">
                  <a:pos x="154" y="104"/>
                </a:cxn>
                <a:cxn ang="0">
                  <a:pos x="180" y="123"/>
                </a:cxn>
                <a:cxn ang="0">
                  <a:pos x="213" y="130"/>
                </a:cxn>
                <a:cxn ang="0">
                  <a:pos x="245" y="118"/>
                </a:cxn>
                <a:cxn ang="0">
                  <a:pos x="269" y="91"/>
                </a:cxn>
                <a:cxn ang="0">
                  <a:pos x="295" y="66"/>
                </a:cxn>
                <a:cxn ang="0">
                  <a:pos x="320" y="42"/>
                </a:cxn>
                <a:cxn ang="0">
                  <a:pos x="341" y="13"/>
                </a:cxn>
                <a:cxn ang="0">
                  <a:pos x="367" y="12"/>
                </a:cxn>
                <a:cxn ang="0">
                  <a:pos x="409" y="28"/>
                </a:cxn>
                <a:cxn ang="0">
                  <a:pos x="452" y="43"/>
                </a:cxn>
                <a:cxn ang="0">
                  <a:pos x="486" y="70"/>
                </a:cxn>
              </a:cxnLst>
              <a:rect l="0" t="0" r="r" b="b"/>
              <a:pathLst>
                <a:path w="653" h="747">
                  <a:moveTo>
                    <a:pt x="497" y="94"/>
                  </a:moveTo>
                  <a:lnTo>
                    <a:pt x="480" y="107"/>
                  </a:lnTo>
                  <a:lnTo>
                    <a:pt x="463" y="121"/>
                  </a:lnTo>
                  <a:lnTo>
                    <a:pt x="446" y="132"/>
                  </a:lnTo>
                  <a:lnTo>
                    <a:pt x="432" y="146"/>
                  </a:lnTo>
                  <a:lnTo>
                    <a:pt x="416" y="158"/>
                  </a:lnTo>
                  <a:lnTo>
                    <a:pt x="404" y="173"/>
                  </a:lnTo>
                  <a:lnTo>
                    <a:pt x="391" y="188"/>
                  </a:lnTo>
                  <a:lnTo>
                    <a:pt x="383" y="208"/>
                  </a:lnTo>
                  <a:lnTo>
                    <a:pt x="372" y="200"/>
                  </a:lnTo>
                  <a:lnTo>
                    <a:pt x="362" y="188"/>
                  </a:lnTo>
                  <a:lnTo>
                    <a:pt x="353" y="176"/>
                  </a:lnTo>
                  <a:lnTo>
                    <a:pt x="346" y="165"/>
                  </a:lnTo>
                  <a:lnTo>
                    <a:pt x="338" y="157"/>
                  </a:lnTo>
                  <a:lnTo>
                    <a:pt x="330" y="157"/>
                  </a:lnTo>
                  <a:lnTo>
                    <a:pt x="320" y="165"/>
                  </a:lnTo>
                  <a:lnTo>
                    <a:pt x="311" y="186"/>
                  </a:lnTo>
                  <a:lnTo>
                    <a:pt x="508" y="404"/>
                  </a:lnTo>
                  <a:lnTo>
                    <a:pt x="501" y="418"/>
                  </a:lnTo>
                  <a:lnTo>
                    <a:pt x="492" y="430"/>
                  </a:lnTo>
                  <a:lnTo>
                    <a:pt x="482" y="440"/>
                  </a:lnTo>
                  <a:lnTo>
                    <a:pt x="472" y="452"/>
                  </a:lnTo>
                  <a:lnTo>
                    <a:pt x="465" y="462"/>
                  </a:lnTo>
                  <a:lnTo>
                    <a:pt x="462" y="475"/>
                  </a:lnTo>
                  <a:lnTo>
                    <a:pt x="465" y="490"/>
                  </a:lnTo>
                  <a:lnTo>
                    <a:pt x="477" y="508"/>
                  </a:lnTo>
                  <a:lnTo>
                    <a:pt x="491" y="499"/>
                  </a:lnTo>
                  <a:lnTo>
                    <a:pt x="503" y="490"/>
                  </a:lnTo>
                  <a:lnTo>
                    <a:pt x="514" y="480"/>
                  </a:lnTo>
                  <a:lnTo>
                    <a:pt x="527" y="470"/>
                  </a:lnTo>
                  <a:lnTo>
                    <a:pt x="537" y="459"/>
                  </a:lnTo>
                  <a:lnTo>
                    <a:pt x="547" y="447"/>
                  </a:lnTo>
                  <a:lnTo>
                    <a:pt x="557" y="436"/>
                  </a:lnTo>
                  <a:lnTo>
                    <a:pt x="570" y="425"/>
                  </a:lnTo>
                  <a:lnTo>
                    <a:pt x="563" y="402"/>
                  </a:lnTo>
                  <a:lnTo>
                    <a:pt x="556" y="383"/>
                  </a:lnTo>
                  <a:lnTo>
                    <a:pt x="546" y="365"/>
                  </a:lnTo>
                  <a:lnTo>
                    <a:pt x="535" y="349"/>
                  </a:lnTo>
                  <a:lnTo>
                    <a:pt x="520" y="333"/>
                  </a:lnTo>
                  <a:lnTo>
                    <a:pt x="506" y="320"/>
                  </a:lnTo>
                  <a:lnTo>
                    <a:pt x="492" y="305"/>
                  </a:lnTo>
                  <a:lnTo>
                    <a:pt x="477" y="290"/>
                  </a:lnTo>
                  <a:lnTo>
                    <a:pt x="493" y="278"/>
                  </a:lnTo>
                  <a:lnTo>
                    <a:pt x="512" y="268"/>
                  </a:lnTo>
                  <a:lnTo>
                    <a:pt x="531" y="261"/>
                  </a:lnTo>
                  <a:lnTo>
                    <a:pt x="553" y="260"/>
                  </a:lnTo>
                  <a:lnTo>
                    <a:pt x="572" y="264"/>
                  </a:lnTo>
                  <a:lnTo>
                    <a:pt x="591" y="277"/>
                  </a:lnTo>
                  <a:lnTo>
                    <a:pt x="607" y="298"/>
                  </a:lnTo>
                  <a:lnTo>
                    <a:pt x="622" y="332"/>
                  </a:lnTo>
                  <a:lnTo>
                    <a:pt x="653" y="736"/>
                  </a:lnTo>
                  <a:lnTo>
                    <a:pt x="624" y="743"/>
                  </a:lnTo>
                  <a:lnTo>
                    <a:pt x="596" y="747"/>
                  </a:lnTo>
                  <a:lnTo>
                    <a:pt x="566" y="744"/>
                  </a:lnTo>
                  <a:lnTo>
                    <a:pt x="537" y="741"/>
                  </a:lnTo>
                  <a:lnTo>
                    <a:pt x="505" y="733"/>
                  </a:lnTo>
                  <a:lnTo>
                    <a:pt x="475" y="726"/>
                  </a:lnTo>
                  <a:lnTo>
                    <a:pt x="444" y="719"/>
                  </a:lnTo>
                  <a:lnTo>
                    <a:pt x="414" y="715"/>
                  </a:lnTo>
                  <a:lnTo>
                    <a:pt x="365" y="703"/>
                  </a:lnTo>
                  <a:lnTo>
                    <a:pt x="317" y="691"/>
                  </a:lnTo>
                  <a:lnTo>
                    <a:pt x="266" y="678"/>
                  </a:lnTo>
                  <a:lnTo>
                    <a:pt x="219" y="662"/>
                  </a:lnTo>
                  <a:lnTo>
                    <a:pt x="173" y="640"/>
                  </a:lnTo>
                  <a:lnTo>
                    <a:pt x="133" y="613"/>
                  </a:lnTo>
                  <a:lnTo>
                    <a:pt x="98" y="579"/>
                  </a:lnTo>
                  <a:lnTo>
                    <a:pt x="72" y="539"/>
                  </a:lnTo>
                  <a:lnTo>
                    <a:pt x="80" y="499"/>
                  </a:lnTo>
                  <a:lnTo>
                    <a:pt x="71" y="469"/>
                  </a:lnTo>
                  <a:lnTo>
                    <a:pt x="52" y="443"/>
                  </a:lnTo>
                  <a:lnTo>
                    <a:pt x="29" y="420"/>
                  </a:lnTo>
                  <a:lnTo>
                    <a:pt x="9" y="398"/>
                  </a:lnTo>
                  <a:lnTo>
                    <a:pt x="0" y="374"/>
                  </a:lnTo>
                  <a:lnTo>
                    <a:pt x="8" y="344"/>
                  </a:lnTo>
                  <a:lnTo>
                    <a:pt x="41" y="311"/>
                  </a:lnTo>
                  <a:lnTo>
                    <a:pt x="33" y="281"/>
                  </a:lnTo>
                  <a:lnTo>
                    <a:pt x="42" y="256"/>
                  </a:lnTo>
                  <a:lnTo>
                    <a:pt x="59" y="235"/>
                  </a:lnTo>
                  <a:lnTo>
                    <a:pt x="84" y="213"/>
                  </a:lnTo>
                  <a:lnTo>
                    <a:pt x="109" y="190"/>
                  </a:lnTo>
                  <a:lnTo>
                    <a:pt x="130" y="164"/>
                  </a:lnTo>
                  <a:lnTo>
                    <a:pt x="144" y="132"/>
                  </a:lnTo>
                  <a:lnTo>
                    <a:pt x="145" y="94"/>
                  </a:lnTo>
                  <a:lnTo>
                    <a:pt x="154" y="104"/>
                  </a:lnTo>
                  <a:lnTo>
                    <a:pt x="166" y="114"/>
                  </a:lnTo>
                  <a:lnTo>
                    <a:pt x="180" y="123"/>
                  </a:lnTo>
                  <a:lnTo>
                    <a:pt x="197" y="129"/>
                  </a:lnTo>
                  <a:lnTo>
                    <a:pt x="213" y="130"/>
                  </a:lnTo>
                  <a:lnTo>
                    <a:pt x="230" y="127"/>
                  </a:lnTo>
                  <a:lnTo>
                    <a:pt x="245" y="118"/>
                  </a:lnTo>
                  <a:lnTo>
                    <a:pt x="259" y="104"/>
                  </a:lnTo>
                  <a:lnTo>
                    <a:pt x="269" y="91"/>
                  </a:lnTo>
                  <a:lnTo>
                    <a:pt x="283" y="79"/>
                  </a:lnTo>
                  <a:lnTo>
                    <a:pt x="295" y="66"/>
                  </a:lnTo>
                  <a:lnTo>
                    <a:pt x="309" y="55"/>
                  </a:lnTo>
                  <a:lnTo>
                    <a:pt x="320" y="42"/>
                  </a:lnTo>
                  <a:lnTo>
                    <a:pt x="332" y="28"/>
                  </a:lnTo>
                  <a:lnTo>
                    <a:pt x="341" y="13"/>
                  </a:lnTo>
                  <a:lnTo>
                    <a:pt x="352" y="0"/>
                  </a:lnTo>
                  <a:lnTo>
                    <a:pt x="367" y="12"/>
                  </a:lnTo>
                  <a:lnTo>
                    <a:pt x="388" y="21"/>
                  </a:lnTo>
                  <a:lnTo>
                    <a:pt x="409" y="28"/>
                  </a:lnTo>
                  <a:lnTo>
                    <a:pt x="432" y="35"/>
                  </a:lnTo>
                  <a:lnTo>
                    <a:pt x="452" y="43"/>
                  </a:lnTo>
                  <a:lnTo>
                    <a:pt x="471" y="54"/>
                  </a:lnTo>
                  <a:lnTo>
                    <a:pt x="486" y="70"/>
                  </a:lnTo>
                  <a:lnTo>
                    <a:pt x="497" y="94"/>
                  </a:lnTo>
                  <a:close/>
                </a:path>
              </a:pathLst>
            </a:custGeom>
            <a:solidFill>
              <a:srgbClr val="F2D8CE"/>
            </a:solidFill>
            <a:ln w="9525">
              <a:noFill/>
              <a:round/>
              <a:headEnd/>
              <a:tailEnd/>
            </a:ln>
          </p:spPr>
          <p:txBody>
            <a:bodyPr/>
            <a:lstStyle/>
            <a:p>
              <a:pPr>
                <a:defRPr/>
              </a:pPr>
              <a:endParaRPr lang="en-CA"/>
            </a:p>
          </p:txBody>
        </p:sp>
        <p:sp>
          <p:nvSpPr>
            <p:cNvPr id="63" name="Freeform 39"/>
            <p:cNvSpPr>
              <a:spLocks/>
            </p:cNvSpPr>
            <p:nvPr/>
          </p:nvSpPr>
          <p:spPr bwMode="auto">
            <a:xfrm>
              <a:off x="4210" y="855"/>
              <a:ext cx="315" cy="286"/>
            </a:xfrm>
            <a:custGeom>
              <a:avLst/>
              <a:gdLst/>
              <a:ahLst/>
              <a:cxnLst>
                <a:cxn ang="0">
                  <a:pos x="1292" y="214"/>
                </a:cxn>
                <a:cxn ang="0">
                  <a:pos x="1353" y="161"/>
                </a:cxn>
                <a:cxn ang="0">
                  <a:pos x="1399" y="92"/>
                </a:cxn>
                <a:cxn ang="0">
                  <a:pos x="1454" y="25"/>
                </a:cxn>
                <a:cxn ang="0">
                  <a:pos x="1477" y="40"/>
                </a:cxn>
                <a:cxn ang="0">
                  <a:pos x="1440" y="116"/>
                </a:cxn>
                <a:cxn ang="0">
                  <a:pos x="1389" y="184"/>
                </a:cxn>
                <a:cxn ang="0">
                  <a:pos x="1336" y="248"/>
                </a:cxn>
                <a:cxn ang="0">
                  <a:pos x="1313" y="287"/>
                </a:cxn>
                <a:cxn ang="0">
                  <a:pos x="1319" y="300"/>
                </a:cxn>
                <a:cxn ang="0">
                  <a:pos x="1332" y="309"/>
                </a:cxn>
                <a:cxn ang="0">
                  <a:pos x="1346" y="312"/>
                </a:cxn>
                <a:cxn ang="0">
                  <a:pos x="1572" y="290"/>
                </a:cxn>
                <a:cxn ang="0">
                  <a:pos x="1500" y="339"/>
                </a:cxn>
                <a:cxn ang="0">
                  <a:pos x="1408" y="358"/>
                </a:cxn>
                <a:cxn ang="0">
                  <a:pos x="1335" y="387"/>
                </a:cxn>
                <a:cxn ang="0">
                  <a:pos x="1324" y="466"/>
                </a:cxn>
                <a:cxn ang="0">
                  <a:pos x="1405" y="507"/>
                </a:cxn>
                <a:cxn ang="0">
                  <a:pos x="1263" y="530"/>
                </a:cxn>
                <a:cxn ang="0">
                  <a:pos x="1130" y="584"/>
                </a:cxn>
                <a:cxn ang="0">
                  <a:pos x="1013" y="670"/>
                </a:cxn>
                <a:cxn ang="0">
                  <a:pos x="898" y="813"/>
                </a:cxn>
                <a:cxn ang="0">
                  <a:pos x="770" y="999"/>
                </a:cxn>
                <a:cxn ang="0">
                  <a:pos x="627" y="1176"/>
                </a:cxn>
                <a:cxn ang="0">
                  <a:pos x="458" y="1323"/>
                </a:cxn>
                <a:cxn ang="0">
                  <a:pos x="346" y="1378"/>
                </a:cxn>
                <a:cxn ang="0">
                  <a:pos x="317" y="1378"/>
                </a:cxn>
                <a:cxn ang="0">
                  <a:pos x="285" y="1381"/>
                </a:cxn>
                <a:cxn ang="0">
                  <a:pos x="257" y="1392"/>
                </a:cxn>
                <a:cxn ang="0">
                  <a:pos x="17" y="1430"/>
                </a:cxn>
                <a:cxn ang="0">
                  <a:pos x="0" y="1361"/>
                </a:cxn>
                <a:cxn ang="0">
                  <a:pos x="6" y="1297"/>
                </a:cxn>
                <a:cxn ang="0">
                  <a:pos x="19" y="1232"/>
                </a:cxn>
                <a:cxn ang="0">
                  <a:pos x="27" y="1171"/>
                </a:cxn>
                <a:cxn ang="0">
                  <a:pos x="118" y="1169"/>
                </a:cxn>
                <a:cxn ang="0">
                  <a:pos x="207" y="1157"/>
                </a:cxn>
                <a:cxn ang="0">
                  <a:pos x="293" y="1136"/>
                </a:cxn>
                <a:cxn ang="0">
                  <a:pos x="380" y="1119"/>
                </a:cxn>
                <a:cxn ang="0">
                  <a:pos x="961" y="442"/>
                </a:cxn>
                <a:cxn ang="0">
                  <a:pos x="962" y="344"/>
                </a:cxn>
                <a:cxn ang="0">
                  <a:pos x="964" y="246"/>
                </a:cxn>
                <a:cxn ang="0">
                  <a:pos x="963" y="155"/>
                </a:cxn>
                <a:cxn ang="0">
                  <a:pos x="979" y="132"/>
                </a:cxn>
                <a:cxn ang="0">
                  <a:pos x="998" y="182"/>
                </a:cxn>
                <a:cxn ang="0">
                  <a:pos x="1013" y="236"/>
                </a:cxn>
                <a:cxn ang="0">
                  <a:pos x="1044" y="278"/>
                </a:cxn>
                <a:cxn ang="0">
                  <a:pos x="1104" y="263"/>
                </a:cxn>
                <a:cxn ang="0">
                  <a:pos x="1144" y="195"/>
                </a:cxn>
                <a:cxn ang="0">
                  <a:pos x="1170" y="116"/>
                </a:cxn>
                <a:cxn ang="0">
                  <a:pos x="1198" y="36"/>
                </a:cxn>
                <a:cxn ang="0">
                  <a:pos x="1228" y="25"/>
                </a:cxn>
                <a:cxn ang="0">
                  <a:pos x="1234" y="85"/>
                </a:cxn>
                <a:cxn ang="0">
                  <a:pos x="1235" y="148"/>
                </a:cxn>
                <a:cxn ang="0">
                  <a:pos x="1241" y="204"/>
                </a:cxn>
              </a:cxnLst>
              <a:rect l="0" t="0" r="r" b="b"/>
              <a:pathLst>
                <a:path w="1572" h="1430">
                  <a:moveTo>
                    <a:pt x="1251" y="228"/>
                  </a:moveTo>
                  <a:lnTo>
                    <a:pt x="1292" y="214"/>
                  </a:lnTo>
                  <a:lnTo>
                    <a:pt x="1326" y="192"/>
                  </a:lnTo>
                  <a:lnTo>
                    <a:pt x="1353" y="161"/>
                  </a:lnTo>
                  <a:lnTo>
                    <a:pt x="1378" y="129"/>
                  </a:lnTo>
                  <a:lnTo>
                    <a:pt x="1399" y="92"/>
                  </a:lnTo>
                  <a:lnTo>
                    <a:pt x="1425" y="57"/>
                  </a:lnTo>
                  <a:lnTo>
                    <a:pt x="1454" y="25"/>
                  </a:lnTo>
                  <a:lnTo>
                    <a:pt x="1490" y="0"/>
                  </a:lnTo>
                  <a:lnTo>
                    <a:pt x="1477" y="40"/>
                  </a:lnTo>
                  <a:lnTo>
                    <a:pt x="1462" y="79"/>
                  </a:lnTo>
                  <a:lnTo>
                    <a:pt x="1440" y="116"/>
                  </a:lnTo>
                  <a:lnTo>
                    <a:pt x="1416" y="151"/>
                  </a:lnTo>
                  <a:lnTo>
                    <a:pt x="1389" y="184"/>
                  </a:lnTo>
                  <a:lnTo>
                    <a:pt x="1363" y="217"/>
                  </a:lnTo>
                  <a:lnTo>
                    <a:pt x="1336" y="248"/>
                  </a:lnTo>
                  <a:lnTo>
                    <a:pt x="1313" y="280"/>
                  </a:lnTo>
                  <a:lnTo>
                    <a:pt x="1313" y="287"/>
                  </a:lnTo>
                  <a:lnTo>
                    <a:pt x="1316" y="295"/>
                  </a:lnTo>
                  <a:lnTo>
                    <a:pt x="1319" y="300"/>
                  </a:lnTo>
                  <a:lnTo>
                    <a:pt x="1326" y="306"/>
                  </a:lnTo>
                  <a:lnTo>
                    <a:pt x="1332" y="309"/>
                  </a:lnTo>
                  <a:lnTo>
                    <a:pt x="1338" y="312"/>
                  </a:lnTo>
                  <a:lnTo>
                    <a:pt x="1346" y="312"/>
                  </a:lnTo>
                  <a:lnTo>
                    <a:pt x="1355" y="310"/>
                  </a:lnTo>
                  <a:lnTo>
                    <a:pt x="1572" y="290"/>
                  </a:lnTo>
                  <a:lnTo>
                    <a:pt x="1541" y="321"/>
                  </a:lnTo>
                  <a:lnTo>
                    <a:pt x="1500" y="339"/>
                  </a:lnTo>
                  <a:lnTo>
                    <a:pt x="1454" y="349"/>
                  </a:lnTo>
                  <a:lnTo>
                    <a:pt x="1408" y="358"/>
                  </a:lnTo>
                  <a:lnTo>
                    <a:pt x="1367" y="368"/>
                  </a:lnTo>
                  <a:lnTo>
                    <a:pt x="1335" y="387"/>
                  </a:lnTo>
                  <a:lnTo>
                    <a:pt x="1319" y="418"/>
                  </a:lnTo>
                  <a:lnTo>
                    <a:pt x="1324" y="466"/>
                  </a:lnTo>
                  <a:lnTo>
                    <a:pt x="1480" y="508"/>
                  </a:lnTo>
                  <a:lnTo>
                    <a:pt x="1405" y="507"/>
                  </a:lnTo>
                  <a:lnTo>
                    <a:pt x="1333" y="515"/>
                  </a:lnTo>
                  <a:lnTo>
                    <a:pt x="1263" y="530"/>
                  </a:lnTo>
                  <a:lnTo>
                    <a:pt x="1196" y="553"/>
                  </a:lnTo>
                  <a:lnTo>
                    <a:pt x="1130" y="584"/>
                  </a:lnTo>
                  <a:lnTo>
                    <a:pt x="1069" y="623"/>
                  </a:lnTo>
                  <a:lnTo>
                    <a:pt x="1013" y="670"/>
                  </a:lnTo>
                  <a:lnTo>
                    <a:pt x="961" y="725"/>
                  </a:lnTo>
                  <a:lnTo>
                    <a:pt x="898" y="813"/>
                  </a:lnTo>
                  <a:lnTo>
                    <a:pt x="835" y="906"/>
                  </a:lnTo>
                  <a:lnTo>
                    <a:pt x="770" y="999"/>
                  </a:lnTo>
                  <a:lnTo>
                    <a:pt x="702" y="1090"/>
                  </a:lnTo>
                  <a:lnTo>
                    <a:pt x="627" y="1176"/>
                  </a:lnTo>
                  <a:lnTo>
                    <a:pt x="547" y="1255"/>
                  </a:lnTo>
                  <a:lnTo>
                    <a:pt x="458" y="1323"/>
                  </a:lnTo>
                  <a:lnTo>
                    <a:pt x="360" y="1378"/>
                  </a:lnTo>
                  <a:lnTo>
                    <a:pt x="346" y="1378"/>
                  </a:lnTo>
                  <a:lnTo>
                    <a:pt x="333" y="1378"/>
                  </a:lnTo>
                  <a:lnTo>
                    <a:pt x="317" y="1378"/>
                  </a:lnTo>
                  <a:lnTo>
                    <a:pt x="302" y="1380"/>
                  </a:lnTo>
                  <a:lnTo>
                    <a:pt x="285" y="1381"/>
                  </a:lnTo>
                  <a:lnTo>
                    <a:pt x="270" y="1386"/>
                  </a:lnTo>
                  <a:lnTo>
                    <a:pt x="257" y="1392"/>
                  </a:lnTo>
                  <a:lnTo>
                    <a:pt x="245" y="1400"/>
                  </a:lnTo>
                  <a:lnTo>
                    <a:pt x="17" y="1430"/>
                  </a:lnTo>
                  <a:lnTo>
                    <a:pt x="5" y="1395"/>
                  </a:lnTo>
                  <a:lnTo>
                    <a:pt x="0" y="1361"/>
                  </a:lnTo>
                  <a:lnTo>
                    <a:pt x="0" y="1328"/>
                  </a:lnTo>
                  <a:lnTo>
                    <a:pt x="6" y="1297"/>
                  </a:lnTo>
                  <a:lnTo>
                    <a:pt x="12" y="1264"/>
                  </a:lnTo>
                  <a:lnTo>
                    <a:pt x="19" y="1232"/>
                  </a:lnTo>
                  <a:lnTo>
                    <a:pt x="25" y="1202"/>
                  </a:lnTo>
                  <a:lnTo>
                    <a:pt x="27" y="1171"/>
                  </a:lnTo>
                  <a:lnTo>
                    <a:pt x="73" y="1171"/>
                  </a:lnTo>
                  <a:lnTo>
                    <a:pt x="118" y="1169"/>
                  </a:lnTo>
                  <a:lnTo>
                    <a:pt x="162" y="1163"/>
                  </a:lnTo>
                  <a:lnTo>
                    <a:pt x="207" y="1157"/>
                  </a:lnTo>
                  <a:lnTo>
                    <a:pt x="250" y="1147"/>
                  </a:lnTo>
                  <a:lnTo>
                    <a:pt x="293" y="1136"/>
                  </a:lnTo>
                  <a:lnTo>
                    <a:pt x="336" y="1127"/>
                  </a:lnTo>
                  <a:lnTo>
                    <a:pt x="380" y="1119"/>
                  </a:lnTo>
                  <a:lnTo>
                    <a:pt x="961" y="487"/>
                  </a:lnTo>
                  <a:lnTo>
                    <a:pt x="961" y="442"/>
                  </a:lnTo>
                  <a:lnTo>
                    <a:pt x="962" y="394"/>
                  </a:lnTo>
                  <a:lnTo>
                    <a:pt x="962" y="344"/>
                  </a:lnTo>
                  <a:lnTo>
                    <a:pt x="964" y="296"/>
                  </a:lnTo>
                  <a:lnTo>
                    <a:pt x="964" y="246"/>
                  </a:lnTo>
                  <a:lnTo>
                    <a:pt x="964" y="200"/>
                  </a:lnTo>
                  <a:lnTo>
                    <a:pt x="963" y="155"/>
                  </a:lnTo>
                  <a:lnTo>
                    <a:pt x="961" y="114"/>
                  </a:lnTo>
                  <a:lnTo>
                    <a:pt x="979" y="132"/>
                  </a:lnTo>
                  <a:lnTo>
                    <a:pt x="991" y="156"/>
                  </a:lnTo>
                  <a:lnTo>
                    <a:pt x="998" y="182"/>
                  </a:lnTo>
                  <a:lnTo>
                    <a:pt x="1006" y="210"/>
                  </a:lnTo>
                  <a:lnTo>
                    <a:pt x="1013" y="236"/>
                  </a:lnTo>
                  <a:lnTo>
                    <a:pt x="1025" y="260"/>
                  </a:lnTo>
                  <a:lnTo>
                    <a:pt x="1044" y="278"/>
                  </a:lnTo>
                  <a:lnTo>
                    <a:pt x="1075" y="290"/>
                  </a:lnTo>
                  <a:lnTo>
                    <a:pt x="1104" y="263"/>
                  </a:lnTo>
                  <a:lnTo>
                    <a:pt x="1127" y="231"/>
                  </a:lnTo>
                  <a:lnTo>
                    <a:pt x="1144" y="195"/>
                  </a:lnTo>
                  <a:lnTo>
                    <a:pt x="1159" y="157"/>
                  </a:lnTo>
                  <a:lnTo>
                    <a:pt x="1170" y="116"/>
                  </a:lnTo>
                  <a:lnTo>
                    <a:pt x="1184" y="75"/>
                  </a:lnTo>
                  <a:lnTo>
                    <a:pt x="1198" y="36"/>
                  </a:lnTo>
                  <a:lnTo>
                    <a:pt x="1220" y="0"/>
                  </a:lnTo>
                  <a:lnTo>
                    <a:pt x="1228" y="25"/>
                  </a:lnTo>
                  <a:lnTo>
                    <a:pt x="1233" y="53"/>
                  </a:lnTo>
                  <a:lnTo>
                    <a:pt x="1234" y="85"/>
                  </a:lnTo>
                  <a:lnTo>
                    <a:pt x="1235" y="117"/>
                  </a:lnTo>
                  <a:lnTo>
                    <a:pt x="1235" y="148"/>
                  </a:lnTo>
                  <a:lnTo>
                    <a:pt x="1237" y="178"/>
                  </a:lnTo>
                  <a:lnTo>
                    <a:pt x="1241" y="204"/>
                  </a:lnTo>
                  <a:lnTo>
                    <a:pt x="1251" y="228"/>
                  </a:lnTo>
                  <a:close/>
                </a:path>
              </a:pathLst>
            </a:custGeom>
            <a:solidFill>
              <a:srgbClr val="F2D8CE"/>
            </a:solidFill>
            <a:ln w="9525">
              <a:noFill/>
              <a:round/>
              <a:headEnd/>
              <a:tailEnd/>
            </a:ln>
          </p:spPr>
          <p:txBody>
            <a:bodyPr/>
            <a:lstStyle/>
            <a:p>
              <a:pPr>
                <a:defRPr/>
              </a:pPr>
              <a:endParaRPr lang="en-CA"/>
            </a:p>
          </p:txBody>
        </p:sp>
        <p:sp>
          <p:nvSpPr>
            <p:cNvPr id="64" name="Freeform 40"/>
            <p:cNvSpPr>
              <a:spLocks/>
            </p:cNvSpPr>
            <p:nvPr/>
          </p:nvSpPr>
          <p:spPr bwMode="auto">
            <a:xfrm>
              <a:off x="4220" y="878"/>
              <a:ext cx="10" cy="8"/>
            </a:xfrm>
            <a:custGeom>
              <a:avLst/>
              <a:gdLst/>
              <a:ahLst/>
              <a:cxnLst>
                <a:cxn ang="0">
                  <a:pos x="52" y="20"/>
                </a:cxn>
                <a:cxn ang="0">
                  <a:pos x="45" y="22"/>
                </a:cxn>
                <a:cxn ang="0">
                  <a:pos x="43" y="30"/>
                </a:cxn>
                <a:cxn ang="0">
                  <a:pos x="42" y="37"/>
                </a:cxn>
                <a:cxn ang="0">
                  <a:pos x="42" y="42"/>
                </a:cxn>
                <a:cxn ang="0">
                  <a:pos x="0" y="20"/>
                </a:cxn>
                <a:cxn ang="0">
                  <a:pos x="21" y="0"/>
                </a:cxn>
                <a:cxn ang="0">
                  <a:pos x="52" y="20"/>
                </a:cxn>
              </a:cxnLst>
              <a:rect l="0" t="0" r="r" b="b"/>
              <a:pathLst>
                <a:path w="52" h="42">
                  <a:moveTo>
                    <a:pt x="52" y="20"/>
                  </a:moveTo>
                  <a:lnTo>
                    <a:pt x="45" y="22"/>
                  </a:lnTo>
                  <a:lnTo>
                    <a:pt x="43" y="30"/>
                  </a:lnTo>
                  <a:lnTo>
                    <a:pt x="42" y="37"/>
                  </a:lnTo>
                  <a:lnTo>
                    <a:pt x="42" y="42"/>
                  </a:lnTo>
                  <a:lnTo>
                    <a:pt x="0" y="20"/>
                  </a:lnTo>
                  <a:lnTo>
                    <a:pt x="21" y="0"/>
                  </a:lnTo>
                  <a:lnTo>
                    <a:pt x="52" y="20"/>
                  </a:lnTo>
                  <a:close/>
                </a:path>
              </a:pathLst>
            </a:custGeom>
            <a:solidFill>
              <a:srgbClr val="00F2CC"/>
            </a:solidFill>
            <a:ln w="9525">
              <a:noFill/>
              <a:round/>
              <a:headEnd/>
              <a:tailEnd/>
            </a:ln>
          </p:spPr>
          <p:txBody>
            <a:bodyPr/>
            <a:lstStyle/>
            <a:p>
              <a:pPr>
                <a:defRPr/>
              </a:pPr>
              <a:endParaRPr lang="en-CA"/>
            </a:p>
          </p:txBody>
        </p:sp>
        <p:sp>
          <p:nvSpPr>
            <p:cNvPr id="65" name="Freeform 41"/>
            <p:cNvSpPr>
              <a:spLocks/>
            </p:cNvSpPr>
            <p:nvPr/>
          </p:nvSpPr>
          <p:spPr bwMode="auto">
            <a:xfrm>
              <a:off x="4081" y="893"/>
              <a:ext cx="27" cy="14"/>
            </a:xfrm>
            <a:custGeom>
              <a:avLst/>
              <a:gdLst/>
              <a:ahLst/>
              <a:cxnLst>
                <a:cxn ang="0">
                  <a:pos x="134" y="5"/>
                </a:cxn>
                <a:cxn ang="0">
                  <a:pos x="117" y="14"/>
                </a:cxn>
                <a:cxn ang="0">
                  <a:pos x="104" y="27"/>
                </a:cxn>
                <a:cxn ang="0">
                  <a:pos x="89" y="39"/>
                </a:cxn>
                <a:cxn ang="0">
                  <a:pos x="74" y="52"/>
                </a:cxn>
                <a:cxn ang="0">
                  <a:pos x="57" y="62"/>
                </a:cxn>
                <a:cxn ang="0">
                  <a:pos x="40" y="69"/>
                </a:cxn>
                <a:cxn ang="0">
                  <a:pos x="20" y="71"/>
                </a:cxn>
                <a:cxn ang="0">
                  <a:pos x="0" y="68"/>
                </a:cxn>
                <a:cxn ang="0">
                  <a:pos x="11" y="54"/>
                </a:cxn>
                <a:cxn ang="0">
                  <a:pos x="27" y="42"/>
                </a:cxn>
                <a:cxn ang="0">
                  <a:pos x="44" y="28"/>
                </a:cxn>
                <a:cxn ang="0">
                  <a:pos x="62" y="17"/>
                </a:cxn>
                <a:cxn ang="0">
                  <a:pos x="80" y="8"/>
                </a:cxn>
                <a:cxn ang="0">
                  <a:pos x="99" y="2"/>
                </a:cxn>
                <a:cxn ang="0">
                  <a:pos x="116" y="0"/>
                </a:cxn>
                <a:cxn ang="0">
                  <a:pos x="134" y="5"/>
                </a:cxn>
              </a:cxnLst>
              <a:rect l="0" t="0" r="r" b="b"/>
              <a:pathLst>
                <a:path w="134" h="71">
                  <a:moveTo>
                    <a:pt x="134" y="5"/>
                  </a:moveTo>
                  <a:lnTo>
                    <a:pt x="117" y="14"/>
                  </a:lnTo>
                  <a:lnTo>
                    <a:pt x="104" y="27"/>
                  </a:lnTo>
                  <a:lnTo>
                    <a:pt x="89" y="39"/>
                  </a:lnTo>
                  <a:lnTo>
                    <a:pt x="74" y="52"/>
                  </a:lnTo>
                  <a:lnTo>
                    <a:pt x="57" y="62"/>
                  </a:lnTo>
                  <a:lnTo>
                    <a:pt x="40" y="69"/>
                  </a:lnTo>
                  <a:lnTo>
                    <a:pt x="20" y="71"/>
                  </a:lnTo>
                  <a:lnTo>
                    <a:pt x="0" y="68"/>
                  </a:lnTo>
                  <a:lnTo>
                    <a:pt x="11" y="54"/>
                  </a:lnTo>
                  <a:lnTo>
                    <a:pt x="27" y="42"/>
                  </a:lnTo>
                  <a:lnTo>
                    <a:pt x="44" y="28"/>
                  </a:lnTo>
                  <a:lnTo>
                    <a:pt x="62" y="17"/>
                  </a:lnTo>
                  <a:lnTo>
                    <a:pt x="80" y="8"/>
                  </a:lnTo>
                  <a:lnTo>
                    <a:pt x="99" y="2"/>
                  </a:lnTo>
                  <a:lnTo>
                    <a:pt x="116" y="0"/>
                  </a:lnTo>
                  <a:lnTo>
                    <a:pt x="134" y="5"/>
                  </a:lnTo>
                  <a:close/>
                </a:path>
              </a:pathLst>
            </a:custGeom>
            <a:solidFill>
              <a:srgbClr val="000000"/>
            </a:solidFill>
            <a:ln w="9525">
              <a:noFill/>
              <a:round/>
              <a:headEnd/>
              <a:tailEnd/>
            </a:ln>
          </p:spPr>
          <p:txBody>
            <a:bodyPr/>
            <a:lstStyle/>
            <a:p>
              <a:pPr>
                <a:defRPr/>
              </a:pPr>
              <a:endParaRPr lang="en-CA"/>
            </a:p>
          </p:txBody>
        </p:sp>
        <p:sp>
          <p:nvSpPr>
            <p:cNvPr id="66" name="Freeform 42"/>
            <p:cNvSpPr>
              <a:spLocks/>
            </p:cNvSpPr>
            <p:nvPr/>
          </p:nvSpPr>
          <p:spPr bwMode="auto">
            <a:xfrm>
              <a:off x="4147" y="896"/>
              <a:ext cx="43" cy="37"/>
            </a:xfrm>
            <a:custGeom>
              <a:avLst/>
              <a:gdLst/>
              <a:ahLst/>
              <a:cxnLst>
                <a:cxn ang="0">
                  <a:pos x="208" y="3"/>
                </a:cxn>
                <a:cxn ang="0">
                  <a:pos x="212" y="21"/>
                </a:cxn>
                <a:cxn ang="0">
                  <a:pos x="214" y="39"/>
                </a:cxn>
                <a:cxn ang="0">
                  <a:pos x="211" y="56"/>
                </a:cxn>
                <a:cxn ang="0">
                  <a:pos x="207" y="73"/>
                </a:cxn>
                <a:cxn ang="0">
                  <a:pos x="200" y="89"/>
                </a:cxn>
                <a:cxn ang="0">
                  <a:pos x="192" y="104"/>
                </a:cxn>
                <a:cxn ang="0">
                  <a:pos x="183" y="120"/>
                </a:cxn>
                <a:cxn ang="0">
                  <a:pos x="176" y="137"/>
                </a:cxn>
                <a:cxn ang="0">
                  <a:pos x="158" y="147"/>
                </a:cxn>
                <a:cxn ang="0">
                  <a:pos x="140" y="159"/>
                </a:cxn>
                <a:cxn ang="0">
                  <a:pos x="120" y="168"/>
                </a:cxn>
                <a:cxn ang="0">
                  <a:pos x="101" y="177"/>
                </a:cxn>
                <a:cxn ang="0">
                  <a:pos x="78" y="181"/>
                </a:cxn>
                <a:cxn ang="0">
                  <a:pos x="55" y="185"/>
                </a:cxn>
                <a:cxn ang="0">
                  <a:pos x="33" y="183"/>
                </a:cxn>
                <a:cxn ang="0">
                  <a:pos x="10" y="179"/>
                </a:cxn>
                <a:cxn ang="0">
                  <a:pos x="1" y="166"/>
                </a:cxn>
                <a:cxn ang="0">
                  <a:pos x="0" y="156"/>
                </a:cxn>
                <a:cxn ang="0">
                  <a:pos x="2" y="145"/>
                </a:cxn>
                <a:cxn ang="0">
                  <a:pos x="9" y="135"/>
                </a:cxn>
                <a:cxn ang="0">
                  <a:pos x="16" y="124"/>
                </a:cxn>
                <a:cxn ang="0">
                  <a:pos x="24" y="112"/>
                </a:cxn>
                <a:cxn ang="0">
                  <a:pos x="29" y="99"/>
                </a:cxn>
                <a:cxn ang="0">
                  <a:pos x="32" y="85"/>
                </a:cxn>
                <a:cxn ang="0">
                  <a:pos x="47" y="68"/>
                </a:cxn>
                <a:cxn ang="0">
                  <a:pos x="65" y="52"/>
                </a:cxn>
                <a:cxn ang="0">
                  <a:pos x="85" y="35"/>
                </a:cxn>
                <a:cxn ang="0">
                  <a:pos x="107" y="23"/>
                </a:cxn>
                <a:cxn ang="0">
                  <a:pos x="130" y="12"/>
                </a:cxn>
                <a:cxn ang="0">
                  <a:pos x="154" y="4"/>
                </a:cxn>
                <a:cxn ang="0">
                  <a:pos x="180" y="0"/>
                </a:cxn>
                <a:cxn ang="0">
                  <a:pos x="208" y="3"/>
                </a:cxn>
              </a:cxnLst>
              <a:rect l="0" t="0" r="r" b="b"/>
              <a:pathLst>
                <a:path w="214" h="185">
                  <a:moveTo>
                    <a:pt x="208" y="3"/>
                  </a:moveTo>
                  <a:lnTo>
                    <a:pt x="212" y="21"/>
                  </a:lnTo>
                  <a:lnTo>
                    <a:pt x="214" y="39"/>
                  </a:lnTo>
                  <a:lnTo>
                    <a:pt x="211" y="56"/>
                  </a:lnTo>
                  <a:lnTo>
                    <a:pt x="207" y="73"/>
                  </a:lnTo>
                  <a:lnTo>
                    <a:pt x="200" y="89"/>
                  </a:lnTo>
                  <a:lnTo>
                    <a:pt x="192" y="104"/>
                  </a:lnTo>
                  <a:lnTo>
                    <a:pt x="183" y="120"/>
                  </a:lnTo>
                  <a:lnTo>
                    <a:pt x="176" y="137"/>
                  </a:lnTo>
                  <a:lnTo>
                    <a:pt x="158" y="147"/>
                  </a:lnTo>
                  <a:lnTo>
                    <a:pt x="140" y="159"/>
                  </a:lnTo>
                  <a:lnTo>
                    <a:pt x="120" y="168"/>
                  </a:lnTo>
                  <a:lnTo>
                    <a:pt x="101" y="177"/>
                  </a:lnTo>
                  <a:lnTo>
                    <a:pt x="78" y="181"/>
                  </a:lnTo>
                  <a:lnTo>
                    <a:pt x="55" y="185"/>
                  </a:lnTo>
                  <a:lnTo>
                    <a:pt x="33" y="183"/>
                  </a:lnTo>
                  <a:lnTo>
                    <a:pt x="10" y="179"/>
                  </a:lnTo>
                  <a:lnTo>
                    <a:pt x="1" y="166"/>
                  </a:lnTo>
                  <a:lnTo>
                    <a:pt x="0" y="156"/>
                  </a:lnTo>
                  <a:lnTo>
                    <a:pt x="2" y="145"/>
                  </a:lnTo>
                  <a:lnTo>
                    <a:pt x="9" y="135"/>
                  </a:lnTo>
                  <a:lnTo>
                    <a:pt x="16" y="124"/>
                  </a:lnTo>
                  <a:lnTo>
                    <a:pt x="24" y="112"/>
                  </a:lnTo>
                  <a:lnTo>
                    <a:pt x="29" y="99"/>
                  </a:lnTo>
                  <a:lnTo>
                    <a:pt x="32" y="85"/>
                  </a:lnTo>
                  <a:lnTo>
                    <a:pt x="47" y="68"/>
                  </a:lnTo>
                  <a:lnTo>
                    <a:pt x="65" y="52"/>
                  </a:lnTo>
                  <a:lnTo>
                    <a:pt x="85" y="35"/>
                  </a:lnTo>
                  <a:lnTo>
                    <a:pt x="107" y="23"/>
                  </a:lnTo>
                  <a:lnTo>
                    <a:pt x="130" y="12"/>
                  </a:lnTo>
                  <a:lnTo>
                    <a:pt x="154" y="4"/>
                  </a:lnTo>
                  <a:lnTo>
                    <a:pt x="180" y="0"/>
                  </a:lnTo>
                  <a:lnTo>
                    <a:pt x="208" y="3"/>
                  </a:lnTo>
                  <a:close/>
                </a:path>
              </a:pathLst>
            </a:custGeom>
            <a:solidFill>
              <a:srgbClr val="000000"/>
            </a:solidFill>
            <a:ln w="9525">
              <a:noFill/>
              <a:round/>
              <a:headEnd/>
              <a:tailEnd/>
            </a:ln>
          </p:spPr>
          <p:txBody>
            <a:bodyPr/>
            <a:lstStyle/>
            <a:p>
              <a:pPr>
                <a:defRPr/>
              </a:pPr>
              <a:endParaRPr lang="en-CA"/>
            </a:p>
          </p:txBody>
        </p:sp>
        <p:sp>
          <p:nvSpPr>
            <p:cNvPr id="67" name="Freeform 43"/>
            <p:cNvSpPr>
              <a:spLocks/>
            </p:cNvSpPr>
            <p:nvPr/>
          </p:nvSpPr>
          <p:spPr bwMode="auto">
            <a:xfrm>
              <a:off x="4170" y="904"/>
              <a:ext cx="9" cy="13"/>
            </a:xfrm>
            <a:custGeom>
              <a:avLst/>
              <a:gdLst/>
              <a:ahLst/>
              <a:cxnLst>
                <a:cxn ang="0">
                  <a:pos x="22" y="62"/>
                </a:cxn>
                <a:cxn ang="0">
                  <a:pos x="7" y="50"/>
                </a:cxn>
                <a:cxn ang="0">
                  <a:pos x="0" y="39"/>
                </a:cxn>
                <a:cxn ang="0">
                  <a:pos x="0" y="29"/>
                </a:cxn>
                <a:cxn ang="0">
                  <a:pos x="5" y="20"/>
                </a:cxn>
                <a:cxn ang="0">
                  <a:pos x="13" y="11"/>
                </a:cxn>
                <a:cxn ang="0">
                  <a:pos x="24" y="5"/>
                </a:cxn>
                <a:cxn ang="0">
                  <a:pos x="34" y="0"/>
                </a:cxn>
                <a:cxn ang="0">
                  <a:pos x="44" y="0"/>
                </a:cxn>
                <a:cxn ang="0">
                  <a:pos x="46" y="7"/>
                </a:cxn>
                <a:cxn ang="0">
                  <a:pos x="47" y="15"/>
                </a:cxn>
                <a:cxn ang="0">
                  <a:pos x="46" y="23"/>
                </a:cxn>
                <a:cxn ang="0">
                  <a:pos x="45" y="31"/>
                </a:cxn>
                <a:cxn ang="0">
                  <a:pos x="40" y="39"/>
                </a:cxn>
                <a:cxn ang="0">
                  <a:pos x="35" y="47"/>
                </a:cxn>
                <a:cxn ang="0">
                  <a:pos x="28" y="55"/>
                </a:cxn>
                <a:cxn ang="0">
                  <a:pos x="22" y="62"/>
                </a:cxn>
              </a:cxnLst>
              <a:rect l="0" t="0" r="r" b="b"/>
              <a:pathLst>
                <a:path w="47" h="62">
                  <a:moveTo>
                    <a:pt x="22" y="62"/>
                  </a:moveTo>
                  <a:lnTo>
                    <a:pt x="7" y="50"/>
                  </a:lnTo>
                  <a:lnTo>
                    <a:pt x="0" y="39"/>
                  </a:lnTo>
                  <a:lnTo>
                    <a:pt x="0" y="29"/>
                  </a:lnTo>
                  <a:lnTo>
                    <a:pt x="5" y="20"/>
                  </a:lnTo>
                  <a:lnTo>
                    <a:pt x="13" y="11"/>
                  </a:lnTo>
                  <a:lnTo>
                    <a:pt x="24" y="5"/>
                  </a:lnTo>
                  <a:lnTo>
                    <a:pt x="34" y="0"/>
                  </a:lnTo>
                  <a:lnTo>
                    <a:pt x="44" y="0"/>
                  </a:lnTo>
                  <a:lnTo>
                    <a:pt x="46" y="7"/>
                  </a:lnTo>
                  <a:lnTo>
                    <a:pt x="47" y="15"/>
                  </a:lnTo>
                  <a:lnTo>
                    <a:pt x="46" y="23"/>
                  </a:lnTo>
                  <a:lnTo>
                    <a:pt x="45" y="31"/>
                  </a:lnTo>
                  <a:lnTo>
                    <a:pt x="40" y="39"/>
                  </a:lnTo>
                  <a:lnTo>
                    <a:pt x="35" y="47"/>
                  </a:lnTo>
                  <a:lnTo>
                    <a:pt x="28" y="55"/>
                  </a:lnTo>
                  <a:lnTo>
                    <a:pt x="22" y="62"/>
                  </a:lnTo>
                  <a:close/>
                </a:path>
              </a:pathLst>
            </a:custGeom>
            <a:solidFill>
              <a:srgbClr val="00F2CC"/>
            </a:solidFill>
            <a:ln w="9525">
              <a:noFill/>
              <a:round/>
              <a:headEnd/>
              <a:tailEnd/>
            </a:ln>
          </p:spPr>
          <p:txBody>
            <a:bodyPr/>
            <a:lstStyle/>
            <a:p>
              <a:pPr>
                <a:defRPr/>
              </a:pPr>
              <a:endParaRPr lang="en-CA"/>
            </a:p>
          </p:txBody>
        </p:sp>
        <p:sp>
          <p:nvSpPr>
            <p:cNvPr id="68" name="Freeform 44"/>
            <p:cNvSpPr>
              <a:spLocks/>
            </p:cNvSpPr>
            <p:nvPr/>
          </p:nvSpPr>
          <p:spPr bwMode="auto">
            <a:xfrm>
              <a:off x="4160" y="913"/>
              <a:ext cx="10" cy="10"/>
            </a:xfrm>
            <a:custGeom>
              <a:avLst/>
              <a:gdLst/>
              <a:ahLst/>
              <a:cxnLst>
                <a:cxn ang="0">
                  <a:pos x="52" y="42"/>
                </a:cxn>
                <a:cxn ang="0">
                  <a:pos x="50" y="44"/>
                </a:cxn>
                <a:cxn ang="0">
                  <a:pos x="44" y="46"/>
                </a:cxn>
                <a:cxn ang="0">
                  <a:pos x="37" y="48"/>
                </a:cxn>
                <a:cxn ang="0">
                  <a:pos x="29" y="50"/>
                </a:cxn>
                <a:cxn ang="0">
                  <a:pos x="20" y="50"/>
                </a:cxn>
                <a:cxn ang="0">
                  <a:pos x="11" y="51"/>
                </a:cxn>
                <a:cxn ang="0">
                  <a:pos x="5" y="51"/>
                </a:cxn>
                <a:cxn ang="0">
                  <a:pos x="0" y="52"/>
                </a:cxn>
                <a:cxn ang="0">
                  <a:pos x="22" y="0"/>
                </a:cxn>
                <a:cxn ang="0">
                  <a:pos x="52" y="42"/>
                </a:cxn>
              </a:cxnLst>
              <a:rect l="0" t="0" r="r" b="b"/>
              <a:pathLst>
                <a:path w="52" h="52">
                  <a:moveTo>
                    <a:pt x="52" y="42"/>
                  </a:moveTo>
                  <a:lnTo>
                    <a:pt x="50" y="44"/>
                  </a:lnTo>
                  <a:lnTo>
                    <a:pt x="44" y="46"/>
                  </a:lnTo>
                  <a:lnTo>
                    <a:pt x="37" y="48"/>
                  </a:lnTo>
                  <a:lnTo>
                    <a:pt x="29" y="50"/>
                  </a:lnTo>
                  <a:lnTo>
                    <a:pt x="20" y="50"/>
                  </a:lnTo>
                  <a:lnTo>
                    <a:pt x="11" y="51"/>
                  </a:lnTo>
                  <a:lnTo>
                    <a:pt x="5" y="51"/>
                  </a:lnTo>
                  <a:lnTo>
                    <a:pt x="0" y="52"/>
                  </a:lnTo>
                  <a:lnTo>
                    <a:pt x="22" y="0"/>
                  </a:lnTo>
                  <a:lnTo>
                    <a:pt x="52" y="42"/>
                  </a:lnTo>
                  <a:close/>
                </a:path>
              </a:pathLst>
            </a:custGeom>
            <a:solidFill>
              <a:srgbClr val="FFFFFF"/>
            </a:solidFill>
            <a:ln w="9525">
              <a:noFill/>
              <a:round/>
              <a:headEnd/>
              <a:tailEnd/>
            </a:ln>
          </p:spPr>
          <p:txBody>
            <a:bodyPr/>
            <a:lstStyle/>
            <a:p>
              <a:pPr>
                <a:defRPr/>
              </a:pPr>
              <a:endParaRPr lang="en-CA"/>
            </a:p>
          </p:txBody>
        </p:sp>
        <p:sp>
          <p:nvSpPr>
            <p:cNvPr id="69" name="Freeform 45"/>
            <p:cNvSpPr>
              <a:spLocks/>
            </p:cNvSpPr>
            <p:nvPr/>
          </p:nvSpPr>
          <p:spPr bwMode="auto">
            <a:xfrm>
              <a:off x="4222" y="954"/>
              <a:ext cx="19" cy="13"/>
            </a:xfrm>
            <a:custGeom>
              <a:avLst/>
              <a:gdLst/>
              <a:ahLst/>
              <a:cxnLst>
                <a:cxn ang="0">
                  <a:pos x="93" y="11"/>
                </a:cxn>
                <a:cxn ang="0">
                  <a:pos x="94" y="18"/>
                </a:cxn>
                <a:cxn ang="0">
                  <a:pos x="93" y="26"/>
                </a:cxn>
                <a:cxn ang="0">
                  <a:pos x="89" y="33"/>
                </a:cxn>
                <a:cxn ang="0">
                  <a:pos x="84" y="41"/>
                </a:cxn>
                <a:cxn ang="0">
                  <a:pos x="76" y="46"/>
                </a:cxn>
                <a:cxn ang="0">
                  <a:pos x="67" y="53"/>
                </a:cxn>
                <a:cxn ang="0">
                  <a:pos x="58" y="58"/>
                </a:cxn>
                <a:cxn ang="0">
                  <a:pos x="51" y="63"/>
                </a:cxn>
                <a:cxn ang="0">
                  <a:pos x="38" y="62"/>
                </a:cxn>
                <a:cxn ang="0">
                  <a:pos x="29" y="62"/>
                </a:cxn>
                <a:cxn ang="0">
                  <a:pos x="20" y="61"/>
                </a:cxn>
                <a:cxn ang="0">
                  <a:pos x="14" y="59"/>
                </a:cxn>
                <a:cxn ang="0">
                  <a:pos x="7" y="54"/>
                </a:cxn>
                <a:cxn ang="0">
                  <a:pos x="3" y="50"/>
                </a:cxn>
                <a:cxn ang="0">
                  <a:pos x="0" y="42"/>
                </a:cxn>
                <a:cxn ang="0">
                  <a:pos x="0" y="32"/>
                </a:cxn>
                <a:cxn ang="0">
                  <a:pos x="10" y="29"/>
                </a:cxn>
                <a:cxn ang="0">
                  <a:pos x="20" y="24"/>
                </a:cxn>
                <a:cxn ang="0">
                  <a:pos x="31" y="16"/>
                </a:cxn>
                <a:cxn ang="0">
                  <a:pos x="42" y="9"/>
                </a:cxn>
                <a:cxn ang="0">
                  <a:pos x="52" y="2"/>
                </a:cxn>
                <a:cxn ang="0">
                  <a:pos x="63" y="0"/>
                </a:cxn>
                <a:cxn ang="0">
                  <a:pos x="77" y="2"/>
                </a:cxn>
                <a:cxn ang="0">
                  <a:pos x="93" y="11"/>
                </a:cxn>
              </a:cxnLst>
              <a:rect l="0" t="0" r="r" b="b"/>
              <a:pathLst>
                <a:path w="94" h="63">
                  <a:moveTo>
                    <a:pt x="93" y="11"/>
                  </a:moveTo>
                  <a:lnTo>
                    <a:pt x="94" y="18"/>
                  </a:lnTo>
                  <a:lnTo>
                    <a:pt x="93" y="26"/>
                  </a:lnTo>
                  <a:lnTo>
                    <a:pt x="89" y="33"/>
                  </a:lnTo>
                  <a:lnTo>
                    <a:pt x="84" y="41"/>
                  </a:lnTo>
                  <a:lnTo>
                    <a:pt x="76" y="46"/>
                  </a:lnTo>
                  <a:lnTo>
                    <a:pt x="67" y="53"/>
                  </a:lnTo>
                  <a:lnTo>
                    <a:pt x="58" y="58"/>
                  </a:lnTo>
                  <a:lnTo>
                    <a:pt x="51" y="63"/>
                  </a:lnTo>
                  <a:lnTo>
                    <a:pt x="38" y="62"/>
                  </a:lnTo>
                  <a:lnTo>
                    <a:pt x="29" y="62"/>
                  </a:lnTo>
                  <a:lnTo>
                    <a:pt x="20" y="61"/>
                  </a:lnTo>
                  <a:lnTo>
                    <a:pt x="14" y="59"/>
                  </a:lnTo>
                  <a:lnTo>
                    <a:pt x="7" y="54"/>
                  </a:lnTo>
                  <a:lnTo>
                    <a:pt x="3" y="50"/>
                  </a:lnTo>
                  <a:lnTo>
                    <a:pt x="0" y="42"/>
                  </a:lnTo>
                  <a:lnTo>
                    <a:pt x="0" y="32"/>
                  </a:lnTo>
                  <a:lnTo>
                    <a:pt x="10" y="29"/>
                  </a:lnTo>
                  <a:lnTo>
                    <a:pt x="20" y="24"/>
                  </a:lnTo>
                  <a:lnTo>
                    <a:pt x="31" y="16"/>
                  </a:lnTo>
                  <a:lnTo>
                    <a:pt x="42" y="9"/>
                  </a:lnTo>
                  <a:lnTo>
                    <a:pt x="52" y="2"/>
                  </a:lnTo>
                  <a:lnTo>
                    <a:pt x="63" y="0"/>
                  </a:lnTo>
                  <a:lnTo>
                    <a:pt x="77" y="2"/>
                  </a:lnTo>
                  <a:lnTo>
                    <a:pt x="93" y="11"/>
                  </a:lnTo>
                  <a:close/>
                </a:path>
              </a:pathLst>
            </a:custGeom>
            <a:solidFill>
              <a:srgbClr val="000000"/>
            </a:solidFill>
            <a:ln w="9525">
              <a:noFill/>
              <a:round/>
              <a:headEnd/>
              <a:tailEnd/>
            </a:ln>
          </p:spPr>
          <p:txBody>
            <a:bodyPr/>
            <a:lstStyle/>
            <a:p>
              <a:pPr>
                <a:defRPr/>
              </a:pPr>
              <a:endParaRPr lang="en-CA"/>
            </a:p>
          </p:txBody>
        </p:sp>
        <p:sp>
          <p:nvSpPr>
            <p:cNvPr id="70" name="Freeform 46"/>
            <p:cNvSpPr>
              <a:spLocks/>
            </p:cNvSpPr>
            <p:nvPr/>
          </p:nvSpPr>
          <p:spPr bwMode="auto">
            <a:xfrm>
              <a:off x="4222" y="958"/>
              <a:ext cx="102" cy="121"/>
            </a:xfrm>
            <a:custGeom>
              <a:avLst/>
              <a:gdLst/>
              <a:ahLst/>
              <a:cxnLst>
                <a:cxn ang="0">
                  <a:pos x="408" y="72"/>
                </a:cxn>
                <a:cxn ang="0">
                  <a:pos x="422" y="148"/>
                </a:cxn>
                <a:cxn ang="0">
                  <a:pos x="449" y="220"/>
                </a:cxn>
                <a:cxn ang="0">
                  <a:pos x="487" y="285"/>
                </a:cxn>
                <a:cxn ang="0">
                  <a:pos x="500" y="329"/>
                </a:cxn>
                <a:cxn ang="0">
                  <a:pos x="475" y="363"/>
                </a:cxn>
                <a:cxn ang="0">
                  <a:pos x="444" y="398"/>
                </a:cxn>
                <a:cxn ang="0">
                  <a:pos x="411" y="432"/>
                </a:cxn>
                <a:cxn ang="0">
                  <a:pos x="366" y="418"/>
                </a:cxn>
                <a:cxn ang="0">
                  <a:pos x="392" y="393"/>
                </a:cxn>
                <a:cxn ang="0">
                  <a:pos x="422" y="369"/>
                </a:cxn>
                <a:cxn ang="0">
                  <a:pos x="444" y="342"/>
                </a:cxn>
                <a:cxn ang="0">
                  <a:pos x="448" y="314"/>
                </a:cxn>
                <a:cxn ang="0">
                  <a:pos x="422" y="297"/>
                </a:cxn>
                <a:cxn ang="0">
                  <a:pos x="396" y="294"/>
                </a:cxn>
                <a:cxn ang="0">
                  <a:pos x="369" y="296"/>
                </a:cxn>
                <a:cxn ang="0">
                  <a:pos x="344" y="304"/>
                </a:cxn>
                <a:cxn ang="0">
                  <a:pos x="316" y="264"/>
                </a:cxn>
                <a:cxn ang="0">
                  <a:pos x="301" y="219"/>
                </a:cxn>
                <a:cxn ang="0">
                  <a:pos x="284" y="180"/>
                </a:cxn>
                <a:cxn ang="0">
                  <a:pos x="252" y="158"/>
                </a:cxn>
                <a:cxn ang="0">
                  <a:pos x="227" y="202"/>
                </a:cxn>
                <a:cxn ang="0">
                  <a:pos x="212" y="254"/>
                </a:cxn>
                <a:cxn ang="0">
                  <a:pos x="201" y="310"/>
                </a:cxn>
                <a:cxn ang="0">
                  <a:pos x="189" y="366"/>
                </a:cxn>
                <a:cxn ang="0">
                  <a:pos x="150" y="381"/>
                </a:cxn>
                <a:cxn ang="0">
                  <a:pos x="112" y="397"/>
                </a:cxn>
                <a:cxn ang="0">
                  <a:pos x="72" y="412"/>
                </a:cxn>
                <a:cxn ang="0">
                  <a:pos x="34" y="428"/>
                </a:cxn>
                <a:cxn ang="0">
                  <a:pos x="69" y="462"/>
                </a:cxn>
                <a:cxn ang="0">
                  <a:pos x="121" y="486"/>
                </a:cxn>
                <a:cxn ang="0">
                  <a:pos x="158" y="520"/>
                </a:cxn>
                <a:cxn ang="0">
                  <a:pos x="148" y="584"/>
                </a:cxn>
                <a:cxn ang="0">
                  <a:pos x="122" y="591"/>
                </a:cxn>
                <a:cxn ang="0">
                  <a:pos x="93" y="598"/>
                </a:cxn>
                <a:cxn ang="0">
                  <a:pos x="63" y="602"/>
                </a:cxn>
                <a:cxn ang="0">
                  <a:pos x="34" y="604"/>
                </a:cxn>
                <a:cxn ang="0">
                  <a:pos x="39" y="574"/>
                </a:cxn>
                <a:cxn ang="0">
                  <a:pos x="34" y="549"/>
                </a:cxn>
                <a:cxn ang="0">
                  <a:pos x="19" y="528"/>
                </a:cxn>
                <a:cxn ang="0">
                  <a:pos x="3" y="511"/>
                </a:cxn>
                <a:cxn ang="0">
                  <a:pos x="1" y="443"/>
                </a:cxn>
                <a:cxn ang="0">
                  <a:pos x="0" y="369"/>
                </a:cxn>
                <a:cxn ang="0">
                  <a:pos x="2" y="294"/>
                </a:cxn>
                <a:cxn ang="0">
                  <a:pos x="13" y="221"/>
                </a:cxn>
                <a:cxn ang="0">
                  <a:pos x="61" y="229"/>
                </a:cxn>
                <a:cxn ang="0">
                  <a:pos x="109" y="236"/>
                </a:cxn>
                <a:cxn ang="0">
                  <a:pos x="157" y="235"/>
                </a:cxn>
                <a:cxn ang="0">
                  <a:pos x="200" y="221"/>
                </a:cxn>
                <a:cxn ang="0">
                  <a:pos x="231" y="156"/>
                </a:cxn>
                <a:cxn ang="0">
                  <a:pos x="226" y="77"/>
                </a:cxn>
                <a:cxn ang="0">
                  <a:pos x="238" y="15"/>
                </a:cxn>
                <a:cxn ang="0">
                  <a:pos x="324" y="3"/>
                </a:cxn>
                <a:cxn ang="0">
                  <a:pos x="348" y="10"/>
                </a:cxn>
                <a:cxn ang="0">
                  <a:pos x="373" y="10"/>
                </a:cxn>
                <a:cxn ang="0">
                  <a:pos x="393" y="14"/>
                </a:cxn>
                <a:cxn ang="0">
                  <a:pos x="406" y="34"/>
                </a:cxn>
              </a:cxnLst>
              <a:rect l="0" t="0" r="r" b="b"/>
              <a:pathLst>
                <a:path w="510" h="604">
                  <a:moveTo>
                    <a:pt x="406" y="34"/>
                  </a:moveTo>
                  <a:lnTo>
                    <a:pt x="408" y="72"/>
                  </a:lnTo>
                  <a:lnTo>
                    <a:pt x="413" y="111"/>
                  </a:lnTo>
                  <a:lnTo>
                    <a:pt x="422" y="148"/>
                  </a:lnTo>
                  <a:lnTo>
                    <a:pt x="435" y="185"/>
                  </a:lnTo>
                  <a:lnTo>
                    <a:pt x="449" y="220"/>
                  </a:lnTo>
                  <a:lnTo>
                    <a:pt x="467" y="254"/>
                  </a:lnTo>
                  <a:lnTo>
                    <a:pt x="487" y="285"/>
                  </a:lnTo>
                  <a:lnTo>
                    <a:pt x="510" y="314"/>
                  </a:lnTo>
                  <a:lnTo>
                    <a:pt x="500" y="329"/>
                  </a:lnTo>
                  <a:lnTo>
                    <a:pt x="489" y="346"/>
                  </a:lnTo>
                  <a:lnTo>
                    <a:pt x="475" y="363"/>
                  </a:lnTo>
                  <a:lnTo>
                    <a:pt x="461" y="381"/>
                  </a:lnTo>
                  <a:lnTo>
                    <a:pt x="444" y="398"/>
                  </a:lnTo>
                  <a:lnTo>
                    <a:pt x="428" y="416"/>
                  </a:lnTo>
                  <a:lnTo>
                    <a:pt x="411" y="432"/>
                  </a:lnTo>
                  <a:lnTo>
                    <a:pt x="396" y="448"/>
                  </a:lnTo>
                  <a:lnTo>
                    <a:pt x="366" y="418"/>
                  </a:lnTo>
                  <a:lnTo>
                    <a:pt x="377" y="406"/>
                  </a:lnTo>
                  <a:lnTo>
                    <a:pt x="392" y="393"/>
                  </a:lnTo>
                  <a:lnTo>
                    <a:pt x="406" y="381"/>
                  </a:lnTo>
                  <a:lnTo>
                    <a:pt x="422" y="369"/>
                  </a:lnTo>
                  <a:lnTo>
                    <a:pt x="434" y="356"/>
                  </a:lnTo>
                  <a:lnTo>
                    <a:pt x="444" y="342"/>
                  </a:lnTo>
                  <a:lnTo>
                    <a:pt x="448" y="328"/>
                  </a:lnTo>
                  <a:lnTo>
                    <a:pt x="448" y="314"/>
                  </a:lnTo>
                  <a:lnTo>
                    <a:pt x="435" y="304"/>
                  </a:lnTo>
                  <a:lnTo>
                    <a:pt x="422" y="297"/>
                  </a:lnTo>
                  <a:lnTo>
                    <a:pt x="409" y="294"/>
                  </a:lnTo>
                  <a:lnTo>
                    <a:pt x="396" y="294"/>
                  </a:lnTo>
                  <a:lnTo>
                    <a:pt x="383" y="294"/>
                  </a:lnTo>
                  <a:lnTo>
                    <a:pt x="369" y="296"/>
                  </a:lnTo>
                  <a:lnTo>
                    <a:pt x="356" y="299"/>
                  </a:lnTo>
                  <a:lnTo>
                    <a:pt x="344" y="304"/>
                  </a:lnTo>
                  <a:lnTo>
                    <a:pt x="327" y="285"/>
                  </a:lnTo>
                  <a:lnTo>
                    <a:pt x="316" y="264"/>
                  </a:lnTo>
                  <a:lnTo>
                    <a:pt x="307" y="242"/>
                  </a:lnTo>
                  <a:lnTo>
                    <a:pt x="301" y="219"/>
                  </a:lnTo>
                  <a:lnTo>
                    <a:pt x="293" y="198"/>
                  </a:lnTo>
                  <a:lnTo>
                    <a:pt x="284" y="180"/>
                  </a:lnTo>
                  <a:lnTo>
                    <a:pt x="270" y="165"/>
                  </a:lnTo>
                  <a:lnTo>
                    <a:pt x="252" y="158"/>
                  </a:lnTo>
                  <a:lnTo>
                    <a:pt x="237" y="178"/>
                  </a:lnTo>
                  <a:lnTo>
                    <a:pt x="227" y="202"/>
                  </a:lnTo>
                  <a:lnTo>
                    <a:pt x="218" y="227"/>
                  </a:lnTo>
                  <a:lnTo>
                    <a:pt x="212" y="254"/>
                  </a:lnTo>
                  <a:lnTo>
                    <a:pt x="205" y="281"/>
                  </a:lnTo>
                  <a:lnTo>
                    <a:pt x="201" y="310"/>
                  </a:lnTo>
                  <a:lnTo>
                    <a:pt x="195" y="338"/>
                  </a:lnTo>
                  <a:lnTo>
                    <a:pt x="189" y="366"/>
                  </a:lnTo>
                  <a:lnTo>
                    <a:pt x="169" y="373"/>
                  </a:lnTo>
                  <a:lnTo>
                    <a:pt x="150" y="381"/>
                  </a:lnTo>
                  <a:lnTo>
                    <a:pt x="131" y="389"/>
                  </a:lnTo>
                  <a:lnTo>
                    <a:pt x="112" y="397"/>
                  </a:lnTo>
                  <a:lnTo>
                    <a:pt x="91" y="403"/>
                  </a:lnTo>
                  <a:lnTo>
                    <a:pt x="72" y="412"/>
                  </a:lnTo>
                  <a:lnTo>
                    <a:pt x="53" y="419"/>
                  </a:lnTo>
                  <a:lnTo>
                    <a:pt x="34" y="428"/>
                  </a:lnTo>
                  <a:lnTo>
                    <a:pt x="46" y="446"/>
                  </a:lnTo>
                  <a:lnTo>
                    <a:pt x="69" y="462"/>
                  </a:lnTo>
                  <a:lnTo>
                    <a:pt x="93" y="473"/>
                  </a:lnTo>
                  <a:lnTo>
                    <a:pt x="121" y="486"/>
                  </a:lnTo>
                  <a:lnTo>
                    <a:pt x="142" y="499"/>
                  </a:lnTo>
                  <a:lnTo>
                    <a:pt x="158" y="520"/>
                  </a:lnTo>
                  <a:lnTo>
                    <a:pt x="160" y="546"/>
                  </a:lnTo>
                  <a:lnTo>
                    <a:pt x="148" y="584"/>
                  </a:lnTo>
                  <a:lnTo>
                    <a:pt x="134" y="587"/>
                  </a:lnTo>
                  <a:lnTo>
                    <a:pt x="122" y="591"/>
                  </a:lnTo>
                  <a:lnTo>
                    <a:pt x="107" y="594"/>
                  </a:lnTo>
                  <a:lnTo>
                    <a:pt x="93" y="598"/>
                  </a:lnTo>
                  <a:lnTo>
                    <a:pt x="78" y="600"/>
                  </a:lnTo>
                  <a:lnTo>
                    <a:pt x="63" y="602"/>
                  </a:lnTo>
                  <a:lnTo>
                    <a:pt x="48" y="603"/>
                  </a:lnTo>
                  <a:lnTo>
                    <a:pt x="34" y="604"/>
                  </a:lnTo>
                  <a:lnTo>
                    <a:pt x="38" y="587"/>
                  </a:lnTo>
                  <a:lnTo>
                    <a:pt x="39" y="574"/>
                  </a:lnTo>
                  <a:lnTo>
                    <a:pt x="37" y="560"/>
                  </a:lnTo>
                  <a:lnTo>
                    <a:pt x="34" y="549"/>
                  </a:lnTo>
                  <a:lnTo>
                    <a:pt x="26" y="538"/>
                  </a:lnTo>
                  <a:lnTo>
                    <a:pt x="19" y="528"/>
                  </a:lnTo>
                  <a:lnTo>
                    <a:pt x="10" y="517"/>
                  </a:lnTo>
                  <a:lnTo>
                    <a:pt x="3" y="511"/>
                  </a:lnTo>
                  <a:lnTo>
                    <a:pt x="2" y="477"/>
                  </a:lnTo>
                  <a:lnTo>
                    <a:pt x="1" y="443"/>
                  </a:lnTo>
                  <a:lnTo>
                    <a:pt x="0" y="406"/>
                  </a:lnTo>
                  <a:lnTo>
                    <a:pt x="0" y="369"/>
                  </a:lnTo>
                  <a:lnTo>
                    <a:pt x="0" y="331"/>
                  </a:lnTo>
                  <a:lnTo>
                    <a:pt x="2" y="294"/>
                  </a:lnTo>
                  <a:lnTo>
                    <a:pt x="5" y="256"/>
                  </a:lnTo>
                  <a:lnTo>
                    <a:pt x="13" y="221"/>
                  </a:lnTo>
                  <a:lnTo>
                    <a:pt x="36" y="225"/>
                  </a:lnTo>
                  <a:lnTo>
                    <a:pt x="61" y="229"/>
                  </a:lnTo>
                  <a:lnTo>
                    <a:pt x="84" y="233"/>
                  </a:lnTo>
                  <a:lnTo>
                    <a:pt x="109" y="236"/>
                  </a:lnTo>
                  <a:lnTo>
                    <a:pt x="133" y="236"/>
                  </a:lnTo>
                  <a:lnTo>
                    <a:pt x="157" y="235"/>
                  </a:lnTo>
                  <a:lnTo>
                    <a:pt x="178" y="229"/>
                  </a:lnTo>
                  <a:lnTo>
                    <a:pt x="200" y="221"/>
                  </a:lnTo>
                  <a:lnTo>
                    <a:pt x="223" y="192"/>
                  </a:lnTo>
                  <a:lnTo>
                    <a:pt x="231" y="156"/>
                  </a:lnTo>
                  <a:lnTo>
                    <a:pt x="229" y="115"/>
                  </a:lnTo>
                  <a:lnTo>
                    <a:pt x="226" y="77"/>
                  </a:lnTo>
                  <a:lnTo>
                    <a:pt x="226" y="41"/>
                  </a:lnTo>
                  <a:lnTo>
                    <a:pt x="238" y="15"/>
                  </a:lnTo>
                  <a:lnTo>
                    <a:pt x="267" y="0"/>
                  </a:lnTo>
                  <a:lnTo>
                    <a:pt x="324" y="3"/>
                  </a:lnTo>
                  <a:lnTo>
                    <a:pt x="335" y="8"/>
                  </a:lnTo>
                  <a:lnTo>
                    <a:pt x="348" y="10"/>
                  </a:lnTo>
                  <a:lnTo>
                    <a:pt x="360" y="10"/>
                  </a:lnTo>
                  <a:lnTo>
                    <a:pt x="373" y="10"/>
                  </a:lnTo>
                  <a:lnTo>
                    <a:pt x="383" y="10"/>
                  </a:lnTo>
                  <a:lnTo>
                    <a:pt x="393" y="14"/>
                  </a:lnTo>
                  <a:lnTo>
                    <a:pt x="400" y="20"/>
                  </a:lnTo>
                  <a:lnTo>
                    <a:pt x="406" y="34"/>
                  </a:lnTo>
                  <a:close/>
                </a:path>
              </a:pathLst>
            </a:custGeom>
            <a:solidFill>
              <a:srgbClr val="E50065"/>
            </a:solidFill>
            <a:ln w="9525">
              <a:noFill/>
              <a:round/>
              <a:headEnd/>
              <a:tailEnd/>
            </a:ln>
          </p:spPr>
          <p:txBody>
            <a:bodyPr/>
            <a:lstStyle/>
            <a:p>
              <a:pPr>
                <a:defRPr/>
              </a:pPr>
              <a:endParaRPr lang="en-CA"/>
            </a:p>
          </p:txBody>
        </p:sp>
        <p:sp>
          <p:nvSpPr>
            <p:cNvPr id="71" name="Freeform 47"/>
            <p:cNvSpPr>
              <a:spLocks/>
            </p:cNvSpPr>
            <p:nvPr/>
          </p:nvSpPr>
          <p:spPr bwMode="auto">
            <a:xfrm>
              <a:off x="4108" y="967"/>
              <a:ext cx="69" cy="92"/>
            </a:xfrm>
            <a:custGeom>
              <a:avLst/>
              <a:gdLst/>
              <a:ahLst/>
              <a:cxnLst>
                <a:cxn ang="0">
                  <a:pos x="255" y="100"/>
                </a:cxn>
                <a:cxn ang="0">
                  <a:pos x="262" y="125"/>
                </a:cxn>
                <a:cxn ang="0">
                  <a:pos x="264" y="151"/>
                </a:cxn>
                <a:cxn ang="0">
                  <a:pos x="261" y="175"/>
                </a:cxn>
                <a:cxn ang="0">
                  <a:pos x="251" y="189"/>
                </a:cxn>
                <a:cxn ang="0">
                  <a:pos x="236" y="196"/>
                </a:cxn>
                <a:cxn ang="0">
                  <a:pos x="223" y="204"/>
                </a:cxn>
                <a:cxn ang="0">
                  <a:pos x="210" y="212"/>
                </a:cxn>
                <a:cxn ang="0">
                  <a:pos x="214" y="239"/>
                </a:cxn>
                <a:cxn ang="0">
                  <a:pos x="246" y="257"/>
                </a:cxn>
                <a:cxn ang="0">
                  <a:pos x="287" y="258"/>
                </a:cxn>
                <a:cxn ang="0">
                  <a:pos x="327" y="275"/>
                </a:cxn>
                <a:cxn ang="0">
                  <a:pos x="345" y="322"/>
                </a:cxn>
                <a:cxn ang="0">
                  <a:pos x="343" y="367"/>
                </a:cxn>
                <a:cxn ang="0">
                  <a:pos x="329" y="408"/>
                </a:cxn>
                <a:cxn ang="0">
                  <a:pos x="300" y="441"/>
                </a:cxn>
                <a:cxn ang="0">
                  <a:pos x="273" y="459"/>
                </a:cxn>
                <a:cxn ang="0">
                  <a:pos x="277" y="458"/>
                </a:cxn>
                <a:cxn ang="0">
                  <a:pos x="294" y="444"/>
                </a:cxn>
                <a:cxn ang="0">
                  <a:pos x="303" y="424"/>
                </a:cxn>
                <a:cxn ang="0">
                  <a:pos x="268" y="415"/>
                </a:cxn>
                <a:cxn ang="0">
                  <a:pos x="230" y="383"/>
                </a:cxn>
                <a:cxn ang="0">
                  <a:pos x="205" y="339"/>
                </a:cxn>
                <a:cxn ang="0">
                  <a:pos x="166" y="323"/>
                </a:cxn>
                <a:cxn ang="0">
                  <a:pos x="130" y="344"/>
                </a:cxn>
                <a:cxn ang="0">
                  <a:pos x="138" y="341"/>
                </a:cxn>
                <a:cxn ang="0">
                  <a:pos x="159" y="326"/>
                </a:cxn>
                <a:cxn ang="0">
                  <a:pos x="180" y="308"/>
                </a:cxn>
                <a:cxn ang="0">
                  <a:pos x="173" y="278"/>
                </a:cxn>
                <a:cxn ang="0">
                  <a:pos x="147" y="273"/>
                </a:cxn>
                <a:cxn ang="0">
                  <a:pos x="121" y="293"/>
                </a:cxn>
                <a:cxn ang="0">
                  <a:pos x="94" y="315"/>
                </a:cxn>
                <a:cxn ang="0">
                  <a:pos x="78" y="318"/>
                </a:cxn>
                <a:cxn ang="0">
                  <a:pos x="90" y="306"/>
                </a:cxn>
                <a:cxn ang="0">
                  <a:pos x="107" y="287"/>
                </a:cxn>
                <a:cxn ang="0">
                  <a:pos x="105" y="261"/>
                </a:cxn>
                <a:cxn ang="0">
                  <a:pos x="102" y="233"/>
                </a:cxn>
                <a:cxn ang="0">
                  <a:pos x="131" y="215"/>
                </a:cxn>
                <a:cxn ang="0">
                  <a:pos x="159" y="201"/>
                </a:cxn>
                <a:cxn ang="0">
                  <a:pos x="164" y="180"/>
                </a:cxn>
                <a:cxn ang="0">
                  <a:pos x="133" y="164"/>
                </a:cxn>
                <a:cxn ang="0">
                  <a:pos x="95" y="187"/>
                </a:cxn>
                <a:cxn ang="0">
                  <a:pos x="61" y="216"/>
                </a:cxn>
                <a:cxn ang="0">
                  <a:pos x="27" y="232"/>
                </a:cxn>
                <a:cxn ang="0">
                  <a:pos x="21" y="207"/>
                </a:cxn>
                <a:cxn ang="0">
                  <a:pos x="55" y="174"/>
                </a:cxn>
                <a:cxn ang="0">
                  <a:pos x="95" y="145"/>
                </a:cxn>
                <a:cxn ang="0">
                  <a:pos x="126" y="117"/>
                </a:cxn>
                <a:cxn ang="0">
                  <a:pos x="114" y="100"/>
                </a:cxn>
                <a:cxn ang="0">
                  <a:pos x="79" y="106"/>
                </a:cxn>
                <a:cxn ang="0">
                  <a:pos x="47" y="125"/>
                </a:cxn>
                <a:cxn ang="0">
                  <a:pos x="15" y="144"/>
                </a:cxn>
                <a:cxn ang="0">
                  <a:pos x="19" y="152"/>
                </a:cxn>
                <a:cxn ang="0">
                  <a:pos x="32" y="123"/>
                </a:cxn>
                <a:cxn ang="0">
                  <a:pos x="33" y="82"/>
                </a:cxn>
                <a:cxn ang="0">
                  <a:pos x="55" y="48"/>
                </a:cxn>
                <a:cxn ang="0">
                  <a:pos x="102" y="10"/>
                </a:cxn>
                <a:cxn ang="0">
                  <a:pos x="142" y="4"/>
                </a:cxn>
                <a:cxn ang="0">
                  <a:pos x="182" y="38"/>
                </a:cxn>
                <a:cxn ang="0">
                  <a:pos x="225" y="78"/>
                </a:cxn>
              </a:cxnLst>
              <a:rect l="0" t="0" r="r" b="b"/>
              <a:pathLst>
                <a:path w="345" h="460">
                  <a:moveTo>
                    <a:pt x="249" y="92"/>
                  </a:moveTo>
                  <a:lnTo>
                    <a:pt x="255" y="100"/>
                  </a:lnTo>
                  <a:lnTo>
                    <a:pt x="260" y="111"/>
                  </a:lnTo>
                  <a:lnTo>
                    <a:pt x="262" y="125"/>
                  </a:lnTo>
                  <a:lnTo>
                    <a:pt x="265" y="138"/>
                  </a:lnTo>
                  <a:lnTo>
                    <a:pt x="264" y="151"/>
                  </a:lnTo>
                  <a:lnTo>
                    <a:pt x="264" y="164"/>
                  </a:lnTo>
                  <a:lnTo>
                    <a:pt x="261" y="175"/>
                  </a:lnTo>
                  <a:lnTo>
                    <a:pt x="259" y="186"/>
                  </a:lnTo>
                  <a:lnTo>
                    <a:pt x="251" y="189"/>
                  </a:lnTo>
                  <a:lnTo>
                    <a:pt x="243" y="192"/>
                  </a:lnTo>
                  <a:lnTo>
                    <a:pt x="236" y="196"/>
                  </a:lnTo>
                  <a:lnTo>
                    <a:pt x="230" y="200"/>
                  </a:lnTo>
                  <a:lnTo>
                    <a:pt x="223" y="204"/>
                  </a:lnTo>
                  <a:lnTo>
                    <a:pt x="216" y="208"/>
                  </a:lnTo>
                  <a:lnTo>
                    <a:pt x="210" y="212"/>
                  </a:lnTo>
                  <a:lnTo>
                    <a:pt x="207" y="216"/>
                  </a:lnTo>
                  <a:lnTo>
                    <a:pt x="214" y="239"/>
                  </a:lnTo>
                  <a:lnTo>
                    <a:pt x="229" y="252"/>
                  </a:lnTo>
                  <a:lnTo>
                    <a:pt x="246" y="257"/>
                  </a:lnTo>
                  <a:lnTo>
                    <a:pt x="267" y="258"/>
                  </a:lnTo>
                  <a:lnTo>
                    <a:pt x="287" y="258"/>
                  </a:lnTo>
                  <a:lnTo>
                    <a:pt x="309" y="262"/>
                  </a:lnTo>
                  <a:lnTo>
                    <a:pt x="327" y="275"/>
                  </a:lnTo>
                  <a:lnTo>
                    <a:pt x="343" y="300"/>
                  </a:lnTo>
                  <a:lnTo>
                    <a:pt x="345" y="322"/>
                  </a:lnTo>
                  <a:lnTo>
                    <a:pt x="345" y="345"/>
                  </a:lnTo>
                  <a:lnTo>
                    <a:pt x="343" y="367"/>
                  </a:lnTo>
                  <a:lnTo>
                    <a:pt x="338" y="389"/>
                  </a:lnTo>
                  <a:lnTo>
                    <a:pt x="329" y="408"/>
                  </a:lnTo>
                  <a:lnTo>
                    <a:pt x="317" y="425"/>
                  </a:lnTo>
                  <a:lnTo>
                    <a:pt x="300" y="441"/>
                  </a:lnTo>
                  <a:lnTo>
                    <a:pt x="281" y="454"/>
                  </a:lnTo>
                  <a:lnTo>
                    <a:pt x="273" y="459"/>
                  </a:lnTo>
                  <a:lnTo>
                    <a:pt x="273" y="460"/>
                  </a:lnTo>
                  <a:lnTo>
                    <a:pt x="277" y="458"/>
                  </a:lnTo>
                  <a:lnTo>
                    <a:pt x="286" y="453"/>
                  </a:lnTo>
                  <a:lnTo>
                    <a:pt x="294" y="444"/>
                  </a:lnTo>
                  <a:lnTo>
                    <a:pt x="301" y="435"/>
                  </a:lnTo>
                  <a:lnTo>
                    <a:pt x="303" y="424"/>
                  </a:lnTo>
                  <a:lnTo>
                    <a:pt x="301" y="414"/>
                  </a:lnTo>
                  <a:lnTo>
                    <a:pt x="268" y="415"/>
                  </a:lnTo>
                  <a:lnTo>
                    <a:pt x="246" y="404"/>
                  </a:lnTo>
                  <a:lnTo>
                    <a:pt x="230" y="383"/>
                  </a:lnTo>
                  <a:lnTo>
                    <a:pt x="217" y="361"/>
                  </a:lnTo>
                  <a:lnTo>
                    <a:pt x="205" y="339"/>
                  </a:lnTo>
                  <a:lnTo>
                    <a:pt x="189" y="325"/>
                  </a:lnTo>
                  <a:lnTo>
                    <a:pt x="166" y="323"/>
                  </a:lnTo>
                  <a:lnTo>
                    <a:pt x="135" y="340"/>
                  </a:lnTo>
                  <a:lnTo>
                    <a:pt x="130" y="344"/>
                  </a:lnTo>
                  <a:lnTo>
                    <a:pt x="133" y="345"/>
                  </a:lnTo>
                  <a:lnTo>
                    <a:pt x="138" y="341"/>
                  </a:lnTo>
                  <a:lnTo>
                    <a:pt x="148" y="335"/>
                  </a:lnTo>
                  <a:lnTo>
                    <a:pt x="159" y="326"/>
                  </a:lnTo>
                  <a:lnTo>
                    <a:pt x="171" y="317"/>
                  </a:lnTo>
                  <a:lnTo>
                    <a:pt x="180" y="308"/>
                  </a:lnTo>
                  <a:lnTo>
                    <a:pt x="187" y="300"/>
                  </a:lnTo>
                  <a:lnTo>
                    <a:pt x="173" y="278"/>
                  </a:lnTo>
                  <a:lnTo>
                    <a:pt x="161" y="271"/>
                  </a:lnTo>
                  <a:lnTo>
                    <a:pt x="147" y="273"/>
                  </a:lnTo>
                  <a:lnTo>
                    <a:pt x="135" y="282"/>
                  </a:lnTo>
                  <a:lnTo>
                    <a:pt x="121" y="293"/>
                  </a:lnTo>
                  <a:lnTo>
                    <a:pt x="108" y="305"/>
                  </a:lnTo>
                  <a:lnTo>
                    <a:pt x="94" y="315"/>
                  </a:lnTo>
                  <a:lnTo>
                    <a:pt x="83" y="320"/>
                  </a:lnTo>
                  <a:lnTo>
                    <a:pt x="78" y="318"/>
                  </a:lnTo>
                  <a:lnTo>
                    <a:pt x="83" y="314"/>
                  </a:lnTo>
                  <a:lnTo>
                    <a:pt x="90" y="306"/>
                  </a:lnTo>
                  <a:lnTo>
                    <a:pt x="100" y="299"/>
                  </a:lnTo>
                  <a:lnTo>
                    <a:pt x="107" y="287"/>
                  </a:lnTo>
                  <a:lnTo>
                    <a:pt x="110" y="276"/>
                  </a:lnTo>
                  <a:lnTo>
                    <a:pt x="105" y="261"/>
                  </a:lnTo>
                  <a:lnTo>
                    <a:pt x="93" y="248"/>
                  </a:lnTo>
                  <a:lnTo>
                    <a:pt x="102" y="233"/>
                  </a:lnTo>
                  <a:lnTo>
                    <a:pt x="117" y="223"/>
                  </a:lnTo>
                  <a:lnTo>
                    <a:pt x="131" y="215"/>
                  </a:lnTo>
                  <a:lnTo>
                    <a:pt x="147" y="209"/>
                  </a:lnTo>
                  <a:lnTo>
                    <a:pt x="159" y="201"/>
                  </a:lnTo>
                  <a:lnTo>
                    <a:pt x="165" y="192"/>
                  </a:lnTo>
                  <a:lnTo>
                    <a:pt x="164" y="180"/>
                  </a:lnTo>
                  <a:lnTo>
                    <a:pt x="155" y="164"/>
                  </a:lnTo>
                  <a:lnTo>
                    <a:pt x="133" y="164"/>
                  </a:lnTo>
                  <a:lnTo>
                    <a:pt x="113" y="173"/>
                  </a:lnTo>
                  <a:lnTo>
                    <a:pt x="95" y="187"/>
                  </a:lnTo>
                  <a:lnTo>
                    <a:pt x="78" y="203"/>
                  </a:lnTo>
                  <a:lnTo>
                    <a:pt x="61" y="216"/>
                  </a:lnTo>
                  <a:lnTo>
                    <a:pt x="45" y="227"/>
                  </a:lnTo>
                  <a:lnTo>
                    <a:pt x="27" y="232"/>
                  </a:lnTo>
                  <a:lnTo>
                    <a:pt x="10" y="226"/>
                  </a:lnTo>
                  <a:lnTo>
                    <a:pt x="21" y="207"/>
                  </a:lnTo>
                  <a:lnTo>
                    <a:pt x="36" y="190"/>
                  </a:lnTo>
                  <a:lnTo>
                    <a:pt x="55" y="174"/>
                  </a:lnTo>
                  <a:lnTo>
                    <a:pt x="76" y="161"/>
                  </a:lnTo>
                  <a:lnTo>
                    <a:pt x="95" y="145"/>
                  </a:lnTo>
                  <a:lnTo>
                    <a:pt x="113" y="131"/>
                  </a:lnTo>
                  <a:lnTo>
                    <a:pt x="126" y="117"/>
                  </a:lnTo>
                  <a:lnTo>
                    <a:pt x="135" y="102"/>
                  </a:lnTo>
                  <a:lnTo>
                    <a:pt x="114" y="100"/>
                  </a:lnTo>
                  <a:lnTo>
                    <a:pt x="97" y="102"/>
                  </a:lnTo>
                  <a:lnTo>
                    <a:pt x="79" y="106"/>
                  </a:lnTo>
                  <a:lnTo>
                    <a:pt x="64" y="116"/>
                  </a:lnTo>
                  <a:lnTo>
                    <a:pt x="47" y="125"/>
                  </a:lnTo>
                  <a:lnTo>
                    <a:pt x="31" y="135"/>
                  </a:lnTo>
                  <a:lnTo>
                    <a:pt x="15" y="144"/>
                  </a:lnTo>
                  <a:lnTo>
                    <a:pt x="0" y="154"/>
                  </a:lnTo>
                  <a:lnTo>
                    <a:pt x="19" y="152"/>
                  </a:lnTo>
                  <a:lnTo>
                    <a:pt x="30" y="140"/>
                  </a:lnTo>
                  <a:lnTo>
                    <a:pt x="32" y="123"/>
                  </a:lnTo>
                  <a:lnTo>
                    <a:pt x="33" y="104"/>
                  </a:lnTo>
                  <a:lnTo>
                    <a:pt x="33" y="82"/>
                  </a:lnTo>
                  <a:lnTo>
                    <a:pt x="40" y="62"/>
                  </a:lnTo>
                  <a:lnTo>
                    <a:pt x="55" y="48"/>
                  </a:lnTo>
                  <a:lnTo>
                    <a:pt x="83" y="40"/>
                  </a:lnTo>
                  <a:lnTo>
                    <a:pt x="102" y="10"/>
                  </a:lnTo>
                  <a:lnTo>
                    <a:pt x="121" y="0"/>
                  </a:lnTo>
                  <a:lnTo>
                    <a:pt x="142" y="4"/>
                  </a:lnTo>
                  <a:lnTo>
                    <a:pt x="162" y="18"/>
                  </a:lnTo>
                  <a:lnTo>
                    <a:pt x="182" y="38"/>
                  </a:lnTo>
                  <a:lnTo>
                    <a:pt x="204" y="60"/>
                  </a:lnTo>
                  <a:lnTo>
                    <a:pt x="225" y="78"/>
                  </a:lnTo>
                  <a:lnTo>
                    <a:pt x="249" y="92"/>
                  </a:lnTo>
                  <a:close/>
                </a:path>
              </a:pathLst>
            </a:custGeom>
            <a:solidFill>
              <a:srgbClr val="B24C19"/>
            </a:solidFill>
            <a:ln w="9525">
              <a:noFill/>
              <a:round/>
              <a:headEnd/>
              <a:tailEnd/>
            </a:ln>
          </p:spPr>
          <p:txBody>
            <a:bodyPr/>
            <a:lstStyle/>
            <a:p>
              <a:pPr>
                <a:defRPr/>
              </a:pPr>
              <a:endParaRPr lang="en-CA"/>
            </a:p>
          </p:txBody>
        </p:sp>
        <p:sp>
          <p:nvSpPr>
            <p:cNvPr id="72" name="Freeform 48"/>
            <p:cNvSpPr>
              <a:spLocks/>
            </p:cNvSpPr>
            <p:nvPr/>
          </p:nvSpPr>
          <p:spPr bwMode="auto">
            <a:xfrm>
              <a:off x="4170" y="989"/>
              <a:ext cx="44" cy="74"/>
            </a:xfrm>
            <a:custGeom>
              <a:avLst/>
              <a:gdLst/>
              <a:ahLst/>
              <a:cxnLst>
                <a:cxn ang="0">
                  <a:pos x="218" y="52"/>
                </a:cxn>
                <a:cxn ang="0">
                  <a:pos x="213" y="91"/>
                </a:cxn>
                <a:cxn ang="0">
                  <a:pos x="208" y="130"/>
                </a:cxn>
                <a:cxn ang="0">
                  <a:pos x="204" y="168"/>
                </a:cxn>
                <a:cxn ang="0">
                  <a:pos x="201" y="208"/>
                </a:cxn>
                <a:cxn ang="0">
                  <a:pos x="198" y="246"/>
                </a:cxn>
                <a:cxn ang="0">
                  <a:pos x="198" y="286"/>
                </a:cxn>
                <a:cxn ang="0">
                  <a:pos x="201" y="324"/>
                </a:cxn>
                <a:cxn ang="0">
                  <a:pos x="208" y="364"/>
                </a:cxn>
                <a:cxn ang="0">
                  <a:pos x="188" y="366"/>
                </a:cxn>
                <a:cxn ang="0">
                  <a:pos x="168" y="367"/>
                </a:cxn>
                <a:cxn ang="0">
                  <a:pos x="149" y="366"/>
                </a:cxn>
                <a:cxn ang="0">
                  <a:pos x="131" y="365"/>
                </a:cxn>
                <a:cxn ang="0">
                  <a:pos x="112" y="361"/>
                </a:cxn>
                <a:cxn ang="0">
                  <a:pos x="95" y="355"/>
                </a:cxn>
                <a:cxn ang="0">
                  <a:pos x="77" y="348"/>
                </a:cxn>
                <a:cxn ang="0">
                  <a:pos x="62" y="342"/>
                </a:cxn>
                <a:cxn ang="0">
                  <a:pos x="66" y="320"/>
                </a:cxn>
                <a:cxn ang="0">
                  <a:pos x="71" y="295"/>
                </a:cxn>
                <a:cxn ang="0">
                  <a:pos x="76" y="266"/>
                </a:cxn>
                <a:cxn ang="0">
                  <a:pos x="80" y="237"/>
                </a:cxn>
                <a:cxn ang="0">
                  <a:pos x="79" y="207"/>
                </a:cxn>
                <a:cxn ang="0">
                  <a:pos x="76" y="178"/>
                </a:cxn>
                <a:cxn ang="0">
                  <a:pos x="67" y="149"/>
                </a:cxn>
                <a:cxn ang="0">
                  <a:pos x="52" y="126"/>
                </a:cxn>
                <a:cxn ang="0">
                  <a:pos x="28" y="115"/>
                </a:cxn>
                <a:cxn ang="0">
                  <a:pos x="14" y="103"/>
                </a:cxn>
                <a:cxn ang="0">
                  <a:pos x="6" y="89"/>
                </a:cxn>
                <a:cxn ang="0">
                  <a:pos x="2" y="74"/>
                </a:cxn>
                <a:cxn ang="0">
                  <a:pos x="1" y="55"/>
                </a:cxn>
                <a:cxn ang="0">
                  <a:pos x="1" y="39"/>
                </a:cxn>
                <a:cxn ang="0">
                  <a:pos x="1" y="19"/>
                </a:cxn>
                <a:cxn ang="0">
                  <a:pos x="0" y="0"/>
                </a:cxn>
                <a:cxn ang="0">
                  <a:pos x="218" y="52"/>
                </a:cxn>
              </a:cxnLst>
              <a:rect l="0" t="0" r="r" b="b"/>
              <a:pathLst>
                <a:path w="218" h="367">
                  <a:moveTo>
                    <a:pt x="218" y="52"/>
                  </a:moveTo>
                  <a:lnTo>
                    <a:pt x="213" y="91"/>
                  </a:lnTo>
                  <a:lnTo>
                    <a:pt x="208" y="130"/>
                  </a:lnTo>
                  <a:lnTo>
                    <a:pt x="204" y="168"/>
                  </a:lnTo>
                  <a:lnTo>
                    <a:pt x="201" y="208"/>
                  </a:lnTo>
                  <a:lnTo>
                    <a:pt x="198" y="246"/>
                  </a:lnTo>
                  <a:lnTo>
                    <a:pt x="198" y="286"/>
                  </a:lnTo>
                  <a:lnTo>
                    <a:pt x="201" y="324"/>
                  </a:lnTo>
                  <a:lnTo>
                    <a:pt x="208" y="364"/>
                  </a:lnTo>
                  <a:lnTo>
                    <a:pt x="188" y="366"/>
                  </a:lnTo>
                  <a:lnTo>
                    <a:pt x="168" y="367"/>
                  </a:lnTo>
                  <a:lnTo>
                    <a:pt x="149" y="366"/>
                  </a:lnTo>
                  <a:lnTo>
                    <a:pt x="131" y="365"/>
                  </a:lnTo>
                  <a:lnTo>
                    <a:pt x="112" y="361"/>
                  </a:lnTo>
                  <a:lnTo>
                    <a:pt x="95" y="355"/>
                  </a:lnTo>
                  <a:lnTo>
                    <a:pt x="77" y="348"/>
                  </a:lnTo>
                  <a:lnTo>
                    <a:pt x="62" y="342"/>
                  </a:lnTo>
                  <a:lnTo>
                    <a:pt x="66" y="320"/>
                  </a:lnTo>
                  <a:lnTo>
                    <a:pt x="71" y="295"/>
                  </a:lnTo>
                  <a:lnTo>
                    <a:pt x="76" y="266"/>
                  </a:lnTo>
                  <a:lnTo>
                    <a:pt x="80" y="237"/>
                  </a:lnTo>
                  <a:lnTo>
                    <a:pt x="79" y="207"/>
                  </a:lnTo>
                  <a:lnTo>
                    <a:pt x="76" y="178"/>
                  </a:lnTo>
                  <a:lnTo>
                    <a:pt x="67" y="149"/>
                  </a:lnTo>
                  <a:lnTo>
                    <a:pt x="52" y="126"/>
                  </a:lnTo>
                  <a:lnTo>
                    <a:pt x="28" y="115"/>
                  </a:lnTo>
                  <a:lnTo>
                    <a:pt x="14" y="103"/>
                  </a:lnTo>
                  <a:lnTo>
                    <a:pt x="6" y="89"/>
                  </a:lnTo>
                  <a:lnTo>
                    <a:pt x="2" y="74"/>
                  </a:lnTo>
                  <a:lnTo>
                    <a:pt x="1" y="55"/>
                  </a:lnTo>
                  <a:lnTo>
                    <a:pt x="1" y="39"/>
                  </a:lnTo>
                  <a:lnTo>
                    <a:pt x="1" y="19"/>
                  </a:lnTo>
                  <a:lnTo>
                    <a:pt x="0" y="0"/>
                  </a:lnTo>
                  <a:lnTo>
                    <a:pt x="218" y="52"/>
                  </a:lnTo>
                  <a:close/>
                </a:path>
              </a:pathLst>
            </a:custGeom>
            <a:solidFill>
              <a:srgbClr val="F2D8CE"/>
            </a:solidFill>
            <a:ln w="9525">
              <a:noFill/>
              <a:round/>
              <a:headEnd/>
              <a:tailEnd/>
            </a:ln>
          </p:spPr>
          <p:txBody>
            <a:bodyPr/>
            <a:lstStyle/>
            <a:p>
              <a:pPr>
                <a:defRPr/>
              </a:pPr>
              <a:endParaRPr lang="en-CA"/>
            </a:p>
          </p:txBody>
        </p:sp>
        <p:sp>
          <p:nvSpPr>
            <p:cNvPr id="73" name="Freeform 49"/>
            <p:cNvSpPr>
              <a:spLocks/>
            </p:cNvSpPr>
            <p:nvPr/>
          </p:nvSpPr>
          <p:spPr bwMode="auto">
            <a:xfrm>
              <a:off x="4249" y="1006"/>
              <a:ext cx="46" cy="66"/>
            </a:xfrm>
            <a:custGeom>
              <a:avLst/>
              <a:gdLst/>
              <a:ahLst/>
              <a:cxnLst>
                <a:cxn ang="0">
                  <a:pos x="229" y="114"/>
                </a:cxn>
                <a:cxn ang="0">
                  <a:pos x="194" y="133"/>
                </a:cxn>
                <a:cxn ang="0">
                  <a:pos x="181" y="153"/>
                </a:cxn>
                <a:cxn ang="0">
                  <a:pos x="181" y="175"/>
                </a:cxn>
                <a:cxn ang="0">
                  <a:pos x="191" y="197"/>
                </a:cxn>
                <a:cxn ang="0">
                  <a:pos x="203" y="220"/>
                </a:cxn>
                <a:cxn ang="0">
                  <a:pos x="210" y="243"/>
                </a:cxn>
                <a:cxn ang="0">
                  <a:pos x="206" y="266"/>
                </a:cxn>
                <a:cxn ang="0">
                  <a:pos x="187" y="290"/>
                </a:cxn>
                <a:cxn ang="0">
                  <a:pos x="168" y="275"/>
                </a:cxn>
                <a:cxn ang="0">
                  <a:pos x="151" y="271"/>
                </a:cxn>
                <a:cxn ang="0">
                  <a:pos x="134" y="273"/>
                </a:cxn>
                <a:cxn ang="0">
                  <a:pos x="120" y="283"/>
                </a:cxn>
                <a:cxn ang="0">
                  <a:pos x="106" y="295"/>
                </a:cxn>
                <a:cxn ang="0">
                  <a:pos x="91" y="308"/>
                </a:cxn>
                <a:cxn ang="0">
                  <a:pos x="76" y="321"/>
                </a:cxn>
                <a:cxn ang="0">
                  <a:pos x="63" y="331"/>
                </a:cxn>
                <a:cxn ang="0">
                  <a:pos x="65" y="318"/>
                </a:cxn>
                <a:cxn ang="0">
                  <a:pos x="67" y="307"/>
                </a:cxn>
                <a:cxn ang="0">
                  <a:pos x="68" y="295"/>
                </a:cxn>
                <a:cxn ang="0">
                  <a:pos x="71" y="284"/>
                </a:cxn>
                <a:cxn ang="0">
                  <a:pos x="71" y="272"/>
                </a:cxn>
                <a:cxn ang="0">
                  <a:pos x="72" y="261"/>
                </a:cxn>
                <a:cxn ang="0">
                  <a:pos x="72" y="248"/>
                </a:cxn>
                <a:cxn ang="0">
                  <a:pos x="73" y="238"/>
                </a:cxn>
                <a:cxn ang="0">
                  <a:pos x="0" y="196"/>
                </a:cxn>
                <a:cxn ang="0">
                  <a:pos x="93" y="144"/>
                </a:cxn>
                <a:cxn ang="0">
                  <a:pos x="125" y="0"/>
                </a:cxn>
                <a:cxn ang="0">
                  <a:pos x="133" y="17"/>
                </a:cxn>
                <a:cxn ang="0">
                  <a:pos x="140" y="38"/>
                </a:cxn>
                <a:cxn ang="0">
                  <a:pos x="145" y="61"/>
                </a:cxn>
                <a:cxn ang="0">
                  <a:pos x="153" y="83"/>
                </a:cxn>
                <a:cxn ang="0">
                  <a:pos x="161" y="101"/>
                </a:cxn>
                <a:cxn ang="0">
                  <a:pos x="177" y="114"/>
                </a:cxn>
                <a:cxn ang="0">
                  <a:pos x="197" y="118"/>
                </a:cxn>
                <a:cxn ang="0">
                  <a:pos x="229" y="114"/>
                </a:cxn>
              </a:cxnLst>
              <a:rect l="0" t="0" r="r" b="b"/>
              <a:pathLst>
                <a:path w="229" h="331">
                  <a:moveTo>
                    <a:pt x="229" y="114"/>
                  </a:moveTo>
                  <a:lnTo>
                    <a:pt x="194" y="133"/>
                  </a:lnTo>
                  <a:lnTo>
                    <a:pt x="181" y="153"/>
                  </a:lnTo>
                  <a:lnTo>
                    <a:pt x="181" y="175"/>
                  </a:lnTo>
                  <a:lnTo>
                    <a:pt x="191" y="197"/>
                  </a:lnTo>
                  <a:lnTo>
                    <a:pt x="203" y="220"/>
                  </a:lnTo>
                  <a:lnTo>
                    <a:pt x="210" y="243"/>
                  </a:lnTo>
                  <a:lnTo>
                    <a:pt x="206" y="266"/>
                  </a:lnTo>
                  <a:lnTo>
                    <a:pt x="187" y="290"/>
                  </a:lnTo>
                  <a:lnTo>
                    <a:pt x="168" y="275"/>
                  </a:lnTo>
                  <a:lnTo>
                    <a:pt x="151" y="271"/>
                  </a:lnTo>
                  <a:lnTo>
                    <a:pt x="134" y="273"/>
                  </a:lnTo>
                  <a:lnTo>
                    <a:pt x="120" y="283"/>
                  </a:lnTo>
                  <a:lnTo>
                    <a:pt x="106" y="295"/>
                  </a:lnTo>
                  <a:lnTo>
                    <a:pt x="91" y="308"/>
                  </a:lnTo>
                  <a:lnTo>
                    <a:pt x="76" y="321"/>
                  </a:lnTo>
                  <a:lnTo>
                    <a:pt x="63" y="331"/>
                  </a:lnTo>
                  <a:lnTo>
                    <a:pt x="65" y="318"/>
                  </a:lnTo>
                  <a:lnTo>
                    <a:pt x="67" y="307"/>
                  </a:lnTo>
                  <a:lnTo>
                    <a:pt x="68" y="295"/>
                  </a:lnTo>
                  <a:lnTo>
                    <a:pt x="71" y="284"/>
                  </a:lnTo>
                  <a:lnTo>
                    <a:pt x="71" y="272"/>
                  </a:lnTo>
                  <a:lnTo>
                    <a:pt x="72" y="261"/>
                  </a:lnTo>
                  <a:lnTo>
                    <a:pt x="72" y="248"/>
                  </a:lnTo>
                  <a:lnTo>
                    <a:pt x="73" y="238"/>
                  </a:lnTo>
                  <a:lnTo>
                    <a:pt x="0" y="196"/>
                  </a:lnTo>
                  <a:lnTo>
                    <a:pt x="93" y="144"/>
                  </a:lnTo>
                  <a:lnTo>
                    <a:pt x="125" y="0"/>
                  </a:lnTo>
                  <a:lnTo>
                    <a:pt x="133" y="17"/>
                  </a:lnTo>
                  <a:lnTo>
                    <a:pt x="140" y="38"/>
                  </a:lnTo>
                  <a:lnTo>
                    <a:pt x="145" y="61"/>
                  </a:lnTo>
                  <a:lnTo>
                    <a:pt x="153" y="83"/>
                  </a:lnTo>
                  <a:lnTo>
                    <a:pt x="161" y="101"/>
                  </a:lnTo>
                  <a:lnTo>
                    <a:pt x="177" y="114"/>
                  </a:lnTo>
                  <a:lnTo>
                    <a:pt x="197" y="118"/>
                  </a:lnTo>
                  <a:lnTo>
                    <a:pt x="229" y="114"/>
                  </a:lnTo>
                  <a:close/>
                </a:path>
              </a:pathLst>
            </a:custGeom>
            <a:solidFill>
              <a:srgbClr val="FFFF4C"/>
            </a:solidFill>
            <a:ln w="9525">
              <a:noFill/>
              <a:round/>
              <a:headEnd/>
              <a:tailEnd/>
            </a:ln>
          </p:spPr>
          <p:txBody>
            <a:bodyPr/>
            <a:lstStyle/>
            <a:p>
              <a:pPr>
                <a:defRPr/>
              </a:pPr>
              <a:endParaRPr lang="en-CA"/>
            </a:p>
          </p:txBody>
        </p:sp>
        <p:sp>
          <p:nvSpPr>
            <p:cNvPr id="74" name="Freeform 50"/>
            <p:cNvSpPr>
              <a:spLocks/>
            </p:cNvSpPr>
            <p:nvPr/>
          </p:nvSpPr>
          <p:spPr bwMode="auto">
            <a:xfrm>
              <a:off x="4029" y="1022"/>
              <a:ext cx="116" cy="176"/>
            </a:xfrm>
            <a:custGeom>
              <a:avLst/>
              <a:gdLst/>
              <a:ahLst/>
              <a:cxnLst>
                <a:cxn ang="0">
                  <a:pos x="413" y="78"/>
                </a:cxn>
                <a:cxn ang="0">
                  <a:pos x="467" y="130"/>
                </a:cxn>
                <a:cxn ang="0">
                  <a:pos x="521" y="138"/>
                </a:cxn>
                <a:cxn ang="0">
                  <a:pos x="568" y="140"/>
                </a:cxn>
                <a:cxn ang="0">
                  <a:pos x="548" y="154"/>
                </a:cxn>
                <a:cxn ang="0">
                  <a:pos x="516" y="175"/>
                </a:cxn>
                <a:cxn ang="0">
                  <a:pos x="545" y="215"/>
                </a:cxn>
                <a:cxn ang="0">
                  <a:pos x="521" y="231"/>
                </a:cxn>
                <a:cxn ang="0">
                  <a:pos x="475" y="185"/>
                </a:cxn>
                <a:cxn ang="0">
                  <a:pos x="427" y="217"/>
                </a:cxn>
                <a:cxn ang="0">
                  <a:pos x="393" y="192"/>
                </a:cxn>
                <a:cxn ang="0">
                  <a:pos x="360" y="203"/>
                </a:cxn>
                <a:cxn ang="0">
                  <a:pos x="329" y="237"/>
                </a:cxn>
                <a:cxn ang="0">
                  <a:pos x="308" y="273"/>
                </a:cxn>
                <a:cxn ang="0">
                  <a:pos x="348" y="295"/>
                </a:cxn>
                <a:cxn ang="0">
                  <a:pos x="290" y="378"/>
                </a:cxn>
                <a:cxn ang="0">
                  <a:pos x="317" y="398"/>
                </a:cxn>
                <a:cxn ang="0">
                  <a:pos x="352" y="388"/>
                </a:cxn>
                <a:cxn ang="0">
                  <a:pos x="366" y="434"/>
                </a:cxn>
                <a:cxn ang="0">
                  <a:pos x="314" y="514"/>
                </a:cxn>
                <a:cxn ang="0">
                  <a:pos x="263" y="533"/>
                </a:cxn>
                <a:cxn ang="0">
                  <a:pos x="232" y="544"/>
                </a:cxn>
                <a:cxn ang="0">
                  <a:pos x="273" y="602"/>
                </a:cxn>
                <a:cxn ang="0">
                  <a:pos x="298" y="694"/>
                </a:cxn>
                <a:cxn ang="0">
                  <a:pos x="276" y="787"/>
                </a:cxn>
                <a:cxn ang="0">
                  <a:pos x="200" y="854"/>
                </a:cxn>
                <a:cxn ang="0">
                  <a:pos x="151" y="878"/>
                </a:cxn>
                <a:cxn ang="0">
                  <a:pos x="111" y="854"/>
                </a:cxn>
                <a:cxn ang="0">
                  <a:pos x="151" y="809"/>
                </a:cxn>
                <a:cxn ang="0">
                  <a:pos x="208" y="761"/>
                </a:cxn>
                <a:cxn ang="0">
                  <a:pos x="169" y="752"/>
                </a:cxn>
                <a:cxn ang="0">
                  <a:pos x="108" y="793"/>
                </a:cxn>
                <a:cxn ang="0">
                  <a:pos x="95" y="737"/>
                </a:cxn>
                <a:cxn ang="0">
                  <a:pos x="187" y="674"/>
                </a:cxn>
                <a:cxn ang="0">
                  <a:pos x="226" y="662"/>
                </a:cxn>
                <a:cxn ang="0">
                  <a:pos x="220" y="633"/>
                </a:cxn>
                <a:cxn ang="0">
                  <a:pos x="175" y="638"/>
                </a:cxn>
                <a:cxn ang="0">
                  <a:pos x="115" y="641"/>
                </a:cxn>
                <a:cxn ang="0">
                  <a:pos x="139" y="583"/>
                </a:cxn>
                <a:cxn ang="0">
                  <a:pos x="204" y="537"/>
                </a:cxn>
                <a:cxn ang="0">
                  <a:pos x="203" y="513"/>
                </a:cxn>
                <a:cxn ang="0">
                  <a:pos x="171" y="518"/>
                </a:cxn>
                <a:cxn ang="0">
                  <a:pos x="59" y="588"/>
                </a:cxn>
                <a:cxn ang="0">
                  <a:pos x="47" y="556"/>
                </a:cxn>
                <a:cxn ang="0">
                  <a:pos x="113" y="523"/>
                </a:cxn>
                <a:cxn ang="0">
                  <a:pos x="209" y="440"/>
                </a:cxn>
                <a:cxn ang="0">
                  <a:pos x="207" y="400"/>
                </a:cxn>
                <a:cxn ang="0">
                  <a:pos x="113" y="460"/>
                </a:cxn>
                <a:cxn ang="0">
                  <a:pos x="99" y="413"/>
                </a:cxn>
                <a:cxn ang="0">
                  <a:pos x="185" y="345"/>
                </a:cxn>
                <a:cxn ang="0">
                  <a:pos x="165" y="318"/>
                </a:cxn>
                <a:cxn ang="0">
                  <a:pos x="68" y="392"/>
                </a:cxn>
                <a:cxn ang="0">
                  <a:pos x="3" y="395"/>
                </a:cxn>
                <a:cxn ang="0">
                  <a:pos x="38" y="314"/>
                </a:cxn>
                <a:cxn ang="0">
                  <a:pos x="104" y="284"/>
                </a:cxn>
                <a:cxn ang="0">
                  <a:pos x="148" y="295"/>
                </a:cxn>
                <a:cxn ang="0">
                  <a:pos x="169" y="254"/>
                </a:cxn>
                <a:cxn ang="0">
                  <a:pos x="171" y="185"/>
                </a:cxn>
                <a:cxn ang="0">
                  <a:pos x="260" y="128"/>
                </a:cxn>
                <a:cxn ang="0">
                  <a:pos x="253" y="51"/>
                </a:cxn>
                <a:cxn ang="0">
                  <a:pos x="311" y="4"/>
                </a:cxn>
                <a:cxn ang="0">
                  <a:pos x="366" y="3"/>
                </a:cxn>
                <a:cxn ang="0">
                  <a:pos x="415" y="26"/>
                </a:cxn>
              </a:cxnLst>
              <a:rect l="0" t="0" r="r" b="b"/>
              <a:pathLst>
                <a:path w="581" h="879">
                  <a:moveTo>
                    <a:pt x="415" y="26"/>
                  </a:moveTo>
                  <a:lnTo>
                    <a:pt x="409" y="44"/>
                  </a:lnTo>
                  <a:lnTo>
                    <a:pt x="409" y="62"/>
                  </a:lnTo>
                  <a:lnTo>
                    <a:pt x="413" y="78"/>
                  </a:lnTo>
                  <a:lnTo>
                    <a:pt x="424" y="93"/>
                  </a:lnTo>
                  <a:lnTo>
                    <a:pt x="435" y="106"/>
                  </a:lnTo>
                  <a:lnTo>
                    <a:pt x="451" y="119"/>
                  </a:lnTo>
                  <a:lnTo>
                    <a:pt x="467" y="130"/>
                  </a:lnTo>
                  <a:lnTo>
                    <a:pt x="487" y="140"/>
                  </a:lnTo>
                  <a:lnTo>
                    <a:pt x="498" y="141"/>
                  </a:lnTo>
                  <a:lnTo>
                    <a:pt x="510" y="140"/>
                  </a:lnTo>
                  <a:lnTo>
                    <a:pt x="521" y="138"/>
                  </a:lnTo>
                  <a:lnTo>
                    <a:pt x="533" y="136"/>
                  </a:lnTo>
                  <a:lnTo>
                    <a:pt x="545" y="134"/>
                  </a:lnTo>
                  <a:lnTo>
                    <a:pt x="557" y="136"/>
                  </a:lnTo>
                  <a:lnTo>
                    <a:pt x="568" y="140"/>
                  </a:lnTo>
                  <a:lnTo>
                    <a:pt x="581" y="150"/>
                  </a:lnTo>
                  <a:lnTo>
                    <a:pt x="560" y="160"/>
                  </a:lnTo>
                  <a:lnTo>
                    <a:pt x="556" y="154"/>
                  </a:lnTo>
                  <a:lnTo>
                    <a:pt x="548" y="154"/>
                  </a:lnTo>
                  <a:lnTo>
                    <a:pt x="537" y="153"/>
                  </a:lnTo>
                  <a:lnTo>
                    <a:pt x="529" y="150"/>
                  </a:lnTo>
                  <a:lnTo>
                    <a:pt x="517" y="164"/>
                  </a:lnTo>
                  <a:lnTo>
                    <a:pt x="516" y="175"/>
                  </a:lnTo>
                  <a:lnTo>
                    <a:pt x="521" y="185"/>
                  </a:lnTo>
                  <a:lnTo>
                    <a:pt x="530" y="196"/>
                  </a:lnTo>
                  <a:lnTo>
                    <a:pt x="538" y="205"/>
                  </a:lnTo>
                  <a:lnTo>
                    <a:pt x="545" y="215"/>
                  </a:lnTo>
                  <a:lnTo>
                    <a:pt x="545" y="228"/>
                  </a:lnTo>
                  <a:lnTo>
                    <a:pt x="539" y="243"/>
                  </a:lnTo>
                  <a:lnTo>
                    <a:pt x="530" y="239"/>
                  </a:lnTo>
                  <a:lnTo>
                    <a:pt x="521" y="231"/>
                  </a:lnTo>
                  <a:lnTo>
                    <a:pt x="510" y="219"/>
                  </a:lnTo>
                  <a:lnTo>
                    <a:pt x="499" y="208"/>
                  </a:lnTo>
                  <a:lnTo>
                    <a:pt x="487" y="194"/>
                  </a:lnTo>
                  <a:lnTo>
                    <a:pt x="475" y="185"/>
                  </a:lnTo>
                  <a:lnTo>
                    <a:pt x="460" y="179"/>
                  </a:lnTo>
                  <a:lnTo>
                    <a:pt x="446" y="180"/>
                  </a:lnTo>
                  <a:lnTo>
                    <a:pt x="436" y="222"/>
                  </a:lnTo>
                  <a:lnTo>
                    <a:pt x="427" y="217"/>
                  </a:lnTo>
                  <a:lnTo>
                    <a:pt x="419" y="211"/>
                  </a:lnTo>
                  <a:lnTo>
                    <a:pt x="410" y="204"/>
                  </a:lnTo>
                  <a:lnTo>
                    <a:pt x="402" y="199"/>
                  </a:lnTo>
                  <a:lnTo>
                    <a:pt x="393" y="192"/>
                  </a:lnTo>
                  <a:lnTo>
                    <a:pt x="384" y="189"/>
                  </a:lnTo>
                  <a:lnTo>
                    <a:pt x="373" y="187"/>
                  </a:lnTo>
                  <a:lnTo>
                    <a:pt x="363" y="191"/>
                  </a:lnTo>
                  <a:lnTo>
                    <a:pt x="360" y="203"/>
                  </a:lnTo>
                  <a:lnTo>
                    <a:pt x="356" y="214"/>
                  </a:lnTo>
                  <a:lnTo>
                    <a:pt x="348" y="222"/>
                  </a:lnTo>
                  <a:lnTo>
                    <a:pt x="339" y="230"/>
                  </a:lnTo>
                  <a:lnTo>
                    <a:pt x="329" y="237"/>
                  </a:lnTo>
                  <a:lnTo>
                    <a:pt x="319" y="245"/>
                  </a:lnTo>
                  <a:lnTo>
                    <a:pt x="308" y="253"/>
                  </a:lnTo>
                  <a:lnTo>
                    <a:pt x="300" y="264"/>
                  </a:lnTo>
                  <a:lnTo>
                    <a:pt x="308" y="273"/>
                  </a:lnTo>
                  <a:lnTo>
                    <a:pt x="319" y="280"/>
                  </a:lnTo>
                  <a:lnTo>
                    <a:pt x="329" y="284"/>
                  </a:lnTo>
                  <a:lnTo>
                    <a:pt x="339" y="290"/>
                  </a:lnTo>
                  <a:lnTo>
                    <a:pt x="348" y="295"/>
                  </a:lnTo>
                  <a:lnTo>
                    <a:pt x="356" y="302"/>
                  </a:lnTo>
                  <a:lnTo>
                    <a:pt x="360" y="312"/>
                  </a:lnTo>
                  <a:lnTo>
                    <a:pt x="363" y="326"/>
                  </a:lnTo>
                  <a:lnTo>
                    <a:pt x="290" y="378"/>
                  </a:lnTo>
                  <a:lnTo>
                    <a:pt x="294" y="387"/>
                  </a:lnTo>
                  <a:lnTo>
                    <a:pt x="300" y="393"/>
                  </a:lnTo>
                  <a:lnTo>
                    <a:pt x="307" y="396"/>
                  </a:lnTo>
                  <a:lnTo>
                    <a:pt x="317" y="398"/>
                  </a:lnTo>
                  <a:lnTo>
                    <a:pt x="325" y="396"/>
                  </a:lnTo>
                  <a:lnTo>
                    <a:pt x="334" y="395"/>
                  </a:lnTo>
                  <a:lnTo>
                    <a:pt x="343" y="392"/>
                  </a:lnTo>
                  <a:lnTo>
                    <a:pt x="352" y="388"/>
                  </a:lnTo>
                  <a:lnTo>
                    <a:pt x="374" y="378"/>
                  </a:lnTo>
                  <a:lnTo>
                    <a:pt x="373" y="392"/>
                  </a:lnTo>
                  <a:lnTo>
                    <a:pt x="371" y="411"/>
                  </a:lnTo>
                  <a:lnTo>
                    <a:pt x="366" y="434"/>
                  </a:lnTo>
                  <a:lnTo>
                    <a:pt x="359" y="457"/>
                  </a:lnTo>
                  <a:lnTo>
                    <a:pt x="348" y="480"/>
                  </a:lnTo>
                  <a:lnTo>
                    <a:pt x="333" y="499"/>
                  </a:lnTo>
                  <a:lnTo>
                    <a:pt x="314" y="514"/>
                  </a:lnTo>
                  <a:lnTo>
                    <a:pt x="290" y="523"/>
                  </a:lnTo>
                  <a:lnTo>
                    <a:pt x="281" y="527"/>
                  </a:lnTo>
                  <a:lnTo>
                    <a:pt x="272" y="532"/>
                  </a:lnTo>
                  <a:lnTo>
                    <a:pt x="263" y="533"/>
                  </a:lnTo>
                  <a:lnTo>
                    <a:pt x="255" y="534"/>
                  </a:lnTo>
                  <a:lnTo>
                    <a:pt x="245" y="534"/>
                  </a:lnTo>
                  <a:lnTo>
                    <a:pt x="238" y="539"/>
                  </a:lnTo>
                  <a:lnTo>
                    <a:pt x="232" y="544"/>
                  </a:lnTo>
                  <a:lnTo>
                    <a:pt x="228" y="554"/>
                  </a:lnTo>
                  <a:lnTo>
                    <a:pt x="245" y="567"/>
                  </a:lnTo>
                  <a:lnTo>
                    <a:pt x="261" y="584"/>
                  </a:lnTo>
                  <a:lnTo>
                    <a:pt x="273" y="602"/>
                  </a:lnTo>
                  <a:lnTo>
                    <a:pt x="284" y="624"/>
                  </a:lnTo>
                  <a:lnTo>
                    <a:pt x="290" y="647"/>
                  </a:lnTo>
                  <a:lnTo>
                    <a:pt x="296" y="671"/>
                  </a:lnTo>
                  <a:lnTo>
                    <a:pt x="298" y="694"/>
                  </a:lnTo>
                  <a:lnTo>
                    <a:pt x="300" y="719"/>
                  </a:lnTo>
                  <a:lnTo>
                    <a:pt x="298" y="746"/>
                  </a:lnTo>
                  <a:lnTo>
                    <a:pt x="290" y="769"/>
                  </a:lnTo>
                  <a:lnTo>
                    <a:pt x="276" y="787"/>
                  </a:lnTo>
                  <a:lnTo>
                    <a:pt x="259" y="805"/>
                  </a:lnTo>
                  <a:lnTo>
                    <a:pt x="238" y="820"/>
                  </a:lnTo>
                  <a:lnTo>
                    <a:pt x="218" y="836"/>
                  </a:lnTo>
                  <a:lnTo>
                    <a:pt x="200" y="854"/>
                  </a:lnTo>
                  <a:lnTo>
                    <a:pt x="186" y="875"/>
                  </a:lnTo>
                  <a:lnTo>
                    <a:pt x="174" y="878"/>
                  </a:lnTo>
                  <a:lnTo>
                    <a:pt x="163" y="879"/>
                  </a:lnTo>
                  <a:lnTo>
                    <a:pt x="151" y="878"/>
                  </a:lnTo>
                  <a:lnTo>
                    <a:pt x="141" y="875"/>
                  </a:lnTo>
                  <a:lnTo>
                    <a:pt x="130" y="870"/>
                  </a:lnTo>
                  <a:lnTo>
                    <a:pt x="121" y="863"/>
                  </a:lnTo>
                  <a:lnTo>
                    <a:pt x="111" y="854"/>
                  </a:lnTo>
                  <a:lnTo>
                    <a:pt x="104" y="845"/>
                  </a:lnTo>
                  <a:lnTo>
                    <a:pt x="119" y="832"/>
                  </a:lnTo>
                  <a:lnTo>
                    <a:pt x="135" y="821"/>
                  </a:lnTo>
                  <a:lnTo>
                    <a:pt x="151" y="809"/>
                  </a:lnTo>
                  <a:lnTo>
                    <a:pt x="168" y="797"/>
                  </a:lnTo>
                  <a:lnTo>
                    <a:pt x="183" y="785"/>
                  </a:lnTo>
                  <a:lnTo>
                    <a:pt x="197" y="774"/>
                  </a:lnTo>
                  <a:lnTo>
                    <a:pt x="208" y="761"/>
                  </a:lnTo>
                  <a:lnTo>
                    <a:pt x="218" y="751"/>
                  </a:lnTo>
                  <a:lnTo>
                    <a:pt x="201" y="745"/>
                  </a:lnTo>
                  <a:lnTo>
                    <a:pt x="186" y="746"/>
                  </a:lnTo>
                  <a:lnTo>
                    <a:pt x="169" y="752"/>
                  </a:lnTo>
                  <a:lnTo>
                    <a:pt x="155" y="761"/>
                  </a:lnTo>
                  <a:lnTo>
                    <a:pt x="139" y="770"/>
                  </a:lnTo>
                  <a:lnTo>
                    <a:pt x="124" y="781"/>
                  </a:lnTo>
                  <a:lnTo>
                    <a:pt x="108" y="793"/>
                  </a:lnTo>
                  <a:lnTo>
                    <a:pt x="94" y="803"/>
                  </a:lnTo>
                  <a:lnTo>
                    <a:pt x="81" y="777"/>
                  </a:lnTo>
                  <a:lnTo>
                    <a:pt x="83" y="757"/>
                  </a:lnTo>
                  <a:lnTo>
                    <a:pt x="95" y="737"/>
                  </a:lnTo>
                  <a:lnTo>
                    <a:pt x="115" y="722"/>
                  </a:lnTo>
                  <a:lnTo>
                    <a:pt x="138" y="706"/>
                  </a:lnTo>
                  <a:lnTo>
                    <a:pt x="164" y="691"/>
                  </a:lnTo>
                  <a:lnTo>
                    <a:pt x="187" y="674"/>
                  </a:lnTo>
                  <a:lnTo>
                    <a:pt x="208" y="657"/>
                  </a:lnTo>
                  <a:lnTo>
                    <a:pt x="215" y="658"/>
                  </a:lnTo>
                  <a:lnTo>
                    <a:pt x="221" y="661"/>
                  </a:lnTo>
                  <a:lnTo>
                    <a:pt x="226" y="662"/>
                  </a:lnTo>
                  <a:lnTo>
                    <a:pt x="228" y="657"/>
                  </a:lnTo>
                  <a:lnTo>
                    <a:pt x="230" y="649"/>
                  </a:lnTo>
                  <a:lnTo>
                    <a:pt x="226" y="641"/>
                  </a:lnTo>
                  <a:lnTo>
                    <a:pt x="220" y="633"/>
                  </a:lnTo>
                  <a:lnTo>
                    <a:pt x="218" y="627"/>
                  </a:lnTo>
                  <a:lnTo>
                    <a:pt x="204" y="630"/>
                  </a:lnTo>
                  <a:lnTo>
                    <a:pt x="191" y="635"/>
                  </a:lnTo>
                  <a:lnTo>
                    <a:pt x="175" y="638"/>
                  </a:lnTo>
                  <a:lnTo>
                    <a:pt x="160" y="643"/>
                  </a:lnTo>
                  <a:lnTo>
                    <a:pt x="143" y="645"/>
                  </a:lnTo>
                  <a:lnTo>
                    <a:pt x="129" y="645"/>
                  </a:lnTo>
                  <a:lnTo>
                    <a:pt x="115" y="641"/>
                  </a:lnTo>
                  <a:lnTo>
                    <a:pt x="104" y="637"/>
                  </a:lnTo>
                  <a:lnTo>
                    <a:pt x="113" y="617"/>
                  </a:lnTo>
                  <a:lnTo>
                    <a:pt x="125" y="600"/>
                  </a:lnTo>
                  <a:lnTo>
                    <a:pt x="139" y="583"/>
                  </a:lnTo>
                  <a:lnTo>
                    <a:pt x="156" y="569"/>
                  </a:lnTo>
                  <a:lnTo>
                    <a:pt x="172" y="556"/>
                  </a:lnTo>
                  <a:lnTo>
                    <a:pt x="189" y="545"/>
                  </a:lnTo>
                  <a:lnTo>
                    <a:pt x="204" y="537"/>
                  </a:lnTo>
                  <a:lnTo>
                    <a:pt x="218" y="533"/>
                  </a:lnTo>
                  <a:lnTo>
                    <a:pt x="216" y="523"/>
                  </a:lnTo>
                  <a:lnTo>
                    <a:pt x="210" y="516"/>
                  </a:lnTo>
                  <a:lnTo>
                    <a:pt x="203" y="513"/>
                  </a:lnTo>
                  <a:lnTo>
                    <a:pt x="195" y="513"/>
                  </a:lnTo>
                  <a:lnTo>
                    <a:pt x="186" y="513"/>
                  </a:lnTo>
                  <a:lnTo>
                    <a:pt x="177" y="515"/>
                  </a:lnTo>
                  <a:lnTo>
                    <a:pt x="171" y="518"/>
                  </a:lnTo>
                  <a:lnTo>
                    <a:pt x="166" y="523"/>
                  </a:lnTo>
                  <a:lnTo>
                    <a:pt x="72" y="595"/>
                  </a:lnTo>
                  <a:lnTo>
                    <a:pt x="64" y="593"/>
                  </a:lnTo>
                  <a:lnTo>
                    <a:pt x="59" y="588"/>
                  </a:lnTo>
                  <a:lnTo>
                    <a:pt x="53" y="580"/>
                  </a:lnTo>
                  <a:lnTo>
                    <a:pt x="50" y="572"/>
                  </a:lnTo>
                  <a:lnTo>
                    <a:pt x="46" y="563"/>
                  </a:lnTo>
                  <a:lnTo>
                    <a:pt x="47" y="556"/>
                  </a:lnTo>
                  <a:lnTo>
                    <a:pt x="47" y="548"/>
                  </a:lnTo>
                  <a:lnTo>
                    <a:pt x="52" y="543"/>
                  </a:lnTo>
                  <a:lnTo>
                    <a:pt x="83" y="535"/>
                  </a:lnTo>
                  <a:lnTo>
                    <a:pt x="113" y="523"/>
                  </a:lnTo>
                  <a:lnTo>
                    <a:pt x="138" y="506"/>
                  </a:lnTo>
                  <a:lnTo>
                    <a:pt x="163" y="485"/>
                  </a:lnTo>
                  <a:lnTo>
                    <a:pt x="185" y="463"/>
                  </a:lnTo>
                  <a:lnTo>
                    <a:pt x="209" y="440"/>
                  </a:lnTo>
                  <a:lnTo>
                    <a:pt x="233" y="418"/>
                  </a:lnTo>
                  <a:lnTo>
                    <a:pt x="260" y="398"/>
                  </a:lnTo>
                  <a:lnTo>
                    <a:pt x="232" y="393"/>
                  </a:lnTo>
                  <a:lnTo>
                    <a:pt x="207" y="400"/>
                  </a:lnTo>
                  <a:lnTo>
                    <a:pt x="183" y="413"/>
                  </a:lnTo>
                  <a:lnTo>
                    <a:pt x="160" y="431"/>
                  </a:lnTo>
                  <a:lnTo>
                    <a:pt x="137" y="447"/>
                  </a:lnTo>
                  <a:lnTo>
                    <a:pt x="113" y="460"/>
                  </a:lnTo>
                  <a:lnTo>
                    <a:pt x="87" y="461"/>
                  </a:lnTo>
                  <a:lnTo>
                    <a:pt x="62" y="450"/>
                  </a:lnTo>
                  <a:lnTo>
                    <a:pt x="79" y="431"/>
                  </a:lnTo>
                  <a:lnTo>
                    <a:pt x="99" y="413"/>
                  </a:lnTo>
                  <a:lnTo>
                    <a:pt x="121" y="396"/>
                  </a:lnTo>
                  <a:lnTo>
                    <a:pt x="143" y="380"/>
                  </a:lnTo>
                  <a:lnTo>
                    <a:pt x="165" y="362"/>
                  </a:lnTo>
                  <a:lnTo>
                    <a:pt x="185" y="345"/>
                  </a:lnTo>
                  <a:lnTo>
                    <a:pt x="203" y="325"/>
                  </a:lnTo>
                  <a:lnTo>
                    <a:pt x="218" y="305"/>
                  </a:lnTo>
                  <a:lnTo>
                    <a:pt x="191" y="308"/>
                  </a:lnTo>
                  <a:lnTo>
                    <a:pt x="165" y="318"/>
                  </a:lnTo>
                  <a:lnTo>
                    <a:pt x="139" y="334"/>
                  </a:lnTo>
                  <a:lnTo>
                    <a:pt x="115" y="353"/>
                  </a:lnTo>
                  <a:lnTo>
                    <a:pt x="91" y="373"/>
                  </a:lnTo>
                  <a:lnTo>
                    <a:pt x="68" y="392"/>
                  </a:lnTo>
                  <a:lnTo>
                    <a:pt x="44" y="406"/>
                  </a:lnTo>
                  <a:lnTo>
                    <a:pt x="21" y="419"/>
                  </a:lnTo>
                  <a:lnTo>
                    <a:pt x="0" y="419"/>
                  </a:lnTo>
                  <a:lnTo>
                    <a:pt x="3" y="395"/>
                  </a:lnTo>
                  <a:lnTo>
                    <a:pt x="9" y="373"/>
                  </a:lnTo>
                  <a:lnTo>
                    <a:pt x="16" y="351"/>
                  </a:lnTo>
                  <a:lnTo>
                    <a:pt x="27" y="332"/>
                  </a:lnTo>
                  <a:lnTo>
                    <a:pt x="38" y="314"/>
                  </a:lnTo>
                  <a:lnTo>
                    <a:pt x="53" y="300"/>
                  </a:lnTo>
                  <a:lnTo>
                    <a:pt x="71" y="290"/>
                  </a:lnTo>
                  <a:lnTo>
                    <a:pt x="94" y="284"/>
                  </a:lnTo>
                  <a:lnTo>
                    <a:pt x="104" y="284"/>
                  </a:lnTo>
                  <a:lnTo>
                    <a:pt x="115" y="288"/>
                  </a:lnTo>
                  <a:lnTo>
                    <a:pt x="126" y="291"/>
                  </a:lnTo>
                  <a:lnTo>
                    <a:pt x="138" y="295"/>
                  </a:lnTo>
                  <a:lnTo>
                    <a:pt x="148" y="295"/>
                  </a:lnTo>
                  <a:lnTo>
                    <a:pt x="158" y="292"/>
                  </a:lnTo>
                  <a:lnTo>
                    <a:pt x="167" y="286"/>
                  </a:lnTo>
                  <a:lnTo>
                    <a:pt x="176" y="274"/>
                  </a:lnTo>
                  <a:lnTo>
                    <a:pt x="169" y="254"/>
                  </a:lnTo>
                  <a:lnTo>
                    <a:pt x="166" y="236"/>
                  </a:lnTo>
                  <a:lnTo>
                    <a:pt x="165" y="219"/>
                  </a:lnTo>
                  <a:lnTo>
                    <a:pt x="167" y="202"/>
                  </a:lnTo>
                  <a:lnTo>
                    <a:pt x="171" y="185"/>
                  </a:lnTo>
                  <a:lnTo>
                    <a:pt x="177" y="170"/>
                  </a:lnTo>
                  <a:lnTo>
                    <a:pt x="186" y="154"/>
                  </a:lnTo>
                  <a:lnTo>
                    <a:pt x="198" y="140"/>
                  </a:lnTo>
                  <a:lnTo>
                    <a:pt x="260" y="128"/>
                  </a:lnTo>
                  <a:lnTo>
                    <a:pt x="253" y="110"/>
                  </a:lnTo>
                  <a:lnTo>
                    <a:pt x="250" y="91"/>
                  </a:lnTo>
                  <a:lnTo>
                    <a:pt x="250" y="70"/>
                  </a:lnTo>
                  <a:lnTo>
                    <a:pt x="253" y="51"/>
                  </a:lnTo>
                  <a:lnTo>
                    <a:pt x="260" y="31"/>
                  </a:lnTo>
                  <a:lnTo>
                    <a:pt x="272" y="17"/>
                  </a:lnTo>
                  <a:lnTo>
                    <a:pt x="289" y="6"/>
                  </a:lnTo>
                  <a:lnTo>
                    <a:pt x="311" y="4"/>
                  </a:lnTo>
                  <a:lnTo>
                    <a:pt x="324" y="0"/>
                  </a:lnTo>
                  <a:lnTo>
                    <a:pt x="339" y="0"/>
                  </a:lnTo>
                  <a:lnTo>
                    <a:pt x="352" y="0"/>
                  </a:lnTo>
                  <a:lnTo>
                    <a:pt x="366" y="3"/>
                  </a:lnTo>
                  <a:lnTo>
                    <a:pt x="377" y="5"/>
                  </a:lnTo>
                  <a:lnTo>
                    <a:pt x="390" y="11"/>
                  </a:lnTo>
                  <a:lnTo>
                    <a:pt x="402" y="17"/>
                  </a:lnTo>
                  <a:lnTo>
                    <a:pt x="415" y="26"/>
                  </a:lnTo>
                  <a:close/>
                </a:path>
              </a:pathLst>
            </a:custGeom>
            <a:solidFill>
              <a:srgbClr val="B24C19"/>
            </a:solidFill>
            <a:ln w="9525">
              <a:noFill/>
              <a:round/>
              <a:headEnd/>
              <a:tailEnd/>
            </a:ln>
          </p:spPr>
          <p:txBody>
            <a:bodyPr/>
            <a:lstStyle/>
            <a:p>
              <a:pPr>
                <a:defRPr/>
              </a:pPr>
              <a:endParaRPr lang="en-CA"/>
            </a:p>
          </p:txBody>
        </p:sp>
        <p:sp>
          <p:nvSpPr>
            <p:cNvPr id="75" name="Freeform 51"/>
            <p:cNvSpPr>
              <a:spLocks/>
            </p:cNvSpPr>
            <p:nvPr/>
          </p:nvSpPr>
          <p:spPr bwMode="auto">
            <a:xfrm>
              <a:off x="4091" y="1068"/>
              <a:ext cx="119" cy="108"/>
            </a:xfrm>
            <a:custGeom>
              <a:avLst/>
              <a:gdLst/>
              <a:ahLst/>
              <a:cxnLst>
                <a:cxn ang="0">
                  <a:pos x="556" y="67"/>
                </a:cxn>
                <a:cxn ang="0">
                  <a:pos x="552" y="135"/>
                </a:cxn>
                <a:cxn ang="0">
                  <a:pos x="550" y="208"/>
                </a:cxn>
                <a:cxn ang="0">
                  <a:pos x="544" y="316"/>
                </a:cxn>
                <a:cxn ang="0">
                  <a:pos x="548" y="431"/>
                </a:cxn>
                <a:cxn ang="0">
                  <a:pos x="513" y="524"/>
                </a:cxn>
                <a:cxn ang="0">
                  <a:pos x="388" y="540"/>
                </a:cxn>
                <a:cxn ang="0">
                  <a:pos x="264" y="526"/>
                </a:cxn>
                <a:cxn ang="0">
                  <a:pos x="303" y="420"/>
                </a:cxn>
                <a:cxn ang="0">
                  <a:pos x="349" y="460"/>
                </a:cxn>
                <a:cxn ang="0">
                  <a:pos x="397" y="477"/>
                </a:cxn>
                <a:cxn ang="0">
                  <a:pos x="426" y="441"/>
                </a:cxn>
                <a:cxn ang="0">
                  <a:pos x="416" y="394"/>
                </a:cxn>
                <a:cxn ang="0">
                  <a:pos x="404" y="343"/>
                </a:cxn>
                <a:cxn ang="0">
                  <a:pos x="437" y="294"/>
                </a:cxn>
                <a:cxn ang="0">
                  <a:pos x="461" y="244"/>
                </a:cxn>
                <a:cxn ang="0">
                  <a:pos x="456" y="200"/>
                </a:cxn>
                <a:cxn ang="0">
                  <a:pos x="420" y="190"/>
                </a:cxn>
                <a:cxn ang="0">
                  <a:pos x="382" y="192"/>
                </a:cxn>
                <a:cxn ang="0">
                  <a:pos x="351" y="170"/>
                </a:cxn>
                <a:cxn ang="0">
                  <a:pos x="318" y="124"/>
                </a:cxn>
                <a:cxn ang="0">
                  <a:pos x="280" y="84"/>
                </a:cxn>
                <a:cxn ang="0">
                  <a:pos x="237" y="129"/>
                </a:cxn>
                <a:cxn ang="0">
                  <a:pos x="227" y="192"/>
                </a:cxn>
                <a:cxn ang="0">
                  <a:pos x="201" y="242"/>
                </a:cxn>
                <a:cxn ang="0">
                  <a:pos x="150" y="263"/>
                </a:cxn>
                <a:cxn ang="0">
                  <a:pos x="98" y="296"/>
                </a:cxn>
                <a:cxn ang="0">
                  <a:pos x="126" y="355"/>
                </a:cxn>
                <a:cxn ang="0">
                  <a:pos x="168" y="430"/>
                </a:cxn>
                <a:cxn ang="0">
                  <a:pos x="166" y="529"/>
                </a:cxn>
                <a:cxn ang="0">
                  <a:pos x="119" y="520"/>
                </a:cxn>
                <a:cxn ang="0">
                  <a:pos x="65" y="513"/>
                </a:cxn>
                <a:cxn ang="0">
                  <a:pos x="34" y="483"/>
                </a:cxn>
                <a:cxn ang="0">
                  <a:pos x="35" y="423"/>
                </a:cxn>
                <a:cxn ang="0">
                  <a:pos x="12" y="370"/>
                </a:cxn>
                <a:cxn ang="0">
                  <a:pos x="54" y="299"/>
                </a:cxn>
                <a:cxn ang="0">
                  <a:pos x="104" y="199"/>
                </a:cxn>
                <a:cxn ang="0">
                  <a:pos x="114" y="94"/>
                </a:cxn>
                <a:cxn ang="0">
                  <a:pos x="175" y="94"/>
                </a:cxn>
                <a:cxn ang="0">
                  <a:pos x="231" y="69"/>
                </a:cxn>
                <a:cxn ang="0">
                  <a:pos x="269" y="26"/>
                </a:cxn>
                <a:cxn ang="0">
                  <a:pos x="312" y="11"/>
                </a:cxn>
                <a:cxn ang="0">
                  <a:pos x="375" y="11"/>
                </a:cxn>
              </a:cxnLst>
              <a:rect l="0" t="0" r="r" b="b"/>
              <a:pathLst>
                <a:path w="591" h="540">
                  <a:moveTo>
                    <a:pt x="591" y="32"/>
                  </a:moveTo>
                  <a:lnTo>
                    <a:pt x="568" y="48"/>
                  </a:lnTo>
                  <a:lnTo>
                    <a:pt x="556" y="67"/>
                  </a:lnTo>
                  <a:lnTo>
                    <a:pt x="550" y="87"/>
                  </a:lnTo>
                  <a:lnTo>
                    <a:pt x="550" y="111"/>
                  </a:lnTo>
                  <a:lnTo>
                    <a:pt x="552" y="135"/>
                  </a:lnTo>
                  <a:lnTo>
                    <a:pt x="555" y="160"/>
                  </a:lnTo>
                  <a:lnTo>
                    <a:pt x="553" y="183"/>
                  </a:lnTo>
                  <a:lnTo>
                    <a:pt x="550" y="208"/>
                  </a:lnTo>
                  <a:lnTo>
                    <a:pt x="546" y="242"/>
                  </a:lnTo>
                  <a:lnTo>
                    <a:pt x="544" y="279"/>
                  </a:lnTo>
                  <a:lnTo>
                    <a:pt x="544" y="316"/>
                  </a:lnTo>
                  <a:lnTo>
                    <a:pt x="546" y="354"/>
                  </a:lnTo>
                  <a:lnTo>
                    <a:pt x="546" y="391"/>
                  </a:lnTo>
                  <a:lnTo>
                    <a:pt x="548" y="431"/>
                  </a:lnTo>
                  <a:lnTo>
                    <a:pt x="549" y="469"/>
                  </a:lnTo>
                  <a:lnTo>
                    <a:pt x="550" y="509"/>
                  </a:lnTo>
                  <a:lnTo>
                    <a:pt x="513" y="524"/>
                  </a:lnTo>
                  <a:lnTo>
                    <a:pt x="472" y="535"/>
                  </a:lnTo>
                  <a:lnTo>
                    <a:pt x="430" y="539"/>
                  </a:lnTo>
                  <a:lnTo>
                    <a:pt x="388" y="540"/>
                  </a:lnTo>
                  <a:lnTo>
                    <a:pt x="345" y="537"/>
                  </a:lnTo>
                  <a:lnTo>
                    <a:pt x="304" y="533"/>
                  </a:lnTo>
                  <a:lnTo>
                    <a:pt x="264" y="526"/>
                  </a:lnTo>
                  <a:lnTo>
                    <a:pt x="228" y="519"/>
                  </a:lnTo>
                  <a:lnTo>
                    <a:pt x="290" y="405"/>
                  </a:lnTo>
                  <a:lnTo>
                    <a:pt x="303" y="420"/>
                  </a:lnTo>
                  <a:lnTo>
                    <a:pt x="316" y="434"/>
                  </a:lnTo>
                  <a:lnTo>
                    <a:pt x="332" y="447"/>
                  </a:lnTo>
                  <a:lnTo>
                    <a:pt x="349" y="460"/>
                  </a:lnTo>
                  <a:lnTo>
                    <a:pt x="365" y="468"/>
                  </a:lnTo>
                  <a:lnTo>
                    <a:pt x="382" y="475"/>
                  </a:lnTo>
                  <a:lnTo>
                    <a:pt x="397" y="477"/>
                  </a:lnTo>
                  <a:lnTo>
                    <a:pt x="414" y="477"/>
                  </a:lnTo>
                  <a:lnTo>
                    <a:pt x="422" y="458"/>
                  </a:lnTo>
                  <a:lnTo>
                    <a:pt x="426" y="441"/>
                  </a:lnTo>
                  <a:lnTo>
                    <a:pt x="423" y="424"/>
                  </a:lnTo>
                  <a:lnTo>
                    <a:pt x="421" y="409"/>
                  </a:lnTo>
                  <a:lnTo>
                    <a:pt x="416" y="394"/>
                  </a:lnTo>
                  <a:lnTo>
                    <a:pt x="410" y="378"/>
                  </a:lnTo>
                  <a:lnTo>
                    <a:pt x="405" y="360"/>
                  </a:lnTo>
                  <a:lnTo>
                    <a:pt x="404" y="343"/>
                  </a:lnTo>
                  <a:lnTo>
                    <a:pt x="416" y="326"/>
                  </a:lnTo>
                  <a:lnTo>
                    <a:pt x="427" y="310"/>
                  </a:lnTo>
                  <a:lnTo>
                    <a:pt x="437" y="294"/>
                  </a:lnTo>
                  <a:lnTo>
                    <a:pt x="447" y="278"/>
                  </a:lnTo>
                  <a:lnTo>
                    <a:pt x="454" y="261"/>
                  </a:lnTo>
                  <a:lnTo>
                    <a:pt x="461" y="244"/>
                  </a:lnTo>
                  <a:lnTo>
                    <a:pt x="464" y="226"/>
                  </a:lnTo>
                  <a:lnTo>
                    <a:pt x="466" y="208"/>
                  </a:lnTo>
                  <a:lnTo>
                    <a:pt x="456" y="200"/>
                  </a:lnTo>
                  <a:lnTo>
                    <a:pt x="446" y="195"/>
                  </a:lnTo>
                  <a:lnTo>
                    <a:pt x="432" y="191"/>
                  </a:lnTo>
                  <a:lnTo>
                    <a:pt x="420" y="190"/>
                  </a:lnTo>
                  <a:lnTo>
                    <a:pt x="407" y="189"/>
                  </a:lnTo>
                  <a:lnTo>
                    <a:pt x="393" y="190"/>
                  </a:lnTo>
                  <a:lnTo>
                    <a:pt x="382" y="192"/>
                  </a:lnTo>
                  <a:lnTo>
                    <a:pt x="374" y="197"/>
                  </a:lnTo>
                  <a:lnTo>
                    <a:pt x="361" y="183"/>
                  </a:lnTo>
                  <a:lnTo>
                    <a:pt x="351" y="170"/>
                  </a:lnTo>
                  <a:lnTo>
                    <a:pt x="340" y="155"/>
                  </a:lnTo>
                  <a:lnTo>
                    <a:pt x="330" y="141"/>
                  </a:lnTo>
                  <a:lnTo>
                    <a:pt x="318" y="124"/>
                  </a:lnTo>
                  <a:lnTo>
                    <a:pt x="307" y="109"/>
                  </a:lnTo>
                  <a:lnTo>
                    <a:pt x="293" y="95"/>
                  </a:lnTo>
                  <a:lnTo>
                    <a:pt x="280" y="84"/>
                  </a:lnTo>
                  <a:lnTo>
                    <a:pt x="260" y="95"/>
                  </a:lnTo>
                  <a:lnTo>
                    <a:pt x="246" y="111"/>
                  </a:lnTo>
                  <a:lnTo>
                    <a:pt x="237" y="129"/>
                  </a:lnTo>
                  <a:lnTo>
                    <a:pt x="232" y="150"/>
                  </a:lnTo>
                  <a:lnTo>
                    <a:pt x="229" y="170"/>
                  </a:lnTo>
                  <a:lnTo>
                    <a:pt x="227" y="192"/>
                  </a:lnTo>
                  <a:lnTo>
                    <a:pt x="222" y="215"/>
                  </a:lnTo>
                  <a:lnTo>
                    <a:pt x="218" y="239"/>
                  </a:lnTo>
                  <a:lnTo>
                    <a:pt x="201" y="242"/>
                  </a:lnTo>
                  <a:lnTo>
                    <a:pt x="184" y="248"/>
                  </a:lnTo>
                  <a:lnTo>
                    <a:pt x="167" y="253"/>
                  </a:lnTo>
                  <a:lnTo>
                    <a:pt x="150" y="263"/>
                  </a:lnTo>
                  <a:lnTo>
                    <a:pt x="132" y="272"/>
                  </a:lnTo>
                  <a:lnTo>
                    <a:pt x="115" y="283"/>
                  </a:lnTo>
                  <a:lnTo>
                    <a:pt x="98" y="296"/>
                  </a:lnTo>
                  <a:lnTo>
                    <a:pt x="83" y="311"/>
                  </a:lnTo>
                  <a:lnTo>
                    <a:pt x="105" y="333"/>
                  </a:lnTo>
                  <a:lnTo>
                    <a:pt x="126" y="355"/>
                  </a:lnTo>
                  <a:lnTo>
                    <a:pt x="143" y="379"/>
                  </a:lnTo>
                  <a:lnTo>
                    <a:pt x="159" y="404"/>
                  </a:lnTo>
                  <a:lnTo>
                    <a:pt x="168" y="430"/>
                  </a:lnTo>
                  <a:lnTo>
                    <a:pt x="174" y="459"/>
                  </a:lnTo>
                  <a:lnTo>
                    <a:pt x="173" y="492"/>
                  </a:lnTo>
                  <a:lnTo>
                    <a:pt x="166" y="529"/>
                  </a:lnTo>
                  <a:lnTo>
                    <a:pt x="152" y="525"/>
                  </a:lnTo>
                  <a:lnTo>
                    <a:pt x="138" y="522"/>
                  </a:lnTo>
                  <a:lnTo>
                    <a:pt x="119" y="520"/>
                  </a:lnTo>
                  <a:lnTo>
                    <a:pt x="102" y="519"/>
                  </a:lnTo>
                  <a:lnTo>
                    <a:pt x="83" y="516"/>
                  </a:lnTo>
                  <a:lnTo>
                    <a:pt x="65" y="513"/>
                  </a:lnTo>
                  <a:lnTo>
                    <a:pt x="47" y="511"/>
                  </a:lnTo>
                  <a:lnTo>
                    <a:pt x="31" y="509"/>
                  </a:lnTo>
                  <a:lnTo>
                    <a:pt x="34" y="483"/>
                  </a:lnTo>
                  <a:lnTo>
                    <a:pt x="36" y="460"/>
                  </a:lnTo>
                  <a:lnTo>
                    <a:pt x="35" y="440"/>
                  </a:lnTo>
                  <a:lnTo>
                    <a:pt x="35" y="423"/>
                  </a:lnTo>
                  <a:lnTo>
                    <a:pt x="29" y="405"/>
                  </a:lnTo>
                  <a:lnTo>
                    <a:pt x="22" y="388"/>
                  </a:lnTo>
                  <a:lnTo>
                    <a:pt x="12" y="370"/>
                  </a:lnTo>
                  <a:lnTo>
                    <a:pt x="0" y="353"/>
                  </a:lnTo>
                  <a:lnTo>
                    <a:pt x="28" y="327"/>
                  </a:lnTo>
                  <a:lnTo>
                    <a:pt x="54" y="299"/>
                  </a:lnTo>
                  <a:lnTo>
                    <a:pt x="74" y="267"/>
                  </a:lnTo>
                  <a:lnTo>
                    <a:pt x="92" y="234"/>
                  </a:lnTo>
                  <a:lnTo>
                    <a:pt x="104" y="199"/>
                  </a:lnTo>
                  <a:lnTo>
                    <a:pt x="112" y="164"/>
                  </a:lnTo>
                  <a:lnTo>
                    <a:pt x="115" y="128"/>
                  </a:lnTo>
                  <a:lnTo>
                    <a:pt x="114" y="94"/>
                  </a:lnTo>
                  <a:lnTo>
                    <a:pt x="135" y="98"/>
                  </a:lnTo>
                  <a:lnTo>
                    <a:pt x="156" y="99"/>
                  </a:lnTo>
                  <a:lnTo>
                    <a:pt x="175" y="94"/>
                  </a:lnTo>
                  <a:lnTo>
                    <a:pt x="195" y="89"/>
                  </a:lnTo>
                  <a:lnTo>
                    <a:pt x="213" y="78"/>
                  </a:lnTo>
                  <a:lnTo>
                    <a:pt x="231" y="69"/>
                  </a:lnTo>
                  <a:lnTo>
                    <a:pt x="249" y="60"/>
                  </a:lnTo>
                  <a:lnTo>
                    <a:pt x="270" y="52"/>
                  </a:lnTo>
                  <a:lnTo>
                    <a:pt x="269" y="26"/>
                  </a:lnTo>
                  <a:lnTo>
                    <a:pt x="278" y="14"/>
                  </a:lnTo>
                  <a:lnTo>
                    <a:pt x="292" y="9"/>
                  </a:lnTo>
                  <a:lnTo>
                    <a:pt x="312" y="11"/>
                  </a:lnTo>
                  <a:lnTo>
                    <a:pt x="332" y="12"/>
                  </a:lnTo>
                  <a:lnTo>
                    <a:pt x="355" y="14"/>
                  </a:lnTo>
                  <a:lnTo>
                    <a:pt x="375" y="11"/>
                  </a:lnTo>
                  <a:lnTo>
                    <a:pt x="394" y="0"/>
                  </a:lnTo>
                  <a:lnTo>
                    <a:pt x="591" y="32"/>
                  </a:lnTo>
                  <a:close/>
                </a:path>
              </a:pathLst>
            </a:custGeom>
            <a:solidFill>
              <a:srgbClr val="E50065"/>
            </a:solidFill>
            <a:ln w="9525">
              <a:noFill/>
              <a:round/>
              <a:headEnd/>
              <a:tailEnd/>
            </a:ln>
          </p:spPr>
          <p:txBody>
            <a:bodyPr/>
            <a:lstStyle/>
            <a:p>
              <a:pPr>
                <a:defRPr/>
              </a:pPr>
              <a:endParaRPr lang="en-CA"/>
            </a:p>
          </p:txBody>
        </p:sp>
        <p:sp>
          <p:nvSpPr>
            <p:cNvPr id="76" name="Freeform 52"/>
            <p:cNvSpPr>
              <a:spLocks/>
            </p:cNvSpPr>
            <p:nvPr/>
          </p:nvSpPr>
          <p:spPr bwMode="auto">
            <a:xfrm>
              <a:off x="4123" y="1101"/>
              <a:ext cx="47" cy="55"/>
            </a:xfrm>
            <a:custGeom>
              <a:avLst/>
              <a:gdLst/>
              <a:ahLst/>
              <a:cxnLst>
                <a:cxn ang="0">
                  <a:pos x="238" y="83"/>
                </a:cxn>
                <a:cxn ang="0">
                  <a:pos x="237" y="95"/>
                </a:cxn>
                <a:cxn ang="0">
                  <a:pos x="231" y="111"/>
                </a:cxn>
                <a:cxn ang="0">
                  <a:pos x="221" y="128"/>
                </a:cxn>
                <a:cxn ang="0">
                  <a:pos x="211" y="148"/>
                </a:cxn>
                <a:cxn ang="0">
                  <a:pos x="201" y="169"/>
                </a:cxn>
                <a:cxn ang="0">
                  <a:pos x="195" y="191"/>
                </a:cxn>
                <a:cxn ang="0">
                  <a:pos x="196" y="215"/>
                </a:cxn>
                <a:cxn ang="0">
                  <a:pos x="208" y="239"/>
                </a:cxn>
                <a:cxn ang="0">
                  <a:pos x="201" y="234"/>
                </a:cxn>
                <a:cxn ang="0">
                  <a:pos x="193" y="224"/>
                </a:cxn>
                <a:cxn ang="0">
                  <a:pos x="183" y="210"/>
                </a:cxn>
                <a:cxn ang="0">
                  <a:pos x="171" y="196"/>
                </a:cxn>
                <a:cxn ang="0">
                  <a:pos x="157" y="181"/>
                </a:cxn>
                <a:cxn ang="0">
                  <a:pos x="143" y="172"/>
                </a:cxn>
                <a:cxn ang="0">
                  <a:pos x="128" y="169"/>
                </a:cxn>
                <a:cxn ang="0">
                  <a:pos x="114" y="177"/>
                </a:cxn>
                <a:cxn ang="0">
                  <a:pos x="62" y="271"/>
                </a:cxn>
                <a:cxn ang="0">
                  <a:pos x="61" y="254"/>
                </a:cxn>
                <a:cxn ang="0">
                  <a:pos x="58" y="237"/>
                </a:cxn>
                <a:cxn ang="0">
                  <a:pos x="54" y="220"/>
                </a:cxn>
                <a:cxn ang="0">
                  <a:pos x="49" y="205"/>
                </a:cxn>
                <a:cxn ang="0">
                  <a:pos x="40" y="189"/>
                </a:cxn>
                <a:cxn ang="0">
                  <a:pos x="30" y="177"/>
                </a:cxn>
                <a:cxn ang="0">
                  <a:pos x="17" y="164"/>
                </a:cxn>
                <a:cxn ang="0">
                  <a:pos x="0" y="156"/>
                </a:cxn>
                <a:cxn ang="0">
                  <a:pos x="8" y="150"/>
                </a:cxn>
                <a:cxn ang="0">
                  <a:pos x="18" y="142"/>
                </a:cxn>
                <a:cxn ang="0">
                  <a:pos x="28" y="133"/>
                </a:cxn>
                <a:cxn ang="0">
                  <a:pos x="41" y="127"/>
                </a:cxn>
                <a:cxn ang="0">
                  <a:pos x="54" y="121"/>
                </a:cxn>
                <a:cxn ang="0">
                  <a:pos x="67" y="123"/>
                </a:cxn>
                <a:cxn ang="0">
                  <a:pos x="80" y="129"/>
                </a:cxn>
                <a:cxn ang="0">
                  <a:pos x="93" y="145"/>
                </a:cxn>
                <a:cxn ang="0">
                  <a:pos x="105" y="130"/>
                </a:cxn>
                <a:cxn ang="0">
                  <a:pos x="111" y="115"/>
                </a:cxn>
                <a:cxn ang="0">
                  <a:pos x="115" y="95"/>
                </a:cxn>
                <a:cxn ang="0">
                  <a:pos x="117" y="76"/>
                </a:cxn>
                <a:cxn ang="0">
                  <a:pos x="117" y="55"/>
                </a:cxn>
                <a:cxn ang="0">
                  <a:pos x="119" y="36"/>
                </a:cxn>
                <a:cxn ang="0">
                  <a:pos x="124" y="16"/>
                </a:cxn>
                <a:cxn ang="0">
                  <a:pos x="134" y="0"/>
                </a:cxn>
                <a:cxn ang="0">
                  <a:pos x="144" y="14"/>
                </a:cxn>
                <a:cxn ang="0">
                  <a:pos x="153" y="32"/>
                </a:cxn>
                <a:cxn ang="0">
                  <a:pos x="161" y="52"/>
                </a:cxn>
                <a:cxn ang="0">
                  <a:pos x="170" y="72"/>
                </a:cxn>
                <a:cxn ang="0">
                  <a:pos x="180" y="86"/>
                </a:cxn>
                <a:cxn ang="0">
                  <a:pos x="195" y="95"/>
                </a:cxn>
                <a:cxn ang="0">
                  <a:pos x="213" y="94"/>
                </a:cxn>
                <a:cxn ang="0">
                  <a:pos x="238" y="83"/>
                </a:cxn>
              </a:cxnLst>
              <a:rect l="0" t="0" r="r" b="b"/>
              <a:pathLst>
                <a:path w="238" h="271">
                  <a:moveTo>
                    <a:pt x="238" y="83"/>
                  </a:moveTo>
                  <a:lnTo>
                    <a:pt x="237" y="95"/>
                  </a:lnTo>
                  <a:lnTo>
                    <a:pt x="231" y="111"/>
                  </a:lnTo>
                  <a:lnTo>
                    <a:pt x="221" y="128"/>
                  </a:lnTo>
                  <a:lnTo>
                    <a:pt x="211" y="148"/>
                  </a:lnTo>
                  <a:lnTo>
                    <a:pt x="201" y="169"/>
                  </a:lnTo>
                  <a:lnTo>
                    <a:pt x="195" y="191"/>
                  </a:lnTo>
                  <a:lnTo>
                    <a:pt x="196" y="215"/>
                  </a:lnTo>
                  <a:lnTo>
                    <a:pt x="208" y="239"/>
                  </a:lnTo>
                  <a:lnTo>
                    <a:pt x="201" y="234"/>
                  </a:lnTo>
                  <a:lnTo>
                    <a:pt x="193" y="224"/>
                  </a:lnTo>
                  <a:lnTo>
                    <a:pt x="183" y="210"/>
                  </a:lnTo>
                  <a:lnTo>
                    <a:pt x="171" y="196"/>
                  </a:lnTo>
                  <a:lnTo>
                    <a:pt x="157" y="181"/>
                  </a:lnTo>
                  <a:lnTo>
                    <a:pt x="143" y="172"/>
                  </a:lnTo>
                  <a:lnTo>
                    <a:pt x="128" y="169"/>
                  </a:lnTo>
                  <a:lnTo>
                    <a:pt x="114" y="177"/>
                  </a:lnTo>
                  <a:lnTo>
                    <a:pt x="62" y="271"/>
                  </a:lnTo>
                  <a:lnTo>
                    <a:pt x="61" y="254"/>
                  </a:lnTo>
                  <a:lnTo>
                    <a:pt x="58" y="237"/>
                  </a:lnTo>
                  <a:lnTo>
                    <a:pt x="54" y="220"/>
                  </a:lnTo>
                  <a:lnTo>
                    <a:pt x="49" y="205"/>
                  </a:lnTo>
                  <a:lnTo>
                    <a:pt x="40" y="189"/>
                  </a:lnTo>
                  <a:lnTo>
                    <a:pt x="30" y="177"/>
                  </a:lnTo>
                  <a:lnTo>
                    <a:pt x="17" y="164"/>
                  </a:lnTo>
                  <a:lnTo>
                    <a:pt x="0" y="156"/>
                  </a:lnTo>
                  <a:lnTo>
                    <a:pt x="8" y="150"/>
                  </a:lnTo>
                  <a:lnTo>
                    <a:pt x="18" y="142"/>
                  </a:lnTo>
                  <a:lnTo>
                    <a:pt x="28" y="133"/>
                  </a:lnTo>
                  <a:lnTo>
                    <a:pt x="41" y="127"/>
                  </a:lnTo>
                  <a:lnTo>
                    <a:pt x="54" y="121"/>
                  </a:lnTo>
                  <a:lnTo>
                    <a:pt x="67" y="123"/>
                  </a:lnTo>
                  <a:lnTo>
                    <a:pt x="80" y="129"/>
                  </a:lnTo>
                  <a:lnTo>
                    <a:pt x="93" y="145"/>
                  </a:lnTo>
                  <a:lnTo>
                    <a:pt x="105" y="130"/>
                  </a:lnTo>
                  <a:lnTo>
                    <a:pt x="111" y="115"/>
                  </a:lnTo>
                  <a:lnTo>
                    <a:pt x="115" y="95"/>
                  </a:lnTo>
                  <a:lnTo>
                    <a:pt x="117" y="76"/>
                  </a:lnTo>
                  <a:lnTo>
                    <a:pt x="117" y="55"/>
                  </a:lnTo>
                  <a:lnTo>
                    <a:pt x="119" y="36"/>
                  </a:lnTo>
                  <a:lnTo>
                    <a:pt x="124" y="16"/>
                  </a:lnTo>
                  <a:lnTo>
                    <a:pt x="134" y="0"/>
                  </a:lnTo>
                  <a:lnTo>
                    <a:pt x="144" y="14"/>
                  </a:lnTo>
                  <a:lnTo>
                    <a:pt x="153" y="32"/>
                  </a:lnTo>
                  <a:lnTo>
                    <a:pt x="161" y="52"/>
                  </a:lnTo>
                  <a:lnTo>
                    <a:pt x="170" y="72"/>
                  </a:lnTo>
                  <a:lnTo>
                    <a:pt x="180" y="86"/>
                  </a:lnTo>
                  <a:lnTo>
                    <a:pt x="195" y="95"/>
                  </a:lnTo>
                  <a:lnTo>
                    <a:pt x="213" y="94"/>
                  </a:lnTo>
                  <a:lnTo>
                    <a:pt x="238" y="83"/>
                  </a:lnTo>
                  <a:close/>
                </a:path>
              </a:pathLst>
            </a:custGeom>
            <a:solidFill>
              <a:srgbClr val="FFFF4C"/>
            </a:solidFill>
            <a:ln w="9525">
              <a:noFill/>
              <a:round/>
              <a:headEnd/>
              <a:tailEnd/>
            </a:ln>
          </p:spPr>
          <p:txBody>
            <a:bodyPr/>
            <a:lstStyle/>
            <a:p>
              <a:pPr>
                <a:defRPr/>
              </a:pPr>
              <a:endParaRPr lang="en-CA"/>
            </a:p>
          </p:txBody>
        </p:sp>
        <p:sp>
          <p:nvSpPr>
            <p:cNvPr id="77" name="Freeform 53"/>
            <p:cNvSpPr>
              <a:spLocks/>
            </p:cNvSpPr>
            <p:nvPr/>
          </p:nvSpPr>
          <p:spPr bwMode="auto">
            <a:xfrm>
              <a:off x="4135" y="1141"/>
              <a:ext cx="161" cy="158"/>
            </a:xfrm>
            <a:custGeom>
              <a:avLst/>
              <a:gdLst/>
              <a:ahLst/>
              <a:cxnLst>
                <a:cxn ang="0">
                  <a:pos x="570" y="715"/>
                </a:cxn>
                <a:cxn ang="0">
                  <a:pos x="566" y="673"/>
                </a:cxn>
                <a:cxn ang="0">
                  <a:pos x="574" y="633"/>
                </a:cxn>
                <a:cxn ang="0">
                  <a:pos x="570" y="598"/>
                </a:cxn>
                <a:cxn ang="0">
                  <a:pos x="539" y="581"/>
                </a:cxn>
                <a:cxn ang="0">
                  <a:pos x="515" y="621"/>
                </a:cxn>
                <a:cxn ang="0">
                  <a:pos x="500" y="666"/>
                </a:cxn>
                <a:cxn ang="0">
                  <a:pos x="480" y="706"/>
                </a:cxn>
                <a:cxn ang="0">
                  <a:pos x="446" y="737"/>
                </a:cxn>
                <a:cxn ang="0">
                  <a:pos x="427" y="668"/>
                </a:cxn>
                <a:cxn ang="0">
                  <a:pos x="419" y="593"/>
                </a:cxn>
                <a:cxn ang="0">
                  <a:pos x="418" y="514"/>
                </a:cxn>
                <a:cxn ang="0">
                  <a:pos x="425" y="436"/>
                </a:cxn>
                <a:cxn ang="0">
                  <a:pos x="404" y="428"/>
                </a:cxn>
                <a:cxn ang="0">
                  <a:pos x="384" y="436"/>
                </a:cxn>
                <a:cxn ang="0">
                  <a:pos x="355" y="521"/>
                </a:cxn>
                <a:cxn ang="0">
                  <a:pos x="326" y="606"/>
                </a:cxn>
                <a:cxn ang="0">
                  <a:pos x="290" y="687"/>
                </a:cxn>
                <a:cxn ang="0">
                  <a:pos x="238" y="767"/>
                </a:cxn>
                <a:cxn ang="0">
                  <a:pos x="204" y="730"/>
                </a:cxn>
                <a:cxn ang="0">
                  <a:pos x="196" y="680"/>
                </a:cxn>
                <a:cxn ang="0">
                  <a:pos x="189" y="630"/>
                </a:cxn>
                <a:cxn ang="0">
                  <a:pos x="156" y="601"/>
                </a:cxn>
                <a:cxn ang="0">
                  <a:pos x="54" y="771"/>
                </a:cxn>
                <a:cxn ang="0">
                  <a:pos x="30" y="730"/>
                </a:cxn>
                <a:cxn ang="0">
                  <a:pos x="17" y="686"/>
                </a:cxn>
                <a:cxn ang="0">
                  <a:pos x="5" y="642"/>
                </a:cxn>
                <a:cxn ang="0">
                  <a:pos x="10" y="607"/>
                </a:cxn>
                <a:cxn ang="0">
                  <a:pos x="31" y="582"/>
                </a:cxn>
                <a:cxn ang="0">
                  <a:pos x="51" y="560"/>
                </a:cxn>
                <a:cxn ang="0">
                  <a:pos x="71" y="539"/>
                </a:cxn>
                <a:cxn ang="0">
                  <a:pos x="94" y="533"/>
                </a:cxn>
                <a:cxn ang="0">
                  <a:pos x="121" y="548"/>
                </a:cxn>
                <a:cxn ang="0">
                  <a:pos x="147" y="563"/>
                </a:cxn>
                <a:cxn ang="0">
                  <a:pos x="173" y="571"/>
                </a:cxn>
                <a:cxn ang="0">
                  <a:pos x="196" y="436"/>
                </a:cxn>
                <a:cxn ang="0">
                  <a:pos x="263" y="318"/>
                </a:cxn>
                <a:cxn ang="0">
                  <a:pos x="212" y="302"/>
                </a:cxn>
                <a:cxn ang="0">
                  <a:pos x="157" y="296"/>
                </a:cxn>
                <a:cxn ang="0">
                  <a:pos x="118" y="264"/>
                </a:cxn>
                <a:cxn ang="0">
                  <a:pos x="152" y="225"/>
                </a:cxn>
                <a:cxn ang="0">
                  <a:pos x="231" y="224"/>
                </a:cxn>
                <a:cxn ang="0">
                  <a:pos x="307" y="214"/>
                </a:cxn>
                <a:cxn ang="0">
                  <a:pos x="375" y="177"/>
                </a:cxn>
                <a:cxn ang="0">
                  <a:pos x="400" y="133"/>
                </a:cxn>
                <a:cxn ang="0">
                  <a:pos x="395" y="110"/>
                </a:cxn>
                <a:cxn ang="0">
                  <a:pos x="391" y="86"/>
                </a:cxn>
                <a:cxn ang="0">
                  <a:pos x="386" y="63"/>
                </a:cxn>
                <a:cxn ang="0">
                  <a:pos x="430" y="45"/>
                </a:cxn>
                <a:cxn ang="0">
                  <a:pos x="526" y="29"/>
                </a:cxn>
                <a:cxn ang="0">
                  <a:pos x="626" y="13"/>
                </a:cxn>
                <a:cxn ang="0">
                  <a:pos x="726" y="1"/>
                </a:cxn>
                <a:cxn ang="0">
                  <a:pos x="784" y="86"/>
                </a:cxn>
                <a:cxn ang="0">
                  <a:pos x="803" y="276"/>
                </a:cxn>
                <a:cxn ang="0">
                  <a:pos x="794" y="468"/>
                </a:cxn>
                <a:cxn ang="0">
                  <a:pos x="713" y="632"/>
                </a:cxn>
              </a:cxnLst>
              <a:rect l="0" t="0" r="r" b="b"/>
              <a:pathLst>
                <a:path w="806" h="789">
                  <a:moveTo>
                    <a:pt x="633" y="695"/>
                  </a:moveTo>
                  <a:lnTo>
                    <a:pt x="570" y="715"/>
                  </a:lnTo>
                  <a:lnTo>
                    <a:pt x="565" y="694"/>
                  </a:lnTo>
                  <a:lnTo>
                    <a:pt x="566" y="673"/>
                  </a:lnTo>
                  <a:lnTo>
                    <a:pt x="569" y="652"/>
                  </a:lnTo>
                  <a:lnTo>
                    <a:pt x="574" y="633"/>
                  </a:lnTo>
                  <a:lnTo>
                    <a:pt x="574" y="614"/>
                  </a:lnTo>
                  <a:lnTo>
                    <a:pt x="570" y="598"/>
                  </a:lnTo>
                  <a:lnTo>
                    <a:pt x="559" y="586"/>
                  </a:lnTo>
                  <a:lnTo>
                    <a:pt x="539" y="581"/>
                  </a:lnTo>
                  <a:lnTo>
                    <a:pt x="525" y="600"/>
                  </a:lnTo>
                  <a:lnTo>
                    <a:pt x="515" y="621"/>
                  </a:lnTo>
                  <a:lnTo>
                    <a:pt x="507" y="643"/>
                  </a:lnTo>
                  <a:lnTo>
                    <a:pt x="500" y="666"/>
                  </a:lnTo>
                  <a:lnTo>
                    <a:pt x="491" y="686"/>
                  </a:lnTo>
                  <a:lnTo>
                    <a:pt x="480" y="706"/>
                  </a:lnTo>
                  <a:lnTo>
                    <a:pt x="465" y="722"/>
                  </a:lnTo>
                  <a:lnTo>
                    <a:pt x="446" y="737"/>
                  </a:lnTo>
                  <a:lnTo>
                    <a:pt x="435" y="703"/>
                  </a:lnTo>
                  <a:lnTo>
                    <a:pt x="427" y="668"/>
                  </a:lnTo>
                  <a:lnTo>
                    <a:pt x="421" y="630"/>
                  </a:lnTo>
                  <a:lnTo>
                    <a:pt x="419" y="593"/>
                  </a:lnTo>
                  <a:lnTo>
                    <a:pt x="418" y="554"/>
                  </a:lnTo>
                  <a:lnTo>
                    <a:pt x="418" y="514"/>
                  </a:lnTo>
                  <a:lnTo>
                    <a:pt x="420" y="473"/>
                  </a:lnTo>
                  <a:lnTo>
                    <a:pt x="425" y="436"/>
                  </a:lnTo>
                  <a:lnTo>
                    <a:pt x="415" y="429"/>
                  </a:lnTo>
                  <a:lnTo>
                    <a:pt x="404" y="428"/>
                  </a:lnTo>
                  <a:lnTo>
                    <a:pt x="392" y="429"/>
                  </a:lnTo>
                  <a:lnTo>
                    <a:pt x="384" y="436"/>
                  </a:lnTo>
                  <a:lnTo>
                    <a:pt x="368" y="478"/>
                  </a:lnTo>
                  <a:lnTo>
                    <a:pt x="355" y="521"/>
                  </a:lnTo>
                  <a:lnTo>
                    <a:pt x="340" y="563"/>
                  </a:lnTo>
                  <a:lnTo>
                    <a:pt x="326" y="606"/>
                  </a:lnTo>
                  <a:lnTo>
                    <a:pt x="309" y="646"/>
                  </a:lnTo>
                  <a:lnTo>
                    <a:pt x="290" y="687"/>
                  </a:lnTo>
                  <a:lnTo>
                    <a:pt x="265" y="727"/>
                  </a:lnTo>
                  <a:lnTo>
                    <a:pt x="238" y="767"/>
                  </a:lnTo>
                  <a:lnTo>
                    <a:pt x="216" y="751"/>
                  </a:lnTo>
                  <a:lnTo>
                    <a:pt x="204" y="730"/>
                  </a:lnTo>
                  <a:lnTo>
                    <a:pt x="199" y="705"/>
                  </a:lnTo>
                  <a:lnTo>
                    <a:pt x="196" y="680"/>
                  </a:lnTo>
                  <a:lnTo>
                    <a:pt x="194" y="653"/>
                  </a:lnTo>
                  <a:lnTo>
                    <a:pt x="189" y="630"/>
                  </a:lnTo>
                  <a:lnTo>
                    <a:pt x="176" y="612"/>
                  </a:lnTo>
                  <a:lnTo>
                    <a:pt x="156" y="601"/>
                  </a:lnTo>
                  <a:lnTo>
                    <a:pt x="72" y="789"/>
                  </a:lnTo>
                  <a:lnTo>
                    <a:pt x="54" y="771"/>
                  </a:lnTo>
                  <a:lnTo>
                    <a:pt x="40" y="751"/>
                  </a:lnTo>
                  <a:lnTo>
                    <a:pt x="30" y="730"/>
                  </a:lnTo>
                  <a:lnTo>
                    <a:pt x="24" y="708"/>
                  </a:lnTo>
                  <a:lnTo>
                    <a:pt x="17" y="686"/>
                  </a:lnTo>
                  <a:lnTo>
                    <a:pt x="11" y="663"/>
                  </a:lnTo>
                  <a:lnTo>
                    <a:pt x="5" y="642"/>
                  </a:lnTo>
                  <a:lnTo>
                    <a:pt x="0" y="623"/>
                  </a:lnTo>
                  <a:lnTo>
                    <a:pt x="10" y="607"/>
                  </a:lnTo>
                  <a:lnTo>
                    <a:pt x="21" y="593"/>
                  </a:lnTo>
                  <a:lnTo>
                    <a:pt x="31" y="582"/>
                  </a:lnTo>
                  <a:lnTo>
                    <a:pt x="42" y="572"/>
                  </a:lnTo>
                  <a:lnTo>
                    <a:pt x="51" y="560"/>
                  </a:lnTo>
                  <a:lnTo>
                    <a:pt x="61" y="550"/>
                  </a:lnTo>
                  <a:lnTo>
                    <a:pt x="71" y="539"/>
                  </a:lnTo>
                  <a:lnTo>
                    <a:pt x="83" y="529"/>
                  </a:lnTo>
                  <a:lnTo>
                    <a:pt x="94" y="533"/>
                  </a:lnTo>
                  <a:lnTo>
                    <a:pt x="107" y="540"/>
                  </a:lnTo>
                  <a:lnTo>
                    <a:pt x="121" y="548"/>
                  </a:lnTo>
                  <a:lnTo>
                    <a:pt x="134" y="557"/>
                  </a:lnTo>
                  <a:lnTo>
                    <a:pt x="147" y="563"/>
                  </a:lnTo>
                  <a:lnTo>
                    <a:pt x="160" y="568"/>
                  </a:lnTo>
                  <a:lnTo>
                    <a:pt x="173" y="571"/>
                  </a:lnTo>
                  <a:lnTo>
                    <a:pt x="186" y="571"/>
                  </a:lnTo>
                  <a:lnTo>
                    <a:pt x="196" y="436"/>
                  </a:lnTo>
                  <a:lnTo>
                    <a:pt x="280" y="342"/>
                  </a:lnTo>
                  <a:lnTo>
                    <a:pt x="263" y="318"/>
                  </a:lnTo>
                  <a:lnTo>
                    <a:pt x="240" y="306"/>
                  </a:lnTo>
                  <a:lnTo>
                    <a:pt x="212" y="302"/>
                  </a:lnTo>
                  <a:lnTo>
                    <a:pt x="185" y="301"/>
                  </a:lnTo>
                  <a:lnTo>
                    <a:pt x="157" y="296"/>
                  </a:lnTo>
                  <a:lnTo>
                    <a:pt x="134" y="286"/>
                  </a:lnTo>
                  <a:lnTo>
                    <a:pt x="118" y="264"/>
                  </a:lnTo>
                  <a:lnTo>
                    <a:pt x="114" y="228"/>
                  </a:lnTo>
                  <a:lnTo>
                    <a:pt x="152" y="225"/>
                  </a:lnTo>
                  <a:lnTo>
                    <a:pt x="192" y="225"/>
                  </a:lnTo>
                  <a:lnTo>
                    <a:pt x="231" y="224"/>
                  </a:lnTo>
                  <a:lnTo>
                    <a:pt x="271" y="222"/>
                  </a:lnTo>
                  <a:lnTo>
                    <a:pt x="307" y="214"/>
                  </a:lnTo>
                  <a:lnTo>
                    <a:pt x="342" y="200"/>
                  </a:lnTo>
                  <a:lnTo>
                    <a:pt x="375" y="177"/>
                  </a:lnTo>
                  <a:lnTo>
                    <a:pt x="404" y="146"/>
                  </a:lnTo>
                  <a:lnTo>
                    <a:pt x="400" y="133"/>
                  </a:lnTo>
                  <a:lnTo>
                    <a:pt x="398" y="122"/>
                  </a:lnTo>
                  <a:lnTo>
                    <a:pt x="395" y="110"/>
                  </a:lnTo>
                  <a:lnTo>
                    <a:pt x="394" y="98"/>
                  </a:lnTo>
                  <a:lnTo>
                    <a:pt x="391" y="86"/>
                  </a:lnTo>
                  <a:lnTo>
                    <a:pt x="389" y="75"/>
                  </a:lnTo>
                  <a:lnTo>
                    <a:pt x="386" y="63"/>
                  </a:lnTo>
                  <a:lnTo>
                    <a:pt x="384" y="52"/>
                  </a:lnTo>
                  <a:lnTo>
                    <a:pt x="430" y="45"/>
                  </a:lnTo>
                  <a:lnTo>
                    <a:pt x="478" y="38"/>
                  </a:lnTo>
                  <a:lnTo>
                    <a:pt x="526" y="29"/>
                  </a:lnTo>
                  <a:lnTo>
                    <a:pt x="576" y="22"/>
                  </a:lnTo>
                  <a:lnTo>
                    <a:pt x="626" y="13"/>
                  </a:lnTo>
                  <a:lnTo>
                    <a:pt x="676" y="6"/>
                  </a:lnTo>
                  <a:lnTo>
                    <a:pt x="726" y="1"/>
                  </a:lnTo>
                  <a:lnTo>
                    <a:pt x="777" y="0"/>
                  </a:lnTo>
                  <a:lnTo>
                    <a:pt x="784" y="86"/>
                  </a:lnTo>
                  <a:lnTo>
                    <a:pt x="795" y="180"/>
                  </a:lnTo>
                  <a:lnTo>
                    <a:pt x="803" y="276"/>
                  </a:lnTo>
                  <a:lnTo>
                    <a:pt x="806" y="374"/>
                  </a:lnTo>
                  <a:lnTo>
                    <a:pt x="794" y="468"/>
                  </a:lnTo>
                  <a:lnTo>
                    <a:pt x="765" y="555"/>
                  </a:lnTo>
                  <a:lnTo>
                    <a:pt x="713" y="632"/>
                  </a:lnTo>
                  <a:lnTo>
                    <a:pt x="633" y="695"/>
                  </a:lnTo>
                  <a:close/>
                </a:path>
              </a:pathLst>
            </a:custGeom>
            <a:solidFill>
              <a:srgbClr val="E50065"/>
            </a:solidFill>
            <a:ln w="9525">
              <a:noFill/>
              <a:round/>
              <a:headEnd/>
              <a:tailEnd/>
            </a:ln>
          </p:spPr>
          <p:txBody>
            <a:bodyPr/>
            <a:lstStyle/>
            <a:p>
              <a:pPr>
                <a:defRPr/>
              </a:pPr>
              <a:endParaRPr lang="en-CA"/>
            </a:p>
          </p:txBody>
        </p:sp>
        <p:sp>
          <p:nvSpPr>
            <p:cNvPr id="78" name="Freeform 54"/>
            <p:cNvSpPr>
              <a:spLocks/>
            </p:cNvSpPr>
            <p:nvPr/>
          </p:nvSpPr>
          <p:spPr bwMode="auto">
            <a:xfrm>
              <a:off x="4214" y="1168"/>
              <a:ext cx="81" cy="83"/>
            </a:xfrm>
            <a:custGeom>
              <a:avLst/>
              <a:gdLst/>
              <a:ahLst/>
              <a:cxnLst>
                <a:cxn ang="0">
                  <a:pos x="285" y="139"/>
                </a:cxn>
                <a:cxn ang="0">
                  <a:pos x="321" y="140"/>
                </a:cxn>
                <a:cxn ang="0">
                  <a:pos x="357" y="139"/>
                </a:cxn>
                <a:cxn ang="0">
                  <a:pos x="391" y="144"/>
                </a:cxn>
                <a:cxn ang="0">
                  <a:pos x="390" y="179"/>
                </a:cxn>
                <a:cxn ang="0">
                  <a:pos x="339" y="227"/>
                </a:cxn>
                <a:cxn ang="0">
                  <a:pos x="291" y="275"/>
                </a:cxn>
                <a:cxn ang="0">
                  <a:pos x="279" y="335"/>
                </a:cxn>
                <a:cxn ang="0">
                  <a:pos x="291" y="414"/>
                </a:cxn>
                <a:cxn ang="0">
                  <a:pos x="259" y="403"/>
                </a:cxn>
                <a:cxn ang="0">
                  <a:pos x="241" y="379"/>
                </a:cxn>
                <a:cxn ang="0">
                  <a:pos x="225" y="348"/>
                </a:cxn>
                <a:cxn ang="0">
                  <a:pos x="207" y="321"/>
                </a:cxn>
                <a:cxn ang="0">
                  <a:pos x="179" y="348"/>
                </a:cxn>
                <a:cxn ang="0">
                  <a:pos x="154" y="379"/>
                </a:cxn>
                <a:cxn ang="0">
                  <a:pos x="127" y="403"/>
                </a:cxn>
                <a:cxn ang="0">
                  <a:pos x="93" y="414"/>
                </a:cxn>
                <a:cxn ang="0">
                  <a:pos x="95" y="372"/>
                </a:cxn>
                <a:cxn ang="0">
                  <a:pos x="108" y="332"/>
                </a:cxn>
                <a:cxn ang="0">
                  <a:pos x="112" y="292"/>
                </a:cxn>
                <a:cxn ang="0">
                  <a:pos x="93" y="258"/>
                </a:cxn>
                <a:cxn ang="0">
                  <a:pos x="67" y="257"/>
                </a:cxn>
                <a:cxn ang="0">
                  <a:pos x="42" y="255"/>
                </a:cxn>
                <a:cxn ang="0">
                  <a:pos x="18" y="249"/>
                </a:cxn>
                <a:cxn ang="0">
                  <a:pos x="0" y="238"/>
                </a:cxn>
                <a:cxn ang="0">
                  <a:pos x="22" y="212"/>
                </a:cxn>
                <a:cxn ang="0">
                  <a:pos x="52" y="205"/>
                </a:cxn>
                <a:cxn ang="0">
                  <a:pos x="85" y="203"/>
                </a:cxn>
                <a:cxn ang="0">
                  <a:pos x="114" y="196"/>
                </a:cxn>
                <a:cxn ang="0">
                  <a:pos x="146" y="147"/>
                </a:cxn>
                <a:cxn ang="0">
                  <a:pos x="170" y="98"/>
                </a:cxn>
                <a:cxn ang="0">
                  <a:pos x="191" y="47"/>
                </a:cxn>
                <a:cxn ang="0">
                  <a:pos x="218" y="0"/>
                </a:cxn>
              </a:cxnLst>
              <a:rect l="0" t="0" r="r" b="b"/>
              <a:pathLst>
                <a:path w="405" h="414">
                  <a:moveTo>
                    <a:pt x="269" y="134"/>
                  </a:moveTo>
                  <a:lnTo>
                    <a:pt x="285" y="139"/>
                  </a:lnTo>
                  <a:lnTo>
                    <a:pt x="303" y="141"/>
                  </a:lnTo>
                  <a:lnTo>
                    <a:pt x="321" y="140"/>
                  </a:lnTo>
                  <a:lnTo>
                    <a:pt x="340" y="140"/>
                  </a:lnTo>
                  <a:lnTo>
                    <a:pt x="357" y="139"/>
                  </a:lnTo>
                  <a:lnTo>
                    <a:pt x="375" y="140"/>
                  </a:lnTo>
                  <a:lnTo>
                    <a:pt x="391" y="144"/>
                  </a:lnTo>
                  <a:lnTo>
                    <a:pt x="405" y="154"/>
                  </a:lnTo>
                  <a:lnTo>
                    <a:pt x="390" y="179"/>
                  </a:lnTo>
                  <a:lnTo>
                    <a:pt x="367" y="204"/>
                  </a:lnTo>
                  <a:lnTo>
                    <a:pt x="339" y="227"/>
                  </a:lnTo>
                  <a:lnTo>
                    <a:pt x="313" y="252"/>
                  </a:lnTo>
                  <a:lnTo>
                    <a:pt x="291" y="275"/>
                  </a:lnTo>
                  <a:lnTo>
                    <a:pt x="278" y="304"/>
                  </a:lnTo>
                  <a:lnTo>
                    <a:pt x="279" y="335"/>
                  </a:lnTo>
                  <a:lnTo>
                    <a:pt x="301" y="372"/>
                  </a:lnTo>
                  <a:lnTo>
                    <a:pt x="291" y="414"/>
                  </a:lnTo>
                  <a:lnTo>
                    <a:pt x="273" y="411"/>
                  </a:lnTo>
                  <a:lnTo>
                    <a:pt x="259" y="403"/>
                  </a:lnTo>
                  <a:lnTo>
                    <a:pt x="248" y="392"/>
                  </a:lnTo>
                  <a:lnTo>
                    <a:pt x="241" y="379"/>
                  </a:lnTo>
                  <a:lnTo>
                    <a:pt x="233" y="363"/>
                  </a:lnTo>
                  <a:lnTo>
                    <a:pt x="225" y="348"/>
                  </a:lnTo>
                  <a:lnTo>
                    <a:pt x="217" y="333"/>
                  </a:lnTo>
                  <a:lnTo>
                    <a:pt x="207" y="321"/>
                  </a:lnTo>
                  <a:lnTo>
                    <a:pt x="192" y="333"/>
                  </a:lnTo>
                  <a:lnTo>
                    <a:pt x="179" y="348"/>
                  </a:lnTo>
                  <a:lnTo>
                    <a:pt x="165" y="363"/>
                  </a:lnTo>
                  <a:lnTo>
                    <a:pt x="154" y="379"/>
                  </a:lnTo>
                  <a:lnTo>
                    <a:pt x="140" y="392"/>
                  </a:lnTo>
                  <a:lnTo>
                    <a:pt x="127" y="403"/>
                  </a:lnTo>
                  <a:lnTo>
                    <a:pt x="110" y="411"/>
                  </a:lnTo>
                  <a:lnTo>
                    <a:pt x="93" y="414"/>
                  </a:lnTo>
                  <a:lnTo>
                    <a:pt x="91" y="393"/>
                  </a:lnTo>
                  <a:lnTo>
                    <a:pt x="95" y="372"/>
                  </a:lnTo>
                  <a:lnTo>
                    <a:pt x="101" y="352"/>
                  </a:lnTo>
                  <a:lnTo>
                    <a:pt x="108" y="332"/>
                  </a:lnTo>
                  <a:lnTo>
                    <a:pt x="111" y="311"/>
                  </a:lnTo>
                  <a:lnTo>
                    <a:pt x="112" y="292"/>
                  </a:lnTo>
                  <a:lnTo>
                    <a:pt x="106" y="274"/>
                  </a:lnTo>
                  <a:lnTo>
                    <a:pt x="93" y="258"/>
                  </a:lnTo>
                  <a:lnTo>
                    <a:pt x="79" y="257"/>
                  </a:lnTo>
                  <a:lnTo>
                    <a:pt x="67" y="257"/>
                  </a:lnTo>
                  <a:lnTo>
                    <a:pt x="54" y="256"/>
                  </a:lnTo>
                  <a:lnTo>
                    <a:pt x="42" y="255"/>
                  </a:lnTo>
                  <a:lnTo>
                    <a:pt x="28" y="252"/>
                  </a:lnTo>
                  <a:lnTo>
                    <a:pt x="18" y="249"/>
                  </a:lnTo>
                  <a:lnTo>
                    <a:pt x="8" y="244"/>
                  </a:lnTo>
                  <a:lnTo>
                    <a:pt x="0" y="238"/>
                  </a:lnTo>
                  <a:lnTo>
                    <a:pt x="9" y="221"/>
                  </a:lnTo>
                  <a:lnTo>
                    <a:pt x="22" y="212"/>
                  </a:lnTo>
                  <a:lnTo>
                    <a:pt x="35" y="206"/>
                  </a:lnTo>
                  <a:lnTo>
                    <a:pt x="52" y="205"/>
                  </a:lnTo>
                  <a:lnTo>
                    <a:pt x="68" y="204"/>
                  </a:lnTo>
                  <a:lnTo>
                    <a:pt x="85" y="203"/>
                  </a:lnTo>
                  <a:lnTo>
                    <a:pt x="101" y="201"/>
                  </a:lnTo>
                  <a:lnTo>
                    <a:pt x="114" y="196"/>
                  </a:lnTo>
                  <a:lnTo>
                    <a:pt x="131" y="171"/>
                  </a:lnTo>
                  <a:lnTo>
                    <a:pt x="146" y="147"/>
                  </a:lnTo>
                  <a:lnTo>
                    <a:pt x="157" y="122"/>
                  </a:lnTo>
                  <a:lnTo>
                    <a:pt x="170" y="98"/>
                  </a:lnTo>
                  <a:lnTo>
                    <a:pt x="180" y="72"/>
                  </a:lnTo>
                  <a:lnTo>
                    <a:pt x="191" y="47"/>
                  </a:lnTo>
                  <a:lnTo>
                    <a:pt x="202" y="22"/>
                  </a:lnTo>
                  <a:lnTo>
                    <a:pt x="218" y="0"/>
                  </a:lnTo>
                  <a:lnTo>
                    <a:pt x="269" y="134"/>
                  </a:lnTo>
                  <a:close/>
                </a:path>
              </a:pathLst>
            </a:custGeom>
            <a:solidFill>
              <a:srgbClr val="000000"/>
            </a:solidFill>
            <a:ln w="9525">
              <a:noFill/>
              <a:round/>
              <a:headEnd/>
              <a:tailEnd/>
            </a:ln>
          </p:spPr>
          <p:txBody>
            <a:bodyPr/>
            <a:lstStyle/>
            <a:p>
              <a:pPr>
                <a:defRPr/>
              </a:pPr>
              <a:endParaRPr lang="en-CA"/>
            </a:p>
          </p:txBody>
        </p:sp>
        <p:sp>
          <p:nvSpPr>
            <p:cNvPr id="79" name="Freeform 55"/>
            <p:cNvSpPr>
              <a:spLocks/>
            </p:cNvSpPr>
            <p:nvPr/>
          </p:nvSpPr>
          <p:spPr bwMode="auto">
            <a:xfrm>
              <a:off x="4091" y="1180"/>
              <a:ext cx="50" cy="114"/>
            </a:xfrm>
            <a:custGeom>
              <a:avLst/>
              <a:gdLst/>
              <a:ahLst/>
              <a:cxnLst>
                <a:cxn ang="0">
                  <a:pos x="249" y="20"/>
                </a:cxn>
                <a:cxn ang="0">
                  <a:pos x="238" y="48"/>
                </a:cxn>
                <a:cxn ang="0">
                  <a:pos x="230" y="80"/>
                </a:cxn>
                <a:cxn ang="0">
                  <a:pos x="221" y="112"/>
                </a:cxn>
                <a:cxn ang="0">
                  <a:pos x="211" y="142"/>
                </a:cxn>
                <a:cxn ang="0">
                  <a:pos x="195" y="168"/>
                </a:cxn>
                <a:cxn ang="0">
                  <a:pos x="174" y="187"/>
                </a:cxn>
                <a:cxn ang="0">
                  <a:pos x="143" y="196"/>
                </a:cxn>
                <a:cxn ang="0">
                  <a:pos x="104" y="196"/>
                </a:cxn>
                <a:cxn ang="0">
                  <a:pos x="83" y="217"/>
                </a:cxn>
                <a:cxn ang="0">
                  <a:pos x="91" y="234"/>
                </a:cxn>
                <a:cxn ang="0">
                  <a:pos x="108" y="247"/>
                </a:cxn>
                <a:cxn ang="0">
                  <a:pos x="130" y="259"/>
                </a:cxn>
                <a:cxn ang="0">
                  <a:pos x="151" y="271"/>
                </a:cxn>
                <a:cxn ang="0">
                  <a:pos x="168" y="282"/>
                </a:cxn>
                <a:cxn ang="0">
                  <a:pos x="179" y="298"/>
                </a:cxn>
                <a:cxn ang="0">
                  <a:pos x="179" y="316"/>
                </a:cxn>
                <a:cxn ang="0">
                  <a:pos x="166" y="341"/>
                </a:cxn>
                <a:cxn ang="0">
                  <a:pos x="167" y="371"/>
                </a:cxn>
                <a:cxn ang="0">
                  <a:pos x="167" y="402"/>
                </a:cxn>
                <a:cxn ang="0">
                  <a:pos x="165" y="432"/>
                </a:cxn>
                <a:cxn ang="0">
                  <a:pos x="165" y="463"/>
                </a:cxn>
                <a:cxn ang="0">
                  <a:pos x="164" y="490"/>
                </a:cxn>
                <a:cxn ang="0">
                  <a:pos x="167" y="518"/>
                </a:cxn>
                <a:cxn ang="0">
                  <a:pos x="174" y="544"/>
                </a:cxn>
                <a:cxn ang="0">
                  <a:pos x="187" y="569"/>
                </a:cxn>
                <a:cxn ang="0">
                  <a:pos x="167" y="568"/>
                </a:cxn>
                <a:cxn ang="0">
                  <a:pos x="150" y="562"/>
                </a:cxn>
                <a:cxn ang="0">
                  <a:pos x="133" y="550"/>
                </a:cxn>
                <a:cxn ang="0">
                  <a:pos x="118" y="535"/>
                </a:cxn>
                <a:cxn ang="0">
                  <a:pos x="104" y="515"/>
                </a:cxn>
                <a:cxn ang="0">
                  <a:pos x="91" y="496"/>
                </a:cxn>
                <a:cxn ang="0">
                  <a:pos x="81" y="474"/>
                </a:cxn>
                <a:cxn ang="0">
                  <a:pos x="73" y="455"/>
                </a:cxn>
                <a:cxn ang="0">
                  <a:pos x="60" y="404"/>
                </a:cxn>
                <a:cxn ang="0">
                  <a:pos x="54" y="355"/>
                </a:cxn>
                <a:cxn ang="0">
                  <a:pos x="49" y="306"/>
                </a:cxn>
                <a:cxn ang="0">
                  <a:pos x="48" y="259"/>
                </a:cxn>
                <a:cxn ang="0">
                  <a:pos x="44" y="209"/>
                </a:cxn>
                <a:cxn ang="0">
                  <a:pos x="36" y="160"/>
                </a:cxn>
                <a:cxn ang="0">
                  <a:pos x="21" y="111"/>
                </a:cxn>
                <a:cxn ang="0">
                  <a:pos x="0" y="62"/>
                </a:cxn>
                <a:cxn ang="0">
                  <a:pos x="21" y="0"/>
                </a:cxn>
                <a:cxn ang="0">
                  <a:pos x="49" y="3"/>
                </a:cxn>
                <a:cxn ang="0">
                  <a:pos x="78" y="7"/>
                </a:cxn>
                <a:cxn ang="0">
                  <a:pos x="104" y="10"/>
                </a:cxn>
                <a:cxn ang="0">
                  <a:pos x="131" y="13"/>
                </a:cxn>
                <a:cxn ang="0">
                  <a:pos x="157" y="16"/>
                </a:cxn>
                <a:cxn ang="0">
                  <a:pos x="185" y="18"/>
                </a:cxn>
                <a:cxn ang="0">
                  <a:pos x="216" y="19"/>
                </a:cxn>
                <a:cxn ang="0">
                  <a:pos x="249" y="20"/>
                </a:cxn>
              </a:cxnLst>
              <a:rect l="0" t="0" r="r" b="b"/>
              <a:pathLst>
                <a:path w="249" h="569">
                  <a:moveTo>
                    <a:pt x="249" y="20"/>
                  </a:moveTo>
                  <a:lnTo>
                    <a:pt x="238" y="48"/>
                  </a:lnTo>
                  <a:lnTo>
                    <a:pt x="230" y="80"/>
                  </a:lnTo>
                  <a:lnTo>
                    <a:pt x="221" y="112"/>
                  </a:lnTo>
                  <a:lnTo>
                    <a:pt x="211" y="142"/>
                  </a:lnTo>
                  <a:lnTo>
                    <a:pt x="195" y="168"/>
                  </a:lnTo>
                  <a:lnTo>
                    <a:pt x="174" y="187"/>
                  </a:lnTo>
                  <a:lnTo>
                    <a:pt x="143" y="196"/>
                  </a:lnTo>
                  <a:lnTo>
                    <a:pt x="104" y="196"/>
                  </a:lnTo>
                  <a:lnTo>
                    <a:pt x="83" y="217"/>
                  </a:lnTo>
                  <a:lnTo>
                    <a:pt x="91" y="234"/>
                  </a:lnTo>
                  <a:lnTo>
                    <a:pt x="108" y="247"/>
                  </a:lnTo>
                  <a:lnTo>
                    <a:pt x="130" y="259"/>
                  </a:lnTo>
                  <a:lnTo>
                    <a:pt x="151" y="271"/>
                  </a:lnTo>
                  <a:lnTo>
                    <a:pt x="168" y="282"/>
                  </a:lnTo>
                  <a:lnTo>
                    <a:pt x="179" y="298"/>
                  </a:lnTo>
                  <a:lnTo>
                    <a:pt x="179" y="316"/>
                  </a:lnTo>
                  <a:lnTo>
                    <a:pt x="166" y="341"/>
                  </a:lnTo>
                  <a:lnTo>
                    <a:pt x="167" y="371"/>
                  </a:lnTo>
                  <a:lnTo>
                    <a:pt x="167" y="402"/>
                  </a:lnTo>
                  <a:lnTo>
                    <a:pt x="165" y="432"/>
                  </a:lnTo>
                  <a:lnTo>
                    <a:pt x="165" y="463"/>
                  </a:lnTo>
                  <a:lnTo>
                    <a:pt x="164" y="490"/>
                  </a:lnTo>
                  <a:lnTo>
                    <a:pt x="167" y="518"/>
                  </a:lnTo>
                  <a:lnTo>
                    <a:pt x="174" y="544"/>
                  </a:lnTo>
                  <a:lnTo>
                    <a:pt x="187" y="569"/>
                  </a:lnTo>
                  <a:lnTo>
                    <a:pt x="167" y="568"/>
                  </a:lnTo>
                  <a:lnTo>
                    <a:pt x="150" y="562"/>
                  </a:lnTo>
                  <a:lnTo>
                    <a:pt x="133" y="550"/>
                  </a:lnTo>
                  <a:lnTo>
                    <a:pt x="118" y="535"/>
                  </a:lnTo>
                  <a:lnTo>
                    <a:pt x="104" y="515"/>
                  </a:lnTo>
                  <a:lnTo>
                    <a:pt x="91" y="496"/>
                  </a:lnTo>
                  <a:lnTo>
                    <a:pt x="81" y="474"/>
                  </a:lnTo>
                  <a:lnTo>
                    <a:pt x="73" y="455"/>
                  </a:lnTo>
                  <a:lnTo>
                    <a:pt x="60" y="404"/>
                  </a:lnTo>
                  <a:lnTo>
                    <a:pt x="54" y="355"/>
                  </a:lnTo>
                  <a:lnTo>
                    <a:pt x="49" y="306"/>
                  </a:lnTo>
                  <a:lnTo>
                    <a:pt x="48" y="259"/>
                  </a:lnTo>
                  <a:lnTo>
                    <a:pt x="44" y="209"/>
                  </a:lnTo>
                  <a:lnTo>
                    <a:pt x="36" y="160"/>
                  </a:lnTo>
                  <a:lnTo>
                    <a:pt x="21" y="111"/>
                  </a:lnTo>
                  <a:lnTo>
                    <a:pt x="0" y="62"/>
                  </a:lnTo>
                  <a:lnTo>
                    <a:pt x="21" y="0"/>
                  </a:lnTo>
                  <a:lnTo>
                    <a:pt x="49" y="3"/>
                  </a:lnTo>
                  <a:lnTo>
                    <a:pt x="78" y="7"/>
                  </a:lnTo>
                  <a:lnTo>
                    <a:pt x="104" y="10"/>
                  </a:lnTo>
                  <a:lnTo>
                    <a:pt x="131" y="13"/>
                  </a:lnTo>
                  <a:lnTo>
                    <a:pt x="157" y="16"/>
                  </a:lnTo>
                  <a:lnTo>
                    <a:pt x="185" y="18"/>
                  </a:lnTo>
                  <a:lnTo>
                    <a:pt x="216" y="19"/>
                  </a:lnTo>
                  <a:lnTo>
                    <a:pt x="249" y="20"/>
                  </a:lnTo>
                  <a:close/>
                </a:path>
              </a:pathLst>
            </a:custGeom>
            <a:solidFill>
              <a:srgbClr val="E50065"/>
            </a:solidFill>
            <a:ln w="9525">
              <a:noFill/>
              <a:round/>
              <a:headEnd/>
              <a:tailEnd/>
            </a:ln>
          </p:spPr>
          <p:txBody>
            <a:bodyPr/>
            <a:lstStyle/>
            <a:p>
              <a:pPr>
                <a:defRPr/>
              </a:pPr>
              <a:endParaRPr lang="en-CA"/>
            </a:p>
          </p:txBody>
        </p:sp>
        <p:sp>
          <p:nvSpPr>
            <p:cNvPr id="80" name="Freeform 56"/>
            <p:cNvSpPr>
              <a:spLocks/>
            </p:cNvSpPr>
            <p:nvPr/>
          </p:nvSpPr>
          <p:spPr bwMode="auto">
            <a:xfrm>
              <a:off x="4244" y="1188"/>
              <a:ext cx="34" cy="40"/>
            </a:xfrm>
            <a:custGeom>
              <a:avLst/>
              <a:gdLst/>
              <a:ahLst/>
              <a:cxnLst>
                <a:cxn ang="0">
                  <a:pos x="106" y="94"/>
                </a:cxn>
                <a:cxn ang="0">
                  <a:pos x="168" y="84"/>
                </a:cxn>
                <a:cxn ang="0">
                  <a:pos x="86" y="177"/>
                </a:cxn>
                <a:cxn ang="0">
                  <a:pos x="83" y="169"/>
                </a:cxn>
                <a:cxn ang="0">
                  <a:pos x="79" y="162"/>
                </a:cxn>
                <a:cxn ang="0">
                  <a:pos x="72" y="157"/>
                </a:cxn>
                <a:cxn ang="0">
                  <a:pos x="65" y="156"/>
                </a:cxn>
                <a:cxn ang="0">
                  <a:pos x="53" y="153"/>
                </a:cxn>
                <a:cxn ang="0">
                  <a:pos x="43" y="155"/>
                </a:cxn>
                <a:cxn ang="0">
                  <a:pos x="33" y="159"/>
                </a:cxn>
                <a:cxn ang="0">
                  <a:pos x="26" y="165"/>
                </a:cxn>
                <a:cxn ang="0">
                  <a:pos x="18" y="172"/>
                </a:cxn>
                <a:cxn ang="0">
                  <a:pos x="12" y="180"/>
                </a:cxn>
                <a:cxn ang="0">
                  <a:pos x="5" y="189"/>
                </a:cxn>
                <a:cxn ang="0">
                  <a:pos x="2" y="198"/>
                </a:cxn>
                <a:cxn ang="0">
                  <a:pos x="0" y="171"/>
                </a:cxn>
                <a:cxn ang="0">
                  <a:pos x="2" y="147"/>
                </a:cxn>
                <a:cxn ang="0">
                  <a:pos x="7" y="124"/>
                </a:cxn>
                <a:cxn ang="0">
                  <a:pos x="16" y="102"/>
                </a:cxn>
                <a:cxn ang="0">
                  <a:pos x="25" y="78"/>
                </a:cxn>
                <a:cxn ang="0">
                  <a:pos x="35" y="56"/>
                </a:cxn>
                <a:cxn ang="0">
                  <a:pos x="44" y="29"/>
                </a:cxn>
                <a:cxn ang="0">
                  <a:pos x="54" y="0"/>
                </a:cxn>
                <a:cxn ang="0">
                  <a:pos x="57" y="12"/>
                </a:cxn>
                <a:cxn ang="0">
                  <a:pos x="62" y="25"/>
                </a:cxn>
                <a:cxn ang="0">
                  <a:pos x="65" y="38"/>
                </a:cxn>
                <a:cxn ang="0">
                  <a:pos x="72" y="51"/>
                </a:cxn>
                <a:cxn ang="0">
                  <a:pos x="78" y="63"/>
                </a:cxn>
                <a:cxn ang="0">
                  <a:pos x="86" y="75"/>
                </a:cxn>
                <a:cxn ang="0">
                  <a:pos x="95" y="84"/>
                </a:cxn>
                <a:cxn ang="0">
                  <a:pos x="106" y="94"/>
                </a:cxn>
              </a:cxnLst>
              <a:rect l="0" t="0" r="r" b="b"/>
              <a:pathLst>
                <a:path w="168" h="198">
                  <a:moveTo>
                    <a:pt x="106" y="94"/>
                  </a:moveTo>
                  <a:lnTo>
                    <a:pt x="168" y="84"/>
                  </a:lnTo>
                  <a:lnTo>
                    <a:pt x="86" y="177"/>
                  </a:lnTo>
                  <a:lnTo>
                    <a:pt x="83" y="169"/>
                  </a:lnTo>
                  <a:lnTo>
                    <a:pt x="79" y="162"/>
                  </a:lnTo>
                  <a:lnTo>
                    <a:pt x="72" y="157"/>
                  </a:lnTo>
                  <a:lnTo>
                    <a:pt x="65" y="156"/>
                  </a:lnTo>
                  <a:lnTo>
                    <a:pt x="53" y="153"/>
                  </a:lnTo>
                  <a:lnTo>
                    <a:pt x="43" y="155"/>
                  </a:lnTo>
                  <a:lnTo>
                    <a:pt x="33" y="159"/>
                  </a:lnTo>
                  <a:lnTo>
                    <a:pt x="26" y="165"/>
                  </a:lnTo>
                  <a:lnTo>
                    <a:pt x="18" y="172"/>
                  </a:lnTo>
                  <a:lnTo>
                    <a:pt x="12" y="180"/>
                  </a:lnTo>
                  <a:lnTo>
                    <a:pt x="5" y="189"/>
                  </a:lnTo>
                  <a:lnTo>
                    <a:pt x="2" y="198"/>
                  </a:lnTo>
                  <a:lnTo>
                    <a:pt x="0" y="171"/>
                  </a:lnTo>
                  <a:lnTo>
                    <a:pt x="2" y="147"/>
                  </a:lnTo>
                  <a:lnTo>
                    <a:pt x="7" y="124"/>
                  </a:lnTo>
                  <a:lnTo>
                    <a:pt x="16" y="102"/>
                  </a:lnTo>
                  <a:lnTo>
                    <a:pt x="25" y="78"/>
                  </a:lnTo>
                  <a:lnTo>
                    <a:pt x="35" y="56"/>
                  </a:lnTo>
                  <a:lnTo>
                    <a:pt x="44" y="29"/>
                  </a:lnTo>
                  <a:lnTo>
                    <a:pt x="54" y="0"/>
                  </a:lnTo>
                  <a:lnTo>
                    <a:pt x="57" y="12"/>
                  </a:lnTo>
                  <a:lnTo>
                    <a:pt x="62" y="25"/>
                  </a:lnTo>
                  <a:lnTo>
                    <a:pt x="65" y="38"/>
                  </a:lnTo>
                  <a:lnTo>
                    <a:pt x="72" y="51"/>
                  </a:lnTo>
                  <a:lnTo>
                    <a:pt x="78" y="63"/>
                  </a:lnTo>
                  <a:lnTo>
                    <a:pt x="86" y="75"/>
                  </a:lnTo>
                  <a:lnTo>
                    <a:pt x="95" y="84"/>
                  </a:lnTo>
                  <a:lnTo>
                    <a:pt x="106" y="94"/>
                  </a:lnTo>
                  <a:close/>
                </a:path>
              </a:pathLst>
            </a:custGeom>
            <a:solidFill>
              <a:srgbClr val="FFFF4C"/>
            </a:solidFill>
            <a:ln w="9525">
              <a:noFill/>
              <a:round/>
              <a:headEnd/>
              <a:tailEnd/>
            </a:ln>
          </p:spPr>
          <p:txBody>
            <a:bodyPr/>
            <a:lstStyle/>
            <a:p>
              <a:pPr>
                <a:defRPr/>
              </a:pPr>
              <a:endParaRPr lang="en-CA"/>
            </a:p>
          </p:txBody>
        </p:sp>
        <p:sp>
          <p:nvSpPr>
            <p:cNvPr id="81" name="Freeform 57"/>
            <p:cNvSpPr>
              <a:spLocks/>
            </p:cNvSpPr>
            <p:nvPr/>
          </p:nvSpPr>
          <p:spPr bwMode="auto">
            <a:xfrm>
              <a:off x="4127" y="1191"/>
              <a:ext cx="50" cy="56"/>
            </a:xfrm>
            <a:custGeom>
              <a:avLst/>
              <a:gdLst/>
              <a:ahLst/>
              <a:cxnLst>
                <a:cxn ang="0">
                  <a:pos x="250" y="103"/>
                </a:cxn>
                <a:cxn ang="0">
                  <a:pos x="229" y="117"/>
                </a:cxn>
                <a:cxn ang="0">
                  <a:pos x="212" y="135"/>
                </a:cxn>
                <a:cxn ang="0">
                  <a:pos x="198" y="152"/>
                </a:cxn>
                <a:cxn ang="0">
                  <a:pos x="186" y="171"/>
                </a:cxn>
                <a:cxn ang="0">
                  <a:pos x="179" y="190"/>
                </a:cxn>
                <a:cxn ang="0">
                  <a:pos x="176" y="209"/>
                </a:cxn>
                <a:cxn ang="0">
                  <a:pos x="179" y="228"/>
                </a:cxn>
                <a:cxn ang="0">
                  <a:pos x="188" y="248"/>
                </a:cxn>
                <a:cxn ang="0">
                  <a:pos x="169" y="229"/>
                </a:cxn>
                <a:cxn ang="0">
                  <a:pos x="153" y="220"/>
                </a:cxn>
                <a:cxn ang="0">
                  <a:pos x="133" y="219"/>
                </a:cxn>
                <a:cxn ang="0">
                  <a:pos x="115" y="225"/>
                </a:cxn>
                <a:cxn ang="0">
                  <a:pos x="96" y="234"/>
                </a:cxn>
                <a:cxn ang="0">
                  <a:pos x="80" y="247"/>
                </a:cxn>
                <a:cxn ang="0">
                  <a:pos x="64" y="263"/>
                </a:cxn>
                <a:cxn ang="0">
                  <a:pos x="52" y="279"/>
                </a:cxn>
                <a:cxn ang="0">
                  <a:pos x="51" y="262"/>
                </a:cxn>
                <a:cxn ang="0">
                  <a:pos x="49" y="246"/>
                </a:cxn>
                <a:cxn ang="0">
                  <a:pos x="45" y="230"/>
                </a:cxn>
                <a:cxn ang="0">
                  <a:pos x="41" y="217"/>
                </a:cxn>
                <a:cxn ang="0">
                  <a:pos x="34" y="203"/>
                </a:cxn>
                <a:cxn ang="0">
                  <a:pos x="25" y="194"/>
                </a:cxn>
                <a:cxn ang="0">
                  <a:pos x="14" y="187"/>
                </a:cxn>
                <a:cxn ang="0">
                  <a:pos x="0" y="186"/>
                </a:cxn>
                <a:cxn ang="0">
                  <a:pos x="33" y="181"/>
                </a:cxn>
                <a:cxn ang="0">
                  <a:pos x="55" y="166"/>
                </a:cxn>
                <a:cxn ang="0">
                  <a:pos x="70" y="144"/>
                </a:cxn>
                <a:cxn ang="0">
                  <a:pos x="80" y="120"/>
                </a:cxn>
                <a:cxn ang="0">
                  <a:pos x="86" y="89"/>
                </a:cxn>
                <a:cxn ang="0">
                  <a:pos x="93" y="59"/>
                </a:cxn>
                <a:cxn ang="0">
                  <a:pos x="101" y="28"/>
                </a:cxn>
                <a:cxn ang="0">
                  <a:pos x="114" y="0"/>
                </a:cxn>
                <a:cxn ang="0">
                  <a:pos x="128" y="20"/>
                </a:cxn>
                <a:cxn ang="0">
                  <a:pos x="140" y="44"/>
                </a:cxn>
                <a:cxn ang="0">
                  <a:pos x="153" y="66"/>
                </a:cxn>
                <a:cxn ang="0">
                  <a:pos x="166" y="89"/>
                </a:cxn>
                <a:cxn ang="0">
                  <a:pos x="181" y="105"/>
                </a:cxn>
                <a:cxn ang="0">
                  <a:pos x="199" y="115"/>
                </a:cxn>
                <a:cxn ang="0">
                  <a:pos x="220" y="114"/>
                </a:cxn>
                <a:cxn ang="0">
                  <a:pos x="250" y="103"/>
                </a:cxn>
              </a:cxnLst>
              <a:rect l="0" t="0" r="r" b="b"/>
              <a:pathLst>
                <a:path w="250" h="279">
                  <a:moveTo>
                    <a:pt x="250" y="103"/>
                  </a:moveTo>
                  <a:lnTo>
                    <a:pt x="229" y="117"/>
                  </a:lnTo>
                  <a:lnTo>
                    <a:pt x="212" y="135"/>
                  </a:lnTo>
                  <a:lnTo>
                    <a:pt x="198" y="152"/>
                  </a:lnTo>
                  <a:lnTo>
                    <a:pt x="186" y="171"/>
                  </a:lnTo>
                  <a:lnTo>
                    <a:pt x="179" y="190"/>
                  </a:lnTo>
                  <a:lnTo>
                    <a:pt x="176" y="209"/>
                  </a:lnTo>
                  <a:lnTo>
                    <a:pt x="179" y="228"/>
                  </a:lnTo>
                  <a:lnTo>
                    <a:pt x="188" y="248"/>
                  </a:lnTo>
                  <a:lnTo>
                    <a:pt x="169" y="229"/>
                  </a:lnTo>
                  <a:lnTo>
                    <a:pt x="153" y="220"/>
                  </a:lnTo>
                  <a:lnTo>
                    <a:pt x="133" y="219"/>
                  </a:lnTo>
                  <a:lnTo>
                    <a:pt x="115" y="225"/>
                  </a:lnTo>
                  <a:lnTo>
                    <a:pt x="96" y="234"/>
                  </a:lnTo>
                  <a:lnTo>
                    <a:pt x="80" y="247"/>
                  </a:lnTo>
                  <a:lnTo>
                    <a:pt x="64" y="263"/>
                  </a:lnTo>
                  <a:lnTo>
                    <a:pt x="52" y="279"/>
                  </a:lnTo>
                  <a:lnTo>
                    <a:pt x="51" y="262"/>
                  </a:lnTo>
                  <a:lnTo>
                    <a:pt x="49" y="246"/>
                  </a:lnTo>
                  <a:lnTo>
                    <a:pt x="45" y="230"/>
                  </a:lnTo>
                  <a:lnTo>
                    <a:pt x="41" y="217"/>
                  </a:lnTo>
                  <a:lnTo>
                    <a:pt x="34" y="203"/>
                  </a:lnTo>
                  <a:lnTo>
                    <a:pt x="25" y="194"/>
                  </a:lnTo>
                  <a:lnTo>
                    <a:pt x="14" y="187"/>
                  </a:lnTo>
                  <a:lnTo>
                    <a:pt x="0" y="186"/>
                  </a:lnTo>
                  <a:lnTo>
                    <a:pt x="33" y="181"/>
                  </a:lnTo>
                  <a:lnTo>
                    <a:pt x="55" y="166"/>
                  </a:lnTo>
                  <a:lnTo>
                    <a:pt x="70" y="144"/>
                  </a:lnTo>
                  <a:lnTo>
                    <a:pt x="80" y="120"/>
                  </a:lnTo>
                  <a:lnTo>
                    <a:pt x="86" y="89"/>
                  </a:lnTo>
                  <a:lnTo>
                    <a:pt x="93" y="59"/>
                  </a:lnTo>
                  <a:lnTo>
                    <a:pt x="101" y="28"/>
                  </a:lnTo>
                  <a:lnTo>
                    <a:pt x="114" y="0"/>
                  </a:lnTo>
                  <a:lnTo>
                    <a:pt x="128" y="20"/>
                  </a:lnTo>
                  <a:lnTo>
                    <a:pt x="140" y="44"/>
                  </a:lnTo>
                  <a:lnTo>
                    <a:pt x="153" y="66"/>
                  </a:lnTo>
                  <a:lnTo>
                    <a:pt x="166" y="89"/>
                  </a:lnTo>
                  <a:lnTo>
                    <a:pt x="181" y="105"/>
                  </a:lnTo>
                  <a:lnTo>
                    <a:pt x="199" y="115"/>
                  </a:lnTo>
                  <a:lnTo>
                    <a:pt x="220" y="114"/>
                  </a:lnTo>
                  <a:lnTo>
                    <a:pt x="250" y="103"/>
                  </a:lnTo>
                  <a:close/>
                </a:path>
              </a:pathLst>
            </a:custGeom>
            <a:solidFill>
              <a:srgbClr val="FFFF4C"/>
            </a:solidFill>
            <a:ln w="9525">
              <a:noFill/>
              <a:round/>
              <a:headEnd/>
              <a:tailEnd/>
            </a:ln>
          </p:spPr>
          <p:txBody>
            <a:bodyPr/>
            <a:lstStyle/>
            <a:p>
              <a:pPr>
                <a:defRPr/>
              </a:pPr>
              <a:endParaRPr lang="en-CA"/>
            </a:p>
          </p:txBody>
        </p:sp>
        <p:sp>
          <p:nvSpPr>
            <p:cNvPr id="82" name="Freeform 58"/>
            <p:cNvSpPr>
              <a:spLocks/>
            </p:cNvSpPr>
            <p:nvPr/>
          </p:nvSpPr>
          <p:spPr bwMode="auto">
            <a:xfrm>
              <a:off x="4193" y="1267"/>
              <a:ext cx="21" cy="32"/>
            </a:xfrm>
            <a:custGeom>
              <a:avLst/>
              <a:gdLst/>
              <a:ahLst/>
              <a:cxnLst>
                <a:cxn ang="0">
                  <a:pos x="104" y="144"/>
                </a:cxn>
                <a:cxn ang="0">
                  <a:pos x="87" y="147"/>
                </a:cxn>
                <a:cxn ang="0">
                  <a:pos x="74" y="150"/>
                </a:cxn>
                <a:cxn ang="0">
                  <a:pos x="60" y="151"/>
                </a:cxn>
                <a:cxn ang="0">
                  <a:pos x="48" y="153"/>
                </a:cxn>
                <a:cxn ang="0">
                  <a:pos x="34" y="153"/>
                </a:cxn>
                <a:cxn ang="0">
                  <a:pos x="23" y="155"/>
                </a:cxn>
                <a:cxn ang="0">
                  <a:pos x="12" y="155"/>
                </a:cxn>
                <a:cxn ang="0">
                  <a:pos x="0" y="156"/>
                </a:cxn>
                <a:cxn ang="0">
                  <a:pos x="73" y="0"/>
                </a:cxn>
                <a:cxn ang="0">
                  <a:pos x="104" y="144"/>
                </a:cxn>
              </a:cxnLst>
              <a:rect l="0" t="0" r="r" b="b"/>
              <a:pathLst>
                <a:path w="104" h="156">
                  <a:moveTo>
                    <a:pt x="104" y="144"/>
                  </a:moveTo>
                  <a:lnTo>
                    <a:pt x="87" y="147"/>
                  </a:lnTo>
                  <a:lnTo>
                    <a:pt x="74" y="150"/>
                  </a:lnTo>
                  <a:lnTo>
                    <a:pt x="60" y="151"/>
                  </a:lnTo>
                  <a:lnTo>
                    <a:pt x="48" y="153"/>
                  </a:lnTo>
                  <a:lnTo>
                    <a:pt x="34" y="153"/>
                  </a:lnTo>
                  <a:lnTo>
                    <a:pt x="23" y="155"/>
                  </a:lnTo>
                  <a:lnTo>
                    <a:pt x="12" y="155"/>
                  </a:lnTo>
                  <a:lnTo>
                    <a:pt x="0" y="156"/>
                  </a:lnTo>
                  <a:lnTo>
                    <a:pt x="73" y="0"/>
                  </a:lnTo>
                  <a:lnTo>
                    <a:pt x="104" y="144"/>
                  </a:lnTo>
                  <a:close/>
                </a:path>
              </a:pathLst>
            </a:custGeom>
            <a:solidFill>
              <a:srgbClr val="E50065"/>
            </a:solidFill>
            <a:ln w="9525">
              <a:noFill/>
              <a:round/>
              <a:headEnd/>
              <a:tailEnd/>
            </a:ln>
          </p:spPr>
          <p:txBody>
            <a:bodyPr/>
            <a:lstStyle/>
            <a:p>
              <a:pPr>
                <a:defRPr/>
              </a:pPr>
              <a:endParaRPr lang="en-CA"/>
            </a:p>
          </p:txBody>
        </p:sp>
        <p:sp>
          <p:nvSpPr>
            <p:cNvPr id="83" name="Freeform 59"/>
            <p:cNvSpPr>
              <a:spLocks/>
            </p:cNvSpPr>
            <p:nvPr/>
          </p:nvSpPr>
          <p:spPr bwMode="auto">
            <a:xfrm>
              <a:off x="4160" y="1288"/>
              <a:ext cx="12" cy="13"/>
            </a:xfrm>
            <a:custGeom>
              <a:avLst/>
              <a:gdLst/>
              <a:ahLst/>
              <a:cxnLst>
                <a:cxn ang="0">
                  <a:pos x="0" y="52"/>
                </a:cxn>
                <a:cxn ang="0">
                  <a:pos x="22" y="0"/>
                </a:cxn>
                <a:cxn ang="0">
                  <a:pos x="62" y="62"/>
                </a:cxn>
                <a:cxn ang="0">
                  <a:pos x="0" y="52"/>
                </a:cxn>
              </a:cxnLst>
              <a:rect l="0" t="0" r="r" b="b"/>
              <a:pathLst>
                <a:path w="62" h="62">
                  <a:moveTo>
                    <a:pt x="0" y="52"/>
                  </a:moveTo>
                  <a:lnTo>
                    <a:pt x="22" y="0"/>
                  </a:lnTo>
                  <a:lnTo>
                    <a:pt x="62" y="62"/>
                  </a:lnTo>
                  <a:lnTo>
                    <a:pt x="0" y="52"/>
                  </a:lnTo>
                  <a:close/>
                </a:path>
              </a:pathLst>
            </a:custGeom>
            <a:solidFill>
              <a:srgbClr val="E50065"/>
            </a:solidFill>
            <a:ln w="9525">
              <a:noFill/>
              <a:round/>
              <a:headEnd/>
              <a:tailEnd/>
            </a:ln>
          </p:spPr>
          <p:txBody>
            <a:bodyPr/>
            <a:lstStyle/>
            <a:p>
              <a:pPr>
                <a:defRPr/>
              </a:pPr>
              <a:endParaRPr lang="en-CA"/>
            </a:p>
          </p:txBody>
        </p:sp>
        <p:sp>
          <p:nvSpPr>
            <p:cNvPr id="84" name="Freeform 60"/>
            <p:cNvSpPr>
              <a:spLocks/>
            </p:cNvSpPr>
            <p:nvPr/>
          </p:nvSpPr>
          <p:spPr bwMode="auto">
            <a:xfrm>
              <a:off x="4118" y="1290"/>
              <a:ext cx="158" cy="33"/>
            </a:xfrm>
            <a:custGeom>
              <a:avLst/>
              <a:gdLst/>
              <a:ahLst/>
              <a:cxnLst>
                <a:cxn ang="0">
                  <a:pos x="788" y="42"/>
                </a:cxn>
                <a:cxn ang="0">
                  <a:pos x="699" y="85"/>
                </a:cxn>
                <a:cxn ang="0">
                  <a:pos x="607" y="118"/>
                </a:cxn>
                <a:cxn ang="0">
                  <a:pos x="511" y="141"/>
                </a:cxn>
                <a:cxn ang="0">
                  <a:pos x="414" y="156"/>
                </a:cxn>
                <a:cxn ang="0">
                  <a:pos x="313" y="163"/>
                </a:cxn>
                <a:cxn ang="0">
                  <a:pos x="213" y="165"/>
                </a:cxn>
                <a:cxn ang="0">
                  <a:pos x="111" y="161"/>
                </a:cxn>
                <a:cxn ang="0">
                  <a:pos x="10" y="156"/>
                </a:cxn>
                <a:cxn ang="0">
                  <a:pos x="6" y="150"/>
                </a:cxn>
                <a:cxn ang="0">
                  <a:pos x="4" y="146"/>
                </a:cxn>
                <a:cxn ang="0">
                  <a:pos x="1" y="139"/>
                </a:cxn>
                <a:cxn ang="0">
                  <a:pos x="1" y="133"/>
                </a:cxn>
                <a:cxn ang="0">
                  <a:pos x="0" y="125"/>
                </a:cxn>
                <a:cxn ang="0">
                  <a:pos x="0" y="118"/>
                </a:cxn>
                <a:cxn ang="0">
                  <a:pos x="0" y="111"/>
                </a:cxn>
                <a:cxn ang="0">
                  <a:pos x="0" y="104"/>
                </a:cxn>
                <a:cxn ang="0">
                  <a:pos x="95" y="108"/>
                </a:cxn>
                <a:cxn ang="0">
                  <a:pos x="194" y="111"/>
                </a:cxn>
                <a:cxn ang="0">
                  <a:pos x="294" y="106"/>
                </a:cxn>
                <a:cxn ang="0">
                  <a:pos x="397" y="98"/>
                </a:cxn>
                <a:cxn ang="0">
                  <a:pos x="498" y="82"/>
                </a:cxn>
                <a:cxn ang="0">
                  <a:pos x="598" y="62"/>
                </a:cxn>
                <a:cxn ang="0">
                  <a:pos x="694" y="34"/>
                </a:cxn>
                <a:cxn ang="0">
                  <a:pos x="788" y="0"/>
                </a:cxn>
                <a:cxn ang="0">
                  <a:pos x="788" y="42"/>
                </a:cxn>
              </a:cxnLst>
              <a:rect l="0" t="0" r="r" b="b"/>
              <a:pathLst>
                <a:path w="788" h="165">
                  <a:moveTo>
                    <a:pt x="788" y="42"/>
                  </a:moveTo>
                  <a:lnTo>
                    <a:pt x="699" y="85"/>
                  </a:lnTo>
                  <a:lnTo>
                    <a:pt x="607" y="118"/>
                  </a:lnTo>
                  <a:lnTo>
                    <a:pt x="511" y="141"/>
                  </a:lnTo>
                  <a:lnTo>
                    <a:pt x="414" y="156"/>
                  </a:lnTo>
                  <a:lnTo>
                    <a:pt x="313" y="163"/>
                  </a:lnTo>
                  <a:lnTo>
                    <a:pt x="213" y="165"/>
                  </a:lnTo>
                  <a:lnTo>
                    <a:pt x="111" y="161"/>
                  </a:lnTo>
                  <a:lnTo>
                    <a:pt x="10" y="156"/>
                  </a:lnTo>
                  <a:lnTo>
                    <a:pt x="6" y="150"/>
                  </a:lnTo>
                  <a:lnTo>
                    <a:pt x="4" y="146"/>
                  </a:lnTo>
                  <a:lnTo>
                    <a:pt x="1" y="139"/>
                  </a:lnTo>
                  <a:lnTo>
                    <a:pt x="1" y="133"/>
                  </a:lnTo>
                  <a:lnTo>
                    <a:pt x="0" y="125"/>
                  </a:lnTo>
                  <a:lnTo>
                    <a:pt x="0" y="118"/>
                  </a:lnTo>
                  <a:lnTo>
                    <a:pt x="0" y="111"/>
                  </a:lnTo>
                  <a:lnTo>
                    <a:pt x="0" y="104"/>
                  </a:lnTo>
                  <a:lnTo>
                    <a:pt x="95" y="108"/>
                  </a:lnTo>
                  <a:lnTo>
                    <a:pt x="194" y="111"/>
                  </a:lnTo>
                  <a:lnTo>
                    <a:pt x="294" y="106"/>
                  </a:lnTo>
                  <a:lnTo>
                    <a:pt x="397" y="98"/>
                  </a:lnTo>
                  <a:lnTo>
                    <a:pt x="498" y="82"/>
                  </a:lnTo>
                  <a:lnTo>
                    <a:pt x="598" y="62"/>
                  </a:lnTo>
                  <a:lnTo>
                    <a:pt x="694" y="34"/>
                  </a:lnTo>
                  <a:lnTo>
                    <a:pt x="788" y="0"/>
                  </a:lnTo>
                  <a:lnTo>
                    <a:pt x="788" y="42"/>
                  </a:lnTo>
                  <a:close/>
                </a:path>
              </a:pathLst>
            </a:custGeom>
            <a:solidFill>
              <a:srgbClr val="FFFF4C"/>
            </a:solidFill>
            <a:ln w="9525">
              <a:noFill/>
              <a:round/>
              <a:headEnd/>
              <a:tailEnd/>
            </a:ln>
          </p:spPr>
          <p:txBody>
            <a:bodyPr/>
            <a:lstStyle/>
            <a:p>
              <a:pPr>
                <a:defRPr/>
              </a:pPr>
              <a:endParaRPr lang="en-CA"/>
            </a:p>
          </p:txBody>
        </p:sp>
        <p:sp>
          <p:nvSpPr>
            <p:cNvPr id="85" name="Freeform 61"/>
            <p:cNvSpPr>
              <a:spLocks/>
            </p:cNvSpPr>
            <p:nvPr/>
          </p:nvSpPr>
          <p:spPr bwMode="auto">
            <a:xfrm>
              <a:off x="4064" y="1311"/>
              <a:ext cx="299" cy="429"/>
            </a:xfrm>
            <a:custGeom>
              <a:avLst/>
              <a:gdLst/>
              <a:ahLst/>
              <a:cxnLst>
                <a:cxn ang="0">
                  <a:pos x="1190" y="1044"/>
                </a:cxn>
                <a:cxn ang="0">
                  <a:pos x="1085" y="1111"/>
                </a:cxn>
                <a:cxn ang="0">
                  <a:pos x="1146" y="1174"/>
                </a:cxn>
                <a:cxn ang="0">
                  <a:pos x="1168" y="1261"/>
                </a:cxn>
                <a:cxn ang="0">
                  <a:pos x="1152" y="1378"/>
                </a:cxn>
                <a:cxn ang="0">
                  <a:pos x="1251" y="1300"/>
                </a:cxn>
                <a:cxn ang="0">
                  <a:pos x="1362" y="1724"/>
                </a:cxn>
                <a:cxn ang="0">
                  <a:pos x="1273" y="1828"/>
                </a:cxn>
                <a:cxn ang="0">
                  <a:pos x="1239" y="1899"/>
                </a:cxn>
                <a:cxn ang="0">
                  <a:pos x="1289" y="2014"/>
                </a:cxn>
                <a:cxn ang="0">
                  <a:pos x="1357" y="2032"/>
                </a:cxn>
                <a:cxn ang="0">
                  <a:pos x="1493" y="2001"/>
                </a:cxn>
                <a:cxn ang="0">
                  <a:pos x="1460" y="2070"/>
                </a:cxn>
                <a:cxn ang="0">
                  <a:pos x="1362" y="2117"/>
                </a:cxn>
                <a:cxn ang="0">
                  <a:pos x="1203" y="2091"/>
                </a:cxn>
                <a:cxn ang="0">
                  <a:pos x="1120" y="1497"/>
                </a:cxn>
                <a:cxn ang="0">
                  <a:pos x="1061" y="891"/>
                </a:cxn>
                <a:cxn ang="0">
                  <a:pos x="1043" y="840"/>
                </a:cxn>
                <a:cxn ang="0">
                  <a:pos x="1029" y="1020"/>
                </a:cxn>
                <a:cxn ang="0">
                  <a:pos x="1056" y="1463"/>
                </a:cxn>
                <a:cxn ang="0">
                  <a:pos x="978" y="1540"/>
                </a:cxn>
                <a:cxn ang="0">
                  <a:pos x="877" y="1480"/>
                </a:cxn>
                <a:cxn ang="0">
                  <a:pos x="867" y="1653"/>
                </a:cxn>
                <a:cxn ang="0">
                  <a:pos x="805" y="1496"/>
                </a:cxn>
                <a:cxn ang="0">
                  <a:pos x="789" y="1150"/>
                </a:cxn>
                <a:cxn ang="0">
                  <a:pos x="760" y="1647"/>
                </a:cxn>
                <a:cxn ang="0">
                  <a:pos x="613" y="2115"/>
                </a:cxn>
                <a:cxn ang="0">
                  <a:pos x="626" y="1400"/>
                </a:cxn>
                <a:cxn ang="0">
                  <a:pos x="633" y="950"/>
                </a:cxn>
                <a:cxn ang="0">
                  <a:pos x="581" y="1192"/>
                </a:cxn>
                <a:cxn ang="0">
                  <a:pos x="548" y="1205"/>
                </a:cxn>
                <a:cxn ang="0">
                  <a:pos x="516" y="1171"/>
                </a:cxn>
                <a:cxn ang="0">
                  <a:pos x="466" y="1093"/>
                </a:cxn>
                <a:cxn ang="0">
                  <a:pos x="406" y="1214"/>
                </a:cxn>
                <a:cxn ang="0">
                  <a:pos x="315" y="1311"/>
                </a:cxn>
                <a:cxn ang="0">
                  <a:pos x="378" y="1354"/>
                </a:cxn>
                <a:cxn ang="0">
                  <a:pos x="401" y="1436"/>
                </a:cxn>
                <a:cxn ang="0">
                  <a:pos x="436" y="1534"/>
                </a:cxn>
                <a:cxn ang="0">
                  <a:pos x="506" y="1424"/>
                </a:cxn>
                <a:cxn ang="0">
                  <a:pos x="467" y="1803"/>
                </a:cxn>
                <a:cxn ang="0">
                  <a:pos x="424" y="1725"/>
                </a:cxn>
                <a:cxn ang="0">
                  <a:pos x="349" y="1719"/>
                </a:cxn>
                <a:cxn ang="0">
                  <a:pos x="294" y="1830"/>
                </a:cxn>
                <a:cxn ang="0">
                  <a:pos x="313" y="1359"/>
                </a:cxn>
                <a:cxn ang="0">
                  <a:pos x="301" y="1296"/>
                </a:cxn>
                <a:cxn ang="0">
                  <a:pos x="302" y="1204"/>
                </a:cxn>
                <a:cxn ang="0">
                  <a:pos x="261" y="1206"/>
                </a:cxn>
                <a:cxn ang="0">
                  <a:pos x="230" y="1332"/>
                </a:cxn>
                <a:cxn ang="0">
                  <a:pos x="186" y="1285"/>
                </a:cxn>
                <a:cxn ang="0">
                  <a:pos x="129" y="1245"/>
                </a:cxn>
                <a:cxn ang="0">
                  <a:pos x="60" y="1358"/>
                </a:cxn>
                <a:cxn ang="0">
                  <a:pos x="39" y="880"/>
                </a:cxn>
                <a:cxn ang="0">
                  <a:pos x="228" y="134"/>
                </a:cxn>
                <a:cxn ang="0">
                  <a:pos x="691" y="105"/>
                </a:cxn>
                <a:cxn ang="0">
                  <a:pos x="1137" y="100"/>
                </a:cxn>
                <a:cxn ang="0">
                  <a:pos x="1260" y="691"/>
                </a:cxn>
              </a:cxnLst>
              <a:rect l="0" t="0" r="r" b="b"/>
              <a:pathLst>
                <a:path w="1493" h="2145">
                  <a:moveTo>
                    <a:pt x="1255" y="943"/>
                  </a:moveTo>
                  <a:lnTo>
                    <a:pt x="1243" y="977"/>
                  </a:lnTo>
                  <a:lnTo>
                    <a:pt x="1230" y="1004"/>
                  </a:lnTo>
                  <a:lnTo>
                    <a:pt x="1211" y="1026"/>
                  </a:lnTo>
                  <a:lnTo>
                    <a:pt x="1190" y="1044"/>
                  </a:lnTo>
                  <a:lnTo>
                    <a:pt x="1164" y="1057"/>
                  </a:lnTo>
                  <a:lnTo>
                    <a:pt x="1137" y="1071"/>
                  </a:lnTo>
                  <a:lnTo>
                    <a:pt x="1108" y="1083"/>
                  </a:lnTo>
                  <a:lnTo>
                    <a:pt x="1078" y="1098"/>
                  </a:lnTo>
                  <a:lnTo>
                    <a:pt x="1085" y="1111"/>
                  </a:lnTo>
                  <a:lnTo>
                    <a:pt x="1095" y="1126"/>
                  </a:lnTo>
                  <a:lnTo>
                    <a:pt x="1105" y="1139"/>
                  </a:lnTo>
                  <a:lnTo>
                    <a:pt x="1118" y="1152"/>
                  </a:lnTo>
                  <a:lnTo>
                    <a:pt x="1130" y="1162"/>
                  </a:lnTo>
                  <a:lnTo>
                    <a:pt x="1146" y="1174"/>
                  </a:lnTo>
                  <a:lnTo>
                    <a:pt x="1163" y="1183"/>
                  </a:lnTo>
                  <a:lnTo>
                    <a:pt x="1182" y="1192"/>
                  </a:lnTo>
                  <a:lnTo>
                    <a:pt x="1181" y="1214"/>
                  </a:lnTo>
                  <a:lnTo>
                    <a:pt x="1177" y="1238"/>
                  </a:lnTo>
                  <a:lnTo>
                    <a:pt x="1168" y="1261"/>
                  </a:lnTo>
                  <a:lnTo>
                    <a:pt x="1159" y="1284"/>
                  </a:lnTo>
                  <a:lnTo>
                    <a:pt x="1150" y="1307"/>
                  </a:lnTo>
                  <a:lnTo>
                    <a:pt x="1144" y="1331"/>
                  </a:lnTo>
                  <a:lnTo>
                    <a:pt x="1144" y="1354"/>
                  </a:lnTo>
                  <a:lnTo>
                    <a:pt x="1152" y="1378"/>
                  </a:lnTo>
                  <a:lnTo>
                    <a:pt x="1176" y="1371"/>
                  </a:lnTo>
                  <a:lnTo>
                    <a:pt x="1197" y="1357"/>
                  </a:lnTo>
                  <a:lnTo>
                    <a:pt x="1215" y="1336"/>
                  </a:lnTo>
                  <a:lnTo>
                    <a:pt x="1234" y="1317"/>
                  </a:lnTo>
                  <a:lnTo>
                    <a:pt x="1251" y="1300"/>
                  </a:lnTo>
                  <a:lnTo>
                    <a:pt x="1270" y="1295"/>
                  </a:lnTo>
                  <a:lnTo>
                    <a:pt x="1291" y="1301"/>
                  </a:lnTo>
                  <a:lnTo>
                    <a:pt x="1317" y="1326"/>
                  </a:lnTo>
                  <a:lnTo>
                    <a:pt x="1390" y="1710"/>
                  </a:lnTo>
                  <a:lnTo>
                    <a:pt x="1362" y="1724"/>
                  </a:lnTo>
                  <a:lnTo>
                    <a:pt x="1341" y="1743"/>
                  </a:lnTo>
                  <a:lnTo>
                    <a:pt x="1324" y="1766"/>
                  </a:lnTo>
                  <a:lnTo>
                    <a:pt x="1309" y="1788"/>
                  </a:lnTo>
                  <a:lnTo>
                    <a:pt x="1292" y="1810"/>
                  </a:lnTo>
                  <a:lnTo>
                    <a:pt x="1273" y="1828"/>
                  </a:lnTo>
                  <a:lnTo>
                    <a:pt x="1247" y="1839"/>
                  </a:lnTo>
                  <a:lnTo>
                    <a:pt x="1214" y="1845"/>
                  </a:lnTo>
                  <a:lnTo>
                    <a:pt x="1204" y="1855"/>
                  </a:lnTo>
                  <a:lnTo>
                    <a:pt x="1220" y="1876"/>
                  </a:lnTo>
                  <a:lnTo>
                    <a:pt x="1239" y="1899"/>
                  </a:lnTo>
                  <a:lnTo>
                    <a:pt x="1257" y="1920"/>
                  </a:lnTo>
                  <a:lnTo>
                    <a:pt x="1274" y="1944"/>
                  </a:lnTo>
                  <a:lnTo>
                    <a:pt x="1286" y="1966"/>
                  </a:lnTo>
                  <a:lnTo>
                    <a:pt x="1292" y="1989"/>
                  </a:lnTo>
                  <a:lnTo>
                    <a:pt x="1289" y="2014"/>
                  </a:lnTo>
                  <a:lnTo>
                    <a:pt x="1276" y="2041"/>
                  </a:lnTo>
                  <a:lnTo>
                    <a:pt x="1276" y="2073"/>
                  </a:lnTo>
                  <a:lnTo>
                    <a:pt x="1307" y="2073"/>
                  </a:lnTo>
                  <a:lnTo>
                    <a:pt x="1334" y="2057"/>
                  </a:lnTo>
                  <a:lnTo>
                    <a:pt x="1357" y="2032"/>
                  </a:lnTo>
                  <a:lnTo>
                    <a:pt x="1380" y="2005"/>
                  </a:lnTo>
                  <a:lnTo>
                    <a:pt x="1403" y="1980"/>
                  </a:lnTo>
                  <a:lnTo>
                    <a:pt x="1428" y="1967"/>
                  </a:lnTo>
                  <a:lnTo>
                    <a:pt x="1457" y="1971"/>
                  </a:lnTo>
                  <a:lnTo>
                    <a:pt x="1493" y="2001"/>
                  </a:lnTo>
                  <a:lnTo>
                    <a:pt x="1491" y="2015"/>
                  </a:lnTo>
                  <a:lnTo>
                    <a:pt x="1487" y="2030"/>
                  </a:lnTo>
                  <a:lnTo>
                    <a:pt x="1480" y="2044"/>
                  </a:lnTo>
                  <a:lnTo>
                    <a:pt x="1472" y="2058"/>
                  </a:lnTo>
                  <a:lnTo>
                    <a:pt x="1460" y="2070"/>
                  </a:lnTo>
                  <a:lnTo>
                    <a:pt x="1449" y="2080"/>
                  </a:lnTo>
                  <a:lnTo>
                    <a:pt x="1434" y="2086"/>
                  </a:lnTo>
                  <a:lnTo>
                    <a:pt x="1421" y="2093"/>
                  </a:lnTo>
                  <a:lnTo>
                    <a:pt x="1391" y="2109"/>
                  </a:lnTo>
                  <a:lnTo>
                    <a:pt x="1362" y="2117"/>
                  </a:lnTo>
                  <a:lnTo>
                    <a:pt x="1330" y="2117"/>
                  </a:lnTo>
                  <a:lnTo>
                    <a:pt x="1300" y="2112"/>
                  </a:lnTo>
                  <a:lnTo>
                    <a:pt x="1267" y="2105"/>
                  </a:lnTo>
                  <a:lnTo>
                    <a:pt x="1234" y="2097"/>
                  </a:lnTo>
                  <a:lnTo>
                    <a:pt x="1203" y="2091"/>
                  </a:lnTo>
                  <a:lnTo>
                    <a:pt x="1172" y="2093"/>
                  </a:lnTo>
                  <a:lnTo>
                    <a:pt x="1171" y="1940"/>
                  </a:lnTo>
                  <a:lnTo>
                    <a:pt x="1161" y="1789"/>
                  </a:lnTo>
                  <a:lnTo>
                    <a:pt x="1142" y="1642"/>
                  </a:lnTo>
                  <a:lnTo>
                    <a:pt x="1120" y="1497"/>
                  </a:lnTo>
                  <a:lnTo>
                    <a:pt x="1096" y="1350"/>
                  </a:lnTo>
                  <a:lnTo>
                    <a:pt x="1078" y="1203"/>
                  </a:lnTo>
                  <a:lnTo>
                    <a:pt x="1067" y="1054"/>
                  </a:lnTo>
                  <a:lnTo>
                    <a:pt x="1068" y="901"/>
                  </a:lnTo>
                  <a:lnTo>
                    <a:pt x="1061" y="891"/>
                  </a:lnTo>
                  <a:lnTo>
                    <a:pt x="1058" y="881"/>
                  </a:lnTo>
                  <a:lnTo>
                    <a:pt x="1056" y="869"/>
                  </a:lnTo>
                  <a:lnTo>
                    <a:pt x="1053" y="858"/>
                  </a:lnTo>
                  <a:lnTo>
                    <a:pt x="1049" y="847"/>
                  </a:lnTo>
                  <a:lnTo>
                    <a:pt x="1043" y="840"/>
                  </a:lnTo>
                  <a:lnTo>
                    <a:pt x="1032" y="837"/>
                  </a:lnTo>
                  <a:lnTo>
                    <a:pt x="1016" y="839"/>
                  </a:lnTo>
                  <a:lnTo>
                    <a:pt x="1006" y="849"/>
                  </a:lnTo>
                  <a:lnTo>
                    <a:pt x="1021" y="933"/>
                  </a:lnTo>
                  <a:lnTo>
                    <a:pt x="1029" y="1020"/>
                  </a:lnTo>
                  <a:lnTo>
                    <a:pt x="1032" y="1109"/>
                  </a:lnTo>
                  <a:lnTo>
                    <a:pt x="1034" y="1200"/>
                  </a:lnTo>
                  <a:lnTo>
                    <a:pt x="1037" y="1289"/>
                  </a:lnTo>
                  <a:lnTo>
                    <a:pt x="1043" y="1378"/>
                  </a:lnTo>
                  <a:lnTo>
                    <a:pt x="1056" y="1463"/>
                  </a:lnTo>
                  <a:lnTo>
                    <a:pt x="1078" y="1544"/>
                  </a:lnTo>
                  <a:lnTo>
                    <a:pt x="1041" y="1569"/>
                  </a:lnTo>
                  <a:lnTo>
                    <a:pt x="1014" y="1574"/>
                  </a:lnTo>
                  <a:lnTo>
                    <a:pt x="994" y="1561"/>
                  </a:lnTo>
                  <a:lnTo>
                    <a:pt x="978" y="1540"/>
                  </a:lnTo>
                  <a:lnTo>
                    <a:pt x="961" y="1510"/>
                  </a:lnTo>
                  <a:lnTo>
                    <a:pt x="944" y="1483"/>
                  </a:lnTo>
                  <a:lnTo>
                    <a:pt x="921" y="1461"/>
                  </a:lnTo>
                  <a:lnTo>
                    <a:pt x="892" y="1450"/>
                  </a:lnTo>
                  <a:lnTo>
                    <a:pt x="877" y="1480"/>
                  </a:lnTo>
                  <a:lnTo>
                    <a:pt x="873" y="1514"/>
                  </a:lnTo>
                  <a:lnTo>
                    <a:pt x="873" y="1550"/>
                  </a:lnTo>
                  <a:lnTo>
                    <a:pt x="875" y="1587"/>
                  </a:lnTo>
                  <a:lnTo>
                    <a:pt x="873" y="1621"/>
                  </a:lnTo>
                  <a:lnTo>
                    <a:pt x="867" y="1653"/>
                  </a:lnTo>
                  <a:lnTo>
                    <a:pt x="850" y="1680"/>
                  </a:lnTo>
                  <a:lnTo>
                    <a:pt x="820" y="1700"/>
                  </a:lnTo>
                  <a:lnTo>
                    <a:pt x="810" y="1635"/>
                  </a:lnTo>
                  <a:lnTo>
                    <a:pt x="806" y="1567"/>
                  </a:lnTo>
                  <a:lnTo>
                    <a:pt x="805" y="1496"/>
                  </a:lnTo>
                  <a:lnTo>
                    <a:pt x="807" y="1424"/>
                  </a:lnTo>
                  <a:lnTo>
                    <a:pt x="807" y="1352"/>
                  </a:lnTo>
                  <a:lnTo>
                    <a:pt x="806" y="1282"/>
                  </a:lnTo>
                  <a:lnTo>
                    <a:pt x="800" y="1213"/>
                  </a:lnTo>
                  <a:lnTo>
                    <a:pt x="789" y="1150"/>
                  </a:lnTo>
                  <a:lnTo>
                    <a:pt x="768" y="1150"/>
                  </a:lnTo>
                  <a:lnTo>
                    <a:pt x="755" y="1275"/>
                  </a:lnTo>
                  <a:lnTo>
                    <a:pt x="752" y="1401"/>
                  </a:lnTo>
                  <a:lnTo>
                    <a:pt x="754" y="1524"/>
                  </a:lnTo>
                  <a:lnTo>
                    <a:pt x="760" y="1647"/>
                  </a:lnTo>
                  <a:lnTo>
                    <a:pt x="764" y="1769"/>
                  </a:lnTo>
                  <a:lnTo>
                    <a:pt x="770" y="1892"/>
                  </a:lnTo>
                  <a:lnTo>
                    <a:pt x="771" y="2018"/>
                  </a:lnTo>
                  <a:lnTo>
                    <a:pt x="768" y="2145"/>
                  </a:lnTo>
                  <a:lnTo>
                    <a:pt x="613" y="2115"/>
                  </a:lnTo>
                  <a:lnTo>
                    <a:pt x="615" y="1968"/>
                  </a:lnTo>
                  <a:lnTo>
                    <a:pt x="618" y="1824"/>
                  </a:lnTo>
                  <a:lnTo>
                    <a:pt x="621" y="1682"/>
                  </a:lnTo>
                  <a:lnTo>
                    <a:pt x="624" y="1542"/>
                  </a:lnTo>
                  <a:lnTo>
                    <a:pt x="626" y="1400"/>
                  </a:lnTo>
                  <a:lnTo>
                    <a:pt x="631" y="1257"/>
                  </a:lnTo>
                  <a:lnTo>
                    <a:pt x="635" y="1111"/>
                  </a:lnTo>
                  <a:lnTo>
                    <a:pt x="643" y="963"/>
                  </a:lnTo>
                  <a:lnTo>
                    <a:pt x="638" y="953"/>
                  </a:lnTo>
                  <a:lnTo>
                    <a:pt x="633" y="950"/>
                  </a:lnTo>
                  <a:lnTo>
                    <a:pt x="627" y="949"/>
                  </a:lnTo>
                  <a:lnTo>
                    <a:pt x="622" y="951"/>
                  </a:lnTo>
                  <a:lnTo>
                    <a:pt x="610" y="959"/>
                  </a:lnTo>
                  <a:lnTo>
                    <a:pt x="601" y="963"/>
                  </a:lnTo>
                  <a:lnTo>
                    <a:pt x="581" y="1192"/>
                  </a:lnTo>
                  <a:lnTo>
                    <a:pt x="573" y="1197"/>
                  </a:lnTo>
                  <a:lnTo>
                    <a:pt x="566" y="1202"/>
                  </a:lnTo>
                  <a:lnTo>
                    <a:pt x="561" y="1203"/>
                  </a:lnTo>
                  <a:lnTo>
                    <a:pt x="555" y="1205"/>
                  </a:lnTo>
                  <a:lnTo>
                    <a:pt x="548" y="1205"/>
                  </a:lnTo>
                  <a:lnTo>
                    <a:pt x="543" y="1206"/>
                  </a:lnTo>
                  <a:lnTo>
                    <a:pt x="536" y="1208"/>
                  </a:lnTo>
                  <a:lnTo>
                    <a:pt x="529" y="1212"/>
                  </a:lnTo>
                  <a:lnTo>
                    <a:pt x="521" y="1192"/>
                  </a:lnTo>
                  <a:lnTo>
                    <a:pt x="516" y="1171"/>
                  </a:lnTo>
                  <a:lnTo>
                    <a:pt x="509" y="1151"/>
                  </a:lnTo>
                  <a:lnTo>
                    <a:pt x="503" y="1134"/>
                  </a:lnTo>
                  <a:lnTo>
                    <a:pt x="493" y="1117"/>
                  </a:lnTo>
                  <a:lnTo>
                    <a:pt x="482" y="1104"/>
                  </a:lnTo>
                  <a:lnTo>
                    <a:pt x="466" y="1093"/>
                  </a:lnTo>
                  <a:lnTo>
                    <a:pt x="447" y="1088"/>
                  </a:lnTo>
                  <a:lnTo>
                    <a:pt x="432" y="1116"/>
                  </a:lnTo>
                  <a:lnTo>
                    <a:pt x="423" y="1149"/>
                  </a:lnTo>
                  <a:lnTo>
                    <a:pt x="414" y="1182"/>
                  </a:lnTo>
                  <a:lnTo>
                    <a:pt x="406" y="1214"/>
                  </a:lnTo>
                  <a:lnTo>
                    <a:pt x="392" y="1243"/>
                  </a:lnTo>
                  <a:lnTo>
                    <a:pt x="373" y="1269"/>
                  </a:lnTo>
                  <a:lnTo>
                    <a:pt x="347" y="1285"/>
                  </a:lnTo>
                  <a:lnTo>
                    <a:pt x="311" y="1296"/>
                  </a:lnTo>
                  <a:lnTo>
                    <a:pt x="315" y="1311"/>
                  </a:lnTo>
                  <a:lnTo>
                    <a:pt x="325" y="1325"/>
                  </a:lnTo>
                  <a:lnTo>
                    <a:pt x="336" y="1335"/>
                  </a:lnTo>
                  <a:lnTo>
                    <a:pt x="349" y="1343"/>
                  </a:lnTo>
                  <a:lnTo>
                    <a:pt x="363" y="1349"/>
                  </a:lnTo>
                  <a:lnTo>
                    <a:pt x="378" y="1354"/>
                  </a:lnTo>
                  <a:lnTo>
                    <a:pt x="391" y="1360"/>
                  </a:lnTo>
                  <a:lnTo>
                    <a:pt x="405" y="1368"/>
                  </a:lnTo>
                  <a:lnTo>
                    <a:pt x="406" y="1386"/>
                  </a:lnTo>
                  <a:lnTo>
                    <a:pt x="404" y="1410"/>
                  </a:lnTo>
                  <a:lnTo>
                    <a:pt x="401" y="1436"/>
                  </a:lnTo>
                  <a:lnTo>
                    <a:pt x="400" y="1463"/>
                  </a:lnTo>
                  <a:lnTo>
                    <a:pt x="400" y="1488"/>
                  </a:lnTo>
                  <a:lnTo>
                    <a:pt x="406" y="1509"/>
                  </a:lnTo>
                  <a:lnTo>
                    <a:pt x="416" y="1525"/>
                  </a:lnTo>
                  <a:lnTo>
                    <a:pt x="436" y="1534"/>
                  </a:lnTo>
                  <a:lnTo>
                    <a:pt x="456" y="1517"/>
                  </a:lnTo>
                  <a:lnTo>
                    <a:pt x="470" y="1493"/>
                  </a:lnTo>
                  <a:lnTo>
                    <a:pt x="483" y="1467"/>
                  </a:lnTo>
                  <a:lnTo>
                    <a:pt x="495" y="1444"/>
                  </a:lnTo>
                  <a:lnTo>
                    <a:pt x="506" y="1424"/>
                  </a:lnTo>
                  <a:lnTo>
                    <a:pt x="522" y="1414"/>
                  </a:lnTo>
                  <a:lnTo>
                    <a:pt x="543" y="1418"/>
                  </a:lnTo>
                  <a:lnTo>
                    <a:pt x="571" y="1440"/>
                  </a:lnTo>
                  <a:lnTo>
                    <a:pt x="571" y="1803"/>
                  </a:lnTo>
                  <a:lnTo>
                    <a:pt x="467" y="1803"/>
                  </a:lnTo>
                  <a:lnTo>
                    <a:pt x="456" y="1787"/>
                  </a:lnTo>
                  <a:lnTo>
                    <a:pt x="448" y="1771"/>
                  </a:lnTo>
                  <a:lnTo>
                    <a:pt x="440" y="1755"/>
                  </a:lnTo>
                  <a:lnTo>
                    <a:pt x="433" y="1741"/>
                  </a:lnTo>
                  <a:lnTo>
                    <a:pt x="424" y="1725"/>
                  </a:lnTo>
                  <a:lnTo>
                    <a:pt x="414" y="1709"/>
                  </a:lnTo>
                  <a:lnTo>
                    <a:pt x="400" y="1693"/>
                  </a:lnTo>
                  <a:lnTo>
                    <a:pt x="384" y="1679"/>
                  </a:lnTo>
                  <a:lnTo>
                    <a:pt x="362" y="1694"/>
                  </a:lnTo>
                  <a:lnTo>
                    <a:pt x="349" y="1719"/>
                  </a:lnTo>
                  <a:lnTo>
                    <a:pt x="341" y="1749"/>
                  </a:lnTo>
                  <a:lnTo>
                    <a:pt x="337" y="1778"/>
                  </a:lnTo>
                  <a:lnTo>
                    <a:pt x="329" y="1803"/>
                  </a:lnTo>
                  <a:lnTo>
                    <a:pt x="317" y="1822"/>
                  </a:lnTo>
                  <a:lnTo>
                    <a:pt x="294" y="1830"/>
                  </a:lnTo>
                  <a:lnTo>
                    <a:pt x="260" y="1824"/>
                  </a:lnTo>
                  <a:lnTo>
                    <a:pt x="291" y="1388"/>
                  </a:lnTo>
                  <a:lnTo>
                    <a:pt x="304" y="1379"/>
                  </a:lnTo>
                  <a:lnTo>
                    <a:pt x="312" y="1370"/>
                  </a:lnTo>
                  <a:lnTo>
                    <a:pt x="313" y="1359"/>
                  </a:lnTo>
                  <a:lnTo>
                    <a:pt x="311" y="1349"/>
                  </a:lnTo>
                  <a:lnTo>
                    <a:pt x="305" y="1336"/>
                  </a:lnTo>
                  <a:lnTo>
                    <a:pt x="301" y="1324"/>
                  </a:lnTo>
                  <a:lnTo>
                    <a:pt x="299" y="1309"/>
                  </a:lnTo>
                  <a:lnTo>
                    <a:pt x="301" y="1296"/>
                  </a:lnTo>
                  <a:lnTo>
                    <a:pt x="303" y="1278"/>
                  </a:lnTo>
                  <a:lnTo>
                    <a:pt x="305" y="1261"/>
                  </a:lnTo>
                  <a:lnTo>
                    <a:pt x="305" y="1241"/>
                  </a:lnTo>
                  <a:lnTo>
                    <a:pt x="305" y="1223"/>
                  </a:lnTo>
                  <a:lnTo>
                    <a:pt x="302" y="1204"/>
                  </a:lnTo>
                  <a:lnTo>
                    <a:pt x="297" y="1188"/>
                  </a:lnTo>
                  <a:lnTo>
                    <a:pt x="289" y="1172"/>
                  </a:lnTo>
                  <a:lnTo>
                    <a:pt x="280" y="1160"/>
                  </a:lnTo>
                  <a:lnTo>
                    <a:pt x="267" y="1180"/>
                  </a:lnTo>
                  <a:lnTo>
                    <a:pt x="261" y="1206"/>
                  </a:lnTo>
                  <a:lnTo>
                    <a:pt x="257" y="1232"/>
                  </a:lnTo>
                  <a:lnTo>
                    <a:pt x="256" y="1261"/>
                  </a:lnTo>
                  <a:lnTo>
                    <a:pt x="251" y="1287"/>
                  </a:lnTo>
                  <a:lnTo>
                    <a:pt x="243" y="1311"/>
                  </a:lnTo>
                  <a:lnTo>
                    <a:pt x="230" y="1332"/>
                  </a:lnTo>
                  <a:lnTo>
                    <a:pt x="208" y="1348"/>
                  </a:lnTo>
                  <a:lnTo>
                    <a:pt x="202" y="1331"/>
                  </a:lnTo>
                  <a:lnTo>
                    <a:pt x="198" y="1316"/>
                  </a:lnTo>
                  <a:lnTo>
                    <a:pt x="191" y="1300"/>
                  </a:lnTo>
                  <a:lnTo>
                    <a:pt x="186" y="1285"/>
                  </a:lnTo>
                  <a:lnTo>
                    <a:pt x="178" y="1271"/>
                  </a:lnTo>
                  <a:lnTo>
                    <a:pt x="171" y="1257"/>
                  </a:lnTo>
                  <a:lnTo>
                    <a:pt x="163" y="1244"/>
                  </a:lnTo>
                  <a:lnTo>
                    <a:pt x="156" y="1233"/>
                  </a:lnTo>
                  <a:lnTo>
                    <a:pt x="129" y="1245"/>
                  </a:lnTo>
                  <a:lnTo>
                    <a:pt x="112" y="1265"/>
                  </a:lnTo>
                  <a:lnTo>
                    <a:pt x="98" y="1290"/>
                  </a:lnTo>
                  <a:lnTo>
                    <a:pt x="89" y="1316"/>
                  </a:lnTo>
                  <a:lnTo>
                    <a:pt x="76" y="1339"/>
                  </a:lnTo>
                  <a:lnTo>
                    <a:pt x="60" y="1358"/>
                  </a:lnTo>
                  <a:lnTo>
                    <a:pt x="35" y="1368"/>
                  </a:lnTo>
                  <a:lnTo>
                    <a:pt x="0" y="1368"/>
                  </a:lnTo>
                  <a:lnTo>
                    <a:pt x="4" y="1200"/>
                  </a:lnTo>
                  <a:lnTo>
                    <a:pt x="18" y="1037"/>
                  </a:lnTo>
                  <a:lnTo>
                    <a:pt x="39" y="880"/>
                  </a:lnTo>
                  <a:lnTo>
                    <a:pt x="67" y="727"/>
                  </a:lnTo>
                  <a:lnTo>
                    <a:pt x="100" y="576"/>
                  </a:lnTo>
                  <a:lnTo>
                    <a:pt x="139" y="428"/>
                  </a:lnTo>
                  <a:lnTo>
                    <a:pt x="182" y="281"/>
                  </a:lnTo>
                  <a:lnTo>
                    <a:pt x="228" y="134"/>
                  </a:lnTo>
                  <a:lnTo>
                    <a:pt x="280" y="103"/>
                  </a:lnTo>
                  <a:lnTo>
                    <a:pt x="384" y="112"/>
                  </a:lnTo>
                  <a:lnTo>
                    <a:pt x="487" y="115"/>
                  </a:lnTo>
                  <a:lnTo>
                    <a:pt x="589" y="113"/>
                  </a:lnTo>
                  <a:lnTo>
                    <a:pt x="691" y="105"/>
                  </a:lnTo>
                  <a:lnTo>
                    <a:pt x="789" y="89"/>
                  </a:lnTo>
                  <a:lnTo>
                    <a:pt x="887" y="68"/>
                  </a:lnTo>
                  <a:lnTo>
                    <a:pt x="983" y="37"/>
                  </a:lnTo>
                  <a:lnTo>
                    <a:pt x="1078" y="0"/>
                  </a:lnTo>
                  <a:lnTo>
                    <a:pt x="1137" y="100"/>
                  </a:lnTo>
                  <a:lnTo>
                    <a:pt x="1182" y="209"/>
                  </a:lnTo>
                  <a:lnTo>
                    <a:pt x="1216" y="323"/>
                  </a:lnTo>
                  <a:lnTo>
                    <a:pt x="1240" y="444"/>
                  </a:lnTo>
                  <a:lnTo>
                    <a:pt x="1253" y="566"/>
                  </a:lnTo>
                  <a:lnTo>
                    <a:pt x="1260" y="691"/>
                  </a:lnTo>
                  <a:lnTo>
                    <a:pt x="1259" y="817"/>
                  </a:lnTo>
                  <a:lnTo>
                    <a:pt x="1255" y="943"/>
                  </a:lnTo>
                  <a:close/>
                </a:path>
              </a:pathLst>
            </a:custGeom>
            <a:solidFill>
              <a:srgbClr val="E50065"/>
            </a:solidFill>
            <a:ln w="9525">
              <a:noFill/>
              <a:round/>
              <a:headEnd/>
              <a:tailEnd/>
            </a:ln>
          </p:spPr>
          <p:txBody>
            <a:bodyPr/>
            <a:lstStyle/>
            <a:p>
              <a:pPr>
                <a:defRPr/>
              </a:pPr>
              <a:endParaRPr lang="en-CA"/>
            </a:p>
          </p:txBody>
        </p:sp>
        <p:sp>
          <p:nvSpPr>
            <p:cNvPr id="86" name="Freeform 62"/>
            <p:cNvSpPr>
              <a:spLocks/>
            </p:cNvSpPr>
            <p:nvPr/>
          </p:nvSpPr>
          <p:spPr bwMode="auto">
            <a:xfrm>
              <a:off x="4203" y="1342"/>
              <a:ext cx="87" cy="79"/>
            </a:xfrm>
            <a:custGeom>
              <a:avLst/>
              <a:gdLst/>
              <a:ahLst/>
              <a:cxnLst>
                <a:cxn ang="0">
                  <a:pos x="301" y="124"/>
                </a:cxn>
                <a:cxn ang="0">
                  <a:pos x="435" y="114"/>
                </a:cxn>
                <a:cxn ang="0">
                  <a:pos x="434" y="150"/>
                </a:cxn>
                <a:cxn ang="0">
                  <a:pos x="422" y="183"/>
                </a:cxn>
                <a:cxn ang="0">
                  <a:pos x="401" y="214"/>
                </a:cxn>
                <a:cxn ang="0">
                  <a:pos x="380" y="246"/>
                </a:cxn>
                <a:cxn ang="0">
                  <a:pos x="358" y="276"/>
                </a:cxn>
                <a:cxn ang="0">
                  <a:pos x="346" y="311"/>
                </a:cxn>
                <a:cxn ang="0">
                  <a:pos x="346" y="350"/>
                </a:cxn>
                <a:cxn ang="0">
                  <a:pos x="363" y="394"/>
                </a:cxn>
                <a:cxn ang="0">
                  <a:pos x="344" y="396"/>
                </a:cxn>
                <a:cxn ang="0">
                  <a:pos x="327" y="394"/>
                </a:cxn>
                <a:cxn ang="0">
                  <a:pos x="311" y="385"/>
                </a:cxn>
                <a:cxn ang="0">
                  <a:pos x="297" y="374"/>
                </a:cxn>
                <a:cxn ang="0">
                  <a:pos x="284" y="360"/>
                </a:cxn>
                <a:cxn ang="0">
                  <a:pos x="271" y="348"/>
                </a:cxn>
                <a:cxn ang="0">
                  <a:pos x="260" y="337"/>
                </a:cxn>
                <a:cxn ang="0">
                  <a:pos x="249" y="332"/>
                </a:cxn>
                <a:cxn ang="0">
                  <a:pos x="238" y="340"/>
                </a:cxn>
                <a:cxn ang="0">
                  <a:pos x="231" y="351"/>
                </a:cxn>
                <a:cxn ang="0">
                  <a:pos x="225" y="362"/>
                </a:cxn>
                <a:cxn ang="0">
                  <a:pos x="221" y="374"/>
                </a:cxn>
                <a:cxn ang="0">
                  <a:pos x="213" y="383"/>
                </a:cxn>
                <a:cxn ang="0">
                  <a:pos x="205" y="390"/>
                </a:cxn>
                <a:cxn ang="0">
                  <a:pos x="192" y="394"/>
                </a:cxn>
                <a:cxn ang="0">
                  <a:pos x="177" y="394"/>
                </a:cxn>
                <a:cxn ang="0">
                  <a:pos x="171" y="361"/>
                </a:cxn>
                <a:cxn ang="0">
                  <a:pos x="157" y="335"/>
                </a:cxn>
                <a:cxn ang="0">
                  <a:pos x="136" y="313"/>
                </a:cxn>
                <a:cxn ang="0">
                  <a:pos x="111" y="294"/>
                </a:cxn>
                <a:cxn ang="0">
                  <a:pos x="82" y="277"/>
                </a:cxn>
                <a:cxn ang="0">
                  <a:pos x="53" y="262"/>
                </a:cxn>
                <a:cxn ang="0">
                  <a:pos x="25" y="245"/>
                </a:cxn>
                <a:cxn ang="0">
                  <a:pos x="0" y="228"/>
                </a:cxn>
                <a:cxn ang="0">
                  <a:pos x="16" y="218"/>
                </a:cxn>
                <a:cxn ang="0">
                  <a:pos x="35" y="212"/>
                </a:cxn>
                <a:cxn ang="0">
                  <a:pos x="56" y="209"/>
                </a:cxn>
                <a:cxn ang="0">
                  <a:pos x="78" y="207"/>
                </a:cxn>
                <a:cxn ang="0">
                  <a:pos x="99" y="204"/>
                </a:cxn>
                <a:cxn ang="0">
                  <a:pos x="119" y="201"/>
                </a:cxn>
                <a:cxn ang="0">
                  <a:pos x="138" y="195"/>
                </a:cxn>
                <a:cxn ang="0">
                  <a:pos x="156" y="187"/>
                </a:cxn>
                <a:cxn ang="0">
                  <a:pos x="228" y="0"/>
                </a:cxn>
                <a:cxn ang="0">
                  <a:pos x="241" y="9"/>
                </a:cxn>
                <a:cxn ang="0">
                  <a:pos x="251" y="23"/>
                </a:cxn>
                <a:cxn ang="0">
                  <a:pos x="258" y="39"/>
                </a:cxn>
                <a:cxn ang="0">
                  <a:pos x="265" y="58"/>
                </a:cxn>
                <a:cxn ang="0">
                  <a:pos x="269" y="75"/>
                </a:cxn>
                <a:cxn ang="0">
                  <a:pos x="277" y="93"/>
                </a:cxn>
                <a:cxn ang="0">
                  <a:pos x="286" y="109"/>
                </a:cxn>
                <a:cxn ang="0">
                  <a:pos x="301" y="124"/>
                </a:cxn>
              </a:cxnLst>
              <a:rect l="0" t="0" r="r" b="b"/>
              <a:pathLst>
                <a:path w="435" h="396">
                  <a:moveTo>
                    <a:pt x="301" y="124"/>
                  </a:moveTo>
                  <a:lnTo>
                    <a:pt x="435" y="114"/>
                  </a:lnTo>
                  <a:lnTo>
                    <a:pt x="434" y="150"/>
                  </a:lnTo>
                  <a:lnTo>
                    <a:pt x="422" y="183"/>
                  </a:lnTo>
                  <a:lnTo>
                    <a:pt x="401" y="214"/>
                  </a:lnTo>
                  <a:lnTo>
                    <a:pt x="380" y="246"/>
                  </a:lnTo>
                  <a:lnTo>
                    <a:pt x="358" y="276"/>
                  </a:lnTo>
                  <a:lnTo>
                    <a:pt x="346" y="311"/>
                  </a:lnTo>
                  <a:lnTo>
                    <a:pt x="346" y="350"/>
                  </a:lnTo>
                  <a:lnTo>
                    <a:pt x="363" y="394"/>
                  </a:lnTo>
                  <a:lnTo>
                    <a:pt x="344" y="396"/>
                  </a:lnTo>
                  <a:lnTo>
                    <a:pt x="327" y="394"/>
                  </a:lnTo>
                  <a:lnTo>
                    <a:pt x="311" y="385"/>
                  </a:lnTo>
                  <a:lnTo>
                    <a:pt x="297" y="374"/>
                  </a:lnTo>
                  <a:lnTo>
                    <a:pt x="284" y="360"/>
                  </a:lnTo>
                  <a:lnTo>
                    <a:pt x="271" y="348"/>
                  </a:lnTo>
                  <a:lnTo>
                    <a:pt x="260" y="337"/>
                  </a:lnTo>
                  <a:lnTo>
                    <a:pt x="249" y="332"/>
                  </a:lnTo>
                  <a:lnTo>
                    <a:pt x="238" y="340"/>
                  </a:lnTo>
                  <a:lnTo>
                    <a:pt x="231" y="351"/>
                  </a:lnTo>
                  <a:lnTo>
                    <a:pt x="225" y="362"/>
                  </a:lnTo>
                  <a:lnTo>
                    <a:pt x="221" y="374"/>
                  </a:lnTo>
                  <a:lnTo>
                    <a:pt x="213" y="383"/>
                  </a:lnTo>
                  <a:lnTo>
                    <a:pt x="205" y="390"/>
                  </a:lnTo>
                  <a:lnTo>
                    <a:pt x="192" y="394"/>
                  </a:lnTo>
                  <a:lnTo>
                    <a:pt x="177" y="394"/>
                  </a:lnTo>
                  <a:lnTo>
                    <a:pt x="171" y="361"/>
                  </a:lnTo>
                  <a:lnTo>
                    <a:pt x="157" y="335"/>
                  </a:lnTo>
                  <a:lnTo>
                    <a:pt x="136" y="313"/>
                  </a:lnTo>
                  <a:lnTo>
                    <a:pt x="111" y="294"/>
                  </a:lnTo>
                  <a:lnTo>
                    <a:pt x="82" y="277"/>
                  </a:lnTo>
                  <a:lnTo>
                    <a:pt x="53" y="262"/>
                  </a:lnTo>
                  <a:lnTo>
                    <a:pt x="25" y="245"/>
                  </a:lnTo>
                  <a:lnTo>
                    <a:pt x="0" y="228"/>
                  </a:lnTo>
                  <a:lnTo>
                    <a:pt x="16" y="218"/>
                  </a:lnTo>
                  <a:lnTo>
                    <a:pt x="35" y="212"/>
                  </a:lnTo>
                  <a:lnTo>
                    <a:pt x="56" y="209"/>
                  </a:lnTo>
                  <a:lnTo>
                    <a:pt x="78" y="207"/>
                  </a:lnTo>
                  <a:lnTo>
                    <a:pt x="99" y="204"/>
                  </a:lnTo>
                  <a:lnTo>
                    <a:pt x="119" y="201"/>
                  </a:lnTo>
                  <a:lnTo>
                    <a:pt x="138" y="195"/>
                  </a:lnTo>
                  <a:lnTo>
                    <a:pt x="156" y="187"/>
                  </a:lnTo>
                  <a:lnTo>
                    <a:pt x="228" y="0"/>
                  </a:lnTo>
                  <a:lnTo>
                    <a:pt x="241" y="9"/>
                  </a:lnTo>
                  <a:lnTo>
                    <a:pt x="251" y="23"/>
                  </a:lnTo>
                  <a:lnTo>
                    <a:pt x="258" y="39"/>
                  </a:lnTo>
                  <a:lnTo>
                    <a:pt x="265" y="58"/>
                  </a:lnTo>
                  <a:lnTo>
                    <a:pt x="269" y="75"/>
                  </a:lnTo>
                  <a:lnTo>
                    <a:pt x="277" y="93"/>
                  </a:lnTo>
                  <a:lnTo>
                    <a:pt x="286" y="109"/>
                  </a:lnTo>
                  <a:lnTo>
                    <a:pt x="301" y="124"/>
                  </a:lnTo>
                  <a:close/>
                </a:path>
              </a:pathLst>
            </a:custGeom>
            <a:solidFill>
              <a:srgbClr val="000000"/>
            </a:solidFill>
            <a:ln w="9525">
              <a:noFill/>
              <a:round/>
              <a:headEnd/>
              <a:tailEnd/>
            </a:ln>
          </p:spPr>
          <p:txBody>
            <a:bodyPr/>
            <a:lstStyle/>
            <a:p>
              <a:pPr>
                <a:defRPr/>
              </a:pPr>
              <a:endParaRPr lang="en-CA"/>
            </a:p>
          </p:txBody>
        </p:sp>
        <p:sp>
          <p:nvSpPr>
            <p:cNvPr id="87" name="Freeform 63"/>
            <p:cNvSpPr>
              <a:spLocks/>
            </p:cNvSpPr>
            <p:nvPr/>
          </p:nvSpPr>
          <p:spPr bwMode="auto">
            <a:xfrm>
              <a:off x="4228" y="1363"/>
              <a:ext cx="52" cy="41"/>
            </a:xfrm>
            <a:custGeom>
              <a:avLst/>
              <a:gdLst/>
              <a:ahLst/>
              <a:cxnLst>
                <a:cxn ang="0">
                  <a:pos x="258" y="62"/>
                </a:cxn>
                <a:cxn ang="0">
                  <a:pos x="248" y="79"/>
                </a:cxn>
                <a:cxn ang="0">
                  <a:pos x="235" y="96"/>
                </a:cxn>
                <a:cxn ang="0">
                  <a:pos x="220" y="110"/>
                </a:cxn>
                <a:cxn ang="0">
                  <a:pos x="206" y="126"/>
                </a:cxn>
                <a:cxn ang="0">
                  <a:pos x="194" y="141"/>
                </a:cxn>
                <a:cxn ang="0">
                  <a:pos x="185" y="160"/>
                </a:cxn>
                <a:cxn ang="0">
                  <a:pos x="181" y="181"/>
                </a:cxn>
                <a:cxn ang="0">
                  <a:pos x="186" y="207"/>
                </a:cxn>
                <a:cxn ang="0">
                  <a:pos x="169" y="192"/>
                </a:cxn>
                <a:cxn ang="0">
                  <a:pos x="153" y="180"/>
                </a:cxn>
                <a:cxn ang="0">
                  <a:pos x="136" y="171"/>
                </a:cxn>
                <a:cxn ang="0">
                  <a:pos x="122" y="168"/>
                </a:cxn>
                <a:cxn ang="0">
                  <a:pos x="105" y="168"/>
                </a:cxn>
                <a:cxn ang="0">
                  <a:pos x="92" y="175"/>
                </a:cxn>
                <a:cxn ang="0">
                  <a:pos x="80" y="187"/>
                </a:cxn>
                <a:cxn ang="0">
                  <a:pos x="72" y="207"/>
                </a:cxn>
                <a:cxn ang="0">
                  <a:pos x="0" y="145"/>
                </a:cxn>
                <a:cxn ang="0">
                  <a:pos x="6" y="136"/>
                </a:cxn>
                <a:cxn ang="0">
                  <a:pos x="13" y="134"/>
                </a:cxn>
                <a:cxn ang="0">
                  <a:pos x="20" y="135"/>
                </a:cxn>
                <a:cxn ang="0">
                  <a:pos x="27" y="141"/>
                </a:cxn>
                <a:cxn ang="0">
                  <a:pos x="33" y="145"/>
                </a:cxn>
                <a:cxn ang="0">
                  <a:pos x="41" y="149"/>
                </a:cxn>
                <a:cxn ang="0">
                  <a:pos x="50" y="149"/>
                </a:cxn>
                <a:cxn ang="0">
                  <a:pos x="62" y="145"/>
                </a:cxn>
                <a:cxn ang="0">
                  <a:pos x="103" y="0"/>
                </a:cxn>
                <a:cxn ang="0">
                  <a:pos x="108" y="24"/>
                </a:cxn>
                <a:cxn ang="0">
                  <a:pos x="122" y="42"/>
                </a:cxn>
                <a:cxn ang="0">
                  <a:pos x="141" y="51"/>
                </a:cxn>
                <a:cxn ang="0">
                  <a:pos x="166" y="57"/>
                </a:cxn>
                <a:cxn ang="0">
                  <a:pos x="191" y="58"/>
                </a:cxn>
                <a:cxn ang="0">
                  <a:pos x="217" y="58"/>
                </a:cxn>
                <a:cxn ang="0">
                  <a:pos x="239" y="58"/>
                </a:cxn>
                <a:cxn ang="0">
                  <a:pos x="258" y="62"/>
                </a:cxn>
              </a:cxnLst>
              <a:rect l="0" t="0" r="r" b="b"/>
              <a:pathLst>
                <a:path w="258" h="207">
                  <a:moveTo>
                    <a:pt x="258" y="62"/>
                  </a:moveTo>
                  <a:lnTo>
                    <a:pt x="248" y="79"/>
                  </a:lnTo>
                  <a:lnTo>
                    <a:pt x="235" y="96"/>
                  </a:lnTo>
                  <a:lnTo>
                    <a:pt x="220" y="110"/>
                  </a:lnTo>
                  <a:lnTo>
                    <a:pt x="206" y="126"/>
                  </a:lnTo>
                  <a:lnTo>
                    <a:pt x="194" y="141"/>
                  </a:lnTo>
                  <a:lnTo>
                    <a:pt x="185" y="160"/>
                  </a:lnTo>
                  <a:lnTo>
                    <a:pt x="181" y="181"/>
                  </a:lnTo>
                  <a:lnTo>
                    <a:pt x="186" y="207"/>
                  </a:lnTo>
                  <a:lnTo>
                    <a:pt x="169" y="192"/>
                  </a:lnTo>
                  <a:lnTo>
                    <a:pt x="153" y="180"/>
                  </a:lnTo>
                  <a:lnTo>
                    <a:pt x="136" y="171"/>
                  </a:lnTo>
                  <a:lnTo>
                    <a:pt x="122" y="168"/>
                  </a:lnTo>
                  <a:lnTo>
                    <a:pt x="105" y="168"/>
                  </a:lnTo>
                  <a:lnTo>
                    <a:pt x="92" y="175"/>
                  </a:lnTo>
                  <a:lnTo>
                    <a:pt x="80" y="187"/>
                  </a:lnTo>
                  <a:lnTo>
                    <a:pt x="72" y="207"/>
                  </a:lnTo>
                  <a:lnTo>
                    <a:pt x="0" y="145"/>
                  </a:lnTo>
                  <a:lnTo>
                    <a:pt x="6" y="136"/>
                  </a:lnTo>
                  <a:lnTo>
                    <a:pt x="13" y="134"/>
                  </a:lnTo>
                  <a:lnTo>
                    <a:pt x="20" y="135"/>
                  </a:lnTo>
                  <a:lnTo>
                    <a:pt x="27" y="141"/>
                  </a:lnTo>
                  <a:lnTo>
                    <a:pt x="33" y="145"/>
                  </a:lnTo>
                  <a:lnTo>
                    <a:pt x="41" y="149"/>
                  </a:lnTo>
                  <a:lnTo>
                    <a:pt x="50" y="149"/>
                  </a:lnTo>
                  <a:lnTo>
                    <a:pt x="62" y="145"/>
                  </a:lnTo>
                  <a:lnTo>
                    <a:pt x="103" y="0"/>
                  </a:lnTo>
                  <a:lnTo>
                    <a:pt x="108" y="24"/>
                  </a:lnTo>
                  <a:lnTo>
                    <a:pt x="122" y="42"/>
                  </a:lnTo>
                  <a:lnTo>
                    <a:pt x="141" y="51"/>
                  </a:lnTo>
                  <a:lnTo>
                    <a:pt x="166" y="57"/>
                  </a:lnTo>
                  <a:lnTo>
                    <a:pt x="191" y="58"/>
                  </a:lnTo>
                  <a:lnTo>
                    <a:pt x="217" y="58"/>
                  </a:lnTo>
                  <a:lnTo>
                    <a:pt x="239" y="58"/>
                  </a:lnTo>
                  <a:lnTo>
                    <a:pt x="258" y="62"/>
                  </a:lnTo>
                  <a:close/>
                </a:path>
              </a:pathLst>
            </a:custGeom>
            <a:solidFill>
              <a:srgbClr val="FFFF4C"/>
            </a:solidFill>
            <a:ln w="9525">
              <a:noFill/>
              <a:round/>
              <a:headEnd/>
              <a:tailEnd/>
            </a:ln>
          </p:spPr>
          <p:txBody>
            <a:bodyPr/>
            <a:lstStyle/>
            <a:p>
              <a:pPr>
                <a:defRPr/>
              </a:pPr>
              <a:endParaRPr lang="en-CA"/>
            </a:p>
          </p:txBody>
        </p:sp>
        <p:sp>
          <p:nvSpPr>
            <p:cNvPr id="88" name="Freeform 64"/>
            <p:cNvSpPr>
              <a:spLocks/>
            </p:cNvSpPr>
            <p:nvPr/>
          </p:nvSpPr>
          <p:spPr bwMode="auto">
            <a:xfrm>
              <a:off x="4087" y="1373"/>
              <a:ext cx="87" cy="91"/>
            </a:xfrm>
            <a:custGeom>
              <a:avLst/>
              <a:gdLst/>
              <a:ahLst/>
              <a:cxnLst>
                <a:cxn ang="0">
                  <a:pos x="415" y="94"/>
                </a:cxn>
                <a:cxn ang="0">
                  <a:pos x="435" y="94"/>
                </a:cxn>
                <a:cxn ang="0">
                  <a:pos x="433" y="127"/>
                </a:cxn>
                <a:cxn ang="0">
                  <a:pos x="420" y="159"/>
                </a:cxn>
                <a:cxn ang="0">
                  <a:pos x="397" y="188"/>
                </a:cxn>
                <a:cxn ang="0">
                  <a:pos x="373" y="219"/>
                </a:cxn>
                <a:cxn ang="0">
                  <a:pos x="352" y="249"/>
                </a:cxn>
                <a:cxn ang="0">
                  <a:pos x="342" y="281"/>
                </a:cxn>
                <a:cxn ang="0">
                  <a:pos x="346" y="315"/>
                </a:cxn>
                <a:cxn ang="0">
                  <a:pos x="373" y="353"/>
                </a:cxn>
                <a:cxn ang="0">
                  <a:pos x="356" y="363"/>
                </a:cxn>
                <a:cxn ang="0">
                  <a:pos x="340" y="367"/>
                </a:cxn>
                <a:cxn ang="0">
                  <a:pos x="322" y="364"/>
                </a:cxn>
                <a:cxn ang="0">
                  <a:pos x="304" y="360"/>
                </a:cxn>
                <a:cxn ang="0">
                  <a:pos x="285" y="352"/>
                </a:cxn>
                <a:cxn ang="0">
                  <a:pos x="267" y="345"/>
                </a:cxn>
                <a:cxn ang="0">
                  <a:pos x="248" y="341"/>
                </a:cxn>
                <a:cxn ang="0">
                  <a:pos x="229" y="343"/>
                </a:cxn>
                <a:cxn ang="0">
                  <a:pos x="221" y="357"/>
                </a:cxn>
                <a:cxn ang="0">
                  <a:pos x="214" y="372"/>
                </a:cxn>
                <a:cxn ang="0">
                  <a:pos x="207" y="387"/>
                </a:cxn>
                <a:cxn ang="0">
                  <a:pos x="200" y="403"/>
                </a:cxn>
                <a:cxn ang="0">
                  <a:pos x="192" y="416"/>
                </a:cxn>
                <a:cxn ang="0">
                  <a:pos x="185" y="431"/>
                </a:cxn>
                <a:cxn ang="0">
                  <a:pos x="175" y="443"/>
                </a:cxn>
                <a:cxn ang="0">
                  <a:pos x="166" y="457"/>
                </a:cxn>
                <a:cxn ang="0">
                  <a:pos x="144" y="455"/>
                </a:cxn>
                <a:cxn ang="0">
                  <a:pos x="131" y="444"/>
                </a:cxn>
                <a:cxn ang="0">
                  <a:pos x="126" y="428"/>
                </a:cxn>
                <a:cxn ang="0">
                  <a:pos x="126" y="408"/>
                </a:cxn>
                <a:cxn ang="0">
                  <a:pos x="127" y="383"/>
                </a:cxn>
                <a:cxn ang="0">
                  <a:pos x="129" y="361"/>
                </a:cxn>
                <a:cxn ang="0">
                  <a:pos x="128" y="338"/>
                </a:cxn>
                <a:cxn ang="0">
                  <a:pos x="125" y="321"/>
                </a:cxn>
                <a:cxn ang="0">
                  <a:pos x="110" y="306"/>
                </a:cxn>
                <a:cxn ang="0">
                  <a:pos x="93" y="296"/>
                </a:cxn>
                <a:cxn ang="0">
                  <a:pos x="74" y="291"/>
                </a:cxn>
                <a:cxn ang="0">
                  <a:pos x="55" y="287"/>
                </a:cxn>
                <a:cxn ang="0">
                  <a:pos x="34" y="283"/>
                </a:cxn>
                <a:cxn ang="0">
                  <a:pos x="18" y="275"/>
                </a:cxn>
                <a:cxn ang="0">
                  <a:pos x="6" y="260"/>
                </a:cxn>
                <a:cxn ang="0">
                  <a:pos x="0" y="239"/>
                </a:cxn>
                <a:cxn ang="0">
                  <a:pos x="15" y="226"/>
                </a:cxn>
                <a:cxn ang="0">
                  <a:pos x="31" y="216"/>
                </a:cxn>
                <a:cxn ang="0">
                  <a:pos x="47" y="207"/>
                </a:cxn>
                <a:cxn ang="0">
                  <a:pos x="62" y="200"/>
                </a:cxn>
                <a:cxn ang="0">
                  <a:pos x="77" y="194"/>
                </a:cxn>
                <a:cxn ang="0">
                  <a:pos x="93" y="190"/>
                </a:cxn>
                <a:cxn ang="0">
                  <a:pos x="109" y="187"/>
                </a:cxn>
                <a:cxn ang="0">
                  <a:pos x="125" y="187"/>
                </a:cxn>
                <a:cxn ang="0">
                  <a:pos x="166" y="0"/>
                </a:cxn>
                <a:cxn ang="0">
                  <a:pos x="201" y="12"/>
                </a:cxn>
                <a:cxn ang="0">
                  <a:pos x="232" y="33"/>
                </a:cxn>
                <a:cxn ang="0">
                  <a:pos x="259" y="57"/>
                </a:cxn>
                <a:cxn ang="0">
                  <a:pos x="286" y="82"/>
                </a:cxn>
                <a:cxn ang="0">
                  <a:pos x="312" y="100"/>
                </a:cxn>
                <a:cxn ang="0">
                  <a:pos x="342" y="112"/>
                </a:cxn>
                <a:cxn ang="0">
                  <a:pos x="374" y="111"/>
                </a:cxn>
                <a:cxn ang="0">
                  <a:pos x="415" y="94"/>
                </a:cxn>
              </a:cxnLst>
              <a:rect l="0" t="0" r="r" b="b"/>
              <a:pathLst>
                <a:path w="435" h="457">
                  <a:moveTo>
                    <a:pt x="415" y="94"/>
                  </a:moveTo>
                  <a:lnTo>
                    <a:pt x="435" y="94"/>
                  </a:lnTo>
                  <a:lnTo>
                    <a:pt x="433" y="127"/>
                  </a:lnTo>
                  <a:lnTo>
                    <a:pt x="420" y="159"/>
                  </a:lnTo>
                  <a:lnTo>
                    <a:pt x="397" y="188"/>
                  </a:lnTo>
                  <a:lnTo>
                    <a:pt x="373" y="219"/>
                  </a:lnTo>
                  <a:lnTo>
                    <a:pt x="352" y="249"/>
                  </a:lnTo>
                  <a:lnTo>
                    <a:pt x="342" y="281"/>
                  </a:lnTo>
                  <a:lnTo>
                    <a:pt x="346" y="315"/>
                  </a:lnTo>
                  <a:lnTo>
                    <a:pt x="373" y="353"/>
                  </a:lnTo>
                  <a:lnTo>
                    <a:pt x="356" y="363"/>
                  </a:lnTo>
                  <a:lnTo>
                    <a:pt x="340" y="367"/>
                  </a:lnTo>
                  <a:lnTo>
                    <a:pt x="322" y="364"/>
                  </a:lnTo>
                  <a:lnTo>
                    <a:pt x="304" y="360"/>
                  </a:lnTo>
                  <a:lnTo>
                    <a:pt x="285" y="352"/>
                  </a:lnTo>
                  <a:lnTo>
                    <a:pt x="267" y="345"/>
                  </a:lnTo>
                  <a:lnTo>
                    <a:pt x="248" y="341"/>
                  </a:lnTo>
                  <a:lnTo>
                    <a:pt x="229" y="343"/>
                  </a:lnTo>
                  <a:lnTo>
                    <a:pt x="221" y="357"/>
                  </a:lnTo>
                  <a:lnTo>
                    <a:pt x="214" y="372"/>
                  </a:lnTo>
                  <a:lnTo>
                    <a:pt x="207" y="387"/>
                  </a:lnTo>
                  <a:lnTo>
                    <a:pt x="200" y="403"/>
                  </a:lnTo>
                  <a:lnTo>
                    <a:pt x="192" y="416"/>
                  </a:lnTo>
                  <a:lnTo>
                    <a:pt x="185" y="431"/>
                  </a:lnTo>
                  <a:lnTo>
                    <a:pt x="175" y="443"/>
                  </a:lnTo>
                  <a:lnTo>
                    <a:pt x="166" y="457"/>
                  </a:lnTo>
                  <a:lnTo>
                    <a:pt x="144" y="455"/>
                  </a:lnTo>
                  <a:lnTo>
                    <a:pt x="131" y="444"/>
                  </a:lnTo>
                  <a:lnTo>
                    <a:pt x="126" y="428"/>
                  </a:lnTo>
                  <a:lnTo>
                    <a:pt x="126" y="408"/>
                  </a:lnTo>
                  <a:lnTo>
                    <a:pt x="127" y="383"/>
                  </a:lnTo>
                  <a:lnTo>
                    <a:pt x="129" y="361"/>
                  </a:lnTo>
                  <a:lnTo>
                    <a:pt x="128" y="338"/>
                  </a:lnTo>
                  <a:lnTo>
                    <a:pt x="125" y="321"/>
                  </a:lnTo>
                  <a:lnTo>
                    <a:pt x="110" y="306"/>
                  </a:lnTo>
                  <a:lnTo>
                    <a:pt x="93" y="296"/>
                  </a:lnTo>
                  <a:lnTo>
                    <a:pt x="74" y="291"/>
                  </a:lnTo>
                  <a:lnTo>
                    <a:pt x="55" y="287"/>
                  </a:lnTo>
                  <a:lnTo>
                    <a:pt x="34" y="283"/>
                  </a:lnTo>
                  <a:lnTo>
                    <a:pt x="18" y="275"/>
                  </a:lnTo>
                  <a:lnTo>
                    <a:pt x="6" y="260"/>
                  </a:lnTo>
                  <a:lnTo>
                    <a:pt x="0" y="239"/>
                  </a:lnTo>
                  <a:lnTo>
                    <a:pt x="15" y="226"/>
                  </a:lnTo>
                  <a:lnTo>
                    <a:pt x="31" y="216"/>
                  </a:lnTo>
                  <a:lnTo>
                    <a:pt x="47" y="207"/>
                  </a:lnTo>
                  <a:lnTo>
                    <a:pt x="62" y="200"/>
                  </a:lnTo>
                  <a:lnTo>
                    <a:pt x="77" y="194"/>
                  </a:lnTo>
                  <a:lnTo>
                    <a:pt x="93" y="190"/>
                  </a:lnTo>
                  <a:lnTo>
                    <a:pt x="109" y="187"/>
                  </a:lnTo>
                  <a:lnTo>
                    <a:pt x="125" y="187"/>
                  </a:lnTo>
                  <a:lnTo>
                    <a:pt x="166" y="0"/>
                  </a:lnTo>
                  <a:lnTo>
                    <a:pt x="201" y="12"/>
                  </a:lnTo>
                  <a:lnTo>
                    <a:pt x="232" y="33"/>
                  </a:lnTo>
                  <a:lnTo>
                    <a:pt x="259" y="57"/>
                  </a:lnTo>
                  <a:lnTo>
                    <a:pt x="286" y="82"/>
                  </a:lnTo>
                  <a:lnTo>
                    <a:pt x="312" y="100"/>
                  </a:lnTo>
                  <a:lnTo>
                    <a:pt x="342" y="112"/>
                  </a:lnTo>
                  <a:lnTo>
                    <a:pt x="374" y="111"/>
                  </a:lnTo>
                  <a:lnTo>
                    <a:pt x="415" y="94"/>
                  </a:lnTo>
                  <a:close/>
                </a:path>
              </a:pathLst>
            </a:custGeom>
            <a:solidFill>
              <a:srgbClr val="000000"/>
            </a:solidFill>
            <a:ln w="9525">
              <a:noFill/>
              <a:round/>
              <a:headEnd/>
              <a:tailEnd/>
            </a:ln>
          </p:spPr>
          <p:txBody>
            <a:bodyPr/>
            <a:lstStyle/>
            <a:p>
              <a:pPr>
                <a:defRPr/>
              </a:pPr>
              <a:endParaRPr lang="en-CA"/>
            </a:p>
          </p:txBody>
        </p:sp>
        <p:sp>
          <p:nvSpPr>
            <p:cNvPr id="89" name="Freeform 65"/>
            <p:cNvSpPr>
              <a:spLocks/>
            </p:cNvSpPr>
            <p:nvPr/>
          </p:nvSpPr>
          <p:spPr bwMode="auto">
            <a:xfrm>
              <a:off x="4102" y="1386"/>
              <a:ext cx="62" cy="58"/>
            </a:xfrm>
            <a:custGeom>
              <a:avLst/>
              <a:gdLst/>
              <a:ahLst/>
              <a:cxnLst>
                <a:cxn ang="0">
                  <a:pos x="290" y="72"/>
                </a:cxn>
                <a:cxn ang="0">
                  <a:pos x="312" y="72"/>
                </a:cxn>
                <a:cxn ang="0">
                  <a:pos x="292" y="96"/>
                </a:cxn>
                <a:cxn ang="0">
                  <a:pos x="273" y="117"/>
                </a:cxn>
                <a:cxn ang="0">
                  <a:pos x="253" y="136"/>
                </a:cxn>
                <a:cxn ang="0">
                  <a:pos x="236" y="156"/>
                </a:cxn>
                <a:cxn ang="0">
                  <a:pos x="222" y="174"/>
                </a:cxn>
                <a:cxn ang="0">
                  <a:pos x="217" y="195"/>
                </a:cxn>
                <a:cxn ang="0">
                  <a:pos x="220" y="219"/>
                </a:cxn>
                <a:cxn ang="0">
                  <a:pos x="238" y="248"/>
                </a:cxn>
                <a:cxn ang="0">
                  <a:pos x="225" y="247"/>
                </a:cxn>
                <a:cxn ang="0">
                  <a:pos x="212" y="246"/>
                </a:cxn>
                <a:cxn ang="0">
                  <a:pos x="199" y="244"/>
                </a:cxn>
                <a:cxn ang="0">
                  <a:pos x="186" y="241"/>
                </a:cxn>
                <a:cxn ang="0">
                  <a:pos x="173" y="238"/>
                </a:cxn>
                <a:cxn ang="0">
                  <a:pos x="159" y="235"/>
                </a:cxn>
                <a:cxn ang="0">
                  <a:pos x="145" y="231"/>
                </a:cxn>
                <a:cxn ang="0">
                  <a:pos x="135" y="228"/>
                </a:cxn>
                <a:cxn ang="0">
                  <a:pos x="93" y="290"/>
                </a:cxn>
                <a:cxn ang="0">
                  <a:pos x="91" y="276"/>
                </a:cxn>
                <a:cxn ang="0">
                  <a:pos x="87" y="261"/>
                </a:cxn>
                <a:cxn ang="0">
                  <a:pos x="80" y="244"/>
                </a:cxn>
                <a:cxn ang="0">
                  <a:pos x="70" y="228"/>
                </a:cxn>
                <a:cxn ang="0">
                  <a:pos x="56" y="211"/>
                </a:cxn>
                <a:cxn ang="0">
                  <a:pos x="39" y="197"/>
                </a:cxn>
                <a:cxn ang="0">
                  <a:pos x="20" y="185"/>
                </a:cxn>
                <a:cxn ang="0">
                  <a:pos x="0" y="176"/>
                </a:cxn>
                <a:cxn ang="0">
                  <a:pos x="39" y="176"/>
                </a:cxn>
                <a:cxn ang="0">
                  <a:pos x="69" y="167"/>
                </a:cxn>
                <a:cxn ang="0">
                  <a:pos x="88" y="148"/>
                </a:cxn>
                <a:cxn ang="0">
                  <a:pos x="100" y="122"/>
                </a:cxn>
                <a:cxn ang="0">
                  <a:pos x="108" y="91"/>
                </a:cxn>
                <a:cxn ang="0">
                  <a:pos x="113" y="59"/>
                </a:cxn>
                <a:cxn ang="0">
                  <a:pos x="117" y="28"/>
                </a:cxn>
                <a:cxn ang="0">
                  <a:pos x="124" y="0"/>
                </a:cxn>
                <a:cxn ang="0">
                  <a:pos x="139" y="19"/>
                </a:cxn>
                <a:cxn ang="0">
                  <a:pos x="157" y="38"/>
                </a:cxn>
                <a:cxn ang="0">
                  <a:pos x="175" y="55"/>
                </a:cxn>
                <a:cxn ang="0">
                  <a:pos x="195" y="71"/>
                </a:cxn>
                <a:cxn ang="0">
                  <a:pos x="215" y="80"/>
                </a:cxn>
                <a:cxn ang="0">
                  <a:pos x="239" y="84"/>
                </a:cxn>
                <a:cxn ang="0">
                  <a:pos x="263" y="82"/>
                </a:cxn>
                <a:cxn ang="0">
                  <a:pos x="290" y="72"/>
                </a:cxn>
              </a:cxnLst>
              <a:rect l="0" t="0" r="r" b="b"/>
              <a:pathLst>
                <a:path w="312" h="290">
                  <a:moveTo>
                    <a:pt x="290" y="72"/>
                  </a:moveTo>
                  <a:lnTo>
                    <a:pt x="312" y="72"/>
                  </a:lnTo>
                  <a:lnTo>
                    <a:pt x="292" y="96"/>
                  </a:lnTo>
                  <a:lnTo>
                    <a:pt x="273" y="117"/>
                  </a:lnTo>
                  <a:lnTo>
                    <a:pt x="253" y="136"/>
                  </a:lnTo>
                  <a:lnTo>
                    <a:pt x="236" y="156"/>
                  </a:lnTo>
                  <a:lnTo>
                    <a:pt x="222" y="174"/>
                  </a:lnTo>
                  <a:lnTo>
                    <a:pt x="217" y="195"/>
                  </a:lnTo>
                  <a:lnTo>
                    <a:pt x="220" y="219"/>
                  </a:lnTo>
                  <a:lnTo>
                    <a:pt x="238" y="248"/>
                  </a:lnTo>
                  <a:lnTo>
                    <a:pt x="225" y="247"/>
                  </a:lnTo>
                  <a:lnTo>
                    <a:pt x="212" y="246"/>
                  </a:lnTo>
                  <a:lnTo>
                    <a:pt x="199" y="244"/>
                  </a:lnTo>
                  <a:lnTo>
                    <a:pt x="186" y="241"/>
                  </a:lnTo>
                  <a:lnTo>
                    <a:pt x="173" y="238"/>
                  </a:lnTo>
                  <a:lnTo>
                    <a:pt x="159" y="235"/>
                  </a:lnTo>
                  <a:lnTo>
                    <a:pt x="145" y="231"/>
                  </a:lnTo>
                  <a:lnTo>
                    <a:pt x="135" y="228"/>
                  </a:lnTo>
                  <a:lnTo>
                    <a:pt x="93" y="290"/>
                  </a:lnTo>
                  <a:lnTo>
                    <a:pt x="91" y="276"/>
                  </a:lnTo>
                  <a:lnTo>
                    <a:pt x="87" y="261"/>
                  </a:lnTo>
                  <a:lnTo>
                    <a:pt x="80" y="244"/>
                  </a:lnTo>
                  <a:lnTo>
                    <a:pt x="70" y="228"/>
                  </a:lnTo>
                  <a:lnTo>
                    <a:pt x="56" y="211"/>
                  </a:lnTo>
                  <a:lnTo>
                    <a:pt x="39" y="197"/>
                  </a:lnTo>
                  <a:lnTo>
                    <a:pt x="20" y="185"/>
                  </a:lnTo>
                  <a:lnTo>
                    <a:pt x="0" y="176"/>
                  </a:lnTo>
                  <a:lnTo>
                    <a:pt x="39" y="176"/>
                  </a:lnTo>
                  <a:lnTo>
                    <a:pt x="69" y="167"/>
                  </a:lnTo>
                  <a:lnTo>
                    <a:pt x="88" y="148"/>
                  </a:lnTo>
                  <a:lnTo>
                    <a:pt x="100" y="122"/>
                  </a:lnTo>
                  <a:lnTo>
                    <a:pt x="108" y="91"/>
                  </a:lnTo>
                  <a:lnTo>
                    <a:pt x="113" y="59"/>
                  </a:lnTo>
                  <a:lnTo>
                    <a:pt x="117" y="28"/>
                  </a:lnTo>
                  <a:lnTo>
                    <a:pt x="124" y="0"/>
                  </a:lnTo>
                  <a:lnTo>
                    <a:pt x="139" y="19"/>
                  </a:lnTo>
                  <a:lnTo>
                    <a:pt x="157" y="38"/>
                  </a:lnTo>
                  <a:lnTo>
                    <a:pt x="175" y="55"/>
                  </a:lnTo>
                  <a:lnTo>
                    <a:pt x="195" y="71"/>
                  </a:lnTo>
                  <a:lnTo>
                    <a:pt x="215" y="80"/>
                  </a:lnTo>
                  <a:lnTo>
                    <a:pt x="239" y="84"/>
                  </a:lnTo>
                  <a:lnTo>
                    <a:pt x="263" y="82"/>
                  </a:lnTo>
                  <a:lnTo>
                    <a:pt x="290" y="72"/>
                  </a:lnTo>
                  <a:close/>
                </a:path>
              </a:pathLst>
            </a:custGeom>
            <a:solidFill>
              <a:srgbClr val="FFFF4C"/>
            </a:solidFill>
            <a:ln w="9525">
              <a:noFill/>
              <a:round/>
              <a:headEnd/>
              <a:tailEnd/>
            </a:ln>
          </p:spPr>
          <p:txBody>
            <a:bodyPr/>
            <a:lstStyle/>
            <a:p>
              <a:pPr>
                <a:defRPr/>
              </a:pPr>
              <a:endParaRPr lang="en-CA"/>
            </a:p>
          </p:txBody>
        </p:sp>
        <p:sp>
          <p:nvSpPr>
            <p:cNvPr id="90" name="Freeform 66"/>
            <p:cNvSpPr>
              <a:spLocks/>
            </p:cNvSpPr>
            <p:nvPr/>
          </p:nvSpPr>
          <p:spPr bwMode="auto">
            <a:xfrm>
              <a:off x="4170" y="1417"/>
              <a:ext cx="77" cy="84"/>
            </a:xfrm>
            <a:custGeom>
              <a:avLst/>
              <a:gdLst/>
              <a:ahLst/>
              <a:cxnLst>
                <a:cxn ang="0">
                  <a:pos x="270" y="154"/>
                </a:cxn>
                <a:cxn ang="0">
                  <a:pos x="283" y="163"/>
                </a:cxn>
                <a:cxn ang="0">
                  <a:pos x="298" y="171"/>
                </a:cxn>
                <a:cxn ang="0">
                  <a:pos x="315" y="176"/>
                </a:cxn>
                <a:cxn ang="0">
                  <a:pos x="333" y="183"/>
                </a:cxn>
                <a:cxn ang="0">
                  <a:pos x="349" y="188"/>
                </a:cxn>
                <a:cxn ang="0">
                  <a:pos x="365" y="198"/>
                </a:cxn>
                <a:cxn ang="0">
                  <a:pos x="376" y="210"/>
                </a:cxn>
                <a:cxn ang="0">
                  <a:pos x="384" y="228"/>
                </a:cxn>
                <a:cxn ang="0">
                  <a:pos x="356" y="242"/>
                </a:cxn>
                <a:cxn ang="0">
                  <a:pos x="331" y="260"/>
                </a:cxn>
                <a:cxn ang="0">
                  <a:pos x="309" y="279"/>
                </a:cxn>
                <a:cxn ang="0">
                  <a:pos x="289" y="300"/>
                </a:cxn>
                <a:cxn ang="0">
                  <a:pos x="274" y="323"/>
                </a:cxn>
                <a:cxn ang="0">
                  <a:pos x="263" y="350"/>
                </a:cxn>
                <a:cxn ang="0">
                  <a:pos x="258" y="380"/>
                </a:cxn>
                <a:cxn ang="0">
                  <a:pos x="260" y="414"/>
                </a:cxn>
                <a:cxn ang="0">
                  <a:pos x="241" y="420"/>
                </a:cxn>
                <a:cxn ang="0">
                  <a:pos x="224" y="419"/>
                </a:cxn>
                <a:cxn ang="0">
                  <a:pos x="207" y="412"/>
                </a:cxn>
                <a:cxn ang="0">
                  <a:pos x="193" y="401"/>
                </a:cxn>
                <a:cxn ang="0">
                  <a:pos x="178" y="385"/>
                </a:cxn>
                <a:cxn ang="0">
                  <a:pos x="164" y="369"/>
                </a:cxn>
                <a:cxn ang="0">
                  <a:pos x="149" y="353"/>
                </a:cxn>
                <a:cxn ang="0">
                  <a:pos x="135" y="341"/>
                </a:cxn>
                <a:cxn ang="0">
                  <a:pos x="118" y="349"/>
                </a:cxn>
                <a:cxn ang="0">
                  <a:pos x="101" y="358"/>
                </a:cxn>
                <a:cxn ang="0">
                  <a:pos x="81" y="367"/>
                </a:cxn>
                <a:cxn ang="0">
                  <a:pos x="63" y="373"/>
                </a:cxn>
                <a:cxn ang="0">
                  <a:pos x="44" y="376"/>
                </a:cxn>
                <a:cxn ang="0">
                  <a:pos x="28" y="375"/>
                </a:cxn>
                <a:cxn ang="0">
                  <a:pos x="13" y="367"/>
                </a:cxn>
                <a:cxn ang="0">
                  <a:pos x="0" y="352"/>
                </a:cxn>
                <a:cxn ang="0">
                  <a:pos x="15" y="326"/>
                </a:cxn>
                <a:cxn ang="0">
                  <a:pos x="31" y="300"/>
                </a:cxn>
                <a:cxn ang="0">
                  <a:pos x="42" y="271"/>
                </a:cxn>
                <a:cxn ang="0">
                  <a:pos x="51" y="242"/>
                </a:cxn>
                <a:cxn ang="0">
                  <a:pos x="51" y="213"/>
                </a:cxn>
                <a:cxn ang="0">
                  <a:pos x="44" y="185"/>
                </a:cxn>
                <a:cxn ang="0">
                  <a:pos x="27" y="158"/>
                </a:cxn>
                <a:cxn ang="0">
                  <a:pos x="0" y="134"/>
                </a:cxn>
                <a:cxn ang="0">
                  <a:pos x="13" y="118"/>
                </a:cxn>
                <a:cxn ang="0">
                  <a:pos x="29" y="110"/>
                </a:cxn>
                <a:cxn ang="0">
                  <a:pos x="49" y="107"/>
                </a:cxn>
                <a:cxn ang="0">
                  <a:pos x="69" y="110"/>
                </a:cxn>
                <a:cxn ang="0">
                  <a:pos x="88" y="115"/>
                </a:cxn>
                <a:cxn ang="0">
                  <a:pos x="109" y="122"/>
                </a:cxn>
                <a:cxn ang="0">
                  <a:pos x="128" y="127"/>
                </a:cxn>
                <a:cxn ang="0">
                  <a:pos x="146" y="134"/>
                </a:cxn>
                <a:cxn ang="0">
                  <a:pos x="156" y="114"/>
                </a:cxn>
                <a:cxn ang="0">
                  <a:pos x="168" y="94"/>
                </a:cxn>
                <a:cxn ang="0">
                  <a:pos x="180" y="75"/>
                </a:cxn>
                <a:cxn ang="0">
                  <a:pos x="193" y="58"/>
                </a:cxn>
                <a:cxn ang="0">
                  <a:pos x="206" y="40"/>
                </a:cxn>
                <a:cxn ang="0">
                  <a:pos x="219" y="26"/>
                </a:cxn>
                <a:cxn ang="0">
                  <a:pos x="233" y="11"/>
                </a:cxn>
                <a:cxn ang="0">
                  <a:pos x="249" y="0"/>
                </a:cxn>
                <a:cxn ang="0">
                  <a:pos x="270" y="154"/>
                </a:cxn>
              </a:cxnLst>
              <a:rect l="0" t="0" r="r" b="b"/>
              <a:pathLst>
                <a:path w="384" h="420">
                  <a:moveTo>
                    <a:pt x="270" y="154"/>
                  </a:moveTo>
                  <a:lnTo>
                    <a:pt x="283" y="163"/>
                  </a:lnTo>
                  <a:lnTo>
                    <a:pt x="298" y="171"/>
                  </a:lnTo>
                  <a:lnTo>
                    <a:pt x="315" y="176"/>
                  </a:lnTo>
                  <a:lnTo>
                    <a:pt x="333" y="183"/>
                  </a:lnTo>
                  <a:lnTo>
                    <a:pt x="349" y="188"/>
                  </a:lnTo>
                  <a:lnTo>
                    <a:pt x="365" y="198"/>
                  </a:lnTo>
                  <a:lnTo>
                    <a:pt x="376" y="210"/>
                  </a:lnTo>
                  <a:lnTo>
                    <a:pt x="384" y="228"/>
                  </a:lnTo>
                  <a:lnTo>
                    <a:pt x="356" y="242"/>
                  </a:lnTo>
                  <a:lnTo>
                    <a:pt x="331" y="260"/>
                  </a:lnTo>
                  <a:lnTo>
                    <a:pt x="309" y="279"/>
                  </a:lnTo>
                  <a:lnTo>
                    <a:pt x="289" y="300"/>
                  </a:lnTo>
                  <a:lnTo>
                    <a:pt x="274" y="323"/>
                  </a:lnTo>
                  <a:lnTo>
                    <a:pt x="263" y="350"/>
                  </a:lnTo>
                  <a:lnTo>
                    <a:pt x="258" y="380"/>
                  </a:lnTo>
                  <a:lnTo>
                    <a:pt x="260" y="414"/>
                  </a:lnTo>
                  <a:lnTo>
                    <a:pt x="241" y="420"/>
                  </a:lnTo>
                  <a:lnTo>
                    <a:pt x="224" y="419"/>
                  </a:lnTo>
                  <a:lnTo>
                    <a:pt x="207" y="412"/>
                  </a:lnTo>
                  <a:lnTo>
                    <a:pt x="193" y="401"/>
                  </a:lnTo>
                  <a:lnTo>
                    <a:pt x="178" y="385"/>
                  </a:lnTo>
                  <a:lnTo>
                    <a:pt x="164" y="369"/>
                  </a:lnTo>
                  <a:lnTo>
                    <a:pt x="149" y="353"/>
                  </a:lnTo>
                  <a:lnTo>
                    <a:pt x="135" y="341"/>
                  </a:lnTo>
                  <a:lnTo>
                    <a:pt x="118" y="349"/>
                  </a:lnTo>
                  <a:lnTo>
                    <a:pt x="101" y="358"/>
                  </a:lnTo>
                  <a:lnTo>
                    <a:pt x="81" y="367"/>
                  </a:lnTo>
                  <a:lnTo>
                    <a:pt x="63" y="373"/>
                  </a:lnTo>
                  <a:lnTo>
                    <a:pt x="44" y="376"/>
                  </a:lnTo>
                  <a:lnTo>
                    <a:pt x="28" y="375"/>
                  </a:lnTo>
                  <a:lnTo>
                    <a:pt x="13" y="367"/>
                  </a:lnTo>
                  <a:lnTo>
                    <a:pt x="0" y="352"/>
                  </a:lnTo>
                  <a:lnTo>
                    <a:pt x="15" y="326"/>
                  </a:lnTo>
                  <a:lnTo>
                    <a:pt x="31" y="300"/>
                  </a:lnTo>
                  <a:lnTo>
                    <a:pt x="42" y="271"/>
                  </a:lnTo>
                  <a:lnTo>
                    <a:pt x="51" y="242"/>
                  </a:lnTo>
                  <a:lnTo>
                    <a:pt x="51" y="213"/>
                  </a:lnTo>
                  <a:lnTo>
                    <a:pt x="44" y="185"/>
                  </a:lnTo>
                  <a:lnTo>
                    <a:pt x="27" y="158"/>
                  </a:lnTo>
                  <a:lnTo>
                    <a:pt x="0" y="134"/>
                  </a:lnTo>
                  <a:lnTo>
                    <a:pt x="13" y="118"/>
                  </a:lnTo>
                  <a:lnTo>
                    <a:pt x="29" y="110"/>
                  </a:lnTo>
                  <a:lnTo>
                    <a:pt x="49" y="107"/>
                  </a:lnTo>
                  <a:lnTo>
                    <a:pt x="69" y="110"/>
                  </a:lnTo>
                  <a:lnTo>
                    <a:pt x="88" y="115"/>
                  </a:lnTo>
                  <a:lnTo>
                    <a:pt x="109" y="122"/>
                  </a:lnTo>
                  <a:lnTo>
                    <a:pt x="128" y="127"/>
                  </a:lnTo>
                  <a:lnTo>
                    <a:pt x="146" y="134"/>
                  </a:lnTo>
                  <a:lnTo>
                    <a:pt x="156" y="114"/>
                  </a:lnTo>
                  <a:lnTo>
                    <a:pt x="168" y="94"/>
                  </a:lnTo>
                  <a:lnTo>
                    <a:pt x="180" y="75"/>
                  </a:lnTo>
                  <a:lnTo>
                    <a:pt x="193" y="58"/>
                  </a:lnTo>
                  <a:lnTo>
                    <a:pt x="206" y="40"/>
                  </a:lnTo>
                  <a:lnTo>
                    <a:pt x="219" y="26"/>
                  </a:lnTo>
                  <a:lnTo>
                    <a:pt x="233" y="11"/>
                  </a:lnTo>
                  <a:lnTo>
                    <a:pt x="249" y="0"/>
                  </a:lnTo>
                  <a:lnTo>
                    <a:pt x="270" y="154"/>
                  </a:lnTo>
                  <a:close/>
                </a:path>
              </a:pathLst>
            </a:custGeom>
            <a:solidFill>
              <a:srgbClr val="000000"/>
            </a:solidFill>
            <a:ln w="9525">
              <a:noFill/>
              <a:round/>
              <a:headEnd/>
              <a:tailEnd/>
            </a:ln>
          </p:spPr>
          <p:txBody>
            <a:bodyPr/>
            <a:lstStyle/>
            <a:p>
              <a:pPr>
                <a:defRPr/>
              </a:pPr>
              <a:endParaRPr lang="en-CA"/>
            </a:p>
          </p:txBody>
        </p:sp>
        <p:sp>
          <p:nvSpPr>
            <p:cNvPr id="91" name="Freeform 67"/>
            <p:cNvSpPr>
              <a:spLocks/>
            </p:cNvSpPr>
            <p:nvPr/>
          </p:nvSpPr>
          <p:spPr bwMode="auto">
            <a:xfrm>
              <a:off x="4185" y="1435"/>
              <a:ext cx="47" cy="54"/>
            </a:xfrm>
            <a:custGeom>
              <a:avLst/>
              <a:gdLst/>
              <a:ahLst/>
              <a:cxnLst>
                <a:cxn ang="0">
                  <a:pos x="239" y="136"/>
                </a:cxn>
                <a:cxn ang="0">
                  <a:pos x="229" y="141"/>
                </a:cxn>
                <a:cxn ang="0">
                  <a:pos x="220" y="147"/>
                </a:cxn>
                <a:cxn ang="0">
                  <a:pos x="208" y="152"/>
                </a:cxn>
                <a:cxn ang="0">
                  <a:pos x="197" y="158"/>
                </a:cxn>
                <a:cxn ang="0">
                  <a:pos x="185" y="164"/>
                </a:cxn>
                <a:cxn ang="0">
                  <a:pos x="174" y="173"/>
                </a:cxn>
                <a:cxn ang="0">
                  <a:pos x="164" y="183"/>
                </a:cxn>
                <a:cxn ang="0">
                  <a:pos x="156" y="198"/>
                </a:cxn>
                <a:cxn ang="0">
                  <a:pos x="146" y="270"/>
                </a:cxn>
                <a:cxn ang="0">
                  <a:pos x="127" y="255"/>
                </a:cxn>
                <a:cxn ang="0">
                  <a:pos x="109" y="237"/>
                </a:cxn>
                <a:cxn ang="0">
                  <a:pos x="92" y="219"/>
                </a:cxn>
                <a:cxn ang="0">
                  <a:pos x="76" y="206"/>
                </a:cxn>
                <a:cxn ang="0">
                  <a:pos x="58" y="196"/>
                </a:cxn>
                <a:cxn ang="0">
                  <a:pos x="41" y="194"/>
                </a:cxn>
                <a:cxn ang="0">
                  <a:pos x="21" y="204"/>
                </a:cxn>
                <a:cxn ang="0">
                  <a:pos x="0" y="228"/>
                </a:cxn>
                <a:cxn ang="0">
                  <a:pos x="6" y="210"/>
                </a:cxn>
                <a:cxn ang="0">
                  <a:pos x="15" y="193"/>
                </a:cxn>
                <a:cxn ang="0">
                  <a:pos x="24" y="174"/>
                </a:cxn>
                <a:cxn ang="0">
                  <a:pos x="34" y="155"/>
                </a:cxn>
                <a:cxn ang="0">
                  <a:pos x="39" y="135"/>
                </a:cxn>
                <a:cxn ang="0">
                  <a:pos x="41" y="117"/>
                </a:cxn>
                <a:cxn ang="0">
                  <a:pos x="35" y="100"/>
                </a:cxn>
                <a:cxn ang="0">
                  <a:pos x="22" y="84"/>
                </a:cxn>
                <a:cxn ang="0">
                  <a:pos x="0" y="72"/>
                </a:cxn>
                <a:cxn ang="0">
                  <a:pos x="13" y="70"/>
                </a:cxn>
                <a:cxn ang="0">
                  <a:pos x="23" y="76"/>
                </a:cxn>
                <a:cxn ang="0">
                  <a:pos x="30" y="83"/>
                </a:cxn>
                <a:cxn ang="0">
                  <a:pos x="37" y="93"/>
                </a:cxn>
                <a:cxn ang="0">
                  <a:pos x="42" y="102"/>
                </a:cxn>
                <a:cxn ang="0">
                  <a:pos x="50" y="110"/>
                </a:cxn>
                <a:cxn ang="0">
                  <a:pos x="59" y="114"/>
                </a:cxn>
                <a:cxn ang="0">
                  <a:pos x="74" y="114"/>
                </a:cxn>
                <a:cxn ang="0">
                  <a:pos x="146" y="0"/>
                </a:cxn>
                <a:cxn ang="0">
                  <a:pos x="138" y="27"/>
                </a:cxn>
                <a:cxn ang="0">
                  <a:pos x="139" y="52"/>
                </a:cxn>
                <a:cxn ang="0">
                  <a:pos x="147" y="70"/>
                </a:cxn>
                <a:cxn ang="0">
                  <a:pos x="161" y="87"/>
                </a:cxn>
                <a:cxn ang="0">
                  <a:pos x="178" y="100"/>
                </a:cxn>
                <a:cxn ang="0">
                  <a:pos x="198" y="112"/>
                </a:cxn>
                <a:cxn ang="0">
                  <a:pos x="219" y="123"/>
                </a:cxn>
                <a:cxn ang="0">
                  <a:pos x="239" y="136"/>
                </a:cxn>
              </a:cxnLst>
              <a:rect l="0" t="0" r="r" b="b"/>
              <a:pathLst>
                <a:path w="239" h="270">
                  <a:moveTo>
                    <a:pt x="239" y="136"/>
                  </a:moveTo>
                  <a:lnTo>
                    <a:pt x="229" y="141"/>
                  </a:lnTo>
                  <a:lnTo>
                    <a:pt x="220" y="147"/>
                  </a:lnTo>
                  <a:lnTo>
                    <a:pt x="208" y="152"/>
                  </a:lnTo>
                  <a:lnTo>
                    <a:pt x="197" y="158"/>
                  </a:lnTo>
                  <a:lnTo>
                    <a:pt x="185" y="164"/>
                  </a:lnTo>
                  <a:lnTo>
                    <a:pt x="174" y="173"/>
                  </a:lnTo>
                  <a:lnTo>
                    <a:pt x="164" y="183"/>
                  </a:lnTo>
                  <a:lnTo>
                    <a:pt x="156" y="198"/>
                  </a:lnTo>
                  <a:lnTo>
                    <a:pt x="146" y="270"/>
                  </a:lnTo>
                  <a:lnTo>
                    <a:pt x="127" y="255"/>
                  </a:lnTo>
                  <a:lnTo>
                    <a:pt x="109" y="237"/>
                  </a:lnTo>
                  <a:lnTo>
                    <a:pt x="92" y="219"/>
                  </a:lnTo>
                  <a:lnTo>
                    <a:pt x="76" y="206"/>
                  </a:lnTo>
                  <a:lnTo>
                    <a:pt x="58" y="196"/>
                  </a:lnTo>
                  <a:lnTo>
                    <a:pt x="41" y="194"/>
                  </a:lnTo>
                  <a:lnTo>
                    <a:pt x="21" y="204"/>
                  </a:lnTo>
                  <a:lnTo>
                    <a:pt x="0" y="228"/>
                  </a:lnTo>
                  <a:lnTo>
                    <a:pt x="6" y="210"/>
                  </a:lnTo>
                  <a:lnTo>
                    <a:pt x="15" y="193"/>
                  </a:lnTo>
                  <a:lnTo>
                    <a:pt x="24" y="174"/>
                  </a:lnTo>
                  <a:lnTo>
                    <a:pt x="34" y="155"/>
                  </a:lnTo>
                  <a:lnTo>
                    <a:pt x="39" y="135"/>
                  </a:lnTo>
                  <a:lnTo>
                    <a:pt x="41" y="117"/>
                  </a:lnTo>
                  <a:lnTo>
                    <a:pt x="35" y="100"/>
                  </a:lnTo>
                  <a:lnTo>
                    <a:pt x="22" y="84"/>
                  </a:lnTo>
                  <a:lnTo>
                    <a:pt x="0" y="72"/>
                  </a:lnTo>
                  <a:lnTo>
                    <a:pt x="13" y="70"/>
                  </a:lnTo>
                  <a:lnTo>
                    <a:pt x="23" y="76"/>
                  </a:lnTo>
                  <a:lnTo>
                    <a:pt x="30" y="83"/>
                  </a:lnTo>
                  <a:lnTo>
                    <a:pt x="37" y="93"/>
                  </a:lnTo>
                  <a:lnTo>
                    <a:pt x="42" y="102"/>
                  </a:lnTo>
                  <a:lnTo>
                    <a:pt x="50" y="110"/>
                  </a:lnTo>
                  <a:lnTo>
                    <a:pt x="59" y="114"/>
                  </a:lnTo>
                  <a:lnTo>
                    <a:pt x="74" y="114"/>
                  </a:lnTo>
                  <a:lnTo>
                    <a:pt x="146" y="0"/>
                  </a:lnTo>
                  <a:lnTo>
                    <a:pt x="138" y="27"/>
                  </a:lnTo>
                  <a:lnTo>
                    <a:pt x="139" y="52"/>
                  </a:lnTo>
                  <a:lnTo>
                    <a:pt x="147" y="70"/>
                  </a:lnTo>
                  <a:lnTo>
                    <a:pt x="161" y="87"/>
                  </a:lnTo>
                  <a:lnTo>
                    <a:pt x="178" y="100"/>
                  </a:lnTo>
                  <a:lnTo>
                    <a:pt x="198" y="112"/>
                  </a:lnTo>
                  <a:lnTo>
                    <a:pt x="219" y="123"/>
                  </a:lnTo>
                  <a:lnTo>
                    <a:pt x="239" y="136"/>
                  </a:lnTo>
                  <a:close/>
                </a:path>
              </a:pathLst>
            </a:custGeom>
            <a:solidFill>
              <a:srgbClr val="FFFF4C"/>
            </a:solidFill>
            <a:ln w="9525">
              <a:noFill/>
              <a:round/>
              <a:headEnd/>
              <a:tailEnd/>
            </a:ln>
          </p:spPr>
          <p:txBody>
            <a:bodyPr/>
            <a:lstStyle/>
            <a:p>
              <a:pPr>
                <a:defRPr/>
              </a:pPr>
              <a:endParaRPr lang="en-CA"/>
            </a:p>
          </p:txBody>
        </p:sp>
        <p:sp>
          <p:nvSpPr>
            <p:cNvPr id="92" name="Freeform 68"/>
            <p:cNvSpPr>
              <a:spLocks/>
            </p:cNvSpPr>
            <p:nvPr/>
          </p:nvSpPr>
          <p:spPr bwMode="auto">
            <a:xfrm>
              <a:off x="4297" y="1514"/>
              <a:ext cx="27" cy="50"/>
            </a:xfrm>
            <a:custGeom>
              <a:avLst/>
              <a:gdLst/>
              <a:ahLst/>
              <a:cxnLst>
                <a:cxn ang="0">
                  <a:pos x="134" y="249"/>
                </a:cxn>
                <a:cxn ang="0">
                  <a:pos x="128" y="239"/>
                </a:cxn>
                <a:cxn ang="0">
                  <a:pos x="120" y="233"/>
                </a:cxn>
                <a:cxn ang="0">
                  <a:pos x="108" y="231"/>
                </a:cxn>
                <a:cxn ang="0">
                  <a:pos x="98" y="232"/>
                </a:cxn>
                <a:cxn ang="0">
                  <a:pos x="86" y="233"/>
                </a:cxn>
                <a:cxn ang="0">
                  <a:pos x="76" y="235"/>
                </a:cxn>
                <a:cxn ang="0">
                  <a:pos x="67" y="237"/>
                </a:cxn>
                <a:cxn ang="0">
                  <a:pos x="62" y="239"/>
                </a:cxn>
                <a:cxn ang="0">
                  <a:pos x="66" y="223"/>
                </a:cxn>
                <a:cxn ang="0">
                  <a:pos x="70" y="212"/>
                </a:cxn>
                <a:cxn ang="0">
                  <a:pos x="73" y="200"/>
                </a:cxn>
                <a:cxn ang="0">
                  <a:pos x="78" y="191"/>
                </a:cxn>
                <a:cxn ang="0">
                  <a:pos x="80" y="181"/>
                </a:cxn>
                <a:cxn ang="0">
                  <a:pos x="80" y="171"/>
                </a:cxn>
                <a:cxn ang="0">
                  <a:pos x="77" y="159"/>
                </a:cxn>
                <a:cxn ang="0">
                  <a:pos x="72" y="145"/>
                </a:cxn>
                <a:cxn ang="0">
                  <a:pos x="60" y="139"/>
                </a:cxn>
                <a:cxn ang="0">
                  <a:pos x="50" y="135"/>
                </a:cxn>
                <a:cxn ang="0">
                  <a:pos x="41" y="129"/>
                </a:cxn>
                <a:cxn ang="0">
                  <a:pos x="32" y="126"/>
                </a:cxn>
                <a:cxn ang="0">
                  <a:pos x="23" y="120"/>
                </a:cxn>
                <a:cxn ang="0">
                  <a:pos x="15" y="117"/>
                </a:cxn>
                <a:cxn ang="0">
                  <a:pos x="7" y="115"/>
                </a:cxn>
                <a:cxn ang="0">
                  <a:pos x="0" y="115"/>
                </a:cxn>
                <a:cxn ang="0">
                  <a:pos x="24" y="108"/>
                </a:cxn>
                <a:cxn ang="0">
                  <a:pos x="43" y="99"/>
                </a:cxn>
                <a:cxn ang="0">
                  <a:pos x="59" y="86"/>
                </a:cxn>
                <a:cxn ang="0">
                  <a:pos x="72" y="73"/>
                </a:cxn>
                <a:cxn ang="0">
                  <a:pos x="82" y="56"/>
                </a:cxn>
                <a:cxn ang="0">
                  <a:pos x="93" y="38"/>
                </a:cxn>
                <a:cxn ang="0">
                  <a:pos x="103" y="19"/>
                </a:cxn>
                <a:cxn ang="0">
                  <a:pos x="114" y="0"/>
                </a:cxn>
                <a:cxn ang="0">
                  <a:pos x="134" y="249"/>
                </a:cxn>
              </a:cxnLst>
              <a:rect l="0" t="0" r="r" b="b"/>
              <a:pathLst>
                <a:path w="134" h="249">
                  <a:moveTo>
                    <a:pt x="134" y="249"/>
                  </a:moveTo>
                  <a:lnTo>
                    <a:pt x="128" y="239"/>
                  </a:lnTo>
                  <a:lnTo>
                    <a:pt x="120" y="233"/>
                  </a:lnTo>
                  <a:lnTo>
                    <a:pt x="108" y="231"/>
                  </a:lnTo>
                  <a:lnTo>
                    <a:pt x="98" y="232"/>
                  </a:lnTo>
                  <a:lnTo>
                    <a:pt x="86" y="233"/>
                  </a:lnTo>
                  <a:lnTo>
                    <a:pt x="76" y="235"/>
                  </a:lnTo>
                  <a:lnTo>
                    <a:pt x="67" y="237"/>
                  </a:lnTo>
                  <a:lnTo>
                    <a:pt x="62" y="239"/>
                  </a:lnTo>
                  <a:lnTo>
                    <a:pt x="66" y="223"/>
                  </a:lnTo>
                  <a:lnTo>
                    <a:pt x="70" y="212"/>
                  </a:lnTo>
                  <a:lnTo>
                    <a:pt x="73" y="200"/>
                  </a:lnTo>
                  <a:lnTo>
                    <a:pt x="78" y="191"/>
                  </a:lnTo>
                  <a:lnTo>
                    <a:pt x="80" y="181"/>
                  </a:lnTo>
                  <a:lnTo>
                    <a:pt x="80" y="171"/>
                  </a:lnTo>
                  <a:lnTo>
                    <a:pt x="77" y="159"/>
                  </a:lnTo>
                  <a:lnTo>
                    <a:pt x="72" y="145"/>
                  </a:lnTo>
                  <a:lnTo>
                    <a:pt x="60" y="139"/>
                  </a:lnTo>
                  <a:lnTo>
                    <a:pt x="50" y="135"/>
                  </a:lnTo>
                  <a:lnTo>
                    <a:pt x="41" y="129"/>
                  </a:lnTo>
                  <a:lnTo>
                    <a:pt x="32" y="126"/>
                  </a:lnTo>
                  <a:lnTo>
                    <a:pt x="23" y="120"/>
                  </a:lnTo>
                  <a:lnTo>
                    <a:pt x="15" y="117"/>
                  </a:lnTo>
                  <a:lnTo>
                    <a:pt x="7" y="115"/>
                  </a:lnTo>
                  <a:lnTo>
                    <a:pt x="0" y="115"/>
                  </a:lnTo>
                  <a:lnTo>
                    <a:pt x="24" y="108"/>
                  </a:lnTo>
                  <a:lnTo>
                    <a:pt x="43" y="99"/>
                  </a:lnTo>
                  <a:lnTo>
                    <a:pt x="59" y="86"/>
                  </a:lnTo>
                  <a:lnTo>
                    <a:pt x="72" y="73"/>
                  </a:lnTo>
                  <a:lnTo>
                    <a:pt x="82" y="56"/>
                  </a:lnTo>
                  <a:lnTo>
                    <a:pt x="93" y="38"/>
                  </a:lnTo>
                  <a:lnTo>
                    <a:pt x="103" y="19"/>
                  </a:lnTo>
                  <a:lnTo>
                    <a:pt x="114" y="0"/>
                  </a:lnTo>
                  <a:lnTo>
                    <a:pt x="134" y="249"/>
                  </a:lnTo>
                  <a:close/>
                </a:path>
              </a:pathLst>
            </a:custGeom>
            <a:solidFill>
              <a:srgbClr val="FFFF4C"/>
            </a:solidFill>
            <a:ln w="9525">
              <a:noFill/>
              <a:round/>
              <a:headEnd/>
              <a:tailEnd/>
            </a:ln>
          </p:spPr>
          <p:txBody>
            <a:bodyPr/>
            <a:lstStyle/>
            <a:p>
              <a:pPr>
                <a:defRPr/>
              </a:pPr>
              <a:endParaRPr lang="en-CA"/>
            </a:p>
          </p:txBody>
        </p:sp>
        <p:sp>
          <p:nvSpPr>
            <p:cNvPr id="93" name="Freeform 69"/>
            <p:cNvSpPr>
              <a:spLocks/>
            </p:cNvSpPr>
            <p:nvPr/>
          </p:nvSpPr>
          <p:spPr bwMode="auto">
            <a:xfrm>
              <a:off x="4145" y="1547"/>
              <a:ext cx="34" cy="42"/>
            </a:xfrm>
            <a:custGeom>
              <a:avLst/>
              <a:gdLst/>
              <a:ahLst/>
              <a:cxnLst>
                <a:cxn ang="0">
                  <a:pos x="166" y="72"/>
                </a:cxn>
                <a:cxn ang="0">
                  <a:pos x="166" y="196"/>
                </a:cxn>
                <a:cxn ang="0">
                  <a:pos x="157" y="192"/>
                </a:cxn>
                <a:cxn ang="0">
                  <a:pos x="149" y="188"/>
                </a:cxn>
                <a:cxn ang="0">
                  <a:pos x="141" y="185"/>
                </a:cxn>
                <a:cxn ang="0">
                  <a:pos x="133" y="181"/>
                </a:cxn>
                <a:cxn ang="0">
                  <a:pos x="123" y="178"/>
                </a:cxn>
                <a:cxn ang="0">
                  <a:pos x="114" y="177"/>
                </a:cxn>
                <a:cxn ang="0">
                  <a:pos x="104" y="176"/>
                </a:cxn>
                <a:cxn ang="0">
                  <a:pos x="94" y="176"/>
                </a:cxn>
                <a:cxn ang="0">
                  <a:pos x="72" y="206"/>
                </a:cxn>
                <a:cxn ang="0">
                  <a:pos x="70" y="199"/>
                </a:cxn>
                <a:cxn ang="0">
                  <a:pos x="66" y="189"/>
                </a:cxn>
                <a:cxn ang="0">
                  <a:pos x="59" y="177"/>
                </a:cxn>
                <a:cxn ang="0">
                  <a:pos x="51" y="166"/>
                </a:cxn>
                <a:cxn ang="0">
                  <a:pos x="39" y="152"/>
                </a:cxn>
                <a:cxn ang="0">
                  <a:pos x="28" y="143"/>
                </a:cxn>
                <a:cxn ang="0">
                  <a:pos x="13" y="136"/>
                </a:cxn>
                <a:cxn ang="0">
                  <a:pos x="0" y="134"/>
                </a:cxn>
                <a:cxn ang="0">
                  <a:pos x="52" y="0"/>
                </a:cxn>
                <a:cxn ang="0">
                  <a:pos x="56" y="20"/>
                </a:cxn>
                <a:cxn ang="0">
                  <a:pos x="64" y="39"/>
                </a:cxn>
                <a:cxn ang="0">
                  <a:pos x="74" y="54"/>
                </a:cxn>
                <a:cxn ang="0">
                  <a:pos x="89" y="66"/>
                </a:cxn>
                <a:cxn ang="0">
                  <a:pos x="104" y="73"/>
                </a:cxn>
                <a:cxn ang="0">
                  <a:pos x="122" y="77"/>
                </a:cxn>
                <a:cxn ang="0">
                  <a:pos x="142" y="76"/>
                </a:cxn>
                <a:cxn ang="0">
                  <a:pos x="166" y="72"/>
                </a:cxn>
              </a:cxnLst>
              <a:rect l="0" t="0" r="r" b="b"/>
              <a:pathLst>
                <a:path w="166" h="206">
                  <a:moveTo>
                    <a:pt x="166" y="72"/>
                  </a:moveTo>
                  <a:lnTo>
                    <a:pt x="166" y="196"/>
                  </a:lnTo>
                  <a:lnTo>
                    <a:pt x="157" y="192"/>
                  </a:lnTo>
                  <a:lnTo>
                    <a:pt x="149" y="188"/>
                  </a:lnTo>
                  <a:lnTo>
                    <a:pt x="141" y="185"/>
                  </a:lnTo>
                  <a:lnTo>
                    <a:pt x="133" y="181"/>
                  </a:lnTo>
                  <a:lnTo>
                    <a:pt x="123" y="178"/>
                  </a:lnTo>
                  <a:lnTo>
                    <a:pt x="114" y="177"/>
                  </a:lnTo>
                  <a:lnTo>
                    <a:pt x="104" y="176"/>
                  </a:lnTo>
                  <a:lnTo>
                    <a:pt x="94" y="176"/>
                  </a:lnTo>
                  <a:lnTo>
                    <a:pt x="72" y="206"/>
                  </a:lnTo>
                  <a:lnTo>
                    <a:pt x="70" y="199"/>
                  </a:lnTo>
                  <a:lnTo>
                    <a:pt x="66" y="189"/>
                  </a:lnTo>
                  <a:lnTo>
                    <a:pt x="59" y="177"/>
                  </a:lnTo>
                  <a:lnTo>
                    <a:pt x="51" y="166"/>
                  </a:lnTo>
                  <a:lnTo>
                    <a:pt x="39" y="152"/>
                  </a:lnTo>
                  <a:lnTo>
                    <a:pt x="28" y="143"/>
                  </a:lnTo>
                  <a:lnTo>
                    <a:pt x="13" y="136"/>
                  </a:lnTo>
                  <a:lnTo>
                    <a:pt x="0" y="134"/>
                  </a:lnTo>
                  <a:lnTo>
                    <a:pt x="52" y="0"/>
                  </a:lnTo>
                  <a:lnTo>
                    <a:pt x="56" y="20"/>
                  </a:lnTo>
                  <a:lnTo>
                    <a:pt x="64" y="39"/>
                  </a:lnTo>
                  <a:lnTo>
                    <a:pt x="74" y="54"/>
                  </a:lnTo>
                  <a:lnTo>
                    <a:pt x="89" y="66"/>
                  </a:lnTo>
                  <a:lnTo>
                    <a:pt x="104" y="73"/>
                  </a:lnTo>
                  <a:lnTo>
                    <a:pt x="122" y="77"/>
                  </a:lnTo>
                  <a:lnTo>
                    <a:pt x="142" y="76"/>
                  </a:lnTo>
                  <a:lnTo>
                    <a:pt x="166" y="72"/>
                  </a:lnTo>
                  <a:close/>
                </a:path>
              </a:pathLst>
            </a:custGeom>
            <a:solidFill>
              <a:srgbClr val="FFFF4C"/>
            </a:solidFill>
            <a:ln w="9525">
              <a:noFill/>
              <a:round/>
              <a:headEnd/>
              <a:tailEnd/>
            </a:ln>
          </p:spPr>
          <p:txBody>
            <a:bodyPr/>
            <a:lstStyle/>
            <a:p>
              <a:pPr>
                <a:defRPr/>
              </a:pPr>
              <a:endParaRPr lang="en-CA"/>
            </a:p>
          </p:txBody>
        </p:sp>
        <p:sp>
          <p:nvSpPr>
            <p:cNvPr id="94" name="Freeform 70"/>
            <p:cNvSpPr>
              <a:spLocks/>
            </p:cNvSpPr>
            <p:nvPr/>
          </p:nvSpPr>
          <p:spPr bwMode="auto">
            <a:xfrm>
              <a:off x="4063" y="1572"/>
              <a:ext cx="49" cy="66"/>
            </a:xfrm>
            <a:custGeom>
              <a:avLst/>
              <a:gdLst/>
              <a:ahLst/>
              <a:cxnLst>
                <a:cxn ang="0">
                  <a:pos x="246" y="92"/>
                </a:cxn>
                <a:cxn ang="0">
                  <a:pos x="235" y="280"/>
                </a:cxn>
                <a:cxn ang="0">
                  <a:pos x="173" y="248"/>
                </a:cxn>
                <a:cxn ang="0">
                  <a:pos x="111" y="331"/>
                </a:cxn>
                <a:cxn ang="0">
                  <a:pos x="111" y="314"/>
                </a:cxn>
                <a:cxn ang="0">
                  <a:pos x="119" y="295"/>
                </a:cxn>
                <a:cxn ang="0">
                  <a:pos x="129" y="275"/>
                </a:cxn>
                <a:cxn ang="0">
                  <a:pos x="141" y="256"/>
                </a:cxn>
                <a:cxn ang="0">
                  <a:pos x="146" y="236"/>
                </a:cxn>
                <a:cxn ang="0">
                  <a:pos x="144" y="220"/>
                </a:cxn>
                <a:cxn ang="0">
                  <a:pos x="130" y="205"/>
                </a:cxn>
                <a:cxn ang="0">
                  <a:pos x="101" y="196"/>
                </a:cxn>
                <a:cxn ang="0">
                  <a:pos x="86" y="187"/>
                </a:cxn>
                <a:cxn ang="0">
                  <a:pos x="68" y="183"/>
                </a:cxn>
                <a:cxn ang="0">
                  <a:pos x="48" y="181"/>
                </a:cxn>
                <a:cxn ang="0">
                  <a:pos x="30" y="178"/>
                </a:cxn>
                <a:cxn ang="0">
                  <a:pos x="14" y="172"/>
                </a:cxn>
                <a:cxn ang="0">
                  <a:pos x="4" y="161"/>
                </a:cxn>
                <a:cxn ang="0">
                  <a:pos x="0" y="142"/>
                </a:cxn>
                <a:cxn ang="0">
                  <a:pos x="7" y="114"/>
                </a:cxn>
                <a:cxn ang="0">
                  <a:pos x="32" y="111"/>
                </a:cxn>
                <a:cxn ang="0">
                  <a:pos x="57" y="105"/>
                </a:cxn>
                <a:cxn ang="0">
                  <a:pos x="77" y="96"/>
                </a:cxn>
                <a:cxn ang="0">
                  <a:pos x="98" y="83"/>
                </a:cxn>
                <a:cxn ang="0">
                  <a:pos x="112" y="66"/>
                </a:cxn>
                <a:cxn ang="0">
                  <a:pos x="126" y="47"/>
                </a:cxn>
                <a:cxn ang="0">
                  <a:pos x="135" y="25"/>
                </a:cxn>
                <a:cxn ang="0">
                  <a:pos x="142" y="0"/>
                </a:cxn>
                <a:cxn ang="0">
                  <a:pos x="148" y="16"/>
                </a:cxn>
                <a:cxn ang="0">
                  <a:pos x="157" y="34"/>
                </a:cxn>
                <a:cxn ang="0">
                  <a:pos x="167" y="52"/>
                </a:cxn>
                <a:cxn ang="0">
                  <a:pos x="178" y="70"/>
                </a:cxn>
                <a:cxn ang="0">
                  <a:pos x="190" y="82"/>
                </a:cxn>
                <a:cxn ang="0">
                  <a:pos x="205" y="92"/>
                </a:cxn>
                <a:cxn ang="0">
                  <a:pos x="223" y="96"/>
                </a:cxn>
                <a:cxn ang="0">
                  <a:pos x="246" y="92"/>
                </a:cxn>
              </a:cxnLst>
              <a:rect l="0" t="0" r="r" b="b"/>
              <a:pathLst>
                <a:path w="246" h="331">
                  <a:moveTo>
                    <a:pt x="246" y="92"/>
                  </a:moveTo>
                  <a:lnTo>
                    <a:pt x="235" y="280"/>
                  </a:lnTo>
                  <a:lnTo>
                    <a:pt x="173" y="248"/>
                  </a:lnTo>
                  <a:lnTo>
                    <a:pt x="111" y="331"/>
                  </a:lnTo>
                  <a:lnTo>
                    <a:pt x="111" y="314"/>
                  </a:lnTo>
                  <a:lnTo>
                    <a:pt x="119" y="295"/>
                  </a:lnTo>
                  <a:lnTo>
                    <a:pt x="129" y="275"/>
                  </a:lnTo>
                  <a:lnTo>
                    <a:pt x="141" y="256"/>
                  </a:lnTo>
                  <a:lnTo>
                    <a:pt x="146" y="236"/>
                  </a:lnTo>
                  <a:lnTo>
                    <a:pt x="144" y="220"/>
                  </a:lnTo>
                  <a:lnTo>
                    <a:pt x="130" y="205"/>
                  </a:lnTo>
                  <a:lnTo>
                    <a:pt x="101" y="196"/>
                  </a:lnTo>
                  <a:lnTo>
                    <a:pt x="86" y="187"/>
                  </a:lnTo>
                  <a:lnTo>
                    <a:pt x="68" y="183"/>
                  </a:lnTo>
                  <a:lnTo>
                    <a:pt x="48" y="181"/>
                  </a:lnTo>
                  <a:lnTo>
                    <a:pt x="30" y="178"/>
                  </a:lnTo>
                  <a:lnTo>
                    <a:pt x="14" y="172"/>
                  </a:lnTo>
                  <a:lnTo>
                    <a:pt x="4" y="161"/>
                  </a:lnTo>
                  <a:lnTo>
                    <a:pt x="0" y="142"/>
                  </a:lnTo>
                  <a:lnTo>
                    <a:pt x="7" y="114"/>
                  </a:lnTo>
                  <a:lnTo>
                    <a:pt x="32" y="111"/>
                  </a:lnTo>
                  <a:lnTo>
                    <a:pt x="57" y="105"/>
                  </a:lnTo>
                  <a:lnTo>
                    <a:pt x="77" y="96"/>
                  </a:lnTo>
                  <a:lnTo>
                    <a:pt x="98" y="83"/>
                  </a:lnTo>
                  <a:lnTo>
                    <a:pt x="112" y="66"/>
                  </a:lnTo>
                  <a:lnTo>
                    <a:pt x="126" y="47"/>
                  </a:lnTo>
                  <a:lnTo>
                    <a:pt x="135" y="25"/>
                  </a:lnTo>
                  <a:lnTo>
                    <a:pt x="142" y="0"/>
                  </a:lnTo>
                  <a:lnTo>
                    <a:pt x="148" y="16"/>
                  </a:lnTo>
                  <a:lnTo>
                    <a:pt x="157" y="34"/>
                  </a:lnTo>
                  <a:lnTo>
                    <a:pt x="167" y="52"/>
                  </a:lnTo>
                  <a:lnTo>
                    <a:pt x="178" y="70"/>
                  </a:lnTo>
                  <a:lnTo>
                    <a:pt x="190" y="82"/>
                  </a:lnTo>
                  <a:lnTo>
                    <a:pt x="205" y="92"/>
                  </a:lnTo>
                  <a:lnTo>
                    <a:pt x="223" y="96"/>
                  </a:lnTo>
                  <a:lnTo>
                    <a:pt x="246" y="92"/>
                  </a:lnTo>
                  <a:close/>
                </a:path>
              </a:pathLst>
            </a:custGeom>
            <a:solidFill>
              <a:srgbClr val="FFFF4C"/>
            </a:solidFill>
            <a:ln w="9525">
              <a:noFill/>
              <a:round/>
              <a:headEnd/>
              <a:tailEnd/>
            </a:ln>
          </p:spPr>
          <p:txBody>
            <a:bodyPr/>
            <a:lstStyle/>
            <a:p>
              <a:pPr>
                <a:defRPr/>
              </a:pPr>
              <a:endParaRPr lang="en-CA"/>
            </a:p>
          </p:txBody>
        </p:sp>
        <p:sp>
          <p:nvSpPr>
            <p:cNvPr id="95" name="Freeform 71"/>
            <p:cNvSpPr>
              <a:spLocks/>
            </p:cNvSpPr>
            <p:nvPr/>
          </p:nvSpPr>
          <p:spPr bwMode="auto">
            <a:xfrm>
              <a:off x="4046" y="1616"/>
              <a:ext cx="62" cy="122"/>
            </a:xfrm>
            <a:custGeom>
              <a:avLst/>
              <a:gdLst/>
              <a:ahLst/>
              <a:cxnLst>
                <a:cxn ang="0">
                  <a:pos x="155" y="30"/>
                </a:cxn>
                <a:cxn ang="0">
                  <a:pos x="153" y="53"/>
                </a:cxn>
                <a:cxn ang="0">
                  <a:pos x="149" y="77"/>
                </a:cxn>
                <a:cxn ang="0">
                  <a:pos x="143" y="99"/>
                </a:cxn>
                <a:cxn ang="0">
                  <a:pos x="137" y="123"/>
                </a:cxn>
                <a:cxn ang="0">
                  <a:pos x="132" y="146"/>
                </a:cxn>
                <a:cxn ang="0">
                  <a:pos x="129" y="169"/>
                </a:cxn>
                <a:cxn ang="0">
                  <a:pos x="129" y="193"/>
                </a:cxn>
                <a:cxn ang="0">
                  <a:pos x="135" y="217"/>
                </a:cxn>
                <a:cxn ang="0">
                  <a:pos x="160" y="207"/>
                </a:cxn>
                <a:cxn ang="0">
                  <a:pos x="182" y="190"/>
                </a:cxn>
                <a:cxn ang="0">
                  <a:pos x="203" y="168"/>
                </a:cxn>
                <a:cxn ang="0">
                  <a:pos x="223" y="147"/>
                </a:cxn>
                <a:cxn ang="0">
                  <a:pos x="242" y="126"/>
                </a:cxn>
                <a:cxn ang="0">
                  <a:pos x="263" y="115"/>
                </a:cxn>
                <a:cxn ang="0">
                  <a:pos x="285" y="112"/>
                </a:cxn>
                <a:cxn ang="0">
                  <a:pos x="311" y="124"/>
                </a:cxn>
                <a:cxn ang="0">
                  <a:pos x="310" y="182"/>
                </a:cxn>
                <a:cxn ang="0">
                  <a:pos x="303" y="242"/>
                </a:cxn>
                <a:cxn ang="0">
                  <a:pos x="291" y="301"/>
                </a:cxn>
                <a:cxn ang="0">
                  <a:pos x="279" y="363"/>
                </a:cxn>
                <a:cxn ang="0">
                  <a:pos x="263" y="424"/>
                </a:cxn>
                <a:cxn ang="0">
                  <a:pos x="251" y="486"/>
                </a:cxn>
                <a:cxn ang="0">
                  <a:pos x="241" y="548"/>
                </a:cxn>
                <a:cxn ang="0">
                  <a:pos x="239" y="611"/>
                </a:cxn>
                <a:cxn ang="0">
                  <a:pos x="206" y="607"/>
                </a:cxn>
                <a:cxn ang="0">
                  <a:pos x="175" y="603"/>
                </a:cxn>
                <a:cxn ang="0">
                  <a:pos x="142" y="599"/>
                </a:cxn>
                <a:cxn ang="0">
                  <a:pos x="111" y="595"/>
                </a:cxn>
                <a:cxn ang="0">
                  <a:pos x="80" y="587"/>
                </a:cxn>
                <a:cxn ang="0">
                  <a:pos x="51" y="578"/>
                </a:cxn>
                <a:cxn ang="0">
                  <a:pos x="24" y="565"/>
                </a:cxn>
                <a:cxn ang="0">
                  <a:pos x="0" y="549"/>
                </a:cxn>
                <a:cxn ang="0">
                  <a:pos x="23" y="485"/>
                </a:cxn>
                <a:cxn ang="0">
                  <a:pos x="40" y="418"/>
                </a:cxn>
                <a:cxn ang="0">
                  <a:pos x="52" y="350"/>
                </a:cxn>
                <a:cxn ang="0">
                  <a:pos x="62" y="281"/>
                </a:cxn>
                <a:cxn ang="0">
                  <a:pos x="68" y="210"/>
                </a:cxn>
                <a:cxn ang="0">
                  <a:pos x="75" y="140"/>
                </a:cxn>
                <a:cxn ang="0">
                  <a:pos x="82" y="69"/>
                </a:cxn>
                <a:cxn ang="0">
                  <a:pos x="93" y="0"/>
                </a:cxn>
                <a:cxn ang="0">
                  <a:pos x="103" y="0"/>
                </a:cxn>
                <a:cxn ang="0">
                  <a:pos x="114" y="2"/>
                </a:cxn>
                <a:cxn ang="0">
                  <a:pos x="123" y="5"/>
                </a:cxn>
                <a:cxn ang="0">
                  <a:pos x="132" y="11"/>
                </a:cxn>
                <a:cxn ang="0">
                  <a:pos x="138" y="15"/>
                </a:cxn>
                <a:cxn ang="0">
                  <a:pos x="145" y="20"/>
                </a:cxn>
                <a:cxn ang="0">
                  <a:pos x="150" y="25"/>
                </a:cxn>
                <a:cxn ang="0">
                  <a:pos x="155" y="30"/>
                </a:cxn>
              </a:cxnLst>
              <a:rect l="0" t="0" r="r" b="b"/>
              <a:pathLst>
                <a:path w="311" h="611">
                  <a:moveTo>
                    <a:pt x="155" y="30"/>
                  </a:moveTo>
                  <a:lnTo>
                    <a:pt x="153" y="53"/>
                  </a:lnTo>
                  <a:lnTo>
                    <a:pt x="149" y="77"/>
                  </a:lnTo>
                  <a:lnTo>
                    <a:pt x="143" y="99"/>
                  </a:lnTo>
                  <a:lnTo>
                    <a:pt x="137" y="123"/>
                  </a:lnTo>
                  <a:lnTo>
                    <a:pt x="132" y="146"/>
                  </a:lnTo>
                  <a:lnTo>
                    <a:pt x="129" y="169"/>
                  </a:lnTo>
                  <a:lnTo>
                    <a:pt x="129" y="193"/>
                  </a:lnTo>
                  <a:lnTo>
                    <a:pt x="135" y="217"/>
                  </a:lnTo>
                  <a:lnTo>
                    <a:pt x="160" y="207"/>
                  </a:lnTo>
                  <a:lnTo>
                    <a:pt x="182" y="190"/>
                  </a:lnTo>
                  <a:lnTo>
                    <a:pt x="203" y="168"/>
                  </a:lnTo>
                  <a:lnTo>
                    <a:pt x="223" y="147"/>
                  </a:lnTo>
                  <a:lnTo>
                    <a:pt x="242" y="126"/>
                  </a:lnTo>
                  <a:lnTo>
                    <a:pt x="263" y="115"/>
                  </a:lnTo>
                  <a:lnTo>
                    <a:pt x="285" y="112"/>
                  </a:lnTo>
                  <a:lnTo>
                    <a:pt x="311" y="124"/>
                  </a:lnTo>
                  <a:lnTo>
                    <a:pt x="310" y="182"/>
                  </a:lnTo>
                  <a:lnTo>
                    <a:pt x="303" y="242"/>
                  </a:lnTo>
                  <a:lnTo>
                    <a:pt x="291" y="301"/>
                  </a:lnTo>
                  <a:lnTo>
                    <a:pt x="279" y="363"/>
                  </a:lnTo>
                  <a:lnTo>
                    <a:pt x="263" y="424"/>
                  </a:lnTo>
                  <a:lnTo>
                    <a:pt x="251" y="486"/>
                  </a:lnTo>
                  <a:lnTo>
                    <a:pt x="241" y="548"/>
                  </a:lnTo>
                  <a:lnTo>
                    <a:pt x="239" y="611"/>
                  </a:lnTo>
                  <a:lnTo>
                    <a:pt x="206" y="607"/>
                  </a:lnTo>
                  <a:lnTo>
                    <a:pt x="175" y="603"/>
                  </a:lnTo>
                  <a:lnTo>
                    <a:pt x="142" y="599"/>
                  </a:lnTo>
                  <a:lnTo>
                    <a:pt x="111" y="595"/>
                  </a:lnTo>
                  <a:lnTo>
                    <a:pt x="80" y="587"/>
                  </a:lnTo>
                  <a:lnTo>
                    <a:pt x="51" y="578"/>
                  </a:lnTo>
                  <a:lnTo>
                    <a:pt x="24" y="565"/>
                  </a:lnTo>
                  <a:lnTo>
                    <a:pt x="0" y="549"/>
                  </a:lnTo>
                  <a:lnTo>
                    <a:pt x="23" y="485"/>
                  </a:lnTo>
                  <a:lnTo>
                    <a:pt x="40" y="418"/>
                  </a:lnTo>
                  <a:lnTo>
                    <a:pt x="52" y="350"/>
                  </a:lnTo>
                  <a:lnTo>
                    <a:pt x="62" y="281"/>
                  </a:lnTo>
                  <a:lnTo>
                    <a:pt x="68" y="210"/>
                  </a:lnTo>
                  <a:lnTo>
                    <a:pt x="75" y="140"/>
                  </a:lnTo>
                  <a:lnTo>
                    <a:pt x="82" y="69"/>
                  </a:lnTo>
                  <a:lnTo>
                    <a:pt x="93" y="0"/>
                  </a:lnTo>
                  <a:lnTo>
                    <a:pt x="103" y="0"/>
                  </a:lnTo>
                  <a:lnTo>
                    <a:pt x="114" y="2"/>
                  </a:lnTo>
                  <a:lnTo>
                    <a:pt x="123" y="5"/>
                  </a:lnTo>
                  <a:lnTo>
                    <a:pt x="132" y="11"/>
                  </a:lnTo>
                  <a:lnTo>
                    <a:pt x="138" y="15"/>
                  </a:lnTo>
                  <a:lnTo>
                    <a:pt x="145" y="20"/>
                  </a:lnTo>
                  <a:lnTo>
                    <a:pt x="150" y="25"/>
                  </a:lnTo>
                  <a:lnTo>
                    <a:pt x="155" y="30"/>
                  </a:lnTo>
                  <a:close/>
                </a:path>
              </a:pathLst>
            </a:custGeom>
            <a:solidFill>
              <a:srgbClr val="E50065"/>
            </a:solidFill>
            <a:ln w="9525">
              <a:noFill/>
              <a:round/>
              <a:headEnd/>
              <a:tailEnd/>
            </a:ln>
          </p:spPr>
          <p:txBody>
            <a:bodyPr/>
            <a:lstStyle/>
            <a:p>
              <a:pPr>
                <a:defRPr/>
              </a:pPr>
              <a:endParaRPr lang="en-CA"/>
            </a:p>
          </p:txBody>
        </p:sp>
        <p:sp>
          <p:nvSpPr>
            <p:cNvPr id="96" name="Freeform 72"/>
            <p:cNvSpPr>
              <a:spLocks/>
            </p:cNvSpPr>
            <p:nvPr/>
          </p:nvSpPr>
          <p:spPr bwMode="auto">
            <a:xfrm>
              <a:off x="4232" y="1620"/>
              <a:ext cx="54" cy="60"/>
            </a:xfrm>
            <a:custGeom>
              <a:avLst/>
              <a:gdLst/>
              <a:ahLst/>
              <a:cxnLst>
                <a:cxn ang="0">
                  <a:pos x="156" y="93"/>
                </a:cxn>
                <a:cxn ang="0">
                  <a:pos x="167" y="87"/>
                </a:cxn>
                <a:cxn ang="0">
                  <a:pos x="178" y="82"/>
                </a:cxn>
                <a:cxn ang="0">
                  <a:pos x="190" y="75"/>
                </a:cxn>
                <a:cxn ang="0">
                  <a:pos x="202" y="69"/>
                </a:cxn>
                <a:cxn ang="0">
                  <a:pos x="213" y="63"/>
                </a:cxn>
                <a:cxn ang="0">
                  <a:pos x="226" y="60"/>
                </a:cxn>
                <a:cxn ang="0">
                  <a:pos x="237" y="59"/>
                </a:cxn>
                <a:cxn ang="0">
                  <a:pos x="250" y="62"/>
                </a:cxn>
                <a:cxn ang="0">
                  <a:pos x="270" y="218"/>
                </a:cxn>
                <a:cxn ang="0">
                  <a:pos x="253" y="211"/>
                </a:cxn>
                <a:cxn ang="0">
                  <a:pos x="239" y="205"/>
                </a:cxn>
                <a:cxn ang="0">
                  <a:pos x="226" y="197"/>
                </a:cxn>
                <a:cxn ang="0">
                  <a:pos x="213" y="190"/>
                </a:cxn>
                <a:cxn ang="0">
                  <a:pos x="200" y="183"/>
                </a:cxn>
                <a:cxn ang="0">
                  <a:pos x="189" y="181"/>
                </a:cxn>
                <a:cxn ang="0">
                  <a:pos x="177" y="181"/>
                </a:cxn>
                <a:cxn ang="0">
                  <a:pos x="166" y="187"/>
                </a:cxn>
                <a:cxn ang="0">
                  <a:pos x="125" y="301"/>
                </a:cxn>
                <a:cxn ang="0">
                  <a:pos x="119" y="291"/>
                </a:cxn>
                <a:cxn ang="0">
                  <a:pos x="115" y="281"/>
                </a:cxn>
                <a:cxn ang="0">
                  <a:pos x="113" y="270"/>
                </a:cxn>
                <a:cxn ang="0">
                  <a:pos x="113" y="260"/>
                </a:cxn>
                <a:cxn ang="0">
                  <a:pos x="111" y="250"/>
                </a:cxn>
                <a:cxn ang="0">
                  <a:pos x="108" y="241"/>
                </a:cxn>
                <a:cxn ang="0">
                  <a:pos x="103" y="233"/>
                </a:cxn>
                <a:cxn ang="0">
                  <a:pos x="94" y="228"/>
                </a:cxn>
                <a:cxn ang="0">
                  <a:pos x="83" y="218"/>
                </a:cxn>
                <a:cxn ang="0">
                  <a:pos x="74" y="213"/>
                </a:cxn>
                <a:cxn ang="0">
                  <a:pos x="62" y="210"/>
                </a:cxn>
                <a:cxn ang="0">
                  <a:pos x="51" y="211"/>
                </a:cxn>
                <a:cxn ang="0">
                  <a:pos x="37" y="213"/>
                </a:cxn>
                <a:cxn ang="0">
                  <a:pos x="25" y="215"/>
                </a:cxn>
                <a:cxn ang="0">
                  <a:pos x="11" y="216"/>
                </a:cxn>
                <a:cxn ang="0">
                  <a:pos x="0" y="218"/>
                </a:cxn>
                <a:cxn ang="0">
                  <a:pos x="24" y="197"/>
                </a:cxn>
                <a:cxn ang="0">
                  <a:pos x="44" y="173"/>
                </a:cxn>
                <a:cxn ang="0">
                  <a:pos x="60" y="147"/>
                </a:cxn>
                <a:cxn ang="0">
                  <a:pos x="72" y="120"/>
                </a:cxn>
                <a:cxn ang="0">
                  <a:pos x="80" y="91"/>
                </a:cxn>
                <a:cxn ang="0">
                  <a:pos x="85" y="61"/>
                </a:cxn>
                <a:cxn ang="0">
                  <a:pos x="85" y="31"/>
                </a:cxn>
                <a:cxn ang="0">
                  <a:pos x="83" y="0"/>
                </a:cxn>
                <a:cxn ang="0">
                  <a:pos x="95" y="9"/>
                </a:cxn>
                <a:cxn ang="0">
                  <a:pos x="104" y="22"/>
                </a:cxn>
                <a:cxn ang="0">
                  <a:pos x="109" y="34"/>
                </a:cxn>
                <a:cxn ang="0">
                  <a:pos x="115" y="50"/>
                </a:cxn>
                <a:cxn ang="0">
                  <a:pos x="120" y="62"/>
                </a:cxn>
                <a:cxn ang="0">
                  <a:pos x="128" y="76"/>
                </a:cxn>
                <a:cxn ang="0">
                  <a:pos x="139" y="86"/>
                </a:cxn>
                <a:cxn ang="0">
                  <a:pos x="156" y="93"/>
                </a:cxn>
              </a:cxnLst>
              <a:rect l="0" t="0" r="r" b="b"/>
              <a:pathLst>
                <a:path w="270" h="301">
                  <a:moveTo>
                    <a:pt x="156" y="93"/>
                  </a:moveTo>
                  <a:lnTo>
                    <a:pt x="167" y="87"/>
                  </a:lnTo>
                  <a:lnTo>
                    <a:pt x="178" y="82"/>
                  </a:lnTo>
                  <a:lnTo>
                    <a:pt x="190" y="75"/>
                  </a:lnTo>
                  <a:lnTo>
                    <a:pt x="202" y="69"/>
                  </a:lnTo>
                  <a:lnTo>
                    <a:pt x="213" y="63"/>
                  </a:lnTo>
                  <a:lnTo>
                    <a:pt x="226" y="60"/>
                  </a:lnTo>
                  <a:lnTo>
                    <a:pt x="237" y="59"/>
                  </a:lnTo>
                  <a:lnTo>
                    <a:pt x="250" y="62"/>
                  </a:lnTo>
                  <a:lnTo>
                    <a:pt x="270" y="218"/>
                  </a:lnTo>
                  <a:lnTo>
                    <a:pt x="253" y="211"/>
                  </a:lnTo>
                  <a:lnTo>
                    <a:pt x="239" y="205"/>
                  </a:lnTo>
                  <a:lnTo>
                    <a:pt x="226" y="197"/>
                  </a:lnTo>
                  <a:lnTo>
                    <a:pt x="213" y="190"/>
                  </a:lnTo>
                  <a:lnTo>
                    <a:pt x="200" y="183"/>
                  </a:lnTo>
                  <a:lnTo>
                    <a:pt x="189" y="181"/>
                  </a:lnTo>
                  <a:lnTo>
                    <a:pt x="177" y="181"/>
                  </a:lnTo>
                  <a:lnTo>
                    <a:pt x="166" y="187"/>
                  </a:lnTo>
                  <a:lnTo>
                    <a:pt x="125" y="301"/>
                  </a:lnTo>
                  <a:lnTo>
                    <a:pt x="119" y="291"/>
                  </a:lnTo>
                  <a:lnTo>
                    <a:pt x="115" y="281"/>
                  </a:lnTo>
                  <a:lnTo>
                    <a:pt x="113" y="270"/>
                  </a:lnTo>
                  <a:lnTo>
                    <a:pt x="113" y="260"/>
                  </a:lnTo>
                  <a:lnTo>
                    <a:pt x="111" y="250"/>
                  </a:lnTo>
                  <a:lnTo>
                    <a:pt x="108" y="241"/>
                  </a:lnTo>
                  <a:lnTo>
                    <a:pt x="103" y="233"/>
                  </a:lnTo>
                  <a:lnTo>
                    <a:pt x="94" y="228"/>
                  </a:lnTo>
                  <a:lnTo>
                    <a:pt x="83" y="218"/>
                  </a:lnTo>
                  <a:lnTo>
                    <a:pt x="74" y="213"/>
                  </a:lnTo>
                  <a:lnTo>
                    <a:pt x="62" y="210"/>
                  </a:lnTo>
                  <a:lnTo>
                    <a:pt x="51" y="211"/>
                  </a:lnTo>
                  <a:lnTo>
                    <a:pt x="37" y="213"/>
                  </a:lnTo>
                  <a:lnTo>
                    <a:pt x="25" y="215"/>
                  </a:lnTo>
                  <a:lnTo>
                    <a:pt x="11" y="216"/>
                  </a:lnTo>
                  <a:lnTo>
                    <a:pt x="0" y="218"/>
                  </a:lnTo>
                  <a:lnTo>
                    <a:pt x="24" y="197"/>
                  </a:lnTo>
                  <a:lnTo>
                    <a:pt x="44" y="173"/>
                  </a:lnTo>
                  <a:lnTo>
                    <a:pt x="60" y="147"/>
                  </a:lnTo>
                  <a:lnTo>
                    <a:pt x="72" y="120"/>
                  </a:lnTo>
                  <a:lnTo>
                    <a:pt x="80" y="91"/>
                  </a:lnTo>
                  <a:lnTo>
                    <a:pt x="85" y="61"/>
                  </a:lnTo>
                  <a:lnTo>
                    <a:pt x="85" y="31"/>
                  </a:lnTo>
                  <a:lnTo>
                    <a:pt x="83" y="0"/>
                  </a:lnTo>
                  <a:lnTo>
                    <a:pt x="95" y="9"/>
                  </a:lnTo>
                  <a:lnTo>
                    <a:pt x="104" y="22"/>
                  </a:lnTo>
                  <a:lnTo>
                    <a:pt x="109" y="34"/>
                  </a:lnTo>
                  <a:lnTo>
                    <a:pt x="115" y="50"/>
                  </a:lnTo>
                  <a:lnTo>
                    <a:pt x="120" y="62"/>
                  </a:lnTo>
                  <a:lnTo>
                    <a:pt x="128" y="76"/>
                  </a:lnTo>
                  <a:lnTo>
                    <a:pt x="139" y="86"/>
                  </a:lnTo>
                  <a:lnTo>
                    <a:pt x="156" y="93"/>
                  </a:lnTo>
                  <a:close/>
                </a:path>
              </a:pathLst>
            </a:custGeom>
            <a:solidFill>
              <a:srgbClr val="FFFF4C"/>
            </a:solidFill>
            <a:ln w="9525">
              <a:noFill/>
              <a:round/>
              <a:headEnd/>
              <a:tailEnd/>
            </a:ln>
          </p:spPr>
          <p:txBody>
            <a:bodyPr/>
            <a:lstStyle/>
            <a:p>
              <a:pPr>
                <a:defRPr/>
              </a:pPr>
              <a:endParaRPr lang="en-CA"/>
            </a:p>
          </p:txBody>
        </p:sp>
        <p:sp>
          <p:nvSpPr>
            <p:cNvPr id="97" name="Freeform 73"/>
            <p:cNvSpPr>
              <a:spLocks/>
            </p:cNvSpPr>
            <p:nvPr/>
          </p:nvSpPr>
          <p:spPr bwMode="auto">
            <a:xfrm>
              <a:off x="4322" y="1663"/>
              <a:ext cx="37" cy="44"/>
            </a:xfrm>
            <a:custGeom>
              <a:avLst/>
              <a:gdLst/>
              <a:ahLst/>
              <a:cxnLst>
                <a:cxn ang="0">
                  <a:pos x="187" y="176"/>
                </a:cxn>
                <a:cxn ang="0">
                  <a:pos x="174" y="171"/>
                </a:cxn>
                <a:cxn ang="0">
                  <a:pos x="163" y="166"/>
                </a:cxn>
                <a:cxn ang="0">
                  <a:pos x="152" y="161"/>
                </a:cxn>
                <a:cxn ang="0">
                  <a:pos x="142" y="157"/>
                </a:cxn>
                <a:cxn ang="0">
                  <a:pos x="130" y="153"/>
                </a:cxn>
                <a:cxn ang="0">
                  <a:pos x="121" y="152"/>
                </a:cxn>
                <a:cxn ang="0">
                  <a:pos x="111" y="152"/>
                </a:cxn>
                <a:cxn ang="0">
                  <a:pos x="104" y="155"/>
                </a:cxn>
                <a:cxn ang="0">
                  <a:pos x="95" y="162"/>
                </a:cxn>
                <a:cxn ang="0">
                  <a:pos x="88" y="172"/>
                </a:cxn>
                <a:cxn ang="0">
                  <a:pos x="83" y="181"/>
                </a:cxn>
                <a:cxn ang="0">
                  <a:pos x="77" y="190"/>
                </a:cxn>
                <a:cxn ang="0">
                  <a:pos x="70" y="197"/>
                </a:cxn>
                <a:cxn ang="0">
                  <a:pos x="65" y="205"/>
                </a:cxn>
                <a:cxn ang="0">
                  <a:pos x="58" y="211"/>
                </a:cxn>
                <a:cxn ang="0">
                  <a:pos x="52" y="217"/>
                </a:cxn>
                <a:cxn ang="0">
                  <a:pos x="59" y="201"/>
                </a:cxn>
                <a:cxn ang="0">
                  <a:pos x="59" y="186"/>
                </a:cxn>
                <a:cxn ang="0">
                  <a:pos x="53" y="171"/>
                </a:cxn>
                <a:cxn ang="0">
                  <a:pos x="44" y="157"/>
                </a:cxn>
                <a:cxn ang="0">
                  <a:pos x="32" y="144"/>
                </a:cxn>
                <a:cxn ang="0">
                  <a:pos x="21" y="132"/>
                </a:cxn>
                <a:cxn ang="0">
                  <a:pos x="8" y="122"/>
                </a:cxn>
                <a:cxn ang="0">
                  <a:pos x="0" y="114"/>
                </a:cxn>
                <a:cxn ang="0">
                  <a:pos x="24" y="112"/>
                </a:cxn>
                <a:cxn ang="0">
                  <a:pos x="42" y="104"/>
                </a:cxn>
                <a:cxn ang="0">
                  <a:pos x="57" y="89"/>
                </a:cxn>
                <a:cxn ang="0">
                  <a:pos x="68" y="73"/>
                </a:cxn>
                <a:cxn ang="0">
                  <a:pos x="78" y="51"/>
                </a:cxn>
                <a:cxn ang="0">
                  <a:pos x="88" y="32"/>
                </a:cxn>
                <a:cxn ang="0">
                  <a:pos x="100" y="13"/>
                </a:cxn>
                <a:cxn ang="0">
                  <a:pos x="114" y="0"/>
                </a:cxn>
                <a:cxn ang="0">
                  <a:pos x="118" y="23"/>
                </a:cxn>
                <a:cxn ang="0">
                  <a:pos x="122" y="45"/>
                </a:cxn>
                <a:cxn ang="0">
                  <a:pos x="127" y="68"/>
                </a:cxn>
                <a:cxn ang="0">
                  <a:pos x="135" y="92"/>
                </a:cxn>
                <a:cxn ang="0">
                  <a:pos x="143" y="113"/>
                </a:cxn>
                <a:cxn ang="0">
                  <a:pos x="154" y="135"/>
                </a:cxn>
                <a:cxn ang="0">
                  <a:pos x="169" y="155"/>
                </a:cxn>
                <a:cxn ang="0">
                  <a:pos x="187" y="176"/>
                </a:cxn>
              </a:cxnLst>
              <a:rect l="0" t="0" r="r" b="b"/>
              <a:pathLst>
                <a:path w="187" h="217">
                  <a:moveTo>
                    <a:pt x="187" y="176"/>
                  </a:moveTo>
                  <a:lnTo>
                    <a:pt x="174" y="171"/>
                  </a:lnTo>
                  <a:lnTo>
                    <a:pt x="163" y="166"/>
                  </a:lnTo>
                  <a:lnTo>
                    <a:pt x="152" y="161"/>
                  </a:lnTo>
                  <a:lnTo>
                    <a:pt x="142" y="157"/>
                  </a:lnTo>
                  <a:lnTo>
                    <a:pt x="130" y="153"/>
                  </a:lnTo>
                  <a:lnTo>
                    <a:pt x="121" y="152"/>
                  </a:lnTo>
                  <a:lnTo>
                    <a:pt x="111" y="152"/>
                  </a:lnTo>
                  <a:lnTo>
                    <a:pt x="104" y="155"/>
                  </a:lnTo>
                  <a:lnTo>
                    <a:pt x="95" y="162"/>
                  </a:lnTo>
                  <a:lnTo>
                    <a:pt x="88" y="172"/>
                  </a:lnTo>
                  <a:lnTo>
                    <a:pt x="83" y="181"/>
                  </a:lnTo>
                  <a:lnTo>
                    <a:pt x="77" y="190"/>
                  </a:lnTo>
                  <a:lnTo>
                    <a:pt x="70" y="197"/>
                  </a:lnTo>
                  <a:lnTo>
                    <a:pt x="65" y="205"/>
                  </a:lnTo>
                  <a:lnTo>
                    <a:pt x="58" y="211"/>
                  </a:lnTo>
                  <a:lnTo>
                    <a:pt x="52" y="217"/>
                  </a:lnTo>
                  <a:lnTo>
                    <a:pt x="59" y="201"/>
                  </a:lnTo>
                  <a:lnTo>
                    <a:pt x="59" y="186"/>
                  </a:lnTo>
                  <a:lnTo>
                    <a:pt x="53" y="171"/>
                  </a:lnTo>
                  <a:lnTo>
                    <a:pt x="44" y="157"/>
                  </a:lnTo>
                  <a:lnTo>
                    <a:pt x="32" y="144"/>
                  </a:lnTo>
                  <a:lnTo>
                    <a:pt x="21" y="132"/>
                  </a:lnTo>
                  <a:lnTo>
                    <a:pt x="8" y="122"/>
                  </a:lnTo>
                  <a:lnTo>
                    <a:pt x="0" y="114"/>
                  </a:lnTo>
                  <a:lnTo>
                    <a:pt x="24" y="112"/>
                  </a:lnTo>
                  <a:lnTo>
                    <a:pt x="42" y="104"/>
                  </a:lnTo>
                  <a:lnTo>
                    <a:pt x="57" y="89"/>
                  </a:lnTo>
                  <a:lnTo>
                    <a:pt x="68" y="73"/>
                  </a:lnTo>
                  <a:lnTo>
                    <a:pt x="78" y="51"/>
                  </a:lnTo>
                  <a:lnTo>
                    <a:pt x="88" y="32"/>
                  </a:lnTo>
                  <a:lnTo>
                    <a:pt x="100" y="13"/>
                  </a:lnTo>
                  <a:lnTo>
                    <a:pt x="114" y="0"/>
                  </a:lnTo>
                  <a:lnTo>
                    <a:pt x="118" y="23"/>
                  </a:lnTo>
                  <a:lnTo>
                    <a:pt x="122" y="45"/>
                  </a:lnTo>
                  <a:lnTo>
                    <a:pt x="127" y="68"/>
                  </a:lnTo>
                  <a:lnTo>
                    <a:pt x="135" y="92"/>
                  </a:lnTo>
                  <a:lnTo>
                    <a:pt x="143" y="113"/>
                  </a:lnTo>
                  <a:lnTo>
                    <a:pt x="154" y="135"/>
                  </a:lnTo>
                  <a:lnTo>
                    <a:pt x="169" y="155"/>
                  </a:lnTo>
                  <a:lnTo>
                    <a:pt x="187" y="176"/>
                  </a:lnTo>
                  <a:close/>
                </a:path>
              </a:pathLst>
            </a:custGeom>
            <a:solidFill>
              <a:srgbClr val="FFFF4C"/>
            </a:solidFill>
            <a:ln w="9525">
              <a:noFill/>
              <a:round/>
              <a:headEnd/>
              <a:tailEnd/>
            </a:ln>
          </p:spPr>
          <p:txBody>
            <a:bodyPr/>
            <a:lstStyle/>
            <a:p>
              <a:pPr>
                <a:defRPr/>
              </a:pPr>
              <a:endParaRPr lang="en-CA"/>
            </a:p>
          </p:txBody>
        </p:sp>
        <p:sp>
          <p:nvSpPr>
            <p:cNvPr id="98" name="Freeform 74"/>
            <p:cNvSpPr>
              <a:spLocks/>
            </p:cNvSpPr>
            <p:nvPr/>
          </p:nvSpPr>
          <p:spPr bwMode="auto">
            <a:xfrm>
              <a:off x="4112" y="1663"/>
              <a:ext cx="52" cy="46"/>
            </a:xfrm>
            <a:custGeom>
              <a:avLst/>
              <a:gdLst/>
              <a:ahLst/>
              <a:cxnLst>
                <a:cxn ang="0">
                  <a:pos x="208" y="93"/>
                </a:cxn>
                <a:cxn ang="0">
                  <a:pos x="260" y="93"/>
                </a:cxn>
                <a:cxn ang="0">
                  <a:pos x="246" y="105"/>
                </a:cxn>
                <a:cxn ang="0">
                  <a:pos x="234" y="119"/>
                </a:cxn>
                <a:cxn ang="0">
                  <a:pos x="220" y="135"/>
                </a:cxn>
                <a:cxn ang="0">
                  <a:pos x="211" y="152"/>
                </a:cxn>
                <a:cxn ang="0">
                  <a:pos x="203" y="167"/>
                </a:cxn>
                <a:cxn ang="0">
                  <a:pos x="201" y="184"/>
                </a:cxn>
                <a:cxn ang="0">
                  <a:pos x="205" y="200"/>
                </a:cxn>
                <a:cxn ang="0">
                  <a:pos x="218" y="217"/>
                </a:cxn>
                <a:cxn ang="0">
                  <a:pos x="218" y="227"/>
                </a:cxn>
                <a:cxn ang="0">
                  <a:pos x="214" y="228"/>
                </a:cxn>
                <a:cxn ang="0">
                  <a:pos x="206" y="227"/>
                </a:cxn>
                <a:cxn ang="0">
                  <a:pos x="195" y="223"/>
                </a:cxn>
                <a:cxn ang="0">
                  <a:pos x="183" y="219"/>
                </a:cxn>
                <a:cxn ang="0">
                  <a:pos x="167" y="216"/>
                </a:cxn>
                <a:cxn ang="0">
                  <a:pos x="151" y="215"/>
                </a:cxn>
                <a:cxn ang="0">
                  <a:pos x="136" y="218"/>
                </a:cxn>
                <a:cxn ang="0">
                  <a:pos x="124" y="227"/>
                </a:cxn>
                <a:cxn ang="0">
                  <a:pos x="116" y="206"/>
                </a:cxn>
                <a:cxn ang="0">
                  <a:pos x="104" y="191"/>
                </a:cxn>
                <a:cxn ang="0">
                  <a:pos x="88" y="180"/>
                </a:cxn>
                <a:cxn ang="0">
                  <a:pos x="70" y="173"/>
                </a:cxn>
                <a:cxn ang="0">
                  <a:pos x="49" y="165"/>
                </a:cxn>
                <a:cxn ang="0">
                  <a:pos x="30" y="157"/>
                </a:cxn>
                <a:cxn ang="0">
                  <a:pos x="13" y="147"/>
                </a:cxn>
                <a:cxn ang="0">
                  <a:pos x="0" y="135"/>
                </a:cxn>
                <a:cxn ang="0">
                  <a:pos x="15" y="125"/>
                </a:cxn>
                <a:cxn ang="0">
                  <a:pos x="35" y="118"/>
                </a:cxn>
                <a:cxn ang="0">
                  <a:pos x="54" y="113"/>
                </a:cxn>
                <a:cxn ang="0">
                  <a:pos x="74" y="110"/>
                </a:cxn>
                <a:cxn ang="0">
                  <a:pos x="92" y="103"/>
                </a:cxn>
                <a:cxn ang="0">
                  <a:pos x="109" y="94"/>
                </a:cxn>
                <a:cxn ang="0">
                  <a:pos x="123" y="80"/>
                </a:cxn>
                <a:cxn ang="0">
                  <a:pos x="134" y="62"/>
                </a:cxn>
                <a:cxn ang="0">
                  <a:pos x="156" y="0"/>
                </a:cxn>
                <a:cxn ang="0">
                  <a:pos x="159" y="14"/>
                </a:cxn>
                <a:cxn ang="0">
                  <a:pos x="162" y="26"/>
                </a:cxn>
                <a:cxn ang="0">
                  <a:pos x="167" y="38"/>
                </a:cxn>
                <a:cxn ang="0">
                  <a:pos x="173" y="50"/>
                </a:cxn>
                <a:cxn ang="0">
                  <a:pos x="178" y="60"/>
                </a:cxn>
                <a:cxn ang="0">
                  <a:pos x="186" y="70"/>
                </a:cxn>
                <a:cxn ang="0">
                  <a:pos x="196" y="80"/>
                </a:cxn>
                <a:cxn ang="0">
                  <a:pos x="208" y="93"/>
                </a:cxn>
              </a:cxnLst>
              <a:rect l="0" t="0" r="r" b="b"/>
              <a:pathLst>
                <a:path w="260" h="228">
                  <a:moveTo>
                    <a:pt x="208" y="93"/>
                  </a:moveTo>
                  <a:lnTo>
                    <a:pt x="260" y="93"/>
                  </a:lnTo>
                  <a:lnTo>
                    <a:pt x="246" y="105"/>
                  </a:lnTo>
                  <a:lnTo>
                    <a:pt x="234" y="119"/>
                  </a:lnTo>
                  <a:lnTo>
                    <a:pt x="220" y="135"/>
                  </a:lnTo>
                  <a:lnTo>
                    <a:pt x="211" y="152"/>
                  </a:lnTo>
                  <a:lnTo>
                    <a:pt x="203" y="167"/>
                  </a:lnTo>
                  <a:lnTo>
                    <a:pt x="201" y="184"/>
                  </a:lnTo>
                  <a:lnTo>
                    <a:pt x="205" y="200"/>
                  </a:lnTo>
                  <a:lnTo>
                    <a:pt x="218" y="217"/>
                  </a:lnTo>
                  <a:lnTo>
                    <a:pt x="218" y="227"/>
                  </a:lnTo>
                  <a:lnTo>
                    <a:pt x="214" y="228"/>
                  </a:lnTo>
                  <a:lnTo>
                    <a:pt x="206" y="227"/>
                  </a:lnTo>
                  <a:lnTo>
                    <a:pt x="195" y="223"/>
                  </a:lnTo>
                  <a:lnTo>
                    <a:pt x="183" y="219"/>
                  </a:lnTo>
                  <a:lnTo>
                    <a:pt x="167" y="216"/>
                  </a:lnTo>
                  <a:lnTo>
                    <a:pt x="151" y="215"/>
                  </a:lnTo>
                  <a:lnTo>
                    <a:pt x="136" y="218"/>
                  </a:lnTo>
                  <a:lnTo>
                    <a:pt x="124" y="227"/>
                  </a:lnTo>
                  <a:lnTo>
                    <a:pt x="116" y="206"/>
                  </a:lnTo>
                  <a:lnTo>
                    <a:pt x="104" y="191"/>
                  </a:lnTo>
                  <a:lnTo>
                    <a:pt x="88" y="180"/>
                  </a:lnTo>
                  <a:lnTo>
                    <a:pt x="70" y="173"/>
                  </a:lnTo>
                  <a:lnTo>
                    <a:pt x="49" y="165"/>
                  </a:lnTo>
                  <a:lnTo>
                    <a:pt x="30" y="157"/>
                  </a:lnTo>
                  <a:lnTo>
                    <a:pt x="13" y="147"/>
                  </a:lnTo>
                  <a:lnTo>
                    <a:pt x="0" y="135"/>
                  </a:lnTo>
                  <a:lnTo>
                    <a:pt x="15" y="125"/>
                  </a:lnTo>
                  <a:lnTo>
                    <a:pt x="35" y="118"/>
                  </a:lnTo>
                  <a:lnTo>
                    <a:pt x="54" y="113"/>
                  </a:lnTo>
                  <a:lnTo>
                    <a:pt x="74" y="110"/>
                  </a:lnTo>
                  <a:lnTo>
                    <a:pt x="92" y="103"/>
                  </a:lnTo>
                  <a:lnTo>
                    <a:pt x="109" y="94"/>
                  </a:lnTo>
                  <a:lnTo>
                    <a:pt x="123" y="80"/>
                  </a:lnTo>
                  <a:lnTo>
                    <a:pt x="134" y="62"/>
                  </a:lnTo>
                  <a:lnTo>
                    <a:pt x="156" y="0"/>
                  </a:lnTo>
                  <a:lnTo>
                    <a:pt x="159" y="14"/>
                  </a:lnTo>
                  <a:lnTo>
                    <a:pt x="162" y="26"/>
                  </a:lnTo>
                  <a:lnTo>
                    <a:pt x="167" y="38"/>
                  </a:lnTo>
                  <a:lnTo>
                    <a:pt x="173" y="50"/>
                  </a:lnTo>
                  <a:lnTo>
                    <a:pt x="178" y="60"/>
                  </a:lnTo>
                  <a:lnTo>
                    <a:pt x="186" y="70"/>
                  </a:lnTo>
                  <a:lnTo>
                    <a:pt x="196" y="80"/>
                  </a:lnTo>
                  <a:lnTo>
                    <a:pt x="208" y="93"/>
                  </a:lnTo>
                  <a:close/>
                </a:path>
              </a:pathLst>
            </a:custGeom>
            <a:solidFill>
              <a:srgbClr val="FFFF4C"/>
            </a:solidFill>
            <a:ln w="9525">
              <a:noFill/>
              <a:round/>
              <a:headEnd/>
              <a:tailEnd/>
            </a:ln>
          </p:spPr>
          <p:txBody>
            <a:bodyPr/>
            <a:lstStyle/>
            <a:p>
              <a:pPr>
                <a:defRPr/>
              </a:pPr>
              <a:endParaRPr lang="en-CA"/>
            </a:p>
          </p:txBody>
        </p:sp>
        <p:sp>
          <p:nvSpPr>
            <p:cNvPr id="99" name="Freeform 75"/>
            <p:cNvSpPr>
              <a:spLocks/>
            </p:cNvSpPr>
            <p:nvPr/>
          </p:nvSpPr>
          <p:spPr bwMode="auto">
            <a:xfrm>
              <a:off x="4228" y="1668"/>
              <a:ext cx="60" cy="102"/>
            </a:xfrm>
            <a:custGeom>
              <a:avLst/>
              <a:gdLst/>
              <a:ahLst/>
              <a:cxnLst>
                <a:cxn ang="0">
                  <a:pos x="300" y="456"/>
                </a:cxn>
                <a:cxn ang="0">
                  <a:pos x="266" y="473"/>
                </a:cxn>
                <a:cxn ang="0">
                  <a:pos x="230" y="488"/>
                </a:cxn>
                <a:cxn ang="0">
                  <a:pos x="192" y="499"/>
                </a:cxn>
                <a:cxn ang="0">
                  <a:pos x="153" y="507"/>
                </a:cxn>
                <a:cxn ang="0">
                  <a:pos x="113" y="510"/>
                </a:cxn>
                <a:cxn ang="0">
                  <a:pos x="73" y="510"/>
                </a:cxn>
                <a:cxn ang="0">
                  <a:pos x="35" y="506"/>
                </a:cxn>
                <a:cxn ang="0">
                  <a:pos x="0" y="497"/>
                </a:cxn>
                <a:cxn ang="0">
                  <a:pos x="0" y="20"/>
                </a:cxn>
                <a:cxn ang="0">
                  <a:pos x="44" y="10"/>
                </a:cxn>
                <a:cxn ang="0">
                  <a:pos x="71" y="18"/>
                </a:cxn>
                <a:cxn ang="0">
                  <a:pos x="85" y="37"/>
                </a:cxn>
                <a:cxn ang="0">
                  <a:pos x="93" y="66"/>
                </a:cxn>
                <a:cxn ang="0">
                  <a:pos x="97" y="98"/>
                </a:cxn>
                <a:cxn ang="0">
                  <a:pos x="102" y="131"/>
                </a:cxn>
                <a:cxn ang="0">
                  <a:pos x="113" y="158"/>
                </a:cxn>
                <a:cxn ang="0">
                  <a:pos x="134" y="176"/>
                </a:cxn>
                <a:cxn ang="0">
                  <a:pos x="159" y="163"/>
                </a:cxn>
                <a:cxn ang="0">
                  <a:pos x="177" y="148"/>
                </a:cxn>
                <a:cxn ang="0">
                  <a:pos x="187" y="126"/>
                </a:cxn>
                <a:cxn ang="0">
                  <a:pos x="195" y="102"/>
                </a:cxn>
                <a:cxn ang="0">
                  <a:pos x="198" y="75"/>
                </a:cxn>
                <a:cxn ang="0">
                  <a:pos x="203" y="49"/>
                </a:cxn>
                <a:cxn ang="0">
                  <a:pos x="207" y="23"/>
                </a:cxn>
                <a:cxn ang="0">
                  <a:pos x="218" y="0"/>
                </a:cxn>
                <a:cxn ang="0">
                  <a:pos x="290" y="52"/>
                </a:cxn>
                <a:cxn ang="0">
                  <a:pos x="300" y="456"/>
                </a:cxn>
              </a:cxnLst>
              <a:rect l="0" t="0" r="r" b="b"/>
              <a:pathLst>
                <a:path w="300" h="510">
                  <a:moveTo>
                    <a:pt x="300" y="456"/>
                  </a:moveTo>
                  <a:lnTo>
                    <a:pt x="266" y="473"/>
                  </a:lnTo>
                  <a:lnTo>
                    <a:pt x="230" y="488"/>
                  </a:lnTo>
                  <a:lnTo>
                    <a:pt x="192" y="499"/>
                  </a:lnTo>
                  <a:lnTo>
                    <a:pt x="153" y="507"/>
                  </a:lnTo>
                  <a:lnTo>
                    <a:pt x="113" y="510"/>
                  </a:lnTo>
                  <a:lnTo>
                    <a:pt x="73" y="510"/>
                  </a:lnTo>
                  <a:lnTo>
                    <a:pt x="35" y="506"/>
                  </a:lnTo>
                  <a:lnTo>
                    <a:pt x="0" y="497"/>
                  </a:lnTo>
                  <a:lnTo>
                    <a:pt x="0" y="20"/>
                  </a:lnTo>
                  <a:lnTo>
                    <a:pt x="44" y="10"/>
                  </a:lnTo>
                  <a:lnTo>
                    <a:pt x="71" y="18"/>
                  </a:lnTo>
                  <a:lnTo>
                    <a:pt x="85" y="37"/>
                  </a:lnTo>
                  <a:lnTo>
                    <a:pt x="93" y="66"/>
                  </a:lnTo>
                  <a:lnTo>
                    <a:pt x="97" y="98"/>
                  </a:lnTo>
                  <a:lnTo>
                    <a:pt x="102" y="131"/>
                  </a:lnTo>
                  <a:lnTo>
                    <a:pt x="113" y="158"/>
                  </a:lnTo>
                  <a:lnTo>
                    <a:pt x="134" y="176"/>
                  </a:lnTo>
                  <a:lnTo>
                    <a:pt x="159" y="163"/>
                  </a:lnTo>
                  <a:lnTo>
                    <a:pt x="177" y="148"/>
                  </a:lnTo>
                  <a:lnTo>
                    <a:pt x="187" y="126"/>
                  </a:lnTo>
                  <a:lnTo>
                    <a:pt x="195" y="102"/>
                  </a:lnTo>
                  <a:lnTo>
                    <a:pt x="198" y="75"/>
                  </a:lnTo>
                  <a:lnTo>
                    <a:pt x="203" y="49"/>
                  </a:lnTo>
                  <a:lnTo>
                    <a:pt x="207" y="23"/>
                  </a:lnTo>
                  <a:lnTo>
                    <a:pt x="218" y="0"/>
                  </a:lnTo>
                  <a:lnTo>
                    <a:pt x="290" y="52"/>
                  </a:lnTo>
                  <a:lnTo>
                    <a:pt x="300" y="456"/>
                  </a:lnTo>
                  <a:close/>
                </a:path>
              </a:pathLst>
            </a:custGeom>
            <a:solidFill>
              <a:srgbClr val="E50065"/>
            </a:solidFill>
            <a:ln w="9525">
              <a:noFill/>
              <a:round/>
              <a:headEnd/>
              <a:tailEnd/>
            </a:ln>
          </p:spPr>
          <p:txBody>
            <a:bodyPr/>
            <a:lstStyle/>
            <a:p>
              <a:pPr>
                <a:defRPr/>
              </a:pPr>
              <a:endParaRPr lang="en-CA"/>
            </a:p>
          </p:txBody>
        </p:sp>
        <p:sp>
          <p:nvSpPr>
            <p:cNvPr id="100" name="Freeform 76"/>
            <p:cNvSpPr>
              <a:spLocks/>
            </p:cNvSpPr>
            <p:nvPr/>
          </p:nvSpPr>
          <p:spPr bwMode="auto">
            <a:xfrm>
              <a:off x="4104" y="1684"/>
              <a:ext cx="74" cy="83"/>
            </a:xfrm>
            <a:custGeom>
              <a:avLst/>
              <a:gdLst/>
              <a:ahLst/>
              <a:cxnLst>
                <a:cxn ang="0">
                  <a:pos x="324" y="395"/>
                </a:cxn>
                <a:cxn ang="0">
                  <a:pos x="262" y="414"/>
                </a:cxn>
                <a:cxn ang="0">
                  <a:pos x="193" y="412"/>
                </a:cxn>
                <a:cxn ang="0">
                  <a:pos x="124" y="406"/>
                </a:cxn>
                <a:cxn ang="0">
                  <a:pos x="44" y="399"/>
                </a:cxn>
                <a:cxn ang="0">
                  <a:pos x="2" y="350"/>
                </a:cxn>
                <a:cxn ang="0">
                  <a:pos x="2" y="271"/>
                </a:cxn>
                <a:cxn ang="0">
                  <a:pos x="12" y="190"/>
                </a:cxn>
                <a:cxn ang="0">
                  <a:pos x="20" y="94"/>
                </a:cxn>
                <a:cxn ang="0">
                  <a:pos x="43" y="92"/>
                </a:cxn>
                <a:cxn ang="0">
                  <a:pos x="67" y="101"/>
                </a:cxn>
                <a:cxn ang="0">
                  <a:pos x="89" y="113"/>
                </a:cxn>
                <a:cxn ang="0">
                  <a:pos x="113" y="124"/>
                </a:cxn>
                <a:cxn ang="0">
                  <a:pos x="113" y="164"/>
                </a:cxn>
                <a:cxn ang="0">
                  <a:pos x="106" y="206"/>
                </a:cxn>
                <a:cxn ang="0">
                  <a:pos x="105" y="244"/>
                </a:cxn>
                <a:cxn ang="0">
                  <a:pos x="124" y="280"/>
                </a:cxn>
                <a:cxn ang="0">
                  <a:pos x="160" y="246"/>
                </a:cxn>
                <a:cxn ang="0">
                  <a:pos x="188" y="197"/>
                </a:cxn>
                <a:cxn ang="0">
                  <a:pos x="216" y="163"/>
                </a:cxn>
                <a:cxn ang="0">
                  <a:pos x="259" y="176"/>
                </a:cxn>
                <a:cxn ang="0">
                  <a:pos x="273" y="191"/>
                </a:cxn>
                <a:cxn ang="0">
                  <a:pos x="290" y="203"/>
                </a:cxn>
                <a:cxn ang="0">
                  <a:pos x="308" y="209"/>
                </a:cxn>
                <a:cxn ang="0">
                  <a:pos x="331" y="208"/>
                </a:cxn>
                <a:cxn ang="0">
                  <a:pos x="338" y="156"/>
                </a:cxn>
                <a:cxn ang="0">
                  <a:pos x="315" y="99"/>
                </a:cxn>
                <a:cxn ang="0">
                  <a:pos x="307" y="45"/>
                </a:cxn>
                <a:cxn ang="0">
                  <a:pos x="363" y="0"/>
                </a:cxn>
                <a:cxn ang="0">
                  <a:pos x="368" y="83"/>
                </a:cxn>
                <a:cxn ang="0">
                  <a:pos x="364" y="175"/>
                </a:cxn>
                <a:cxn ang="0">
                  <a:pos x="356" y="272"/>
                </a:cxn>
                <a:cxn ang="0">
                  <a:pos x="351" y="374"/>
                </a:cxn>
              </a:cxnLst>
              <a:rect l="0" t="0" r="r" b="b"/>
              <a:pathLst>
                <a:path w="368" h="416">
                  <a:moveTo>
                    <a:pt x="351" y="374"/>
                  </a:moveTo>
                  <a:lnTo>
                    <a:pt x="324" y="395"/>
                  </a:lnTo>
                  <a:lnTo>
                    <a:pt x="295" y="408"/>
                  </a:lnTo>
                  <a:lnTo>
                    <a:pt x="262" y="414"/>
                  </a:lnTo>
                  <a:lnTo>
                    <a:pt x="229" y="416"/>
                  </a:lnTo>
                  <a:lnTo>
                    <a:pt x="193" y="412"/>
                  </a:lnTo>
                  <a:lnTo>
                    <a:pt x="158" y="409"/>
                  </a:lnTo>
                  <a:lnTo>
                    <a:pt x="124" y="406"/>
                  </a:lnTo>
                  <a:lnTo>
                    <a:pt x="93" y="404"/>
                  </a:lnTo>
                  <a:lnTo>
                    <a:pt x="44" y="399"/>
                  </a:lnTo>
                  <a:lnTo>
                    <a:pt x="16" y="381"/>
                  </a:lnTo>
                  <a:lnTo>
                    <a:pt x="2" y="350"/>
                  </a:lnTo>
                  <a:lnTo>
                    <a:pt x="0" y="314"/>
                  </a:lnTo>
                  <a:lnTo>
                    <a:pt x="2" y="271"/>
                  </a:lnTo>
                  <a:lnTo>
                    <a:pt x="9" y="229"/>
                  </a:lnTo>
                  <a:lnTo>
                    <a:pt x="12" y="190"/>
                  </a:lnTo>
                  <a:lnTo>
                    <a:pt x="10" y="156"/>
                  </a:lnTo>
                  <a:lnTo>
                    <a:pt x="20" y="94"/>
                  </a:lnTo>
                  <a:lnTo>
                    <a:pt x="30" y="90"/>
                  </a:lnTo>
                  <a:lnTo>
                    <a:pt x="43" y="92"/>
                  </a:lnTo>
                  <a:lnTo>
                    <a:pt x="54" y="95"/>
                  </a:lnTo>
                  <a:lnTo>
                    <a:pt x="67" y="101"/>
                  </a:lnTo>
                  <a:lnTo>
                    <a:pt x="77" y="106"/>
                  </a:lnTo>
                  <a:lnTo>
                    <a:pt x="89" y="113"/>
                  </a:lnTo>
                  <a:lnTo>
                    <a:pt x="101" y="119"/>
                  </a:lnTo>
                  <a:lnTo>
                    <a:pt x="113" y="124"/>
                  </a:lnTo>
                  <a:lnTo>
                    <a:pt x="114" y="144"/>
                  </a:lnTo>
                  <a:lnTo>
                    <a:pt x="113" y="164"/>
                  </a:lnTo>
                  <a:lnTo>
                    <a:pt x="110" y="184"/>
                  </a:lnTo>
                  <a:lnTo>
                    <a:pt x="106" y="206"/>
                  </a:lnTo>
                  <a:lnTo>
                    <a:pt x="104" y="225"/>
                  </a:lnTo>
                  <a:lnTo>
                    <a:pt x="105" y="244"/>
                  </a:lnTo>
                  <a:lnTo>
                    <a:pt x="111" y="262"/>
                  </a:lnTo>
                  <a:lnTo>
                    <a:pt x="124" y="280"/>
                  </a:lnTo>
                  <a:lnTo>
                    <a:pt x="143" y="267"/>
                  </a:lnTo>
                  <a:lnTo>
                    <a:pt x="160" y="246"/>
                  </a:lnTo>
                  <a:lnTo>
                    <a:pt x="174" y="221"/>
                  </a:lnTo>
                  <a:lnTo>
                    <a:pt x="188" y="197"/>
                  </a:lnTo>
                  <a:lnTo>
                    <a:pt x="200" y="175"/>
                  </a:lnTo>
                  <a:lnTo>
                    <a:pt x="216" y="163"/>
                  </a:lnTo>
                  <a:lnTo>
                    <a:pt x="234" y="160"/>
                  </a:lnTo>
                  <a:lnTo>
                    <a:pt x="259" y="176"/>
                  </a:lnTo>
                  <a:lnTo>
                    <a:pt x="266" y="183"/>
                  </a:lnTo>
                  <a:lnTo>
                    <a:pt x="273" y="191"/>
                  </a:lnTo>
                  <a:lnTo>
                    <a:pt x="281" y="197"/>
                  </a:lnTo>
                  <a:lnTo>
                    <a:pt x="290" y="203"/>
                  </a:lnTo>
                  <a:lnTo>
                    <a:pt x="299" y="207"/>
                  </a:lnTo>
                  <a:lnTo>
                    <a:pt x="308" y="209"/>
                  </a:lnTo>
                  <a:lnTo>
                    <a:pt x="319" y="209"/>
                  </a:lnTo>
                  <a:lnTo>
                    <a:pt x="331" y="208"/>
                  </a:lnTo>
                  <a:lnTo>
                    <a:pt x="341" y="182"/>
                  </a:lnTo>
                  <a:lnTo>
                    <a:pt x="338" y="156"/>
                  </a:lnTo>
                  <a:lnTo>
                    <a:pt x="328" y="128"/>
                  </a:lnTo>
                  <a:lnTo>
                    <a:pt x="315" y="99"/>
                  </a:lnTo>
                  <a:lnTo>
                    <a:pt x="306" y="71"/>
                  </a:lnTo>
                  <a:lnTo>
                    <a:pt x="307" y="45"/>
                  </a:lnTo>
                  <a:lnTo>
                    <a:pt x="324" y="20"/>
                  </a:lnTo>
                  <a:lnTo>
                    <a:pt x="363" y="0"/>
                  </a:lnTo>
                  <a:lnTo>
                    <a:pt x="367" y="40"/>
                  </a:lnTo>
                  <a:lnTo>
                    <a:pt x="368" y="83"/>
                  </a:lnTo>
                  <a:lnTo>
                    <a:pt x="366" y="127"/>
                  </a:lnTo>
                  <a:lnTo>
                    <a:pt x="364" y="175"/>
                  </a:lnTo>
                  <a:lnTo>
                    <a:pt x="359" y="223"/>
                  </a:lnTo>
                  <a:lnTo>
                    <a:pt x="356" y="272"/>
                  </a:lnTo>
                  <a:lnTo>
                    <a:pt x="351" y="323"/>
                  </a:lnTo>
                  <a:lnTo>
                    <a:pt x="351" y="374"/>
                  </a:lnTo>
                  <a:close/>
                </a:path>
              </a:pathLst>
            </a:custGeom>
            <a:solidFill>
              <a:srgbClr val="E50065"/>
            </a:solidFill>
            <a:ln w="9525">
              <a:noFill/>
              <a:round/>
              <a:headEnd/>
              <a:tailEnd/>
            </a:ln>
          </p:spPr>
          <p:txBody>
            <a:bodyPr/>
            <a:lstStyle/>
            <a:p>
              <a:pPr>
                <a:defRPr/>
              </a:pPr>
              <a:endParaRPr lang="en-CA"/>
            </a:p>
          </p:txBody>
        </p:sp>
        <p:sp>
          <p:nvSpPr>
            <p:cNvPr id="101" name="Freeform 77"/>
            <p:cNvSpPr>
              <a:spLocks/>
            </p:cNvSpPr>
            <p:nvPr/>
          </p:nvSpPr>
          <p:spPr bwMode="auto">
            <a:xfrm>
              <a:off x="4278" y="1767"/>
              <a:ext cx="31" cy="46"/>
            </a:xfrm>
            <a:custGeom>
              <a:avLst/>
              <a:gdLst/>
              <a:ahLst/>
              <a:cxnLst>
                <a:cxn ang="0">
                  <a:pos x="156" y="31"/>
                </a:cxn>
                <a:cxn ang="0">
                  <a:pos x="42" y="228"/>
                </a:cxn>
                <a:cxn ang="0">
                  <a:pos x="32" y="219"/>
                </a:cxn>
                <a:cxn ang="0">
                  <a:pos x="20" y="211"/>
                </a:cxn>
                <a:cxn ang="0">
                  <a:pos x="14" y="205"/>
                </a:cxn>
                <a:cxn ang="0">
                  <a:pos x="8" y="200"/>
                </a:cxn>
                <a:cxn ang="0">
                  <a:pos x="4" y="193"/>
                </a:cxn>
                <a:cxn ang="0">
                  <a:pos x="0" y="187"/>
                </a:cxn>
                <a:cxn ang="0">
                  <a:pos x="114" y="0"/>
                </a:cxn>
                <a:cxn ang="0">
                  <a:pos x="120" y="0"/>
                </a:cxn>
                <a:cxn ang="0">
                  <a:pos x="126" y="2"/>
                </a:cxn>
                <a:cxn ang="0">
                  <a:pos x="130" y="5"/>
                </a:cxn>
                <a:cxn ang="0">
                  <a:pos x="135" y="11"/>
                </a:cxn>
                <a:cxn ang="0">
                  <a:pos x="138" y="15"/>
                </a:cxn>
                <a:cxn ang="0">
                  <a:pos x="144" y="21"/>
                </a:cxn>
                <a:cxn ang="0">
                  <a:pos x="148" y="26"/>
                </a:cxn>
                <a:cxn ang="0">
                  <a:pos x="156" y="31"/>
                </a:cxn>
              </a:cxnLst>
              <a:rect l="0" t="0" r="r" b="b"/>
              <a:pathLst>
                <a:path w="156" h="228">
                  <a:moveTo>
                    <a:pt x="156" y="31"/>
                  </a:moveTo>
                  <a:lnTo>
                    <a:pt x="42" y="228"/>
                  </a:lnTo>
                  <a:lnTo>
                    <a:pt x="32" y="219"/>
                  </a:lnTo>
                  <a:lnTo>
                    <a:pt x="20" y="211"/>
                  </a:lnTo>
                  <a:lnTo>
                    <a:pt x="14" y="205"/>
                  </a:lnTo>
                  <a:lnTo>
                    <a:pt x="8" y="200"/>
                  </a:lnTo>
                  <a:lnTo>
                    <a:pt x="4" y="193"/>
                  </a:lnTo>
                  <a:lnTo>
                    <a:pt x="0" y="187"/>
                  </a:lnTo>
                  <a:lnTo>
                    <a:pt x="114" y="0"/>
                  </a:lnTo>
                  <a:lnTo>
                    <a:pt x="120" y="0"/>
                  </a:lnTo>
                  <a:lnTo>
                    <a:pt x="126" y="2"/>
                  </a:lnTo>
                  <a:lnTo>
                    <a:pt x="130" y="5"/>
                  </a:lnTo>
                  <a:lnTo>
                    <a:pt x="135" y="11"/>
                  </a:lnTo>
                  <a:lnTo>
                    <a:pt x="138" y="15"/>
                  </a:lnTo>
                  <a:lnTo>
                    <a:pt x="144" y="21"/>
                  </a:lnTo>
                  <a:lnTo>
                    <a:pt x="148" y="26"/>
                  </a:lnTo>
                  <a:lnTo>
                    <a:pt x="156" y="31"/>
                  </a:lnTo>
                  <a:close/>
                </a:path>
              </a:pathLst>
            </a:custGeom>
            <a:solidFill>
              <a:srgbClr val="B24C19"/>
            </a:solidFill>
            <a:ln w="9525">
              <a:noFill/>
              <a:round/>
              <a:headEnd/>
              <a:tailEnd/>
            </a:ln>
          </p:spPr>
          <p:txBody>
            <a:bodyPr/>
            <a:lstStyle/>
            <a:p>
              <a:pPr>
                <a:defRPr/>
              </a:pPr>
              <a:endParaRPr lang="en-CA"/>
            </a:p>
          </p:txBody>
        </p:sp>
        <p:sp>
          <p:nvSpPr>
            <p:cNvPr id="102" name="Freeform 78"/>
            <p:cNvSpPr>
              <a:spLocks/>
            </p:cNvSpPr>
            <p:nvPr/>
          </p:nvSpPr>
          <p:spPr bwMode="auto">
            <a:xfrm>
              <a:off x="4275" y="1773"/>
              <a:ext cx="11" cy="19"/>
            </a:xfrm>
            <a:custGeom>
              <a:avLst/>
              <a:gdLst/>
              <a:ahLst/>
              <a:cxnLst>
                <a:cxn ang="0">
                  <a:pos x="3" y="93"/>
                </a:cxn>
                <a:cxn ang="0">
                  <a:pos x="2" y="74"/>
                </a:cxn>
                <a:cxn ang="0">
                  <a:pos x="1" y="58"/>
                </a:cxn>
                <a:cxn ang="0">
                  <a:pos x="0" y="43"/>
                </a:cxn>
                <a:cxn ang="0">
                  <a:pos x="2" y="31"/>
                </a:cxn>
                <a:cxn ang="0">
                  <a:pos x="5" y="19"/>
                </a:cxn>
                <a:cxn ang="0">
                  <a:pos x="15" y="10"/>
                </a:cxn>
                <a:cxn ang="0">
                  <a:pos x="31" y="4"/>
                </a:cxn>
                <a:cxn ang="0">
                  <a:pos x="55" y="0"/>
                </a:cxn>
                <a:cxn ang="0">
                  <a:pos x="3" y="93"/>
                </a:cxn>
              </a:cxnLst>
              <a:rect l="0" t="0" r="r" b="b"/>
              <a:pathLst>
                <a:path w="55" h="93">
                  <a:moveTo>
                    <a:pt x="3" y="93"/>
                  </a:moveTo>
                  <a:lnTo>
                    <a:pt x="2" y="74"/>
                  </a:lnTo>
                  <a:lnTo>
                    <a:pt x="1" y="58"/>
                  </a:lnTo>
                  <a:lnTo>
                    <a:pt x="0" y="43"/>
                  </a:lnTo>
                  <a:lnTo>
                    <a:pt x="2" y="31"/>
                  </a:lnTo>
                  <a:lnTo>
                    <a:pt x="5" y="19"/>
                  </a:lnTo>
                  <a:lnTo>
                    <a:pt x="15" y="10"/>
                  </a:lnTo>
                  <a:lnTo>
                    <a:pt x="31" y="4"/>
                  </a:lnTo>
                  <a:lnTo>
                    <a:pt x="55" y="0"/>
                  </a:lnTo>
                  <a:lnTo>
                    <a:pt x="3" y="93"/>
                  </a:lnTo>
                  <a:close/>
                </a:path>
              </a:pathLst>
            </a:custGeom>
            <a:solidFill>
              <a:srgbClr val="B24C19"/>
            </a:solidFill>
            <a:ln w="9525">
              <a:noFill/>
              <a:round/>
              <a:headEnd/>
              <a:tailEnd/>
            </a:ln>
          </p:spPr>
          <p:txBody>
            <a:bodyPr/>
            <a:lstStyle/>
            <a:p>
              <a:pPr>
                <a:defRPr/>
              </a:pPr>
              <a:endParaRPr lang="en-CA"/>
            </a:p>
          </p:txBody>
        </p:sp>
        <p:sp>
          <p:nvSpPr>
            <p:cNvPr id="103" name="Freeform 79"/>
            <p:cNvSpPr>
              <a:spLocks/>
            </p:cNvSpPr>
            <p:nvPr/>
          </p:nvSpPr>
          <p:spPr bwMode="auto">
            <a:xfrm>
              <a:off x="4131" y="1777"/>
              <a:ext cx="29" cy="44"/>
            </a:xfrm>
            <a:custGeom>
              <a:avLst/>
              <a:gdLst/>
              <a:ahLst/>
              <a:cxnLst>
                <a:cxn ang="0">
                  <a:pos x="145" y="0"/>
                </a:cxn>
                <a:cxn ang="0">
                  <a:pos x="126" y="27"/>
                </a:cxn>
                <a:cxn ang="0">
                  <a:pos x="109" y="55"/>
                </a:cxn>
                <a:cxn ang="0">
                  <a:pos x="92" y="82"/>
                </a:cxn>
                <a:cxn ang="0">
                  <a:pos x="76" y="111"/>
                </a:cxn>
                <a:cxn ang="0">
                  <a:pos x="58" y="139"/>
                </a:cxn>
                <a:cxn ang="0">
                  <a:pos x="41" y="167"/>
                </a:cxn>
                <a:cxn ang="0">
                  <a:pos x="21" y="193"/>
                </a:cxn>
                <a:cxn ang="0">
                  <a:pos x="0" y="218"/>
                </a:cxn>
                <a:cxn ang="0">
                  <a:pos x="2" y="183"/>
                </a:cxn>
                <a:cxn ang="0">
                  <a:pos x="8" y="150"/>
                </a:cxn>
                <a:cxn ang="0">
                  <a:pos x="17" y="119"/>
                </a:cxn>
                <a:cxn ang="0">
                  <a:pos x="31" y="92"/>
                </a:cxn>
                <a:cxn ang="0">
                  <a:pos x="45" y="65"/>
                </a:cxn>
                <a:cxn ang="0">
                  <a:pos x="60" y="41"/>
                </a:cxn>
                <a:cxn ang="0">
                  <a:pos x="76" y="19"/>
                </a:cxn>
                <a:cxn ang="0">
                  <a:pos x="93" y="0"/>
                </a:cxn>
                <a:cxn ang="0">
                  <a:pos x="96" y="2"/>
                </a:cxn>
                <a:cxn ang="0">
                  <a:pos x="102" y="3"/>
                </a:cxn>
                <a:cxn ang="0">
                  <a:pos x="109" y="3"/>
                </a:cxn>
                <a:cxn ang="0">
                  <a:pos x="116" y="3"/>
                </a:cxn>
                <a:cxn ang="0">
                  <a:pos x="122" y="1"/>
                </a:cxn>
                <a:cxn ang="0">
                  <a:pos x="129" y="1"/>
                </a:cxn>
                <a:cxn ang="0">
                  <a:pos x="137" y="0"/>
                </a:cxn>
                <a:cxn ang="0">
                  <a:pos x="145" y="0"/>
                </a:cxn>
              </a:cxnLst>
              <a:rect l="0" t="0" r="r" b="b"/>
              <a:pathLst>
                <a:path w="145" h="218">
                  <a:moveTo>
                    <a:pt x="145" y="0"/>
                  </a:moveTo>
                  <a:lnTo>
                    <a:pt x="126" y="27"/>
                  </a:lnTo>
                  <a:lnTo>
                    <a:pt x="109" y="55"/>
                  </a:lnTo>
                  <a:lnTo>
                    <a:pt x="92" y="82"/>
                  </a:lnTo>
                  <a:lnTo>
                    <a:pt x="76" y="111"/>
                  </a:lnTo>
                  <a:lnTo>
                    <a:pt x="58" y="139"/>
                  </a:lnTo>
                  <a:lnTo>
                    <a:pt x="41" y="167"/>
                  </a:lnTo>
                  <a:lnTo>
                    <a:pt x="21" y="193"/>
                  </a:lnTo>
                  <a:lnTo>
                    <a:pt x="0" y="218"/>
                  </a:lnTo>
                  <a:lnTo>
                    <a:pt x="2" y="183"/>
                  </a:lnTo>
                  <a:lnTo>
                    <a:pt x="8" y="150"/>
                  </a:lnTo>
                  <a:lnTo>
                    <a:pt x="17" y="119"/>
                  </a:lnTo>
                  <a:lnTo>
                    <a:pt x="31" y="92"/>
                  </a:lnTo>
                  <a:lnTo>
                    <a:pt x="45" y="65"/>
                  </a:lnTo>
                  <a:lnTo>
                    <a:pt x="60" y="41"/>
                  </a:lnTo>
                  <a:lnTo>
                    <a:pt x="76" y="19"/>
                  </a:lnTo>
                  <a:lnTo>
                    <a:pt x="93" y="0"/>
                  </a:lnTo>
                  <a:lnTo>
                    <a:pt x="96" y="2"/>
                  </a:lnTo>
                  <a:lnTo>
                    <a:pt x="102" y="3"/>
                  </a:lnTo>
                  <a:lnTo>
                    <a:pt x="109" y="3"/>
                  </a:lnTo>
                  <a:lnTo>
                    <a:pt x="116" y="3"/>
                  </a:lnTo>
                  <a:lnTo>
                    <a:pt x="122" y="1"/>
                  </a:lnTo>
                  <a:lnTo>
                    <a:pt x="129" y="1"/>
                  </a:lnTo>
                  <a:lnTo>
                    <a:pt x="137" y="0"/>
                  </a:lnTo>
                  <a:lnTo>
                    <a:pt x="145" y="0"/>
                  </a:lnTo>
                  <a:close/>
                </a:path>
              </a:pathLst>
            </a:custGeom>
            <a:solidFill>
              <a:srgbClr val="B24C19"/>
            </a:solidFill>
            <a:ln w="9525">
              <a:noFill/>
              <a:round/>
              <a:headEnd/>
              <a:tailEnd/>
            </a:ln>
          </p:spPr>
          <p:txBody>
            <a:bodyPr/>
            <a:lstStyle/>
            <a:p>
              <a:pPr>
                <a:defRPr/>
              </a:pPr>
              <a:endParaRPr lang="en-CA"/>
            </a:p>
          </p:txBody>
        </p:sp>
        <p:sp>
          <p:nvSpPr>
            <p:cNvPr id="104" name="Freeform 80"/>
            <p:cNvSpPr>
              <a:spLocks/>
            </p:cNvSpPr>
            <p:nvPr/>
          </p:nvSpPr>
          <p:spPr bwMode="auto">
            <a:xfrm>
              <a:off x="4139" y="1782"/>
              <a:ext cx="29" cy="53"/>
            </a:xfrm>
            <a:custGeom>
              <a:avLst/>
              <a:gdLst/>
              <a:ahLst/>
              <a:cxnLst>
                <a:cxn ang="0">
                  <a:pos x="32" y="269"/>
                </a:cxn>
                <a:cxn ang="0">
                  <a:pos x="0" y="249"/>
                </a:cxn>
                <a:cxn ang="0">
                  <a:pos x="146" y="0"/>
                </a:cxn>
                <a:cxn ang="0">
                  <a:pos x="145" y="36"/>
                </a:cxn>
                <a:cxn ang="0">
                  <a:pos x="137" y="72"/>
                </a:cxn>
                <a:cxn ang="0">
                  <a:pos x="123" y="106"/>
                </a:cxn>
                <a:cxn ang="0">
                  <a:pos x="107" y="141"/>
                </a:cxn>
                <a:cxn ang="0">
                  <a:pos x="87" y="173"/>
                </a:cxn>
                <a:cxn ang="0">
                  <a:pos x="68" y="206"/>
                </a:cxn>
                <a:cxn ang="0">
                  <a:pos x="48" y="237"/>
                </a:cxn>
                <a:cxn ang="0">
                  <a:pos x="32" y="269"/>
                </a:cxn>
              </a:cxnLst>
              <a:rect l="0" t="0" r="r" b="b"/>
              <a:pathLst>
                <a:path w="146" h="269">
                  <a:moveTo>
                    <a:pt x="32" y="269"/>
                  </a:moveTo>
                  <a:lnTo>
                    <a:pt x="0" y="249"/>
                  </a:lnTo>
                  <a:lnTo>
                    <a:pt x="146" y="0"/>
                  </a:lnTo>
                  <a:lnTo>
                    <a:pt x="145" y="36"/>
                  </a:lnTo>
                  <a:lnTo>
                    <a:pt x="137" y="72"/>
                  </a:lnTo>
                  <a:lnTo>
                    <a:pt x="123" y="106"/>
                  </a:lnTo>
                  <a:lnTo>
                    <a:pt x="107" y="141"/>
                  </a:lnTo>
                  <a:lnTo>
                    <a:pt x="87" y="173"/>
                  </a:lnTo>
                  <a:lnTo>
                    <a:pt x="68" y="206"/>
                  </a:lnTo>
                  <a:lnTo>
                    <a:pt x="48" y="237"/>
                  </a:lnTo>
                  <a:lnTo>
                    <a:pt x="32" y="269"/>
                  </a:lnTo>
                  <a:close/>
                </a:path>
              </a:pathLst>
            </a:custGeom>
            <a:solidFill>
              <a:srgbClr val="B24C19"/>
            </a:solidFill>
            <a:ln w="9525">
              <a:noFill/>
              <a:round/>
              <a:headEnd/>
              <a:tailEnd/>
            </a:ln>
          </p:spPr>
          <p:txBody>
            <a:bodyPr/>
            <a:lstStyle/>
            <a:p>
              <a:pPr>
                <a:defRPr/>
              </a:pPr>
              <a:endParaRPr lang="en-CA"/>
            </a:p>
          </p:txBody>
        </p:sp>
        <p:sp>
          <p:nvSpPr>
            <p:cNvPr id="105" name="Freeform 81"/>
            <p:cNvSpPr>
              <a:spLocks/>
            </p:cNvSpPr>
            <p:nvPr/>
          </p:nvSpPr>
          <p:spPr bwMode="auto">
            <a:xfrm>
              <a:off x="4293" y="1782"/>
              <a:ext cx="30" cy="43"/>
            </a:xfrm>
            <a:custGeom>
              <a:avLst/>
              <a:gdLst/>
              <a:ahLst/>
              <a:cxnLst>
                <a:cxn ang="0">
                  <a:pos x="61" y="217"/>
                </a:cxn>
                <a:cxn ang="0">
                  <a:pos x="51" y="209"/>
                </a:cxn>
                <a:cxn ang="0">
                  <a:pos x="38" y="203"/>
                </a:cxn>
                <a:cxn ang="0">
                  <a:pos x="26" y="198"/>
                </a:cxn>
                <a:cxn ang="0">
                  <a:pos x="14" y="193"/>
                </a:cxn>
                <a:cxn ang="0">
                  <a:pos x="4" y="185"/>
                </a:cxn>
                <a:cxn ang="0">
                  <a:pos x="0" y="179"/>
                </a:cxn>
                <a:cxn ang="0">
                  <a:pos x="1" y="167"/>
                </a:cxn>
                <a:cxn ang="0">
                  <a:pos x="9" y="155"/>
                </a:cxn>
                <a:cxn ang="0">
                  <a:pos x="112" y="0"/>
                </a:cxn>
                <a:cxn ang="0">
                  <a:pos x="139" y="23"/>
                </a:cxn>
                <a:cxn ang="0">
                  <a:pos x="149" y="49"/>
                </a:cxn>
                <a:cxn ang="0">
                  <a:pos x="143" y="76"/>
                </a:cxn>
                <a:cxn ang="0">
                  <a:pos x="129" y="104"/>
                </a:cxn>
                <a:cxn ang="0">
                  <a:pos x="107" y="131"/>
                </a:cxn>
                <a:cxn ang="0">
                  <a:pos x="87" y="161"/>
                </a:cxn>
                <a:cxn ang="0">
                  <a:pos x="69" y="189"/>
                </a:cxn>
                <a:cxn ang="0">
                  <a:pos x="61" y="217"/>
                </a:cxn>
              </a:cxnLst>
              <a:rect l="0" t="0" r="r" b="b"/>
              <a:pathLst>
                <a:path w="149" h="217">
                  <a:moveTo>
                    <a:pt x="61" y="217"/>
                  </a:moveTo>
                  <a:lnTo>
                    <a:pt x="51" y="209"/>
                  </a:lnTo>
                  <a:lnTo>
                    <a:pt x="38" y="203"/>
                  </a:lnTo>
                  <a:lnTo>
                    <a:pt x="26" y="198"/>
                  </a:lnTo>
                  <a:lnTo>
                    <a:pt x="14" y="193"/>
                  </a:lnTo>
                  <a:lnTo>
                    <a:pt x="4" y="185"/>
                  </a:lnTo>
                  <a:lnTo>
                    <a:pt x="0" y="179"/>
                  </a:lnTo>
                  <a:lnTo>
                    <a:pt x="1" y="167"/>
                  </a:lnTo>
                  <a:lnTo>
                    <a:pt x="9" y="155"/>
                  </a:lnTo>
                  <a:lnTo>
                    <a:pt x="112" y="0"/>
                  </a:lnTo>
                  <a:lnTo>
                    <a:pt x="139" y="23"/>
                  </a:lnTo>
                  <a:lnTo>
                    <a:pt x="149" y="49"/>
                  </a:lnTo>
                  <a:lnTo>
                    <a:pt x="143" y="76"/>
                  </a:lnTo>
                  <a:lnTo>
                    <a:pt x="129" y="104"/>
                  </a:lnTo>
                  <a:lnTo>
                    <a:pt x="107" y="131"/>
                  </a:lnTo>
                  <a:lnTo>
                    <a:pt x="87" y="161"/>
                  </a:lnTo>
                  <a:lnTo>
                    <a:pt x="69" y="189"/>
                  </a:lnTo>
                  <a:lnTo>
                    <a:pt x="61" y="217"/>
                  </a:lnTo>
                  <a:close/>
                </a:path>
              </a:pathLst>
            </a:custGeom>
            <a:solidFill>
              <a:srgbClr val="B24C19"/>
            </a:solidFill>
            <a:ln w="9525">
              <a:noFill/>
              <a:round/>
              <a:headEnd/>
              <a:tailEnd/>
            </a:ln>
          </p:spPr>
          <p:txBody>
            <a:bodyPr/>
            <a:lstStyle/>
            <a:p>
              <a:pPr>
                <a:defRPr/>
              </a:pPr>
              <a:endParaRPr lang="en-CA"/>
            </a:p>
          </p:txBody>
        </p:sp>
        <p:sp>
          <p:nvSpPr>
            <p:cNvPr id="106" name="Freeform 82"/>
            <p:cNvSpPr>
              <a:spLocks/>
            </p:cNvSpPr>
            <p:nvPr/>
          </p:nvSpPr>
          <p:spPr bwMode="auto">
            <a:xfrm>
              <a:off x="4313" y="1798"/>
              <a:ext cx="31" cy="37"/>
            </a:xfrm>
            <a:custGeom>
              <a:avLst/>
              <a:gdLst/>
              <a:ahLst/>
              <a:cxnLst>
                <a:cxn ang="0">
                  <a:pos x="156" y="52"/>
                </a:cxn>
                <a:cxn ang="0">
                  <a:pos x="63" y="186"/>
                </a:cxn>
                <a:cxn ang="0">
                  <a:pos x="0" y="166"/>
                </a:cxn>
                <a:cxn ang="0">
                  <a:pos x="84" y="0"/>
                </a:cxn>
                <a:cxn ang="0">
                  <a:pos x="91" y="3"/>
                </a:cxn>
                <a:cxn ang="0">
                  <a:pos x="100" y="6"/>
                </a:cxn>
                <a:cxn ang="0">
                  <a:pos x="110" y="11"/>
                </a:cxn>
                <a:cxn ang="0">
                  <a:pos x="120" y="17"/>
                </a:cxn>
                <a:cxn ang="0">
                  <a:pos x="129" y="22"/>
                </a:cxn>
                <a:cxn ang="0">
                  <a:pos x="138" y="30"/>
                </a:cxn>
                <a:cxn ang="0">
                  <a:pos x="147" y="40"/>
                </a:cxn>
                <a:cxn ang="0">
                  <a:pos x="156" y="52"/>
                </a:cxn>
              </a:cxnLst>
              <a:rect l="0" t="0" r="r" b="b"/>
              <a:pathLst>
                <a:path w="156" h="186">
                  <a:moveTo>
                    <a:pt x="156" y="52"/>
                  </a:moveTo>
                  <a:lnTo>
                    <a:pt x="63" y="186"/>
                  </a:lnTo>
                  <a:lnTo>
                    <a:pt x="0" y="166"/>
                  </a:lnTo>
                  <a:lnTo>
                    <a:pt x="84" y="0"/>
                  </a:lnTo>
                  <a:lnTo>
                    <a:pt x="91" y="3"/>
                  </a:lnTo>
                  <a:lnTo>
                    <a:pt x="100" y="6"/>
                  </a:lnTo>
                  <a:lnTo>
                    <a:pt x="110" y="11"/>
                  </a:lnTo>
                  <a:lnTo>
                    <a:pt x="120" y="17"/>
                  </a:lnTo>
                  <a:lnTo>
                    <a:pt x="129" y="22"/>
                  </a:lnTo>
                  <a:lnTo>
                    <a:pt x="138" y="30"/>
                  </a:lnTo>
                  <a:lnTo>
                    <a:pt x="147" y="40"/>
                  </a:lnTo>
                  <a:lnTo>
                    <a:pt x="156" y="52"/>
                  </a:lnTo>
                  <a:close/>
                </a:path>
              </a:pathLst>
            </a:custGeom>
            <a:solidFill>
              <a:srgbClr val="B24C19"/>
            </a:solidFill>
            <a:ln w="9525">
              <a:noFill/>
              <a:round/>
              <a:headEnd/>
              <a:tailEnd/>
            </a:ln>
          </p:spPr>
          <p:txBody>
            <a:bodyPr/>
            <a:lstStyle/>
            <a:p>
              <a:pPr>
                <a:defRPr/>
              </a:pPr>
              <a:endParaRPr lang="en-CA"/>
            </a:p>
          </p:txBody>
        </p:sp>
        <p:sp>
          <p:nvSpPr>
            <p:cNvPr id="107" name="Freeform 83"/>
            <p:cNvSpPr>
              <a:spLocks/>
            </p:cNvSpPr>
            <p:nvPr/>
          </p:nvSpPr>
          <p:spPr bwMode="auto">
            <a:xfrm>
              <a:off x="4154" y="1809"/>
              <a:ext cx="26" cy="43"/>
            </a:xfrm>
            <a:custGeom>
              <a:avLst/>
              <a:gdLst/>
              <a:ahLst/>
              <a:cxnLst>
                <a:cxn ang="0">
                  <a:pos x="124" y="72"/>
                </a:cxn>
                <a:cxn ang="0">
                  <a:pos x="40" y="218"/>
                </a:cxn>
                <a:cxn ang="0">
                  <a:pos x="30" y="209"/>
                </a:cxn>
                <a:cxn ang="0">
                  <a:pos x="20" y="201"/>
                </a:cxn>
                <a:cxn ang="0">
                  <a:pos x="7" y="193"/>
                </a:cxn>
                <a:cxn ang="0">
                  <a:pos x="0" y="186"/>
                </a:cxn>
                <a:cxn ang="0">
                  <a:pos x="82" y="0"/>
                </a:cxn>
                <a:cxn ang="0">
                  <a:pos x="92" y="1"/>
                </a:cxn>
                <a:cxn ang="0">
                  <a:pos x="104" y="6"/>
                </a:cxn>
                <a:cxn ang="0">
                  <a:pos x="113" y="13"/>
                </a:cxn>
                <a:cxn ang="0">
                  <a:pos x="122" y="23"/>
                </a:cxn>
                <a:cxn ang="0">
                  <a:pos x="126" y="33"/>
                </a:cxn>
                <a:cxn ang="0">
                  <a:pos x="130" y="47"/>
                </a:cxn>
                <a:cxn ang="0">
                  <a:pos x="128" y="59"/>
                </a:cxn>
                <a:cxn ang="0">
                  <a:pos x="124" y="72"/>
                </a:cxn>
              </a:cxnLst>
              <a:rect l="0" t="0" r="r" b="b"/>
              <a:pathLst>
                <a:path w="130" h="218">
                  <a:moveTo>
                    <a:pt x="124" y="72"/>
                  </a:moveTo>
                  <a:lnTo>
                    <a:pt x="40" y="218"/>
                  </a:lnTo>
                  <a:lnTo>
                    <a:pt x="30" y="209"/>
                  </a:lnTo>
                  <a:lnTo>
                    <a:pt x="20" y="201"/>
                  </a:lnTo>
                  <a:lnTo>
                    <a:pt x="7" y="193"/>
                  </a:lnTo>
                  <a:lnTo>
                    <a:pt x="0" y="186"/>
                  </a:lnTo>
                  <a:lnTo>
                    <a:pt x="82" y="0"/>
                  </a:lnTo>
                  <a:lnTo>
                    <a:pt x="92" y="1"/>
                  </a:lnTo>
                  <a:lnTo>
                    <a:pt x="104" y="6"/>
                  </a:lnTo>
                  <a:lnTo>
                    <a:pt x="113" y="13"/>
                  </a:lnTo>
                  <a:lnTo>
                    <a:pt x="122" y="23"/>
                  </a:lnTo>
                  <a:lnTo>
                    <a:pt x="126" y="33"/>
                  </a:lnTo>
                  <a:lnTo>
                    <a:pt x="130" y="47"/>
                  </a:lnTo>
                  <a:lnTo>
                    <a:pt x="128" y="59"/>
                  </a:lnTo>
                  <a:lnTo>
                    <a:pt x="124" y="72"/>
                  </a:lnTo>
                  <a:close/>
                </a:path>
              </a:pathLst>
            </a:custGeom>
            <a:solidFill>
              <a:srgbClr val="B24C19"/>
            </a:solidFill>
            <a:ln w="9525">
              <a:noFill/>
              <a:round/>
              <a:headEnd/>
              <a:tailEnd/>
            </a:ln>
          </p:spPr>
          <p:txBody>
            <a:bodyPr/>
            <a:lstStyle/>
            <a:p>
              <a:pPr>
                <a:defRPr/>
              </a:pPr>
              <a:endParaRPr lang="en-CA"/>
            </a:p>
          </p:txBody>
        </p:sp>
        <p:sp>
          <p:nvSpPr>
            <p:cNvPr id="108" name="Freeform 84"/>
            <p:cNvSpPr>
              <a:spLocks/>
            </p:cNvSpPr>
            <p:nvPr/>
          </p:nvSpPr>
          <p:spPr bwMode="auto">
            <a:xfrm>
              <a:off x="4336" y="1815"/>
              <a:ext cx="20" cy="29"/>
            </a:xfrm>
            <a:custGeom>
              <a:avLst/>
              <a:gdLst/>
              <a:ahLst/>
              <a:cxnLst>
                <a:cxn ang="0">
                  <a:pos x="83" y="146"/>
                </a:cxn>
                <a:cxn ang="0">
                  <a:pos x="0" y="136"/>
                </a:cxn>
                <a:cxn ang="0">
                  <a:pos x="62" y="0"/>
                </a:cxn>
                <a:cxn ang="0">
                  <a:pos x="72" y="15"/>
                </a:cxn>
                <a:cxn ang="0">
                  <a:pos x="82" y="33"/>
                </a:cxn>
                <a:cxn ang="0">
                  <a:pos x="89" y="50"/>
                </a:cxn>
                <a:cxn ang="0">
                  <a:pos x="96" y="69"/>
                </a:cxn>
                <a:cxn ang="0">
                  <a:pos x="97" y="87"/>
                </a:cxn>
                <a:cxn ang="0">
                  <a:pos x="96" y="106"/>
                </a:cxn>
                <a:cxn ang="0">
                  <a:pos x="91" y="125"/>
                </a:cxn>
                <a:cxn ang="0">
                  <a:pos x="83" y="146"/>
                </a:cxn>
              </a:cxnLst>
              <a:rect l="0" t="0" r="r" b="b"/>
              <a:pathLst>
                <a:path w="97" h="146">
                  <a:moveTo>
                    <a:pt x="83" y="146"/>
                  </a:moveTo>
                  <a:lnTo>
                    <a:pt x="0" y="136"/>
                  </a:lnTo>
                  <a:lnTo>
                    <a:pt x="62" y="0"/>
                  </a:lnTo>
                  <a:lnTo>
                    <a:pt x="72" y="15"/>
                  </a:lnTo>
                  <a:lnTo>
                    <a:pt x="82" y="33"/>
                  </a:lnTo>
                  <a:lnTo>
                    <a:pt x="89" y="50"/>
                  </a:lnTo>
                  <a:lnTo>
                    <a:pt x="96" y="69"/>
                  </a:lnTo>
                  <a:lnTo>
                    <a:pt x="97" y="87"/>
                  </a:lnTo>
                  <a:lnTo>
                    <a:pt x="96" y="106"/>
                  </a:lnTo>
                  <a:lnTo>
                    <a:pt x="91" y="125"/>
                  </a:lnTo>
                  <a:lnTo>
                    <a:pt x="83" y="146"/>
                  </a:lnTo>
                  <a:close/>
                </a:path>
              </a:pathLst>
            </a:custGeom>
            <a:solidFill>
              <a:srgbClr val="B24C19"/>
            </a:solidFill>
            <a:ln w="9525">
              <a:noFill/>
              <a:round/>
              <a:headEnd/>
              <a:tailEnd/>
            </a:ln>
          </p:spPr>
          <p:txBody>
            <a:bodyPr/>
            <a:lstStyle/>
            <a:p>
              <a:pPr>
                <a:defRPr/>
              </a:pPr>
              <a:endParaRPr lang="en-CA"/>
            </a:p>
          </p:txBody>
        </p:sp>
        <p:sp>
          <p:nvSpPr>
            <p:cNvPr id="109" name="Freeform 85"/>
            <p:cNvSpPr>
              <a:spLocks/>
            </p:cNvSpPr>
            <p:nvPr/>
          </p:nvSpPr>
          <p:spPr bwMode="auto">
            <a:xfrm>
              <a:off x="4171" y="1827"/>
              <a:ext cx="24" cy="35"/>
            </a:xfrm>
            <a:custGeom>
              <a:avLst/>
              <a:gdLst/>
              <a:ahLst/>
              <a:cxnLst>
                <a:cxn ang="0">
                  <a:pos x="57" y="176"/>
                </a:cxn>
                <a:cxn ang="0">
                  <a:pos x="44" y="174"/>
                </a:cxn>
                <a:cxn ang="0">
                  <a:pos x="31" y="171"/>
                </a:cxn>
                <a:cxn ang="0">
                  <a:pos x="18" y="163"/>
                </a:cxn>
                <a:cxn ang="0">
                  <a:pos x="9" y="155"/>
                </a:cxn>
                <a:cxn ang="0">
                  <a:pos x="2" y="144"/>
                </a:cxn>
                <a:cxn ang="0">
                  <a:pos x="0" y="132"/>
                </a:cxn>
                <a:cxn ang="0">
                  <a:pos x="4" y="118"/>
                </a:cxn>
                <a:cxn ang="0">
                  <a:pos x="15" y="104"/>
                </a:cxn>
                <a:cxn ang="0">
                  <a:pos x="79" y="0"/>
                </a:cxn>
                <a:cxn ang="0">
                  <a:pos x="107" y="19"/>
                </a:cxn>
                <a:cxn ang="0">
                  <a:pos x="119" y="42"/>
                </a:cxn>
                <a:cxn ang="0">
                  <a:pos x="118" y="65"/>
                </a:cxn>
                <a:cxn ang="0">
                  <a:pos x="110" y="88"/>
                </a:cxn>
                <a:cxn ang="0">
                  <a:pos x="95" y="111"/>
                </a:cxn>
                <a:cxn ang="0">
                  <a:pos x="79" y="133"/>
                </a:cxn>
                <a:cxn ang="0">
                  <a:pos x="64" y="155"/>
                </a:cxn>
                <a:cxn ang="0">
                  <a:pos x="57" y="176"/>
                </a:cxn>
              </a:cxnLst>
              <a:rect l="0" t="0" r="r" b="b"/>
              <a:pathLst>
                <a:path w="119" h="176">
                  <a:moveTo>
                    <a:pt x="57" y="176"/>
                  </a:moveTo>
                  <a:lnTo>
                    <a:pt x="44" y="174"/>
                  </a:lnTo>
                  <a:lnTo>
                    <a:pt x="31" y="171"/>
                  </a:lnTo>
                  <a:lnTo>
                    <a:pt x="18" y="163"/>
                  </a:lnTo>
                  <a:lnTo>
                    <a:pt x="9" y="155"/>
                  </a:lnTo>
                  <a:lnTo>
                    <a:pt x="2" y="144"/>
                  </a:lnTo>
                  <a:lnTo>
                    <a:pt x="0" y="132"/>
                  </a:lnTo>
                  <a:lnTo>
                    <a:pt x="4" y="118"/>
                  </a:lnTo>
                  <a:lnTo>
                    <a:pt x="15" y="104"/>
                  </a:lnTo>
                  <a:lnTo>
                    <a:pt x="79" y="0"/>
                  </a:lnTo>
                  <a:lnTo>
                    <a:pt x="107" y="19"/>
                  </a:lnTo>
                  <a:lnTo>
                    <a:pt x="119" y="42"/>
                  </a:lnTo>
                  <a:lnTo>
                    <a:pt x="118" y="65"/>
                  </a:lnTo>
                  <a:lnTo>
                    <a:pt x="110" y="88"/>
                  </a:lnTo>
                  <a:lnTo>
                    <a:pt x="95" y="111"/>
                  </a:lnTo>
                  <a:lnTo>
                    <a:pt x="79" y="133"/>
                  </a:lnTo>
                  <a:lnTo>
                    <a:pt x="64" y="155"/>
                  </a:lnTo>
                  <a:lnTo>
                    <a:pt x="57" y="176"/>
                  </a:lnTo>
                  <a:close/>
                </a:path>
              </a:pathLst>
            </a:custGeom>
            <a:solidFill>
              <a:srgbClr val="B24C19"/>
            </a:solidFill>
            <a:ln w="9525">
              <a:noFill/>
              <a:round/>
              <a:headEnd/>
              <a:tailEnd/>
            </a:ln>
          </p:spPr>
          <p:txBody>
            <a:bodyPr/>
            <a:lstStyle/>
            <a:p>
              <a:pPr>
                <a:defRPr/>
              </a:pPr>
              <a:endParaRPr lang="en-CA"/>
            </a:p>
          </p:txBody>
        </p:sp>
        <p:sp>
          <p:nvSpPr>
            <p:cNvPr id="110" name="Freeform 86"/>
            <p:cNvSpPr>
              <a:spLocks/>
            </p:cNvSpPr>
            <p:nvPr/>
          </p:nvSpPr>
          <p:spPr bwMode="auto">
            <a:xfrm>
              <a:off x="4193" y="1846"/>
              <a:ext cx="17" cy="23"/>
            </a:xfrm>
            <a:custGeom>
              <a:avLst/>
              <a:gdLst/>
              <a:ahLst/>
              <a:cxnLst>
                <a:cxn ang="0">
                  <a:pos x="73" y="114"/>
                </a:cxn>
                <a:cxn ang="0">
                  <a:pos x="0" y="104"/>
                </a:cxn>
                <a:cxn ang="0">
                  <a:pos x="42" y="0"/>
                </a:cxn>
                <a:cxn ang="0">
                  <a:pos x="52" y="11"/>
                </a:cxn>
                <a:cxn ang="0">
                  <a:pos x="64" y="25"/>
                </a:cxn>
                <a:cxn ang="0">
                  <a:pos x="73" y="38"/>
                </a:cxn>
                <a:cxn ang="0">
                  <a:pos x="80" y="53"/>
                </a:cxn>
                <a:cxn ang="0">
                  <a:pos x="84" y="67"/>
                </a:cxn>
                <a:cxn ang="0">
                  <a:pos x="85" y="82"/>
                </a:cxn>
                <a:cxn ang="0">
                  <a:pos x="80" y="97"/>
                </a:cxn>
                <a:cxn ang="0">
                  <a:pos x="73" y="114"/>
                </a:cxn>
              </a:cxnLst>
              <a:rect l="0" t="0" r="r" b="b"/>
              <a:pathLst>
                <a:path w="85" h="114">
                  <a:moveTo>
                    <a:pt x="73" y="114"/>
                  </a:moveTo>
                  <a:lnTo>
                    <a:pt x="0" y="104"/>
                  </a:lnTo>
                  <a:lnTo>
                    <a:pt x="42" y="0"/>
                  </a:lnTo>
                  <a:lnTo>
                    <a:pt x="52" y="11"/>
                  </a:lnTo>
                  <a:lnTo>
                    <a:pt x="64" y="25"/>
                  </a:lnTo>
                  <a:lnTo>
                    <a:pt x="73" y="38"/>
                  </a:lnTo>
                  <a:lnTo>
                    <a:pt x="80" y="53"/>
                  </a:lnTo>
                  <a:lnTo>
                    <a:pt x="84" y="67"/>
                  </a:lnTo>
                  <a:lnTo>
                    <a:pt x="85" y="82"/>
                  </a:lnTo>
                  <a:lnTo>
                    <a:pt x="80" y="97"/>
                  </a:lnTo>
                  <a:lnTo>
                    <a:pt x="73" y="114"/>
                  </a:lnTo>
                  <a:close/>
                </a:path>
              </a:pathLst>
            </a:custGeom>
            <a:solidFill>
              <a:srgbClr val="B24C19"/>
            </a:solidFill>
            <a:ln w="9525">
              <a:noFill/>
              <a:round/>
              <a:headEnd/>
              <a:tailEnd/>
            </a:ln>
          </p:spPr>
          <p:txBody>
            <a:bodyPr/>
            <a:lstStyle/>
            <a:p>
              <a:pPr>
                <a:defRPr/>
              </a:pPr>
              <a:endParaRPr lang="en-CA"/>
            </a:p>
          </p:txBody>
        </p:sp>
        <p:sp>
          <p:nvSpPr>
            <p:cNvPr id="111" name="Freeform 87"/>
            <p:cNvSpPr>
              <a:spLocks/>
            </p:cNvSpPr>
            <p:nvPr/>
          </p:nvSpPr>
          <p:spPr bwMode="auto">
            <a:xfrm>
              <a:off x="4212" y="884"/>
              <a:ext cx="12" cy="7"/>
            </a:xfrm>
            <a:custGeom>
              <a:avLst/>
              <a:gdLst/>
              <a:ahLst/>
              <a:cxnLst>
                <a:cxn ang="0">
                  <a:pos x="62" y="32"/>
                </a:cxn>
                <a:cxn ang="0">
                  <a:pos x="62" y="34"/>
                </a:cxn>
                <a:cxn ang="0">
                  <a:pos x="58" y="35"/>
                </a:cxn>
                <a:cxn ang="0">
                  <a:pos x="49" y="35"/>
                </a:cxn>
                <a:cxn ang="0">
                  <a:pos x="38" y="35"/>
                </a:cxn>
                <a:cxn ang="0">
                  <a:pos x="26" y="33"/>
                </a:cxn>
                <a:cxn ang="0">
                  <a:pos x="15" y="33"/>
                </a:cxn>
                <a:cxn ang="0">
                  <a:pos x="6" y="32"/>
                </a:cxn>
                <a:cxn ang="0">
                  <a:pos x="0" y="32"/>
                </a:cxn>
                <a:cxn ang="0">
                  <a:pos x="31" y="0"/>
                </a:cxn>
                <a:cxn ang="0">
                  <a:pos x="62" y="32"/>
                </a:cxn>
              </a:cxnLst>
              <a:rect l="0" t="0" r="r" b="b"/>
              <a:pathLst>
                <a:path w="62" h="35">
                  <a:moveTo>
                    <a:pt x="62" y="32"/>
                  </a:moveTo>
                  <a:lnTo>
                    <a:pt x="62" y="34"/>
                  </a:lnTo>
                  <a:lnTo>
                    <a:pt x="58" y="35"/>
                  </a:lnTo>
                  <a:lnTo>
                    <a:pt x="49" y="35"/>
                  </a:lnTo>
                  <a:lnTo>
                    <a:pt x="38" y="35"/>
                  </a:lnTo>
                  <a:lnTo>
                    <a:pt x="26" y="33"/>
                  </a:lnTo>
                  <a:lnTo>
                    <a:pt x="15" y="33"/>
                  </a:lnTo>
                  <a:lnTo>
                    <a:pt x="6" y="32"/>
                  </a:lnTo>
                  <a:lnTo>
                    <a:pt x="0" y="32"/>
                  </a:lnTo>
                  <a:lnTo>
                    <a:pt x="31" y="0"/>
                  </a:lnTo>
                  <a:lnTo>
                    <a:pt x="62" y="32"/>
                  </a:lnTo>
                  <a:close/>
                </a:path>
              </a:pathLst>
            </a:custGeom>
            <a:solidFill>
              <a:srgbClr val="FFFFFF"/>
            </a:solidFill>
            <a:ln w="9525">
              <a:noFill/>
              <a:round/>
              <a:headEnd/>
              <a:tailEnd/>
            </a:ln>
          </p:spPr>
          <p:txBody>
            <a:bodyPr/>
            <a:lstStyle/>
            <a:p>
              <a:pPr>
                <a:defRPr/>
              </a:pPr>
              <a:endParaRPr lang="en-CA"/>
            </a:p>
          </p:txBody>
        </p:sp>
        <p:sp>
          <p:nvSpPr>
            <p:cNvPr id="112" name="Freeform 88"/>
            <p:cNvSpPr>
              <a:spLocks/>
            </p:cNvSpPr>
            <p:nvPr/>
          </p:nvSpPr>
          <p:spPr bwMode="auto">
            <a:xfrm>
              <a:off x="4123" y="610"/>
              <a:ext cx="62" cy="66"/>
            </a:xfrm>
            <a:custGeom>
              <a:avLst/>
              <a:gdLst/>
              <a:ahLst/>
              <a:cxnLst>
                <a:cxn ang="0">
                  <a:pos x="228" y="104"/>
                </a:cxn>
                <a:cxn ang="0">
                  <a:pos x="310" y="125"/>
                </a:cxn>
                <a:cxn ang="0">
                  <a:pos x="310" y="136"/>
                </a:cxn>
                <a:cxn ang="0">
                  <a:pos x="300" y="143"/>
                </a:cxn>
                <a:cxn ang="0">
                  <a:pos x="290" y="152"/>
                </a:cxn>
                <a:cxn ang="0">
                  <a:pos x="278" y="162"/>
                </a:cxn>
                <a:cxn ang="0">
                  <a:pos x="267" y="172"/>
                </a:cxn>
                <a:cxn ang="0">
                  <a:pos x="256" y="182"/>
                </a:cxn>
                <a:cxn ang="0">
                  <a:pos x="249" y="195"/>
                </a:cxn>
                <a:cxn ang="0">
                  <a:pos x="246" y="206"/>
                </a:cxn>
                <a:cxn ang="0">
                  <a:pos x="248" y="218"/>
                </a:cxn>
                <a:cxn ang="0">
                  <a:pos x="258" y="231"/>
                </a:cxn>
                <a:cxn ang="0">
                  <a:pos x="266" y="244"/>
                </a:cxn>
                <a:cxn ang="0">
                  <a:pos x="271" y="259"/>
                </a:cxn>
                <a:cxn ang="0">
                  <a:pos x="274" y="275"/>
                </a:cxn>
                <a:cxn ang="0">
                  <a:pos x="274" y="289"/>
                </a:cxn>
                <a:cxn ang="0">
                  <a:pos x="274" y="305"/>
                </a:cxn>
                <a:cxn ang="0">
                  <a:pos x="272" y="319"/>
                </a:cxn>
                <a:cxn ang="0">
                  <a:pos x="270" y="332"/>
                </a:cxn>
                <a:cxn ang="0">
                  <a:pos x="254" y="329"/>
                </a:cxn>
                <a:cxn ang="0">
                  <a:pos x="240" y="323"/>
                </a:cxn>
                <a:cxn ang="0">
                  <a:pos x="228" y="314"/>
                </a:cxn>
                <a:cxn ang="0">
                  <a:pos x="218" y="306"/>
                </a:cxn>
                <a:cxn ang="0">
                  <a:pos x="205" y="296"/>
                </a:cxn>
                <a:cxn ang="0">
                  <a:pos x="193" y="288"/>
                </a:cxn>
                <a:cxn ang="0">
                  <a:pos x="179" y="282"/>
                </a:cxn>
                <a:cxn ang="0">
                  <a:pos x="166" y="280"/>
                </a:cxn>
                <a:cxn ang="0">
                  <a:pos x="160" y="275"/>
                </a:cxn>
                <a:cxn ang="0">
                  <a:pos x="156" y="269"/>
                </a:cxn>
                <a:cxn ang="0">
                  <a:pos x="149" y="262"/>
                </a:cxn>
                <a:cxn ang="0">
                  <a:pos x="143" y="258"/>
                </a:cxn>
                <a:cxn ang="0">
                  <a:pos x="135" y="253"/>
                </a:cxn>
                <a:cxn ang="0">
                  <a:pos x="128" y="252"/>
                </a:cxn>
                <a:cxn ang="0">
                  <a:pos x="121" y="253"/>
                </a:cxn>
                <a:cxn ang="0">
                  <a:pos x="114" y="260"/>
                </a:cxn>
                <a:cxn ang="0">
                  <a:pos x="100" y="270"/>
                </a:cxn>
                <a:cxn ang="0">
                  <a:pos x="88" y="280"/>
                </a:cxn>
                <a:cxn ang="0">
                  <a:pos x="74" y="289"/>
                </a:cxn>
                <a:cxn ang="0">
                  <a:pos x="62" y="299"/>
                </a:cxn>
                <a:cxn ang="0">
                  <a:pos x="48" y="305"/>
                </a:cxn>
                <a:cxn ang="0">
                  <a:pos x="35" y="312"/>
                </a:cxn>
                <a:cxn ang="0">
                  <a:pos x="21" y="317"/>
                </a:cxn>
                <a:cxn ang="0">
                  <a:pos x="10" y="322"/>
                </a:cxn>
                <a:cxn ang="0">
                  <a:pos x="62" y="187"/>
                </a:cxn>
                <a:cxn ang="0">
                  <a:pos x="55" y="178"/>
                </a:cxn>
                <a:cxn ang="0">
                  <a:pos x="48" y="169"/>
                </a:cxn>
                <a:cxn ang="0">
                  <a:pos x="39" y="160"/>
                </a:cxn>
                <a:cxn ang="0">
                  <a:pos x="30" y="151"/>
                </a:cxn>
                <a:cxn ang="0">
                  <a:pos x="20" y="140"/>
                </a:cxn>
                <a:cxn ang="0">
                  <a:pos x="11" y="131"/>
                </a:cxn>
                <a:cxn ang="0">
                  <a:pos x="4" y="121"/>
                </a:cxn>
                <a:cxn ang="0">
                  <a:pos x="0" y="114"/>
                </a:cxn>
                <a:cxn ang="0">
                  <a:pos x="27" y="117"/>
                </a:cxn>
                <a:cxn ang="0">
                  <a:pos x="52" y="112"/>
                </a:cxn>
                <a:cxn ang="0">
                  <a:pos x="73" y="100"/>
                </a:cxn>
                <a:cxn ang="0">
                  <a:pos x="92" y="84"/>
                </a:cxn>
                <a:cxn ang="0">
                  <a:pos x="108" y="64"/>
                </a:cxn>
                <a:cxn ang="0">
                  <a:pos x="124" y="42"/>
                </a:cxn>
                <a:cxn ang="0">
                  <a:pos x="139" y="19"/>
                </a:cxn>
                <a:cxn ang="0">
                  <a:pos x="156" y="0"/>
                </a:cxn>
                <a:cxn ang="0">
                  <a:pos x="166" y="0"/>
                </a:cxn>
                <a:cxn ang="0">
                  <a:pos x="228" y="104"/>
                </a:cxn>
              </a:cxnLst>
              <a:rect l="0" t="0" r="r" b="b"/>
              <a:pathLst>
                <a:path w="310" h="332">
                  <a:moveTo>
                    <a:pt x="228" y="104"/>
                  </a:moveTo>
                  <a:lnTo>
                    <a:pt x="310" y="125"/>
                  </a:lnTo>
                  <a:lnTo>
                    <a:pt x="310" y="136"/>
                  </a:lnTo>
                  <a:lnTo>
                    <a:pt x="300" y="143"/>
                  </a:lnTo>
                  <a:lnTo>
                    <a:pt x="290" y="152"/>
                  </a:lnTo>
                  <a:lnTo>
                    <a:pt x="278" y="162"/>
                  </a:lnTo>
                  <a:lnTo>
                    <a:pt x="267" y="172"/>
                  </a:lnTo>
                  <a:lnTo>
                    <a:pt x="256" y="182"/>
                  </a:lnTo>
                  <a:lnTo>
                    <a:pt x="249" y="195"/>
                  </a:lnTo>
                  <a:lnTo>
                    <a:pt x="246" y="206"/>
                  </a:lnTo>
                  <a:lnTo>
                    <a:pt x="248" y="218"/>
                  </a:lnTo>
                  <a:lnTo>
                    <a:pt x="258" y="231"/>
                  </a:lnTo>
                  <a:lnTo>
                    <a:pt x="266" y="244"/>
                  </a:lnTo>
                  <a:lnTo>
                    <a:pt x="271" y="259"/>
                  </a:lnTo>
                  <a:lnTo>
                    <a:pt x="274" y="275"/>
                  </a:lnTo>
                  <a:lnTo>
                    <a:pt x="274" y="289"/>
                  </a:lnTo>
                  <a:lnTo>
                    <a:pt x="274" y="305"/>
                  </a:lnTo>
                  <a:lnTo>
                    <a:pt x="272" y="319"/>
                  </a:lnTo>
                  <a:lnTo>
                    <a:pt x="270" y="332"/>
                  </a:lnTo>
                  <a:lnTo>
                    <a:pt x="254" y="329"/>
                  </a:lnTo>
                  <a:lnTo>
                    <a:pt x="240" y="323"/>
                  </a:lnTo>
                  <a:lnTo>
                    <a:pt x="228" y="314"/>
                  </a:lnTo>
                  <a:lnTo>
                    <a:pt x="218" y="306"/>
                  </a:lnTo>
                  <a:lnTo>
                    <a:pt x="205" y="296"/>
                  </a:lnTo>
                  <a:lnTo>
                    <a:pt x="193" y="288"/>
                  </a:lnTo>
                  <a:lnTo>
                    <a:pt x="179" y="282"/>
                  </a:lnTo>
                  <a:lnTo>
                    <a:pt x="166" y="280"/>
                  </a:lnTo>
                  <a:lnTo>
                    <a:pt x="160" y="275"/>
                  </a:lnTo>
                  <a:lnTo>
                    <a:pt x="156" y="269"/>
                  </a:lnTo>
                  <a:lnTo>
                    <a:pt x="149" y="262"/>
                  </a:lnTo>
                  <a:lnTo>
                    <a:pt x="143" y="258"/>
                  </a:lnTo>
                  <a:lnTo>
                    <a:pt x="135" y="253"/>
                  </a:lnTo>
                  <a:lnTo>
                    <a:pt x="128" y="252"/>
                  </a:lnTo>
                  <a:lnTo>
                    <a:pt x="121" y="253"/>
                  </a:lnTo>
                  <a:lnTo>
                    <a:pt x="114" y="260"/>
                  </a:lnTo>
                  <a:lnTo>
                    <a:pt x="100" y="270"/>
                  </a:lnTo>
                  <a:lnTo>
                    <a:pt x="88" y="280"/>
                  </a:lnTo>
                  <a:lnTo>
                    <a:pt x="74" y="289"/>
                  </a:lnTo>
                  <a:lnTo>
                    <a:pt x="62" y="299"/>
                  </a:lnTo>
                  <a:lnTo>
                    <a:pt x="48" y="305"/>
                  </a:lnTo>
                  <a:lnTo>
                    <a:pt x="35" y="312"/>
                  </a:lnTo>
                  <a:lnTo>
                    <a:pt x="21" y="317"/>
                  </a:lnTo>
                  <a:lnTo>
                    <a:pt x="10" y="322"/>
                  </a:lnTo>
                  <a:lnTo>
                    <a:pt x="62" y="187"/>
                  </a:lnTo>
                  <a:lnTo>
                    <a:pt x="55" y="178"/>
                  </a:lnTo>
                  <a:lnTo>
                    <a:pt x="48" y="169"/>
                  </a:lnTo>
                  <a:lnTo>
                    <a:pt x="39" y="160"/>
                  </a:lnTo>
                  <a:lnTo>
                    <a:pt x="30" y="151"/>
                  </a:lnTo>
                  <a:lnTo>
                    <a:pt x="20" y="140"/>
                  </a:lnTo>
                  <a:lnTo>
                    <a:pt x="11" y="131"/>
                  </a:lnTo>
                  <a:lnTo>
                    <a:pt x="4" y="121"/>
                  </a:lnTo>
                  <a:lnTo>
                    <a:pt x="0" y="114"/>
                  </a:lnTo>
                  <a:lnTo>
                    <a:pt x="27" y="117"/>
                  </a:lnTo>
                  <a:lnTo>
                    <a:pt x="52" y="112"/>
                  </a:lnTo>
                  <a:lnTo>
                    <a:pt x="73" y="100"/>
                  </a:lnTo>
                  <a:lnTo>
                    <a:pt x="92" y="84"/>
                  </a:lnTo>
                  <a:lnTo>
                    <a:pt x="108" y="64"/>
                  </a:lnTo>
                  <a:lnTo>
                    <a:pt x="124" y="42"/>
                  </a:lnTo>
                  <a:lnTo>
                    <a:pt x="139" y="19"/>
                  </a:lnTo>
                  <a:lnTo>
                    <a:pt x="156" y="0"/>
                  </a:lnTo>
                  <a:lnTo>
                    <a:pt x="166" y="0"/>
                  </a:lnTo>
                  <a:lnTo>
                    <a:pt x="228" y="104"/>
                  </a:lnTo>
                  <a:close/>
                </a:path>
              </a:pathLst>
            </a:custGeom>
            <a:solidFill>
              <a:srgbClr val="000000"/>
            </a:solidFill>
            <a:ln w="9525">
              <a:noFill/>
              <a:round/>
              <a:headEnd/>
              <a:tailEnd/>
            </a:ln>
          </p:spPr>
          <p:txBody>
            <a:bodyPr/>
            <a:lstStyle/>
            <a:p>
              <a:pPr>
                <a:defRPr/>
              </a:pPr>
              <a:endParaRPr lang="en-CA"/>
            </a:p>
          </p:txBody>
        </p:sp>
        <p:sp>
          <p:nvSpPr>
            <p:cNvPr id="113" name="Freeform 89"/>
            <p:cNvSpPr>
              <a:spLocks/>
            </p:cNvSpPr>
            <p:nvPr/>
          </p:nvSpPr>
          <p:spPr bwMode="auto">
            <a:xfrm>
              <a:off x="4131" y="618"/>
              <a:ext cx="46" cy="52"/>
            </a:xfrm>
            <a:custGeom>
              <a:avLst/>
              <a:gdLst/>
              <a:ahLst/>
              <a:cxnLst>
                <a:cxn ang="0">
                  <a:pos x="197" y="94"/>
                </a:cxn>
                <a:cxn ang="0">
                  <a:pos x="204" y="94"/>
                </a:cxn>
                <a:cxn ang="0">
                  <a:pos x="212" y="94"/>
                </a:cxn>
                <a:cxn ang="0">
                  <a:pos x="220" y="94"/>
                </a:cxn>
                <a:cxn ang="0">
                  <a:pos x="229" y="94"/>
                </a:cxn>
                <a:cxn ang="0">
                  <a:pos x="222" y="103"/>
                </a:cxn>
                <a:cxn ang="0">
                  <a:pos x="216" y="111"/>
                </a:cxn>
                <a:cxn ang="0">
                  <a:pos x="208" y="116"/>
                </a:cxn>
                <a:cxn ang="0">
                  <a:pos x="202" y="122"/>
                </a:cxn>
                <a:cxn ang="0">
                  <a:pos x="194" y="127"/>
                </a:cxn>
                <a:cxn ang="0">
                  <a:pos x="187" y="131"/>
                </a:cxn>
                <a:cxn ang="0">
                  <a:pos x="180" y="137"/>
                </a:cxn>
                <a:cxn ang="0">
                  <a:pos x="177" y="145"/>
                </a:cxn>
                <a:cxn ang="0">
                  <a:pos x="180" y="159"/>
                </a:cxn>
                <a:cxn ang="0">
                  <a:pos x="186" y="175"/>
                </a:cxn>
                <a:cxn ang="0">
                  <a:pos x="193" y="190"/>
                </a:cxn>
                <a:cxn ang="0">
                  <a:pos x="199" y="206"/>
                </a:cxn>
                <a:cxn ang="0">
                  <a:pos x="204" y="219"/>
                </a:cxn>
                <a:cxn ang="0">
                  <a:pos x="207" y="233"/>
                </a:cxn>
                <a:cxn ang="0">
                  <a:pos x="208" y="245"/>
                </a:cxn>
                <a:cxn ang="0">
                  <a:pos x="207" y="259"/>
                </a:cxn>
                <a:cxn ang="0">
                  <a:pos x="93" y="176"/>
                </a:cxn>
                <a:cxn ang="0">
                  <a:pos x="0" y="238"/>
                </a:cxn>
                <a:cxn ang="0">
                  <a:pos x="4" y="221"/>
                </a:cxn>
                <a:cxn ang="0">
                  <a:pos x="11" y="208"/>
                </a:cxn>
                <a:cxn ang="0">
                  <a:pos x="16" y="194"/>
                </a:cxn>
                <a:cxn ang="0">
                  <a:pos x="24" y="182"/>
                </a:cxn>
                <a:cxn ang="0">
                  <a:pos x="30" y="168"/>
                </a:cxn>
                <a:cxn ang="0">
                  <a:pos x="35" y="157"/>
                </a:cxn>
                <a:cxn ang="0">
                  <a:pos x="39" y="146"/>
                </a:cxn>
                <a:cxn ang="0">
                  <a:pos x="41" y="134"/>
                </a:cxn>
                <a:cxn ang="0">
                  <a:pos x="33" y="129"/>
                </a:cxn>
                <a:cxn ang="0">
                  <a:pos x="26" y="124"/>
                </a:cxn>
                <a:cxn ang="0">
                  <a:pos x="21" y="118"/>
                </a:cxn>
                <a:cxn ang="0">
                  <a:pos x="16" y="112"/>
                </a:cxn>
                <a:cxn ang="0">
                  <a:pos x="12" y="104"/>
                </a:cxn>
                <a:cxn ang="0">
                  <a:pos x="7" y="97"/>
                </a:cxn>
                <a:cxn ang="0">
                  <a:pos x="4" y="89"/>
                </a:cxn>
                <a:cxn ang="0">
                  <a:pos x="0" y="83"/>
                </a:cxn>
                <a:cxn ang="0">
                  <a:pos x="73" y="72"/>
                </a:cxn>
                <a:cxn ang="0">
                  <a:pos x="125" y="0"/>
                </a:cxn>
                <a:cxn ang="0">
                  <a:pos x="136" y="9"/>
                </a:cxn>
                <a:cxn ang="0">
                  <a:pos x="144" y="23"/>
                </a:cxn>
                <a:cxn ang="0">
                  <a:pos x="148" y="37"/>
                </a:cxn>
                <a:cxn ang="0">
                  <a:pos x="153" y="54"/>
                </a:cxn>
                <a:cxn ang="0">
                  <a:pos x="156" y="68"/>
                </a:cxn>
                <a:cxn ang="0">
                  <a:pos x="164" y="81"/>
                </a:cxn>
                <a:cxn ang="0">
                  <a:pos x="177" y="89"/>
                </a:cxn>
                <a:cxn ang="0">
                  <a:pos x="197" y="94"/>
                </a:cxn>
              </a:cxnLst>
              <a:rect l="0" t="0" r="r" b="b"/>
              <a:pathLst>
                <a:path w="229" h="259">
                  <a:moveTo>
                    <a:pt x="197" y="94"/>
                  </a:moveTo>
                  <a:lnTo>
                    <a:pt x="204" y="94"/>
                  </a:lnTo>
                  <a:lnTo>
                    <a:pt x="212" y="94"/>
                  </a:lnTo>
                  <a:lnTo>
                    <a:pt x="220" y="94"/>
                  </a:lnTo>
                  <a:lnTo>
                    <a:pt x="229" y="94"/>
                  </a:lnTo>
                  <a:lnTo>
                    <a:pt x="222" y="103"/>
                  </a:lnTo>
                  <a:lnTo>
                    <a:pt x="216" y="111"/>
                  </a:lnTo>
                  <a:lnTo>
                    <a:pt x="208" y="116"/>
                  </a:lnTo>
                  <a:lnTo>
                    <a:pt x="202" y="122"/>
                  </a:lnTo>
                  <a:lnTo>
                    <a:pt x="194" y="127"/>
                  </a:lnTo>
                  <a:lnTo>
                    <a:pt x="187" y="131"/>
                  </a:lnTo>
                  <a:lnTo>
                    <a:pt x="180" y="137"/>
                  </a:lnTo>
                  <a:lnTo>
                    <a:pt x="177" y="145"/>
                  </a:lnTo>
                  <a:lnTo>
                    <a:pt x="180" y="159"/>
                  </a:lnTo>
                  <a:lnTo>
                    <a:pt x="186" y="175"/>
                  </a:lnTo>
                  <a:lnTo>
                    <a:pt x="193" y="190"/>
                  </a:lnTo>
                  <a:lnTo>
                    <a:pt x="199" y="206"/>
                  </a:lnTo>
                  <a:lnTo>
                    <a:pt x="204" y="219"/>
                  </a:lnTo>
                  <a:lnTo>
                    <a:pt x="207" y="233"/>
                  </a:lnTo>
                  <a:lnTo>
                    <a:pt x="208" y="245"/>
                  </a:lnTo>
                  <a:lnTo>
                    <a:pt x="207" y="259"/>
                  </a:lnTo>
                  <a:lnTo>
                    <a:pt x="93" y="176"/>
                  </a:lnTo>
                  <a:lnTo>
                    <a:pt x="0" y="238"/>
                  </a:lnTo>
                  <a:lnTo>
                    <a:pt x="4" y="221"/>
                  </a:lnTo>
                  <a:lnTo>
                    <a:pt x="11" y="208"/>
                  </a:lnTo>
                  <a:lnTo>
                    <a:pt x="16" y="194"/>
                  </a:lnTo>
                  <a:lnTo>
                    <a:pt x="24" y="182"/>
                  </a:lnTo>
                  <a:lnTo>
                    <a:pt x="30" y="168"/>
                  </a:lnTo>
                  <a:lnTo>
                    <a:pt x="35" y="157"/>
                  </a:lnTo>
                  <a:lnTo>
                    <a:pt x="39" y="146"/>
                  </a:lnTo>
                  <a:lnTo>
                    <a:pt x="41" y="134"/>
                  </a:lnTo>
                  <a:lnTo>
                    <a:pt x="33" y="129"/>
                  </a:lnTo>
                  <a:lnTo>
                    <a:pt x="26" y="124"/>
                  </a:lnTo>
                  <a:lnTo>
                    <a:pt x="21" y="118"/>
                  </a:lnTo>
                  <a:lnTo>
                    <a:pt x="16" y="112"/>
                  </a:lnTo>
                  <a:lnTo>
                    <a:pt x="12" y="104"/>
                  </a:lnTo>
                  <a:lnTo>
                    <a:pt x="7" y="97"/>
                  </a:lnTo>
                  <a:lnTo>
                    <a:pt x="4" y="89"/>
                  </a:lnTo>
                  <a:lnTo>
                    <a:pt x="0" y="83"/>
                  </a:lnTo>
                  <a:lnTo>
                    <a:pt x="73" y="72"/>
                  </a:lnTo>
                  <a:lnTo>
                    <a:pt x="125" y="0"/>
                  </a:lnTo>
                  <a:lnTo>
                    <a:pt x="136" y="9"/>
                  </a:lnTo>
                  <a:lnTo>
                    <a:pt x="144" y="23"/>
                  </a:lnTo>
                  <a:lnTo>
                    <a:pt x="148" y="37"/>
                  </a:lnTo>
                  <a:lnTo>
                    <a:pt x="153" y="54"/>
                  </a:lnTo>
                  <a:lnTo>
                    <a:pt x="156" y="68"/>
                  </a:lnTo>
                  <a:lnTo>
                    <a:pt x="164" y="81"/>
                  </a:lnTo>
                  <a:lnTo>
                    <a:pt x="177" y="89"/>
                  </a:lnTo>
                  <a:lnTo>
                    <a:pt x="197" y="94"/>
                  </a:lnTo>
                  <a:close/>
                </a:path>
              </a:pathLst>
            </a:custGeom>
            <a:solidFill>
              <a:srgbClr val="FFFF4C"/>
            </a:solidFill>
            <a:ln w="9525">
              <a:noFill/>
              <a:round/>
              <a:headEnd/>
              <a:tailEnd/>
            </a:ln>
          </p:spPr>
          <p:txBody>
            <a:bodyPr/>
            <a:lstStyle/>
            <a:p>
              <a:pPr>
                <a:defRPr/>
              </a:pPr>
              <a:endParaRPr lang="en-CA"/>
            </a:p>
          </p:txBody>
        </p:sp>
        <p:sp>
          <p:nvSpPr>
            <p:cNvPr id="114" name="Freeform 90"/>
            <p:cNvSpPr>
              <a:spLocks/>
            </p:cNvSpPr>
            <p:nvPr/>
          </p:nvSpPr>
          <p:spPr bwMode="auto">
            <a:xfrm>
              <a:off x="4249" y="726"/>
              <a:ext cx="62" cy="60"/>
            </a:xfrm>
            <a:custGeom>
              <a:avLst/>
              <a:gdLst/>
              <a:ahLst/>
              <a:cxnLst>
                <a:cxn ang="0">
                  <a:pos x="210" y="24"/>
                </a:cxn>
                <a:cxn ang="0">
                  <a:pos x="213" y="51"/>
                </a:cxn>
                <a:cxn ang="0">
                  <a:pos x="216" y="75"/>
                </a:cxn>
                <a:cxn ang="0">
                  <a:pos x="229" y="95"/>
                </a:cxn>
                <a:cxn ang="0">
                  <a:pos x="249" y="104"/>
                </a:cxn>
                <a:cxn ang="0">
                  <a:pos x="271" y="107"/>
                </a:cxn>
                <a:cxn ang="0">
                  <a:pos x="291" y="114"/>
                </a:cxn>
                <a:cxn ang="0">
                  <a:pos x="306" y="126"/>
                </a:cxn>
                <a:cxn ang="0">
                  <a:pos x="239" y="197"/>
                </a:cxn>
                <a:cxn ang="0">
                  <a:pos x="240" y="219"/>
                </a:cxn>
                <a:cxn ang="0">
                  <a:pos x="243" y="243"/>
                </a:cxn>
                <a:cxn ang="0">
                  <a:pos x="247" y="267"/>
                </a:cxn>
                <a:cxn ang="0">
                  <a:pos x="249" y="290"/>
                </a:cxn>
                <a:cxn ang="0">
                  <a:pos x="220" y="285"/>
                </a:cxn>
                <a:cxn ang="0">
                  <a:pos x="198" y="272"/>
                </a:cxn>
                <a:cxn ang="0">
                  <a:pos x="177" y="255"/>
                </a:cxn>
                <a:cxn ang="0">
                  <a:pos x="155" y="238"/>
                </a:cxn>
                <a:cxn ang="0">
                  <a:pos x="133" y="255"/>
                </a:cxn>
                <a:cxn ang="0">
                  <a:pos x="114" y="273"/>
                </a:cxn>
                <a:cxn ang="0">
                  <a:pos x="94" y="288"/>
                </a:cxn>
                <a:cxn ang="0">
                  <a:pos x="73" y="300"/>
                </a:cxn>
                <a:cxn ang="0">
                  <a:pos x="67" y="258"/>
                </a:cxn>
                <a:cxn ang="0">
                  <a:pos x="83" y="216"/>
                </a:cxn>
                <a:cxn ang="0">
                  <a:pos x="90" y="178"/>
                </a:cxn>
                <a:cxn ang="0">
                  <a:pos x="63" y="156"/>
                </a:cxn>
                <a:cxn ang="0">
                  <a:pos x="47" y="147"/>
                </a:cxn>
                <a:cxn ang="0">
                  <a:pos x="31" y="138"/>
                </a:cxn>
                <a:cxn ang="0">
                  <a:pos x="15" y="128"/>
                </a:cxn>
                <a:cxn ang="0">
                  <a:pos x="0" y="114"/>
                </a:cxn>
                <a:cxn ang="0">
                  <a:pos x="115" y="84"/>
                </a:cxn>
                <a:cxn ang="0">
                  <a:pos x="135" y="62"/>
                </a:cxn>
                <a:cxn ang="0">
                  <a:pos x="156" y="37"/>
                </a:cxn>
                <a:cxn ang="0">
                  <a:pos x="179" y="14"/>
                </a:cxn>
                <a:cxn ang="0">
                  <a:pos x="207" y="0"/>
                </a:cxn>
              </a:cxnLst>
              <a:rect l="0" t="0" r="r" b="b"/>
              <a:pathLst>
                <a:path w="311" h="300">
                  <a:moveTo>
                    <a:pt x="207" y="10"/>
                  </a:moveTo>
                  <a:lnTo>
                    <a:pt x="210" y="24"/>
                  </a:lnTo>
                  <a:lnTo>
                    <a:pt x="212" y="38"/>
                  </a:lnTo>
                  <a:lnTo>
                    <a:pt x="213" y="51"/>
                  </a:lnTo>
                  <a:lnTo>
                    <a:pt x="215" y="64"/>
                  </a:lnTo>
                  <a:lnTo>
                    <a:pt x="216" y="75"/>
                  </a:lnTo>
                  <a:lnTo>
                    <a:pt x="222" y="86"/>
                  </a:lnTo>
                  <a:lnTo>
                    <a:pt x="229" y="95"/>
                  </a:lnTo>
                  <a:lnTo>
                    <a:pt x="239" y="104"/>
                  </a:lnTo>
                  <a:lnTo>
                    <a:pt x="249" y="104"/>
                  </a:lnTo>
                  <a:lnTo>
                    <a:pt x="260" y="105"/>
                  </a:lnTo>
                  <a:lnTo>
                    <a:pt x="271" y="107"/>
                  </a:lnTo>
                  <a:lnTo>
                    <a:pt x="282" y="111"/>
                  </a:lnTo>
                  <a:lnTo>
                    <a:pt x="291" y="114"/>
                  </a:lnTo>
                  <a:lnTo>
                    <a:pt x="299" y="121"/>
                  </a:lnTo>
                  <a:lnTo>
                    <a:pt x="306" y="126"/>
                  </a:lnTo>
                  <a:lnTo>
                    <a:pt x="311" y="134"/>
                  </a:lnTo>
                  <a:lnTo>
                    <a:pt x="239" y="197"/>
                  </a:lnTo>
                  <a:lnTo>
                    <a:pt x="239" y="208"/>
                  </a:lnTo>
                  <a:lnTo>
                    <a:pt x="240" y="219"/>
                  </a:lnTo>
                  <a:lnTo>
                    <a:pt x="241" y="230"/>
                  </a:lnTo>
                  <a:lnTo>
                    <a:pt x="243" y="243"/>
                  </a:lnTo>
                  <a:lnTo>
                    <a:pt x="245" y="254"/>
                  </a:lnTo>
                  <a:lnTo>
                    <a:pt x="247" y="267"/>
                  </a:lnTo>
                  <a:lnTo>
                    <a:pt x="248" y="278"/>
                  </a:lnTo>
                  <a:lnTo>
                    <a:pt x="249" y="290"/>
                  </a:lnTo>
                  <a:lnTo>
                    <a:pt x="233" y="288"/>
                  </a:lnTo>
                  <a:lnTo>
                    <a:pt x="220" y="285"/>
                  </a:lnTo>
                  <a:lnTo>
                    <a:pt x="208" y="278"/>
                  </a:lnTo>
                  <a:lnTo>
                    <a:pt x="198" y="272"/>
                  </a:lnTo>
                  <a:lnTo>
                    <a:pt x="187" y="263"/>
                  </a:lnTo>
                  <a:lnTo>
                    <a:pt x="177" y="255"/>
                  </a:lnTo>
                  <a:lnTo>
                    <a:pt x="165" y="245"/>
                  </a:lnTo>
                  <a:lnTo>
                    <a:pt x="155" y="238"/>
                  </a:lnTo>
                  <a:lnTo>
                    <a:pt x="143" y="245"/>
                  </a:lnTo>
                  <a:lnTo>
                    <a:pt x="133" y="255"/>
                  </a:lnTo>
                  <a:lnTo>
                    <a:pt x="123" y="264"/>
                  </a:lnTo>
                  <a:lnTo>
                    <a:pt x="114" y="273"/>
                  </a:lnTo>
                  <a:lnTo>
                    <a:pt x="103" y="280"/>
                  </a:lnTo>
                  <a:lnTo>
                    <a:pt x="94" y="288"/>
                  </a:lnTo>
                  <a:lnTo>
                    <a:pt x="83" y="295"/>
                  </a:lnTo>
                  <a:lnTo>
                    <a:pt x="73" y="300"/>
                  </a:lnTo>
                  <a:lnTo>
                    <a:pt x="66" y="279"/>
                  </a:lnTo>
                  <a:lnTo>
                    <a:pt x="67" y="258"/>
                  </a:lnTo>
                  <a:lnTo>
                    <a:pt x="74" y="236"/>
                  </a:lnTo>
                  <a:lnTo>
                    <a:pt x="83" y="216"/>
                  </a:lnTo>
                  <a:lnTo>
                    <a:pt x="89" y="195"/>
                  </a:lnTo>
                  <a:lnTo>
                    <a:pt x="90" y="178"/>
                  </a:lnTo>
                  <a:lnTo>
                    <a:pt x="82" y="165"/>
                  </a:lnTo>
                  <a:lnTo>
                    <a:pt x="63" y="156"/>
                  </a:lnTo>
                  <a:lnTo>
                    <a:pt x="54" y="151"/>
                  </a:lnTo>
                  <a:lnTo>
                    <a:pt x="47" y="147"/>
                  </a:lnTo>
                  <a:lnTo>
                    <a:pt x="38" y="142"/>
                  </a:lnTo>
                  <a:lnTo>
                    <a:pt x="31" y="138"/>
                  </a:lnTo>
                  <a:lnTo>
                    <a:pt x="23" y="132"/>
                  </a:lnTo>
                  <a:lnTo>
                    <a:pt x="15" y="128"/>
                  </a:lnTo>
                  <a:lnTo>
                    <a:pt x="7" y="121"/>
                  </a:lnTo>
                  <a:lnTo>
                    <a:pt x="0" y="114"/>
                  </a:lnTo>
                  <a:lnTo>
                    <a:pt x="11" y="104"/>
                  </a:lnTo>
                  <a:lnTo>
                    <a:pt x="115" y="84"/>
                  </a:lnTo>
                  <a:lnTo>
                    <a:pt x="125" y="73"/>
                  </a:lnTo>
                  <a:lnTo>
                    <a:pt x="135" y="62"/>
                  </a:lnTo>
                  <a:lnTo>
                    <a:pt x="145" y="50"/>
                  </a:lnTo>
                  <a:lnTo>
                    <a:pt x="156" y="37"/>
                  </a:lnTo>
                  <a:lnTo>
                    <a:pt x="167" y="24"/>
                  </a:lnTo>
                  <a:lnTo>
                    <a:pt x="179" y="14"/>
                  </a:lnTo>
                  <a:lnTo>
                    <a:pt x="193" y="4"/>
                  </a:lnTo>
                  <a:lnTo>
                    <a:pt x="207" y="0"/>
                  </a:lnTo>
                  <a:lnTo>
                    <a:pt x="207" y="10"/>
                  </a:lnTo>
                  <a:close/>
                </a:path>
              </a:pathLst>
            </a:custGeom>
            <a:solidFill>
              <a:srgbClr val="000000"/>
            </a:solidFill>
            <a:ln w="9525">
              <a:noFill/>
              <a:round/>
              <a:headEnd/>
              <a:tailEnd/>
            </a:ln>
          </p:spPr>
          <p:txBody>
            <a:bodyPr/>
            <a:lstStyle/>
            <a:p>
              <a:pPr>
                <a:defRPr/>
              </a:pPr>
              <a:endParaRPr lang="en-CA"/>
            </a:p>
          </p:txBody>
        </p:sp>
        <p:sp>
          <p:nvSpPr>
            <p:cNvPr id="115" name="Freeform 91"/>
            <p:cNvSpPr>
              <a:spLocks/>
            </p:cNvSpPr>
            <p:nvPr/>
          </p:nvSpPr>
          <p:spPr bwMode="auto">
            <a:xfrm>
              <a:off x="4257" y="733"/>
              <a:ext cx="48" cy="47"/>
            </a:xfrm>
            <a:custGeom>
              <a:avLst/>
              <a:gdLst/>
              <a:ahLst/>
              <a:cxnLst>
                <a:cxn ang="0">
                  <a:pos x="207" y="102"/>
                </a:cxn>
                <a:cxn ang="0">
                  <a:pos x="239" y="102"/>
                </a:cxn>
                <a:cxn ang="0">
                  <a:pos x="230" y="109"/>
                </a:cxn>
                <a:cxn ang="0">
                  <a:pos x="221" y="116"/>
                </a:cxn>
                <a:cxn ang="0">
                  <a:pos x="211" y="122"/>
                </a:cxn>
                <a:cxn ang="0">
                  <a:pos x="201" y="128"/>
                </a:cxn>
                <a:cxn ang="0">
                  <a:pos x="191" y="134"/>
                </a:cxn>
                <a:cxn ang="0">
                  <a:pos x="182" y="140"/>
                </a:cxn>
                <a:cxn ang="0">
                  <a:pos x="172" y="146"/>
                </a:cxn>
                <a:cxn ang="0">
                  <a:pos x="165" y="154"/>
                </a:cxn>
                <a:cxn ang="0">
                  <a:pos x="187" y="228"/>
                </a:cxn>
                <a:cxn ang="0">
                  <a:pos x="174" y="226"/>
                </a:cxn>
                <a:cxn ang="0">
                  <a:pos x="164" y="222"/>
                </a:cxn>
                <a:cxn ang="0">
                  <a:pos x="154" y="215"/>
                </a:cxn>
                <a:cxn ang="0">
                  <a:pos x="146" y="209"/>
                </a:cxn>
                <a:cxn ang="0">
                  <a:pos x="136" y="200"/>
                </a:cxn>
                <a:cxn ang="0">
                  <a:pos x="128" y="192"/>
                </a:cxn>
                <a:cxn ang="0">
                  <a:pos x="120" y="183"/>
                </a:cxn>
                <a:cxn ang="0">
                  <a:pos x="113" y="176"/>
                </a:cxn>
                <a:cxn ang="0">
                  <a:pos x="41" y="238"/>
                </a:cxn>
                <a:cxn ang="0">
                  <a:pos x="73" y="124"/>
                </a:cxn>
                <a:cxn ang="0">
                  <a:pos x="60" y="119"/>
                </a:cxn>
                <a:cxn ang="0">
                  <a:pos x="50" y="117"/>
                </a:cxn>
                <a:cxn ang="0">
                  <a:pos x="40" y="114"/>
                </a:cxn>
                <a:cxn ang="0">
                  <a:pos x="32" y="110"/>
                </a:cxn>
                <a:cxn ang="0">
                  <a:pos x="23" y="106"/>
                </a:cxn>
                <a:cxn ang="0">
                  <a:pos x="15" y="100"/>
                </a:cxn>
                <a:cxn ang="0">
                  <a:pos x="7" y="92"/>
                </a:cxn>
                <a:cxn ang="0">
                  <a:pos x="0" y="82"/>
                </a:cxn>
                <a:cxn ang="0">
                  <a:pos x="8" y="81"/>
                </a:cxn>
                <a:cxn ang="0">
                  <a:pos x="18" y="80"/>
                </a:cxn>
                <a:cxn ang="0">
                  <a:pos x="29" y="78"/>
                </a:cxn>
                <a:cxn ang="0">
                  <a:pos x="41" y="76"/>
                </a:cxn>
                <a:cxn ang="0">
                  <a:pos x="52" y="74"/>
                </a:cxn>
                <a:cxn ang="0">
                  <a:pos x="64" y="73"/>
                </a:cxn>
                <a:cxn ang="0">
                  <a:pos x="73" y="72"/>
                </a:cxn>
                <a:cxn ang="0">
                  <a:pos x="83" y="72"/>
                </a:cxn>
                <a:cxn ang="0">
                  <a:pos x="145" y="0"/>
                </a:cxn>
                <a:cxn ang="0">
                  <a:pos x="149" y="12"/>
                </a:cxn>
                <a:cxn ang="0">
                  <a:pos x="152" y="28"/>
                </a:cxn>
                <a:cxn ang="0">
                  <a:pos x="153" y="45"/>
                </a:cxn>
                <a:cxn ang="0">
                  <a:pos x="156" y="62"/>
                </a:cxn>
                <a:cxn ang="0">
                  <a:pos x="160" y="78"/>
                </a:cxn>
                <a:cxn ang="0">
                  <a:pos x="169" y="90"/>
                </a:cxn>
                <a:cxn ang="0">
                  <a:pos x="183" y="99"/>
                </a:cxn>
                <a:cxn ang="0">
                  <a:pos x="207" y="102"/>
                </a:cxn>
              </a:cxnLst>
              <a:rect l="0" t="0" r="r" b="b"/>
              <a:pathLst>
                <a:path w="239" h="238">
                  <a:moveTo>
                    <a:pt x="207" y="102"/>
                  </a:moveTo>
                  <a:lnTo>
                    <a:pt x="239" y="102"/>
                  </a:lnTo>
                  <a:lnTo>
                    <a:pt x="230" y="109"/>
                  </a:lnTo>
                  <a:lnTo>
                    <a:pt x="221" y="116"/>
                  </a:lnTo>
                  <a:lnTo>
                    <a:pt x="211" y="122"/>
                  </a:lnTo>
                  <a:lnTo>
                    <a:pt x="201" y="128"/>
                  </a:lnTo>
                  <a:lnTo>
                    <a:pt x="191" y="134"/>
                  </a:lnTo>
                  <a:lnTo>
                    <a:pt x="182" y="140"/>
                  </a:lnTo>
                  <a:lnTo>
                    <a:pt x="172" y="146"/>
                  </a:lnTo>
                  <a:lnTo>
                    <a:pt x="165" y="154"/>
                  </a:lnTo>
                  <a:lnTo>
                    <a:pt x="187" y="228"/>
                  </a:lnTo>
                  <a:lnTo>
                    <a:pt x="174" y="226"/>
                  </a:lnTo>
                  <a:lnTo>
                    <a:pt x="164" y="222"/>
                  </a:lnTo>
                  <a:lnTo>
                    <a:pt x="154" y="215"/>
                  </a:lnTo>
                  <a:lnTo>
                    <a:pt x="146" y="209"/>
                  </a:lnTo>
                  <a:lnTo>
                    <a:pt x="136" y="200"/>
                  </a:lnTo>
                  <a:lnTo>
                    <a:pt x="128" y="192"/>
                  </a:lnTo>
                  <a:lnTo>
                    <a:pt x="120" y="183"/>
                  </a:lnTo>
                  <a:lnTo>
                    <a:pt x="113" y="176"/>
                  </a:lnTo>
                  <a:lnTo>
                    <a:pt x="41" y="238"/>
                  </a:lnTo>
                  <a:lnTo>
                    <a:pt x="73" y="124"/>
                  </a:lnTo>
                  <a:lnTo>
                    <a:pt x="60" y="119"/>
                  </a:lnTo>
                  <a:lnTo>
                    <a:pt x="50" y="117"/>
                  </a:lnTo>
                  <a:lnTo>
                    <a:pt x="40" y="114"/>
                  </a:lnTo>
                  <a:lnTo>
                    <a:pt x="32" y="110"/>
                  </a:lnTo>
                  <a:lnTo>
                    <a:pt x="23" y="106"/>
                  </a:lnTo>
                  <a:lnTo>
                    <a:pt x="15" y="100"/>
                  </a:lnTo>
                  <a:lnTo>
                    <a:pt x="7" y="92"/>
                  </a:lnTo>
                  <a:lnTo>
                    <a:pt x="0" y="82"/>
                  </a:lnTo>
                  <a:lnTo>
                    <a:pt x="8" y="81"/>
                  </a:lnTo>
                  <a:lnTo>
                    <a:pt x="18" y="80"/>
                  </a:lnTo>
                  <a:lnTo>
                    <a:pt x="29" y="78"/>
                  </a:lnTo>
                  <a:lnTo>
                    <a:pt x="41" y="76"/>
                  </a:lnTo>
                  <a:lnTo>
                    <a:pt x="52" y="74"/>
                  </a:lnTo>
                  <a:lnTo>
                    <a:pt x="64" y="73"/>
                  </a:lnTo>
                  <a:lnTo>
                    <a:pt x="73" y="72"/>
                  </a:lnTo>
                  <a:lnTo>
                    <a:pt x="83" y="72"/>
                  </a:lnTo>
                  <a:lnTo>
                    <a:pt x="145" y="0"/>
                  </a:lnTo>
                  <a:lnTo>
                    <a:pt x="149" y="12"/>
                  </a:lnTo>
                  <a:lnTo>
                    <a:pt x="152" y="28"/>
                  </a:lnTo>
                  <a:lnTo>
                    <a:pt x="153" y="45"/>
                  </a:lnTo>
                  <a:lnTo>
                    <a:pt x="156" y="62"/>
                  </a:lnTo>
                  <a:lnTo>
                    <a:pt x="160" y="78"/>
                  </a:lnTo>
                  <a:lnTo>
                    <a:pt x="169" y="90"/>
                  </a:lnTo>
                  <a:lnTo>
                    <a:pt x="183" y="99"/>
                  </a:lnTo>
                  <a:lnTo>
                    <a:pt x="207" y="102"/>
                  </a:lnTo>
                  <a:close/>
                </a:path>
              </a:pathLst>
            </a:custGeom>
            <a:solidFill>
              <a:srgbClr val="FFFF4C"/>
            </a:solidFill>
            <a:ln w="9525">
              <a:noFill/>
              <a:round/>
              <a:headEnd/>
              <a:tailEnd/>
            </a:ln>
          </p:spPr>
          <p:txBody>
            <a:bodyPr/>
            <a:lstStyle/>
            <a:p>
              <a:pPr>
                <a:defRPr/>
              </a:pPr>
              <a:endParaRPr lang="en-CA"/>
            </a:p>
          </p:txBody>
        </p:sp>
        <p:sp>
          <p:nvSpPr>
            <p:cNvPr id="116" name="Freeform 92"/>
            <p:cNvSpPr>
              <a:spLocks/>
            </p:cNvSpPr>
            <p:nvPr/>
          </p:nvSpPr>
          <p:spPr bwMode="auto">
            <a:xfrm>
              <a:off x="3969" y="730"/>
              <a:ext cx="69" cy="69"/>
            </a:xfrm>
            <a:custGeom>
              <a:avLst/>
              <a:gdLst/>
              <a:ahLst/>
              <a:cxnLst>
                <a:cxn ang="0">
                  <a:pos x="218" y="0"/>
                </a:cxn>
                <a:cxn ang="0">
                  <a:pos x="217" y="15"/>
                </a:cxn>
                <a:cxn ang="0">
                  <a:pos x="216" y="32"/>
                </a:cxn>
                <a:cxn ang="0">
                  <a:pos x="215" y="49"/>
                </a:cxn>
                <a:cxn ang="0">
                  <a:pos x="215" y="66"/>
                </a:cxn>
                <a:cxn ang="0">
                  <a:pos x="215" y="82"/>
                </a:cxn>
                <a:cxn ang="0">
                  <a:pos x="217" y="97"/>
                </a:cxn>
                <a:cxn ang="0">
                  <a:pos x="221" y="112"/>
                </a:cxn>
                <a:cxn ang="0">
                  <a:pos x="229" y="126"/>
                </a:cxn>
                <a:cxn ang="0">
                  <a:pos x="343" y="156"/>
                </a:cxn>
                <a:cxn ang="0">
                  <a:pos x="343" y="166"/>
                </a:cxn>
                <a:cxn ang="0">
                  <a:pos x="239" y="229"/>
                </a:cxn>
                <a:cxn ang="0">
                  <a:pos x="239" y="242"/>
                </a:cxn>
                <a:cxn ang="0">
                  <a:pos x="240" y="256"/>
                </a:cxn>
                <a:cxn ang="0">
                  <a:pos x="240" y="268"/>
                </a:cxn>
                <a:cxn ang="0">
                  <a:pos x="242" y="280"/>
                </a:cxn>
                <a:cxn ang="0">
                  <a:pos x="242" y="291"/>
                </a:cxn>
                <a:cxn ang="0">
                  <a:pos x="242" y="303"/>
                </a:cxn>
                <a:cxn ang="0">
                  <a:pos x="241" y="317"/>
                </a:cxn>
                <a:cxn ang="0">
                  <a:pos x="239" y="332"/>
                </a:cxn>
                <a:cxn ang="0">
                  <a:pos x="226" y="326"/>
                </a:cxn>
                <a:cxn ang="0">
                  <a:pos x="216" y="319"/>
                </a:cxn>
                <a:cxn ang="0">
                  <a:pos x="207" y="309"/>
                </a:cxn>
                <a:cxn ang="0">
                  <a:pos x="198" y="300"/>
                </a:cxn>
                <a:cxn ang="0">
                  <a:pos x="189" y="288"/>
                </a:cxn>
                <a:cxn ang="0">
                  <a:pos x="181" y="278"/>
                </a:cxn>
                <a:cxn ang="0">
                  <a:pos x="173" y="268"/>
                </a:cxn>
                <a:cxn ang="0">
                  <a:pos x="166" y="260"/>
                </a:cxn>
                <a:cxn ang="0">
                  <a:pos x="62" y="343"/>
                </a:cxn>
                <a:cxn ang="0">
                  <a:pos x="56" y="334"/>
                </a:cxn>
                <a:cxn ang="0">
                  <a:pos x="53" y="325"/>
                </a:cxn>
                <a:cxn ang="0">
                  <a:pos x="52" y="315"/>
                </a:cxn>
                <a:cxn ang="0">
                  <a:pos x="56" y="306"/>
                </a:cxn>
                <a:cxn ang="0">
                  <a:pos x="58" y="296"/>
                </a:cxn>
                <a:cxn ang="0">
                  <a:pos x="62" y="286"/>
                </a:cxn>
                <a:cxn ang="0">
                  <a:pos x="67" y="277"/>
                </a:cxn>
                <a:cxn ang="0">
                  <a:pos x="73" y="270"/>
                </a:cxn>
                <a:cxn ang="0">
                  <a:pos x="104" y="218"/>
                </a:cxn>
                <a:cxn ang="0">
                  <a:pos x="91" y="207"/>
                </a:cxn>
                <a:cxn ang="0">
                  <a:pos x="77" y="197"/>
                </a:cxn>
                <a:cxn ang="0">
                  <a:pos x="61" y="188"/>
                </a:cxn>
                <a:cxn ang="0">
                  <a:pos x="48" y="180"/>
                </a:cxn>
                <a:cxn ang="0">
                  <a:pos x="33" y="170"/>
                </a:cxn>
                <a:cxn ang="0">
                  <a:pos x="21" y="161"/>
                </a:cxn>
                <a:cxn ang="0">
                  <a:pos x="8" y="149"/>
                </a:cxn>
                <a:cxn ang="0">
                  <a:pos x="0" y="136"/>
                </a:cxn>
                <a:cxn ang="0">
                  <a:pos x="8" y="128"/>
                </a:cxn>
                <a:cxn ang="0">
                  <a:pos x="18" y="125"/>
                </a:cxn>
                <a:cxn ang="0">
                  <a:pos x="28" y="122"/>
                </a:cxn>
                <a:cxn ang="0">
                  <a:pos x="41" y="122"/>
                </a:cxn>
                <a:cxn ang="0">
                  <a:pos x="52" y="122"/>
                </a:cxn>
                <a:cxn ang="0">
                  <a:pos x="64" y="123"/>
                </a:cxn>
                <a:cxn ang="0">
                  <a:pos x="73" y="125"/>
                </a:cxn>
                <a:cxn ang="0">
                  <a:pos x="83" y="126"/>
                </a:cxn>
                <a:cxn ang="0">
                  <a:pos x="197" y="0"/>
                </a:cxn>
                <a:cxn ang="0">
                  <a:pos x="218" y="0"/>
                </a:cxn>
              </a:cxnLst>
              <a:rect l="0" t="0" r="r" b="b"/>
              <a:pathLst>
                <a:path w="343" h="343">
                  <a:moveTo>
                    <a:pt x="218" y="0"/>
                  </a:moveTo>
                  <a:lnTo>
                    <a:pt x="217" y="15"/>
                  </a:lnTo>
                  <a:lnTo>
                    <a:pt x="216" y="32"/>
                  </a:lnTo>
                  <a:lnTo>
                    <a:pt x="215" y="49"/>
                  </a:lnTo>
                  <a:lnTo>
                    <a:pt x="215" y="66"/>
                  </a:lnTo>
                  <a:lnTo>
                    <a:pt x="215" y="82"/>
                  </a:lnTo>
                  <a:lnTo>
                    <a:pt x="217" y="97"/>
                  </a:lnTo>
                  <a:lnTo>
                    <a:pt x="221" y="112"/>
                  </a:lnTo>
                  <a:lnTo>
                    <a:pt x="229" y="126"/>
                  </a:lnTo>
                  <a:lnTo>
                    <a:pt x="343" y="156"/>
                  </a:lnTo>
                  <a:lnTo>
                    <a:pt x="343" y="166"/>
                  </a:lnTo>
                  <a:lnTo>
                    <a:pt x="239" y="229"/>
                  </a:lnTo>
                  <a:lnTo>
                    <a:pt x="239" y="242"/>
                  </a:lnTo>
                  <a:lnTo>
                    <a:pt x="240" y="256"/>
                  </a:lnTo>
                  <a:lnTo>
                    <a:pt x="240" y="268"/>
                  </a:lnTo>
                  <a:lnTo>
                    <a:pt x="242" y="280"/>
                  </a:lnTo>
                  <a:lnTo>
                    <a:pt x="242" y="291"/>
                  </a:lnTo>
                  <a:lnTo>
                    <a:pt x="242" y="303"/>
                  </a:lnTo>
                  <a:lnTo>
                    <a:pt x="241" y="317"/>
                  </a:lnTo>
                  <a:lnTo>
                    <a:pt x="239" y="332"/>
                  </a:lnTo>
                  <a:lnTo>
                    <a:pt x="226" y="326"/>
                  </a:lnTo>
                  <a:lnTo>
                    <a:pt x="216" y="319"/>
                  </a:lnTo>
                  <a:lnTo>
                    <a:pt x="207" y="309"/>
                  </a:lnTo>
                  <a:lnTo>
                    <a:pt x="198" y="300"/>
                  </a:lnTo>
                  <a:lnTo>
                    <a:pt x="189" y="288"/>
                  </a:lnTo>
                  <a:lnTo>
                    <a:pt x="181" y="278"/>
                  </a:lnTo>
                  <a:lnTo>
                    <a:pt x="173" y="268"/>
                  </a:lnTo>
                  <a:lnTo>
                    <a:pt x="166" y="260"/>
                  </a:lnTo>
                  <a:lnTo>
                    <a:pt x="62" y="343"/>
                  </a:lnTo>
                  <a:lnTo>
                    <a:pt x="56" y="334"/>
                  </a:lnTo>
                  <a:lnTo>
                    <a:pt x="53" y="325"/>
                  </a:lnTo>
                  <a:lnTo>
                    <a:pt x="52" y="315"/>
                  </a:lnTo>
                  <a:lnTo>
                    <a:pt x="56" y="306"/>
                  </a:lnTo>
                  <a:lnTo>
                    <a:pt x="58" y="296"/>
                  </a:lnTo>
                  <a:lnTo>
                    <a:pt x="62" y="286"/>
                  </a:lnTo>
                  <a:lnTo>
                    <a:pt x="67" y="277"/>
                  </a:lnTo>
                  <a:lnTo>
                    <a:pt x="73" y="270"/>
                  </a:lnTo>
                  <a:lnTo>
                    <a:pt x="104" y="218"/>
                  </a:lnTo>
                  <a:lnTo>
                    <a:pt x="91" y="207"/>
                  </a:lnTo>
                  <a:lnTo>
                    <a:pt x="77" y="197"/>
                  </a:lnTo>
                  <a:lnTo>
                    <a:pt x="61" y="188"/>
                  </a:lnTo>
                  <a:lnTo>
                    <a:pt x="48" y="180"/>
                  </a:lnTo>
                  <a:lnTo>
                    <a:pt x="33" y="170"/>
                  </a:lnTo>
                  <a:lnTo>
                    <a:pt x="21" y="161"/>
                  </a:lnTo>
                  <a:lnTo>
                    <a:pt x="8" y="149"/>
                  </a:lnTo>
                  <a:lnTo>
                    <a:pt x="0" y="136"/>
                  </a:lnTo>
                  <a:lnTo>
                    <a:pt x="8" y="128"/>
                  </a:lnTo>
                  <a:lnTo>
                    <a:pt x="18" y="125"/>
                  </a:lnTo>
                  <a:lnTo>
                    <a:pt x="28" y="122"/>
                  </a:lnTo>
                  <a:lnTo>
                    <a:pt x="41" y="122"/>
                  </a:lnTo>
                  <a:lnTo>
                    <a:pt x="52" y="122"/>
                  </a:lnTo>
                  <a:lnTo>
                    <a:pt x="64" y="123"/>
                  </a:lnTo>
                  <a:lnTo>
                    <a:pt x="73" y="125"/>
                  </a:lnTo>
                  <a:lnTo>
                    <a:pt x="83" y="126"/>
                  </a:lnTo>
                  <a:lnTo>
                    <a:pt x="197" y="0"/>
                  </a:lnTo>
                  <a:lnTo>
                    <a:pt x="218" y="0"/>
                  </a:lnTo>
                  <a:close/>
                </a:path>
              </a:pathLst>
            </a:custGeom>
            <a:solidFill>
              <a:srgbClr val="000000"/>
            </a:solidFill>
            <a:ln w="9525">
              <a:noFill/>
              <a:round/>
              <a:headEnd/>
              <a:tailEnd/>
            </a:ln>
          </p:spPr>
          <p:txBody>
            <a:bodyPr/>
            <a:lstStyle/>
            <a:p>
              <a:pPr>
                <a:defRPr/>
              </a:pPr>
              <a:endParaRPr lang="en-CA"/>
            </a:p>
          </p:txBody>
        </p:sp>
        <p:sp>
          <p:nvSpPr>
            <p:cNvPr id="117" name="Freeform 93"/>
            <p:cNvSpPr>
              <a:spLocks/>
            </p:cNvSpPr>
            <p:nvPr/>
          </p:nvSpPr>
          <p:spPr bwMode="auto">
            <a:xfrm>
              <a:off x="3977" y="739"/>
              <a:ext cx="52" cy="49"/>
            </a:xfrm>
            <a:custGeom>
              <a:avLst/>
              <a:gdLst/>
              <a:ahLst/>
              <a:cxnLst>
                <a:cxn ang="0">
                  <a:pos x="155" y="104"/>
                </a:cxn>
                <a:cxn ang="0">
                  <a:pos x="166" y="107"/>
                </a:cxn>
                <a:cxn ang="0">
                  <a:pos x="180" y="111"/>
                </a:cxn>
                <a:cxn ang="0">
                  <a:pos x="193" y="114"/>
                </a:cxn>
                <a:cxn ang="0">
                  <a:pos x="207" y="119"/>
                </a:cxn>
                <a:cxn ang="0">
                  <a:pos x="219" y="122"/>
                </a:cxn>
                <a:cxn ang="0">
                  <a:pos x="233" y="127"/>
                </a:cxn>
                <a:cxn ang="0">
                  <a:pos x="245" y="130"/>
                </a:cxn>
                <a:cxn ang="0">
                  <a:pos x="259" y="135"/>
                </a:cxn>
                <a:cxn ang="0">
                  <a:pos x="187" y="166"/>
                </a:cxn>
                <a:cxn ang="0">
                  <a:pos x="176" y="249"/>
                </a:cxn>
                <a:cxn ang="0">
                  <a:pos x="167" y="241"/>
                </a:cxn>
                <a:cxn ang="0">
                  <a:pos x="161" y="233"/>
                </a:cxn>
                <a:cxn ang="0">
                  <a:pos x="155" y="225"/>
                </a:cxn>
                <a:cxn ang="0">
                  <a:pos x="149" y="217"/>
                </a:cxn>
                <a:cxn ang="0">
                  <a:pos x="142" y="209"/>
                </a:cxn>
                <a:cxn ang="0">
                  <a:pos x="137" y="201"/>
                </a:cxn>
                <a:cxn ang="0">
                  <a:pos x="130" y="193"/>
                </a:cxn>
                <a:cxn ang="0">
                  <a:pos x="124" y="187"/>
                </a:cxn>
                <a:cxn ang="0">
                  <a:pos x="52" y="238"/>
                </a:cxn>
                <a:cxn ang="0">
                  <a:pos x="52" y="229"/>
                </a:cxn>
                <a:cxn ang="0">
                  <a:pos x="57" y="220"/>
                </a:cxn>
                <a:cxn ang="0">
                  <a:pos x="61" y="210"/>
                </a:cxn>
                <a:cxn ang="0">
                  <a:pos x="68" y="200"/>
                </a:cxn>
                <a:cxn ang="0">
                  <a:pos x="75" y="189"/>
                </a:cxn>
                <a:cxn ang="0">
                  <a:pos x="81" y="177"/>
                </a:cxn>
                <a:cxn ang="0">
                  <a:pos x="87" y="166"/>
                </a:cxn>
                <a:cxn ang="0">
                  <a:pos x="93" y="156"/>
                </a:cxn>
                <a:cxn ang="0">
                  <a:pos x="0" y="104"/>
                </a:cxn>
                <a:cxn ang="0">
                  <a:pos x="62" y="104"/>
                </a:cxn>
                <a:cxn ang="0">
                  <a:pos x="70" y="87"/>
                </a:cxn>
                <a:cxn ang="0">
                  <a:pos x="80" y="74"/>
                </a:cxn>
                <a:cxn ang="0">
                  <a:pos x="90" y="60"/>
                </a:cxn>
                <a:cxn ang="0">
                  <a:pos x="103" y="48"/>
                </a:cxn>
                <a:cxn ang="0">
                  <a:pos x="114" y="34"/>
                </a:cxn>
                <a:cxn ang="0">
                  <a:pos x="126" y="23"/>
                </a:cxn>
                <a:cxn ang="0">
                  <a:pos x="135" y="11"/>
                </a:cxn>
                <a:cxn ang="0">
                  <a:pos x="145" y="0"/>
                </a:cxn>
                <a:cxn ang="0">
                  <a:pos x="155" y="104"/>
                </a:cxn>
              </a:cxnLst>
              <a:rect l="0" t="0" r="r" b="b"/>
              <a:pathLst>
                <a:path w="259" h="249">
                  <a:moveTo>
                    <a:pt x="155" y="104"/>
                  </a:moveTo>
                  <a:lnTo>
                    <a:pt x="166" y="107"/>
                  </a:lnTo>
                  <a:lnTo>
                    <a:pt x="180" y="111"/>
                  </a:lnTo>
                  <a:lnTo>
                    <a:pt x="193" y="114"/>
                  </a:lnTo>
                  <a:lnTo>
                    <a:pt x="207" y="119"/>
                  </a:lnTo>
                  <a:lnTo>
                    <a:pt x="219" y="122"/>
                  </a:lnTo>
                  <a:lnTo>
                    <a:pt x="233" y="127"/>
                  </a:lnTo>
                  <a:lnTo>
                    <a:pt x="245" y="130"/>
                  </a:lnTo>
                  <a:lnTo>
                    <a:pt x="259" y="135"/>
                  </a:lnTo>
                  <a:lnTo>
                    <a:pt x="187" y="166"/>
                  </a:lnTo>
                  <a:lnTo>
                    <a:pt x="176" y="249"/>
                  </a:lnTo>
                  <a:lnTo>
                    <a:pt x="167" y="241"/>
                  </a:lnTo>
                  <a:lnTo>
                    <a:pt x="161" y="233"/>
                  </a:lnTo>
                  <a:lnTo>
                    <a:pt x="155" y="225"/>
                  </a:lnTo>
                  <a:lnTo>
                    <a:pt x="149" y="217"/>
                  </a:lnTo>
                  <a:lnTo>
                    <a:pt x="142" y="209"/>
                  </a:lnTo>
                  <a:lnTo>
                    <a:pt x="137" y="201"/>
                  </a:lnTo>
                  <a:lnTo>
                    <a:pt x="130" y="193"/>
                  </a:lnTo>
                  <a:lnTo>
                    <a:pt x="124" y="187"/>
                  </a:lnTo>
                  <a:lnTo>
                    <a:pt x="52" y="238"/>
                  </a:lnTo>
                  <a:lnTo>
                    <a:pt x="52" y="229"/>
                  </a:lnTo>
                  <a:lnTo>
                    <a:pt x="57" y="220"/>
                  </a:lnTo>
                  <a:lnTo>
                    <a:pt x="61" y="210"/>
                  </a:lnTo>
                  <a:lnTo>
                    <a:pt x="68" y="200"/>
                  </a:lnTo>
                  <a:lnTo>
                    <a:pt x="75" y="189"/>
                  </a:lnTo>
                  <a:lnTo>
                    <a:pt x="81" y="177"/>
                  </a:lnTo>
                  <a:lnTo>
                    <a:pt x="87" y="166"/>
                  </a:lnTo>
                  <a:lnTo>
                    <a:pt x="93" y="156"/>
                  </a:lnTo>
                  <a:lnTo>
                    <a:pt x="0" y="104"/>
                  </a:lnTo>
                  <a:lnTo>
                    <a:pt x="62" y="104"/>
                  </a:lnTo>
                  <a:lnTo>
                    <a:pt x="70" y="87"/>
                  </a:lnTo>
                  <a:lnTo>
                    <a:pt x="80" y="74"/>
                  </a:lnTo>
                  <a:lnTo>
                    <a:pt x="90" y="60"/>
                  </a:lnTo>
                  <a:lnTo>
                    <a:pt x="103" y="48"/>
                  </a:lnTo>
                  <a:lnTo>
                    <a:pt x="114" y="34"/>
                  </a:lnTo>
                  <a:lnTo>
                    <a:pt x="126" y="23"/>
                  </a:lnTo>
                  <a:lnTo>
                    <a:pt x="135" y="11"/>
                  </a:lnTo>
                  <a:lnTo>
                    <a:pt x="145" y="0"/>
                  </a:lnTo>
                  <a:lnTo>
                    <a:pt x="155" y="104"/>
                  </a:lnTo>
                  <a:close/>
                </a:path>
              </a:pathLst>
            </a:custGeom>
            <a:solidFill>
              <a:srgbClr val="FFFF4C"/>
            </a:solidFill>
            <a:ln w="9525">
              <a:noFill/>
              <a:round/>
              <a:headEnd/>
              <a:tailEnd/>
            </a:ln>
          </p:spPr>
          <p:txBody>
            <a:bodyPr/>
            <a:lstStyle/>
            <a:p>
              <a:pPr>
                <a:defRPr/>
              </a:pPr>
              <a:endParaRPr lang="en-CA"/>
            </a:p>
          </p:txBody>
        </p:sp>
        <p:sp>
          <p:nvSpPr>
            <p:cNvPr id="118" name="Freeform 94"/>
            <p:cNvSpPr>
              <a:spLocks/>
            </p:cNvSpPr>
            <p:nvPr/>
          </p:nvSpPr>
          <p:spPr bwMode="auto">
            <a:xfrm>
              <a:off x="3973" y="542"/>
              <a:ext cx="58" cy="58"/>
            </a:xfrm>
            <a:custGeom>
              <a:avLst/>
              <a:gdLst/>
              <a:ahLst/>
              <a:cxnLst>
                <a:cxn ang="0">
                  <a:pos x="197" y="94"/>
                </a:cxn>
                <a:cxn ang="0">
                  <a:pos x="205" y="94"/>
                </a:cxn>
                <a:cxn ang="0">
                  <a:pos x="217" y="94"/>
                </a:cxn>
                <a:cxn ang="0">
                  <a:pos x="230" y="94"/>
                </a:cxn>
                <a:cxn ang="0">
                  <a:pos x="244" y="96"/>
                </a:cxn>
                <a:cxn ang="0">
                  <a:pos x="256" y="97"/>
                </a:cxn>
                <a:cxn ang="0">
                  <a:pos x="270" y="102"/>
                </a:cxn>
                <a:cxn ang="0">
                  <a:pos x="280" y="106"/>
                </a:cxn>
                <a:cxn ang="0">
                  <a:pos x="290" y="114"/>
                </a:cxn>
                <a:cxn ang="0">
                  <a:pos x="278" y="126"/>
                </a:cxn>
                <a:cxn ang="0">
                  <a:pos x="263" y="137"/>
                </a:cxn>
                <a:cxn ang="0">
                  <a:pos x="246" y="145"/>
                </a:cxn>
                <a:cxn ang="0">
                  <a:pos x="230" y="152"/>
                </a:cxn>
                <a:cxn ang="0">
                  <a:pos x="215" y="160"/>
                </a:cxn>
                <a:cxn ang="0">
                  <a:pos x="208" y="172"/>
                </a:cxn>
                <a:cxn ang="0">
                  <a:pos x="206" y="186"/>
                </a:cxn>
                <a:cxn ang="0">
                  <a:pos x="218" y="208"/>
                </a:cxn>
                <a:cxn ang="0">
                  <a:pos x="221" y="215"/>
                </a:cxn>
                <a:cxn ang="0">
                  <a:pos x="224" y="223"/>
                </a:cxn>
                <a:cxn ang="0">
                  <a:pos x="227" y="230"/>
                </a:cxn>
                <a:cxn ang="0">
                  <a:pos x="230" y="238"/>
                </a:cxn>
                <a:cxn ang="0">
                  <a:pos x="230" y="245"/>
                </a:cxn>
                <a:cxn ang="0">
                  <a:pos x="231" y="254"/>
                </a:cxn>
                <a:cxn ang="0">
                  <a:pos x="230" y="261"/>
                </a:cxn>
                <a:cxn ang="0">
                  <a:pos x="228" y="270"/>
                </a:cxn>
                <a:cxn ang="0">
                  <a:pos x="215" y="268"/>
                </a:cxn>
                <a:cxn ang="0">
                  <a:pos x="205" y="262"/>
                </a:cxn>
                <a:cxn ang="0">
                  <a:pos x="195" y="254"/>
                </a:cxn>
                <a:cxn ang="0">
                  <a:pos x="186" y="246"/>
                </a:cxn>
                <a:cxn ang="0">
                  <a:pos x="176" y="235"/>
                </a:cxn>
                <a:cxn ang="0">
                  <a:pos x="166" y="225"/>
                </a:cxn>
                <a:cxn ang="0">
                  <a:pos x="156" y="216"/>
                </a:cxn>
                <a:cxn ang="0">
                  <a:pos x="145" y="208"/>
                </a:cxn>
                <a:cxn ang="0">
                  <a:pos x="52" y="290"/>
                </a:cxn>
                <a:cxn ang="0">
                  <a:pos x="41" y="280"/>
                </a:cxn>
                <a:cxn ang="0">
                  <a:pos x="41" y="264"/>
                </a:cxn>
                <a:cxn ang="0">
                  <a:pos x="46" y="251"/>
                </a:cxn>
                <a:cxn ang="0">
                  <a:pos x="52" y="236"/>
                </a:cxn>
                <a:cxn ang="0">
                  <a:pos x="59" y="223"/>
                </a:cxn>
                <a:cxn ang="0">
                  <a:pos x="66" y="208"/>
                </a:cxn>
                <a:cxn ang="0">
                  <a:pos x="76" y="194"/>
                </a:cxn>
                <a:cxn ang="0">
                  <a:pos x="84" y="180"/>
                </a:cxn>
                <a:cxn ang="0">
                  <a:pos x="93" y="166"/>
                </a:cxn>
                <a:cxn ang="0">
                  <a:pos x="80" y="160"/>
                </a:cxn>
                <a:cxn ang="0">
                  <a:pos x="67" y="156"/>
                </a:cxn>
                <a:cxn ang="0">
                  <a:pos x="55" y="149"/>
                </a:cxn>
                <a:cxn ang="0">
                  <a:pos x="43" y="143"/>
                </a:cxn>
                <a:cxn ang="0">
                  <a:pos x="29" y="136"/>
                </a:cxn>
                <a:cxn ang="0">
                  <a:pos x="18" y="129"/>
                </a:cxn>
                <a:cxn ang="0">
                  <a:pos x="7" y="121"/>
                </a:cxn>
                <a:cxn ang="0">
                  <a:pos x="0" y="114"/>
                </a:cxn>
                <a:cxn ang="0">
                  <a:pos x="0" y="104"/>
                </a:cxn>
                <a:cxn ang="0">
                  <a:pos x="104" y="94"/>
                </a:cxn>
                <a:cxn ang="0">
                  <a:pos x="156" y="0"/>
                </a:cxn>
                <a:cxn ang="0">
                  <a:pos x="162" y="7"/>
                </a:cxn>
                <a:cxn ang="0">
                  <a:pos x="169" y="17"/>
                </a:cxn>
                <a:cxn ang="0">
                  <a:pos x="174" y="27"/>
                </a:cxn>
                <a:cxn ang="0">
                  <a:pos x="179" y="38"/>
                </a:cxn>
                <a:cxn ang="0">
                  <a:pos x="184" y="50"/>
                </a:cxn>
                <a:cxn ang="0">
                  <a:pos x="188" y="63"/>
                </a:cxn>
                <a:cxn ang="0">
                  <a:pos x="193" y="77"/>
                </a:cxn>
                <a:cxn ang="0">
                  <a:pos x="197" y="94"/>
                </a:cxn>
              </a:cxnLst>
              <a:rect l="0" t="0" r="r" b="b"/>
              <a:pathLst>
                <a:path w="290" h="290">
                  <a:moveTo>
                    <a:pt x="197" y="94"/>
                  </a:moveTo>
                  <a:lnTo>
                    <a:pt x="205" y="94"/>
                  </a:lnTo>
                  <a:lnTo>
                    <a:pt x="217" y="94"/>
                  </a:lnTo>
                  <a:lnTo>
                    <a:pt x="230" y="94"/>
                  </a:lnTo>
                  <a:lnTo>
                    <a:pt x="244" y="96"/>
                  </a:lnTo>
                  <a:lnTo>
                    <a:pt x="256" y="97"/>
                  </a:lnTo>
                  <a:lnTo>
                    <a:pt x="270" y="102"/>
                  </a:lnTo>
                  <a:lnTo>
                    <a:pt x="280" y="106"/>
                  </a:lnTo>
                  <a:lnTo>
                    <a:pt x="290" y="114"/>
                  </a:lnTo>
                  <a:lnTo>
                    <a:pt x="278" y="126"/>
                  </a:lnTo>
                  <a:lnTo>
                    <a:pt x="263" y="137"/>
                  </a:lnTo>
                  <a:lnTo>
                    <a:pt x="246" y="145"/>
                  </a:lnTo>
                  <a:lnTo>
                    <a:pt x="230" y="152"/>
                  </a:lnTo>
                  <a:lnTo>
                    <a:pt x="215" y="160"/>
                  </a:lnTo>
                  <a:lnTo>
                    <a:pt x="208" y="172"/>
                  </a:lnTo>
                  <a:lnTo>
                    <a:pt x="206" y="186"/>
                  </a:lnTo>
                  <a:lnTo>
                    <a:pt x="218" y="208"/>
                  </a:lnTo>
                  <a:lnTo>
                    <a:pt x="221" y="215"/>
                  </a:lnTo>
                  <a:lnTo>
                    <a:pt x="224" y="223"/>
                  </a:lnTo>
                  <a:lnTo>
                    <a:pt x="227" y="230"/>
                  </a:lnTo>
                  <a:lnTo>
                    <a:pt x="230" y="238"/>
                  </a:lnTo>
                  <a:lnTo>
                    <a:pt x="230" y="245"/>
                  </a:lnTo>
                  <a:lnTo>
                    <a:pt x="231" y="254"/>
                  </a:lnTo>
                  <a:lnTo>
                    <a:pt x="230" y="261"/>
                  </a:lnTo>
                  <a:lnTo>
                    <a:pt x="228" y="270"/>
                  </a:lnTo>
                  <a:lnTo>
                    <a:pt x="215" y="268"/>
                  </a:lnTo>
                  <a:lnTo>
                    <a:pt x="205" y="262"/>
                  </a:lnTo>
                  <a:lnTo>
                    <a:pt x="195" y="254"/>
                  </a:lnTo>
                  <a:lnTo>
                    <a:pt x="186" y="246"/>
                  </a:lnTo>
                  <a:lnTo>
                    <a:pt x="176" y="235"/>
                  </a:lnTo>
                  <a:lnTo>
                    <a:pt x="166" y="225"/>
                  </a:lnTo>
                  <a:lnTo>
                    <a:pt x="156" y="216"/>
                  </a:lnTo>
                  <a:lnTo>
                    <a:pt x="145" y="208"/>
                  </a:lnTo>
                  <a:lnTo>
                    <a:pt x="52" y="290"/>
                  </a:lnTo>
                  <a:lnTo>
                    <a:pt x="41" y="280"/>
                  </a:lnTo>
                  <a:lnTo>
                    <a:pt x="41" y="264"/>
                  </a:lnTo>
                  <a:lnTo>
                    <a:pt x="46" y="251"/>
                  </a:lnTo>
                  <a:lnTo>
                    <a:pt x="52" y="236"/>
                  </a:lnTo>
                  <a:lnTo>
                    <a:pt x="59" y="223"/>
                  </a:lnTo>
                  <a:lnTo>
                    <a:pt x="66" y="208"/>
                  </a:lnTo>
                  <a:lnTo>
                    <a:pt x="76" y="194"/>
                  </a:lnTo>
                  <a:lnTo>
                    <a:pt x="84" y="180"/>
                  </a:lnTo>
                  <a:lnTo>
                    <a:pt x="93" y="166"/>
                  </a:lnTo>
                  <a:lnTo>
                    <a:pt x="80" y="160"/>
                  </a:lnTo>
                  <a:lnTo>
                    <a:pt x="67" y="156"/>
                  </a:lnTo>
                  <a:lnTo>
                    <a:pt x="55" y="149"/>
                  </a:lnTo>
                  <a:lnTo>
                    <a:pt x="43" y="143"/>
                  </a:lnTo>
                  <a:lnTo>
                    <a:pt x="29" y="136"/>
                  </a:lnTo>
                  <a:lnTo>
                    <a:pt x="18" y="129"/>
                  </a:lnTo>
                  <a:lnTo>
                    <a:pt x="7" y="121"/>
                  </a:lnTo>
                  <a:lnTo>
                    <a:pt x="0" y="114"/>
                  </a:lnTo>
                  <a:lnTo>
                    <a:pt x="0" y="104"/>
                  </a:lnTo>
                  <a:lnTo>
                    <a:pt x="104" y="94"/>
                  </a:lnTo>
                  <a:lnTo>
                    <a:pt x="156" y="0"/>
                  </a:lnTo>
                  <a:lnTo>
                    <a:pt x="162" y="7"/>
                  </a:lnTo>
                  <a:lnTo>
                    <a:pt x="169" y="17"/>
                  </a:lnTo>
                  <a:lnTo>
                    <a:pt x="174" y="27"/>
                  </a:lnTo>
                  <a:lnTo>
                    <a:pt x="179" y="38"/>
                  </a:lnTo>
                  <a:lnTo>
                    <a:pt x="184" y="50"/>
                  </a:lnTo>
                  <a:lnTo>
                    <a:pt x="188" y="63"/>
                  </a:lnTo>
                  <a:lnTo>
                    <a:pt x="193" y="77"/>
                  </a:lnTo>
                  <a:lnTo>
                    <a:pt x="197" y="94"/>
                  </a:lnTo>
                  <a:close/>
                </a:path>
              </a:pathLst>
            </a:custGeom>
            <a:solidFill>
              <a:srgbClr val="000000"/>
            </a:solidFill>
            <a:ln w="9525">
              <a:noFill/>
              <a:round/>
              <a:headEnd/>
              <a:tailEnd/>
            </a:ln>
          </p:spPr>
          <p:txBody>
            <a:bodyPr/>
            <a:lstStyle/>
            <a:p>
              <a:pPr>
                <a:defRPr/>
              </a:pPr>
              <a:endParaRPr lang="en-CA"/>
            </a:p>
          </p:txBody>
        </p:sp>
        <p:sp>
          <p:nvSpPr>
            <p:cNvPr id="119" name="Freeform 95"/>
            <p:cNvSpPr>
              <a:spLocks/>
            </p:cNvSpPr>
            <p:nvPr/>
          </p:nvSpPr>
          <p:spPr bwMode="auto">
            <a:xfrm>
              <a:off x="3981" y="548"/>
              <a:ext cx="42" cy="44"/>
            </a:xfrm>
            <a:custGeom>
              <a:avLst/>
              <a:gdLst/>
              <a:ahLst/>
              <a:cxnLst>
                <a:cxn ang="0">
                  <a:pos x="156" y="82"/>
                </a:cxn>
                <a:cxn ang="0">
                  <a:pos x="208" y="82"/>
                </a:cxn>
                <a:cxn ang="0">
                  <a:pos x="156" y="124"/>
                </a:cxn>
                <a:cxn ang="0">
                  <a:pos x="156" y="134"/>
                </a:cxn>
                <a:cxn ang="0">
                  <a:pos x="157" y="145"/>
                </a:cxn>
                <a:cxn ang="0">
                  <a:pos x="159" y="155"/>
                </a:cxn>
                <a:cxn ang="0">
                  <a:pos x="161" y="166"/>
                </a:cxn>
                <a:cxn ang="0">
                  <a:pos x="162" y="175"/>
                </a:cxn>
                <a:cxn ang="0">
                  <a:pos x="164" y="185"/>
                </a:cxn>
                <a:cxn ang="0">
                  <a:pos x="165" y="195"/>
                </a:cxn>
                <a:cxn ang="0">
                  <a:pos x="167" y="207"/>
                </a:cxn>
                <a:cxn ang="0">
                  <a:pos x="104" y="144"/>
                </a:cxn>
                <a:cxn ang="0">
                  <a:pos x="32" y="218"/>
                </a:cxn>
                <a:cxn ang="0">
                  <a:pos x="33" y="202"/>
                </a:cxn>
                <a:cxn ang="0">
                  <a:pos x="38" y="188"/>
                </a:cxn>
                <a:cxn ang="0">
                  <a:pos x="44" y="176"/>
                </a:cxn>
                <a:cxn ang="0">
                  <a:pos x="52" y="166"/>
                </a:cxn>
                <a:cxn ang="0">
                  <a:pos x="59" y="153"/>
                </a:cxn>
                <a:cxn ang="0">
                  <a:pos x="66" y="141"/>
                </a:cxn>
                <a:cxn ang="0">
                  <a:pos x="70" y="127"/>
                </a:cxn>
                <a:cxn ang="0">
                  <a:pos x="73" y="114"/>
                </a:cxn>
                <a:cxn ang="0">
                  <a:pos x="0" y="82"/>
                </a:cxn>
                <a:cxn ang="0">
                  <a:pos x="7" y="82"/>
                </a:cxn>
                <a:cxn ang="0">
                  <a:pos x="15" y="82"/>
                </a:cxn>
                <a:cxn ang="0">
                  <a:pos x="23" y="82"/>
                </a:cxn>
                <a:cxn ang="0">
                  <a:pos x="32" y="82"/>
                </a:cxn>
                <a:cxn ang="0">
                  <a:pos x="41" y="82"/>
                </a:cxn>
                <a:cxn ang="0">
                  <a:pos x="50" y="82"/>
                </a:cxn>
                <a:cxn ang="0">
                  <a:pos x="60" y="82"/>
                </a:cxn>
                <a:cxn ang="0">
                  <a:pos x="73" y="82"/>
                </a:cxn>
                <a:cxn ang="0">
                  <a:pos x="115" y="0"/>
                </a:cxn>
                <a:cxn ang="0">
                  <a:pos x="120" y="7"/>
                </a:cxn>
                <a:cxn ang="0">
                  <a:pos x="125" y="19"/>
                </a:cxn>
                <a:cxn ang="0">
                  <a:pos x="127" y="31"/>
                </a:cxn>
                <a:cxn ang="0">
                  <a:pos x="130" y="44"/>
                </a:cxn>
                <a:cxn ang="0">
                  <a:pos x="134" y="55"/>
                </a:cxn>
                <a:cxn ang="0">
                  <a:pos x="138" y="66"/>
                </a:cxn>
                <a:cxn ang="0">
                  <a:pos x="145" y="75"/>
                </a:cxn>
                <a:cxn ang="0">
                  <a:pos x="156" y="82"/>
                </a:cxn>
              </a:cxnLst>
              <a:rect l="0" t="0" r="r" b="b"/>
              <a:pathLst>
                <a:path w="208" h="218">
                  <a:moveTo>
                    <a:pt x="156" y="82"/>
                  </a:moveTo>
                  <a:lnTo>
                    <a:pt x="208" y="82"/>
                  </a:lnTo>
                  <a:lnTo>
                    <a:pt x="156" y="124"/>
                  </a:lnTo>
                  <a:lnTo>
                    <a:pt x="156" y="134"/>
                  </a:lnTo>
                  <a:lnTo>
                    <a:pt x="157" y="145"/>
                  </a:lnTo>
                  <a:lnTo>
                    <a:pt x="159" y="155"/>
                  </a:lnTo>
                  <a:lnTo>
                    <a:pt x="161" y="166"/>
                  </a:lnTo>
                  <a:lnTo>
                    <a:pt x="162" y="175"/>
                  </a:lnTo>
                  <a:lnTo>
                    <a:pt x="164" y="185"/>
                  </a:lnTo>
                  <a:lnTo>
                    <a:pt x="165" y="195"/>
                  </a:lnTo>
                  <a:lnTo>
                    <a:pt x="167" y="207"/>
                  </a:lnTo>
                  <a:lnTo>
                    <a:pt x="104" y="144"/>
                  </a:lnTo>
                  <a:lnTo>
                    <a:pt x="32" y="218"/>
                  </a:lnTo>
                  <a:lnTo>
                    <a:pt x="33" y="202"/>
                  </a:lnTo>
                  <a:lnTo>
                    <a:pt x="38" y="188"/>
                  </a:lnTo>
                  <a:lnTo>
                    <a:pt x="44" y="176"/>
                  </a:lnTo>
                  <a:lnTo>
                    <a:pt x="52" y="166"/>
                  </a:lnTo>
                  <a:lnTo>
                    <a:pt x="59" y="153"/>
                  </a:lnTo>
                  <a:lnTo>
                    <a:pt x="66" y="141"/>
                  </a:lnTo>
                  <a:lnTo>
                    <a:pt x="70" y="127"/>
                  </a:lnTo>
                  <a:lnTo>
                    <a:pt x="73" y="114"/>
                  </a:lnTo>
                  <a:lnTo>
                    <a:pt x="0" y="82"/>
                  </a:lnTo>
                  <a:lnTo>
                    <a:pt x="7" y="82"/>
                  </a:lnTo>
                  <a:lnTo>
                    <a:pt x="15" y="82"/>
                  </a:lnTo>
                  <a:lnTo>
                    <a:pt x="23" y="82"/>
                  </a:lnTo>
                  <a:lnTo>
                    <a:pt x="32" y="82"/>
                  </a:lnTo>
                  <a:lnTo>
                    <a:pt x="41" y="82"/>
                  </a:lnTo>
                  <a:lnTo>
                    <a:pt x="50" y="82"/>
                  </a:lnTo>
                  <a:lnTo>
                    <a:pt x="60" y="82"/>
                  </a:lnTo>
                  <a:lnTo>
                    <a:pt x="73" y="82"/>
                  </a:lnTo>
                  <a:lnTo>
                    <a:pt x="115" y="0"/>
                  </a:lnTo>
                  <a:lnTo>
                    <a:pt x="120" y="7"/>
                  </a:lnTo>
                  <a:lnTo>
                    <a:pt x="125" y="19"/>
                  </a:lnTo>
                  <a:lnTo>
                    <a:pt x="127" y="31"/>
                  </a:lnTo>
                  <a:lnTo>
                    <a:pt x="130" y="44"/>
                  </a:lnTo>
                  <a:lnTo>
                    <a:pt x="134" y="55"/>
                  </a:lnTo>
                  <a:lnTo>
                    <a:pt x="138" y="66"/>
                  </a:lnTo>
                  <a:lnTo>
                    <a:pt x="145" y="75"/>
                  </a:lnTo>
                  <a:lnTo>
                    <a:pt x="156" y="82"/>
                  </a:lnTo>
                  <a:close/>
                </a:path>
              </a:pathLst>
            </a:custGeom>
            <a:solidFill>
              <a:srgbClr val="FFFF4C"/>
            </a:solidFill>
            <a:ln w="9525">
              <a:noFill/>
              <a:round/>
              <a:headEnd/>
              <a:tailEnd/>
            </a:ln>
          </p:spPr>
          <p:txBody>
            <a:bodyPr/>
            <a:lstStyle/>
            <a:p>
              <a:pPr>
                <a:defRPr/>
              </a:pPr>
              <a:endParaRPr lang="en-CA"/>
            </a:p>
          </p:txBody>
        </p:sp>
        <p:sp>
          <p:nvSpPr>
            <p:cNvPr id="120" name="Freeform 96"/>
            <p:cNvSpPr>
              <a:spLocks/>
            </p:cNvSpPr>
            <p:nvPr/>
          </p:nvSpPr>
          <p:spPr bwMode="auto">
            <a:xfrm>
              <a:off x="4081" y="670"/>
              <a:ext cx="58" cy="58"/>
            </a:xfrm>
            <a:custGeom>
              <a:avLst/>
              <a:gdLst/>
              <a:ahLst/>
              <a:cxnLst>
                <a:cxn ang="0">
                  <a:pos x="196" y="94"/>
                </a:cxn>
                <a:cxn ang="0">
                  <a:pos x="207" y="96"/>
                </a:cxn>
                <a:cxn ang="0">
                  <a:pos x="220" y="97"/>
                </a:cxn>
                <a:cxn ang="0">
                  <a:pos x="233" y="98"/>
                </a:cxn>
                <a:cxn ang="0">
                  <a:pos x="246" y="100"/>
                </a:cxn>
                <a:cxn ang="0">
                  <a:pos x="257" y="103"/>
                </a:cxn>
                <a:cxn ang="0">
                  <a:pos x="270" y="107"/>
                </a:cxn>
                <a:cxn ang="0">
                  <a:pos x="279" y="114"/>
                </a:cxn>
                <a:cxn ang="0">
                  <a:pos x="289" y="125"/>
                </a:cxn>
                <a:cxn ang="0">
                  <a:pos x="278" y="134"/>
                </a:cxn>
                <a:cxn ang="0">
                  <a:pos x="263" y="143"/>
                </a:cxn>
                <a:cxn ang="0">
                  <a:pos x="246" y="150"/>
                </a:cxn>
                <a:cxn ang="0">
                  <a:pos x="230" y="159"/>
                </a:cxn>
                <a:cxn ang="0">
                  <a:pos x="217" y="168"/>
                </a:cxn>
                <a:cxn ang="0">
                  <a:pos x="211" y="181"/>
                </a:cxn>
                <a:cxn ang="0">
                  <a:pos x="213" y="196"/>
                </a:cxn>
                <a:cxn ang="0">
                  <a:pos x="227" y="218"/>
                </a:cxn>
                <a:cxn ang="0">
                  <a:pos x="227" y="225"/>
                </a:cxn>
                <a:cxn ang="0">
                  <a:pos x="228" y="233"/>
                </a:cxn>
                <a:cxn ang="0">
                  <a:pos x="228" y="239"/>
                </a:cxn>
                <a:cxn ang="0">
                  <a:pos x="230" y="247"/>
                </a:cxn>
                <a:cxn ang="0">
                  <a:pos x="230" y="253"/>
                </a:cxn>
                <a:cxn ang="0">
                  <a:pos x="231" y="260"/>
                </a:cxn>
                <a:cxn ang="0">
                  <a:pos x="229" y="264"/>
                </a:cxn>
                <a:cxn ang="0">
                  <a:pos x="227" y="270"/>
                </a:cxn>
                <a:cxn ang="0">
                  <a:pos x="215" y="268"/>
                </a:cxn>
                <a:cxn ang="0">
                  <a:pos x="204" y="262"/>
                </a:cxn>
                <a:cxn ang="0">
                  <a:pos x="194" y="255"/>
                </a:cxn>
                <a:cxn ang="0">
                  <a:pos x="185" y="247"/>
                </a:cxn>
                <a:cxn ang="0">
                  <a:pos x="175" y="238"/>
                </a:cxn>
                <a:cxn ang="0">
                  <a:pos x="166" y="229"/>
                </a:cxn>
                <a:cxn ang="0">
                  <a:pos x="155" y="222"/>
                </a:cxn>
                <a:cxn ang="0">
                  <a:pos x="144" y="218"/>
                </a:cxn>
                <a:cxn ang="0">
                  <a:pos x="51" y="290"/>
                </a:cxn>
                <a:cxn ang="0">
                  <a:pos x="40" y="290"/>
                </a:cxn>
                <a:cxn ang="0">
                  <a:pos x="44" y="274"/>
                </a:cxn>
                <a:cxn ang="0">
                  <a:pos x="50" y="258"/>
                </a:cxn>
                <a:cxn ang="0">
                  <a:pos x="55" y="243"/>
                </a:cxn>
                <a:cxn ang="0">
                  <a:pos x="62" y="228"/>
                </a:cxn>
                <a:cxn ang="0">
                  <a:pos x="69" y="212"/>
                </a:cxn>
                <a:cxn ang="0">
                  <a:pos x="77" y="196"/>
                </a:cxn>
                <a:cxn ang="0">
                  <a:pos x="83" y="181"/>
                </a:cxn>
                <a:cxn ang="0">
                  <a:pos x="92" y="166"/>
                </a:cxn>
                <a:cxn ang="0">
                  <a:pos x="80" y="161"/>
                </a:cxn>
                <a:cxn ang="0">
                  <a:pos x="69" y="157"/>
                </a:cxn>
                <a:cxn ang="0">
                  <a:pos x="56" y="152"/>
                </a:cxn>
                <a:cxn ang="0">
                  <a:pos x="46" y="148"/>
                </a:cxn>
                <a:cxn ang="0">
                  <a:pos x="34" y="140"/>
                </a:cxn>
                <a:cxn ang="0">
                  <a:pos x="22" y="133"/>
                </a:cxn>
                <a:cxn ang="0">
                  <a:pos x="10" y="124"/>
                </a:cxn>
                <a:cxn ang="0">
                  <a:pos x="0" y="114"/>
                </a:cxn>
                <a:cxn ang="0">
                  <a:pos x="114" y="94"/>
                </a:cxn>
                <a:cxn ang="0">
                  <a:pos x="155" y="0"/>
                </a:cxn>
                <a:cxn ang="0">
                  <a:pos x="161" y="8"/>
                </a:cxn>
                <a:cxn ang="0">
                  <a:pos x="168" y="18"/>
                </a:cxn>
                <a:cxn ang="0">
                  <a:pos x="174" y="29"/>
                </a:cxn>
                <a:cxn ang="0">
                  <a:pos x="179" y="43"/>
                </a:cxn>
                <a:cxn ang="0">
                  <a:pos x="183" y="55"/>
                </a:cxn>
                <a:cxn ang="0">
                  <a:pos x="187" y="68"/>
                </a:cxn>
                <a:cxn ang="0">
                  <a:pos x="192" y="80"/>
                </a:cxn>
                <a:cxn ang="0">
                  <a:pos x="196" y="94"/>
                </a:cxn>
              </a:cxnLst>
              <a:rect l="0" t="0" r="r" b="b"/>
              <a:pathLst>
                <a:path w="289" h="290">
                  <a:moveTo>
                    <a:pt x="196" y="94"/>
                  </a:moveTo>
                  <a:lnTo>
                    <a:pt x="207" y="96"/>
                  </a:lnTo>
                  <a:lnTo>
                    <a:pt x="220" y="97"/>
                  </a:lnTo>
                  <a:lnTo>
                    <a:pt x="233" y="98"/>
                  </a:lnTo>
                  <a:lnTo>
                    <a:pt x="246" y="100"/>
                  </a:lnTo>
                  <a:lnTo>
                    <a:pt x="257" y="103"/>
                  </a:lnTo>
                  <a:lnTo>
                    <a:pt x="270" y="107"/>
                  </a:lnTo>
                  <a:lnTo>
                    <a:pt x="279" y="114"/>
                  </a:lnTo>
                  <a:lnTo>
                    <a:pt x="289" y="125"/>
                  </a:lnTo>
                  <a:lnTo>
                    <a:pt x="278" y="134"/>
                  </a:lnTo>
                  <a:lnTo>
                    <a:pt x="263" y="143"/>
                  </a:lnTo>
                  <a:lnTo>
                    <a:pt x="246" y="150"/>
                  </a:lnTo>
                  <a:lnTo>
                    <a:pt x="230" y="159"/>
                  </a:lnTo>
                  <a:lnTo>
                    <a:pt x="217" y="168"/>
                  </a:lnTo>
                  <a:lnTo>
                    <a:pt x="211" y="181"/>
                  </a:lnTo>
                  <a:lnTo>
                    <a:pt x="213" y="196"/>
                  </a:lnTo>
                  <a:lnTo>
                    <a:pt x="227" y="218"/>
                  </a:lnTo>
                  <a:lnTo>
                    <a:pt x="227" y="225"/>
                  </a:lnTo>
                  <a:lnTo>
                    <a:pt x="228" y="233"/>
                  </a:lnTo>
                  <a:lnTo>
                    <a:pt x="228" y="239"/>
                  </a:lnTo>
                  <a:lnTo>
                    <a:pt x="230" y="247"/>
                  </a:lnTo>
                  <a:lnTo>
                    <a:pt x="230" y="253"/>
                  </a:lnTo>
                  <a:lnTo>
                    <a:pt x="231" y="260"/>
                  </a:lnTo>
                  <a:lnTo>
                    <a:pt x="229" y="264"/>
                  </a:lnTo>
                  <a:lnTo>
                    <a:pt x="227" y="270"/>
                  </a:lnTo>
                  <a:lnTo>
                    <a:pt x="215" y="268"/>
                  </a:lnTo>
                  <a:lnTo>
                    <a:pt x="204" y="262"/>
                  </a:lnTo>
                  <a:lnTo>
                    <a:pt x="194" y="255"/>
                  </a:lnTo>
                  <a:lnTo>
                    <a:pt x="185" y="247"/>
                  </a:lnTo>
                  <a:lnTo>
                    <a:pt x="175" y="238"/>
                  </a:lnTo>
                  <a:lnTo>
                    <a:pt x="166" y="229"/>
                  </a:lnTo>
                  <a:lnTo>
                    <a:pt x="155" y="222"/>
                  </a:lnTo>
                  <a:lnTo>
                    <a:pt x="144" y="218"/>
                  </a:lnTo>
                  <a:lnTo>
                    <a:pt x="51" y="290"/>
                  </a:lnTo>
                  <a:lnTo>
                    <a:pt x="40" y="290"/>
                  </a:lnTo>
                  <a:lnTo>
                    <a:pt x="44" y="274"/>
                  </a:lnTo>
                  <a:lnTo>
                    <a:pt x="50" y="258"/>
                  </a:lnTo>
                  <a:lnTo>
                    <a:pt x="55" y="243"/>
                  </a:lnTo>
                  <a:lnTo>
                    <a:pt x="62" y="228"/>
                  </a:lnTo>
                  <a:lnTo>
                    <a:pt x="69" y="212"/>
                  </a:lnTo>
                  <a:lnTo>
                    <a:pt x="77" y="196"/>
                  </a:lnTo>
                  <a:lnTo>
                    <a:pt x="83" y="181"/>
                  </a:lnTo>
                  <a:lnTo>
                    <a:pt x="92" y="166"/>
                  </a:lnTo>
                  <a:lnTo>
                    <a:pt x="80" y="161"/>
                  </a:lnTo>
                  <a:lnTo>
                    <a:pt x="69" y="157"/>
                  </a:lnTo>
                  <a:lnTo>
                    <a:pt x="56" y="152"/>
                  </a:lnTo>
                  <a:lnTo>
                    <a:pt x="46" y="148"/>
                  </a:lnTo>
                  <a:lnTo>
                    <a:pt x="34" y="140"/>
                  </a:lnTo>
                  <a:lnTo>
                    <a:pt x="22" y="133"/>
                  </a:lnTo>
                  <a:lnTo>
                    <a:pt x="10" y="124"/>
                  </a:lnTo>
                  <a:lnTo>
                    <a:pt x="0" y="114"/>
                  </a:lnTo>
                  <a:lnTo>
                    <a:pt x="114" y="94"/>
                  </a:lnTo>
                  <a:lnTo>
                    <a:pt x="155" y="0"/>
                  </a:lnTo>
                  <a:lnTo>
                    <a:pt x="161" y="8"/>
                  </a:lnTo>
                  <a:lnTo>
                    <a:pt x="168" y="18"/>
                  </a:lnTo>
                  <a:lnTo>
                    <a:pt x="174" y="29"/>
                  </a:lnTo>
                  <a:lnTo>
                    <a:pt x="179" y="43"/>
                  </a:lnTo>
                  <a:lnTo>
                    <a:pt x="183" y="55"/>
                  </a:lnTo>
                  <a:lnTo>
                    <a:pt x="187" y="68"/>
                  </a:lnTo>
                  <a:lnTo>
                    <a:pt x="192" y="80"/>
                  </a:lnTo>
                  <a:lnTo>
                    <a:pt x="196" y="94"/>
                  </a:lnTo>
                  <a:close/>
                </a:path>
              </a:pathLst>
            </a:custGeom>
            <a:solidFill>
              <a:srgbClr val="000000"/>
            </a:solidFill>
            <a:ln w="9525">
              <a:noFill/>
              <a:round/>
              <a:headEnd/>
              <a:tailEnd/>
            </a:ln>
          </p:spPr>
          <p:txBody>
            <a:bodyPr/>
            <a:lstStyle/>
            <a:p>
              <a:pPr>
                <a:defRPr/>
              </a:pPr>
              <a:endParaRPr lang="en-CA"/>
            </a:p>
          </p:txBody>
        </p:sp>
        <p:sp>
          <p:nvSpPr>
            <p:cNvPr id="121" name="Freeform 97"/>
            <p:cNvSpPr>
              <a:spLocks/>
            </p:cNvSpPr>
            <p:nvPr/>
          </p:nvSpPr>
          <p:spPr bwMode="auto">
            <a:xfrm>
              <a:off x="4089" y="679"/>
              <a:ext cx="42" cy="41"/>
            </a:xfrm>
            <a:custGeom>
              <a:avLst/>
              <a:gdLst/>
              <a:ahLst/>
              <a:cxnLst>
                <a:cxn ang="0">
                  <a:pos x="156" y="72"/>
                </a:cxn>
                <a:cxn ang="0">
                  <a:pos x="208" y="83"/>
                </a:cxn>
                <a:cxn ang="0">
                  <a:pos x="156" y="124"/>
                </a:cxn>
                <a:cxn ang="0">
                  <a:pos x="156" y="134"/>
                </a:cxn>
                <a:cxn ang="0">
                  <a:pos x="158" y="145"/>
                </a:cxn>
                <a:cxn ang="0">
                  <a:pos x="159" y="154"/>
                </a:cxn>
                <a:cxn ang="0">
                  <a:pos x="161" y="163"/>
                </a:cxn>
                <a:cxn ang="0">
                  <a:pos x="162" y="171"/>
                </a:cxn>
                <a:cxn ang="0">
                  <a:pos x="164" y="180"/>
                </a:cxn>
                <a:cxn ang="0">
                  <a:pos x="165" y="188"/>
                </a:cxn>
                <a:cxn ang="0">
                  <a:pos x="167" y="196"/>
                </a:cxn>
                <a:cxn ang="0">
                  <a:pos x="104" y="145"/>
                </a:cxn>
                <a:cxn ang="0">
                  <a:pos x="32" y="207"/>
                </a:cxn>
                <a:cxn ang="0">
                  <a:pos x="33" y="195"/>
                </a:cxn>
                <a:cxn ang="0">
                  <a:pos x="38" y="185"/>
                </a:cxn>
                <a:cxn ang="0">
                  <a:pos x="45" y="174"/>
                </a:cxn>
                <a:cxn ang="0">
                  <a:pos x="52" y="163"/>
                </a:cxn>
                <a:cxn ang="0">
                  <a:pos x="59" y="152"/>
                </a:cxn>
                <a:cxn ang="0">
                  <a:pos x="66" y="141"/>
                </a:cxn>
                <a:cxn ang="0">
                  <a:pos x="72" y="127"/>
                </a:cxn>
                <a:cxn ang="0">
                  <a:pos x="74" y="114"/>
                </a:cxn>
                <a:cxn ang="0">
                  <a:pos x="0" y="83"/>
                </a:cxn>
                <a:cxn ang="0">
                  <a:pos x="11" y="79"/>
                </a:cxn>
                <a:cxn ang="0">
                  <a:pos x="22" y="78"/>
                </a:cxn>
                <a:cxn ang="0">
                  <a:pos x="31" y="78"/>
                </a:cxn>
                <a:cxn ang="0">
                  <a:pos x="40" y="78"/>
                </a:cxn>
                <a:cxn ang="0">
                  <a:pos x="48" y="76"/>
                </a:cxn>
                <a:cxn ang="0">
                  <a:pos x="57" y="76"/>
                </a:cxn>
                <a:cxn ang="0">
                  <a:pos x="65" y="74"/>
                </a:cxn>
                <a:cxn ang="0">
                  <a:pos x="74" y="72"/>
                </a:cxn>
                <a:cxn ang="0">
                  <a:pos x="115" y="0"/>
                </a:cxn>
                <a:cxn ang="0">
                  <a:pos x="120" y="7"/>
                </a:cxn>
                <a:cxn ang="0">
                  <a:pos x="125" y="19"/>
                </a:cxn>
                <a:cxn ang="0">
                  <a:pos x="128" y="30"/>
                </a:cxn>
                <a:cxn ang="0">
                  <a:pos x="132" y="43"/>
                </a:cxn>
                <a:cxn ang="0">
                  <a:pos x="134" y="53"/>
                </a:cxn>
                <a:cxn ang="0">
                  <a:pos x="138" y="63"/>
                </a:cxn>
                <a:cxn ang="0">
                  <a:pos x="145" y="68"/>
                </a:cxn>
                <a:cxn ang="0">
                  <a:pos x="156" y="72"/>
                </a:cxn>
              </a:cxnLst>
              <a:rect l="0" t="0" r="r" b="b"/>
              <a:pathLst>
                <a:path w="208" h="207">
                  <a:moveTo>
                    <a:pt x="156" y="72"/>
                  </a:moveTo>
                  <a:lnTo>
                    <a:pt x="208" y="83"/>
                  </a:lnTo>
                  <a:lnTo>
                    <a:pt x="156" y="124"/>
                  </a:lnTo>
                  <a:lnTo>
                    <a:pt x="156" y="134"/>
                  </a:lnTo>
                  <a:lnTo>
                    <a:pt x="158" y="145"/>
                  </a:lnTo>
                  <a:lnTo>
                    <a:pt x="159" y="154"/>
                  </a:lnTo>
                  <a:lnTo>
                    <a:pt x="161" y="163"/>
                  </a:lnTo>
                  <a:lnTo>
                    <a:pt x="162" y="171"/>
                  </a:lnTo>
                  <a:lnTo>
                    <a:pt x="164" y="180"/>
                  </a:lnTo>
                  <a:lnTo>
                    <a:pt x="165" y="188"/>
                  </a:lnTo>
                  <a:lnTo>
                    <a:pt x="167" y="196"/>
                  </a:lnTo>
                  <a:lnTo>
                    <a:pt x="104" y="145"/>
                  </a:lnTo>
                  <a:lnTo>
                    <a:pt x="32" y="207"/>
                  </a:lnTo>
                  <a:lnTo>
                    <a:pt x="33" y="195"/>
                  </a:lnTo>
                  <a:lnTo>
                    <a:pt x="38" y="185"/>
                  </a:lnTo>
                  <a:lnTo>
                    <a:pt x="45" y="174"/>
                  </a:lnTo>
                  <a:lnTo>
                    <a:pt x="52" y="163"/>
                  </a:lnTo>
                  <a:lnTo>
                    <a:pt x="59" y="152"/>
                  </a:lnTo>
                  <a:lnTo>
                    <a:pt x="66" y="141"/>
                  </a:lnTo>
                  <a:lnTo>
                    <a:pt x="72" y="127"/>
                  </a:lnTo>
                  <a:lnTo>
                    <a:pt x="74" y="114"/>
                  </a:lnTo>
                  <a:lnTo>
                    <a:pt x="0" y="83"/>
                  </a:lnTo>
                  <a:lnTo>
                    <a:pt x="11" y="79"/>
                  </a:lnTo>
                  <a:lnTo>
                    <a:pt x="22" y="78"/>
                  </a:lnTo>
                  <a:lnTo>
                    <a:pt x="31" y="78"/>
                  </a:lnTo>
                  <a:lnTo>
                    <a:pt x="40" y="78"/>
                  </a:lnTo>
                  <a:lnTo>
                    <a:pt x="48" y="76"/>
                  </a:lnTo>
                  <a:lnTo>
                    <a:pt x="57" y="76"/>
                  </a:lnTo>
                  <a:lnTo>
                    <a:pt x="65" y="74"/>
                  </a:lnTo>
                  <a:lnTo>
                    <a:pt x="74" y="72"/>
                  </a:lnTo>
                  <a:lnTo>
                    <a:pt x="115" y="0"/>
                  </a:lnTo>
                  <a:lnTo>
                    <a:pt x="120" y="7"/>
                  </a:lnTo>
                  <a:lnTo>
                    <a:pt x="125" y="19"/>
                  </a:lnTo>
                  <a:lnTo>
                    <a:pt x="128" y="30"/>
                  </a:lnTo>
                  <a:lnTo>
                    <a:pt x="132" y="43"/>
                  </a:lnTo>
                  <a:lnTo>
                    <a:pt x="134" y="53"/>
                  </a:lnTo>
                  <a:lnTo>
                    <a:pt x="138" y="63"/>
                  </a:lnTo>
                  <a:lnTo>
                    <a:pt x="145" y="68"/>
                  </a:lnTo>
                  <a:lnTo>
                    <a:pt x="156" y="72"/>
                  </a:lnTo>
                  <a:close/>
                </a:path>
              </a:pathLst>
            </a:custGeom>
            <a:solidFill>
              <a:srgbClr val="FFFF4C"/>
            </a:solidFill>
            <a:ln w="9525">
              <a:noFill/>
              <a:round/>
              <a:headEnd/>
              <a:tailEnd/>
            </a:ln>
          </p:spPr>
          <p:txBody>
            <a:bodyPr/>
            <a:lstStyle/>
            <a:p>
              <a:pPr>
                <a:defRPr/>
              </a:pPr>
              <a:endParaRPr lang="en-CA"/>
            </a:p>
          </p:txBody>
        </p:sp>
        <p:sp>
          <p:nvSpPr>
            <p:cNvPr id="122" name="Freeform 98"/>
            <p:cNvSpPr>
              <a:spLocks/>
            </p:cNvSpPr>
            <p:nvPr/>
          </p:nvSpPr>
          <p:spPr bwMode="auto">
            <a:xfrm>
              <a:off x="4407" y="645"/>
              <a:ext cx="68" cy="69"/>
            </a:xfrm>
            <a:custGeom>
              <a:avLst/>
              <a:gdLst/>
              <a:ahLst/>
              <a:cxnLst>
                <a:cxn ang="0">
                  <a:pos x="125" y="0"/>
                </a:cxn>
                <a:cxn ang="0">
                  <a:pos x="125" y="15"/>
                </a:cxn>
                <a:cxn ang="0">
                  <a:pos x="126" y="32"/>
                </a:cxn>
                <a:cxn ang="0">
                  <a:pos x="126" y="49"/>
                </a:cxn>
                <a:cxn ang="0">
                  <a:pos x="127" y="66"/>
                </a:cxn>
                <a:cxn ang="0">
                  <a:pos x="126" y="82"/>
                </a:cxn>
                <a:cxn ang="0">
                  <a:pos x="123" y="98"/>
                </a:cxn>
                <a:cxn ang="0">
                  <a:pos x="120" y="111"/>
                </a:cxn>
                <a:cxn ang="0">
                  <a:pos x="114" y="125"/>
                </a:cxn>
                <a:cxn ang="0">
                  <a:pos x="0" y="167"/>
                </a:cxn>
                <a:cxn ang="0">
                  <a:pos x="94" y="229"/>
                </a:cxn>
                <a:cxn ang="0">
                  <a:pos x="96" y="242"/>
                </a:cxn>
                <a:cxn ang="0">
                  <a:pos x="97" y="257"/>
                </a:cxn>
                <a:cxn ang="0">
                  <a:pos x="97" y="271"/>
                </a:cxn>
                <a:cxn ang="0">
                  <a:pos x="97" y="284"/>
                </a:cxn>
                <a:cxn ang="0">
                  <a:pos x="95" y="295"/>
                </a:cxn>
                <a:cxn ang="0">
                  <a:pos x="95" y="308"/>
                </a:cxn>
                <a:cxn ang="0">
                  <a:pos x="94" y="320"/>
                </a:cxn>
                <a:cxn ang="0">
                  <a:pos x="94" y="333"/>
                </a:cxn>
                <a:cxn ang="0">
                  <a:pos x="108" y="326"/>
                </a:cxn>
                <a:cxn ang="0">
                  <a:pos x="119" y="319"/>
                </a:cxn>
                <a:cxn ang="0">
                  <a:pos x="128" y="309"/>
                </a:cxn>
                <a:cxn ang="0">
                  <a:pos x="138" y="300"/>
                </a:cxn>
                <a:cxn ang="0">
                  <a:pos x="146" y="289"/>
                </a:cxn>
                <a:cxn ang="0">
                  <a:pos x="155" y="278"/>
                </a:cxn>
                <a:cxn ang="0">
                  <a:pos x="165" y="268"/>
                </a:cxn>
                <a:cxn ang="0">
                  <a:pos x="177" y="260"/>
                </a:cxn>
                <a:cxn ang="0">
                  <a:pos x="280" y="343"/>
                </a:cxn>
                <a:cxn ang="0">
                  <a:pos x="285" y="334"/>
                </a:cxn>
                <a:cxn ang="0">
                  <a:pos x="288" y="325"/>
                </a:cxn>
                <a:cxn ang="0">
                  <a:pos x="288" y="316"/>
                </a:cxn>
                <a:cxn ang="0">
                  <a:pos x="286" y="307"/>
                </a:cxn>
                <a:cxn ang="0">
                  <a:pos x="282" y="296"/>
                </a:cxn>
                <a:cxn ang="0">
                  <a:pos x="278" y="286"/>
                </a:cxn>
                <a:cxn ang="0">
                  <a:pos x="274" y="277"/>
                </a:cxn>
                <a:cxn ang="0">
                  <a:pos x="270" y="271"/>
                </a:cxn>
                <a:cxn ang="0">
                  <a:pos x="239" y="219"/>
                </a:cxn>
                <a:cxn ang="0">
                  <a:pos x="251" y="207"/>
                </a:cxn>
                <a:cxn ang="0">
                  <a:pos x="265" y="197"/>
                </a:cxn>
                <a:cxn ang="0">
                  <a:pos x="278" y="188"/>
                </a:cxn>
                <a:cxn ang="0">
                  <a:pos x="294" y="180"/>
                </a:cxn>
                <a:cxn ang="0">
                  <a:pos x="308" y="170"/>
                </a:cxn>
                <a:cxn ang="0">
                  <a:pos x="321" y="161"/>
                </a:cxn>
                <a:cxn ang="0">
                  <a:pos x="332" y="150"/>
                </a:cxn>
                <a:cxn ang="0">
                  <a:pos x="343" y="136"/>
                </a:cxn>
                <a:cxn ang="0">
                  <a:pos x="330" y="132"/>
                </a:cxn>
                <a:cxn ang="0">
                  <a:pos x="319" y="129"/>
                </a:cxn>
                <a:cxn ang="0">
                  <a:pos x="306" y="126"/>
                </a:cxn>
                <a:cxn ang="0">
                  <a:pos x="295" y="126"/>
                </a:cxn>
                <a:cxn ang="0">
                  <a:pos x="283" y="125"/>
                </a:cxn>
                <a:cxn ang="0">
                  <a:pos x="271" y="125"/>
                </a:cxn>
                <a:cxn ang="0">
                  <a:pos x="260" y="125"/>
                </a:cxn>
                <a:cxn ang="0">
                  <a:pos x="249" y="125"/>
                </a:cxn>
                <a:cxn ang="0">
                  <a:pos x="135" y="0"/>
                </a:cxn>
                <a:cxn ang="0">
                  <a:pos x="125" y="0"/>
                </a:cxn>
              </a:cxnLst>
              <a:rect l="0" t="0" r="r" b="b"/>
              <a:pathLst>
                <a:path w="343" h="343">
                  <a:moveTo>
                    <a:pt x="125" y="0"/>
                  </a:moveTo>
                  <a:lnTo>
                    <a:pt x="125" y="15"/>
                  </a:lnTo>
                  <a:lnTo>
                    <a:pt x="126" y="32"/>
                  </a:lnTo>
                  <a:lnTo>
                    <a:pt x="126" y="49"/>
                  </a:lnTo>
                  <a:lnTo>
                    <a:pt x="127" y="66"/>
                  </a:lnTo>
                  <a:lnTo>
                    <a:pt x="126" y="82"/>
                  </a:lnTo>
                  <a:lnTo>
                    <a:pt x="123" y="98"/>
                  </a:lnTo>
                  <a:lnTo>
                    <a:pt x="120" y="111"/>
                  </a:lnTo>
                  <a:lnTo>
                    <a:pt x="114" y="125"/>
                  </a:lnTo>
                  <a:lnTo>
                    <a:pt x="0" y="167"/>
                  </a:lnTo>
                  <a:lnTo>
                    <a:pt x="94" y="229"/>
                  </a:lnTo>
                  <a:lnTo>
                    <a:pt x="96" y="242"/>
                  </a:lnTo>
                  <a:lnTo>
                    <a:pt x="97" y="257"/>
                  </a:lnTo>
                  <a:lnTo>
                    <a:pt x="97" y="271"/>
                  </a:lnTo>
                  <a:lnTo>
                    <a:pt x="97" y="284"/>
                  </a:lnTo>
                  <a:lnTo>
                    <a:pt x="95" y="295"/>
                  </a:lnTo>
                  <a:lnTo>
                    <a:pt x="95" y="308"/>
                  </a:lnTo>
                  <a:lnTo>
                    <a:pt x="94" y="320"/>
                  </a:lnTo>
                  <a:lnTo>
                    <a:pt x="94" y="333"/>
                  </a:lnTo>
                  <a:lnTo>
                    <a:pt x="108" y="326"/>
                  </a:lnTo>
                  <a:lnTo>
                    <a:pt x="119" y="319"/>
                  </a:lnTo>
                  <a:lnTo>
                    <a:pt x="128" y="309"/>
                  </a:lnTo>
                  <a:lnTo>
                    <a:pt x="138" y="300"/>
                  </a:lnTo>
                  <a:lnTo>
                    <a:pt x="146" y="289"/>
                  </a:lnTo>
                  <a:lnTo>
                    <a:pt x="155" y="278"/>
                  </a:lnTo>
                  <a:lnTo>
                    <a:pt x="165" y="268"/>
                  </a:lnTo>
                  <a:lnTo>
                    <a:pt x="177" y="260"/>
                  </a:lnTo>
                  <a:lnTo>
                    <a:pt x="280" y="343"/>
                  </a:lnTo>
                  <a:lnTo>
                    <a:pt x="285" y="334"/>
                  </a:lnTo>
                  <a:lnTo>
                    <a:pt x="288" y="325"/>
                  </a:lnTo>
                  <a:lnTo>
                    <a:pt x="288" y="316"/>
                  </a:lnTo>
                  <a:lnTo>
                    <a:pt x="286" y="307"/>
                  </a:lnTo>
                  <a:lnTo>
                    <a:pt x="282" y="296"/>
                  </a:lnTo>
                  <a:lnTo>
                    <a:pt x="278" y="286"/>
                  </a:lnTo>
                  <a:lnTo>
                    <a:pt x="274" y="277"/>
                  </a:lnTo>
                  <a:lnTo>
                    <a:pt x="270" y="271"/>
                  </a:lnTo>
                  <a:lnTo>
                    <a:pt x="239" y="219"/>
                  </a:lnTo>
                  <a:lnTo>
                    <a:pt x="251" y="207"/>
                  </a:lnTo>
                  <a:lnTo>
                    <a:pt x="265" y="197"/>
                  </a:lnTo>
                  <a:lnTo>
                    <a:pt x="278" y="188"/>
                  </a:lnTo>
                  <a:lnTo>
                    <a:pt x="294" y="180"/>
                  </a:lnTo>
                  <a:lnTo>
                    <a:pt x="308" y="170"/>
                  </a:lnTo>
                  <a:lnTo>
                    <a:pt x="321" y="161"/>
                  </a:lnTo>
                  <a:lnTo>
                    <a:pt x="332" y="150"/>
                  </a:lnTo>
                  <a:lnTo>
                    <a:pt x="343" y="136"/>
                  </a:lnTo>
                  <a:lnTo>
                    <a:pt x="330" y="132"/>
                  </a:lnTo>
                  <a:lnTo>
                    <a:pt x="319" y="129"/>
                  </a:lnTo>
                  <a:lnTo>
                    <a:pt x="306" y="126"/>
                  </a:lnTo>
                  <a:lnTo>
                    <a:pt x="295" y="126"/>
                  </a:lnTo>
                  <a:lnTo>
                    <a:pt x="283" y="125"/>
                  </a:lnTo>
                  <a:lnTo>
                    <a:pt x="271" y="125"/>
                  </a:lnTo>
                  <a:lnTo>
                    <a:pt x="260" y="125"/>
                  </a:lnTo>
                  <a:lnTo>
                    <a:pt x="249" y="125"/>
                  </a:lnTo>
                  <a:lnTo>
                    <a:pt x="135" y="0"/>
                  </a:lnTo>
                  <a:lnTo>
                    <a:pt x="125" y="0"/>
                  </a:lnTo>
                  <a:close/>
                </a:path>
              </a:pathLst>
            </a:custGeom>
            <a:solidFill>
              <a:srgbClr val="000000"/>
            </a:solidFill>
            <a:ln w="9525">
              <a:noFill/>
              <a:round/>
              <a:headEnd/>
              <a:tailEnd/>
            </a:ln>
          </p:spPr>
          <p:txBody>
            <a:bodyPr/>
            <a:lstStyle/>
            <a:p>
              <a:pPr>
                <a:defRPr/>
              </a:pPr>
              <a:endParaRPr lang="en-CA"/>
            </a:p>
          </p:txBody>
        </p:sp>
        <p:sp>
          <p:nvSpPr>
            <p:cNvPr id="123" name="Freeform 99"/>
            <p:cNvSpPr>
              <a:spLocks/>
            </p:cNvSpPr>
            <p:nvPr/>
          </p:nvSpPr>
          <p:spPr bwMode="auto">
            <a:xfrm>
              <a:off x="4415" y="654"/>
              <a:ext cx="52" cy="49"/>
            </a:xfrm>
            <a:custGeom>
              <a:avLst/>
              <a:gdLst/>
              <a:ahLst/>
              <a:cxnLst>
                <a:cxn ang="0">
                  <a:pos x="93" y="104"/>
                </a:cxn>
                <a:cxn ang="0">
                  <a:pos x="80" y="108"/>
                </a:cxn>
                <a:cxn ang="0">
                  <a:pos x="69" y="111"/>
                </a:cxn>
                <a:cxn ang="0">
                  <a:pos x="57" y="114"/>
                </a:cxn>
                <a:cxn ang="0">
                  <a:pos x="46" y="119"/>
                </a:cxn>
                <a:cxn ang="0">
                  <a:pos x="34" y="122"/>
                </a:cxn>
                <a:cxn ang="0">
                  <a:pos x="23" y="127"/>
                </a:cxn>
                <a:cxn ang="0">
                  <a:pos x="10" y="130"/>
                </a:cxn>
                <a:cxn ang="0">
                  <a:pos x="0" y="135"/>
                </a:cxn>
                <a:cxn ang="0">
                  <a:pos x="72" y="177"/>
                </a:cxn>
                <a:cxn ang="0">
                  <a:pos x="83" y="249"/>
                </a:cxn>
                <a:cxn ang="0">
                  <a:pos x="89" y="241"/>
                </a:cxn>
                <a:cxn ang="0">
                  <a:pos x="96" y="233"/>
                </a:cxn>
                <a:cxn ang="0">
                  <a:pos x="102" y="225"/>
                </a:cxn>
                <a:cxn ang="0">
                  <a:pos x="109" y="217"/>
                </a:cxn>
                <a:cxn ang="0">
                  <a:pos x="114" y="209"/>
                </a:cxn>
                <a:cxn ang="0">
                  <a:pos x="120" y="201"/>
                </a:cxn>
                <a:cxn ang="0">
                  <a:pos x="127" y="193"/>
                </a:cxn>
                <a:cxn ang="0">
                  <a:pos x="135" y="187"/>
                </a:cxn>
                <a:cxn ang="0">
                  <a:pos x="197" y="239"/>
                </a:cxn>
                <a:cxn ang="0">
                  <a:pos x="194" y="230"/>
                </a:cxn>
                <a:cxn ang="0">
                  <a:pos x="191" y="222"/>
                </a:cxn>
                <a:cxn ang="0">
                  <a:pos x="185" y="213"/>
                </a:cxn>
                <a:cxn ang="0">
                  <a:pos x="181" y="205"/>
                </a:cxn>
                <a:cxn ang="0">
                  <a:pos x="174" y="193"/>
                </a:cxn>
                <a:cxn ang="0">
                  <a:pos x="170" y="182"/>
                </a:cxn>
                <a:cxn ang="0">
                  <a:pos x="166" y="170"/>
                </a:cxn>
                <a:cxn ang="0">
                  <a:pos x="166" y="156"/>
                </a:cxn>
                <a:cxn ang="0">
                  <a:pos x="259" y="104"/>
                </a:cxn>
                <a:cxn ang="0">
                  <a:pos x="197" y="104"/>
                </a:cxn>
                <a:cxn ang="0">
                  <a:pos x="186" y="88"/>
                </a:cxn>
                <a:cxn ang="0">
                  <a:pos x="177" y="75"/>
                </a:cxn>
                <a:cxn ang="0">
                  <a:pos x="165" y="62"/>
                </a:cxn>
                <a:cxn ang="0">
                  <a:pos x="154" y="52"/>
                </a:cxn>
                <a:cxn ang="0">
                  <a:pos x="140" y="40"/>
                </a:cxn>
                <a:cxn ang="0">
                  <a:pos x="128" y="27"/>
                </a:cxn>
                <a:cxn ang="0">
                  <a:pos x="114" y="14"/>
                </a:cxn>
                <a:cxn ang="0">
                  <a:pos x="104" y="0"/>
                </a:cxn>
                <a:cxn ang="0">
                  <a:pos x="93" y="104"/>
                </a:cxn>
              </a:cxnLst>
              <a:rect l="0" t="0" r="r" b="b"/>
              <a:pathLst>
                <a:path w="259" h="249">
                  <a:moveTo>
                    <a:pt x="93" y="104"/>
                  </a:moveTo>
                  <a:lnTo>
                    <a:pt x="80" y="108"/>
                  </a:lnTo>
                  <a:lnTo>
                    <a:pt x="69" y="111"/>
                  </a:lnTo>
                  <a:lnTo>
                    <a:pt x="57" y="114"/>
                  </a:lnTo>
                  <a:lnTo>
                    <a:pt x="46" y="119"/>
                  </a:lnTo>
                  <a:lnTo>
                    <a:pt x="34" y="122"/>
                  </a:lnTo>
                  <a:lnTo>
                    <a:pt x="23" y="127"/>
                  </a:lnTo>
                  <a:lnTo>
                    <a:pt x="10" y="130"/>
                  </a:lnTo>
                  <a:lnTo>
                    <a:pt x="0" y="135"/>
                  </a:lnTo>
                  <a:lnTo>
                    <a:pt x="72" y="177"/>
                  </a:lnTo>
                  <a:lnTo>
                    <a:pt x="83" y="249"/>
                  </a:lnTo>
                  <a:lnTo>
                    <a:pt x="89" y="241"/>
                  </a:lnTo>
                  <a:lnTo>
                    <a:pt x="96" y="233"/>
                  </a:lnTo>
                  <a:lnTo>
                    <a:pt x="102" y="225"/>
                  </a:lnTo>
                  <a:lnTo>
                    <a:pt x="109" y="217"/>
                  </a:lnTo>
                  <a:lnTo>
                    <a:pt x="114" y="209"/>
                  </a:lnTo>
                  <a:lnTo>
                    <a:pt x="120" y="201"/>
                  </a:lnTo>
                  <a:lnTo>
                    <a:pt x="127" y="193"/>
                  </a:lnTo>
                  <a:lnTo>
                    <a:pt x="135" y="187"/>
                  </a:lnTo>
                  <a:lnTo>
                    <a:pt x="197" y="239"/>
                  </a:lnTo>
                  <a:lnTo>
                    <a:pt x="194" y="230"/>
                  </a:lnTo>
                  <a:lnTo>
                    <a:pt x="191" y="222"/>
                  </a:lnTo>
                  <a:lnTo>
                    <a:pt x="185" y="213"/>
                  </a:lnTo>
                  <a:lnTo>
                    <a:pt x="181" y="205"/>
                  </a:lnTo>
                  <a:lnTo>
                    <a:pt x="174" y="193"/>
                  </a:lnTo>
                  <a:lnTo>
                    <a:pt x="170" y="182"/>
                  </a:lnTo>
                  <a:lnTo>
                    <a:pt x="166" y="170"/>
                  </a:lnTo>
                  <a:lnTo>
                    <a:pt x="166" y="156"/>
                  </a:lnTo>
                  <a:lnTo>
                    <a:pt x="259" y="104"/>
                  </a:lnTo>
                  <a:lnTo>
                    <a:pt x="197" y="104"/>
                  </a:lnTo>
                  <a:lnTo>
                    <a:pt x="186" y="88"/>
                  </a:lnTo>
                  <a:lnTo>
                    <a:pt x="177" y="75"/>
                  </a:lnTo>
                  <a:lnTo>
                    <a:pt x="165" y="62"/>
                  </a:lnTo>
                  <a:lnTo>
                    <a:pt x="154" y="52"/>
                  </a:lnTo>
                  <a:lnTo>
                    <a:pt x="140" y="40"/>
                  </a:lnTo>
                  <a:lnTo>
                    <a:pt x="128" y="27"/>
                  </a:lnTo>
                  <a:lnTo>
                    <a:pt x="114" y="14"/>
                  </a:lnTo>
                  <a:lnTo>
                    <a:pt x="104" y="0"/>
                  </a:lnTo>
                  <a:lnTo>
                    <a:pt x="93" y="104"/>
                  </a:lnTo>
                  <a:close/>
                </a:path>
              </a:pathLst>
            </a:custGeom>
            <a:solidFill>
              <a:srgbClr val="FFFF4C"/>
            </a:solidFill>
            <a:ln w="9525">
              <a:noFill/>
              <a:round/>
              <a:headEnd/>
              <a:tailEnd/>
            </a:ln>
          </p:spPr>
          <p:txBody>
            <a:bodyPr/>
            <a:lstStyle/>
            <a:p>
              <a:pPr>
                <a:defRPr/>
              </a:pPr>
              <a:endParaRPr lang="en-CA"/>
            </a:p>
          </p:txBody>
        </p:sp>
        <p:sp>
          <p:nvSpPr>
            <p:cNvPr id="124" name="Freeform 100"/>
            <p:cNvSpPr>
              <a:spLocks/>
            </p:cNvSpPr>
            <p:nvPr/>
          </p:nvSpPr>
          <p:spPr bwMode="auto">
            <a:xfrm>
              <a:off x="3915" y="882"/>
              <a:ext cx="77" cy="74"/>
            </a:xfrm>
            <a:custGeom>
              <a:avLst/>
              <a:gdLst/>
              <a:ahLst/>
              <a:cxnLst>
                <a:cxn ang="0">
                  <a:pos x="259" y="36"/>
                </a:cxn>
                <a:cxn ang="0">
                  <a:pos x="259" y="69"/>
                </a:cxn>
                <a:cxn ang="0">
                  <a:pos x="265" y="100"/>
                </a:cxn>
                <a:cxn ang="0">
                  <a:pos x="278" y="126"/>
                </a:cxn>
                <a:cxn ang="0">
                  <a:pos x="304" y="136"/>
                </a:cxn>
                <a:cxn ang="0">
                  <a:pos x="334" y="139"/>
                </a:cxn>
                <a:cxn ang="0">
                  <a:pos x="360" y="148"/>
                </a:cxn>
                <a:cxn ang="0">
                  <a:pos x="377" y="165"/>
                </a:cxn>
                <a:cxn ang="0">
                  <a:pos x="290" y="239"/>
                </a:cxn>
                <a:cxn ang="0">
                  <a:pos x="292" y="269"/>
                </a:cxn>
                <a:cxn ang="0">
                  <a:pos x="299" y="301"/>
                </a:cxn>
                <a:cxn ang="0">
                  <a:pos x="303" y="331"/>
                </a:cxn>
                <a:cxn ang="0">
                  <a:pos x="301" y="363"/>
                </a:cxn>
                <a:cxn ang="0">
                  <a:pos x="270" y="357"/>
                </a:cxn>
                <a:cxn ang="0">
                  <a:pos x="244" y="344"/>
                </a:cxn>
                <a:cxn ang="0">
                  <a:pos x="220" y="323"/>
                </a:cxn>
                <a:cxn ang="0">
                  <a:pos x="197" y="301"/>
                </a:cxn>
                <a:cxn ang="0">
                  <a:pos x="166" y="319"/>
                </a:cxn>
                <a:cxn ang="0">
                  <a:pos x="139" y="340"/>
                </a:cxn>
                <a:cxn ang="0">
                  <a:pos x="111" y="361"/>
                </a:cxn>
                <a:cxn ang="0">
                  <a:pos x="83" y="374"/>
                </a:cxn>
                <a:cxn ang="0">
                  <a:pos x="81" y="323"/>
                </a:cxn>
                <a:cxn ang="0">
                  <a:pos x="100" y="274"/>
                </a:cxn>
                <a:cxn ang="0">
                  <a:pos x="108" y="228"/>
                </a:cxn>
                <a:cxn ang="0">
                  <a:pos x="73" y="198"/>
                </a:cxn>
                <a:cxn ang="0">
                  <a:pos x="56" y="188"/>
                </a:cxn>
                <a:cxn ang="0">
                  <a:pos x="40" y="175"/>
                </a:cxn>
                <a:cxn ang="0">
                  <a:pos x="21" y="161"/>
                </a:cxn>
                <a:cxn ang="0">
                  <a:pos x="0" y="146"/>
                </a:cxn>
                <a:cxn ang="0">
                  <a:pos x="135" y="104"/>
                </a:cxn>
                <a:cxn ang="0">
                  <a:pos x="168" y="82"/>
                </a:cxn>
                <a:cxn ang="0">
                  <a:pos x="195" y="52"/>
                </a:cxn>
                <a:cxn ang="0">
                  <a:pos x="220" y="22"/>
                </a:cxn>
                <a:cxn ang="0">
                  <a:pos x="249" y="0"/>
                </a:cxn>
              </a:cxnLst>
              <a:rect l="0" t="0" r="r" b="b"/>
              <a:pathLst>
                <a:path w="383" h="374">
                  <a:moveTo>
                    <a:pt x="259" y="22"/>
                  </a:moveTo>
                  <a:lnTo>
                    <a:pt x="259" y="36"/>
                  </a:lnTo>
                  <a:lnTo>
                    <a:pt x="259" y="53"/>
                  </a:lnTo>
                  <a:lnTo>
                    <a:pt x="259" y="69"/>
                  </a:lnTo>
                  <a:lnTo>
                    <a:pt x="262" y="85"/>
                  </a:lnTo>
                  <a:lnTo>
                    <a:pt x="265" y="100"/>
                  </a:lnTo>
                  <a:lnTo>
                    <a:pt x="270" y="113"/>
                  </a:lnTo>
                  <a:lnTo>
                    <a:pt x="278" y="126"/>
                  </a:lnTo>
                  <a:lnTo>
                    <a:pt x="290" y="136"/>
                  </a:lnTo>
                  <a:lnTo>
                    <a:pt x="304" y="136"/>
                  </a:lnTo>
                  <a:lnTo>
                    <a:pt x="320" y="137"/>
                  </a:lnTo>
                  <a:lnTo>
                    <a:pt x="334" y="139"/>
                  </a:lnTo>
                  <a:lnTo>
                    <a:pt x="348" y="144"/>
                  </a:lnTo>
                  <a:lnTo>
                    <a:pt x="360" y="148"/>
                  </a:lnTo>
                  <a:lnTo>
                    <a:pt x="370" y="156"/>
                  </a:lnTo>
                  <a:lnTo>
                    <a:pt x="377" y="165"/>
                  </a:lnTo>
                  <a:lnTo>
                    <a:pt x="383" y="176"/>
                  </a:lnTo>
                  <a:lnTo>
                    <a:pt x="290" y="239"/>
                  </a:lnTo>
                  <a:lnTo>
                    <a:pt x="290" y="253"/>
                  </a:lnTo>
                  <a:lnTo>
                    <a:pt x="292" y="269"/>
                  </a:lnTo>
                  <a:lnTo>
                    <a:pt x="295" y="285"/>
                  </a:lnTo>
                  <a:lnTo>
                    <a:pt x="299" y="301"/>
                  </a:lnTo>
                  <a:lnTo>
                    <a:pt x="301" y="315"/>
                  </a:lnTo>
                  <a:lnTo>
                    <a:pt x="303" y="331"/>
                  </a:lnTo>
                  <a:lnTo>
                    <a:pt x="302" y="347"/>
                  </a:lnTo>
                  <a:lnTo>
                    <a:pt x="301" y="363"/>
                  </a:lnTo>
                  <a:lnTo>
                    <a:pt x="284" y="361"/>
                  </a:lnTo>
                  <a:lnTo>
                    <a:pt x="270" y="357"/>
                  </a:lnTo>
                  <a:lnTo>
                    <a:pt x="257" y="350"/>
                  </a:lnTo>
                  <a:lnTo>
                    <a:pt x="244" y="344"/>
                  </a:lnTo>
                  <a:lnTo>
                    <a:pt x="231" y="334"/>
                  </a:lnTo>
                  <a:lnTo>
                    <a:pt x="220" y="323"/>
                  </a:lnTo>
                  <a:lnTo>
                    <a:pt x="207" y="312"/>
                  </a:lnTo>
                  <a:lnTo>
                    <a:pt x="197" y="301"/>
                  </a:lnTo>
                  <a:lnTo>
                    <a:pt x="180" y="309"/>
                  </a:lnTo>
                  <a:lnTo>
                    <a:pt x="166" y="319"/>
                  </a:lnTo>
                  <a:lnTo>
                    <a:pt x="153" y="329"/>
                  </a:lnTo>
                  <a:lnTo>
                    <a:pt x="139" y="340"/>
                  </a:lnTo>
                  <a:lnTo>
                    <a:pt x="125" y="350"/>
                  </a:lnTo>
                  <a:lnTo>
                    <a:pt x="111" y="361"/>
                  </a:lnTo>
                  <a:lnTo>
                    <a:pt x="96" y="367"/>
                  </a:lnTo>
                  <a:lnTo>
                    <a:pt x="83" y="374"/>
                  </a:lnTo>
                  <a:lnTo>
                    <a:pt x="76" y="349"/>
                  </a:lnTo>
                  <a:lnTo>
                    <a:pt x="81" y="323"/>
                  </a:lnTo>
                  <a:lnTo>
                    <a:pt x="88" y="297"/>
                  </a:lnTo>
                  <a:lnTo>
                    <a:pt x="100" y="274"/>
                  </a:lnTo>
                  <a:lnTo>
                    <a:pt x="107" y="249"/>
                  </a:lnTo>
                  <a:lnTo>
                    <a:pt x="108" y="228"/>
                  </a:lnTo>
                  <a:lnTo>
                    <a:pt x="97" y="210"/>
                  </a:lnTo>
                  <a:lnTo>
                    <a:pt x="73" y="198"/>
                  </a:lnTo>
                  <a:lnTo>
                    <a:pt x="64" y="192"/>
                  </a:lnTo>
                  <a:lnTo>
                    <a:pt x="56" y="188"/>
                  </a:lnTo>
                  <a:lnTo>
                    <a:pt x="48" y="181"/>
                  </a:lnTo>
                  <a:lnTo>
                    <a:pt x="40" y="175"/>
                  </a:lnTo>
                  <a:lnTo>
                    <a:pt x="30" y="167"/>
                  </a:lnTo>
                  <a:lnTo>
                    <a:pt x="21" y="161"/>
                  </a:lnTo>
                  <a:lnTo>
                    <a:pt x="10" y="153"/>
                  </a:lnTo>
                  <a:lnTo>
                    <a:pt x="0" y="146"/>
                  </a:lnTo>
                  <a:lnTo>
                    <a:pt x="10" y="125"/>
                  </a:lnTo>
                  <a:lnTo>
                    <a:pt x="135" y="104"/>
                  </a:lnTo>
                  <a:lnTo>
                    <a:pt x="152" y="94"/>
                  </a:lnTo>
                  <a:lnTo>
                    <a:pt x="168" y="82"/>
                  </a:lnTo>
                  <a:lnTo>
                    <a:pt x="181" y="67"/>
                  </a:lnTo>
                  <a:lnTo>
                    <a:pt x="195" y="52"/>
                  </a:lnTo>
                  <a:lnTo>
                    <a:pt x="206" y="36"/>
                  </a:lnTo>
                  <a:lnTo>
                    <a:pt x="220" y="22"/>
                  </a:lnTo>
                  <a:lnTo>
                    <a:pt x="233" y="9"/>
                  </a:lnTo>
                  <a:lnTo>
                    <a:pt x="249" y="0"/>
                  </a:lnTo>
                  <a:lnTo>
                    <a:pt x="259" y="22"/>
                  </a:lnTo>
                  <a:close/>
                </a:path>
              </a:pathLst>
            </a:custGeom>
            <a:solidFill>
              <a:srgbClr val="000000"/>
            </a:solidFill>
            <a:ln w="9525">
              <a:noFill/>
              <a:round/>
              <a:headEnd/>
              <a:tailEnd/>
            </a:ln>
          </p:spPr>
          <p:txBody>
            <a:bodyPr/>
            <a:lstStyle/>
            <a:p>
              <a:pPr>
                <a:defRPr/>
              </a:pPr>
              <a:endParaRPr lang="en-CA"/>
            </a:p>
          </p:txBody>
        </p:sp>
        <p:sp>
          <p:nvSpPr>
            <p:cNvPr id="125" name="Freeform 101"/>
            <p:cNvSpPr>
              <a:spLocks/>
            </p:cNvSpPr>
            <p:nvPr/>
          </p:nvSpPr>
          <p:spPr bwMode="auto">
            <a:xfrm>
              <a:off x="3925" y="892"/>
              <a:ext cx="61" cy="58"/>
            </a:xfrm>
            <a:custGeom>
              <a:avLst/>
              <a:gdLst/>
              <a:ahLst/>
              <a:cxnLst>
                <a:cxn ang="0">
                  <a:pos x="250" y="114"/>
                </a:cxn>
                <a:cxn ang="0">
                  <a:pos x="301" y="124"/>
                </a:cxn>
                <a:cxn ang="0">
                  <a:pos x="287" y="131"/>
                </a:cxn>
                <a:cxn ang="0">
                  <a:pos x="275" y="138"/>
                </a:cxn>
                <a:cxn ang="0">
                  <a:pos x="262" y="144"/>
                </a:cxn>
                <a:cxn ang="0">
                  <a:pos x="250" y="150"/>
                </a:cxn>
                <a:cxn ang="0">
                  <a:pos x="236" y="156"/>
                </a:cxn>
                <a:cxn ang="0">
                  <a:pos x="226" y="162"/>
                </a:cxn>
                <a:cxn ang="0">
                  <a:pos x="216" y="169"/>
                </a:cxn>
                <a:cxn ang="0">
                  <a:pos x="208" y="176"/>
                </a:cxn>
                <a:cxn ang="0">
                  <a:pos x="228" y="280"/>
                </a:cxn>
                <a:cxn ang="0">
                  <a:pos x="214" y="274"/>
                </a:cxn>
                <a:cxn ang="0">
                  <a:pos x="200" y="267"/>
                </a:cxn>
                <a:cxn ang="0">
                  <a:pos x="188" y="257"/>
                </a:cxn>
                <a:cxn ang="0">
                  <a:pos x="178" y="248"/>
                </a:cxn>
                <a:cxn ang="0">
                  <a:pos x="166" y="236"/>
                </a:cxn>
                <a:cxn ang="0">
                  <a:pos x="156" y="226"/>
                </a:cxn>
                <a:cxn ang="0">
                  <a:pos x="146" y="216"/>
                </a:cxn>
                <a:cxn ang="0">
                  <a:pos x="136" y="208"/>
                </a:cxn>
                <a:cxn ang="0">
                  <a:pos x="52" y="291"/>
                </a:cxn>
                <a:cxn ang="0">
                  <a:pos x="84" y="146"/>
                </a:cxn>
                <a:cxn ang="0">
                  <a:pos x="74" y="141"/>
                </a:cxn>
                <a:cxn ang="0">
                  <a:pos x="63" y="137"/>
                </a:cxn>
                <a:cxn ang="0">
                  <a:pos x="52" y="131"/>
                </a:cxn>
                <a:cxn ang="0">
                  <a:pos x="42" y="127"/>
                </a:cxn>
                <a:cxn ang="0">
                  <a:pos x="30" y="119"/>
                </a:cxn>
                <a:cxn ang="0">
                  <a:pos x="18" y="112"/>
                </a:cxn>
                <a:cxn ang="0">
                  <a:pos x="8" y="103"/>
                </a:cxn>
                <a:cxn ang="0">
                  <a:pos x="0" y="94"/>
                </a:cxn>
                <a:cxn ang="0">
                  <a:pos x="11" y="93"/>
                </a:cxn>
                <a:cxn ang="0">
                  <a:pos x="25" y="92"/>
                </a:cxn>
                <a:cxn ang="0">
                  <a:pos x="39" y="89"/>
                </a:cxn>
                <a:cxn ang="0">
                  <a:pos x="52" y="88"/>
                </a:cxn>
                <a:cxn ang="0">
                  <a:pos x="65" y="86"/>
                </a:cxn>
                <a:cxn ang="0">
                  <a:pos x="78" y="85"/>
                </a:cxn>
                <a:cxn ang="0">
                  <a:pos x="91" y="84"/>
                </a:cxn>
                <a:cxn ang="0">
                  <a:pos x="104" y="84"/>
                </a:cxn>
                <a:cxn ang="0">
                  <a:pos x="188" y="0"/>
                </a:cxn>
                <a:cxn ang="0">
                  <a:pos x="192" y="14"/>
                </a:cxn>
                <a:cxn ang="0">
                  <a:pos x="193" y="32"/>
                </a:cxn>
                <a:cxn ang="0">
                  <a:pos x="193" y="52"/>
                </a:cxn>
                <a:cxn ang="0">
                  <a:pos x="195" y="73"/>
                </a:cxn>
                <a:cxn ang="0">
                  <a:pos x="198" y="89"/>
                </a:cxn>
                <a:cxn ang="0">
                  <a:pos x="207" y="104"/>
                </a:cxn>
                <a:cxn ang="0">
                  <a:pos x="223" y="112"/>
                </a:cxn>
                <a:cxn ang="0">
                  <a:pos x="250" y="114"/>
                </a:cxn>
              </a:cxnLst>
              <a:rect l="0" t="0" r="r" b="b"/>
              <a:pathLst>
                <a:path w="301" h="291">
                  <a:moveTo>
                    <a:pt x="250" y="114"/>
                  </a:moveTo>
                  <a:lnTo>
                    <a:pt x="301" y="124"/>
                  </a:lnTo>
                  <a:lnTo>
                    <a:pt x="287" y="131"/>
                  </a:lnTo>
                  <a:lnTo>
                    <a:pt x="275" y="138"/>
                  </a:lnTo>
                  <a:lnTo>
                    <a:pt x="262" y="144"/>
                  </a:lnTo>
                  <a:lnTo>
                    <a:pt x="250" y="150"/>
                  </a:lnTo>
                  <a:lnTo>
                    <a:pt x="236" y="156"/>
                  </a:lnTo>
                  <a:lnTo>
                    <a:pt x="226" y="162"/>
                  </a:lnTo>
                  <a:lnTo>
                    <a:pt x="216" y="169"/>
                  </a:lnTo>
                  <a:lnTo>
                    <a:pt x="208" y="176"/>
                  </a:lnTo>
                  <a:lnTo>
                    <a:pt x="228" y="280"/>
                  </a:lnTo>
                  <a:lnTo>
                    <a:pt x="214" y="274"/>
                  </a:lnTo>
                  <a:lnTo>
                    <a:pt x="200" y="267"/>
                  </a:lnTo>
                  <a:lnTo>
                    <a:pt x="188" y="257"/>
                  </a:lnTo>
                  <a:lnTo>
                    <a:pt x="178" y="248"/>
                  </a:lnTo>
                  <a:lnTo>
                    <a:pt x="166" y="236"/>
                  </a:lnTo>
                  <a:lnTo>
                    <a:pt x="156" y="226"/>
                  </a:lnTo>
                  <a:lnTo>
                    <a:pt x="146" y="216"/>
                  </a:lnTo>
                  <a:lnTo>
                    <a:pt x="136" y="208"/>
                  </a:lnTo>
                  <a:lnTo>
                    <a:pt x="52" y="291"/>
                  </a:lnTo>
                  <a:lnTo>
                    <a:pt x="84" y="146"/>
                  </a:lnTo>
                  <a:lnTo>
                    <a:pt x="74" y="141"/>
                  </a:lnTo>
                  <a:lnTo>
                    <a:pt x="63" y="137"/>
                  </a:lnTo>
                  <a:lnTo>
                    <a:pt x="52" y="131"/>
                  </a:lnTo>
                  <a:lnTo>
                    <a:pt x="42" y="127"/>
                  </a:lnTo>
                  <a:lnTo>
                    <a:pt x="30" y="119"/>
                  </a:lnTo>
                  <a:lnTo>
                    <a:pt x="18" y="112"/>
                  </a:lnTo>
                  <a:lnTo>
                    <a:pt x="8" y="103"/>
                  </a:lnTo>
                  <a:lnTo>
                    <a:pt x="0" y="94"/>
                  </a:lnTo>
                  <a:lnTo>
                    <a:pt x="11" y="93"/>
                  </a:lnTo>
                  <a:lnTo>
                    <a:pt x="25" y="92"/>
                  </a:lnTo>
                  <a:lnTo>
                    <a:pt x="39" y="89"/>
                  </a:lnTo>
                  <a:lnTo>
                    <a:pt x="52" y="88"/>
                  </a:lnTo>
                  <a:lnTo>
                    <a:pt x="65" y="86"/>
                  </a:lnTo>
                  <a:lnTo>
                    <a:pt x="78" y="85"/>
                  </a:lnTo>
                  <a:lnTo>
                    <a:pt x="91" y="84"/>
                  </a:lnTo>
                  <a:lnTo>
                    <a:pt x="104" y="84"/>
                  </a:lnTo>
                  <a:lnTo>
                    <a:pt x="188" y="0"/>
                  </a:lnTo>
                  <a:lnTo>
                    <a:pt x="192" y="14"/>
                  </a:lnTo>
                  <a:lnTo>
                    <a:pt x="193" y="32"/>
                  </a:lnTo>
                  <a:lnTo>
                    <a:pt x="193" y="52"/>
                  </a:lnTo>
                  <a:lnTo>
                    <a:pt x="195" y="73"/>
                  </a:lnTo>
                  <a:lnTo>
                    <a:pt x="198" y="89"/>
                  </a:lnTo>
                  <a:lnTo>
                    <a:pt x="207" y="104"/>
                  </a:lnTo>
                  <a:lnTo>
                    <a:pt x="223" y="112"/>
                  </a:lnTo>
                  <a:lnTo>
                    <a:pt x="250" y="114"/>
                  </a:lnTo>
                  <a:close/>
                </a:path>
              </a:pathLst>
            </a:custGeom>
            <a:solidFill>
              <a:srgbClr val="FFFF4C"/>
            </a:solidFill>
            <a:ln w="9525">
              <a:noFill/>
              <a:round/>
              <a:headEnd/>
              <a:tailEnd/>
            </a:ln>
          </p:spPr>
          <p:txBody>
            <a:bodyPr/>
            <a:lstStyle/>
            <a:p>
              <a:pPr>
                <a:defRPr/>
              </a:pPr>
              <a:endParaRPr lang="en-CA"/>
            </a:p>
          </p:txBody>
        </p:sp>
        <p:sp>
          <p:nvSpPr>
            <p:cNvPr id="126" name="Freeform 102"/>
            <p:cNvSpPr>
              <a:spLocks/>
            </p:cNvSpPr>
            <p:nvPr/>
          </p:nvSpPr>
          <p:spPr bwMode="auto">
            <a:xfrm>
              <a:off x="4245" y="544"/>
              <a:ext cx="48" cy="48"/>
            </a:xfrm>
            <a:custGeom>
              <a:avLst/>
              <a:gdLst/>
              <a:ahLst/>
              <a:cxnLst>
                <a:cxn ang="0">
                  <a:pos x="156" y="73"/>
                </a:cxn>
                <a:cxn ang="0">
                  <a:pos x="164" y="75"/>
                </a:cxn>
                <a:cxn ang="0">
                  <a:pos x="174" y="76"/>
                </a:cxn>
                <a:cxn ang="0">
                  <a:pos x="184" y="77"/>
                </a:cxn>
                <a:cxn ang="0">
                  <a:pos x="197" y="78"/>
                </a:cxn>
                <a:cxn ang="0">
                  <a:pos x="208" y="78"/>
                </a:cxn>
                <a:cxn ang="0">
                  <a:pos x="219" y="82"/>
                </a:cxn>
                <a:cxn ang="0">
                  <a:pos x="229" y="85"/>
                </a:cxn>
                <a:cxn ang="0">
                  <a:pos x="240" y="93"/>
                </a:cxn>
                <a:cxn ang="0">
                  <a:pos x="228" y="103"/>
                </a:cxn>
                <a:cxn ang="0">
                  <a:pos x="215" y="111"/>
                </a:cxn>
                <a:cxn ang="0">
                  <a:pos x="200" y="119"/>
                </a:cxn>
                <a:cxn ang="0">
                  <a:pos x="188" y="127"/>
                </a:cxn>
                <a:cxn ang="0">
                  <a:pos x="175" y="134"/>
                </a:cxn>
                <a:cxn ang="0">
                  <a:pos x="170" y="145"/>
                </a:cxn>
                <a:cxn ang="0">
                  <a:pos x="168" y="158"/>
                </a:cxn>
                <a:cxn ang="0">
                  <a:pos x="176" y="176"/>
                </a:cxn>
                <a:cxn ang="0">
                  <a:pos x="179" y="184"/>
                </a:cxn>
                <a:cxn ang="0">
                  <a:pos x="185" y="197"/>
                </a:cxn>
                <a:cxn ang="0">
                  <a:pos x="190" y="207"/>
                </a:cxn>
                <a:cxn ang="0">
                  <a:pos x="188" y="217"/>
                </a:cxn>
                <a:cxn ang="0">
                  <a:pos x="176" y="215"/>
                </a:cxn>
                <a:cxn ang="0">
                  <a:pos x="166" y="212"/>
                </a:cxn>
                <a:cxn ang="0">
                  <a:pos x="158" y="205"/>
                </a:cxn>
                <a:cxn ang="0">
                  <a:pos x="151" y="199"/>
                </a:cxn>
                <a:cxn ang="0">
                  <a:pos x="145" y="190"/>
                </a:cxn>
                <a:cxn ang="0">
                  <a:pos x="138" y="182"/>
                </a:cxn>
                <a:cxn ang="0">
                  <a:pos x="131" y="172"/>
                </a:cxn>
                <a:cxn ang="0">
                  <a:pos x="125" y="165"/>
                </a:cxn>
                <a:cxn ang="0">
                  <a:pos x="42" y="239"/>
                </a:cxn>
                <a:cxn ang="0">
                  <a:pos x="32" y="228"/>
                </a:cxn>
                <a:cxn ang="0">
                  <a:pos x="35" y="216"/>
                </a:cxn>
                <a:cxn ang="0">
                  <a:pos x="40" y="205"/>
                </a:cxn>
                <a:cxn ang="0">
                  <a:pos x="45" y="192"/>
                </a:cxn>
                <a:cxn ang="0">
                  <a:pos x="52" y="181"/>
                </a:cxn>
                <a:cxn ang="0">
                  <a:pos x="58" y="169"/>
                </a:cxn>
                <a:cxn ang="0">
                  <a:pos x="63" y="157"/>
                </a:cxn>
                <a:cxn ang="0">
                  <a:pos x="68" y="145"/>
                </a:cxn>
                <a:cxn ang="0">
                  <a:pos x="73" y="135"/>
                </a:cxn>
                <a:cxn ang="0">
                  <a:pos x="61" y="130"/>
                </a:cxn>
                <a:cxn ang="0">
                  <a:pos x="51" y="126"/>
                </a:cxn>
                <a:cxn ang="0">
                  <a:pos x="41" y="121"/>
                </a:cxn>
                <a:cxn ang="0">
                  <a:pos x="33" y="118"/>
                </a:cxn>
                <a:cxn ang="0">
                  <a:pos x="23" y="112"/>
                </a:cxn>
                <a:cxn ang="0">
                  <a:pos x="15" y="106"/>
                </a:cxn>
                <a:cxn ang="0">
                  <a:pos x="7" y="100"/>
                </a:cxn>
                <a:cxn ang="0">
                  <a:pos x="0" y="93"/>
                </a:cxn>
                <a:cxn ang="0">
                  <a:pos x="0" y="83"/>
                </a:cxn>
                <a:cxn ang="0">
                  <a:pos x="84" y="73"/>
                </a:cxn>
                <a:cxn ang="0">
                  <a:pos x="125" y="0"/>
                </a:cxn>
                <a:cxn ang="0">
                  <a:pos x="131" y="7"/>
                </a:cxn>
                <a:cxn ang="0">
                  <a:pos x="138" y="15"/>
                </a:cxn>
                <a:cxn ang="0">
                  <a:pos x="142" y="23"/>
                </a:cxn>
                <a:cxn ang="0">
                  <a:pos x="148" y="32"/>
                </a:cxn>
                <a:cxn ang="0">
                  <a:pos x="150" y="40"/>
                </a:cxn>
                <a:cxn ang="0">
                  <a:pos x="154" y="50"/>
                </a:cxn>
                <a:cxn ang="0">
                  <a:pos x="155" y="60"/>
                </a:cxn>
                <a:cxn ang="0">
                  <a:pos x="156" y="73"/>
                </a:cxn>
              </a:cxnLst>
              <a:rect l="0" t="0" r="r" b="b"/>
              <a:pathLst>
                <a:path w="240" h="239">
                  <a:moveTo>
                    <a:pt x="156" y="73"/>
                  </a:moveTo>
                  <a:lnTo>
                    <a:pt x="164" y="75"/>
                  </a:lnTo>
                  <a:lnTo>
                    <a:pt x="174" y="76"/>
                  </a:lnTo>
                  <a:lnTo>
                    <a:pt x="184" y="77"/>
                  </a:lnTo>
                  <a:lnTo>
                    <a:pt x="197" y="78"/>
                  </a:lnTo>
                  <a:lnTo>
                    <a:pt x="208" y="78"/>
                  </a:lnTo>
                  <a:lnTo>
                    <a:pt x="219" y="82"/>
                  </a:lnTo>
                  <a:lnTo>
                    <a:pt x="229" y="85"/>
                  </a:lnTo>
                  <a:lnTo>
                    <a:pt x="240" y="93"/>
                  </a:lnTo>
                  <a:lnTo>
                    <a:pt x="228" y="103"/>
                  </a:lnTo>
                  <a:lnTo>
                    <a:pt x="215" y="111"/>
                  </a:lnTo>
                  <a:lnTo>
                    <a:pt x="200" y="119"/>
                  </a:lnTo>
                  <a:lnTo>
                    <a:pt x="188" y="127"/>
                  </a:lnTo>
                  <a:lnTo>
                    <a:pt x="175" y="134"/>
                  </a:lnTo>
                  <a:lnTo>
                    <a:pt x="170" y="145"/>
                  </a:lnTo>
                  <a:lnTo>
                    <a:pt x="168" y="158"/>
                  </a:lnTo>
                  <a:lnTo>
                    <a:pt x="176" y="176"/>
                  </a:lnTo>
                  <a:lnTo>
                    <a:pt x="179" y="184"/>
                  </a:lnTo>
                  <a:lnTo>
                    <a:pt x="185" y="197"/>
                  </a:lnTo>
                  <a:lnTo>
                    <a:pt x="190" y="207"/>
                  </a:lnTo>
                  <a:lnTo>
                    <a:pt x="188" y="217"/>
                  </a:lnTo>
                  <a:lnTo>
                    <a:pt x="176" y="215"/>
                  </a:lnTo>
                  <a:lnTo>
                    <a:pt x="166" y="212"/>
                  </a:lnTo>
                  <a:lnTo>
                    <a:pt x="158" y="205"/>
                  </a:lnTo>
                  <a:lnTo>
                    <a:pt x="151" y="199"/>
                  </a:lnTo>
                  <a:lnTo>
                    <a:pt x="145" y="190"/>
                  </a:lnTo>
                  <a:lnTo>
                    <a:pt x="138" y="182"/>
                  </a:lnTo>
                  <a:lnTo>
                    <a:pt x="131" y="172"/>
                  </a:lnTo>
                  <a:lnTo>
                    <a:pt x="125" y="165"/>
                  </a:lnTo>
                  <a:lnTo>
                    <a:pt x="42" y="239"/>
                  </a:lnTo>
                  <a:lnTo>
                    <a:pt x="32" y="228"/>
                  </a:lnTo>
                  <a:lnTo>
                    <a:pt x="35" y="216"/>
                  </a:lnTo>
                  <a:lnTo>
                    <a:pt x="40" y="205"/>
                  </a:lnTo>
                  <a:lnTo>
                    <a:pt x="45" y="192"/>
                  </a:lnTo>
                  <a:lnTo>
                    <a:pt x="52" y="181"/>
                  </a:lnTo>
                  <a:lnTo>
                    <a:pt x="58" y="169"/>
                  </a:lnTo>
                  <a:lnTo>
                    <a:pt x="63" y="157"/>
                  </a:lnTo>
                  <a:lnTo>
                    <a:pt x="68" y="145"/>
                  </a:lnTo>
                  <a:lnTo>
                    <a:pt x="73" y="135"/>
                  </a:lnTo>
                  <a:lnTo>
                    <a:pt x="61" y="130"/>
                  </a:lnTo>
                  <a:lnTo>
                    <a:pt x="51" y="126"/>
                  </a:lnTo>
                  <a:lnTo>
                    <a:pt x="41" y="121"/>
                  </a:lnTo>
                  <a:lnTo>
                    <a:pt x="33" y="118"/>
                  </a:lnTo>
                  <a:lnTo>
                    <a:pt x="23" y="112"/>
                  </a:lnTo>
                  <a:lnTo>
                    <a:pt x="15" y="106"/>
                  </a:lnTo>
                  <a:lnTo>
                    <a:pt x="7" y="100"/>
                  </a:lnTo>
                  <a:lnTo>
                    <a:pt x="0" y="93"/>
                  </a:lnTo>
                  <a:lnTo>
                    <a:pt x="0" y="83"/>
                  </a:lnTo>
                  <a:lnTo>
                    <a:pt x="84" y="73"/>
                  </a:lnTo>
                  <a:lnTo>
                    <a:pt x="125" y="0"/>
                  </a:lnTo>
                  <a:lnTo>
                    <a:pt x="131" y="7"/>
                  </a:lnTo>
                  <a:lnTo>
                    <a:pt x="138" y="15"/>
                  </a:lnTo>
                  <a:lnTo>
                    <a:pt x="142" y="23"/>
                  </a:lnTo>
                  <a:lnTo>
                    <a:pt x="148" y="32"/>
                  </a:lnTo>
                  <a:lnTo>
                    <a:pt x="150" y="40"/>
                  </a:lnTo>
                  <a:lnTo>
                    <a:pt x="154" y="50"/>
                  </a:lnTo>
                  <a:lnTo>
                    <a:pt x="155" y="60"/>
                  </a:lnTo>
                  <a:lnTo>
                    <a:pt x="156" y="73"/>
                  </a:lnTo>
                  <a:close/>
                </a:path>
              </a:pathLst>
            </a:custGeom>
            <a:solidFill>
              <a:srgbClr val="000000"/>
            </a:solidFill>
            <a:ln w="9525">
              <a:noFill/>
              <a:round/>
              <a:headEnd/>
              <a:tailEnd/>
            </a:ln>
          </p:spPr>
          <p:txBody>
            <a:bodyPr/>
            <a:lstStyle/>
            <a:p>
              <a:pPr>
                <a:defRPr/>
              </a:pPr>
              <a:endParaRPr lang="en-CA"/>
            </a:p>
          </p:txBody>
        </p:sp>
        <p:sp>
          <p:nvSpPr>
            <p:cNvPr id="127" name="Freeform 103"/>
            <p:cNvSpPr>
              <a:spLocks/>
            </p:cNvSpPr>
            <p:nvPr/>
          </p:nvSpPr>
          <p:spPr bwMode="auto">
            <a:xfrm>
              <a:off x="4251" y="550"/>
              <a:ext cx="35" cy="33"/>
            </a:xfrm>
            <a:custGeom>
              <a:avLst/>
              <a:gdLst/>
              <a:ahLst/>
              <a:cxnLst>
                <a:cxn ang="0">
                  <a:pos x="134" y="62"/>
                </a:cxn>
                <a:cxn ang="0">
                  <a:pos x="176" y="62"/>
                </a:cxn>
                <a:cxn ang="0">
                  <a:pos x="124" y="94"/>
                </a:cxn>
                <a:cxn ang="0">
                  <a:pos x="124" y="103"/>
                </a:cxn>
                <a:cxn ang="0">
                  <a:pos x="125" y="113"/>
                </a:cxn>
                <a:cxn ang="0">
                  <a:pos x="126" y="121"/>
                </a:cxn>
                <a:cxn ang="0">
                  <a:pos x="129" y="129"/>
                </a:cxn>
                <a:cxn ang="0">
                  <a:pos x="130" y="135"/>
                </a:cxn>
                <a:cxn ang="0">
                  <a:pos x="132" y="144"/>
                </a:cxn>
                <a:cxn ang="0">
                  <a:pos x="133" y="155"/>
                </a:cxn>
                <a:cxn ang="0">
                  <a:pos x="134" y="166"/>
                </a:cxn>
                <a:cxn ang="0">
                  <a:pos x="93" y="114"/>
                </a:cxn>
                <a:cxn ang="0">
                  <a:pos x="31" y="166"/>
                </a:cxn>
                <a:cxn ang="0">
                  <a:pos x="31" y="155"/>
                </a:cxn>
                <a:cxn ang="0">
                  <a:pos x="35" y="144"/>
                </a:cxn>
                <a:cxn ang="0">
                  <a:pos x="39" y="135"/>
                </a:cxn>
                <a:cxn ang="0">
                  <a:pos x="46" y="129"/>
                </a:cxn>
                <a:cxn ang="0">
                  <a:pos x="51" y="121"/>
                </a:cxn>
                <a:cxn ang="0">
                  <a:pos x="56" y="113"/>
                </a:cxn>
                <a:cxn ang="0">
                  <a:pos x="60" y="103"/>
                </a:cxn>
                <a:cxn ang="0">
                  <a:pos x="62" y="94"/>
                </a:cxn>
                <a:cxn ang="0">
                  <a:pos x="0" y="62"/>
                </a:cxn>
                <a:cxn ang="0">
                  <a:pos x="6" y="62"/>
                </a:cxn>
                <a:cxn ang="0">
                  <a:pos x="14" y="62"/>
                </a:cxn>
                <a:cxn ang="0">
                  <a:pos x="22" y="62"/>
                </a:cxn>
                <a:cxn ang="0">
                  <a:pos x="30" y="62"/>
                </a:cxn>
                <a:cxn ang="0">
                  <a:pos x="37" y="62"/>
                </a:cxn>
                <a:cxn ang="0">
                  <a:pos x="46" y="62"/>
                </a:cxn>
                <a:cxn ang="0">
                  <a:pos x="53" y="62"/>
                </a:cxn>
                <a:cxn ang="0">
                  <a:pos x="62" y="62"/>
                </a:cxn>
                <a:cxn ang="0">
                  <a:pos x="93" y="0"/>
                </a:cxn>
                <a:cxn ang="0">
                  <a:pos x="99" y="4"/>
                </a:cxn>
                <a:cxn ang="0">
                  <a:pos x="104" y="11"/>
                </a:cxn>
                <a:cxn ang="0">
                  <a:pos x="106" y="20"/>
                </a:cxn>
                <a:cxn ang="0">
                  <a:pos x="109" y="30"/>
                </a:cxn>
                <a:cxn ang="0">
                  <a:pos x="113" y="39"/>
                </a:cxn>
                <a:cxn ang="0">
                  <a:pos x="117" y="48"/>
                </a:cxn>
                <a:cxn ang="0">
                  <a:pos x="124" y="55"/>
                </a:cxn>
                <a:cxn ang="0">
                  <a:pos x="134" y="62"/>
                </a:cxn>
              </a:cxnLst>
              <a:rect l="0" t="0" r="r" b="b"/>
              <a:pathLst>
                <a:path w="176" h="166">
                  <a:moveTo>
                    <a:pt x="134" y="62"/>
                  </a:moveTo>
                  <a:lnTo>
                    <a:pt x="176" y="62"/>
                  </a:lnTo>
                  <a:lnTo>
                    <a:pt x="124" y="94"/>
                  </a:lnTo>
                  <a:lnTo>
                    <a:pt x="124" y="103"/>
                  </a:lnTo>
                  <a:lnTo>
                    <a:pt x="125" y="113"/>
                  </a:lnTo>
                  <a:lnTo>
                    <a:pt x="126" y="121"/>
                  </a:lnTo>
                  <a:lnTo>
                    <a:pt x="129" y="129"/>
                  </a:lnTo>
                  <a:lnTo>
                    <a:pt x="130" y="135"/>
                  </a:lnTo>
                  <a:lnTo>
                    <a:pt x="132" y="144"/>
                  </a:lnTo>
                  <a:lnTo>
                    <a:pt x="133" y="155"/>
                  </a:lnTo>
                  <a:lnTo>
                    <a:pt x="134" y="166"/>
                  </a:lnTo>
                  <a:lnTo>
                    <a:pt x="93" y="114"/>
                  </a:lnTo>
                  <a:lnTo>
                    <a:pt x="31" y="166"/>
                  </a:lnTo>
                  <a:lnTo>
                    <a:pt x="31" y="155"/>
                  </a:lnTo>
                  <a:lnTo>
                    <a:pt x="35" y="144"/>
                  </a:lnTo>
                  <a:lnTo>
                    <a:pt x="39" y="135"/>
                  </a:lnTo>
                  <a:lnTo>
                    <a:pt x="46" y="129"/>
                  </a:lnTo>
                  <a:lnTo>
                    <a:pt x="51" y="121"/>
                  </a:lnTo>
                  <a:lnTo>
                    <a:pt x="56" y="113"/>
                  </a:lnTo>
                  <a:lnTo>
                    <a:pt x="60" y="103"/>
                  </a:lnTo>
                  <a:lnTo>
                    <a:pt x="62" y="94"/>
                  </a:lnTo>
                  <a:lnTo>
                    <a:pt x="0" y="62"/>
                  </a:lnTo>
                  <a:lnTo>
                    <a:pt x="6" y="62"/>
                  </a:lnTo>
                  <a:lnTo>
                    <a:pt x="14" y="62"/>
                  </a:lnTo>
                  <a:lnTo>
                    <a:pt x="22" y="62"/>
                  </a:lnTo>
                  <a:lnTo>
                    <a:pt x="30" y="62"/>
                  </a:lnTo>
                  <a:lnTo>
                    <a:pt x="37" y="62"/>
                  </a:lnTo>
                  <a:lnTo>
                    <a:pt x="46" y="62"/>
                  </a:lnTo>
                  <a:lnTo>
                    <a:pt x="53" y="62"/>
                  </a:lnTo>
                  <a:lnTo>
                    <a:pt x="62" y="62"/>
                  </a:lnTo>
                  <a:lnTo>
                    <a:pt x="93" y="0"/>
                  </a:lnTo>
                  <a:lnTo>
                    <a:pt x="99" y="4"/>
                  </a:lnTo>
                  <a:lnTo>
                    <a:pt x="104" y="11"/>
                  </a:lnTo>
                  <a:lnTo>
                    <a:pt x="106" y="20"/>
                  </a:lnTo>
                  <a:lnTo>
                    <a:pt x="109" y="30"/>
                  </a:lnTo>
                  <a:lnTo>
                    <a:pt x="113" y="39"/>
                  </a:lnTo>
                  <a:lnTo>
                    <a:pt x="117" y="48"/>
                  </a:lnTo>
                  <a:lnTo>
                    <a:pt x="124" y="55"/>
                  </a:lnTo>
                  <a:lnTo>
                    <a:pt x="134" y="62"/>
                  </a:lnTo>
                  <a:close/>
                </a:path>
              </a:pathLst>
            </a:custGeom>
            <a:solidFill>
              <a:srgbClr val="FFFF4C"/>
            </a:solidFill>
            <a:ln w="9525">
              <a:noFill/>
              <a:round/>
              <a:headEnd/>
              <a:tailEnd/>
            </a:ln>
          </p:spPr>
          <p:txBody>
            <a:bodyPr/>
            <a:lstStyle/>
            <a:p>
              <a:pPr>
                <a:defRPr/>
              </a:pPr>
              <a:endParaRPr lang="en-CA"/>
            </a:p>
          </p:txBody>
        </p:sp>
        <p:sp>
          <p:nvSpPr>
            <p:cNvPr id="128" name="Freeform 104"/>
            <p:cNvSpPr>
              <a:spLocks/>
            </p:cNvSpPr>
            <p:nvPr/>
          </p:nvSpPr>
          <p:spPr bwMode="auto">
            <a:xfrm>
              <a:off x="4311" y="598"/>
              <a:ext cx="60" cy="62"/>
            </a:xfrm>
            <a:custGeom>
              <a:avLst/>
              <a:gdLst/>
              <a:ahLst/>
              <a:cxnLst>
                <a:cxn ang="0">
                  <a:pos x="208" y="32"/>
                </a:cxn>
                <a:cxn ang="0">
                  <a:pos x="208" y="58"/>
                </a:cxn>
                <a:cxn ang="0">
                  <a:pos x="212" y="83"/>
                </a:cxn>
                <a:cxn ang="0">
                  <a:pos x="221" y="104"/>
                </a:cxn>
                <a:cxn ang="0">
                  <a:pos x="239" y="114"/>
                </a:cxn>
                <a:cxn ang="0">
                  <a:pos x="260" y="118"/>
                </a:cxn>
                <a:cxn ang="0">
                  <a:pos x="281" y="124"/>
                </a:cxn>
                <a:cxn ang="0">
                  <a:pos x="295" y="137"/>
                </a:cxn>
                <a:cxn ang="0">
                  <a:pos x="229" y="198"/>
                </a:cxn>
                <a:cxn ang="0">
                  <a:pos x="231" y="225"/>
                </a:cxn>
                <a:cxn ang="0">
                  <a:pos x="236" y="249"/>
                </a:cxn>
                <a:cxn ang="0">
                  <a:pos x="241" y="272"/>
                </a:cxn>
                <a:cxn ang="0">
                  <a:pos x="239" y="301"/>
                </a:cxn>
                <a:cxn ang="0">
                  <a:pos x="209" y="295"/>
                </a:cxn>
                <a:cxn ang="0">
                  <a:pos x="188" y="283"/>
                </a:cxn>
                <a:cxn ang="0">
                  <a:pos x="166" y="266"/>
                </a:cxn>
                <a:cxn ang="0">
                  <a:pos x="146" y="249"/>
                </a:cxn>
                <a:cxn ang="0">
                  <a:pos x="123" y="266"/>
                </a:cxn>
                <a:cxn ang="0">
                  <a:pos x="104" y="284"/>
                </a:cxn>
                <a:cxn ang="0">
                  <a:pos x="84" y="300"/>
                </a:cxn>
                <a:cxn ang="0">
                  <a:pos x="62" y="312"/>
                </a:cxn>
                <a:cxn ang="0">
                  <a:pos x="61" y="269"/>
                </a:cxn>
                <a:cxn ang="0">
                  <a:pos x="76" y="227"/>
                </a:cxn>
                <a:cxn ang="0">
                  <a:pos x="81" y="190"/>
                </a:cxn>
                <a:cxn ang="0">
                  <a:pos x="52" y="166"/>
                </a:cxn>
                <a:cxn ang="0">
                  <a:pos x="38" y="156"/>
                </a:cxn>
                <a:cxn ang="0">
                  <a:pos x="26" y="145"/>
                </a:cxn>
                <a:cxn ang="0">
                  <a:pos x="14" y="133"/>
                </a:cxn>
                <a:cxn ang="0">
                  <a:pos x="0" y="124"/>
                </a:cxn>
                <a:cxn ang="0">
                  <a:pos x="104" y="94"/>
                </a:cxn>
                <a:cxn ang="0">
                  <a:pos x="130" y="72"/>
                </a:cxn>
                <a:cxn ang="0">
                  <a:pos x="151" y="46"/>
                </a:cxn>
                <a:cxn ang="0">
                  <a:pos x="170" y="19"/>
                </a:cxn>
                <a:cxn ang="0">
                  <a:pos x="197" y="0"/>
                </a:cxn>
              </a:cxnLst>
              <a:rect l="0" t="0" r="r" b="b"/>
              <a:pathLst>
                <a:path w="301" h="312">
                  <a:moveTo>
                    <a:pt x="208" y="22"/>
                  </a:moveTo>
                  <a:lnTo>
                    <a:pt x="208" y="32"/>
                  </a:lnTo>
                  <a:lnTo>
                    <a:pt x="208" y="45"/>
                  </a:lnTo>
                  <a:lnTo>
                    <a:pt x="208" y="58"/>
                  </a:lnTo>
                  <a:lnTo>
                    <a:pt x="210" y="71"/>
                  </a:lnTo>
                  <a:lnTo>
                    <a:pt x="212" y="83"/>
                  </a:lnTo>
                  <a:lnTo>
                    <a:pt x="216" y="95"/>
                  </a:lnTo>
                  <a:lnTo>
                    <a:pt x="221" y="104"/>
                  </a:lnTo>
                  <a:lnTo>
                    <a:pt x="229" y="114"/>
                  </a:lnTo>
                  <a:lnTo>
                    <a:pt x="239" y="114"/>
                  </a:lnTo>
                  <a:lnTo>
                    <a:pt x="250" y="115"/>
                  </a:lnTo>
                  <a:lnTo>
                    <a:pt x="260" y="118"/>
                  </a:lnTo>
                  <a:lnTo>
                    <a:pt x="272" y="121"/>
                  </a:lnTo>
                  <a:lnTo>
                    <a:pt x="281" y="124"/>
                  </a:lnTo>
                  <a:lnTo>
                    <a:pt x="288" y="131"/>
                  </a:lnTo>
                  <a:lnTo>
                    <a:pt x="295" y="137"/>
                  </a:lnTo>
                  <a:lnTo>
                    <a:pt x="301" y="146"/>
                  </a:lnTo>
                  <a:lnTo>
                    <a:pt x="229" y="198"/>
                  </a:lnTo>
                  <a:lnTo>
                    <a:pt x="229" y="211"/>
                  </a:lnTo>
                  <a:lnTo>
                    <a:pt x="231" y="225"/>
                  </a:lnTo>
                  <a:lnTo>
                    <a:pt x="233" y="236"/>
                  </a:lnTo>
                  <a:lnTo>
                    <a:pt x="236" y="249"/>
                  </a:lnTo>
                  <a:lnTo>
                    <a:pt x="239" y="260"/>
                  </a:lnTo>
                  <a:lnTo>
                    <a:pt x="241" y="272"/>
                  </a:lnTo>
                  <a:lnTo>
                    <a:pt x="240" y="286"/>
                  </a:lnTo>
                  <a:lnTo>
                    <a:pt x="239" y="301"/>
                  </a:lnTo>
                  <a:lnTo>
                    <a:pt x="223" y="298"/>
                  </a:lnTo>
                  <a:lnTo>
                    <a:pt x="209" y="295"/>
                  </a:lnTo>
                  <a:lnTo>
                    <a:pt x="198" y="288"/>
                  </a:lnTo>
                  <a:lnTo>
                    <a:pt x="188" y="283"/>
                  </a:lnTo>
                  <a:lnTo>
                    <a:pt x="177" y="274"/>
                  </a:lnTo>
                  <a:lnTo>
                    <a:pt x="166" y="266"/>
                  </a:lnTo>
                  <a:lnTo>
                    <a:pt x="156" y="255"/>
                  </a:lnTo>
                  <a:lnTo>
                    <a:pt x="146" y="249"/>
                  </a:lnTo>
                  <a:lnTo>
                    <a:pt x="134" y="255"/>
                  </a:lnTo>
                  <a:lnTo>
                    <a:pt x="123" y="266"/>
                  </a:lnTo>
                  <a:lnTo>
                    <a:pt x="113" y="275"/>
                  </a:lnTo>
                  <a:lnTo>
                    <a:pt x="104" y="284"/>
                  </a:lnTo>
                  <a:lnTo>
                    <a:pt x="94" y="292"/>
                  </a:lnTo>
                  <a:lnTo>
                    <a:pt x="84" y="300"/>
                  </a:lnTo>
                  <a:lnTo>
                    <a:pt x="73" y="305"/>
                  </a:lnTo>
                  <a:lnTo>
                    <a:pt x="62" y="312"/>
                  </a:lnTo>
                  <a:lnTo>
                    <a:pt x="58" y="290"/>
                  </a:lnTo>
                  <a:lnTo>
                    <a:pt x="61" y="269"/>
                  </a:lnTo>
                  <a:lnTo>
                    <a:pt x="68" y="248"/>
                  </a:lnTo>
                  <a:lnTo>
                    <a:pt x="76" y="227"/>
                  </a:lnTo>
                  <a:lnTo>
                    <a:pt x="81" y="207"/>
                  </a:lnTo>
                  <a:lnTo>
                    <a:pt x="81" y="190"/>
                  </a:lnTo>
                  <a:lnTo>
                    <a:pt x="71" y="175"/>
                  </a:lnTo>
                  <a:lnTo>
                    <a:pt x="52" y="166"/>
                  </a:lnTo>
                  <a:lnTo>
                    <a:pt x="44" y="161"/>
                  </a:lnTo>
                  <a:lnTo>
                    <a:pt x="38" y="156"/>
                  </a:lnTo>
                  <a:lnTo>
                    <a:pt x="32" y="150"/>
                  </a:lnTo>
                  <a:lnTo>
                    <a:pt x="26" y="145"/>
                  </a:lnTo>
                  <a:lnTo>
                    <a:pt x="19" y="139"/>
                  </a:lnTo>
                  <a:lnTo>
                    <a:pt x="14" y="133"/>
                  </a:lnTo>
                  <a:lnTo>
                    <a:pt x="7" y="128"/>
                  </a:lnTo>
                  <a:lnTo>
                    <a:pt x="0" y="124"/>
                  </a:lnTo>
                  <a:lnTo>
                    <a:pt x="0" y="114"/>
                  </a:lnTo>
                  <a:lnTo>
                    <a:pt x="104" y="94"/>
                  </a:lnTo>
                  <a:lnTo>
                    <a:pt x="118" y="84"/>
                  </a:lnTo>
                  <a:lnTo>
                    <a:pt x="130" y="72"/>
                  </a:lnTo>
                  <a:lnTo>
                    <a:pt x="140" y="59"/>
                  </a:lnTo>
                  <a:lnTo>
                    <a:pt x="151" y="46"/>
                  </a:lnTo>
                  <a:lnTo>
                    <a:pt x="160" y="33"/>
                  </a:lnTo>
                  <a:lnTo>
                    <a:pt x="170" y="19"/>
                  </a:lnTo>
                  <a:lnTo>
                    <a:pt x="182" y="8"/>
                  </a:lnTo>
                  <a:lnTo>
                    <a:pt x="197" y="0"/>
                  </a:lnTo>
                  <a:lnTo>
                    <a:pt x="208" y="22"/>
                  </a:lnTo>
                  <a:close/>
                </a:path>
              </a:pathLst>
            </a:custGeom>
            <a:solidFill>
              <a:srgbClr val="000000"/>
            </a:solidFill>
            <a:ln w="9525">
              <a:noFill/>
              <a:round/>
              <a:headEnd/>
              <a:tailEnd/>
            </a:ln>
          </p:spPr>
          <p:txBody>
            <a:bodyPr/>
            <a:lstStyle/>
            <a:p>
              <a:pPr>
                <a:defRPr/>
              </a:pPr>
              <a:endParaRPr lang="en-CA"/>
            </a:p>
          </p:txBody>
        </p:sp>
        <p:sp>
          <p:nvSpPr>
            <p:cNvPr id="129" name="Freeform 105"/>
            <p:cNvSpPr>
              <a:spLocks/>
            </p:cNvSpPr>
            <p:nvPr/>
          </p:nvSpPr>
          <p:spPr bwMode="auto">
            <a:xfrm>
              <a:off x="4318" y="606"/>
              <a:ext cx="47" cy="48"/>
            </a:xfrm>
            <a:custGeom>
              <a:avLst/>
              <a:gdLst/>
              <a:ahLst/>
              <a:cxnLst>
                <a:cxn ang="0">
                  <a:pos x="207" y="94"/>
                </a:cxn>
                <a:cxn ang="0">
                  <a:pos x="238" y="104"/>
                </a:cxn>
                <a:cxn ang="0">
                  <a:pos x="229" y="110"/>
                </a:cxn>
                <a:cxn ang="0">
                  <a:pos x="220" y="115"/>
                </a:cxn>
                <a:cxn ang="0">
                  <a:pos x="210" y="120"/>
                </a:cxn>
                <a:cxn ang="0">
                  <a:pos x="201" y="124"/>
                </a:cxn>
                <a:cxn ang="0">
                  <a:pos x="191" y="128"/>
                </a:cxn>
                <a:cxn ang="0">
                  <a:pos x="182" y="132"/>
                </a:cxn>
                <a:cxn ang="0">
                  <a:pos x="172" y="137"/>
                </a:cxn>
                <a:cxn ang="0">
                  <a:pos x="165" y="145"/>
                </a:cxn>
                <a:cxn ang="0">
                  <a:pos x="186" y="228"/>
                </a:cxn>
                <a:cxn ang="0">
                  <a:pos x="174" y="222"/>
                </a:cxn>
                <a:cxn ang="0">
                  <a:pos x="164" y="217"/>
                </a:cxn>
                <a:cxn ang="0">
                  <a:pos x="154" y="209"/>
                </a:cxn>
                <a:cxn ang="0">
                  <a:pos x="146" y="202"/>
                </a:cxn>
                <a:cxn ang="0">
                  <a:pos x="137" y="193"/>
                </a:cxn>
                <a:cxn ang="0">
                  <a:pos x="129" y="186"/>
                </a:cxn>
                <a:cxn ang="0">
                  <a:pos x="121" y="180"/>
                </a:cxn>
                <a:cxn ang="0">
                  <a:pos x="114" y="176"/>
                </a:cxn>
                <a:cxn ang="0">
                  <a:pos x="51" y="238"/>
                </a:cxn>
                <a:cxn ang="0">
                  <a:pos x="72" y="124"/>
                </a:cxn>
                <a:cxn ang="0">
                  <a:pos x="63" y="120"/>
                </a:cxn>
                <a:cxn ang="0">
                  <a:pos x="54" y="115"/>
                </a:cxn>
                <a:cxn ang="0">
                  <a:pos x="44" y="111"/>
                </a:cxn>
                <a:cxn ang="0">
                  <a:pos x="35" y="107"/>
                </a:cxn>
                <a:cxn ang="0">
                  <a:pos x="25" y="102"/>
                </a:cxn>
                <a:cxn ang="0">
                  <a:pos x="16" y="96"/>
                </a:cxn>
                <a:cxn ang="0">
                  <a:pos x="7" y="89"/>
                </a:cxn>
                <a:cxn ang="0">
                  <a:pos x="0" y="82"/>
                </a:cxn>
                <a:cxn ang="0">
                  <a:pos x="10" y="81"/>
                </a:cxn>
                <a:cxn ang="0">
                  <a:pos x="21" y="80"/>
                </a:cxn>
                <a:cxn ang="0">
                  <a:pos x="33" y="78"/>
                </a:cxn>
                <a:cxn ang="0">
                  <a:pos x="44" y="77"/>
                </a:cxn>
                <a:cxn ang="0">
                  <a:pos x="54" y="74"/>
                </a:cxn>
                <a:cxn ang="0">
                  <a:pos x="64" y="73"/>
                </a:cxn>
                <a:cxn ang="0">
                  <a:pos x="73" y="72"/>
                </a:cxn>
                <a:cxn ang="0">
                  <a:pos x="82" y="72"/>
                </a:cxn>
                <a:cxn ang="0">
                  <a:pos x="145" y="0"/>
                </a:cxn>
                <a:cxn ang="0">
                  <a:pos x="149" y="12"/>
                </a:cxn>
                <a:cxn ang="0">
                  <a:pos x="151" y="28"/>
                </a:cxn>
                <a:cxn ang="0">
                  <a:pos x="153" y="45"/>
                </a:cxn>
                <a:cxn ang="0">
                  <a:pos x="156" y="62"/>
                </a:cxn>
                <a:cxn ang="0">
                  <a:pos x="159" y="76"/>
                </a:cxn>
                <a:cxn ang="0">
                  <a:pos x="168" y="87"/>
                </a:cxn>
                <a:cxn ang="0">
                  <a:pos x="183" y="93"/>
                </a:cxn>
                <a:cxn ang="0">
                  <a:pos x="207" y="94"/>
                </a:cxn>
              </a:cxnLst>
              <a:rect l="0" t="0" r="r" b="b"/>
              <a:pathLst>
                <a:path w="238" h="238">
                  <a:moveTo>
                    <a:pt x="207" y="94"/>
                  </a:moveTo>
                  <a:lnTo>
                    <a:pt x="238" y="104"/>
                  </a:lnTo>
                  <a:lnTo>
                    <a:pt x="229" y="110"/>
                  </a:lnTo>
                  <a:lnTo>
                    <a:pt x="220" y="115"/>
                  </a:lnTo>
                  <a:lnTo>
                    <a:pt x="210" y="120"/>
                  </a:lnTo>
                  <a:lnTo>
                    <a:pt x="201" y="124"/>
                  </a:lnTo>
                  <a:lnTo>
                    <a:pt x="191" y="128"/>
                  </a:lnTo>
                  <a:lnTo>
                    <a:pt x="182" y="132"/>
                  </a:lnTo>
                  <a:lnTo>
                    <a:pt x="172" y="137"/>
                  </a:lnTo>
                  <a:lnTo>
                    <a:pt x="165" y="145"/>
                  </a:lnTo>
                  <a:lnTo>
                    <a:pt x="186" y="228"/>
                  </a:lnTo>
                  <a:lnTo>
                    <a:pt x="174" y="222"/>
                  </a:lnTo>
                  <a:lnTo>
                    <a:pt x="164" y="217"/>
                  </a:lnTo>
                  <a:lnTo>
                    <a:pt x="154" y="209"/>
                  </a:lnTo>
                  <a:lnTo>
                    <a:pt x="146" y="202"/>
                  </a:lnTo>
                  <a:lnTo>
                    <a:pt x="137" y="193"/>
                  </a:lnTo>
                  <a:lnTo>
                    <a:pt x="129" y="186"/>
                  </a:lnTo>
                  <a:lnTo>
                    <a:pt x="121" y="180"/>
                  </a:lnTo>
                  <a:lnTo>
                    <a:pt x="114" y="176"/>
                  </a:lnTo>
                  <a:lnTo>
                    <a:pt x="51" y="238"/>
                  </a:lnTo>
                  <a:lnTo>
                    <a:pt x="72" y="124"/>
                  </a:lnTo>
                  <a:lnTo>
                    <a:pt x="63" y="120"/>
                  </a:lnTo>
                  <a:lnTo>
                    <a:pt x="54" y="115"/>
                  </a:lnTo>
                  <a:lnTo>
                    <a:pt x="44" y="111"/>
                  </a:lnTo>
                  <a:lnTo>
                    <a:pt x="35" y="107"/>
                  </a:lnTo>
                  <a:lnTo>
                    <a:pt x="25" y="102"/>
                  </a:lnTo>
                  <a:lnTo>
                    <a:pt x="16" y="96"/>
                  </a:lnTo>
                  <a:lnTo>
                    <a:pt x="7" y="89"/>
                  </a:lnTo>
                  <a:lnTo>
                    <a:pt x="0" y="82"/>
                  </a:lnTo>
                  <a:lnTo>
                    <a:pt x="10" y="81"/>
                  </a:lnTo>
                  <a:lnTo>
                    <a:pt x="21" y="80"/>
                  </a:lnTo>
                  <a:lnTo>
                    <a:pt x="33" y="78"/>
                  </a:lnTo>
                  <a:lnTo>
                    <a:pt x="44" y="77"/>
                  </a:lnTo>
                  <a:lnTo>
                    <a:pt x="54" y="74"/>
                  </a:lnTo>
                  <a:lnTo>
                    <a:pt x="64" y="73"/>
                  </a:lnTo>
                  <a:lnTo>
                    <a:pt x="73" y="72"/>
                  </a:lnTo>
                  <a:lnTo>
                    <a:pt x="82" y="72"/>
                  </a:lnTo>
                  <a:lnTo>
                    <a:pt x="145" y="0"/>
                  </a:lnTo>
                  <a:lnTo>
                    <a:pt x="149" y="12"/>
                  </a:lnTo>
                  <a:lnTo>
                    <a:pt x="151" y="28"/>
                  </a:lnTo>
                  <a:lnTo>
                    <a:pt x="153" y="45"/>
                  </a:lnTo>
                  <a:lnTo>
                    <a:pt x="156" y="62"/>
                  </a:lnTo>
                  <a:lnTo>
                    <a:pt x="159" y="76"/>
                  </a:lnTo>
                  <a:lnTo>
                    <a:pt x="168" y="87"/>
                  </a:lnTo>
                  <a:lnTo>
                    <a:pt x="183" y="93"/>
                  </a:lnTo>
                  <a:lnTo>
                    <a:pt x="207" y="94"/>
                  </a:lnTo>
                  <a:close/>
                </a:path>
              </a:pathLst>
            </a:custGeom>
            <a:solidFill>
              <a:srgbClr val="FFFF4C"/>
            </a:solidFill>
            <a:ln w="9525">
              <a:noFill/>
              <a:round/>
              <a:headEnd/>
              <a:tailEnd/>
            </a:ln>
          </p:spPr>
          <p:txBody>
            <a:bodyPr/>
            <a:lstStyle/>
            <a:p>
              <a:pPr>
                <a:defRPr/>
              </a:pPr>
              <a:endParaRPr lang="en-CA"/>
            </a:p>
          </p:txBody>
        </p:sp>
      </p:grpSp>
      <p:pic>
        <p:nvPicPr>
          <p:cNvPr id="14341" name="Picture 106" descr="j01887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0" y="4360863"/>
            <a:ext cx="5683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0" name="Text Box 16"/>
          <p:cNvSpPr txBox="1">
            <a:spLocks noChangeArrowheads="1"/>
          </p:cNvSpPr>
          <p:nvPr/>
        </p:nvSpPr>
        <p:spPr bwMode="auto">
          <a:xfrm>
            <a:off x="263525" y="6103938"/>
            <a:ext cx="2024063" cy="677862"/>
          </a:xfrm>
          <a:prstGeom prst="rect">
            <a:avLst/>
          </a:prstGeom>
          <a:noFill/>
          <a:ln w="38100" cap="sq">
            <a:noFill/>
            <a:miter lim="800000"/>
            <a:headEnd/>
            <a:tailEnd/>
          </a:ln>
        </p:spPr>
        <p:txBody>
          <a:bodyPr wrap="none" lIns="274320" rIns="274320">
            <a:spAutoFit/>
          </a:bodyPr>
          <a:lstStyle/>
          <a:p>
            <a:pPr algn="ctr">
              <a:defRPr/>
            </a:pPr>
            <a:r>
              <a:rPr lang="en-CA" sz="2400" i="1" dirty="0" err="1">
                <a:solidFill>
                  <a:srgbClr val="00FFFF"/>
                </a:solidFill>
                <a:effectLst>
                  <a:outerShdw blurRad="38100" dist="38100" dir="2700000" algn="tl">
                    <a:srgbClr val="000000"/>
                  </a:outerShdw>
                </a:effectLst>
              </a:rPr>
              <a:t>MathTruth</a:t>
            </a:r>
            <a:r>
              <a:rPr lang="en-CA" sz="2400" i="1" dirty="0">
                <a:solidFill>
                  <a:srgbClr val="00FFFF"/>
                </a:solidFill>
                <a:effectLst>
                  <a:outerShdw blurRad="38100" dist="38100" dir="2700000" algn="tl">
                    <a:srgbClr val="000000"/>
                  </a:outerShdw>
                </a:effectLst>
              </a:rPr>
              <a:t> </a:t>
            </a:r>
            <a:br>
              <a:rPr lang="en-CA" sz="2400" i="1" dirty="0">
                <a:solidFill>
                  <a:srgbClr val="00FFFF"/>
                </a:solidFill>
                <a:effectLst>
                  <a:outerShdw blurRad="38100" dist="38100" dir="2700000" algn="tl">
                    <a:srgbClr val="000000"/>
                  </a:outerShdw>
                </a:effectLst>
              </a:rPr>
            </a:br>
            <a:r>
              <a:rPr lang="en-CA" sz="1400" dirty="0">
                <a:effectLst>
                  <a:outerShdw blurRad="38100" dist="38100" dir="2700000" algn="tl">
                    <a:srgbClr val="000000"/>
                  </a:outerShdw>
                </a:effectLst>
              </a:rPr>
              <a:t>with Proof System </a:t>
            </a:r>
            <a:r>
              <a:rPr lang="en-CA" sz="1400" i="1" dirty="0">
                <a:solidFill>
                  <a:srgbClr val="00FFFF"/>
                </a:solidFill>
                <a:effectLst>
                  <a:outerShdw blurRad="38100" dist="38100" dir="2700000" algn="tl">
                    <a:srgbClr val="000000"/>
                  </a:outerShdw>
                </a:effectLst>
              </a:rPr>
              <a:t>S</a:t>
            </a:r>
            <a:endParaRPr lang="en-US" sz="1400" i="1" baseline="-25000" dirty="0">
              <a:solidFill>
                <a:schemeClr val="accent2"/>
              </a:solidFill>
              <a:effectLst/>
            </a:endParaRPr>
          </a:p>
        </p:txBody>
      </p:sp>
      <p:sp>
        <p:nvSpPr>
          <p:cNvPr id="131" name="Text Box 16"/>
          <p:cNvSpPr txBox="1">
            <a:spLocks noChangeArrowheads="1"/>
          </p:cNvSpPr>
          <p:nvPr/>
        </p:nvSpPr>
        <p:spPr bwMode="auto">
          <a:xfrm>
            <a:off x="3352800" y="1990725"/>
            <a:ext cx="2024063" cy="676275"/>
          </a:xfrm>
          <a:prstGeom prst="rect">
            <a:avLst/>
          </a:prstGeom>
          <a:noFill/>
          <a:ln w="38100" cap="sq">
            <a:noFill/>
            <a:miter lim="800000"/>
            <a:headEnd/>
            <a:tailEnd/>
          </a:ln>
        </p:spPr>
        <p:txBody>
          <a:bodyPr wrap="none" lIns="274320" rIns="274320">
            <a:spAutoFit/>
          </a:bodyPr>
          <a:lstStyle/>
          <a:p>
            <a:pPr algn="ctr">
              <a:defRPr/>
            </a:pPr>
            <a:r>
              <a:rPr lang="en-CA" sz="2400" i="1" dirty="0" err="1">
                <a:solidFill>
                  <a:srgbClr val="00FFFF"/>
                </a:solidFill>
                <a:effectLst>
                  <a:outerShdw blurRad="38100" dist="38100" dir="2700000" algn="tl">
                    <a:srgbClr val="000000"/>
                  </a:outerShdw>
                </a:effectLst>
              </a:rPr>
              <a:t>MathTruth</a:t>
            </a:r>
            <a:r>
              <a:rPr lang="en-CA" sz="2400" i="1" dirty="0">
                <a:solidFill>
                  <a:srgbClr val="00FFFF"/>
                </a:solidFill>
                <a:effectLst>
                  <a:outerShdw blurRad="38100" dist="38100" dir="2700000" algn="tl">
                    <a:srgbClr val="000000"/>
                  </a:outerShdw>
                </a:effectLst>
              </a:rPr>
              <a:t> </a:t>
            </a:r>
            <a:br>
              <a:rPr lang="en-CA" sz="2400" i="1" dirty="0">
                <a:solidFill>
                  <a:srgbClr val="00FFFF"/>
                </a:solidFill>
                <a:effectLst>
                  <a:outerShdw blurRad="38100" dist="38100" dir="2700000" algn="tl">
                    <a:srgbClr val="000000"/>
                  </a:outerShdw>
                </a:effectLst>
              </a:rPr>
            </a:br>
            <a:r>
              <a:rPr lang="en-CA" sz="1400" dirty="0">
                <a:effectLst>
                  <a:outerShdw blurRad="38100" dist="38100" dir="2700000" algn="tl">
                    <a:srgbClr val="000000"/>
                  </a:outerShdw>
                </a:effectLst>
              </a:rPr>
              <a:t>with Proof System </a:t>
            </a:r>
            <a:r>
              <a:rPr lang="en-CA" sz="1400" i="1" dirty="0">
                <a:solidFill>
                  <a:srgbClr val="00FFFF"/>
                </a:solidFill>
                <a:effectLst>
                  <a:outerShdw blurRad="38100" dist="38100" dir="2700000" algn="tl">
                    <a:srgbClr val="000000"/>
                  </a:outerShdw>
                </a:effectLst>
              </a:rPr>
              <a:t>S</a:t>
            </a:r>
            <a:endParaRPr lang="en-US" sz="1400" i="1" baseline="-25000" dirty="0">
              <a:solidFill>
                <a:schemeClr val="accent2"/>
              </a:solidFill>
              <a:effectLst/>
            </a:endParaRPr>
          </a:p>
        </p:txBody>
      </p:sp>
      <p:sp>
        <p:nvSpPr>
          <p:cNvPr id="135" name="AutoShape 123"/>
          <p:cNvSpPr>
            <a:spLocks noChangeArrowheads="1"/>
          </p:cNvSpPr>
          <p:nvPr/>
        </p:nvSpPr>
        <p:spPr bwMode="auto">
          <a:xfrm>
            <a:off x="6324600" y="3236913"/>
            <a:ext cx="2557463" cy="1030287"/>
          </a:xfrm>
          <a:prstGeom prst="wedgeRoundRectCallout">
            <a:avLst>
              <a:gd name="adj1" fmla="val 32852"/>
              <a:gd name="adj2" fmla="val 95530"/>
              <a:gd name="adj3" fmla="val 16667"/>
            </a:avLst>
          </a:prstGeom>
          <a:noFill/>
          <a:ln w="38100" cap="sq">
            <a:solidFill>
              <a:srgbClr val="CC99FF"/>
            </a:solidFill>
            <a:miter lim="800000"/>
            <a:headEnd/>
            <a:tailEnd/>
          </a:ln>
          <a:effectLst/>
        </p:spPr>
        <p:txBody>
          <a:bodyPr lIns="274320" rIns="274320"/>
          <a:lstStyle/>
          <a:p>
            <a:pPr algn="ctr">
              <a:defRPr/>
            </a:pPr>
            <a:endParaRPr lang="en-US">
              <a:effectLst>
                <a:outerShdw blurRad="38100" dist="38100" dir="2700000" algn="tl">
                  <a:srgbClr val="000000"/>
                </a:outerShdw>
              </a:effectLst>
            </a:endParaRPr>
          </a:p>
        </p:txBody>
      </p:sp>
      <p:sp>
        <p:nvSpPr>
          <p:cNvPr id="237" name="Rectangle 236"/>
          <p:cNvSpPr/>
          <p:nvPr/>
        </p:nvSpPr>
        <p:spPr>
          <a:xfrm>
            <a:off x="6276975" y="3389313"/>
            <a:ext cx="2743200" cy="954087"/>
          </a:xfrm>
          <a:prstGeom prst="rect">
            <a:avLst/>
          </a:prstGeom>
        </p:spPr>
        <p:txBody>
          <a:bodyPr>
            <a:spAutoFit/>
          </a:bodyPr>
          <a:lstStyle/>
          <a:p>
            <a:pPr>
              <a:defRPr/>
            </a:pPr>
            <a:r>
              <a:rPr lang="en-US" dirty="0">
                <a:effectLst>
                  <a:outerShdw blurRad="38100" dist="38100" dir="2700000" algn="tl">
                    <a:srgbClr val="000000"/>
                  </a:outerShdw>
                </a:effectLst>
              </a:rPr>
              <a:t>Witness of “yes”.</a:t>
            </a:r>
          </a:p>
          <a:p>
            <a:pPr>
              <a:defRPr/>
            </a:pPr>
            <a:r>
              <a:rPr lang="en-US" dirty="0">
                <a:effectLst>
                  <a:outerShdw blurRad="38100" dist="38100" dir="2700000" algn="tl">
                    <a:srgbClr val="000000"/>
                  </a:outerShdw>
                </a:effectLst>
              </a:rPr>
              <a:t>Witness of “no”.</a:t>
            </a:r>
            <a:endParaRPr lang="en-CA" dirty="0">
              <a:effectLst>
                <a:outerShdw blurRad="38100" dist="38100" dir="2700000" algn="tl">
                  <a:srgbClr val="000000"/>
                </a:outerShdw>
              </a:effectLst>
            </a:endParaRPr>
          </a:p>
        </p:txBody>
      </p:sp>
      <p:sp>
        <p:nvSpPr>
          <p:cNvPr id="240" name="Rectangle 110"/>
          <p:cNvSpPr>
            <a:spLocks noChangeArrowheads="1"/>
          </p:cNvSpPr>
          <p:nvPr/>
        </p:nvSpPr>
        <p:spPr bwMode="auto">
          <a:xfrm>
            <a:off x="228600" y="-296863"/>
            <a:ext cx="8991600" cy="1143001"/>
          </a:xfrm>
          <a:prstGeom prst="rect">
            <a:avLst/>
          </a:prstGeom>
          <a:noFill/>
          <a:ln w="9525">
            <a:noFill/>
            <a:miter lim="800000"/>
            <a:headEnd/>
            <a:tailEnd/>
          </a:ln>
        </p:spPr>
        <p:txBody>
          <a:bodyPr anchor="ctr"/>
          <a:lstStyle/>
          <a:p>
            <a:pPr>
              <a:defRPr/>
            </a:pPr>
            <a:r>
              <a:rPr lang="en-US" sz="3600" i="1" dirty="0">
                <a:solidFill>
                  <a:schemeClr val="tx2"/>
                </a:solidFill>
                <a:effectLst>
                  <a:outerShdw blurRad="38100" dist="38100" dir="2700000" algn="tl">
                    <a:srgbClr val="000000"/>
                  </a:outerShdw>
                </a:effectLst>
              </a:rPr>
              <a:t>S</a:t>
            </a:r>
            <a:r>
              <a:rPr lang="en-US" sz="3600" dirty="0">
                <a:solidFill>
                  <a:schemeClr val="tx2"/>
                </a:solidFill>
                <a:effectLst>
                  <a:outerShdw blurRad="38100" dist="38100" dir="2700000" algn="tl">
                    <a:srgbClr val="000000"/>
                  </a:outerShdw>
                </a:effectLst>
              </a:rPr>
              <a:t> valid proof system </a:t>
            </a:r>
            <a:r>
              <a:rPr lang="en-US" sz="3600" dirty="0">
                <a:solidFill>
                  <a:schemeClr val="tx2"/>
                </a:solidFill>
                <a:effectLst>
                  <a:outerShdw blurRad="38100" dist="38100" dir="2700000" algn="tl">
                    <a:srgbClr val="000000"/>
                  </a:outerShdw>
                </a:effectLst>
                <a:sym typeface="Symbol"/>
              </a:rPr>
              <a:t></a:t>
            </a:r>
            <a:r>
              <a:rPr lang="en-US" sz="3600" i="1" dirty="0">
                <a:solidFill>
                  <a:schemeClr val="tx2"/>
                </a:solidFill>
                <a:effectLst>
                  <a:outerShdw blurRad="38100" dist="38100" dir="2700000" algn="tl">
                    <a:srgbClr val="000000"/>
                  </a:outerShdw>
                </a:effectLst>
                <a:sym typeface="Symbol"/>
              </a:rPr>
              <a:t> </a:t>
            </a:r>
            <a:r>
              <a:rPr lang="en-US" sz="3600" i="1" dirty="0" err="1">
                <a:solidFill>
                  <a:schemeClr val="tx2"/>
                </a:solidFill>
                <a:effectLst/>
              </a:rPr>
              <a:t>MathTruth</a:t>
            </a:r>
            <a:r>
              <a:rPr lang="en-US" sz="3600" dirty="0">
                <a:solidFill>
                  <a:schemeClr val="tx2"/>
                </a:solidFill>
                <a:effectLst/>
              </a:rPr>
              <a:t> </a:t>
            </a:r>
            <a:r>
              <a:rPr lang="en-US" sz="3600" dirty="0">
                <a:solidFill>
                  <a:schemeClr val="tx2"/>
                </a:solidFill>
                <a:effectLst>
                  <a:outerShdw blurRad="38100" dist="38100" dir="2700000" algn="tl">
                    <a:srgbClr val="000000"/>
                  </a:outerShdw>
                </a:effectLst>
              </a:rPr>
              <a:t>computable </a:t>
            </a:r>
          </a:p>
        </p:txBody>
      </p:sp>
      <p:sp>
        <p:nvSpPr>
          <p:cNvPr id="132" name="Text Box 127"/>
          <p:cNvSpPr txBox="1">
            <a:spLocks noChangeArrowheads="1"/>
          </p:cNvSpPr>
          <p:nvPr/>
        </p:nvSpPr>
        <p:spPr bwMode="auto">
          <a:xfrm>
            <a:off x="3505200" y="5302250"/>
            <a:ext cx="5095875" cy="1631950"/>
          </a:xfrm>
          <a:prstGeom prst="rect">
            <a:avLst/>
          </a:prstGeom>
          <a:noFill/>
          <a:ln w="38100" cap="sq">
            <a:noFill/>
            <a:miter lim="800000"/>
            <a:headEnd/>
            <a:tailEnd/>
          </a:ln>
          <a:effectLst/>
        </p:spPr>
        <p:txBody>
          <a:bodyPr wrap="none" lIns="274320" rIns="274320">
            <a:spAutoFit/>
          </a:bodyPr>
          <a:lstStyle/>
          <a:p>
            <a:pPr>
              <a:defRPr/>
            </a:pPr>
            <a:r>
              <a:rPr lang="en-US" sz="2400" dirty="0" err="1">
                <a:effectLst>
                  <a:outerShdw blurRad="38100" dist="38100" dir="2700000" algn="tl">
                    <a:srgbClr val="000000"/>
                  </a:outerShdw>
                </a:effectLst>
              </a:rPr>
              <a:t>Alg</a:t>
            </a:r>
            <a:r>
              <a:rPr lang="en-US" sz="2400" dirty="0">
                <a:effectLst>
                  <a:outerShdw blurRad="38100" dist="38100" dir="2700000" algn="tl">
                    <a:srgbClr val="000000"/>
                  </a:outerShdw>
                </a:effectLst>
              </a:rPr>
              <a:t> for </a:t>
            </a:r>
            <a:r>
              <a:rPr lang="en-US" sz="2400" i="1" dirty="0" err="1">
                <a:solidFill>
                  <a:srgbClr val="00FFFF"/>
                </a:solidFill>
                <a:effectLst>
                  <a:outerShdw blurRad="38100" dist="38100" dir="2700000" algn="tl">
                    <a:srgbClr val="000000"/>
                  </a:outerShdw>
                </a:effectLst>
              </a:rPr>
              <a:t>MathTruth</a:t>
            </a:r>
            <a:r>
              <a:rPr lang="en-US" sz="2400" i="1" dirty="0">
                <a:solidFill>
                  <a:srgbClr val="00FFFF"/>
                </a:solidFill>
                <a:effectLst>
                  <a:outerShdw blurRad="38100" dist="38100" dir="2700000" algn="tl">
                    <a:srgbClr val="000000"/>
                  </a:outerShdw>
                </a:effectLst>
              </a:rPr>
              <a:t>(</a:t>
            </a:r>
            <a:r>
              <a:rPr lang="el-GR" sz="2400" i="1" dirty="0">
                <a:solidFill>
                  <a:srgbClr val="00FFFF"/>
                </a:solidFill>
                <a:effectLst/>
              </a:rPr>
              <a:t>Φ</a:t>
            </a:r>
            <a:r>
              <a:rPr lang="en-US" sz="2400" i="1" dirty="0">
                <a:solidFill>
                  <a:srgbClr val="00FFFF"/>
                </a:solidFill>
                <a:effectLst>
                  <a:outerShdw blurRad="38100" dist="38100" dir="2700000" algn="tl">
                    <a:srgbClr val="000000"/>
                  </a:outerShdw>
                </a:effectLst>
              </a:rPr>
              <a:t>)</a:t>
            </a:r>
            <a:r>
              <a:rPr lang="en-US" sz="2400" dirty="0">
                <a:effectLst>
                  <a:outerShdw blurRad="38100" dist="38100" dir="2700000" algn="tl">
                    <a:srgbClr val="000000"/>
                  </a:outerShdw>
                </a:effectLst>
              </a:rPr>
              <a:t>:</a:t>
            </a:r>
          </a:p>
          <a:p>
            <a:pPr>
              <a:defRPr/>
            </a:pPr>
            <a:r>
              <a:rPr lang="en-US" sz="2400" dirty="0">
                <a:effectLst>
                  <a:outerShdw blurRad="38100" dist="38100" dir="2700000" algn="tl">
                    <a:srgbClr val="000000"/>
                  </a:outerShdw>
                </a:effectLst>
              </a:rPr>
              <a:t>Loop through all proofs </a:t>
            </a:r>
            <a:r>
              <a:rPr lang="en-US" sz="2400" i="1" dirty="0">
                <a:solidFill>
                  <a:srgbClr val="00FFFF"/>
                </a:solidFill>
                <a:effectLst>
                  <a:outerShdw blurRad="38100" dist="38100" dir="2700000" algn="tl">
                    <a:srgbClr val="000000"/>
                  </a:outerShdw>
                </a:effectLst>
              </a:rPr>
              <a:t>P</a:t>
            </a:r>
          </a:p>
          <a:p>
            <a:pPr>
              <a:defRPr/>
            </a:pPr>
            <a:r>
              <a:rPr lang="en-US" sz="2400" dirty="0">
                <a:solidFill>
                  <a:srgbClr val="00FFCC"/>
                </a:solidFill>
                <a:effectLst>
                  <a:outerShdw blurRad="38100" dist="38100" dir="2700000" algn="tl">
                    <a:srgbClr val="000000"/>
                  </a:outerShdw>
                </a:effectLst>
              </a:rPr>
              <a:t>    </a:t>
            </a:r>
            <a:r>
              <a:rPr lang="en-US" sz="2400" dirty="0">
                <a:effectLst>
                  <a:outerShdw blurRad="38100" dist="38100" dir="2700000" algn="tl">
                    <a:srgbClr val="000000"/>
                  </a:outerShdw>
                </a:effectLst>
              </a:rPr>
              <a:t> if</a:t>
            </a:r>
            <a:r>
              <a:rPr lang="en-US" sz="2400" dirty="0">
                <a:solidFill>
                  <a:srgbClr val="00FFCC"/>
                </a:solidFill>
                <a:effectLst>
                  <a:outerShdw blurRad="38100" dist="38100" dir="2700000" algn="tl">
                    <a:srgbClr val="000000"/>
                  </a:outerShdw>
                </a:effectLst>
              </a:rPr>
              <a:t> </a:t>
            </a:r>
            <a:r>
              <a:rPr lang="en-US" sz="2400" i="1" dirty="0">
                <a:solidFill>
                  <a:srgbClr val="00FFFF"/>
                </a:solidFill>
                <a:effectLst>
                  <a:outerShdw blurRad="38100" dist="38100" dir="2700000" algn="tl">
                    <a:srgbClr val="000000"/>
                  </a:outerShdw>
                </a:effectLst>
              </a:rPr>
              <a:t>P</a:t>
            </a:r>
            <a:r>
              <a:rPr lang="en-US" sz="2400" dirty="0">
                <a:solidFill>
                  <a:srgbClr val="00FFCC"/>
                </a:solidFill>
                <a:effectLst>
                  <a:outerShdw blurRad="38100" dist="38100" dir="2700000" algn="tl">
                    <a:srgbClr val="000000"/>
                  </a:outerShdw>
                </a:effectLst>
              </a:rPr>
              <a:t> </a:t>
            </a:r>
            <a:r>
              <a:rPr lang="en-US" sz="2400" dirty="0">
                <a:effectLst>
                  <a:outerShdw blurRad="38100" dist="38100" dir="2700000" algn="tl">
                    <a:srgbClr val="000000"/>
                  </a:outerShdw>
                </a:effectLst>
              </a:rPr>
              <a:t>is a proof in</a:t>
            </a:r>
            <a:r>
              <a:rPr lang="en-US" sz="2400" dirty="0">
                <a:solidFill>
                  <a:srgbClr val="00FFFF"/>
                </a:solidFill>
                <a:effectLst>
                  <a:outerShdw blurRad="38100" dist="38100" dir="2700000" algn="tl">
                    <a:srgbClr val="000000"/>
                  </a:outerShdw>
                </a:effectLst>
              </a:rPr>
              <a:t> </a:t>
            </a:r>
            <a:r>
              <a:rPr lang="en-US" sz="2400" i="1" dirty="0">
                <a:solidFill>
                  <a:srgbClr val="00FFFF"/>
                </a:solidFill>
                <a:effectLst>
                  <a:outerShdw blurRad="38100" dist="38100" dir="2700000" algn="tl">
                    <a:srgbClr val="000000"/>
                  </a:outerShdw>
                </a:effectLst>
              </a:rPr>
              <a:t>S</a:t>
            </a:r>
            <a:r>
              <a:rPr lang="en-US" sz="2400" dirty="0">
                <a:effectLst>
                  <a:outerShdw blurRad="38100" dist="38100" dir="2700000" algn="tl">
                    <a:srgbClr val="000000"/>
                  </a:outerShdw>
                </a:effectLst>
              </a:rPr>
              <a:t> of</a:t>
            </a:r>
            <a:r>
              <a:rPr lang="en-US" sz="2400" dirty="0">
                <a:solidFill>
                  <a:srgbClr val="00FFCC"/>
                </a:solidFill>
                <a:effectLst>
                  <a:outerShdw blurRad="38100" dist="38100" dir="2700000" algn="tl">
                    <a:srgbClr val="000000"/>
                  </a:outerShdw>
                </a:effectLst>
              </a:rPr>
              <a:t> </a:t>
            </a:r>
            <a:r>
              <a:rPr lang="el-GR" sz="2400" i="1" dirty="0">
                <a:solidFill>
                  <a:srgbClr val="00FFFF"/>
                </a:solidFill>
                <a:effectLst/>
              </a:rPr>
              <a:t>Φ</a:t>
            </a:r>
            <a:r>
              <a:rPr lang="en-US" sz="2400" dirty="0">
                <a:solidFill>
                  <a:srgbClr val="00FFCC"/>
                </a:solidFill>
                <a:effectLst>
                  <a:outerShdw blurRad="38100" dist="38100" dir="2700000" algn="tl">
                    <a:srgbClr val="000000"/>
                  </a:outerShdw>
                </a:effectLst>
              </a:rPr>
              <a:t> </a:t>
            </a:r>
            <a:r>
              <a:rPr lang="en-US" sz="2400" dirty="0">
                <a:effectLst>
                  <a:outerShdw blurRad="38100" dist="38100" dir="2700000" algn="tl">
                    <a:srgbClr val="000000"/>
                  </a:outerShdw>
                </a:effectLst>
              </a:rPr>
              <a:t>or of </a:t>
            </a:r>
            <a:r>
              <a:rPr lang="en-US" sz="2400" i="1" dirty="0">
                <a:solidFill>
                  <a:srgbClr val="00FFFF"/>
                </a:solidFill>
                <a:effectLst>
                  <a:outerShdw blurRad="38100" dist="38100" dir="2700000" algn="tl">
                    <a:srgbClr val="000000"/>
                  </a:outerShdw>
                </a:effectLst>
                <a:latin typeface="Symbol" pitchFamily="18" charset="2"/>
                <a:sym typeface="Symbol" pitchFamily="18" charset="2"/>
              </a:rPr>
              <a:t></a:t>
            </a:r>
            <a:r>
              <a:rPr lang="el-GR" sz="2400" i="1" dirty="0">
                <a:solidFill>
                  <a:srgbClr val="00FFFF"/>
                </a:solidFill>
                <a:effectLst/>
              </a:rPr>
              <a:t>Φ</a:t>
            </a:r>
            <a:r>
              <a:rPr lang="en-CA" sz="2400" i="1" dirty="0">
                <a:effectLst/>
              </a:rPr>
              <a:t>.</a:t>
            </a:r>
            <a:endParaRPr lang="en-US" sz="2400" i="1" dirty="0">
              <a:effectLst>
                <a:outerShdw blurRad="38100" dist="38100" dir="2700000" algn="tl">
                  <a:srgbClr val="000000"/>
                </a:outerShdw>
              </a:effectLst>
            </a:endParaRPr>
          </a:p>
          <a:p>
            <a:pPr>
              <a:defRPr/>
            </a:pPr>
            <a:r>
              <a:rPr lang="en-US" sz="2400" dirty="0">
                <a:solidFill>
                  <a:srgbClr val="00FFFF"/>
                </a:solidFill>
                <a:effectLst>
                  <a:outerShdw blurRad="38100" dist="38100" dir="2700000" algn="tl">
                    <a:srgbClr val="000000"/>
                  </a:outerShdw>
                </a:effectLst>
              </a:rPr>
              <a:t>         </a:t>
            </a:r>
            <a:r>
              <a:rPr lang="en-US" sz="2400" dirty="0">
                <a:effectLst>
                  <a:outerShdw blurRad="38100" dist="38100" dir="2700000" algn="tl">
                    <a:srgbClr val="000000"/>
                  </a:outerShdw>
                </a:effectLst>
              </a:rPr>
              <a:t>exit with “yes” or “no”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ppt_x"/>
                                          </p:val>
                                        </p:tav>
                                        <p:tav tm="100000">
                                          <p:val>
                                            <p:strVal val="#ppt_x"/>
                                          </p:val>
                                        </p:tav>
                                      </p:tavLst>
                                    </p:anim>
                                    <p:anim calcmode="lin" valueType="num">
                                      <p:cBhvr additive="base">
                                        <p:cTn id="1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2"/>
                                        </p:tgtEl>
                                        <p:attrNameLst>
                                          <p:attrName>style.visibility</p:attrName>
                                        </p:attrNameLst>
                                      </p:cBhvr>
                                      <p:to>
                                        <p:strVal val="visible"/>
                                      </p:to>
                                    </p:set>
                                    <p:anim calcmode="lin" valueType="num">
                                      <p:cBhvr additive="base">
                                        <p:cTn id="19" dur="500" fill="hold"/>
                                        <p:tgtEl>
                                          <p:spTgt spid="132"/>
                                        </p:tgtEl>
                                        <p:attrNameLst>
                                          <p:attrName>ppt_x</p:attrName>
                                        </p:attrNameLst>
                                      </p:cBhvr>
                                      <p:tavLst>
                                        <p:tav tm="0">
                                          <p:val>
                                            <p:strVal val="#ppt_x"/>
                                          </p:val>
                                        </p:tav>
                                        <p:tav tm="100000">
                                          <p:val>
                                            <p:strVal val="#ppt_x"/>
                                          </p:val>
                                        </p:tav>
                                      </p:tavLst>
                                    </p:anim>
                                    <p:anim calcmode="lin" valueType="num">
                                      <p:cBhvr additive="base">
                                        <p:cTn id="20" dur="500" fill="hold"/>
                                        <p:tgtEl>
                                          <p:spTgt spid="132"/>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35"/>
                                        </p:tgtEl>
                                        <p:attrNameLst>
                                          <p:attrName>style.visibility</p:attrName>
                                        </p:attrNameLst>
                                      </p:cBhvr>
                                      <p:to>
                                        <p:strVal val="visible"/>
                                      </p:to>
                                    </p:set>
                                    <p:anim calcmode="lin" valueType="num">
                                      <p:cBhvr additive="base">
                                        <p:cTn id="25" dur="500" fill="hold"/>
                                        <p:tgtEl>
                                          <p:spTgt spid="135"/>
                                        </p:tgtEl>
                                        <p:attrNameLst>
                                          <p:attrName>ppt_x</p:attrName>
                                        </p:attrNameLst>
                                      </p:cBhvr>
                                      <p:tavLst>
                                        <p:tav tm="0">
                                          <p:val>
                                            <p:strVal val="1+#ppt_w/2"/>
                                          </p:val>
                                        </p:tav>
                                        <p:tav tm="100000">
                                          <p:val>
                                            <p:strVal val="#ppt_x"/>
                                          </p:val>
                                        </p:tav>
                                      </p:tavLst>
                                    </p:anim>
                                    <p:anim calcmode="lin" valueType="num">
                                      <p:cBhvr additive="base">
                                        <p:cTn id="26" dur="500" fill="hold"/>
                                        <p:tgtEl>
                                          <p:spTgt spid="135"/>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237">
                                            <p:txEl>
                                              <p:pRg st="0" end="0"/>
                                            </p:txEl>
                                          </p:spTgt>
                                        </p:tgtEl>
                                        <p:attrNameLst>
                                          <p:attrName>style.visibility</p:attrName>
                                        </p:attrNameLst>
                                      </p:cBhvr>
                                      <p:to>
                                        <p:strVal val="visible"/>
                                      </p:to>
                                    </p:set>
                                    <p:anim calcmode="lin" valueType="num">
                                      <p:cBhvr additive="base">
                                        <p:cTn id="29" dur="500" fill="hold"/>
                                        <p:tgtEl>
                                          <p:spTgt spid="237">
                                            <p:txEl>
                                              <p:pRg st="0" end="0"/>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23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56" presetClass="path" presetSubtype="0" accel="50000" decel="50000" fill="hold" grpId="0" nodeType="clickEffect">
                                  <p:stCondLst>
                                    <p:cond delay="0"/>
                                  </p:stCondLst>
                                  <p:childTnLst>
                                    <p:animMotion origin="layout" path="M -4.16667E-6 -0.00023 L 0.05157 -0.51041 " pathEditMode="relative" rAng="0" ptsTypes="AA">
                                      <p:cBhvr>
                                        <p:cTn id="34" dur="1000" fill="hold"/>
                                        <p:tgtEl>
                                          <p:spTgt spid="24"/>
                                        </p:tgtEl>
                                        <p:attrNameLst>
                                          <p:attrName>ppt_x</p:attrName>
                                          <p:attrName>ppt_y</p:attrName>
                                        </p:attrNameLst>
                                      </p:cBhvr>
                                      <p:rCtr x="2569" y="-25509"/>
                                    </p:animMotion>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2" fill="hold" nodeType="clickEffect">
                                  <p:stCondLst>
                                    <p:cond delay="0"/>
                                  </p:stCondLst>
                                  <p:childTnLst>
                                    <p:set>
                                      <p:cBhvr>
                                        <p:cTn id="38" dur="1" fill="hold">
                                          <p:stCondLst>
                                            <p:cond delay="0"/>
                                          </p:stCondLst>
                                        </p:cTn>
                                        <p:tgtEl>
                                          <p:spTgt spid="237">
                                            <p:txEl>
                                              <p:pRg st="1" end="1"/>
                                            </p:txEl>
                                          </p:spTgt>
                                        </p:tgtEl>
                                        <p:attrNameLst>
                                          <p:attrName>style.visibility</p:attrName>
                                        </p:attrNameLst>
                                      </p:cBhvr>
                                      <p:to>
                                        <p:strVal val="visible"/>
                                      </p:to>
                                    </p:set>
                                    <p:anim calcmode="lin" valueType="num">
                                      <p:cBhvr additive="base">
                                        <p:cTn id="39" dur="500" fill="hold"/>
                                        <p:tgtEl>
                                          <p:spTgt spid="237">
                                            <p:txEl>
                                              <p:pRg st="1" end="1"/>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23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1" nodeType="clickEffect">
                                  <p:stCondLst>
                                    <p:cond delay="0"/>
                                  </p:stCondLst>
                                  <p:childTnLst>
                                    <p:set>
                                      <p:cBhvr>
                                        <p:cTn id="44" dur="1" fill="hold">
                                          <p:stCondLst>
                                            <p:cond delay="0"/>
                                          </p:stCondLst>
                                        </p:cTn>
                                        <p:tgtEl>
                                          <p:spTgt spid="130"/>
                                        </p:tgtEl>
                                        <p:attrNameLst>
                                          <p:attrName>style.visibility</p:attrName>
                                        </p:attrNameLst>
                                      </p:cBhvr>
                                      <p:to>
                                        <p:strVal val="visible"/>
                                      </p:to>
                                    </p:set>
                                    <p:anim calcmode="lin" valueType="num">
                                      <p:cBhvr additive="base">
                                        <p:cTn id="45" dur="500" fill="hold"/>
                                        <p:tgtEl>
                                          <p:spTgt spid="130"/>
                                        </p:tgtEl>
                                        <p:attrNameLst>
                                          <p:attrName>ppt_x</p:attrName>
                                        </p:attrNameLst>
                                      </p:cBhvr>
                                      <p:tavLst>
                                        <p:tav tm="0">
                                          <p:val>
                                            <p:strVal val="#ppt_x"/>
                                          </p:val>
                                        </p:tav>
                                        <p:tav tm="100000">
                                          <p:val>
                                            <p:strVal val="#ppt_x"/>
                                          </p:val>
                                        </p:tav>
                                      </p:tavLst>
                                    </p:anim>
                                    <p:anim calcmode="lin" valueType="num">
                                      <p:cBhvr additive="base">
                                        <p:cTn id="46" dur="500" fill="hold"/>
                                        <p:tgtEl>
                                          <p:spTgt spid="130"/>
                                        </p:tgtEl>
                                        <p:attrNameLst>
                                          <p:attrName>ppt_y</p:attrName>
                                        </p:attrNameLst>
                                      </p:cBhvr>
                                      <p:tavLst>
                                        <p:tav tm="0">
                                          <p:val>
                                            <p:strVal val="1+#ppt_h/2"/>
                                          </p:val>
                                        </p:tav>
                                        <p:tav tm="100000">
                                          <p:val>
                                            <p:strVal val="#ppt_y"/>
                                          </p:val>
                                        </p:tav>
                                      </p:tavLst>
                                    </p:anim>
                                  </p:childTnLst>
                                </p:cTn>
                              </p:par>
                              <p:par>
                                <p:cTn id="47" presetID="56" presetClass="path" presetSubtype="0" accel="50000" decel="50000" fill="hold" grpId="0" nodeType="withEffect">
                                  <p:stCondLst>
                                    <p:cond delay="0"/>
                                  </p:stCondLst>
                                  <p:childTnLst>
                                    <p:animMotion origin="layout" path="M 2.77778E-7 -0.00023 L 0.61892 -0.51157 " pathEditMode="relative" rAng="0" ptsTypes="AA">
                                      <p:cBhvr>
                                        <p:cTn id="48" dur="1000" fill="hold"/>
                                        <p:tgtEl>
                                          <p:spTgt spid="130"/>
                                        </p:tgtEl>
                                        <p:attrNameLst>
                                          <p:attrName>ppt_x</p:attrName>
                                          <p:attrName>ppt_y</p:attrName>
                                        </p:attrNameLst>
                                      </p:cBhvr>
                                      <p:rCtr x="30937" y="-25579"/>
                                    </p:animMotion>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grpId="1" nodeType="clickEffect">
                                  <p:stCondLst>
                                    <p:cond delay="0"/>
                                  </p:stCondLst>
                                  <p:childTnLst>
                                    <p:set>
                                      <p:cBhvr>
                                        <p:cTn id="52" dur="1" fill="hold">
                                          <p:stCondLst>
                                            <p:cond delay="0"/>
                                          </p:stCondLst>
                                        </p:cTn>
                                        <p:tgtEl>
                                          <p:spTgt spid="131"/>
                                        </p:tgtEl>
                                        <p:attrNameLst>
                                          <p:attrName>style.visibility</p:attrName>
                                        </p:attrNameLst>
                                      </p:cBhvr>
                                      <p:to>
                                        <p:strVal val="visible"/>
                                      </p:to>
                                    </p:set>
                                    <p:anim calcmode="lin" valueType="num">
                                      <p:cBhvr additive="base">
                                        <p:cTn id="53" dur="500" fill="hold"/>
                                        <p:tgtEl>
                                          <p:spTgt spid="131"/>
                                        </p:tgtEl>
                                        <p:attrNameLst>
                                          <p:attrName>ppt_x</p:attrName>
                                        </p:attrNameLst>
                                      </p:cBhvr>
                                      <p:tavLst>
                                        <p:tav tm="0">
                                          <p:val>
                                            <p:strVal val="#ppt_x"/>
                                          </p:val>
                                        </p:tav>
                                        <p:tav tm="100000">
                                          <p:val>
                                            <p:strVal val="#ppt_x"/>
                                          </p:val>
                                        </p:tav>
                                      </p:tavLst>
                                    </p:anim>
                                    <p:anim calcmode="lin" valueType="num">
                                      <p:cBhvr additive="base">
                                        <p:cTn id="54" dur="500" fill="hold"/>
                                        <p:tgtEl>
                                          <p:spTgt spid="131"/>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56" presetClass="path" presetSubtype="0" accel="50000" decel="50000" fill="hold" grpId="0" nodeType="clickEffect">
                                  <p:stCondLst>
                                    <p:cond delay="0"/>
                                  </p:stCondLst>
                                  <p:childTnLst>
                                    <p:animMotion origin="layout" path="M 3.05556E-6 -0.00023 L 3.05556E-6 0.13807 " pathEditMode="relative" rAng="0" ptsTypes="AA">
                                      <p:cBhvr>
                                        <p:cTn id="58" dur="1000" fill="hold"/>
                                        <p:tgtEl>
                                          <p:spTgt spid="131"/>
                                        </p:tgtEl>
                                        <p:attrNameLst>
                                          <p:attrName>ppt_x</p:attrName>
                                          <p:attrName>ppt_y</p:attrName>
                                        </p:attrNameLst>
                                      </p:cBhvr>
                                      <p:rCtr x="0" y="6915"/>
                                    </p:animMotion>
                                  </p:childTnLst>
                                </p:cTn>
                              </p:par>
                              <p:par>
                                <p:cTn id="59" presetID="1" presetClass="exit" presetSubtype="0" fill="hold" grpId="2" nodeType="withEffect">
                                  <p:stCondLst>
                                    <p:cond delay="0"/>
                                  </p:stCondLst>
                                  <p:childTnLst>
                                    <p:set>
                                      <p:cBhvr>
                                        <p:cTn id="60" dur="1" fill="hold">
                                          <p:stCondLst>
                                            <p:cond delay="0"/>
                                          </p:stCondLst>
                                        </p:cTn>
                                        <p:tgtEl>
                                          <p:spTgt spid="24"/>
                                        </p:tgtEl>
                                        <p:attrNameLst>
                                          <p:attrName>style.visibility</p:attrName>
                                        </p:attrNameLst>
                                      </p:cBhvr>
                                      <p:to>
                                        <p:strVal val="hidden"/>
                                      </p:to>
                                    </p:set>
                                  </p:childTnLst>
                                </p:cTn>
                              </p:par>
                              <p:par>
                                <p:cTn id="61" presetID="1" presetClass="exit" presetSubtype="0" fill="hold" grpId="2" nodeType="withEffect">
                                  <p:stCondLst>
                                    <p:cond delay="0"/>
                                  </p:stCondLst>
                                  <p:childTnLst>
                                    <p:set>
                                      <p:cBhvr>
                                        <p:cTn id="62" dur="1" fill="hold">
                                          <p:stCondLst>
                                            <p:cond delay="0"/>
                                          </p:stCondLst>
                                        </p:cTn>
                                        <p:tgtEl>
                                          <p:spTgt spid="1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4" grpId="1"/>
      <p:bldP spid="24" grpId="2"/>
      <p:bldP spid="130" grpId="0"/>
      <p:bldP spid="130" grpId="1"/>
      <p:bldP spid="130" grpId="2"/>
      <p:bldP spid="131" grpId="0"/>
      <p:bldP spid="131" grpId="1"/>
      <p:bldP spid="135" grpId="0" animBg="1"/>
      <p:bldP spid="13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21"/>
          <p:cNvGrpSpPr>
            <a:grpSpLocks/>
          </p:cNvGrpSpPr>
          <p:nvPr/>
        </p:nvGrpSpPr>
        <p:grpSpPr bwMode="auto">
          <a:xfrm>
            <a:off x="-114300" y="160338"/>
            <a:ext cx="9639300" cy="7108825"/>
            <a:chOff x="-114300" y="161040"/>
            <a:chExt cx="9639300" cy="7108826"/>
          </a:xfrm>
        </p:grpSpPr>
        <p:sp>
          <p:nvSpPr>
            <p:cNvPr id="15368" name="Text Box 2"/>
            <p:cNvSpPr txBox="1">
              <a:spLocks noChangeArrowheads="1"/>
            </p:cNvSpPr>
            <p:nvPr/>
          </p:nvSpPr>
          <p:spPr bwMode="auto">
            <a:xfrm>
              <a:off x="5935663" y="1676400"/>
              <a:ext cx="5492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endParaRPr lang="en-US" altLang="en-US" sz="3200">
                <a:effectLst/>
                <a:latin typeface="Monotype Corsiva" pitchFamily="66" charset="0"/>
              </a:endParaRPr>
            </a:p>
          </p:txBody>
        </p:sp>
        <p:sp>
          <p:nvSpPr>
            <p:cNvPr id="15369" name="Rectangle 13"/>
            <p:cNvSpPr>
              <a:spLocks noChangeArrowheads="1"/>
            </p:cNvSpPr>
            <p:nvPr/>
          </p:nvSpPr>
          <p:spPr bwMode="auto">
            <a:xfrm>
              <a:off x="-76200" y="944940"/>
              <a:ext cx="4495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buFont typeface="Arial" pitchFamily="34" charset="0"/>
                <a:buChar char="•"/>
              </a:pPr>
              <a:r>
                <a:rPr lang="en-US" altLang="en-US" sz="2400" i="1">
                  <a:solidFill>
                    <a:srgbClr val="FF0000"/>
                  </a:solidFill>
                  <a:effectLst/>
                  <a:cs typeface="Times New Roman" pitchFamily="18" charset="0"/>
                </a:rPr>
                <a:t>Yes</a:t>
              </a:r>
              <a:r>
                <a:rPr lang="en-US" altLang="en-US" sz="2400">
                  <a:effectLst/>
                  <a:cs typeface="Times New Roman" pitchFamily="18" charset="0"/>
                </a:rPr>
                <a:t> instance </a:t>
              </a:r>
              <a:br>
                <a:rPr lang="en-US" altLang="en-US" sz="2400">
                  <a:effectLst/>
                  <a:cs typeface="Times New Roman" pitchFamily="18" charset="0"/>
                </a:rPr>
              </a:br>
              <a:r>
                <a:rPr lang="en-US" altLang="en-US" sz="2400">
                  <a:effectLst/>
                  <a:cs typeface="Times New Roman" pitchFamily="18" charset="0"/>
                </a:rPr>
                <a:t>    </a:t>
              </a:r>
              <a:r>
                <a:rPr lang="en-US" altLang="en-US" sz="2400">
                  <a:effectLst/>
                  <a:cs typeface="Times New Roman" pitchFamily="18" charset="0"/>
                  <a:sym typeface="Wingdings" pitchFamily="2" charset="2"/>
                </a:rPr>
                <a:t> </a:t>
              </a:r>
              <a:r>
                <a:rPr lang="en-US" altLang="en-US" sz="2400">
                  <a:effectLst/>
                  <a:cs typeface="Times New Roman" pitchFamily="18" charset="0"/>
                </a:rPr>
                <a:t>Halt and answer “yes”</a:t>
              </a:r>
            </a:p>
            <a:p>
              <a:pPr>
                <a:buFont typeface="Arial" pitchFamily="34" charset="0"/>
                <a:buChar char="•"/>
              </a:pPr>
              <a:r>
                <a:rPr lang="en-US" altLang="en-US" sz="2400" i="1">
                  <a:solidFill>
                    <a:srgbClr val="FF0000"/>
                  </a:solidFill>
                  <a:effectLst/>
                  <a:cs typeface="Times New Roman" pitchFamily="18" charset="0"/>
                </a:rPr>
                <a:t>No</a:t>
              </a:r>
              <a:r>
                <a:rPr lang="en-US" altLang="en-US" sz="2400">
                  <a:effectLst/>
                  <a:cs typeface="Times New Roman" pitchFamily="18" charset="0"/>
                </a:rPr>
                <a:t> instance </a:t>
              </a:r>
              <a:br>
                <a:rPr lang="en-US" altLang="en-US" sz="2400">
                  <a:effectLst/>
                  <a:cs typeface="Times New Roman" pitchFamily="18" charset="0"/>
                </a:rPr>
              </a:br>
              <a:r>
                <a:rPr lang="en-US" altLang="en-US" sz="2400">
                  <a:effectLst/>
                  <a:cs typeface="Times New Roman" pitchFamily="18" charset="0"/>
                </a:rPr>
                <a:t>    </a:t>
              </a:r>
              <a:r>
                <a:rPr lang="en-US" altLang="en-US" sz="2400">
                  <a:effectLst/>
                  <a:cs typeface="Times New Roman" pitchFamily="18" charset="0"/>
                  <a:sym typeface="Wingdings" pitchFamily="2" charset="2"/>
                </a:rPr>
                <a:t> </a:t>
              </a:r>
              <a:r>
                <a:rPr lang="en-US" altLang="en-US" sz="2400">
                  <a:effectLst/>
                  <a:cs typeface="Times New Roman" pitchFamily="18" charset="0"/>
                </a:rPr>
                <a:t>Run forever or answer “no” </a:t>
              </a:r>
            </a:p>
          </p:txBody>
        </p:sp>
        <p:sp>
          <p:nvSpPr>
            <p:cNvPr id="21" name="Oval 3"/>
            <p:cNvSpPr>
              <a:spLocks noChangeArrowheads="1"/>
            </p:cNvSpPr>
            <p:nvPr/>
          </p:nvSpPr>
          <p:spPr bwMode="auto">
            <a:xfrm>
              <a:off x="2252663" y="2820102"/>
              <a:ext cx="3995737" cy="3962401"/>
            </a:xfrm>
            <a:prstGeom prst="ellipse">
              <a:avLst/>
            </a:prstGeom>
            <a:noFill/>
            <a:ln w="38100" cap="sq">
              <a:solidFill>
                <a:schemeClr val="hlink"/>
              </a:solidFill>
              <a:round/>
              <a:headEnd/>
              <a:tailEnd/>
            </a:ln>
          </p:spPr>
          <p:txBody>
            <a:bodyPr lIns="274320" rIns="274320" anchor="ctr"/>
            <a:lstStyle/>
            <a:p>
              <a:pPr>
                <a:defRPr/>
              </a:pPr>
              <a:endParaRPr lang="en-CA"/>
            </a:p>
          </p:txBody>
        </p:sp>
        <p:sp>
          <p:nvSpPr>
            <p:cNvPr id="15371" name="Text Box 4"/>
            <p:cNvSpPr txBox="1">
              <a:spLocks noChangeArrowheads="1"/>
            </p:cNvSpPr>
            <p:nvPr/>
          </p:nvSpPr>
          <p:spPr bwMode="auto">
            <a:xfrm>
              <a:off x="3124200" y="3290887"/>
              <a:ext cx="22844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a:solidFill>
                    <a:srgbClr val="FF5050"/>
                  </a:solidFill>
                  <a:effectLst/>
                </a:rPr>
                <a:t>Computable</a:t>
              </a:r>
            </a:p>
          </p:txBody>
        </p:sp>
        <p:sp>
          <p:nvSpPr>
            <p:cNvPr id="2" name="Oval 48"/>
            <p:cNvSpPr>
              <a:spLocks noChangeArrowheads="1"/>
            </p:cNvSpPr>
            <p:nvPr/>
          </p:nvSpPr>
          <p:spPr bwMode="auto">
            <a:xfrm rot="19311688" flipH="1">
              <a:off x="1062038" y="161040"/>
              <a:ext cx="4679950" cy="7032626"/>
            </a:xfrm>
            <a:prstGeom prst="ellipse">
              <a:avLst/>
            </a:prstGeom>
            <a:noFill/>
            <a:ln w="38100" cap="sq">
              <a:solidFill>
                <a:srgbClr val="FF00FF"/>
              </a:solidFill>
              <a:round/>
              <a:headEnd/>
              <a:tailEnd/>
            </a:ln>
            <a:effectLst/>
          </p:spPr>
          <p:txBody>
            <a:bodyPr lIns="274320" rIns="274320" anchor="ctr">
              <a:spAutoFit/>
            </a:bodyPr>
            <a:lstStyle/>
            <a:p>
              <a:pPr>
                <a:defRPr/>
              </a:pPr>
              <a:endParaRPr lang="en-CA"/>
            </a:p>
          </p:txBody>
        </p:sp>
        <p:sp>
          <p:nvSpPr>
            <p:cNvPr id="15373" name="Rectangle 49"/>
            <p:cNvSpPr>
              <a:spLocks noChangeArrowheads="1"/>
            </p:cNvSpPr>
            <p:nvPr/>
          </p:nvSpPr>
          <p:spPr bwMode="auto">
            <a:xfrm>
              <a:off x="-114300" y="533400"/>
              <a:ext cx="2165459"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nchor="ct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a:solidFill>
                    <a:srgbClr val="FF00FF"/>
                  </a:solidFill>
                  <a:effectLst/>
                </a:rPr>
                <a:t>Acceptable</a:t>
              </a:r>
              <a:endParaRPr lang="en-US" altLang="en-US" sz="2400">
                <a:solidFill>
                  <a:srgbClr val="FF00FF"/>
                </a:solidFill>
                <a:effectLst/>
              </a:endParaRPr>
            </a:p>
          </p:txBody>
        </p:sp>
        <p:sp>
          <p:nvSpPr>
            <p:cNvPr id="15374" name="Rectangle 18"/>
            <p:cNvSpPr>
              <a:spLocks noChangeArrowheads="1"/>
            </p:cNvSpPr>
            <p:nvPr/>
          </p:nvSpPr>
          <p:spPr bwMode="auto">
            <a:xfrm>
              <a:off x="5029200" y="838200"/>
              <a:ext cx="4495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buFont typeface="Arial" pitchFamily="34" charset="0"/>
                <a:buChar char="•"/>
              </a:pPr>
              <a:r>
                <a:rPr lang="en-US" altLang="en-US" sz="2400" i="1">
                  <a:solidFill>
                    <a:srgbClr val="FF0000"/>
                  </a:solidFill>
                  <a:effectLst/>
                  <a:cs typeface="Times New Roman" pitchFamily="18" charset="0"/>
                </a:rPr>
                <a:t>Yes</a:t>
              </a:r>
              <a:r>
                <a:rPr lang="en-US" altLang="en-US" sz="2400">
                  <a:effectLst/>
                  <a:cs typeface="Times New Roman" pitchFamily="18" charset="0"/>
                </a:rPr>
                <a:t> instance </a:t>
              </a:r>
              <a:br>
                <a:rPr lang="en-US" altLang="en-US" sz="2400">
                  <a:effectLst/>
                  <a:cs typeface="Times New Roman" pitchFamily="18" charset="0"/>
                </a:rPr>
              </a:br>
              <a:r>
                <a:rPr lang="en-US" altLang="en-US" sz="2400">
                  <a:effectLst/>
                  <a:cs typeface="Times New Roman" pitchFamily="18" charset="0"/>
                </a:rPr>
                <a:t>    </a:t>
              </a:r>
              <a:r>
                <a:rPr lang="en-US" altLang="en-US" sz="2400">
                  <a:effectLst/>
                  <a:cs typeface="Times New Roman" pitchFamily="18" charset="0"/>
                  <a:sym typeface="Wingdings" pitchFamily="2" charset="2"/>
                </a:rPr>
                <a:t> </a:t>
              </a:r>
              <a:r>
                <a:rPr lang="en-US" altLang="en-US" sz="2400">
                  <a:effectLst/>
                  <a:cs typeface="Times New Roman" pitchFamily="18" charset="0"/>
                </a:rPr>
                <a:t>Run forever or answer “yes”</a:t>
              </a:r>
            </a:p>
            <a:p>
              <a:pPr>
                <a:buFont typeface="Arial" pitchFamily="34" charset="0"/>
                <a:buChar char="•"/>
              </a:pPr>
              <a:r>
                <a:rPr lang="en-US" altLang="en-US" sz="2400" i="1">
                  <a:solidFill>
                    <a:srgbClr val="FF0000"/>
                  </a:solidFill>
                  <a:effectLst/>
                  <a:cs typeface="Times New Roman" pitchFamily="18" charset="0"/>
                </a:rPr>
                <a:t>No</a:t>
              </a:r>
              <a:r>
                <a:rPr lang="en-US" altLang="en-US" sz="2400">
                  <a:effectLst/>
                  <a:cs typeface="Times New Roman" pitchFamily="18" charset="0"/>
                </a:rPr>
                <a:t> instance </a:t>
              </a:r>
              <a:br>
                <a:rPr lang="en-US" altLang="en-US" sz="2400">
                  <a:effectLst/>
                  <a:cs typeface="Times New Roman" pitchFamily="18" charset="0"/>
                </a:rPr>
              </a:br>
              <a:r>
                <a:rPr lang="en-US" altLang="en-US" sz="2400">
                  <a:effectLst/>
                  <a:cs typeface="Times New Roman" pitchFamily="18" charset="0"/>
                </a:rPr>
                <a:t>    </a:t>
              </a:r>
              <a:r>
                <a:rPr lang="en-US" altLang="en-US" sz="2400">
                  <a:effectLst/>
                  <a:cs typeface="Times New Roman" pitchFamily="18" charset="0"/>
                  <a:sym typeface="Wingdings" pitchFamily="2" charset="2"/>
                </a:rPr>
                <a:t> </a:t>
              </a:r>
              <a:r>
                <a:rPr lang="en-US" altLang="en-US" sz="2400">
                  <a:effectLst/>
                  <a:cs typeface="Times New Roman" pitchFamily="18" charset="0"/>
                </a:rPr>
                <a:t>Halt and answer “no” </a:t>
              </a:r>
            </a:p>
          </p:txBody>
        </p:sp>
        <p:sp>
          <p:nvSpPr>
            <p:cNvPr id="15375" name="Rectangle 19"/>
            <p:cNvSpPr>
              <a:spLocks noChangeArrowheads="1"/>
            </p:cNvSpPr>
            <p:nvPr/>
          </p:nvSpPr>
          <p:spPr bwMode="auto">
            <a:xfrm>
              <a:off x="2743200" y="3764340"/>
              <a:ext cx="4495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buFont typeface="Arial" pitchFamily="34" charset="0"/>
                <a:buChar char="•"/>
              </a:pPr>
              <a:r>
                <a:rPr lang="en-US" altLang="en-US" sz="2400" i="1">
                  <a:solidFill>
                    <a:srgbClr val="FF0000"/>
                  </a:solidFill>
                  <a:effectLst/>
                  <a:cs typeface="Times New Roman" pitchFamily="18" charset="0"/>
                </a:rPr>
                <a:t>Yes</a:t>
              </a:r>
              <a:r>
                <a:rPr lang="en-US" altLang="en-US" sz="2400">
                  <a:effectLst/>
                  <a:cs typeface="Times New Roman" pitchFamily="18" charset="0"/>
                </a:rPr>
                <a:t> instance </a:t>
              </a:r>
              <a:br>
                <a:rPr lang="en-US" altLang="en-US" sz="2400">
                  <a:effectLst/>
                  <a:cs typeface="Times New Roman" pitchFamily="18" charset="0"/>
                </a:rPr>
              </a:br>
              <a:r>
                <a:rPr lang="en-US" altLang="en-US" sz="2400">
                  <a:effectLst/>
                  <a:cs typeface="Times New Roman" pitchFamily="18" charset="0"/>
                </a:rPr>
                <a:t>    </a:t>
              </a:r>
              <a:r>
                <a:rPr lang="en-US" altLang="en-US" sz="2400">
                  <a:effectLst/>
                  <a:cs typeface="Times New Roman" pitchFamily="18" charset="0"/>
                  <a:sym typeface="Wingdings" pitchFamily="2" charset="2"/>
                </a:rPr>
                <a:t> </a:t>
              </a:r>
              <a:r>
                <a:rPr lang="en-US" altLang="en-US" sz="2400">
                  <a:effectLst/>
                  <a:cs typeface="Times New Roman" pitchFamily="18" charset="0"/>
                </a:rPr>
                <a:t>Halt and answer “yes”</a:t>
              </a:r>
            </a:p>
            <a:p>
              <a:pPr>
                <a:buFont typeface="Arial" pitchFamily="34" charset="0"/>
                <a:buChar char="•"/>
              </a:pPr>
              <a:r>
                <a:rPr lang="en-US" altLang="en-US" sz="2400" i="1">
                  <a:solidFill>
                    <a:srgbClr val="FF0000"/>
                  </a:solidFill>
                  <a:effectLst/>
                  <a:cs typeface="Times New Roman" pitchFamily="18" charset="0"/>
                </a:rPr>
                <a:t>No</a:t>
              </a:r>
              <a:r>
                <a:rPr lang="en-US" altLang="en-US" sz="2400">
                  <a:effectLst/>
                  <a:cs typeface="Times New Roman" pitchFamily="18" charset="0"/>
                </a:rPr>
                <a:t> instance </a:t>
              </a:r>
              <a:br>
                <a:rPr lang="en-US" altLang="en-US" sz="2400">
                  <a:effectLst/>
                  <a:cs typeface="Times New Roman" pitchFamily="18" charset="0"/>
                </a:rPr>
              </a:br>
              <a:r>
                <a:rPr lang="en-US" altLang="en-US" sz="2400">
                  <a:effectLst/>
                  <a:cs typeface="Times New Roman" pitchFamily="18" charset="0"/>
                </a:rPr>
                <a:t>    </a:t>
              </a:r>
              <a:r>
                <a:rPr lang="en-US" altLang="en-US" sz="2400">
                  <a:effectLst/>
                  <a:cs typeface="Times New Roman" pitchFamily="18" charset="0"/>
                  <a:sym typeface="Wingdings" pitchFamily="2" charset="2"/>
                </a:rPr>
                <a:t> </a:t>
              </a:r>
              <a:r>
                <a:rPr lang="en-US" altLang="en-US" sz="2400">
                  <a:effectLst/>
                  <a:cs typeface="Times New Roman" pitchFamily="18" charset="0"/>
                </a:rPr>
                <a:t>Halt and answer “no” </a:t>
              </a:r>
            </a:p>
          </p:txBody>
        </p:sp>
        <p:sp>
          <p:nvSpPr>
            <p:cNvPr id="23" name="Oval 48"/>
            <p:cNvSpPr>
              <a:spLocks noChangeArrowheads="1"/>
            </p:cNvSpPr>
            <p:nvPr/>
          </p:nvSpPr>
          <p:spPr bwMode="auto">
            <a:xfrm rot="2288312">
              <a:off x="2738438" y="237240"/>
              <a:ext cx="4679950" cy="7032626"/>
            </a:xfrm>
            <a:prstGeom prst="ellipse">
              <a:avLst/>
            </a:prstGeom>
            <a:noFill/>
            <a:ln w="38100" cap="sq">
              <a:solidFill>
                <a:srgbClr val="FF00FF"/>
              </a:solidFill>
              <a:round/>
              <a:headEnd/>
              <a:tailEnd/>
            </a:ln>
            <a:effectLst/>
          </p:spPr>
          <p:txBody>
            <a:bodyPr lIns="274320" rIns="274320" anchor="ctr">
              <a:spAutoFit/>
            </a:bodyPr>
            <a:lstStyle/>
            <a:p>
              <a:pPr>
                <a:defRPr/>
              </a:pPr>
              <a:endParaRPr lang="en-CA"/>
            </a:p>
          </p:txBody>
        </p:sp>
        <p:sp>
          <p:nvSpPr>
            <p:cNvPr id="15377" name="Rectangle 49"/>
            <p:cNvSpPr>
              <a:spLocks noChangeArrowheads="1"/>
            </p:cNvSpPr>
            <p:nvPr/>
          </p:nvSpPr>
          <p:spPr bwMode="auto">
            <a:xfrm>
              <a:off x="6705600" y="543252"/>
              <a:ext cx="27036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nchor="ct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a:solidFill>
                    <a:srgbClr val="FF00FF"/>
                  </a:solidFill>
                  <a:effectLst/>
                </a:rPr>
                <a:t>Co-Acceptable</a:t>
              </a:r>
              <a:endParaRPr lang="en-US" altLang="en-US" sz="2400">
                <a:solidFill>
                  <a:srgbClr val="FF00FF"/>
                </a:solidFill>
                <a:effectLst/>
              </a:endParaRPr>
            </a:p>
          </p:txBody>
        </p:sp>
      </p:grpSp>
      <p:sp>
        <p:nvSpPr>
          <p:cNvPr id="239" name="Text Box 16"/>
          <p:cNvSpPr txBox="1">
            <a:spLocks noChangeArrowheads="1"/>
          </p:cNvSpPr>
          <p:nvPr/>
        </p:nvSpPr>
        <p:spPr bwMode="auto">
          <a:xfrm>
            <a:off x="4708525" y="5783263"/>
            <a:ext cx="1947863" cy="461962"/>
          </a:xfrm>
          <a:prstGeom prst="rect">
            <a:avLst/>
          </a:prstGeom>
          <a:noFill/>
          <a:ln w="38100" cap="sq">
            <a:noFill/>
            <a:miter lim="800000"/>
            <a:headEnd/>
            <a:tailEnd/>
          </a:ln>
        </p:spPr>
        <p:txBody>
          <a:bodyPr wrap="none" lIns="274320" rIns="274320">
            <a:spAutoFit/>
          </a:bodyPr>
          <a:lstStyle/>
          <a:p>
            <a:pPr algn="ctr">
              <a:defRPr/>
            </a:pPr>
            <a:r>
              <a:rPr lang="en-CA" sz="2400" i="1" dirty="0" err="1">
                <a:solidFill>
                  <a:srgbClr val="00FFFF"/>
                </a:solidFill>
                <a:effectLst>
                  <a:outerShdw blurRad="38100" dist="38100" dir="2700000" algn="tl">
                    <a:srgbClr val="000000"/>
                  </a:outerShdw>
                </a:effectLst>
              </a:rPr>
              <a:t>MathTruth</a:t>
            </a:r>
            <a:r>
              <a:rPr lang="en-CA" sz="2400" i="1" dirty="0">
                <a:solidFill>
                  <a:srgbClr val="00FFFF"/>
                </a:solidFill>
                <a:effectLst>
                  <a:outerShdw blurRad="38100" dist="38100" dir="2700000" algn="tl">
                    <a:srgbClr val="000000"/>
                  </a:outerShdw>
                </a:effectLst>
              </a:rPr>
              <a:t> </a:t>
            </a:r>
            <a:endParaRPr lang="en-US" sz="1400" i="1" baseline="-25000" dirty="0">
              <a:solidFill>
                <a:schemeClr val="accent2"/>
              </a:solidFill>
              <a:effectLst/>
            </a:endParaRPr>
          </a:p>
        </p:txBody>
      </p:sp>
      <p:sp>
        <p:nvSpPr>
          <p:cNvPr id="240" name="Rectangle 110"/>
          <p:cNvSpPr>
            <a:spLocks noChangeArrowheads="1"/>
          </p:cNvSpPr>
          <p:nvPr/>
        </p:nvSpPr>
        <p:spPr bwMode="auto">
          <a:xfrm>
            <a:off x="228600" y="-296863"/>
            <a:ext cx="8991600" cy="1143001"/>
          </a:xfrm>
          <a:prstGeom prst="rect">
            <a:avLst/>
          </a:prstGeom>
          <a:noFill/>
          <a:ln w="9525">
            <a:noFill/>
            <a:miter lim="800000"/>
            <a:headEnd/>
            <a:tailEnd/>
          </a:ln>
        </p:spPr>
        <p:txBody>
          <a:bodyPr anchor="ctr"/>
          <a:lstStyle/>
          <a:p>
            <a:pPr>
              <a:defRPr/>
            </a:pPr>
            <a:r>
              <a:rPr lang="en-US" sz="3600" i="1" dirty="0">
                <a:solidFill>
                  <a:schemeClr val="tx2"/>
                </a:solidFill>
                <a:effectLst>
                  <a:outerShdw blurRad="38100" dist="38100" dir="2700000" algn="tl">
                    <a:srgbClr val="000000"/>
                  </a:outerShdw>
                </a:effectLst>
              </a:rPr>
              <a:t>S</a:t>
            </a:r>
            <a:r>
              <a:rPr lang="en-US" sz="3600" dirty="0">
                <a:solidFill>
                  <a:schemeClr val="tx2"/>
                </a:solidFill>
                <a:effectLst>
                  <a:outerShdw blurRad="38100" dist="38100" dir="2700000" algn="tl">
                    <a:srgbClr val="000000"/>
                  </a:outerShdw>
                </a:effectLst>
              </a:rPr>
              <a:t> valid proof system </a:t>
            </a:r>
            <a:r>
              <a:rPr lang="en-US" sz="3600" dirty="0">
                <a:solidFill>
                  <a:schemeClr val="tx2"/>
                </a:solidFill>
                <a:effectLst>
                  <a:outerShdw blurRad="38100" dist="38100" dir="2700000" algn="tl">
                    <a:srgbClr val="000000"/>
                  </a:outerShdw>
                </a:effectLst>
                <a:sym typeface="Symbol"/>
              </a:rPr>
              <a:t></a:t>
            </a:r>
            <a:r>
              <a:rPr lang="en-US" sz="3600" i="1" dirty="0">
                <a:solidFill>
                  <a:schemeClr val="tx2"/>
                </a:solidFill>
                <a:effectLst>
                  <a:outerShdw blurRad="38100" dist="38100" dir="2700000" algn="tl">
                    <a:srgbClr val="000000"/>
                  </a:outerShdw>
                </a:effectLst>
                <a:sym typeface="Symbol"/>
              </a:rPr>
              <a:t> </a:t>
            </a:r>
            <a:r>
              <a:rPr lang="en-US" sz="3600" i="1" dirty="0" err="1">
                <a:solidFill>
                  <a:schemeClr val="tx2"/>
                </a:solidFill>
                <a:effectLst/>
              </a:rPr>
              <a:t>MathTruth</a:t>
            </a:r>
            <a:r>
              <a:rPr lang="en-US" sz="3600" dirty="0">
                <a:solidFill>
                  <a:schemeClr val="tx2"/>
                </a:solidFill>
                <a:effectLst/>
              </a:rPr>
              <a:t> </a:t>
            </a:r>
            <a:r>
              <a:rPr lang="en-US" sz="3600" dirty="0">
                <a:solidFill>
                  <a:schemeClr val="tx2"/>
                </a:solidFill>
                <a:effectLst>
                  <a:outerShdw blurRad="38100" dist="38100" dir="2700000" algn="tl">
                    <a:srgbClr val="000000"/>
                  </a:outerShdw>
                </a:effectLst>
              </a:rPr>
              <a:t>computable </a:t>
            </a:r>
          </a:p>
        </p:txBody>
      </p:sp>
      <p:grpSp>
        <p:nvGrpSpPr>
          <p:cNvPr id="4" name="Group 3"/>
          <p:cNvGrpSpPr>
            <a:grpSpLocks/>
          </p:cNvGrpSpPr>
          <p:nvPr/>
        </p:nvGrpSpPr>
        <p:grpSpPr bwMode="auto">
          <a:xfrm>
            <a:off x="1993900" y="5634038"/>
            <a:ext cx="3079750" cy="842962"/>
            <a:chOff x="1994639" y="5634335"/>
            <a:chExt cx="3078895" cy="842665"/>
          </a:xfrm>
        </p:grpSpPr>
        <p:sp>
          <p:nvSpPr>
            <p:cNvPr id="132" name="Text Box 16"/>
            <p:cNvSpPr txBox="1">
              <a:spLocks noChangeArrowheads="1"/>
            </p:cNvSpPr>
            <p:nvPr/>
          </p:nvSpPr>
          <p:spPr bwMode="auto">
            <a:xfrm>
              <a:off x="2210479" y="5634335"/>
              <a:ext cx="2863055" cy="461799"/>
            </a:xfrm>
            <a:prstGeom prst="rect">
              <a:avLst/>
            </a:prstGeom>
            <a:noFill/>
            <a:ln w="38100" cap="sq">
              <a:noFill/>
              <a:miter lim="800000"/>
              <a:headEnd/>
              <a:tailEnd/>
            </a:ln>
          </p:spPr>
          <p:txBody>
            <a:bodyPr wrap="none" lIns="274320" rIns="274320">
              <a:spAutoFit/>
            </a:bodyPr>
            <a:lstStyle/>
            <a:p>
              <a:pPr algn="ctr">
                <a:defRPr/>
              </a:pPr>
              <a:r>
                <a:rPr lang="en-CA" sz="2400" i="1" dirty="0">
                  <a:solidFill>
                    <a:srgbClr val="FFC000"/>
                  </a:solidFill>
                  <a:effectLst>
                    <a:outerShdw blurRad="38100" dist="38100" dir="2700000" algn="tl">
                      <a:srgbClr val="000000"/>
                    </a:outerShdw>
                  </a:effectLst>
                </a:rPr>
                <a:t>Halting Problem </a:t>
              </a:r>
              <a:r>
                <a:rPr lang="en-CA" sz="2400" i="1" dirty="0">
                  <a:solidFill>
                    <a:srgbClr val="FFC000"/>
                  </a:solidFill>
                  <a:effectLst>
                    <a:outerShdw blurRad="38100" dist="38100" dir="2700000" algn="tl">
                      <a:srgbClr val="000000"/>
                    </a:outerShdw>
                  </a:effectLst>
                  <a:latin typeface="Times New Roman"/>
                  <a:cs typeface="Times New Roman"/>
                </a:rPr>
                <a:t>≤</a:t>
              </a:r>
              <a:endParaRPr lang="en-US" sz="1400" i="1" baseline="-25000" dirty="0">
                <a:solidFill>
                  <a:srgbClr val="FFC000"/>
                </a:solidFill>
                <a:effectLst/>
              </a:endParaRPr>
            </a:p>
          </p:txBody>
        </p:sp>
        <p:sp>
          <p:nvSpPr>
            <p:cNvPr id="133" name="Text Box 16"/>
            <p:cNvSpPr txBox="1">
              <a:spLocks noChangeArrowheads="1"/>
            </p:cNvSpPr>
            <p:nvPr/>
          </p:nvSpPr>
          <p:spPr bwMode="auto">
            <a:xfrm>
              <a:off x="1994639" y="6015201"/>
              <a:ext cx="3072547" cy="461799"/>
            </a:xfrm>
            <a:prstGeom prst="rect">
              <a:avLst/>
            </a:prstGeom>
            <a:noFill/>
            <a:ln w="38100" cap="sq">
              <a:noFill/>
              <a:miter lim="800000"/>
              <a:headEnd/>
              <a:tailEnd/>
            </a:ln>
          </p:spPr>
          <p:txBody>
            <a:bodyPr wrap="none" lIns="274320" rIns="274320">
              <a:spAutoFit/>
            </a:bodyPr>
            <a:lstStyle/>
            <a:p>
              <a:pPr algn="ctr">
                <a:defRPr/>
              </a:pPr>
              <a:r>
                <a:rPr lang="en-CA" sz="2400" i="1" dirty="0">
                  <a:solidFill>
                    <a:srgbClr val="FFC000"/>
                  </a:solidFill>
                  <a:effectLst>
                    <a:outerShdw blurRad="38100" dist="38100" dir="2700000" algn="tl">
                      <a:srgbClr val="000000"/>
                    </a:outerShdw>
                  </a:effectLst>
                </a:rPr>
                <a:t>¬Halting Problem </a:t>
              </a:r>
              <a:r>
                <a:rPr lang="en-CA" sz="2400" i="1" dirty="0">
                  <a:solidFill>
                    <a:srgbClr val="FFC000"/>
                  </a:solidFill>
                  <a:effectLst>
                    <a:outerShdw blurRad="38100" dist="38100" dir="2700000" algn="tl">
                      <a:srgbClr val="000000"/>
                    </a:outerShdw>
                  </a:effectLst>
                  <a:latin typeface="Times New Roman"/>
                  <a:cs typeface="Times New Roman"/>
                </a:rPr>
                <a:t>≤</a:t>
              </a:r>
              <a:endParaRPr lang="en-US" sz="1400" i="1" baseline="-25000" dirty="0">
                <a:solidFill>
                  <a:srgbClr val="FFC000"/>
                </a:solidFill>
                <a:effectLst/>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1" nodeType="withEffect">
                                  <p:stCondLst>
                                    <p:cond delay="0"/>
                                  </p:stCondLst>
                                  <p:childTnLst>
                                    <p:set>
                                      <p:cBhvr>
                                        <p:cTn id="10" dur="1" fill="hold">
                                          <p:stCondLst>
                                            <p:cond delay="0"/>
                                          </p:stCondLst>
                                        </p:cTn>
                                        <p:tgtEl>
                                          <p:spTgt spid="239"/>
                                        </p:tgtEl>
                                        <p:attrNameLst>
                                          <p:attrName>style.visibility</p:attrName>
                                        </p:attrNameLst>
                                      </p:cBhvr>
                                      <p:to>
                                        <p:strVal val="visible"/>
                                      </p:to>
                                    </p:set>
                                    <p:anim calcmode="lin" valueType="num">
                                      <p:cBhvr additive="base">
                                        <p:cTn id="11" dur="500" fill="hold"/>
                                        <p:tgtEl>
                                          <p:spTgt spid="239"/>
                                        </p:tgtEl>
                                        <p:attrNameLst>
                                          <p:attrName>ppt_x</p:attrName>
                                        </p:attrNameLst>
                                      </p:cBhvr>
                                      <p:tavLst>
                                        <p:tav tm="0">
                                          <p:val>
                                            <p:strVal val="#ppt_x"/>
                                          </p:val>
                                        </p:tav>
                                        <p:tav tm="100000">
                                          <p:val>
                                            <p:strVal val="#ppt_x"/>
                                          </p:val>
                                        </p:tav>
                                      </p:tavLst>
                                    </p:anim>
                                    <p:anim calcmode="lin" valueType="num">
                                      <p:cBhvr additive="base">
                                        <p:cTn id="12" dur="500" fill="hold"/>
                                        <p:tgtEl>
                                          <p:spTgt spid="239"/>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6" presetClass="path" presetSubtype="0" accel="50000" decel="50000" fill="hold" grpId="0" nodeType="clickEffect">
                                  <p:stCondLst>
                                    <p:cond delay="0"/>
                                  </p:stCondLst>
                                  <p:childTnLst>
                                    <p:animMotion origin="layout" path="M -4.16667E-6 -0.00023 L -0.15468 -0.76503 " pathEditMode="relative" rAng="0" ptsTypes="AA">
                                      <p:cBhvr>
                                        <p:cTn id="16" dur="1000" fill="hold"/>
                                        <p:tgtEl>
                                          <p:spTgt spid="239"/>
                                        </p:tgtEl>
                                        <p:attrNameLst>
                                          <p:attrName>ppt_x</p:attrName>
                                          <p:attrName>ppt_y</p:attrName>
                                        </p:attrNameLst>
                                      </p:cBhvr>
                                      <p:rCtr x="-7743" y="-3825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 grpId="0"/>
      <p:bldP spid="239"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948" name="Rectangle 124"/>
          <p:cNvSpPr>
            <a:spLocks noChangeArrowheads="1"/>
          </p:cNvSpPr>
          <p:nvPr/>
        </p:nvSpPr>
        <p:spPr bwMode="auto">
          <a:xfrm>
            <a:off x="1295400" y="3152775"/>
            <a:ext cx="6264275" cy="1800225"/>
          </a:xfrm>
          <a:prstGeom prst="rect">
            <a:avLst/>
          </a:prstGeom>
          <a:noFill/>
          <a:ln w="38100" cap="sq">
            <a:noFill/>
            <a:miter lim="800000"/>
            <a:headEnd/>
            <a:tailEnd/>
          </a:ln>
          <a:effectLst/>
        </p:spPr>
        <p:txBody>
          <a:bodyPr lIns="274320" rIns="274320">
            <a:spAutoFit/>
          </a:bodyPr>
          <a:lstStyle/>
          <a:p>
            <a:pPr algn="ctr">
              <a:defRPr/>
            </a:pPr>
            <a:r>
              <a:rPr lang="en-US" dirty="0">
                <a:effectLst>
                  <a:outerShdw blurRad="38100" dist="38100" dir="2700000" algn="tl">
                    <a:srgbClr val="000000"/>
                  </a:outerShdw>
                </a:effectLst>
              </a:rPr>
              <a:t>But what if neither has no proof?</a:t>
            </a:r>
          </a:p>
          <a:p>
            <a:pPr algn="ctr">
              <a:defRPr/>
            </a:pPr>
            <a:r>
              <a:rPr lang="en-US" dirty="0">
                <a:effectLst>
                  <a:outerShdw blurRad="38100" dist="38100" dir="2700000" algn="tl">
                    <a:srgbClr val="000000"/>
                  </a:outerShdw>
                </a:effectLst>
              </a:rPr>
              <a:t>Then this algorithm runs forever.</a:t>
            </a:r>
          </a:p>
          <a:p>
            <a:pPr algn="ctr">
              <a:defRPr/>
            </a:pPr>
            <a:r>
              <a:rPr lang="en-US" dirty="0">
                <a:effectLst>
                  <a:outerShdw blurRad="38100" dist="38100" dir="2700000" algn="tl">
                    <a:srgbClr val="000000"/>
                  </a:outerShdw>
                </a:effectLst>
              </a:rPr>
              <a:t>Will this algorithm ever stop?</a:t>
            </a:r>
          </a:p>
          <a:p>
            <a:pPr algn="ctr">
              <a:defRPr/>
            </a:pPr>
            <a:r>
              <a:rPr lang="en-US" dirty="0">
                <a:effectLst>
                  <a:outerShdw blurRad="38100" dist="38100" dir="2700000" algn="tl">
                    <a:srgbClr val="000000"/>
                  </a:outerShdw>
                </a:effectLst>
              </a:rPr>
              <a:t>It reminds me of the </a:t>
            </a:r>
            <a:r>
              <a:rPr lang="en-US" dirty="0">
                <a:solidFill>
                  <a:schemeClr val="tx2"/>
                </a:solidFill>
                <a:effectLst>
                  <a:outerShdw blurRad="38100" dist="38100" dir="2700000" algn="tl">
                    <a:srgbClr val="000000"/>
                  </a:outerShdw>
                </a:effectLst>
              </a:rPr>
              <a:t>Halting</a:t>
            </a:r>
            <a:r>
              <a:rPr lang="en-US" dirty="0">
                <a:effectLst>
                  <a:outerShdw blurRad="38100" dist="38100" dir="2700000" algn="tl">
                    <a:srgbClr val="000000"/>
                  </a:outerShdw>
                </a:effectLst>
              </a:rPr>
              <a:t> problem!</a:t>
            </a:r>
          </a:p>
        </p:txBody>
      </p:sp>
      <p:sp>
        <p:nvSpPr>
          <p:cNvPr id="1229951" name="Text Box 127"/>
          <p:cNvSpPr txBox="1">
            <a:spLocks noChangeArrowheads="1"/>
          </p:cNvSpPr>
          <p:nvPr/>
        </p:nvSpPr>
        <p:spPr bwMode="auto">
          <a:xfrm>
            <a:off x="1747838" y="546100"/>
            <a:ext cx="5948362" cy="1816100"/>
          </a:xfrm>
          <a:prstGeom prst="rect">
            <a:avLst/>
          </a:prstGeom>
          <a:noFill/>
          <a:ln w="38100" cap="sq">
            <a:noFill/>
            <a:miter lim="800000"/>
            <a:headEnd/>
            <a:tailEnd/>
          </a:ln>
          <a:effectLst/>
        </p:spPr>
        <p:txBody>
          <a:bodyPr wrap="none" lIns="274320" rIns="274320">
            <a:spAutoFit/>
          </a:bodyPr>
          <a:lstStyle/>
          <a:p>
            <a:pPr>
              <a:defRPr/>
            </a:pPr>
            <a:r>
              <a:rPr lang="en-US" dirty="0" err="1">
                <a:effectLst>
                  <a:outerShdw blurRad="38100" dist="38100" dir="2700000" algn="tl">
                    <a:srgbClr val="000000"/>
                  </a:outerShdw>
                </a:effectLst>
              </a:rPr>
              <a:t>Alg</a:t>
            </a:r>
            <a:r>
              <a:rPr lang="en-US" dirty="0">
                <a:effectLst>
                  <a:outerShdw blurRad="38100" dist="38100" dir="2700000" algn="tl">
                    <a:srgbClr val="000000"/>
                  </a:outerShdw>
                </a:effectLst>
              </a:rPr>
              <a:t> for </a:t>
            </a:r>
            <a:r>
              <a:rPr lang="en-US" i="1" dirty="0" err="1">
                <a:solidFill>
                  <a:srgbClr val="00FFFF"/>
                </a:solidFill>
                <a:effectLst>
                  <a:outerShdw blurRad="38100" dist="38100" dir="2700000" algn="tl">
                    <a:srgbClr val="000000"/>
                  </a:outerShdw>
                </a:effectLst>
              </a:rPr>
              <a:t>MathTruth</a:t>
            </a:r>
            <a:r>
              <a:rPr lang="en-US" i="1" dirty="0">
                <a:solidFill>
                  <a:srgbClr val="00FFFF"/>
                </a:solidFill>
                <a:effectLst>
                  <a:outerShdw blurRad="38100" dist="38100" dir="2700000" algn="tl">
                    <a:srgbClr val="000000"/>
                  </a:outerShdw>
                </a:effectLst>
              </a:rPr>
              <a:t>(</a:t>
            </a:r>
            <a:r>
              <a:rPr lang="el-GR" i="1" dirty="0">
                <a:solidFill>
                  <a:srgbClr val="00FFFF"/>
                </a:solidFill>
                <a:effectLst/>
              </a:rPr>
              <a:t>Φ</a:t>
            </a:r>
            <a:r>
              <a:rPr lang="en-US" i="1" dirty="0">
                <a:solidFill>
                  <a:srgbClr val="00FFFF"/>
                </a:solidFill>
                <a:effectLst>
                  <a:outerShdw blurRad="38100" dist="38100" dir="2700000" algn="tl">
                    <a:srgbClr val="000000"/>
                  </a:outerShdw>
                </a:effectLst>
              </a:rPr>
              <a:t>)</a:t>
            </a:r>
            <a:r>
              <a:rPr lang="en-US" dirty="0">
                <a:effectLst>
                  <a:outerShdw blurRad="38100" dist="38100" dir="2700000" algn="tl">
                    <a:srgbClr val="000000"/>
                  </a:outerShdw>
                </a:effectLst>
              </a:rPr>
              <a:t>:</a:t>
            </a:r>
          </a:p>
          <a:p>
            <a:pPr>
              <a:defRPr/>
            </a:pPr>
            <a:r>
              <a:rPr lang="en-US" dirty="0">
                <a:effectLst>
                  <a:outerShdw blurRad="38100" dist="38100" dir="2700000" algn="tl">
                    <a:srgbClr val="000000"/>
                  </a:outerShdw>
                </a:effectLst>
              </a:rPr>
              <a:t>Loop through all proofs </a:t>
            </a:r>
            <a:r>
              <a:rPr lang="en-US" i="1" dirty="0">
                <a:solidFill>
                  <a:srgbClr val="00FFFF"/>
                </a:solidFill>
                <a:effectLst>
                  <a:outerShdw blurRad="38100" dist="38100" dir="2700000" algn="tl">
                    <a:srgbClr val="000000"/>
                  </a:outerShdw>
                </a:effectLst>
              </a:rPr>
              <a:t>P</a:t>
            </a:r>
          </a:p>
          <a:p>
            <a:pPr>
              <a:defRPr/>
            </a:pPr>
            <a:r>
              <a:rPr lang="en-US" dirty="0">
                <a:solidFill>
                  <a:srgbClr val="00FFCC"/>
                </a:solidFill>
                <a:effectLst>
                  <a:outerShdw blurRad="38100" dist="38100" dir="2700000" algn="tl">
                    <a:srgbClr val="000000"/>
                  </a:outerShdw>
                </a:effectLst>
              </a:rPr>
              <a:t>    </a:t>
            </a:r>
            <a:r>
              <a:rPr lang="en-US" dirty="0">
                <a:effectLst>
                  <a:outerShdw blurRad="38100" dist="38100" dir="2700000" algn="tl">
                    <a:srgbClr val="000000"/>
                  </a:outerShdw>
                </a:effectLst>
              </a:rPr>
              <a:t> if</a:t>
            </a:r>
            <a:r>
              <a:rPr lang="en-US" dirty="0">
                <a:solidFill>
                  <a:srgbClr val="00FFCC"/>
                </a:solidFill>
                <a:effectLst>
                  <a:outerShdw blurRad="38100" dist="38100" dir="2700000" algn="tl">
                    <a:srgbClr val="000000"/>
                  </a:outerShdw>
                </a:effectLst>
              </a:rPr>
              <a:t> </a:t>
            </a:r>
            <a:r>
              <a:rPr lang="en-US" i="1" dirty="0">
                <a:solidFill>
                  <a:srgbClr val="00FFFF"/>
                </a:solidFill>
                <a:effectLst>
                  <a:outerShdw blurRad="38100" dist="38100" dir="2700000" algn="tl">
                    <a:srgbClr val="000000"/>
                  </a:outerShdw>
                </a:effectLst>
              </a:rPr>
              <a:t>P</a:t>
            </a:r>
            <a:r>
              <a:rPr lang="en-US" dirty="0">
                <a:solidFill>
                  <a:srgbClr val="00FFCC"/>
                </a:solidFill>
                <a:effectLst>
                  <a:outerShdw blurRad="38100" dist="38100" dir="2700000" algn="tl">
                    <a:srgbClr val="000000"/>
                  </a:outerShdw>
                </a:effectLst>
              </a:rPr>
              <a:t> </a:t>
            </a:r>
            <a:r>
              <a:rPr lang="en-US" dirty="0">
                <a:effectLst>
                  <a:outerShdw blurRad="38100" dist="38100" dir="2700000" algn="tl">
                    <a:srgbClr val="000000"/>
                  </a:outerShdw>
                </a:effectLst>
              </a:rPr>
              <a:t>is a proof in</a:t>
            </a:r>
            <a:r>
              <a:rPr lang="en-US" dirty="0">
                <a:solidFill>
                  <a:srgbClr val="00FFFF"/>
                </a:solidFill>
                <a:effectLst>
                  <a:outerShdw blurRad="38100" dist="38100" dir="2700000" algn="tl">
                    <a:srgbClr val="000000"/>
                  </a:outerShdw>
                </a:effectLst>
              </a:rPr>
              <a:t>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of</a:t>
            </a:r>
            <a:r>
              <a:rPr lang="en-US" dirty="0">
                <a:solidFill>
                  <a:srgbClr val="00FFCC"/>
                </a:solidFill>
                <a:effectLst>
                  <a:outerShdw blurRad="38100" dist="38100" dir="2700000" algn="tl">
                    <a:srgbClr val="000000"/>
                  </a:outerShdw>
                </a:effectLst>
              </a:rPr>
              <a:t> </a:t>
            </a:r>
            <a:r>
              <a:rPr lang="el-GR" i="1" dirty="0">
                <a:solidFill>
                  <a:srgbClr val="00FFFF"/>
                </a:solidFill>
                <a:effectLst/>
              </a:rPr>
              <a:t>Φ</a:t>
            </a:r>
            <a:r>
              <a:rPr lang="en-US" dirty="0">
                <a:solidFill>
                  <a:srgbClr val="00FFCC"/>
                </a:solidFill>
                <a:effectLst>
                  <a:outerShdw blurRad="38100" dist="38100" dir="2700000" algn="tl">
                    <a:srgbClr val="000000"/>
                  </a:outerShdw>
                </a:effectLst>
              </a:rPr>
              <a:t> </a:t>
            </a:r>
            <a:r>
              <a:rPr lang="en-US" dirty="0">
                <a:effectLst>
                  <a:outerShdw blurRad="38100" dist="38100" dir="2700000" algn="tl">
                    <a:srgbClr val="000000"/>
                  </a:outerShdw>
                </a:effectLst>
              </a:rPr>
              <a:t>or of </a:t>
            </a:r>
            <a:r>
              <a:rPr lang="en-US" i="1" dirty="0">
                <a:solidFill>
                  <a:srgbClr val="00FFFF"/>
                </a:solidFill>
                <a:effectLst>
                  <a:outerShdw blurRad="38100" dist="38100" dir="2700000" algn="tl">
                    <a:srgbClr val="000000"/>
                  </a:outerShdw>
                </a:effectLst>
                <a:latin typeface="Symbol" pitchFamily="18" charset="2"/>
                <a:sym typeface="Symbol" pitchFamily="18" charset="2"/>
              </a:rPr>
              <a:t></a:t>
            </a:r>
            <a:r>
              <a:rPr lang="el-GR" i="1" dirty="0">
                <a:solidFill>
                  <a:srgbClr val="00FFFF"/>
                </a:solidFill>
                <a:effectLst/>
              </a:rPr>
              <a:t>Φ</a:t>
            </a:r>
            <a:r>
              <a:rPr lang="en-CA" i="1" dirty="0">
                <a:effectLst/>
              </a:rPr>
              <a:t>.</a:t>
            </a:r>
            <a:endParaRPr lang="en-US" i="1" dirty="0">
              <a:effectLst>
                <a:outerShdw blurRad="38100" dist="38100" dir="2700000" algn="tl">
                  <a:srgbClr val="000000"/>
                </a:outerShdw>
              </a:effectLst>
            </a:endParaRPr>
          </a:p>
          <a:p>
            <a:pPr>
              <a:defRPr/>
            </a:pPr>
            <a:r>
              <a:rPr lang="en-US" dirty="0">
                <a:solidFill>
                  <a:srgbClr val="00FFFF"/>
                </a:solidFill>
                <a:effectLst>
                  <a:outerShdw blurRad="38100" dist="38100" dir="2700000" algn="tl">
                    <a:srgbClr val="000000"/>
                  </a:outerShdw>
                </a:effectLst>
              </a:rPr>
              <a:t>         </a:t>
            </a:r>
            <a:r>
              <a:rPr lang="en-US" dirty="0">
                <a:effectLst>
                  <a:outerShdw blurRad="38100" dist="38100" dir="2700000" algn="tl">
                    <a:srgbClr val="000000"/>
                  </a:outerShdw>
                </a:effectLst>
              </a:rPr>
              <a:t>exit with “yes” or “no”</a:t>
            </a:r>
          </a:p>
        </p:txBody>
      </p:sp>
      <p:sp>
        <p:nvSpPr>
          <p:cNvPr id="126" name="Rectangle 110"/>
          <p:cNvSpPr>
            <a:spLocks noChangeArrowheads="1"/>
          </p:cNvSpPr>
          <p:nvPr/>
        </p:nvSpPr>
        <p:spPr bwMode="auto">
          <a:xfrm>
            <a:off x="228600" y="-296863"/>
            <a:ext cx="8991600" cy="1143001"/>
          </a:xfrm>
          <a:prstGeom prst="rect">
            <a:avLst/>
          </a:prstGeom>
          <a:noFill/>
          <a:ln w="9525">
            <a:noFill/>
            <a:miter lim="800000"/>
            <a:headEnd/>
            <a:tailEnd/>
          </a:ln>
        </p:spPr>
        <p:txBody>
          <a:bodyPr anchor="ctr"/>
          <a:lstStyle/>
          <a:p>
            <a:pPr>
              <a:defRPr/>
            </a:pPr>
            <a:r>
              <a:rPr lang="en-US" sz="3600" i="1" dirty="0">
                <a:solidFill>
                  <a:schemeClr val="tx2"/>
                </a:solidFill>
                <a:effectLst>
                  <a:outerShdw blurRad="38100" dist="38100" dir="2700000" algn="tl">
                    <a:srgbClr val="000000"/>
                  </a:outerShdw>
                </a:effectLst>
              </a:rPr>
              <a:t>S</a:t>
            </a:r>
            <a:r>
              <a:rPr lang="en-US" sz="3600" dirty="0">
                <a:solidFill>
                  <a:schemeClr val="tx2"/>
                </a:solidFill>
                <a:effectLst>
                  <a:outerShdw blurRad="38100" dist="38100" dir="2700000" algn="tl">
                    <a:srgbClr val="000000"/>
                  </a:outerShdw>
                </a:effectLst>
              </a:rPr>
              <a:t> valid proof system </a:t>
            </a:r>
            <a:r>
              <a:rPr lang="en-US" sz="3600" dirty="0">
                <a:solidFill>
                  <a:schemeClr val="tx2"/>
                </a:solidFill>
                <a:effectLst>
                  <a:outerShdw blurRad="38100" dist="38100" dir="2700000" algn="tl">
                    <a:srgbClr val="000000"/>
                  </a:outerShdw>
                </a:effectLst>
                <a:sym typeface="Symbol"/>
              </a:rPr>
              <a:t></a:t>
            </a:r>
            <a:r>
              <a:rPr lang="en-US" sz="3600" i="1" dirty="0">
                <a:solidFill>
                  <a:schemeClr val="tx2"/>
                </a:solidFill>
                <a:effectLst>
                  <a:outerShdw blurRad="38100" dist="38100" dir="2700000" algn="tl">
                    <a:srgbClr val="000000"/>
                  </a:outerShdw>
                </a:effectLst>
                <a:sym typeface="Symbol"/>
              </a:rPr>
              <a:t> </a:t>
            </a:r>
            <a:r>
              <a:rPr lang="en-US" sz="3600" i="1" dirty="0" err="1">
                <a:solidFill>
                  <a:schemeClr val="tx2"/>
                </a:solidFill>
                <a:effectLst/>
              </a:rPr>
              <a:t>MathTruth</a:t>
            </a:r>
            <a:r>
              <a:rPr lang="en-US" sz="3600" dirty="0">
                <a:solidFill>
                  <a:schemeClr val="tx2"/>
                </a:solidFill>
                <a:effectLst/>
              </a:rPr>
              <a:t> </a:t>
            </a:r>
            <a:r>
              <a:rPr lang="en-US" sz="3600" dirty="0">
                <a:solidFill>
                  <a:schemeClr val="tx2"/>
                </a:solidFill>
                <a:effectLst>
                  <a:outerShdw blurRad="38100" dist="38100" dir="2700000" algn="tl">
                    <a:srgbClr val="000000"/>
                  </a:outerShdw>
                </a:effectLst>
              </a:rPr>
              <a:t>computable </a:t>
            </a:r>
          </a:p>
        </p:txBody>
      </p:sp>
      <p:grpSp>
        <p:nvGrpSpPr>
          <p:cNvPr id="2" name="Group 129"/>
          <p:cNvGrpSpPr>
            <a:grpSpLocks/>
          </p:cNvGrpSpPr>
          <p:nvPr/>
        </p:nvGrpSpPr>
        <p:grpSpPr bwMode="auto">
          <a:xfrm>
            <a:off x="42863" y="1230313"/>
            <a:ext cx="7500937" cy="3798887"/>
            <a:chOff x="42863" y="1230313"/>
            <a:chExt cx="7500937" cy="3798887"/>
          </a:xfrm>
        </p:grpSpPr>
        <p:grpSp>
          <p:nvGrpSpPr>
            <p:cNvPr id="16390" name="Group 107"/>
            <p:cNvGrpSpPr>
              <a:grpSpLocks/>
            </p:cNvGrpSpPr>
            <p:nvPr/>
          </p:nvGrpSpPr>
          <p:grpSpPr bwMode="auto">
            <a:xfrm flipH="1">
              <a:off x="42863" y="1230313"/>
              <a:ext cx="798512" cy="1447800"/>
              <a:chOff x="2308" y="1513"/>
              <a:chExt cx="1162" cy="2570"/>
            </a:xfrm>
          </p:grpSpPr>
          <p:grpSp>
            <p:nvGrpSpPr>
              <p:cNvPr id="16392" name="Group 108"/>
              <p:cNvGrpSpPr>
                <a:grpSpLocks/>
              </p:cNvGrpSpPr>
              <p:nvPr/>
            </p:nvGrpSpPr>
            <p:grpSpPr bwMode="auto">
              <a:xfrm>
                <a:off x="2308" y="1740"/>
                <a:ext cx="957" cy="2343"/>
                <a:chOff x="2308" y="1740"/>
                <a:chExt cx="957" cy="2343"/>
              </a:xfrm>
            </p:grpSpPr>
            <p:sp>
              <p:nvSpPr>
                <p:cNvPr id="1229933" name="Freeform 109"/>
                <p:cNvSpPr>
                  <a:spLocks/>
                </p:cNvSpPr>
                <p:nvPr/>
              </p:nvSpPr>
              <p:spPr bwMode="auto">
                <a:xfrm>
                  <a:off x="2673" y="1741"/>
                  <a:ext cx="432" cy="485"/>
                </a:xfrm>
                <a:custGeom>
                  <a:avLst/>
                  <a:gdLst/>
                  <a:ahLst/>
                  <a:cxnLst>
                    <a:cxn ang="0">
                      <a:pos x="123" y="206"/>
                    </a:cxn>
                    <a:cxn ang="0">
                      <a:pos x="159" y="53"/>
                    </a:cxn>
                    <a:cxn ang="0">
                      <a:pos x="248" y="0"/>
                    </a:cxn>
                    <a:cxn ang="0">
                      <a:pos x="335" y="0"/>
                    </a:cxn>
                    <a:cxn ang="0">
                      <a:pos x="388" y="53"/>
                    </a:cxn>
                    <a:cxn ang="0">
                      <a:pos x="432" y="215"/>
                    </a:cxn>
                    <a:cxn ang="0">
                      <a:pos x="415" y="349"/>
                    </a:cxn>
                    <a:cxn ang="0">
                      <a:pos x="379" y="458"/>
                    </a:cxn>
                    <a:cxn ang="0">
                      <a:pos x="309" y="485"/>
                    </a:cxn>
                    <a:cxn ang="0">
                      <a:pos x="221" y="475"/>
                    </a:cxn>
                    <a:cxn ang="0">
                      <a:pos x="132" y="368"/>
                    </a:cxn>
                    <a:cxn ang="0">
                      <a:pos x="123" y="288"/>
                    </a:cxn>
                    <a:cxn ang="0">
                      <a:pos x="0" y="242"/>
                    </a:cxn>
                    <a:cxn ang="0">
                      <a:pos x="0" y="189"/>
                    </a:cxn>
                    <a:cxn ang="0">
                      <a:pos x="123" y="206"/>
                    </a:cxn>
                  </a:cxnLst>
                  <a:rect l="0" t="0" r="r" b="b"/>
                  <a:pathLst>
                    <a:path w="432" h="485">
                      <a:moveTo>
                        <a:pt x="123" y="206"/>
                      </a:moveTo>
                      <a:lnTo>
                        <a:pt x="159" y="53"/>
                      </a:lnTo>
                      <a:lnTo>
                        <a:pt x="248" y="0"/>
                      </a:lnTo>
                      <a:lnTo>
                        <a:pt x="335" y="0"/>
                      </a:lnTo>
                      <a:lnTo>
                        <a:pt x="388" y="53"/>
                      </a:lnTo>
                      <a:lnTo>
                        <a:pt x="432" y="215"/>
                      </a:lnTo>
                      <a:lnTo>
                        <a:pt x="415" y="349"/>
                      </a:lnTo>
                      <a:lnTo>
                        <a:pt x="379" y="458"/>
                      </a:lnTo>
                      <a:lnTo>
                        <a:pt x="309" y="485"/>
                      </a:lnTo>
                      <a:lnTo>
                        <a:pt x="221" y="475"/>
                      </a:lnTo>
                      <a:lnTo>
                        <a:pt x="132" y="368"/>
                      </a:lnTo>
                      <a:lnTo>
                        <a:pt x="123" y="288"/>
                      </a:lnTo>
                      <a:lnTo>
                        <a:pt x="0" y="242"/>
                      </a:lnTo>
                      <a:lnTo>
                        <a:pt x="0" y="189"/>
                      </a:lnTo>
                      <a:lnTo>
                        <a:pt x="123" y="206"/>
                      </a:lnTo>
                      <a:close/>
                    </a:path>
                  </a:pathLst>
                </a:custGeom>
                <a:solidFill>
                  <a:schemeClr val="accent2"/>
                </a:solidFill>
                <a:ln w="9525">
                  <a:noFill/>
                  <a:round/>
                  <a:headEnd/>
                  <a:tailEnd/>
                </a:ln>
              </p:spPr>
              <p:txBody>
                <a:bodyPr/>
                <a:lstStyle/>
                <a:p>
                  <a:pPr>
                    <a:defRPr/>
                  </a:pPr>
                  <a:endParaRPr lang="en-CA"/>
                </a:p>
              </p:txBody>
            </p:sp>
            <p:sp>
              <p:nvSpPr>
                <p:cNvPr id="1229934" name="Freeform 110"/>
                <p:cNvSpPr>
                  <a:spLocks/>
                </p:cNvSpPr>
                <p:nvPr/>
              </p:nvSpPr>
              <p:spPr bwMode="auto">
                <a:xfrm>
                  <a:off x="2574" y="2254"/>
                  <a:ext cx="499" cy="828"/>
                </a:xfrm>
                <a:custGeom>
                  <a:avLst/>
                  <a:gdLst/>
                  <a:ahLst/>
                  <a:cxnLst>
                    <a:cxn ang="0">
                      <a:pos x="41" y="173"/>
                    </a:cxn>
                    <a:cxn ang="0">
                      <a:pos x="163" y="35"/>
                    </a:cxn>
                    <a:cxn ang="0">
                      <a:pos x="232" y="0"/>
                    </a:cxn>
                    <a:cxn ang="0">
                      <a:pos x="366" y="5"/>
                    </a:cxn>
                    <a:cxn ang="0">
                      <a:pos x="488" y="57"/>
                    </a:cxn>
                    <a:cxn ang="0">
                      <a:pos x="500" y="126"/>
                    </a:cxn>
                    <a:cxn ang="0">
                      <a:pos x="483" y="207"/>
                    </a:cxn>
                    <a:cxn ang="0">
                      <a:pos x="396" y="281"/>
                    </a:cxn>
                    <a:cxn ang="0">
                      <a:pos x="349" y="414"/>
                    </a:cxn>
                    <a:cxn ang="0">
                      <a:pos x="349" y="552"/>
                    </a:cxn>
                    <a:cxn ang="0">
                      <a:pos x="384" y="637"/>
                    </a:cxn>
                    <a:cxn ang="0">
                      <a:pos x="448" y="695"/>
                    </a:cxn>
                    <a:cxn ang="0">
                      <a:pos x="448" y="765"/>
                    </a:cxn>
                    <a:cxn ang="0">
                      <a:pos x="419" y="800"/>
                    </a:cxn>
                    <a:cxn ang="0">
                      <a:pos x="384" y="816"/>
                    </a:cxn>
                    <a:cxn ang="0">
                      <a:pos x="268" y="828"/>
                    </a:cxn>
                    <a:cxn ang="0">
                      <a:pos x="163" y="747"/>
                    </a:cxn>
                    <a:cxn ang="0">
                      <a:pos x="53" y="574"/>
                    </a:cxn>
                    <a:cxn ang="0">
                      <a:pos x="0" y="368"/>
                    </a:cxn>
                    <a:cxn ang="0">
                      <a:pos x="140" y="436"/>
                    </a:cxn>
                    <a:cxn ang="0">
                      <a:pos x="192" y="436"/>
                    </a:cxn>
                    <a:cxn ang="0">
                      <a:pos x="227" y="396"/>
                    </a:cxn>
                    <a:cxn ang="0">
                      <a:pos x="251" y="316"/>
                    </a:cxn>
                    <a:cxn ang="0">
                      <a:pos x="209" y="293"/>
                    </a:cxn>
                    <a:cxn ang="0">
                      <a:pos x="53" y="293"/>
                    </a:cxn>
                    <a:cxn ang="0">
                      <a:pos x="18" y="293"/>
                    </a:cxn>
                    <a:cxn ang="0">
                      <a:pos x="41" y="173"/>
                    </a:cxn>
                  </a:cxnLst>
                  <a:rect l="0" t="0" r="r" b="b"/>
                  <a:pathLst>
                    <a:path w="500" h="828">
                      <a:moveTo>
                        <a:pt x="41" y="173"/>
                      </a:moveTo>
                      <a:lnTo>
                        <a:pt x="163" y="35"/>
                      </a:lnTo>
                      <a:lnTo>
                        <a:pt x="232" y="0"/>
                      </a:lnTo>
                      <a:lnTo>
                        <a:pt x="366" y="5"/>
                      </a:lnTo>
                      <a:lnTo>
                        <a:pt x="488" y="57"/>
                      </a:lnTo>
                      <a:lnTo>
                        <a:pt x="500" y="126"/>
                      </a:lnTo>
                      <a:lnTo>
                        <a:pt x="483" y="207"/>
                      </a:lnTo>
                      <a:lnTo>
                        <a:pt x="396" y="281"/>
                      </a:lnTo>
                      <a:lnTo>
                        <a:pt x="349" y="414"/>
                      </a:lnTo>
                      <a:lnTo>
                        <a:pt x="349" y="552"/>
                      </a:lnTo>
                      <a:lnTo>
                        <a:pt x="384" y="637"/>
                      </a:lnTo>
                      <a:lnTo>
                        <a:pt x="448" y="695"/>
                      </a:lnTo>
                      <a:lnTo>
                        <a:pt x="448" y="765"/>
                      </a:lnTo>
                      <a:lnTo>
                        <a:pt x="419" y="800"/>
                      </a:lnTo>
                      <a:lnTo>
                        <a:pt x="384" y="816"/>
                      </a:lnTo>
                      <a:lnTo>
                        <a:pt x="268" y="828"/>
                      </a:lnTo>
                      <a:lnTo>
                        <a:pt x="163" y="747"/>
                      </a:lnTo>
                      <a:lnTo>
                        <a:pt x="53" y="574"/>
                      </a:lnTo>
                      <a:lnTo>
                        <a:pt x="0" y="368"/>
                      </a:lnTo>
                      <a:lnTo>
                        <a:pt x="140" y="436"/>
                      </a:lnTo>
                      <a:lnTo>
                        <a:pt x="192" y="436"/>
                      </a:lnTo>
                      <a:lnTo>
                        <a:pt x="227" y="396"/>
                      </a:lnTo>
                      <a:lnTo>
                        <a:pt x="251" y="316"/>
                      </a:lnTo>
                      <a:lnTo>
                        <a:pt x="209" y="293"/>
                      </a:lnTo>
                      <a:lnTo>
                        <a:pt x="53" y="293"/>
                      </a:lnTo>
                      <a:lnTo>
                        <a:pt x="18" y="293"/>
                      </a:lnTo>
                      <a:lnTo>
                        <a:pt x="41" y="173"/>
                      </a:lnTo>
                      <a:close/>
                    </a:path>
                  </a:pathLst>
                </a:custGeom>
                <a:solidFill>
                  <a:schemeClr val="accent2"/>
                </a:solidFill>
                <a:ln w="9525">
                  <a:noFill/>
                  <a:round/>
                  <a:headEnd/>
                  <a:tailEnd/>
                </a:ln>
              </p:spPr>
              <p:txBody>
                <a:bodyPr/>
                <a:lstStyle/>
                <a:p>
                  <a:pPr>
                    <a:defRPr/>
                  </a:pPr>
                  <a:endParaRPr lang="en-CA"/>
                </a:p>
              </p:txBody>
            </p:sp>
            <p:sp>
              <p:nvSpPr>
                <p:cNvPr id="1229935" name="Freeform 111"/>
                <p:cNvSpPr>
                  <a:spLocks/>
                </p:cNvSpPr>
                <p:nvPr/>
              </p:nvSpPr>
              <p:spPr bwMode="auto">
                <a:xfrm>
                  <a:off x="2950" y="2291"/>
                  <a:ext cx="263" cy="893"/>
                </a:xfrm>
                <a:custGeom>
                  <a:avLst/>
                  <a:gdLst/>
                  <a:ahLst/>
                  <a:cxnLst>
                    <a:cxn ang="0">
                      <a:pos x="0" y="75"/>
                    </a:cxn>
                    <a:cxn ang="0">
                      <a:pos x="29" y="23"/>
                    </a:cxn>
                    <a:cxn ang="0">
                      <a:pos x="83" y="0"/>
                    </a:cxn>
                    <a:cxn ang="0">
                      <a:pos x="135" y="5"/>
                    </a:cxn>
                    <a:cxn ang="0">
                      <a:pos x="206" y="108"/>
                    </a:cxn>
                    <a:cxn ang="0">
                      <a:pos x="265" y="264"/>
                    </a:cxn>
                    <a:cxn ang="0">
                      <a:pos x="265" y="384"/>
                    </a:cxn>
                    <a:cxn ang="0">
                      <a:pos x="241" y="447"/>
                    </a:cxn>
                    <a:cxn ang="0">
                      <a:pos x="118" y="522"/>
                    </a:cxn>
                    <a:cxn ang="0">
                      <a:pos x="83" y="573"/>
                    </a:cxn>
                    <a:cxn ang="0">
                      <a:pos x="83" y="608"/>
                    </a:cxn>
                    <a:cxn ang="0">
                      <a:pos x="123" y="654"/>
                    </a:cxn>
                    <a:cxn ang="0">
                      <a:pos x="189" y="723"/>
                    </a:cxn>
                    <a:cxn ang="0">
                      <a:pos x="224" y="814"/>
                    </a:cxn>
                    <a:cxn ang="0">
                      <a:pos x="212" y="895"/>
                    </a:cxn>
                    <a:cxn ang="0">
                      <a:pos x="177" y="877"/>
                    </a:cxn>
                    <a:cxn ang="0">
                      <a:pos x="159" y="764"/>
                    </a:cxn>
                    <a:cxn ang="0">
                      <a:pos x="101" y="694"/>
                    </a:cxn>
                    <a:cxn ang="0">
                      <a:pos x="54" y="676"/>
                    </a:cxn>
                    <a:cxn ang="0">
                      <a:pos x="29" y="643"/>
                    </a:cxn>
                    <a:cxn ang="0">
                      <a:pos x="29" y="568"/>
                    </a:cxn>
                    <a:cxn ang="0">
                      <a:pos x="64" y="505"/>
                    </a:cxn>
                    <a:cxn ang="0">
                      <a:pos x="123" y="465"/>
                    </a:cxn>
                    <a:cxn ang="0">
                      <a:pos x="212" y="402"/>
                    </a:cxn>
                    <a:cxn ang="0">
                      <a:pos x="224" y="327"/>
                    </a:cxn>
                    <a:cxn ang="0">
                      <a:pos x="177" y="224"/>
                    </a:cxn>
                    <a:cxn ang="0">
                      <a:pos x="101" y="143"/>
                    </a:cxn>
                    <a:cxn ang="0">
                      <a:pos x="0" y="75"/>
                    </a:cxn>
                  </a:cxnLst>
                  <a:rect l="0" t="0" r="r" b="b"/>
                  <a:pathLst>
                    <a:path w="265" h="895">
                      <a:moveTo>
                        <a:pt x="0" y="75"/>
                      </a:moveTo>
                      <a:lnTo>
                        <a:pt x="29" y="23"/>
                      </a:lnTo>
                      <a:lnTo>
                        <a:pt x="83" y="0"/>
                      </a:lnTo>
                      <a:lnTo>
                        <a:pt x="135" y="5"/>
                      </a:lnTo>
                      <a:lnTo>
                        <a:pt x="206" y="108"/>
                      </a:lnTo>
                      <a:lnTo>
                        <a:pt x="265" y="264"/>
                      </a:lnTo>
                      <a:lnTo>
                        <a:pt x="265" y="384"/>
                      </a:lnTo>
                      <a:lnTo>
                        <a:pt x="241" y="447"/>
                      </a:lnTo>
                      <a:lnTo>
                        <a:pt x="118" y="522"/>
                      </a:lnTo>
                      <a:lnTo>
                        <a:pt x="83" y="573"/>
                      </a:lnTo>
                      <a:lnTo>
                        <a:pt x="83" y="608"/>
                      </a:lnTo>
                      <a:lnTo>
                        <a:pt x="123" y="654"/>
                      </a:lnTo>
                      <a:lnTo>
                        <a:pt x="189" y="723"/>
                      </a:lnTo>
                      <a:lnTo>
                        <a:pt x="224" y="814"/>
                      </a:lnTo>
                      <a:lnTo>
                        <a:pt x="212" y="895"/>
                      </a:lnTo>
                      <a:lnTo>
                        <a:pt x="177" y="877"/>
                      </a:lnTo>
                      <a:lnTo>
                        <a:pt x="159" y="764"/>
                      </a:lnTo>
                      <a:lnTo>
                        <a:pt x="101" y="694"/>
                      </a:lnTo>
                      <a:lnTo>
                        <a:pt x="54" y="676"/>
                      </a:lnTo>
                      <a:lnTo>
                        <a:pt x="29" y="643"/>
                      </a:lnTo>
                      <a:lnTo>
                        <a:pt x="29" y="568"/>
                      </a:lnTo>
                      <a:lnTo>
                        <a:pt x="64" y="505"/>
                      </a:lnTo>
                      <a:lnTo>
                        <a:pt x="123" y="465"/>
                      </a:lnTo>
                      <a:lnTo>
                        <a:pt x="212" y="402"/>
                      </a:lnTo>
                      <a:lnTo>
                        <a:pt x="224" y="327"/>
                      </a:lnTo>
                      <a:lnTo>
                        <a:pt x="177" y="224"/>
                      </a:lnTo>
                      <a:lnTo>
                        <a:pt x="101" y="143"/>
                      </a:lnTo>
                      <a:lnTo>
                        <a:pt x="0" y="75"/>
                      </a:lnTo>
                      <a:close/>
                    </a:path>
                  </a:pathLst>
                </a:custGeom>
                <a:solidFill>
                  <a:schemeClr val="accent2"/>
                </a:solidFill>
                <a:ln w="9525">
                  <a:noFill/>
                  <a:round/>
                  <a:headEnd/>
                  <a:tailEnd/>
                </a:ln>
              </p:spPr>
              <p:txBody>
                <a:bodyPr/>
                <a:lstStyle/>
                <a:p>
                  <a:pPr>
                    <a:defRPr/>
                  </a:pPr>
                  <a:endParaRPr lang="en-CA"/>
                </a:p>
              </p:txBody>
            </p:sp>
            <p:sp>
              <p:nvSpPr>
                <p:cNvPr id="1229936" name="Freeform 112"/>
                <p:cNvSpPr>
                  <a:spLocks/>
                </p:cNvSpPr>
                <p:nvPr/>
              </p:nvSpPr>
              <p:spPr bwMode="auto">
                <a:xfrm>
                  <a:off x="2308" y="2240"/>
                  <a:ext cx="520" cy="434"/>
                </a:xfrm>
                <a:custGeom>
                  <a:avLst/>
                  <a:gdLst/>
                  <a:ahLst/>
                  <a:cxnLst>
                    <a:cxn ang="0">
                      <a:pos x="398" y="5"/>
                    </a:cxn>
                    <a:cxn ang="0">
                      <a:pos x="485" y="0"/>
                    </a:cxn>
                    <a:cxn ang="0">
                      <a:pos x="520" y="35"/>
                    </a:cxn>
                    <a:cxn ang="0">
                      <a:pos x="497" y="87"/>
                    </a:cxn>
                    <a:cxn ang="0">
                      <a:pos x="428" y="110"/>
                    </a:cxn>
                    <a:cxn ang="0">
                      <a:pos x="365" y="110"/>
                    </a:cxn>
                    <a:cxn ang="0">
                      <a:pos x="272" y="127"/>
                    </a:cxn>
                    <a:cxn ang="0">
                      <a:pos x="168" y="145"/>
                    </a:cxn>
                    <a:cxn ang="0">
                      <a:pos x="87" y="180"/>
                    </a:cxn>
                    <a:cxn ang="0">
                      <a:pos x="63" y="214"/>
                    </a:cxn>
                    <a:cxn ang="0">
                      <a:pos x="70" y="249"/>
                    </a:cxn>
                    <a:cxn ang="0">
                      <a:pos x="115" y="296"/>
                    </a:cxn>
                    <a:cxn ang="0">
                      <a:pos x="202" y="331"/>
                    </a:cxn>
                    <a:cxn ang="0">
                      <a:pos x="306" y="331"/>
                    </a:cxn>
                    <a:cxn ang="0">
                      <a:pos x="382" y="331"/>
                    </a:cxn>
                    <a:cxn ang="0">
                      <a:pos x="468" y="348"/>
                    </a:cxn>
                    <a:cxn ang="0">
                      <a:pos x="450" y="435"/>
                    </a:cxn>
                    <a:cxn ang="0">
                      <a:pos x="330" y="401"/>
                    </a:cxn>
                    <a:cxn ang="0">
                      <a:pos x="290" y="371"/>
                    </a:cxn>
                    <a:cxn ang="0">
                      <a:pos x="208" y="371"/>
                    </a:cxn>
                    <a:cxn ang="0">
                      <a:pos x="70" y="336"/>
                    </a:cxn>
                    <a:cxn ang="0">
                      <a:pos x="12" y="284"/>
                    </a:cxn>
                    <a:cxn ang="0">
                      <a:pos x="0" y="214"/>
                    </a:cxn>
                    <a:cxn ang="0">
                      <a:pos x="46" y="145"/>
                    </a:cxn>
                    <a:cxn ang="0">
                      <a:pos x="202" y="75"/>
                    </a:cxn>
                    <a:cxn ang="0">
                      <a:pos x="340" y="40"/>
                    </a:cxn>
                    <a:cxn ang="0">
                      <a:pos x="398" y="5"/>
                    </a:cxn>
                  </a:cxnLst>
                  <a:rect l="0" t="0" r="r" b="b"/>
                  <a:pathLst>
                    <a:path w="520" h="435">
                      <a:moveTo>
                        <a:pt x="398" y="5"/>
                      </a:moveTo>
                      <a:lnTo>
                        <a:pt x="485" y="0"/>
                      </a:lnTo>
                      <a:lnTo>
                        <a:pt x="520" y="35"/>
                      </a:lnTo>
                      <a:lnTo>
                        <a:pt x="497" y="87"/>
                      </a:lnTo>
                      <a:lnTo>
                        <a:pt x="428" y="110"/>
                      </a:lnTo>
                      <a:lnTo>
                        <a:pt x="365" y="110"/>
                      </a:lnTo>
                      <a:lnTo>
                        <a:pt x="272" y="127"/>
                      </a:lnTo>
                      <a:lnTo>
                        <a:pt x="168" y="145"/>
                      </a:lnTo>
                      <a:lnTo>
                        <a:pt x="87" y="180"/>
                      </a:lnTo>
                      <a:lnTo>
                        <a:pt x="63" y="214"/>
                      </a:lnTo>
                      <a:lnTo>
                        <a:pt x="70" y="249"/>
                      </a:lnTo>
                      <a:lnTo>
                        <a:pt x="115" y="296"/>
                      </a:lnTo>
                      <a:lnTo>
                        <a:pt x="202" y="331"/>
                      </a:lnTo>
                      <a:lnTo>
                        <a:pt x="306" y="331"/>
                      </a:lnTo>
                      <a:lnTo>
                        <a:pt x="382" y="331"/>
                      </a:lnTo>
                      <a:lnTo>
                        <a:pt x="468" y="348"/>
                      </a:lnTo>
                      <a:lnTo>
                        <a:pt x="450" y="435"/>
                      </a:lnTo>
                      <a:lnTo>
                        <a:pt x="330" y="401"/>
                      </a:lnTo>
                      <a:lnTo>
                        <a:pt x="290" y="371"/>
                      </a:lnTo>
                      <a:lnTo>
                        <a:pt x="208" y="371"/>
                      </a:lnTo>
                      <a:lnTo>
                        <a:pt x="70" y="336"/>
                      </a:lnTo>
                      <a:lnTo>
                        <a:pt x="12" y="284"/>
                      </a:lnTo>
                      <a:lnTo>
                        <a:pt x="0" y="214"/>
                      </a:lnTo>
                      <a:lnTo>
                        <a:pt x="46" y="145"/>
                      </a:lnTo>
                      <a:lnTo>
                        <a:pt x="202" y="75"/>
                      </a:lnTo>
                      <a:lnTo>
                        <a:pt x="340" y="40"/>
                      </a:lnTo>
                      <a:lnTo>
                        <a:pt x="398" y="5"/>
                      </a:lnTo>
                      <a:close/>
                    </a:path>
                  </a:pathLst>
                </a:custGeom>
                <a:solidFill>
                  <a:schemeClr val="accent2"/>
                </a:solidFill>
                <a:ln w="9525">
                  <a:noFill/>
                  <a:round/>
                  <a:headEnd/>
                  <a:tailEnd/>
                </a:ln>
              </p:spPr>
              <p:txBody>
                <a:bodyPr/>
                <a:lstStyle/>
                <a:p>
                  <a:pPr>
                    <a:defRPr/>
                  </a:pPr>
                  <a:endParaRPr lang="en-CA"/>
                </a:p>
              </p:txBody>
            </p:sp>
            <p:sp>
              <p:nvSpPr>
                <p:cNvPr id="1229937" name="Freeform 113"/>
                <p:cNvSpPr>
                  <a:spLocks/>
                </p:cNvSpPr>
                <p:nvPr/>
              </p:nvSpPr>
              <p:spPr bwMode="auto">
                <a:xfrm>
                  <a:off x="2881" y="2925"/>
                  <a:ext cx="383" cy="1158"/>
                </a:xfrm>
                <a:custGeom>
                  <a:avLst/>
                  <a:gdLst/>
                  <a:ahLst/>
                  <a:cxnLst>
                    <a:cxn ang="0">
                      <a:pos x="0" y="0"/>
                    </a:cxn>
                    <a:cxn ang="0">
                      <a:pos x="99" y="17"/>
                    </a:cxn>
                    <a:cxn ang="0">
                      <a:pos x="151" y="103"/>
                    </a:cxn>
                    <a:cxn ang="0">
                      <a:pos x="203" y="257"/>
                    </a:cxn>
                    <a:cxn ang="0">
                      <a:pos x="226" y="451"/>
                    </a:cxn>
                    <a:cxn ang="0">
                      <a:pos x="226" y="560"/>
                    </a:cxn>
                    <a:cxn ang="0">
                      <a:pos x="191" y="696"/>
                    </a:cxn>
                    <a:cxn ang="0">
                      <a:pos x="134" y="885"/>
                    </a:cxn>
                    <a:cxn ang="0">
                      <a:pos x="122" y="937"/>
                    </a:cxn>
                    <a:cxn ang="0">
                      <a:pos x="139" y="965"/>
                    </a:cxn>
                    <a:cxn ang="0">
                      <a:pos x="261" y="1006"/>
                    </a:cxn>
                    <a:cxn ang="0">
                      <a:pos x="383" y="1086"/>
                    </a:cxn>
                    <a:cxn ang="0">
                      <a:pos x="378" y="1119"/>
                    </a:cxn>
                    <a:cxn ang="0">
                      <a:pos x="290" y="1160"/>
                    </a:cxn>
                    <a:cxn ang="0">
                      <a:pos x="256" y="1142"/>
                    </a:cxn>
                    <a:cxn ang="0">
                      <a:pos x="191" y="1057"/>
                    </a:cxn>
                    <a:cxn ang="0">
                      <a:pos x="116" y="1016"/>
                    </a:cxn>
                    <a:cxn ang="0">
                      <a:pos x="34" y="988"/>
                    </a:cxn>
                    <a:cxn ang="0">
                      <a:pos x="29" y="948"/>
                    </a:cxn>
                    <a:cxn ang="0">
                      <a:pos x="52" y="868"/>
                    </a:cxn>
                    <a:cxn ang="0">
                      <a:pos x="116" y="743"/>
                    </a:cxn>
                    <a:cxn ang="0">
                      <a:pos x="156" y="594"/>
                    </a:cxn>
                    <a:cxn ang="0">
                      <a:pos x="156" y="423"/>
                    </a:cxn>
                    <a:cxn ang="0">
                      <a:pos x="122" y="274"/>
                    </a:cxn>
                    <a:cxn ang="0">
                      <a:pos x="47" y="136"/>
                    </a:cxn>
                    <a:cxn ang="0">
                      <a:pos x="12" y="63"/>
                    </a:cxn>
                    <a:cxn ang="0">
                      <a:pos x="0" y="0"/>
                    </a:cxn>
                  </a:cxnLst>
                  <a:rect l="0" t="0" r="r" b="b"/>
                  <a:pathLst>
                    <a:path w="383" h="1160">
                      <a:moveTo>
                        <a:pt x="0" y="0"/>
                      </a:moveTo>
                      <a:lnTo>
                        <a:pt x="99" y="17"/>
                      </a:lnTo>
                      <a:lnTo>
                        <a:pt x="151" y="103"/>
                      </a:lnTo>
                      <a:lnTo>
                        <a:pt x="203" y="257"/>
                      </a:lnTo>
                      <a:lnTo>
                        <a:pt x="226" y="451"/>
                      </a:lnTo>
                      <a:lnTo>
                        <a:pt x="226" y="560"/>
                      </a:lnTo>
                      <a:lnTo>
                        <a:pt x="191" y="696"/>
                      </a:lnTo>
                      <a:lnTo>
                        <a:pt x="134" y="885"/>
                      </a:lnTo>
                      <a:lnTo>
                        <a:pt x="122" y="937"/>
                      </a:lnTo>
                      <a:lnTo>
                        <a:pt x="139" y="965"/>
                      </a:lnTo>
                      <a:lnTo>
                        <a:pt x="261" y="1006"/>
                      </a:lnTo>
                      <a:lnTo>
                        <a:pt x="383" y="1086"/>
                      </a:lnTo>
                      <a:lnTo>
                        <a:pt x="378" y="1119"/>
                      </a:lnTo>
                      <a:lnTo>
                        <a:pt x="290" y="1160"/>
                      </a:lnTo>
                      <a:lnTo>
                        <a:pt x="256" y="1142"/>
                      </a:lnTo>
                      <a:lnTo>
                        <a:pt x="191" y="1057"/>
                      </a:lnTo>
                      <a:lnTo>
                        <a:pt x="116" y="1016"/>
                      </a:lnTo>
                      <a:lnTo>
                        <a:pt x="34" y="988"/>
                      </a:lnTo>
                      <a:lnTo>
                        <a:pt x="29" y="948"/>
                      </a:lnTo>
                      <a:lnTo>
                        <a:pt x="52" y="868"/>
                      </a:lnTo>
                      <a:lnTo>
                        <a:pt x="116" y="743"/>
                      </a:lnTo>
                      <a:lnTo>
                        <a:pt x="156" y="594"/>
                      </a:lnTo>
                      <a:lnTo>
                        <a:pt x="156" y="423"/>
                      </a:lnTo>
                      <a:lnTo>
                        <a:pt x="122" y="274"/>
                      </a:lnTo>
                      <a:lnTo>
                        <a:pt x="47" y="136"/>
                      </a:lnTo>
                      <a:lnTo>
                        <a:pt x="12" y="63"/>
                      </a:lnTo>
                      <a:lnTo>
                        <a:pt x="0" y="0"/>
                      </a:lnTo>
                      <a:close/>
                    </a:path>
                  </a:pathLst>
                </a:custGeom>
                <a:solidFill>
                  <a:schemeClr val="accent2"/>
                </a:solidFill>
                <a:ln w="9525">
                  <a:noFill/>
                  <a:round/>
                  <a:headEnd/>
                  <a:tailEnd/>
                </a:ln>
              </p:spPr>
              <p:txBody>
                <a:bodyPr/>
                <a:lstStyle/>
                <a:p>
                  <a:pPr>
                    <a:defRPr/>
                  </a:pPr>
                  <a:endParaRPr lang="en-CA"/>
                </a:p>
              </p:txBody>
            </p:sp>
            <p:sp>
              <p:nvSpPr>
                <p:cNvPr id="1229938" name="Freeform 114"/>
                <p:cNvSpPr>
                  <a:spLocks/>
                </p:cNvSpPr>
                <p:nvPr/>
              </p:nvSpPr>
              <p:spPr bwMode="auto">
                <a:xfrm>
                  <a:off x="2442" y="2919"/>
                  <a:ext cx="462" cy="1026"/>
                </a:xfrm>
                <a:custGeom>
                  <a:avLst/>
                  <a:gdLst/>
                  <a:ahLst/>
                  <a:cxnLst>
                    <a:cxn ang="0">
                      <a:pos x="421" y="0"/>
                    </a:cxn>
                    <a:cxn ang="0">
                      <a:pos x="449" y="22"/>
                    </a:cxn>
                    <a:cxn ang="0">
                      <a:pos x="461" y="91"/>
                    </a:cxn>
                    <a:cxn ang="0">
                      <a:pos x="439" y="159"/>
                    </a:cxn>
                    <a:cxn ang="0">
                      <a:pos x="380" y="245"/>
                    </a:cxn>
                    <a:cxn ang="0">
                      <a:pos x="315" y="348"/>
                    </a:cxn>
                    <a:cxn ang="0">
                      <a:pos x="293" y="462"/>
                    </a:cxn>
                    <a:cxn ang="0">
                      <a:pos x="310" y="645"/>
                    </a:cxn>
                    <a:cxn ang="0">
                      <a:pos x="350" y="868"/>
                    </a:cxn>
                    <a:cxn ang="0">
                      <a:pos x="380" y="959"/>
                    </a:cxn>
                    <a:cxn ang="0">
                      <a:pos x="368" y="987"/>
                    </a:cxn>
                    <a:cxn ang="0">
                      <a:pos x="298" y="992"/>
                    </a:cxn>
                    <a:cxn ang="0">
                      <a:pos x="211" y="969"/>
                    </a:cxn>
                    <a:cxn ang="0">
                      <a:pos x="134" y="1004"/>
                    </a:cxn>
                    <a:cxn ang="0">
                      <a:pos x="87" y="1027"/>
                    </a:cxn>
                    <a:cxn ang="0">
                      <a:pos x="53" y="1022"/>
                    </a:cxn>
                    <a:cxn ang="0">
                      <a:pos x="0" y="959"/>
                    </a:cxn>
                    <a:cxn ang="0">
                      <a:pos x="53" y="936"/>
                    </a:cxn>
                    <a:cxn ang="0">
                      <a:pos x="187" y="908"/>
                    </a:cxn>
                    <a:cxn ang="0">
                      <a:pos x="263" y="936"/>
                    </a:cxn>
                    <a:cxn ang="0">
                      <a:pos x="315" y="936"/>
                    </a:cxn>
                    <a:cxn ang="0">
                      <a:pos x="310" y="890"/>
                    </a:cxn>
                    <a:cxn ang="0">
                      <a:pos x="258" y="616"/>
                    </a:cxn>
                    <a:cxn ang="0">
                      <a:pos x="222" y="456"/>
                    </a:cxn>
                    <a:cxn ang="0">
                      <a:pos x="228" y="376"/>
                    </a:cxn>
                    <a:cxn ang="0">
                      <a:pos x="280" y="227"/>
                    </a:cxn>
                    <a:cxn ang="0">
                      <a:pos x="333" y="91"/>
                    </a:cxn>
                    <a:cxn ang="0">
                      <a:pos x="421" y="0"/>
                    </a:cxn>
                  </a:cxnLst>
                  <a:rect l="0" t="0" r="r" b="b"/>
                  <a:pathLst>
                    <a:path w="461" h="1027">
                      <a:moveTo>
                        <a:pt x="421" y="0"/>
                      </a:moveTo>
                      <a:lnTo>
                        <a:pt x="449" y="22"/>
                      </a:lnTo>
                      <a:lnTo>
                        <a:pt x="461" y="91"/>
                      </a:lnTo>
                      <a:lnTo>
                        <a:pt x="439" y="159"/>
                      </a:lnTo>
                      <a:lnTo>
                        <a:pt x="380" y="245"/>
                      </a:lnTo>
                      <a:lnTo>
                        <a:pt x="315" y="348"/>
                      </a:lnTo>
                      <a:lnTo>
                        <a:pt x="293" y="462"/>
                      </a:lnTo>
                      <a:lnTo>
                        <a:pt x="310" y="645"/>
                      </a:lnTo>
                      <a:lnTo>
                        <a:pt x="350" y="868"/>
                      </a:lnTo>
                      <a:lnTo>
                        <a:pt x="380" y="959"/>
                      </a:lnTo>
                      <a:lnTo>
                        <a:pt x="368" y="987"/>
                      </a:lnTo>
                      <a:lnTo>
                        <a:pt x="298" y="992"/>
                      </a:lnTo>
                      <a:lnTo>
                        <a:pt x="211" y="969"/>
                      </a:lnTo>
                      <a:lnTo>
                        <a:pt x="134" y="1004"/>
                      </a:lnTo>
                      <a:lnTo>
                        <a:pt x="87" y="1027"/>
                      </a:lnTo>
                      <a:lnTo>
                        <a:pt x="53" y="1022"/>
                      </a:lnTo>
                      <a:lnTo>
                        <a:pt x="0" y="959"/>
                      </a:lnTo>
                      <a:lnTo>
                        <a:pt x="53" y="936"/>
                      </a:lnTo>
                      <a:lnTo>
                        <a:pt x="187" y="908"/>
                      </a:lnTo>
                      <a:lnTo>
                        <a:pt x="263" y="936"/>
                      </a:lnTo>
                      <a:lnTo>
                        <a:pt x="315" y="936"/>
                      </a:lnTo>
                      <a:lnTo>
                        <a:pt x="310" y="890"/>
                      </a:lnTo>
                      <a:lnTo>
                        <a:pt x="258" y="616"/>
                      </a:lnTo>
                      <a:lnTo>
                        <a:pt x="222" y="456"/>
                      </a:lnTo>
                      <a:lnTo>
                        <a:pt x="228" y="376"/>
                      </a:lnTo>
                      <a:lnTo>
                        <a:pt x="280" y="227"/>
                      </a:lnTo>
                      <a:lnTo>
                        <a:pt x="333" y="91"/>
                      </a:lnTo>
                      <a:lnTo>
                        <a:pt x="421" y="0"/>
                      </a:lnTo>
                      <a:close/>
                    </a:path>
                  </a:pathLst>
                </a:custGeom>
                <a:solidFill>
                  <a:schemeClr val="accent2"/>
                </a:solidFill>
                <a:ln w="9525">
                  <a:noFill/>
                  <a:round/>
                  <a:headEnd/>
                  <a:tailEnd/>
                </a:ln>
              </p:spPr>
              <p:txBody>
                <a:bodyPr/>
                <a:lstStyle/>
                <a:p>
                  <a:pPr>
                    <a:defRPr/>
                  </a:pPr>
                  <a:endParaRPr lang="en-CA"/>
                </a:p>
              </p:txBody>
            </p:sp>
          </p:grpSp>
          <p:sp>
            <p:nvSpPr>
              <p:cNvPr id="1229939" name="Freeform 115"/>
              <p:cNvSpPr>
                <a:spLocks/>
              </p:cNvSpPr>
              <p:nvPr/>
            </p:nvSpPr>
            <p:spPr bwMode="auto">
              <a:xfrm>
                <a:off x="2627" y="1541"/>
                <a:ext cx="827" cy="561"/>
              </a:xfrm>
              <a:custGeom>
                <a:avLst/>
                <a:gdLst/>
                <a:ahLst/>
                <a:cxnLst>
                  <a:cxn ang="0">
                    <a:pos x="0" y="139"/>
                  </a:cxn>
                  <a:cxn ang="0">
                    <a:pos x="108" y="18"/>
                  </a:cxn>
                  <a:cxn ang="0">
                    <a:pos x="160" y="75"/>
                  </a:cxn>
                  <a:cxn ang="0">
                    <a:pos x="213" y="110"/>
                  </a:cxn>
                  <a:cxn ang="0">
                    <a:pos x="269" y="110"/>
                  </a:cxn>
                  <a:cxn ang="0">
                    <a:pos x="327" y="52"/>
                  </a:cxn>
                  <a:cxn ang="0">
                    <a:pos x="396" y="5"/>
                  </a:cxn>
                  <a:cxn ang="0">
                    <a:pos x="477" y="0"/>
                  </a:cxn>
                  <a:cxn ang="0">
                    <a:pos x="563" y="35"/>
                  </a:cxn>
                  <a:cxn ang="0">
                    <a:pos x="620" y="87"/>
                  </a:cxn>
                  <a:cxn ang="0">
                    <a:pos x="648" y="157"/>
                  </a:cxn>
                  <a:cxn ang="0">
                    <a:pos x="654" y="249"/>
                  </a:cxn>
                  <a:cxn ang="0">
                    <a:pos x="671" y="331"/>
                  </a:cxn>
                  <a:cxn ang="0">
                    <a:pos x="718" y="371"/>
                  </a:cxn>
                  <a:cxn ang="0">
                    <a:pos x="774" y="389"/>
                  </a:cxn>
                  <a:cxn ang="0">
                    <a:pos x="827" y="401"/>
                  </a:cxn>
                  <a:cxn ang="0">
                    <a:pos x="786" y="563"/>
                  </a:cxn>
                  <a:cxn ang="0">
                    <a:pos x="654" y="540"/>
                  </a:cxn>
                  <a:cxn ang="0">
                    <a:pos x="517" y="493"/>
                  </a:cxn>
                  <a:cxn ang="0">
                    <a:pos x="407" y="441"/>
                  </a:cxn>
                  <a:cxn ang="0">
                    <a:pos x="286" y="389"/>
                  </a:cxn>
                  <a:cxn ang="0">
                    <a:pos x="160" y="331"/>
                  </a:cxn>
                  <a:cxn ang="0">
                    <a:pos x="57" y="209"/>
                  </a:cxn>
                  <a:cxn ang="0">
                    <a:pos x="0" y="139"/>
                  </a:cxn>
                </a:cxnLst>
                <a:rect l="0" t="0" r="r" b="b"/>
                <a:pathLst>
                  <a:path w="827" h="563">
                    <a:moveTo>
                      <a:pt x="0" y="139"/>
                    </a:moveTo>
                    <a:lnTo>
                      <a:pt x="108" y="18"/>
                    </a:lnTo>
                    <a:lnTo>
                      <a:pt x="160" y="75"/>
                    </a:lnTo>
                    <a:lnTo>
                      <a:pt x="213" y="110"/>
                    </a:lnTo>
                    <a:lnTo>
                      <a:pt x="269" y="110"/>
                    </a:lnTo>
                    <a:lnTo>
                      <a:pt x="327" y="52"/>
                    </a:lnTo>
                    <a:lnTo>
                      <a:pt x="396" y="5"/>
                    </a:lnTo>
                    <a:lnTo>
                      <a:pt x="477" y="0"/>
                    </a:lnTo>
                    <a:lnTo>
                      <a:pt x="563" y="35"/>
                    </a:lnTo>
                    <a:lnTo>
                      <a:pt x="620" y="87"/>
                    </a:lnTo>
                    <a:lnTo>
                      <a:pt x="648" y="157"/>
                    </a:lnTo>
                    <a:lnTo>
                      <a:pt x="654" y="249"/>
                    </a:lnTo>
                    <a:lnTo>
                      <a:pt x="671" y="331"/>
                    </a:lnTo>
                    <a:lnTo>
                      <a:pt x="718" y="371"/>
                    </a:lnTo>
                    <a:lnTo>
                      <a:pt x="774" y="389"/>
                    </a:lnTo>
                    <a:lnTo>
                      <a:pt x="827" y="401"/>
                    </a:lnTo>
                    <a:lnTo>
                      <a:pt x="786" y="563"/>
                    </a:lnTo>
                    <a:lnTo>
                      <a:pt x="654" y="540"/>
                    </a:lnTo>
                    <a:lnTo>
                      <a:pt x="517" y="493"/>
                    </a:lnTo>
                    <a:lnTo>
                      <a:pt x="407" y="441"/>
                    </a:lnTo>
                    <a:lnTo>
                      <a:pt x="286" y="389"/>
                    </a:lnTo>
                    <a:lnTo>
                      <a:pt x="160" y="331"/>
                    </a:lnTo>
                    <a:lnTo>
                      <a:pt x="57" y="209"/>
                    </a:lnTo>
                    <a:lnTo>
                      <a:pt x="0" y="139"/>
                    </a:lnTo>
                    <a:close/>
                  </a:path>
                </a:pathLst>
              </a:custGeom>
              <a:solidFill>
                <a:srgbClr val="063DE8"/>
              </a:solidFill>
              <a:ln w="9525">
                <a:noFill/>
                <a:round/>
                <a:headEnd/>
                <a:tailEnd/>
              </a:ln>
            </p:spPr>
            <p:txBody>
              <a:bodyPr/>
              <a:lstStyle/>
              <a:p>
                <a:pPr>
                  <a:defRPr/>
                </a:pPr>
                <a:endParaRPr lang="en-CA"/>
              </a:p>
            </p:txBody>
          </p:sp>
          <p:sp>
            <p:nvSpPr>
              <p:cNvPr id="1229940" name="Freeform 116"/>
              <p:cNvSpPr>
                <a:spLocks/>
              </p:cNvSpPr>
              <p:nvPr/>
            </p:nvSpPr>
            <p:spPr bwMode="auto">
              <a:xfrm>
                <a:off x="2613" y="1513"/>
                <a:ext cx="857" cy="606"/>
              </a:xfrm>
              <a:custGeom>
                <a:avLst/>
                <a:gdLst/>
                <a:ahLst/>
                <a:cxnLst>
                  <a:cxn ang="0">
                    <a:pos x="75" y="266"/>
                  </a:cxn>
                  <a:cxn ang="0">
                    <a:pos x="172" y="363"/>
                  </a:cxn>
                  <a:cxn ang="0">
                    <a:pos x="304" y="428"/>
                  </a:cxn>
                  <a:cxn ang="0">
                    <a:pos x="489" y="513"/>
                  </a:cxn>
                  <a:cxn ang="0">
                    <a:pos x="615" y="566"/>
                  </a:cxn>
                  <a:cxn ang="0">
                    <a:pos x="816" y="606"/>
                  </a:cxn>
                  <a:cxn ang="0">
                    <a:pos x="856" y="393"/>
                  </a:cxn>
                  <a:cxn ang="0">
                    <a:pos x="804" y="393"/>
                  </a:cxn>
                  <a:cxn ang="0">
                    <a:pos x="753" y="363"/>
                  </a:cxn>
                  <a:cxn ang="0">
                    <a:pos x="695" y="323"/>
                  </a:cxn>
                  <a:cxn ang="0">
                    <a:pos x="695" y="243"/>
                  </a:cxn>
                  <a:cxn ang="0">
                    <a:pos x="660" y="116"/>
                  </a:cxn>
                  <a:cxn ang="0">
                    <a:pos x="597" y="46"/>
                  </a:cxn>
                  <a:cxn ang="0">
                    <a:pos x="505" y="0"/>
                  </a:cxn>
                  <a:cxn ang="0">
                    <a:pos x="391" y="12"/>
                  </a:cxn>
                  <a:cxn ang="0">
                    <a:pos x="321" y="53"/>
                  </a:cxn>
                  <a:cxn ang="0">
                    <a:pos x="286" y="98"/>
                  </a:cxn>
                  <a:cxn ang="0">
                    <a:pos x="253" y="121"/>
                  </a:cxn>
                  <a:cxn ang="0">
                    <a:pos x="218" y="116"/>
                  </a:cxn>
                  <a:cxn ang="0">
                    <a:pos x="166" y="63"/>
                  </a:cxn>
                  <a:cxn ang="0">
                    <a:pos x="132" y="0"/>
                  </a:cxn>
                  <a:cxn ang="0">
                    <a:pos x="103" y="30"/>
                  </a:cxn>
                  <a:cxn ang="0">
                    <a:pos x="0" y="150"/>
                  </a:cxn>
                  <a:cxn ang="0">
                    <a:pos x="5" y="178"/>
                  </a:cxn>
                  <a:cxn ang="0">
                    <a:pos x="17" y="191"/>
                  </a:cxn>
                  <a:cxn ang="0">
                    <a:pos x="120" y="81"/>
                  </a:cxn>
                  <a:cxn ang="0">
                    <a:pos x="172" y="133"/>
                  </a:cxn>
                  <a:cxn ang="0">
                    <a:pos x="206" y="168"/>
                  </a:cxn>
                  <a:cxn ang="0">
                    <a:pos x="253" y="168"/>
                  </a:cxn>
                  <a:cxn ang="0">
                    <a:pos x="286" y="156"/>
                  </a:cxn>
                  <a:cxn ang="0">
                    <a:pos x="339" y="116"/>
                  </a:cxn>
                  <a:cxn ang="0">
                    <a:pos x="367" y="70"/>
                  </a:cxn>
                  <a:cxn ang="0">
                    <a:pos x="442" y="46"/>
                  </a:cxn>
                  <a:cxn ang="0">
                    <a:pos x="505" y="53"/>
                  </a:cxn>
                  <a:cxn ang="0">
                    <a:pos x="562" y="87"/>
                  </a:cxn>
                  <a:cxn ang="0">
                    <a:pos x="615" y="138"/>
                  </a:cxn>
                  <a:cxn ang="0">
                    <a:pos x="643" y="203"/>
                  </a:cxn>
                  <a:cxn ang="0">
                    <a:pos x="643" y="260"/>
                  </a:cxn>
                  <a:cxn ang="0">
                    <a:pos x="643" y="323"/>
                  </a:cxn>
                  <a:cxn ang="0">
                    <a:pos x="666" y="375"/>
                  </a:cxn>
                  <a:cxn ang="0">
                    <a:pos x="730" y="410"/>
                  </a:cxn>
                  <a:cxn ang="0">
                    <a:pos x="804" y="444"/>
                  </a:cxn>
                  <a:cxn ang="0">
                    <a:pos x="770" y="554"/>
                  </a:cxn>
                  <a:cxn ang="0">
                    <a:pos x="580" y="503"/>
                  </a:cxn>
                  <a:cxn ang="0">
                    <a:pos x="454" y="450"/>
                  </a:cxn>
                  <a:cxn ang="0">
                    <a:pos x="339" y="416"/>
                  </a:cxn>
                  <a:cxn ang="0">
                    <a:pos x="241" y="363"/>
                  </a:cxn>
                  <a:cxn ang="0">
                    <a:pos x="120" y="266"/>
                  </a:cxn>
                  <a:cxn ang="0">
                    <a:pos x="34" y="173"/>
                  </a:cxn>
                  <a:cxn ang="0">
                    <a:pos x="22" y="185"/>
                  </a:cxn>
                  <a:cxn ang="0">
                    <a:pos x="75" y="266"/>
                  </a:cxn>
                </a:cxnLst>
                <a:rect l="0" t="0" r="r" b="b"/>
                <a:pathLst>
                  <a:path w="856" h="606">
                    <a:moveTo>
                      <a:pt x="75" y="266"/>
                    </a:moveTo>
                    <a:lnTo>
                      <a:pt x="172" y="363"/>
                    </a:lnTo>
                    <a:lnTo>
                      <a:pt x="304" y="428"/>
                    </a:lnTo>
                    <a:lnTo>
                      <a:pt x="489" y="513"/>
                    </a:lnTo>
                    <a:lnTo>
                      <a:pt x="615" y="566"/>
                    </a:lnTo>
                    <a:lnTo>
                      <a:pt x="816" y="606"/>
                    </a:lnTo>
                    <a:lnTo>
                      <a:pt x="856" y="393"/>
                    </a:lnTo>
                    <a:lnTo>
                      <a:pt x="804" y="393"/>
                    </a:lnTo>
                    <a:lnTo>
                      <a:pt x="753" y="363"/>
                    </a:lnTo>
                    <a:lnTo>
                      <a:pt x="695" y="323"/>
                    </a:lnTo>
                    <a:lnTo>
                      <a:pt x="695" y="243"/>
                    </a:lnTo>
                    <a:lnTo>
                      <a:pt x="660" y="116"/>
                    </a:lnTo>
                    <a:lnTo>
                      <a:pt x="597" y="46"/>
                    </a:lnTo>
                    <a:lnTo>
                      <a:pt x="505" y="0"/>
                    </a:lnTo>
                    <a:lnTo>
                      <a:pt x="391" y="12"/>
                    </a:lnTo>
                    <a:lnTo>
                      <a:pt x="321" y="53"/>
                    </a:lnTo>
                    <a:lnTo>
                      <a:pt x="286" y="98"/>
                    </a:lnTo>
                    <a:lnTo>
                      <a:pt x="253" y="121"/>
                    </a:lnTo>
                    <a:lnTo>
                      <a:pt x="218" y="116"/>
                    </a:lnTo>
                    <a:lnTo>
                      <a:pt x="166" y="63"/>
                    </a:lnTo>
                    <a:lnTo>
                      <a:pt x="132" y="0"/>
                    </a:lnTo>
                    <a:lnTo>
                      <a:pt x="103" y="30"/>
                    </a:lnTo>
                    <a:lnTo>
                      <a:pt x="0" y="150"/>
                    </a:lnTo>
                    <a:lnTo>
                      <a:pt x="5" y="178"/>
                    </a:lnTo>
                    <a:lnTo>
                      <a:pt x="17" y="191"/>
                    </a:lnTo>
                    <a:lnTo>
                      <a:pt x="120" y="81"/>
                    </a:lnTo>
                    <a:lnTo>
                      <a:pt x="172" y="133"/>
                    </a:lnTo>
                    <a:lnTo>
                      <a:pt x="206" y="168"/>
                    </a:lnTo>
                    <a:lnTo>
                      <a:pt x="253" y="168"/>
                    </a:lnTo>
                    <a:lnTo>
                      <a:pt x="286" y="156"/>
                    </a:lnTo>
                    <a:lnTo>
                      <a:pt x="339" y="116"/>
                    </a:lnTo>
                    <a:lnTo>
                      <a:pt x="367" y="70"/>
                    </a:lnTo>
                    <a:lnTo>
                      <a:pt x="442" y="46"/>
                    </a:lnTo>
                    <a:lnTo>
                      <a:pt x="505" y="53"/>
                    </a:lnTo>
                    <a:lnTo>
                      <a:pt x="562" y="87"/>
                    </a:lnTo>
                    <a:lnTo>
                      <a:pt x="615" y="138"/>
                    </a:lnTo>
                    <a:lnTo>
                      <a:pt x="643" y="203"/>
                    </a:lnTo>
                    <a:lnTo>
                      <a:pt x="643" y="260"/>
                    </a:lnTo>
                    <a:lnTo>
                      <a:pt x="643" y="323"/>
                    </a:lnTo>
                    <a:lnTo>
                      <a:pt x="666" y="375"/>
                    </a:lnTo>
                    <a:lnTo>
                      <a:pt x="730" y="410"/>
                    </a:lnTo>
                    <a:lnTo>
                      <a:pt x="804" y="444"/>
                    </a:lnTo>
                    <a:lnTo>
                      <a:pt x="770" y="554"/>
                    </a:lnTo>
                    <a:lnTo>
                      <a:pt x="580" y="503"/>
                    </a:lnTo>
                    <a:lnTo>
                      <a:pt x="454" y="450"/>
                    </a:lnTo>
                    <a:lnTo>
                      <a:pt x="339" y="416"/>
                    </a:lnTo>
                    <a:lnTo>
                      <a:pt x="241" y="363"/>
                    </a:lnTo>
                    <a:lnTo>
                      <a:pt x="120" y="266"/>
                    </a:lnTo>
                    <a:lnTo>
                      <a:pt x="34" y="173"/>
                    </a:lnTo>
                    <a:lnTo>
                      <a:pt x="22" y="185"/>
                    </a:lnTo>
                    <a:lnTo>
                      <a:pt x="75" y="266"/>
                    </a:lnTo>
                    <a:close/>
                  </a:path>
                </a:pathLst>
              </a:custGeom>
              <a:solidFill>
                <a:schemeClr val="accent2"/>
              </a:solidFill>
              <a:ln w="9525">
                <a:noFill/>
                <a:round/>
                <a:headEnd/>
                <a:tailEnd/>
              </a:ln>
            </p:spPr>
            <p:txBody>
              <a:bodyPr/>
              <a:lstStyle/>
              <a:p>
                <a:pPr>
                  <a:defRPr/>
                </a:pPr>
                <a:endParaRPr lang="en-CA"/>
              </a:p>
            </p:txBody>
          </p:sp>
          <p:sp>
            <p:nvSpPr>
              <p:cNvPr id="1229941" name="Oval 117"/>
              <p:cNvSpPr>
                <a:spLocks noChangeArrowheads="1"/>
              </p:cNvSpPr>
              <p:nvPr/>
            </p:nvSpPr>
            <p:spPr bwMode="auto">
              <a:xfrm rot="-4286940">
                <a:off x="2792" y="1885"/>
                <a:ext cx="141" cy="51"/>
              </a:xfrm>
              <a:prstGeom prst="ellipse">
                <a:avLst/>
              </a:prstGeom>
              <a:solidFill>
                <a:schemeClr val="tx2"/>
              </a:solidFill>
              <a:ln w="12700" cap="sq">
                <a:solidFill>
                  <a:schemeClr val="tx1"/>
                </a:solidFill>
                <a:round/>
                <a:headEnd type="none" w="sm" len="sm"/>
                <a:tailEnd type="none" w="sm" len="sm"/>
              </a:ln>
              <a:effectLst/>
            </p:spPr>
            <p:txBody>
              <a:bodyPr wrap="none" lIns="274320" rIns="274320" anchor="ctr">
                <a:spAutoFit/>
              </a:bodyPr>
              <a:lstStyle/>
              <a:p>
                <a:pPr>
                  <a:defRPr/>
                </a:pPr>
                <a:endParaRPr lang="en-CA"/>
              </a:p>
            </p:txBody>
          </p:sp>
          <p:sp>
            <p:nvSpPr>
              <p:cNvPr id="1229942" name="Oval 118"/>
              <p:cNvSpPr>
                <a:spLocks noChangeArrowheads="1"/>
              </p:cNvSpPr>
              <p:nvPr/>
            </p:nvSpPr>
            <p:spPr bwMode="auto">
              <a:xfrm rot="-4286940">
                <a:off x="2810" y="1914"/>
                <a:ext cx="82" cy="18"/>
              </a:xfrm>
              <a:prstGeom prst="ellipse">
                <a:avLst/>
              </a:prstGeom>
              <a:solidFill>
                <a:schemeClr val="bg2"/>
              </a:solidFill>
              <a:ln w="12700" cap="sq">
                <a:noFill/>
                <a:round/>
                <a:headEnd type="none" w="sm" len="sm"/>
                <a:tailEnd type="none" w="sm" len="sm"/>
              </a:ln>
              <a:effectLst/>
            </p:spPr>
            <p:txBody>
              <a:bodyPr wrap="none" lIns="274320" rIns="274320" anchor="ctr">
                <a:spAutoFit/>
              </a:bodyPr>
              <a:lstStyle/>
              <a:p>
                <a:pPr>
                  <a:defRPr/>
                </a:pPr>
                <a:endParaRPr lang="en-CA"/>
              </a:p>
            </p:txBody>
          </p:sp>
          <p:sp>
            <p:nvSpPr>
              <p:cNvPr id="1229943" name="Oval 119"/>
              <p:cNvSpPr>
                <a:spLocks noChangeArrowheads="1"/>
              </p:cNvSpPr>
              <p:nvPr/>
            </p:nvSpPr>
            <p:spPr bwMode="auto">
              <a:xfrm rot="-4286940">
                <a:off x="2741" y="1885"/>
                <a:ext cx="141" cy="51"/>
              </a:xfrm>
              <a:prstGeom prst="ellipse">
                <a:avLst/>
              </a:prstGeom>
              <a:solidFill>
                <a:schemeClr val="tx2"/>
              </a:solidFill>
              <a:ln w="12700" cap="sq">
                <a:solidFill>
                  <a:schemeClr val="tx1"/>
                </a:solidFill>
                <a:round/>
                <a:headEnd type="none" w="sm" len="sm"/>
                <a:tailEnd type="none" w="sm" len="sm"/>
              </a:ln>
              <a:effectLst/>
            </p:spPr>
            <p:txBody>
              <a:bodyPr wrap="none" lIns="274320" rIns="274320" anchor="ctr">
                <a:spAutoFit/>
              </a:bodyPr>
              <a:lstStyle/>
              <a:p>
                <a:pPr>
                  <a:defRPr/>
                </a:pPr>
                <a:endParaRPr lang="en-CA"/>
              </a:p>
            </p:txBody>
          </p:sp>
          <p:sp>
            <p:nvSpPr>
              <p:cNvPr id="1229944" name="Oval 120"/>
              <p:cNvSpPr>
                <a:spLocks noChangeArrowheads="1"/>
              </p:cNvSpPr>
              <p:nvPr/>
            </p:nvSpPr>
            <p:spPr bwMode="auto">
              <a:xfrm rot="-4286940">
                <a:off x="2759" y="1914"/>
                <a:ext cx="82" cy="18"/>
              </a:xfrm>
              <a:prstGeom prst="ellipse">
                <a:avLst/>
              </a:prstGeom>
              <a:solidFill>
                <a:schemeClr val="bg2"/>
              </a:solidFill>
              <a:ln w="12700" cap="sq">
                <a:noFill/>
                <a:round/>
                <a:headEnd type="none" w="sm" len="sm"/>
                <a:tailEnd type="none" w="sm" len="sm"/>
              </a:ln>
              <a:effectLst/>
            </p:spPr>
            <p:txBody>
              <a:bodyPr wrap="none" lIns="274320" rIns="274320" anchor="ctr">
                <a:spAutoFit/>
              </a:bodyPr>
              <a:lstStyle/>
              <a:p>
                <a:pPr>
                  <a:defRPr/>
                </a:pPr>
                <a:endParaRPr lang="en-CA"/>
              </a:p>
            </p:txBody>
          </p:sp>
          <p:sp>
            <p:nvSpPr>
              <p:cNvPr id="16399" name="Oval 121"/>
              <p:cNvSpPr>
                <a:spLocks noChangeArrowheads="1"/>
              </p:cNvSpPr>
              <p:nvPr/>
            </p:nvSpPr>
            <p:spPr bwMode="auto">
              <a:xfrm>
                <a:off x="2687" y="2089"/>
                <a:ext cx="198" cy="85"/>
              </a:xfrm>
              <a:prstGeom prst="ellipse">
                <a:avLst/>
              </a:prstGeom>
              <a:solidFill>
                <a:schemeClr val="bg1"/>
              </a:solidFill>
              <a:ln>
                <a:noFill/>
              </a:ln>
              <a:extLst>
                <a:ext uri="{91240B29-F687-4F45-9708-019B960494DF}">
                  <a14:hiddenLine xmlns:a14="http://schemas.microsoft.com/office/drawing/2010/main" w="12700" cap="sq">
                    <a:solidFill>
                      <a:srgbClr val="000000"/>
                    </a:solidFill>
                    <a:round/>
                    <a:headEnd type="none" w="sm" len="sm"/>
                    <a:tailEnd type="none" w="sm" len="sm"/>
                  </a14:hiddenLine>
                </a:ext>
              </a:extLst>
            </p:spPr>
            <p:txBody>
              <a:bodyPr lIns="274320" rIns="274320"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endParaRPr lang="en-US" altLang="en-US" sz="2400">
                  <a:effectLst/>
                  <a:latin typeface="Arial Rounded MT Bold" pitchFamily="34" charset="0"/>
                </a:endParaRPr>
              </a:p>
            </p:txBody>
          </p:sp>
        </p:grpSp>
        <p:sp>
          <p:nvSpPr>
            <p:cNvPr id="129" name="AutoShape 123"/>
            <p:cNvSpPr>
              <a:spLocks noChangeArrowheads="1"/>
            </p:cNvSpPr>
            <p:nvPr/>
          </p:nvSpPr>
          <p:spPr bwMode="auto">
            <a:xfrm>
              <a:off x="1371600" y="3048000"/>
              <a:ext cx="6172200" cy="1981200"/>
            </a:xfrm>
            <a:prstGeom prst="wedgeRoundRectCallout">
              <a:avLst>
                <a:gd name="adj1" fmla="val -61320"/>
                <a:gd name="adj2" fmla="val -120360"/>
                <a:gd name="adj3" fmla="val 16667"/>
              </a:avLst>
            </a:prstGeom>
            <a:noFill/>
            <a:ln w="38100" cap="sq">
              <a:solidFill>
                <a:schemeClr val="accent1"/>
              </a:solidFill>
              <a:miter lim="800000"/>
              <a:headEnd/>
              <a:tailEnd/>
            </a:ln>
            <a:effectLst/>
          </p:spPr>
          <p:txBody>
            <a:bodyPr lIns="274320" rIns="274320"/>
            <a:lstStyle/>
            <a:p>
              <a:pPr algn="ctr">
                <a:defRPr/>
              </a:pPr>
              <a:endParaRPr lang="en-US">
                <a:effectLst>
                  <a:outerShdw blurRad="38100" dist="38100" dir="2700000" algn="tl">
                    <a:srgbClr val="000000"/>
                  </a:outerShdw>
                </a:effectLst>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229951"/>
                                        </p:tgtEl>
                                        <p:attrNameLst>
                                          <p:attrName>style.visibility</p:attrName>
                                        </p:attrNameLst>
                                      </p:cBhvr>
                                      <p:to>
                                        <p:strVal val="visible"/>
                                      </p:to>
                                    </p:set>
                                    <p:anim calcmode="lin" valueType="num">
                                      <p:cBhvr additive="base">
                                        <p:cTn id="7" dur="500" fill="hold"/>
                                        <p:tgtEl>
                                          <p:spTgt spid="1229951"/>
                                        </p:tgtEl>
                                        <p:attrNameLst>
                                          <p:attrName>ppt_x</p:attrName>
                                        </p:attrNameLst>
                                      </p:cBhvr>
                                      <p:tavLst>
                                        <p:tav tm="0">
                                          <p:val>
                                            <p:strVal val="#ppt_x"/>
                                          </p:val>
                                        </p:tav>
                                        <p:tav tm="100000">
                                          <p:val>
                                            <p:strVal val="#ppt_x"/>
                                          </p:val>
                                        </p:tav>
                                      </p:tavLst>
                                    </p:anim>
                                    <p:anim calcmode="lin" valueType="num">
                                      <p:cBhvr additive="base">
                                        <p:cTn id="8" dur="500" fill="hold"/>
                                        <p:tgtEl>
                                          <p:spTgt spid="122995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1229948">
                                            <p:txEl>
                                              <p:pRg st="0" end="0"/>
                                            </p:txEl>
                                          </p:spTgt>
                                        </p:tgtEl>
                                        <p:attrNameLst>
                                          <p:attrName>style.visibility</p:attrName>
                                        </p:attrNameLst>
                                      </p:cBhvr>
                                      <p:to>
                                        <p:strVal val="visible"/>
                                      </p:to>
                                    </p:set>
                                    <p:anim calcmode="lin" valueType="num">
                                      <p:cBhvr additive="base">
                                        <p:cTn id="17" dur="500" fill="hold"/>
                                        <p:tgtEl>
                                          <p:spTgt spid="1229948">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22994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1229948">
                                            <p:txEl>
                                              <p:pRg st="1" end="1"/>
                                            </p:txEl>
                                          </p:spTgt>
                                        </p:tgtEl>
                                        <p:attrNameLst>
                                          <p:attrName>style.visibility</p:attrName>
                                        </p:attrNameLst>
                                      </p:cBhvr>
                                      <p:to>
                                        <p:strVal val="visible"/>
                                      </p:to>
                                    </p:set>
                                    <p:anim calcmode="lin" valueType="num">
                                      <p:cBhvr additive="base">
                                        <p:cTn id="23" dur="500" fill="hold"/>
                                        <p:tgtEl>
                                          <p:spTgt spid="1229948">
                                            <p:txEl>
                                              <p:pRg st="1" end="1"/>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22994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nodeType="clickEffect">
                                  <p:stCondLst>
                                    <p:cond delay="0"/>
                                  </p:stCondLst>
                                  <p:childTnLst>
                                    <p:set>
                                      <p:cBhvr>
                                        <p:cTn id="28" dur="1" fill="hold">
                                          <p:stCondLst>
                                            <p:cond delay="0"/>
                                          </p:stCondLst>
                                        </p:cTn>
                                        <p:tgtEl>
                                          <p:spTgt spid="1229948">
                                            <p:txEl>
                                              <p:pRg st="2" end="2"/>
                                            </p:txEl>
                                          </p:spTgt>
                                        </p:tgtEl>
                                        <p:attrNameLst>
                                          <p:attrName>style.visibility</p:attrName>
                                        </p:attrNameLst>
                                      </p:cBhvr>
                                      <p:to>
                                        <p:strVal val="visible"/>
                                      </p:to>
                                    </p:set>
                                    <p:anim calcmode="lin" valueType="num">
                                      <p:cBhvr additive="base">
                                        <p:cTn id="29" dur="500" fill="hold"/>
                                        <p:tgtEl>
                                          <p:spTgt spid="1229948">
                                            <p:txEl>
                                              <p:pRg st="2" end="2"/>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22994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nodeType="clickEffect">
                                  <p:stCondLst>
                                    <p:cond delay="0"/>
                                  </p:stCondLst>
                                  <p:childTnLst>
                                    <p:set>
                                      <p:cBhvr>
                                        <p:cTn id="34" dur="1" fill="hold">
                                          <p:stCondLst>
                                            <p:cond delay="0"/>
                                          </p:stCondLst>
                                        </p:cTn>
                                        <p:tgtEl>
                                          <p:spTgt spid="1229948">
                                            <p:txEl>
                                              <p:pRg st="3" end="3"/>
                                            </p:txEl>
                                          </p:spTgt>
                                        </p:tgtEl>
                                        <p:attrNameLst>
                                          <p:attrName>style.visibility</p:attrName>
                                        </p:attrNameLst>
                                      </p:cBhvr>
                                      <p:to>
                                        <p:strVal val="visible"/>
                                      </p:to>
                                    </p:set>
                                    <p:anim calcmode="lin" valueType="num">
                                      <p:cBhvr additive="base">
                                        <p:cTn id="35" dur="500" fill="hold"/>
                                        <p:tgtEl>
                                          <p:spTgt spid="1229948">
                                            <p:txEl>
                                              <p:pRg st="3" end="3"/>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1229948">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95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951" name="Text Box 127"/>
          <p:cNvSpPr txBox="1">
            <a:spLocks noChangeArrowheads="1"/>
          </p:cNvSpPr>
          <p:nvPr/>
        </p:nvSpPr>
        <p:spPr bwMode="auto">
          <a:xfrm>
            <a:off x="1747838" y="546100"/>
            <a:ext cx="5948362" cy="1816100"/>
          </a:xfrm>
          <a:prstGeom prst="rect">
            <a:avLst/>
          </a:prstGeom>
          <a:noFill/>
          <a:ln w="38100" cap="sq">
            <a:noFill/>
            <a:miter lim="800000"/>
            <a:headEnd/>
            <a:tailEnd/>
          </a:ln>
          <a:effectLst/>
        </p:spPr>
        <p:txBody>
          <a:bodyPr wrap="none" lIns="274320" rIns="274320">
            <a:spAutoFit/>
          </a:bodyPr>
          <a:lstStyle/>
          <a:p>
            <a:pPr>
              <a:defRPr/>
            </a:pPr>
            <a:r>
              <a:rPr lang="en-US" dirty="0" err="1">
                <a:effectLst>
                  <a:outerShdw blurRad="38100" dist="38100" dir="2700000" algn="tl">
                    <a:srgbClr val="000000"/>
                  </a:outerShdw>
                </a:effectLst>
              </a:rPr>
              <a:t>Alg</a:t>
            </a:r>
            <a:r>
              <a:rPr lang="en-US" dirty="0">
                <a:effectLst>
                  <a:outerShdw blurRad="38100" dist="38100" dir="2700000" algn="tl">
                    <a:srgbClr val="000000"/>
                  </a:outerShdw>
                </a:effectLst>
              </a:rPr>
              <a:t> for </a:t>
            </a:r>
            <a:r>
              <a:rPr lang="en-US" i="1" dirty="0" err="1">
                <a:solidFill>
                  <a:srgbClr val="00FFFF"/>
                </a:solidFill>
                <a:effectLst>
                  <a:outerShdw blurRad="38100" dist="38100" dir="2700000" algn="tl">
                    <a:srgbClr val="000000"/>
                  </a:outerShdw>
                </a:effectLst>
              </a:rPr>
              <a:t>MathTruth</a:t>
            </a:r>
            <a:r>
              <a:rPr lang="en-US" i="1" dirty="0">
                <a:solidFill>
                  <a:srgbClr val="00FFFF"/>
                </a:solidFill>
                <a:effectLst>
                  <a:outerShdw blurRad="38100" dist="38100" dir="2700000" algn="tl">
                    <a:srgbClr val="000000"/>
                  </a:outerShdw>
                </a:effectLst>
              </a:rPr>
              <a:t>(</a:t>
            </a:r>
            <a:r>
              <a:rPr lang="el-GR" i="1" dirty="0">
                <a:solidFill>
                  <a:srgbClr val="00FFFF"/>
                </a:solidFill>
                <a:effectLst/>
              </a:rPr>
              <a:t>Φ</a:t>
            </a:r>
            <a:r>
              <a:rPr lang="en-US" i="1" dirty="0">
                <a:solidFill>
                  <a:srgbClr val="00FFFF"/>
                </a:solidFill>
                <a:effectLst>
                  <a:outerShdw blurRad="38100" dist="38100" dir="2700000" algn="tl">
                    <a:srgbClr val="000000"/>
                  </a:outerShdw>
                </a:effectLst>
              </a:rPr>
              <a:t>)</a:t>
            </a:r>
            <a:r>
              <a:rPr lang="en-US" dirty="0">
                <a:effectLst>
                  <a:outerShdw blurRad="38100" dist="38100" dir="2700000" algn="tl">
                    <a:srgbClr val="000000"/>
                  </a:outerShdw>
                </a:effectLst>
              </a:rPr>
              <a:t>:</a:t>
            </a:r>
          </a:p>
          <a:p>
            <a:pPr>
              <a:defRPr/>
            </a:pPr>
            <a:r>
              <a:rPr lang="en-US" dirty="0">
                <a:effectLst>
                  <a:outerShdw blurRad="38100" dist="38100" dir="2700000" algn="tl">
                    <a:srgbClr val="000000"/>
                  </a:outerShdw>
                </a:effectLst>
              </a:rPr>
              <a:t>Loop through all proofs </a:t>
            </a:r>
            <a:r>
              <a:rPr lang="en-US" i="1" dirty="0">
                <a:solidFill>
                  <a:srgbClr val="00FFFF"/>
                </a:solidFill>
                <a:effectLst>
                  <a:outerShdw blurRad="38100" dist="38100" dir="2700000" algn="tl">
                    <a:srgbClr val="000000"/>
                  </a:outerShdw>
                </a:effectLst>
              </a:rPr>
              <a:t>P</a:t>
            </a:r>
          </a:p>
          <a:p>
            <a:pPr>
              <a:defRPr/>
            </a:pPr>
            <a:r>
              <a:rPr lang="en-US" dirty="0">
                <a:solidFill>
                  <a:srgbClr val="00FFCC"/>
                </a:solidFill>
                <a:effectLst>
                  <a:outerShdw blurRad="38100" dist="38100" dir="2700000" algn="tl">
                    <a:srgbClr val="000000"/>
                  </a:outerShdw>
                </a:effectLst>
              </a:rPr>
              <a:t>    </a:t>
            </a:r>
            <a:r>
              <a:rPr lang="en-US" dirty="0">
                <a:effectLst>
                  <a:outerShdw blurRad="38100" dist="38100" dir="2700000" algn="tl">
                    <a:srgbClr val="000000"/>
                  </a:outerShdw>
                </a:effectLst>
              </a:rPr>
              <a:t> if</a:t>
            </a:r>
            <a:r>
              <a:rPr lang="en-US" dirty="0">
                <a:solidFill>
                  <a:srgbClr val="00FFCC"/>
                </a:solidFill>
                <a:effectLst>
                  <a:outerShdw blurRad="38100" dist="38100" dir="2700000" algn="tl">
                    <a:srgbClr val="000000"/>
                  </a:outerShdw>
                </a:effectLst>
              </a:rPr>
              <a:t> </a:t>
            </a:r>
            <a:r>
              <a:rPr lang="en-US" i="1" dirty="0">
                <a:solidFill>
                  <a:srgbClr val="00FFFF"/>
                </a:solidFill>
                <a:effectLst>
                  <a:outerShdw blurRad="38100" dist="38100" dir="2700000" algn="tl">
                    <a:srgbClr val="000000"/>
                  </a:outerShdw>
                </a:effectLst>
              </a:rPr>
              <a:t>P</a:t>
            </a:r>
            <a:r>
              <a:rPr lang="en-US" dirty="0">
                <a:solidFill>
                  <a:srgbClr val="00FFCC"/>
                </a:solidFill>
                <a:effectLst>
                  <a:outerShdw blurRad="38100" dist="38100" dir="2700000" algn="tl">
                    <a:srgbClr val="000000"/>
                  </a:outerShdw>
                </a:effectLst>
              </a:rPr>
              <a:t> </a:t>
            </a:r>
            <a:r>
              <a:rPr lang="en-US" dirty="0">
                <a:effectLst>
                  <a:outerShdw blurRad="38100" dist="38100" dir="2700000" algn="tl">
                    <a:srgbClr val="000000"/>
                  </a:outerShdw>
                </a:effectLst>
              </a:rPr>
              <a:t>is a proof in</a:t>
            </a:r>
            <a:r>
              <a:rPr lang="en-US" dirty="0">
                <a:solidFill>
                  <a:srgbClr val="00FFFF"/>
                </a:solidFill>
                <a:effectLst>
                  <a:outerShdw blurRad="38100" dist="38100" dir="2700000" algn="tl">
                    <a:srgbClr val="000000"/>
                  </a:outerShdw>
                </a:effectLst>
              </a:rPr>
              <a:t>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of</a:t>
            </a:r>
            <a:r>
              <a:rPr lang="en-US" dirty="0">
                <a:solidFill>
                  <a:srgbClr val="00FFCC"/>
                </a:solidFill>
                <a:effectLst>
                  <a:outerShdw blurRad="38100" dist="38100" dir="2700000" algn="tl">
                    <a:srgbClr val="000000"/>
                  </a:outerShdw>
                </a:effectLst>
              </a:rPr>
              <a:t> </a:t>
            </a:r>
            <a:r>
              <a:rPr lang="el-GR" i="1" dirty="0">
                <a:solidFill>
                  <a:srgbClr val="00FFFF"/>
                </a:solidFill>
                <a:effectLst/>
              </a:rPr>
              <a:t>Φ</a:t>
            </a:r>
            <a:r>
              <a:rPr lang="en-US" dirty="0">
                <a:solidFill>
                  <a:srgbClr val="00FFCC"/>
                </a:solidFill>
                <a:effectLst>
                  <a:outerShdw blurRad="38100" dist="38100" dir="2700000" algn="tl">
                    <a:srgbClr val="000000"/>
                  </a:outerShdw>
                </a:effectLst>
              </a:rPr>
              <a:t> </a:t>
            </a:r>
            <a:r>
              <a:rPr lang="en-US" dirty="0">
                <a:effectLst>
                  <a:outerShdw blurRad="38100" dist="38100" dir="2700000" algn="tl">
                    <a:srgbClr val="000000"/>
                  </a:outerShdw>
                </a:effectLst>
              </a:rPr>
              <a:t>or of </a:t>
            </a:r>
            <a:r>
              <a:rPr lang="en-US" i="1" dirty="0">
                <a:solidFill>
                  <a:srgbClr val="00FFFF"/>
                </a:solidFill>
                <a:effectLst>
                  <a:outerShdw blurRad="38100" dist="38100" dir="2700000" algn="tl">
                    <a:srgbClr val="000000"/>
                  </a:outerShdw>
                </a:effectLst>
                <a:latin typeface="Symbol" pitchFamily="18" charset="2"/>
                <a:sym typeface="Symbol" pitchFamily="18" charset="2"/>
              </a:rPr>
              <a:t></a:t>
            </a:r>
            <a:r>
              <a:rPr lang="el-GR" i="1" dirty="0">
                <a:solidFill>
                  <a:srgbClr val="00FFFF"/>
                </a:solidFill>
                <a:effectLst/>
              </a:rPr>
              <a:t>Φ</a:t>
            </a:r>
            <a:r>
              <a:rPr lang="en-CA" i="1" dirty="0">
                <a:effectLst/>
              </a:rPr>
              <a:t>.</a:t>
            </a:r>
            <a:endParaRPr lang="en-US" i="1" dirty="0">
              <a:effectLst>
                <a:outerShdw blurRad="38100" dist="38100" dir="2700000" algn="tl">
                  <a:srgbClr val="000000"/>
                </a:outerShdw>
              </a:effectLst>
            </a:endParaRPr>
          </a:p>
          <a:p>
            <a:pPr>
              <a:defRPr/>
            </a:pPr>
            <a:r>
              <a:rPr lang="en-US" dirty="0">
                <a:solidFill>
                  <a:srgbClr val="00FFFF"/>
                </a:solidFill>
                <a:effectLst>
                  <a:outerShdw blurRad="38100" dist="38100" dir="2700000" algn="tl">
                    <a:srgbClr val="000000"/>
                  </a:outerShdw>
                </a:effectLst>
              </a:rPr>
              <a:t>         </a:t>
            </a:r>
            <a:r>
              <a:rPr lang="en-US" dirty="0">
                <a:effectLst>
                  <a:outerShdw blurRad="38100" dist="38100" dir="2700000" algn="tl">
                    <a:srgbClr val="000000"/>
                  </a:outerShdw>
                </a:effectLst>
              </a:rPr>
              <a:t>exit with “yes” or “no”</a:t>
            </a:r>
          </a:p>
        </p:txBody>
      </p:sp>
      <p:sp>
        <p:nvSpPr>
          <p:cNvPr id="126" name="Rectangle 110"/>
          <p:cNvSpPr>
            <a:spLocks noChangeArrowheads="1"/>
          </p:cNvSpPr>
          <p:nvPr/>
        </p:nvSpPr>
        <p:spPr bwMode="auto">
          <a:xfrm>
            <a:off x="228600" y="-296863"/>
            <a:ext cx="8991600" cy="1143001"/>
          </a:xfrm>
          <a:prstGeom prst="rect">
            <a:avLst/>
          </a:prstGeom>
          <a:noFill/>
          <a:ln w="9525">
            <a:noFill/>
            <a:miter lim="800000"/>
            <a:headEnd/>
            <a:tailEnd/>
          </a:ln>
        </p:spPr>
        <p:txBody>
          <a:bodyPr anchor="ctr"/>
          <a:lstStyle/>
          <a:p>
            <a:pPr>
              <a:defRPr/>
            </a:pPr>
            <a:r>
              <a:rPr lang="en-US" sz="3600" i="1" dirty="0">
                <a:solidFill>
                  <a:schemeClr val="tx2"/>
                </a:solidFill>
                <a:effectLst>
                  <a:outerShdw blurRad="38100" dist="38100" dir="2700000" algn="tl">
                    <a:srgbClr val="000000"/>
                  </a:outerShdw>
                </a:effectLst>
              </a:rPr>
              <a:t>S</a:t>
            </a:r>
            <a:r>
              <a:rPr lang="en-US" sz="3600" dirty="0">
                <a:solidFill>
                  <a:schemeClr val="tx2"/>
                </a:solidFill>
                <a:effectLst>
                  <a:outerShdw blurRad="38100" dist="38100" dir="2700000" algn="tl">
                    <a:srgbClr val="000000"/>
                  </a:outerShdw>
                </a:effectLst>
              </a:rPr>
              <a:t> valid proof system </a:t>
            </a:r>
            <a:r>
              <a:rPr lang="en-US" sz="3600" dirty="0">
                <a:solidFill>
                  <a:schemeClr val="tx2"/>
                </a:solidFill>
                <a:effectLst>
                  <a:outerShdw blurRad="38100" dist="38100" dir="2700000" algn="tl">
                    <a:srgbClr val="000000"/>
                  </a:outerShdw>
                </a:effectLst>
                <a:sym typeface="Symbol"/>
              </a:rPr>
              <a:t></a:t>
            </a:r>
            <a:r>
              <a:rPr lang="en-US" sz="3600" i="1" dirty="0">
                <a:solidFill>
                  <a:schemeClr val="tx2"/>
                </a:solidFill>
                <a:effectLst>
                  <a:outerShdw blurRad="38100" dist="38100" dir="2700000" algn="tl">
                    <a:srgbClr val="000000"/>
                  </a:outerShdw>
                </a:effectLst>
                <a:sym typeface="Symbol"/>
              </a:rPr>
              <a:t> </a:t>
            </a:r>
            <a:r>
              <a:rPr lang="en-US" sz="3600" i="1" dirty="0" err="1">
                <a:solidFill>
                  <a:schemeClr val="tx2"/>
                </a:solidFill>
                <a:effectLst/>
              </a:rPr>
              <a:t>MathTruth</a:t>
            </a:r>
            <a:r>
              <a:rPr lang="en-US" sz="3600" dirty="0">
                <a:solidFill>
                  <a:schemeClr val="tx2"/>
                </a:solidFill>
                <a:effectLst/>
              </a:rPr>
              <a:t> </a:t>
            </a:r>
            <a:r>
              <a:rPr lang="en-US" sz="3600" dirty="0">
                <a:solidFill>
                  <a:schemeClr val="tx2"/>
                </a:solidFill>
                <a:effectLst>
                  <a:outerShdw blurRad="38100" dist="38100" dir="2700000" algn="tl">
                    <a:srgbClr val="000000"/>
                  </a:outerShdw>
                </a:effectLst>
              </a:rPr>
              <a:t>computable </a:t>
            </a:r>
          </a:p>
        </p:txBody>
      </p:sp>
      <p:grpSp>
        <p:nvGrpSpPr>
          <p:cNvPr id="17412" name="Group 107"/>
          <p:cNvGrpSpPr>
            <a:grpSpLocks/>
          </p:cNvGrpSpPr>
          <p:nvPr/>
        </p:nvGrpSpPr>
        <p:grpSpPr bwMode="auto">
          <a:xfrm flipH="1">
            <a:off x="42863" y="1230313"/>
            <a:ext cx="798512" cy="1447800"/>
            <a:chOff x="2308" y="1513"/>
            <a:chExt cx="1162" cy="2570"/>
          </a:xfrm>
        </p:grpSpPr>
        <p:grpSp>
          <p:nvGrpSpPr>
            <p:cNvPr id="17519" name="Group 108"/>
            <p:cNvGrpSpPr>
              <a:grpSpLocks/>
            </p:cNvGrpSpPr>
            <p:nvPr/>
          </p:nvGrpSpPr>
          <p:grpSpPr bwMode="auto">
            <a:xfrm>
              <a:off x="2308" y="1740"/>
              <a:ext cx="957" cy="2343"/>
              <a:chOff x="2308" y="1740"/>
              <a:chExt cx="957" cy="2343"/>
            </a:xfrm>
          </p:grpSpPr>
          <p:sp>
            <p:nvSpPr>
              <p:cNvPr id="1229933" name="Freeform 109"/>
              <p:cNvSpPr>
                <a:spLocks/>
              </p:cNvSpPr>
              <p:nvPr/>
            </p:nvSpPr>
            <p:spPr bwMode="auto">
              <a:xfrm>
                <a:off x="2673" y="1741"/>
                <a:ext cx="432" cy="485"/>
              </a:xfrm>
              <a:custGeom>
                <a:avLst/>
                <a:gdLst/>
                <a:ahLst/>
                <a:cxnLst>
                  <a:cxn ang="0">
                    <a:pos x="123" y="206"/>
                  </a:cxn>
                  <a:cxn ang="0">
                    <a:pos x="159" y="53"/>
                  </a:cxn>
                  <a:cxn ang="0">
                    <a:pos x="248" y="0"/>
                  </a:cxn>
                  <a:cxn ang="0">
                    <a:pos x="335" y="0"/>
                  </a:cxn>
                  <a:cxn ang="0">
                    <a:pos x="388" y="53"/>
                  </a:cxn>
                  <a:cxn ang="0">
                    <a:pos x="432" y="215"/>
                  </a:cxn>
                  <a:cxn ang="0">
                    <a:pos x="415" y="349"/>
                  </a:cxn>
                  <a:cxn ang="0">
                    <a:pos x="379" y="458"/>
                  </a:cxn>
                  <a:cxn ang="0">
                    <a:pos x="309" y="485"/>
                  </a:cxn>
                  <a:cxn ang="0">
                    <a:pos x="221" y="475"/>
                  </a:cxn>
                  <a:cxn ang="0">
                    <a:pos x="132" y="368"/>
                  </a:cxn>
                  <a:cxn ang="0">
                    <a:pos x="123" y="288"/>
                  </a:cxn>
                  <a:cxn ang="0">
                    <a:pos x="0" y="242"/>
                  </a:cxn>
                  <a:cxn ang="0">
                    <a:pos x="0" y="189"/>
                  </a:cxn>
                  <a:cxn ang="0">
                    <a:pos x="123" y="206"/>
                  </a:cxn>
                </a:cxnLst>
                <a:rect l="0" t="0" r="r" b="b"/>
                <a:pathLst>
                  <a:path w="432" h="485">
                    <a:moveTo>
                      <a:pt x="123" y="206"/>
                    </a:moveTo>
                    <a:lnTo>
                      <a:pt x="159" y="53"/>
                    </a:lnTo>
                    <a:lnTo>
                      <a:pt x="248" y="0"/>
                    </a:lnTo>
                    <a:lnTo>
                      <a:pt x="335" y="0"/>
                    </a:lnTo>
                    <a:lnTo>
                      <a:pt x="388" y="53"/>
                    </a:lnTo>
                    <a:lnTo>
                      <a:pt x="432" y="215"/>
                    </a:lnTo>
                    <a:lnTo>
                      <a:pt x="415" y="349"/>
                    </a:lnTo>
                    <a:lnTo>
                      <a:pt x="379" y="458"/>
                    </a:lnTo>
                    <a:lnTo>
                      <a:pt x="309" y="485"/>
                    </a:lnTo>
                    <a:lnTo>
                      <a:pt x="221" y="475"/>
                    </a:lnTo>
                    <a:lnTo>
                      <a:pt x="132" y="368"/>
                    </a:lnTo>
                    <a:lnTo>
                      <a:pt x="123" y="288"/>
                    </a:lnTo>
                    <a:lnTo>
                      <a:pt x="0" y="242"/>
                    </a:lnTo>
                    <a:lnTo>
                      <a:pt x="0" y="189"/>
                    </a:lnTo>
                    <a:lnTo>
                      <a:pt x="123" y="206"/>
                    </a:lnTo>
                    <a:close/>
                  </a:path>
                </a:pathLst>
              </a:custGeom>
              <a:solidFill>
                <a:schemeClr val="accent2"/>
              </a:solidFill>
              <a:ln w="9525">
                <a:noFill/>
                <a:round/>
                <a:headEnd/>
                <a:tailEnd/>
              </a:ln>
            </p:spPr>
            <p:txBody>
              <a:bodyPr/>
              <a:lstStyle/>
              <a:p>
                <a:pPr>
                  <a:defRPr/>
                </a:pPr>
                <a:endParaRPr lang="en-CA"/>
              </a:p>
            </p:txBody>
          </p:sp>
          <p:sp>
            <p:nvSpPr>
              <p:cNvPr id="1229934" name="Freeform 110"/>
              <p:cNvSpPr>
                <a:spLocks/>
              </p:cNvSpPr>
              <p:nvPr/>
            </p:nvSpPr>
            <p:spPr bwMode="auto">
              <a:xfrm>
                <a:off x="2574" y="2254"/>
                <a:ext cx="499" cy="828"/>
              </a:xfrm>
              <a:custGeom>
                <a:avLst/>
                <a:gdLst/>
                <a:ahLst/>
                <a:cxnLst>
                  <a:cxn ang="0">
                    <a:pos x="41" y="173"/>
                  </a:cxn>
                  <a:cxn ang="0">
                    <a:pos x="163" y="35"/>
                  </a:cxn>
                  <a:cxn ang="0">
                    <a:pos x="232" y="0"/>
                  </a:cxn>
                  <a:cxn ang="0">
                    <a:pos x="366" y="5"/>
                  </a:cxn>
                  <a:cxn ang="0">
                    <a:pos x="488" y="57"/>
                  </a:cxn>
                  <a:cxn ang="0">
                    <a:pos x="500" y="126"/>
                  </a:cxn>
                  <a:cxn ang="0">
                    <a:pos x="483" y="207"/>
                  </a:cxn>
                  <a:cxn ang="0">
                    <a:pos x="396" y="281"/>
                  </a:cxn>
                  <a:cxn ang="0">
                    <a:pos x="349" y="414"/>
                  </a:cxn>
                  <a:cxn ang="0">
                    <a:pos x="349" y="552"/>
                  </a:cxn>
                  <a:cxn ang="0">
                    <a:pos x="384" y="637"/>
                  </a:cxn>
                  <a:cxn ang="0">
                    <a:pos x="448" y="695"/>
                  </a:cxn>
                  <a:cxn ang="0">
                    <a:pos x="448" y="765"/>
                  </a:cxn>
                  <a:cxn ang="0">
                    <a:pos x="419" y="800"/>
                  </a:cxn>
                  <a:cxn ang="0">
                    <a:pos x="384" y="816"/>
                  </a:cxn>
                  <a:cxn ang="0">
                    <a:pos x="268" y="828"/>
                  </a:cxn>
                  <a:cxn ang="0">
                    <a:pos x="163" y="747"/>
                  </a:cxn>
                  <a:cxn ang="0">
                    <a:pos x="53" y="574"/>
                  </a:cxn>
                  <a:cxn ang="0">
                    <a:pos x="0" y="368"/>
                  </a:cxn>
                  <a:cxn ang="0">
                    <a:pos x="140" y="436"/>
                  </a:cxn>
                  <a:cxn ang="0">
                    <a:pos x="192" y="436"/>
                  </a:cxn>
                  <a:cxn ang="0">
                    <a:pos x="227" y="396"/>
                  </a:cxn>
                  <a:cxn ang="0">
                    <a:pos x="251" y="316"/>
                  </a:cxn>
                  <a:cxn ang="0">
                    <a:pos x="209" y="293"/>
                  </a:cxn>
                  <a:cxn ang="0">
                    <a:pos x="53" y="293"/>
                  </a:cxn>
                  <a:cxn ang="0">
                    <a:pos x="18" y="293"/>
                  </a:cxn>
                  <a:cxn ang="0">
                    <a:pos x="41" y="173"/>
                  </a:cxn>
                </a:cxnLst>
                <a:rect l="0" t="0" r="r" b="b"/>
                <a:pathLst>
                  <a:path w="500" h="828">
                    <a:moveTo>
                      <a:pt x="41" y="173"/>
                    </a:moveTo>
                    <a:lnTo>
                      <a:pt x="163" y="35"/>
                    </a:lnTo>
                    <a:lnTo>
                      <a:pt x="232" y="0"/>
                    </a:lnTo>
                    <a:lnTo>
                      <a:pt x="366" y="5"/>
                    </a:lnTo>
                    <a:lnTo>
                      <a:pt x="488" y="57"/>
                    </a:lnTo>
                    <a:lnTo>
                      <a:pt x="500" y="126"/>
                    </a:lnTo>
                    <a:lnTo>
                      <a:pt x="483" y="207"/>
                    </a:lnTo>
                    <a:lnTo>
                      <a:pt x="396" y="281"/>
                    </a:lnTo>
                    <a:lnTo>
                      <a:pt x="349" y="414"/>
                    </a:lnTo>
                    <a:lnTo>
                      <a:pt x="349" y="552"/>
                    </a:lnTo>
                    <a:lnTo>
                      <a:pt x="384" y="637"/>
                    </a:lnTo>
                    <a:lnTo>
                      <a:pt x="448" y="695"/>
                    </a:lnTo>
                    <a:lnTo>
                      <a:pt x="448" y="765"/>
                    </a:lnTo>
                    <a:lnTo>
                      <a:pt x="419" y="800"/>
                    </a:lnTo>
                    <a:lnTo>
                      <a:pt x="384" y="816"/>
                    </a:lnTo>
                    <a:lnTo>
                      <a:pt x="268" y="828"/>
                    </a:lnTo>
                    <a:lnTo>
                      <a:pt x="163" y="747"/>
                    </a:lnTo>
                    <a:lnTo>
                      <a:pt x="53" y="574"/>
                    </a:lnTo>
                    <a:lnTo>
                      <a:pt x="0" y="368"/>
                    </a:lnTo>
                    <a:lnTo>
                      <a:pt x="140" y="436"/>
                    </a:lnTo>
                    <a:lnTo>
                      <a:pt x="192" y="436"/>
                    </a:lnTo>
                    <a:lnTo>
                      <a:pt x="227" y="396"/>
                    </a:lnTo>
                    <a:lnTo>
                      <a:pt x="251" y="316"/>
                    </a:lnTo>
                    <a:lnTo>
                      <a:pt x="209" y="293"/>
                    </a:lnTo>
                    <a:lnTo>
                      <a:pt x="53" y="293"/>
                    </a:lnTo>
                    <a:lnTo>
                      <a:pt x="18" y="293"/>
                    </a:lnTo>
                    <a:lnTo>
                      <a:pt x="41" y="173"/>
                    </a:lnTo>
                    <a:close/>
                  </a:path>
                </a:pathLst>
              </a:custGeom>
              <a:solidFill>
                <a:schemeClr val="accent2"/>
              </a:solidFill>
              <a:ln w="9525">
                <a:noFill/>
                <a:round/>
                <a:headEnd/>
                <a:tailEnd/>
              </a:ln>
            </p:spPr>
            <p:txBody>
              <a:bodyPr/>
              <a:lstStyle/>
              <a:p>
                <a:pPr>
                  <a:defRPr/>
                </a:pPr>
                <a:endParaRPr lang="en-CA"/>
              </a:p>
            </p:txBody>
          </p:sp>
          <p:sp>
            <p:nvSpPr>
              <p:cNvPr id="1229935" name="Freeform 111"/>
              <p:cNvSpPr>
                <a:spLocks/>
              </p:cNvSpPr>
              <p:nvPr/>
            </p:nvSpPr>
            <p:spPr bwMode="auto">
              <a:xfrm>
                <a:off x="2950" y="2291"/>
                <a:ext cx="263" cy="893"/>
              </a:xfrm>
              <a:custGeom>
                <a:avLst/>
                <a:gdLst/>
                <a:ahLst/>
                <a:cxnLst>
                  <a:cxn ang="0">
                    <a:pos x="0" y="75"/>
                  </a:cxn>
                  <a:cxn ang="0">
                    <a:pos x="29" y="23"/>
                  </a:cxn>
                  <a:cxn ang="0">
                    <a:pos x="83" y="0"/>
                  </a:cxn>
                  <a:cxn ang="0">
                    <a:pos x="135" y="5"/>
                  </a:cxn>
                  <a:cxn ang="0">
                    <a:pos x="206" y="108"/>
                  </a:cxn>
                  <a:cxn ang="0">
                    <a:pos x="265" y="264"/>
                  </a:cxn>
                  <a:cxn ang="0">
                    <a:pos x="265" y="384"/>
                  </a:cxn>
                  <a:cxn ang="0">
                    <a:pos x="241" y="447"/>
                  </a:cxn>
                  <a:cxn ang="0">
                    <a:pos x="118" y="522"/>
                  </a:cxn>
                  <a:cxn ang="0">
                    <a:pos x="83" y="573"/>
                  </a:cxn>
                  <a:cxn ang="0">
                    <a:pos x="83" y="608"/>
                  </a:cxn>
                  <a:cxn ang="0">
                    <a:pos x="123" y="654"/>
                  </a:cxn>
                  <a:cxn ang="0">
                    <a:pos x="189" y="723"/>
                  </a:cxn>
                  <a:cxn ang="0">
                    <a:pos x="224" y="814"/>
                  </a:cxn>
                  <a:cxn ang="0">
                    <a:pos x="212" y="895"/>
                  </a:cxn>
                  <a:cxn ang="0">
                    <a:pos x="177" y="877"/>
                  </a:cxn>
                  <a:cxn ang="0">
                    <a:pos x="159" y="764"/>
                  </a:cxn>
                  <a:cxn ang="0">
                    <a:pos x="101" y="694"/>
                  </a:cxn>
                  <a:cxn ang="0">
                    <a:pos x="54" y="676"/>
                  </a:cxn>
                  <a:cxn ang="0">
                    <a:pos x="29" y="643"/>
                  </a:cxn>
                  <a:cxn ang="0">
                    <a:pos x="29" y="568"/>
                  </a:cxn>
                  <a:cxn ang="0">
                    <a:pos x="64" y="505"/>
                  </a:cxn>
                  <a:cxn ang="0">
                    <a:pos x="123" y="465"/>
                  </a:cxn>
                  <a:cxn ang="0">
                    <a:pos x="212" y="402"/>
                  </a:cxn>
                  <a:cxn ang="0">
                    <a:pos x="224" y="327"/>
                  </a:cxn>
                  <a:cxn ang="0">
                    <a:pos x="177" y="224"/>
                  </a:cxn>
                  <a:cxn ang="0">
                    <a:pos x="101" y="143"/>
                  </a:cxn>
                  <a:cxn ang="0">
                    <a:pos x="0" y="75"/>
                  </a:cxn>
                </a:cxnLst>
                <a:rect l="0" t="0" r="r" b="b"/>
                <a:pathLst>
                  <a:path w="265" h="895">
                    <a:moveTo>
                      <a:pt x="0" y="75"/>
                    </a:moveTo>
                    <a:lnTo>
                      <a:pt x="29" y="23"/>
                    </a:lnTo>
                    <a:lnTo>
                      <a:pt x="83" y="0"/>
                    </a:lnTo>
                    <a:lnTo>
                      <a:pt x="135" y="5"/>
                    </a:lnTo>
                    <a:lnTo>
                      <a:pt x="206" y="108"/>
                    </a:lnTo>
                    <a:lnTo>
                      <a:pt x="265" y="264"/>
                    </a:lnTo>
                    <a:lnTo>
                      <a:pt x="265" y="384"/>
                    </a:lnTo>
                    <a:lnTo>
                      <a:pt x="241" y="447"/>
                    </a:lnTo>
                    <a:lnTo>
                      <a:pt x="118" y="522"/>
                    </a:lnTo>
                    <a:lnTo>
                      <a:pt x="83" y="573"/>
                    </a:lnTo>
                    <a:lnTo>
                      <a:pt x="83" y="608"/>
                    </a:lnTo>
                    <a:lnTo>
                      <a:pt x="123" y="654"/>
                    </a:lnTo>
                    <a:lnTo>
                      <a:pt x="189" y="723"/>
                    </a:lnTo>
                    <a:lnTo>
                      <a:pt x="224" y="814"/>
                    </a:lnTo>
                    <a:lnTo>
                      <a:pt x="212" y="895"/>
                    </a:lnTo>
                    <a:lnTo>
                      <a:pt x="177" y="877"/>
                    </a:lnTo>
                    <a:lnTo>
                      <a:pt x="159" y="764"/>
                    </a:lnTo>
                    <a:lnTo>
                      <a:pt x="101" y="694"/>
                    </a:lnTo>
                    <a:lnTo>
                      <a:pt x="54" y="676"/>
                    </a:lnTo>
                    <a:lnTo>
                      <a:pt x="29" y="643"/>
                    </a:lnTo>
                    <a:lnTo>
                      <a:pt x="29" y="568"/>
                    </a:lnTo>
                    <a:lnTo>
                      <a:pt x="64" y="505"/>
                    </a:lnTo>
                    <a:lnTo>
                      <a:pt x="123" y="465"/>
                    </a:lnTo>
                    <a:lnTo>
                      <a:pt x="212" y="402"/>
                    </a:lnTo>
                    <a:lnTo>
                      <a:pt x="224" y="327"/>
                    </a:lnTo>
                    <a:lnTo>
                      <a:pt x="177" y="224"/>
                    </a:lnTo>
                    <a:lnTo>
                      <a:pt x="101" y="143"/>
                    </a:lnTo>
                    <a:lnTo>
                      <a:pt x="0" y="75"/>
                    </a:lnTo>
                    <a:close/>
                  </a:path>
                </a:pathLst>
              </a:custGeom>
              <a:solidFill>
                <a:schemeClr val="accent2"/>
              </a:solidFill>
              <a:ln w="9525">
                <a:noFill/>
                <a:round/>
                <a:headEnd/>
                <a:tailEnd/>
              </a:ln>
            </p:spPr>
            <p:txBody>
              <a:bodyPr/>
              <a:lstStyle/>
              <a:p>
                <a:pPr>
                  <a:defRPr/>
                </a:pPr>
                <a:endParaRPr lang="en-CA"/>
              </a:p>
            </p:txBody>
          </p:sp>
          <p:sp>
            <p:nvSpPr>
              <p:cNvPr id="1229936" name="Freeform 112"/>
              <p:cNvSpPr>
                <a:spLocks/>
              </p:cNvSpPr>
              <p:nvPr/>
            </p:nvSpPr>
            <p:spPr bwMode="auto">
              <a:xfrm>
                <a:off x="2308" y="2240"/>
                <a:ext cx="520" cy="434"/>
              </a:xfrm>
              <a:custGeom>
                <a:avLst/>
                <a:gdLst/>
                <a:ahLst/>
                <a:cxnLst>
                  <a:cxn ang="0">
                    <a:pos x="398" y="5"/>
                  </a:cxn>
                  <a:cxn ang="0">
                    <a:pos x="485" y="0"/>
                  </a:cxn>
                  <a:cxn ang="0">
                    <a:pos x="520" y="35"/>
                  </a:cxn>
                  <a:cxn ang="0">
                    <a:pos x="497" y="87"/>
                  </a:cxn>
                  <a:cxn ang="0">
                    <a:pos x="428" y="110"/>
                  </a:cxn>
                  <a:cxn ang="0">
                    <a:pos x="365" y="110"/>
                  </a:cxn>
                  <a:cxn ang="0">
                    <a:pos x="272" y="127"/>
                  </a:cxn>
                  <a:cxn ang="0">
                    <a:pos x="168" y="145"/>
                  </a:cxn>
                  <a:cxn ang="0">
                    <a:pos x="87" y="180"/>
                  </a:cxn>
                  <a:cxn ang="0">
                    <a:pos x="63" y="214"/>
                  </a:cxn>
                  <a:cxn ang="0">
                    <a:pos x="70" y="249"/>
                  </a:cxn>
                  <a:cxn ang="0">
                    <a:pos x="115" y="296"/>
                  </a:cxn>
                  <a:cxn ang="0">
                    <a:pos x="202" y="331"/>
                  </a:cxn>
                  <a:cxn ang="0">
                    <a:pos x="306" y="331"/>
                  </a:cxn>
                  <a:cxn ang="0">
                    <a:pos x="382" y="331"/>
                  </a:cxn>
                  <a:cxn ang="0">
                    <a:pos x="468" y="348"/>
                  </a:cxn>
                  <a:cxn ang="0">
                    <a:pos x="450" y="435"/>
                  </a:cxn>
                  <a:cxn ang="0">
                    <a:pos x="330" y="401"/>
                  </a:cxn>
                  <a:cxn ang="0">
                    <a:pos x="290" y="371"/>
                  </a:cxn>
                  <a:cxn ang="0">
                    <a:pos x="208" y="371"/>
                  </a:cxn>
                  <a:cxn ang="0">
                    <a:pos x="70" y="336"/>
                  </a:cxn>
                  <a:cxn ang="0">
                    <a:pos x="12" y="284"/>
                  </a:cxn>
                  <a:cxn ang="0">
                    <a:pos x="0" y="214"/>
                  </a:cxn>
                  <a:cxn ang="0">
                    <a:pos x="46" y="145"/>
                  </a:cxn>
                  <a:cxn ang="0">
                    <a:pos x="202" y="75"/>
                  </a:cxn>
                  <a:cxn ang="0">
                    <a:pos x="340" y="40"/>
                  </a:cxn>
                  <a:cxn ang="0">
                    <a:pos x="398" y="5"/>
                  </a:cxn>
                </a:cxnLst>
                <a:rect l="0" t="0" r="r" b="b"/>
                <a:pathLst>
                  <a:path w="520" h="435">
                    <a:moveTo>
                      <a:pt x="398" y="5"/>
                    </a:moveTo>
                    <a:lnTo>
                      <a:pt x="485" y="0"/>
                    </a:lnTo>
                    <a:lnTo>
                      <a:pt x="520" y="35"/>
                    </a:lnTo>
                    <a:lnTo>
                      <a:pt x="497" y="87"/>
                    </a:lnTo>
                    <a:lnTo>
                      <a:pt x="428" y="110"/>
                    </a:lnTo>
                    <a:lnTo>
                      <a:pt x="365" y="110"/>
                    </a:lnTo>
                    <a:lnTo>
                      <a:pt x="272" y="127"/>
                    </a:lnTo>
                    <a:lnTo>
                      <a:pt x="168" y="145"/>
                    </a:lnTo>
                    <a:lnTo>
                      <a:pt x="87" y="180"/>
                    </a:lnTo>
                    <a:lnTo>
                      <a:pt x="63" y="214"/>
                    </a:lnTo>
                    <a:lnTo>
                      <a:pt x="70" y="249"/>
                    </a:lnTo>
                    <a:lnTo>
                      <a:pt x="115" y="296"/>
                    </a:lnTo>
                    <a:lnTo>
                      <a:pt x="202" y="331"/>
                    </a:lnTo>
                    <a:lnTo>
                      <a:pt x="306" y="331"/>
                    </a:lnTo>
                    <a:lnTo>
                      <a:pt x="382" y="331"/>
                    </a:lnTo>
                    <a:lnTo>
                      <a:pt x="468" y="348"/>
                    </a:lnTo>
                    <a:lnTo>
                      <a:pt x="450" y="435"/>
                    </a:lnTo>
                    <a:lnTo>
                      <a:pt x="330" y="401"/>
                    </a:lnTo>
                    <a:lnTo>
                      <a:pt x="290" y="371"/>
                    </a:lnTo>
                    <a:lnTo>
                      <a:pt x="208" y="371"/>
                    </a:lnTo>
                    <a:lnTo>
                      <a:pt x="70" y="336"/>
                    </a:lnTo>
                    <a:lnTo>
                      <a:pt x="12" y="284"/>
                    </a:lnTo>
                    <a:lnTo>
                      <a:pt x="0" y="214"/>
                    </a:lnTo>
                    <a:lnTo>
                      <a:pt x="46" y="145"/>
                    </a:lnTo>
                    <a:lnTo>
                      <a:pt x="202" y="75"/>
                    </a:lnTo>
                    <a:lnTo>
                      <a:pt x="340" y="40"/>
                    </a:lnTo>
                    <a:lnTo>
                      <a:pt x="398" y="5"/>
                    </a:lnTo>
                    <a:close/>
                  </a:path>
                </a:pathLst>
              </a:custGeom>
              <a:solidFill>
                <a:schemeClr val="accent2"/>
              </a:solidFill>
              <a:ln w="9525">
                <a:noFill/>
                <a:round/>
                <a:headEnd/>
                <a:tailEnd/>
              </a:ln>
            </p:spPr>
            <p:txBody>
              <a:bodyPr/>
              <a:lstStyle/>
              <a:p>
                <a:pPr>
                  <a:defRPr/>
                </a:pPr>
                <a:endParaRPr lang="en-CA"/>
              </a:p>
            </p:txBody>
          </p:sp>
          <p:sp>
            <p:nvSpPr>
              <p:cNvPr id="1229937" name="Freeform 113"/>
              <p:cNvSpPr>
                <a:spLocks/>
              </p:cNvSpPr>
              <p:nvPr/>
            </p:nvSpPr>
            <p:spPr bwMode="auto">
              <a:xfrm>
                <a:off x="2881" y="2925"/>
                <a:ext cx="383" cy="1158"/>
              </a:xfrm>
              <a:custGeom>
                <a:avLst/>
                <a:gdLst/>
                <a:ahLst/>
                <a:cxnLst>
                  <a:cxn ang="0">
                    <a:pos x="0" y="0"/>
                  </a:cxn>
                  <a:cxn ang="0">
                    <a:pos x="99" y="17"/>
                  </a:cxn>
                  <a:cxn ang="0">
                    <a:pos x="151" y="103"/>
                  </a:cxn>
                  <a:cxn ang="0">
                    <a:pos x="203" y="257"/>
                  </a:cxn>
                  <a:cxn ang="0">
                    <a:pos x="226" y="451"/>
                  </a:cxn>
                  <a:cxn ang="0">
                    <a:pos x="226" y="560"/>
                  </a:cxn>
                  <a:cxn ang="0">
                    <a:pos x="191" y="696"/>
                  </a:cxn>
                  <a:cxn ang="0">
                    <a:pos x="134" y="885"/>
                  </a:cxn>
                  <a:cxn ang="0">
                    <a:pos x="122" y="937"/>
                  </a:cxn>
                  <a:cxn ang="0">
                    <a:pos x="139" y="965"/>
                  </a:cxn>
                  <a:cxn ang="0">
                    <a:pos x="261" y="1006"/>
                  </a:cxn>
                  <a:cxn ang="0">
                    <a:pos x="383" y="1086"/>
                  </a:cxn>
                  <a:cxn ang="0">
                    <a:pos x="378" y="1119"/>
                  </a:cxn>
                  <a:cxn ang="0">
                    <a:pos x="290" y="1160"/>
                  </a:cxn>
                  <a:cxn ang="0">
                    <a:pos x="256" y="1142"/>
                  </a:cxn>
                  <a:cxn ang="0">
                    <a:pos x="191" y="1057"/>
                  </a:cxn>
                  <a:cxn ang="0">
                    <a:pos x="116" y="1016"/>
                  </a:cxn>
                  <a:cxn ang="0">
                    <a:pos x="34" y="988"/>
                  </a:cxn>
                  <a:cxn ang="0">
                    <a:pos x="29" y="948"/>
                  </a:cxn>
                  <a:cxn ang="0">
                    <a:pos x="52" y="868"/>
                  </a:cxn>
                  <a:cxn ang="0">
                    <a:pos x="116" y="743"/>
                  </a:cxn>
                  <a:cxn ang="0">
                    <a:pos x="156" y="594"/>
                  </a:cxn>
                  <a:cxn ang="0">
                    <a:pos x="156" y="423"/>
                  </a:cxn>
                  <a:cxn ang="0">
                    <a:pos x="122" y="274"/>
                  </a:cxn>
                  <a:cxn ang="0">
                    <a:pos x="47" y="136"/>
                  </a:cxn>
                  <a:cxn ang="0">
                    <a:pos x="12" y="63"/>
                  </a:cxn>
                  <a:cxn ang="0">
                    <a:pos x="0" y="0"/>
                  </a:cxn>
                </a:cxnLst>
                <a:rect l="0" t="0" r="r" b="b"/>
                <a:pathLst>
                  <a:path w="383" h="1160">
                    <a:moveTo>
                      <a:pt x="0" y="0"/>
                    </a:moveTo>
                    <a:lnTo>
                      <a:pt x="99" y="17"/>
                    </a:lnTo>
                    <a:lnTo>
                      <a:pt x="151" y="103"/>
                    </a:lnTo>
                    <a:lnTo>
                      <a:pt x="203" y="257"/>
                    </a:lnTo>
                    <a:lnTo>
                      <a:pt x="226" y="451"/>
                    </a:lnTo>
                    <a:lnTo>
                      <a:pt x="226" y="560"/>
                    </a:lnTo>
                    <a:lnTo>
                      <a:pt x="191" y="696"/>
                    </a:lnTo>
                    <a:lnTo>
                      <a:pt x="134" y="885"/>
                    </a:lnTo>
                    <a:lnTo>
                      <a:pt x="122" y="937"/>
                    </a:lnTo>
                    <a:lnTo>
                      <a:pt x="139" y="965"/>
                    </a:lnTo>
                    <a:lnTo>
                      <a:pt x="261" y="1006"/>
                    </a:lnTo>
                    <a:lnTo>
                      <a:pt x="383" y="1086"/>
                    </a:lnTo>
                    <a:lnTo>
                      <a:pt x="378" y="1119"/>
                    </a:lnTo>
                    <a:lnTo>
                      <a:pt x="290" y="1160"/>
                    </a:lnTo>
                    <a:lnTo>
                      <a:pt x="256" y="1142"/>
                    </a:lnTo>
                    <a:lnTo>
                      <a:pt x="191" y="1057"/>
                    </a:lnTo>
                    <a:lnTo>
                      <a:pt x="116" y="1016"/>
                    </a:lnTo>
                    <a:lnTo>
                      <a:pt x="34" y="988"/>
                    </a:lnTo>
                    <a:lnTo>
                      <a:pt x="29" y="948"/>
                    </a:lnTo>
                    <a:lnTo>
                      <a:pt x="52" y="868"/>
                    </a:lnTo>
                    <a:lnTo>
                      <a:pt x="116" y="743"/>
                    </a:lnTo>
                    <a:lnTo>
                      <a:pt x="156" y="594"/>
                    </a:lnTo>
                    <a:lnTo>
                      <a:pt x="156" y="423"/>
                    </a:lnTo>
                    <a:lnTo>
                      <a:pt x="122" y="274"/>
                    </a:lnTo>
                    <a:lnTo>
                      <a:pt x="47" y="136"/>
                    </a:lnTo>
                    <a:lnTo>
                      <a:pt x="12" y="63"/>
                    </a:lnTo>
                    <a:lnTo>
                      <a:pt x="0" y="0"/>
                    </a:lnTo>
                    <a:close/>
                  </a:path>
                </a:pathLst>
              </a:custGeom>
              <a:solidFill>
                <a:schemeClr val="accent2"/>
              </a:solidFill>
              <a:ln w="9525">
                <a:noFill/>
                <a:round/>
                <a:headEnd/>
                <a:tailEnd/>
              </a:ln>
            </p:spPr>
            <p:txBody>
              <a:bodyPr/>
              <a:lstStyle/>
              <a:p>
                <a:pPr>
                  <a:defRPr/>
                </a:pPr>
                <a:endParaRPr lang="en-CA"/>
              </a:p>
            </p:txBody>
          </p:sp>
          <p:sp>
            <p:nvSpPr>
              <p:cNvPr id="1229938" name="Freeform 114"/>
              <p:cNvSpPr>
                <a:spLocks/>
              </p:cNvSpPr>
              <p:nvPr/>
            </p:nvSpPr>
            <p:spPr bwMode="auto">
              <a:xfrm>
                <a:off x="2442" y="2919"/>
                <a:ext cx="462" cy="1026"/>
              </a:xfrm>
              <a:custGeom>
                <a:avLst/>
                <a:gdLst/>
                <a:ahLst/>
                <a:cxnLst>
                  <a:cxn ang="0">
                    <a:pos x="421" y="0"/>
                  </a:cxn>
                  <a:cxn ang="0">
                    <a:pos x="449" y="22"/>
                  </a:cxn>
                  <a:cxn ang="0">
                    <a:pos x="461" y="91"/>
                  </a:cxn>
                  <a:cxn ang="0">
                    <a:pos x="439" y="159"/>
                  </a:cxn>
                  <a:cxn ang="0">
                    <a:pos x="380" y="245"/>
                  </a:cxn>
                  <a:cxn ang="0">
                    <a:pos x="315" y="348"/>
                  </a:cxn>
                  <a:cxn ang="0">
                    <a:pos x="293" y="462"/>
                  </a:cxn>
                  <a:cxn ang="0">
                    <a:pos x="310" y="645"/>
                  </a:cxn>
                  <a:cxn ang="0">
                    <a:pos x="350" y="868"/>
                  </a:cxn>
                  <a:cxn ang="0">
                    <a:pos x="380" y="959"/>
                  </a:cxn>
                  <a:cxn ang="0">
                    <a:pos x="368" y="987"/>
                  </a:cxn>
                  <a:cxn ang="0">
                    <a:pos x="298" y="992"/>
                  </a:cxn>
                  <a:cxn ang="0">
                    <a:pos x="211" y="969"/>
                  </a:cxn>
                  <a:cxn ang="0">
                    <a:pos x="134" y="1004"/>
                  </a:cxn>
                  <a:cxn ang="0">
                    <a:pos x="87" y="1027"/>
                  </a:cxn>
                  <a:cxn ang="0">
                    <a:pos x="53" y="1022"/>
                  </a:cxn>
                  <a:cxn ang="0">
                    <a:pos x="0" y="959"/>
                  </a:cxn>
                  <a:cxn ang="0">
                    <a:pos x="53" y="936"/>
                  </a:cxn>
                  <a:cxn ang="0">
                    <a:pos x="187" y="908"/>
                  </a:cxn>
                  <a:cxn ang="0">
                    <a:pos x="263" y="936"/>
                  </a:cxn>
                  <a:cxn ang="0">
                    <a:pos x="315" y="936"/>
                  </a:cxn>
                  <a:cxn ang="0">
                    <a:pos x="310" y="890"/>
                  </a:cxn>
                  <a:cxn ang="0">
                    <a:pos x="258" y="616"/>
                  </a:cxn>
                  <a:cxn ang="0">
                    <a:pos x="222" y="456"/>
                  </a:cxn>
                  <a:cxn ang="0">
                    <a:pos x="228" y="376"/>
                  </a:cxn>
                  <a:cxn ang="0">
                    <a:pos x="280" y="227"/>
                  </a:cxn>
                  <a:cxn ang="0">
                    <a:pos x="333" y="91"/>
                  </a:cxn>
                  <a:cxn ang="0">
                    <a:pos x="421" y="0"/>
                  </a:cxn>
                </a:cxnLst>
                <a:rect l="0" t="0" r="r" b="b"/>
                <a:pathLst>
                  <a:path w="461" h="1027">
                    <a:moveTo>
                      <a:pt x="421" y="0"/>
                    </a:moveTo>
                    <a:lnTo>
                      <a:pt x="449" y="22"/>
                    </a:lnTo>
                    <a:lnTo>
                      <a:pt x="461" y="91"/>
                    </a:lnTo>
                    <a:lnTo>
                      <a:pt x="439" y="159"/>
                    </a:lnTo>
                    <a:lnTo>
                      <a:pt x="380" y="245"/>
                    </a:lnTo>
                    <a:lnTo>
                      <a:pt x="315" y="348"/>
                    </a:lnTo>
                    <a:lnTo>
                      <a:pt x="293" y="462"/>
                    </a:lnTo>
                    <a:lnTo>
                      <a:pt x="310" y="645"/>
                    </a:lnTo>
                    <a:lnTo>
                      <a:pt x="350" y="868"/>
                    </a:lnTo>
                    <a:lnTo>
                      <a:pt x="380" y="959"/>
                    </a:lnTo>
                    <a:lnTo>
                      <a:pt x="368" y="987"/>
                    </a:lnTo>
                    <a:lnTo>
                      <a:pt x="298" y="992"/>
                    </a:lnTo>
                    <a:lnTo>
                      <a:pt x="211" y="969"/>
                    </a:lnTo>
                    <a:lnTo>
                      <a:pt x="134" y="1004"/>
                    </a:lnTo>
                    <a:lnTo>
                      <a:pt x="87" y="1027"/>
                    </a:lnTo>
                    <a:lnTo>
                      <a:pt x="53" y="1022"/>
                    </a:lnTo>
                    <a:lnTo>
                      <a:pt x="0" y="959"/>
                    </a:lnTo>
                    <a:lnTo>
                      <a:pt x="53" y="936"/>
                    </a:lnTo>
                    <a:lnTo>
                      <a:pt x="187" y="908"/>
                    </a:lnTo>
                    <a:lnTo>
                      <a:pt x="263" y="936"/>
                    </a:lnTo>
                    <a:lnTo>
                      <a:pt x="315" y="936"/>
                    </a:lnTo>
                    <a:lnTo>
                      <a:pt x="310" y="890"/>
                    </a:lnTo>
                    <a:lnTo>
                      <a:pt x="258" y="616"/>
                    </a:lnTo>
                    <a:lnTo>
                      <a:pt x="222" y="456"/>
                    </a:lnTo>
                    <a:lnTo>
                      <a:pt x="228" y="376"/>
                    </a:lnTo>
                    <a:lnTo>
                      <a:pt x="280" y="227"/>
                    </a:lnTo>
                    <a:lnTo>
                      <a:pt x="333" y="91"/>
                    </a:lnTo>
                    <a:lnTo>
                      <a:pt x="421" y="0"/>
                    </a:lnTo>
                    <a:close/>
                  </a:path>
                </a:pathLst>
              </a:custGeom>
              <a:solidFill>
                <a:schemeClr val="accent2"/>
              </a:solidFill>
              <a:ln w="9525">
                <a:noFill/>
                <a:round/>
                <a:headEnd/>
                <a:tailEnd/>
              </a:ln>
            </p:spPr>
            <p:txBody>
              <a:bodyPr/>
              <a:lstStyle/>
              <a:p>
                <a:pPr>
                  <a:defRPr/>
                </a:pPr>
                <a:endParaRPr lang="en-CA"/>
              </a:p>
            </p:txBody>
          </p:sp>
        </p:grpSp>
        <p:sp>
          <p:nvSpPr>
            <p:cNvPr id="1229939" name="Freeform 115"/>
            <p:cNvSpPr>
              <a:spLocks/>
            </p:cNvSpPr>
            <p:nvPr/>
          </p:nvSpPr>
          <p:spPr bwMode="auto">
            <a:xfrm>
              <a:off x="2627" y="1541"/>
              <a:ext cx="827" cy="561"/>
            </a:xfrm>
            <a:custGeom>
              <a:avLst/>
              <a:gdLst/>
              <a:ahLst/>
              <a:cxnLst>
                <a:cxn ang="0">
                  <a:pos x="0" y="139"/>
                </a:cxn>
                <a:cxn ang="0">
                  <a:pos x="108" y="18"/>
                </a:cxn>
                <a:cxn ang="0">
                  <a:pos x="160" y="75"/>
                </a:cxn>
                <a:cxn ang="0">
                  <a:pos x="213" y="110"/>
                </a:cxn>
                <a:cxn ang="0">
                  <a:pos x="269" y="110"/>
                </a:cxn>
                <a:cxn ang="0">
                  <a:pos x="327" y="52"/>
                </a:cxn>
                <a:cxn ang="0">
                  <a:pos x="396" y="5"/>
                </a:cxn>
                <a:cxn ang="0">
                  <a:pos x="477" y="0"/>
                </a:cxn>
                <a:cxn ang="0">
                  <a:pos x="563" y="35"/>
                </a:cxn>
                <a:cxn ang="0">
                  <a:pos x="620" y="87"/>
                </a:cxn>
                <a:cxn ang="0">
                  <a:pos x="648" y="157"/>
                </a:cxn>
                <a:cxn ang="0">
                  <a:pos x="654" y="249"/>
                </a:cxn>
                <a:cxn ang="0">
                  <a:pos x="671" y="331"/>
                </a:cxn>
                <a:cxn ang="0">
                  <a:pos x="718" y="371"/>
                </a:cxn>
                <a:cxn ang="0">
                  <a:pos x="774" y="389"/>
                </a:cxn>
                <a:cxn ang="0">
                  <a:pos x="827" y="401"/>
                </a:cxn>
                <a:cxn ang="0">
                  <a:pos x="786" y="563"/>
                </a:cxn>
                <a:cxn ang="0">
                  <a:pos x="654" y="540"/>
                </a:cxn>
                <a:cxn ang="0">
                  <a:pos x="517" y="493"/>
                </a:cxn>
                <a:cxn ang="0">
                  <a:pos x="407" y="441"/>
                </a:cxn>
                <a:cxn ang="0">
                  <a:pos x="286" y="389"/>
                </a:cxn>
                <a:cxn ang="0">
                  <a:pos x="160" y="331"/>
                </a:cxn>
                <a:cxn ang="0">
                  <a:pos x="57" y="209"/>
                </a:cxn>
                <a:cxn ang="0">
                  <a:pos x="0" y="139"/>
                </a:cxn>
              </a:cxnLst>
              <a:rect l="0" t="0" r="r" b="b"/>
              <a:pathLst>
                <a:path w="827" h="563">
                  <a:moveTo>
                    <a:pt x="0" y="139"/>
                  </a:moveTo>
                  <a:lnTo>
                    <a:pt x="108" y="18"/>
                  </a:lnTo>
                  <a:lnTo>
                    <a:pt x="160" y="75"/>
                  </a:lnTo>
                  <a:lnTo>
                    <a:pt x="213" y="110"/>
                  </a:lnTo>
                  <a:lnTo>
                    <a:pt x="269" y="110"/>
                  </a:lnTo>
                  <a:lnTo>
                    <a:pt x="327" y="52"/>
                  </a:lnTo>
                  <a:lnTo>
                    <a:pt x="396" y="5"/>
                  </a:lnTo>
                  <a:lnTo>
                    <a:pt x="477" y="0"/>
                  </a:lnTo>
                  <a:lnTo>
                    <a:pt x="563" y="35"/>
                  </a:lnTo>
                  <a:lnTo>
                    <a:pt x="620" y="87"/>
                  </a:lnTo>
                  <a:lnTo>
                    <a:pt x="648" y="157"/>
                  </a:lnTo>
                  <a:lnTo>
                    <a:pt x="654" y="249"/>
                  </a:lnTo>
                  <a:lnTo>
                    <a:pt x="671" y="331"/>
                  </a:lnTo>
                  <a:lnTo>
                    <a:pt x="718" y="371"/>
                  </a:lnTo>
                  <a:lnTo>
                    <a:pt x="774" y="389"/>
                  </a:lnTo>
                  <a:lnTo>
                    <a:pt x="827" y="401"/>
                  </a:lnTo>
                  <a:lnTo>
                    <a:pt x="786" y="563"/>
                  </a:lnTo>
                  <a:lnTo>
                    <a:pt x="654" y="540"/>
                  </a:lnTo>
                  <a:lnTo>
                    <a:pt x="517" y="493"/>
                  </a:lnTo>
                  <a:lnTo>
                    <a:pt x="407" y="441"/>
                  </a:lnTo>
                  <a:lnTo>
                    <a:pt x="286" y="389"/>
                  </a:lnTo>
                  <a:lnTo>
                    <a:pt x="160" y="331"/>
                  </a:lnTo>
                  <a:lnTo>
                    <a:pt x="57" y="209"/>
                  </a:lnTo>
                  <a:lnTo>
                    <a:pt x="0" y="139"/>
                  </a:lnTo>
                  <a:close/>
                </a:path>
              </a:pathLst>
            </a:custGeom>
            <a:solidFill>
              <a:srgbClr val="063DE8"/>
            </a:solidFill>
            <a:ln w="9525">
              <a:noFill/>
              <a:round/>
              <a:headEnd/>
              <a:tailEnd/>
            </a:ln>
          </p:spPr>
          <p:txBody>
            <a:bodyPr/>
            <a:lstStyle/>
            <a:p>
              <a:pPr>
                <a:defRPr/>
              </a:pPr>
              <a:endParaRPr lang="en-CA"/>
            </a:p>
          </p:txBody>
        </p:sp>
        <p:sp>
          <p:nvSpPr>
            <p:cNvPr id="1229940" name="Freeform 116"/>
            <p:cNvSpPr>
              <a:spLocks/>
            </p:cNvSpPr>
            <p:nvPr/>
          </p:nvSpPr>
          <p:spPr bwMode="auto">
            <a:xfrm>
              <a:off x="2613" y="1513"/>
              <a:ext cx="857" cy="606"/>
            </a:xfrm>
            <a:custGeom>
              <a:avLst/>
              <a:gdLst/>
              <a:ahLst/>
              <a:cxnLst>
                <a:cxn ang="0">
                  <a:pos x="75" y="266"/>
                </a:cxn>
                <a:cxn ang="0">
                  <a:pos x="172" y="363"/>
                </a:cxn>
                <a:cxn ang="0">
                  <a:pos x="304" y="428"/>
                </a:cxn>
                <a:cxn ang="0">
                  <a:pos x="489" y="513"/>
                </a:cxn>
                <a:cxn ang="0">
                  <a:pos x="615" y="566"/>
                </a:cxn>
                <a:cxn ang="0">
                  <a:pos x="816" y="606"/>
                </a:cxn>
                <a:cxn ang="0">
                  <a:pos x="856" y="393"/>
                </a:cxn>
                <a:cxn ang="0">
                  <a:pos x="804" y="393"/>
                </a:cxn>
                <a:cxn ang="0">
                  <a:pos x="753" y="363"/>
                </a:cxn>
                <a:cxn ang="0">
                  <a:pos x="695" y="323"/>
                </a:cxn>
                <a:cxn ang="0">
                  <a:pos x="695" y="243"/>
                </a:cxn>
                <a:cxn ang="0">
                  <a:pos x="660" y="116"/>
                </a:cxn>
                <a:cxn ang="0">
                  <a:pos x="597" y="46"/>
                </a:cxn>
                <a:cxn ang="0">
                  <a:pos x="505" y="0"/>
                </a:cxn>
                <a:cxn ang="0">
                  <a:pos x="391" y="12"/>
                </a:cxn>
                <a:cxn ang="0">
                  <a:pos x="321" y="53"/>
                </a:cxn>
                <a:cxn ang="0">
                  <a:pos x="286" y="98"/>
                </a:cxn>
                <a:cxn ang="0">
                  <a:pos x="253" y="121"/>
                </a:cxn>
                <a:cxn ang="0">
                  <a:pos x="218" y="116"/>
                </a:cxn>
                <a:cxn ang="0">
                  <a:pos x="166" y="63"/>
                </a:cxn>
                <a:cxn ang="0">
                  <a:pos x="132" y="0"/>
                </a:cxn>
                <a:cxn ang="0">
                  <a:pos x="103" y="30"/>
                </a:cxn>
                <a:cxn ang="0">
                  <a:pos x="0" y="150"/>
                </a:cxn>
                <a:cxn ang="0">
                  <a:pos x="5" y="178"/>
                </a:cxn>
                <a:cxn ang="0">
                  <a:pos x="17" y="191"/>
                </a:cxn>
                <a:cxn ang="0">
                  <a:pos x="120" y="81"/>
                </a:cxn>
                <a:cxn ang="0">
                  <a:pos x="172" y="133"/>
                </a:cxn>
                <a:cxn ang="0">
                  <a:pos x="206" y="168"/>
                </a:cxn>
                <a:cxn ang="0">
                  <a:pos x="253" y="168"/>
                </a:cxn>
                <a:cxn ang="0">
                  <a:pos x="286" y="156"/>
                </a:cxn>
                <a:cxn ang="0">
                  <a:pos x="339" y="116"/>
                </a:cxn>
                <a:cxn ang="0">
                  <a:pos x="367" y="70"/>
                </a:cxn>
                <a:cxn ang="0">
                  <a:pos x="442" y="46"/>
                </a:cxn>
                <a:cxn ang="0">
                  <a:pos x="505" y="53"/>
                </a:cxn>
                <a:cxn ang="0">
                  <a:pos x="562" y="87"/>
                </a:cxn>
                <a:cxn ang="0">
                  <a:pos x="615" y="138"/>
                </a:cxn>
                <a:cxn ang="0">
                  <a:pos x="643" y="203"/>
                </a:cxn>
                <a:cxn ang="0">
                  <a:pos x="643" y="260"/>
                </a:cxn>
                <a:cxn ang="0">
                  <a:pos x="643" y="323"/>
                </a:cxn>
                <a:cxn ang="0">
                  <a:pos x="666" y="375"/>
                </a:cxn>
                <a:cxn ang="0">
                  <a:pos x="730" y="410"/>
                </a:cxn>
                <a:cxn ang="0">
                  <a:pos x="804" y="444"/>
                </a:cxn>
                <a:cxn ang="0">
                  <a:pos x="770" y="554"/>
                </a:cxn>
                <a:cxn ang="0">
                  <a:pos x="580" y="503"/>
                </a:cxn>
                <a:cxn ang="0">
                  <a:pos x="454" y="450"/>
                </a:cxn>
                <a:cxn ang="0">
                  <a:pos x="339" y="416"/>
                </a:cxn>
                <a:cxn ang="0">
                  <a:pos x="241" y="363"/>
                </a:cxn>
                <a:cxn ang="0">
                  <a:pos x="120" y="266"/>
                </a:cxn>
                <a:cxn ang="0">
                  <a:pos x="34" y="173"/>
                </a:cxn>
                <a:cxn ang="0">
                  <a:pos x="22" y="185"/>
                </a:cxn>
                <a:cxn ang="0">
                  <a:pos x="75" y="266"/>
                </a:cxn>
              </a:cxnLst>
              <a:rect l="0" t="0" r="r" b="b"/>
              <a:pathLst>
                <a:path w="856" h="606">
                  <a:moveTo>
                    <a:pt x="75" y="266"/>
                  </a:moveTo>
                  <a:lnTo>
                    <a:pt x="172" y="363"/>
                  </a:lnTo>
                  <a:lnTo>
                    <a:pt x="304" y="428"/>
                  </a:lnTo>
                  <a:lnTo>
                    <a:pt x="489" y="513"/>
                  </a:lnTo>
                  <a:lnTo>
                    <a:pt x="615" y="566"/>
                  </a:lnTo>
                  <a:lnTo>
                    <a:pt x="816" y="606"/>
                  </a:lnTo>
                  <a:lnTo>
                    <a:pt x="856" y="393"/>
                  </a:lnTo>
                  <a:lnTo>
                    <a:pt x="804" y="393"/>
                  </a:lnTo>
                  <a:lnTo>
                    <a:pt x="753" y="363"/>
                  </a:lnTo>
                  <a:lnTo>
                    <a:pt x="695" y="323"/>
                  </a:lnTo>
                  <a:lnTo>
                    <a:pt x="695" y="243"/>
                  </a:lnTo>
                  <a:lnTo>
                    <a:pt x="660" y="116"/>
                  </a:lnTo>
                  <a:lnTo>
                    <a:pt x="597" y="46"/>
                  </a:lnTo>
                  <a:lnTo>
                    <a:pt x="505" y="0"/>
                  </a:lnTo>
                  <a:lnTo>
                    <a:pt x="391" y="12"/>
                  </a:lnTo>
                  <a:lnTo>
                    <a:pt x="321" y="53"/>
                  </a:lnTo>
                  <a:lnTo>
                    <a:pt x="286" y="98"/>
                  </a:lnTo>
                  <a:lnTo>
                    <a:pt x="253" y="121"/>
                  </a:lnTo>
                  <a:lnTo>
                    <a:pt x="218" y="116"/>
                  </a:lnTo>
                  <a:lnTo>
                    <a:pt x="166" y="63"/>
                  </a:lnTo>
                  <a:lnTo>
                    <a:pt x="132" y="0"/>
                  </a:lnTo>
                  <a:lnTo>
                    <a:pt x="103" y="30"/>
                  </a:lnTo>
                  <a:lnTo>
                    <a:pt x="0" y="150"/>
                  </a:lnTo>
                  <a:lnTo>
                    <a:pt x="5" y="178"/>
                  </a:lnTo>
                  <a:lnTo>
                    <a:pt x="17" y="191"/>
                  </a:lnTo>
                  <a:lnTo>
                    <a:pt x="120" y="81"/>
                  </a:lnTo>
                  <a:lnTo>
                    <a:pt x="172" y="133"/>
                  </a:lnTo>
                  <a:lnTo>
                    <a:pt x="206" y="168"/>
                  </a:lnTo>
                  <a:lnTo>
                    <a:pt x="253" y="168"/>
                  </a:lnTo>
                  <a:lnTo>
                    <a:pt x="286" y="156"/>
                  </a:lnTo>
                  <a:lnTo>
                    <a:pt x="339" y="116"/>
                  </a:lnTo>
                  <a:lnTo>
                    <a:pt x="367" y="70"/>
                  </a:lnTo>
                  <a:lnTo>
                    <a:pt x="442" y="46"/>
                  </a:lnTo>
                  <a:lnTo>
                    <a:pt x="505" y="53"/>
                  </a:lnTo>
                  <a:lnTo>
                    <a:pt x="562" y="87"/>
                  </a:lnTo>
                  <a:lnTo>
                    <a:pt x="615" y="138"/>
                  </a:lnTo>
                  <a:lnTo>
                    <a:pt x="643" y="203"/>
                  </a:lnTo>
                  <a:lnTo>
                    <a:pt x="643" y="260"/>
                  </a:lnTo>
                  <a:lnTo>
                    <a:pt x="643" y="323"/>
                  </a:lnTo>
                  <a:lnTo>
                    <a:pt x="666" y="375"/>
                  </a:lnTo>
                  <a:lnTo>
                    <a:pt x="730" y="410"/>
                  </a:lnTo>
                  <a:lnTo>
                    <a:pt x="804" y="444"/>
                  </a:lnTo>
                  <a:lnTo>
                    <a:pt x="770" y="554"/>
                  </a:lnTo>
                  <a:lnTo>
                    <a:pt x="580" y="503"/>
                  </a:lnTo>
                  <a:lnTo>
                    <a:pt x="454" y="450"/>
                  </a:lnTo>
                  <a:lnTo>
                    <a:pt x="339" y="416"/>
                  </a:lnTo>
                  <a:lnTo>
                    <a:pt x="241" y="363"/>
                  </a:lnTo>
                  <a:lnTo>
                    <a:pt x="120" y="266"/>
                  </a:lnTo>
                  <a:lnTo>
                    <a:pt x="34" y="173"/>
                  </a:lnTo>
                  <a:lnTo>
                    <a:pt x="22" y="185"/>
                  </a:lnTo>
                  <a:lnTo>
                    <a:pt x="75" y="266"/>
                  </a:lnTo>
                  <a:close/>
                </a:path>
              </a:pathLst>
            </a:custGeom>
            <a:solidFill>
              <a:schemeClr val="accent2"/>
            </a:solidFill>
            <a:ln w="9525">
              <a:noFill/>
              <a:round/>
              <a:headEnd/>
              <a:tailEnd/>
            </a:ln>
          </p:spPr>
          <p:txBody>
            <a:bodyPr/>
            <a:lstStyle/>
            <a:p>
              <a:pPr>
                <a:defRPr/>
              </a:pPr>
              <a:endParaRPr lang="en-CA"/>
            </a:p>
          </p:txBody>
        </p:sp>
        <p:sp>
          <p:nvSpPr>
            <p:cNvPr id="1229941" name="Oval 117"/>
            <p:cNvSpPr>
              <a:spLocks noChangeArrowheads="1"/>
            </p:cNvSpPr>
            <p:nvPr/>
          </p:nvSpPr>
          <p:spPr bwMode="auto">
            <a:xfrm rot="-4286940">
              <a:off x="2792" y="1885"/>
              <a:ext cx="141" cy="51"/>
            </a:xfrm>
            <a:prstGeom prst="ellipse">
              <a:avLst/>
            </a:prstGeom>
            <a:solidFill>
              <a:schemeClr val="tx2"/>
            </a:solidFill>
            <a:ln w="12700" cap="sq">
              <a:solidFill>
                <a:schemeClr val="tx1"/>
              </a:solidFill>
              <a:round/>
              <a:headEnd type="none" w="sm" len="sm"/>
              <a:tailEnd type="none" w="sm" len="sm"/>
            </a:ln>
            <a:effectLst/>
          </p:spPr>
          <p:txBody>
            <a:bodyPr wrap="none" lIns="274320" rIns="274320" anchor="ctr">
              <a:spAutoFit/>
            </a:bodyPr>
            <a:lstStyle/>
            <a:p>
              <a:pPr>
                <a:defRPr/>
              </a:pPr>
              <a:endParaRPr lang="en-CA"/>
            </a:p>
          </p:txBody>
        </p:sp>
        <p:sp>
          <p:nvSpPr>
            <p:cNvPr id="1229942" name="Oval 118"/>
            <p:cNvSpPr>
              <a:spLocks noChangeArrowheads="1"/>
            </p:cNvSpPr>
            <p:nvPr/>
          </p:nvSpPr>
          <p:spPr bwMode="auto">
            <a:xfrm rot="-4286940">
              <a:off x="2810" y="1914"/>
              <a:ext cx="82" cy="18"/>
            </a:xfrm>
            <a:prstGeom prst="ellipse">
              <a:avLst/>
            </a:prstGeom>
            <a:solidFill>
              <a:schemeClr val="bg2"/>
            </a:solidFill>
            <a:ln w="12700" cap="sq">
              <a:noFill/>
              <a:round/>
              <a:headEnd type="none" w="sm" len="sm"/>
              <a:tailEnd type="none" w="sm" len="sm"/>
            </a:ln>
            <a:effectLst/>
          </p:spPr>
          <p:txBody>
            <a:bodyPr wrap="none" lIns="274320" rIns="274320" anchor="ctr">
              <a:spAutoFit/>
            </a:bodyPr>
            <a:lstStyle/>
            <a:p>
              <a:pPr>
                <a:defRPr/>
              </a:pPr>
              <a:endParaRPr lang="en-CA"/>
            </a:p>
          </p:txBody>
        </p:sp>
        <p:sp>
          <p:nvSpPr>
            <p:cNvPr id="1229943" name="Oval 119"/>
            <p:cNvSpPr>
              <a:spLocks noChangeArrowheads="1"/>
            </p:cNvSpPr>
            <p:nvPr/>
          </p:nvSpPr>
          <p:spPr bwMode="auto">
            <a:xfrm rot="-4286940">
              <a:off x="2741" y="1885"/>
              <a:ext cx="141" cy="51"/>
            </a:xfrm>
            <a:prstGeom prst="ellipse">
              <a:avLst/>
            </a:prstGeom>
            <a:solidFill>
              <a:schemeClr val="tx2"/>
            </a:solidFill>
            <a:ln w="12700" cap="sq">
              <a:solidFill>
                <a:schemeClr val="tx1"/>
              </a:solidFill>
              <a:round/>
              <a:headEnd type="none" w="sm" len="sm"/>
              <a:tailEnd type="none" w="sm" len="sm"/>
            </a:ln>
            <a:effectLst/>
          </p:spPr>
          <p:txBody>
            <a:bodyPr wrap="none" lIns="274320" rIns="274320" anchor="ctr">
              <a:spAutoFit/>
            </a:bodyPr>
            <a:lstStyle/>
            <a:p>
              <a:pPr>
                <a:defRPr/>
              </a:pPr>
              <a:endParaRPr lang="en-CA"/>
            </a:p>
          </p:txBody>
        </p:sp>
        <p:sp>
          <p:nvSpPr>
            <p:cNvPr id="1229944" name="Oval 120"/>
            <p:cNvSpPr>
              <a:spLocks noChangeArrowheads="1"/>
            </p:cNvSpPr>
            <p:nvPr/>
          </p:nvSpPr>
          <p:spPr bwMode="auto">
            <a:xfrm rot="-4286940">
              <a:off x="2759" y="1914"/>
              <a:ext cx="82" cy="18"/>
            </a:xfrm>
            <a:prstGeom prst="ellipse">
              <a:avLst/>
            </a:prstGeom>
            <a:solidFill>
              <a:schemeClr val="bg2"/>
            </a:solidFill>
            <a:ln w="12700" cap="sq">
              <a:noFill/>
              <a:round/>
              <a:headEnd type="none" w="sm" len="sm"/>
              <a:tailEnd type="none" w="sm" len="sm"/>
            </a:ln>
            <a:effectLst/>
          </p:spPr>
          <p:txBody>
            <a:bodyPr wrap="none" lIns="274320" rIns="274320" anchor="ctr">
              <a:spAutoFit/>
            </a:bodyPr>
            <a:lstStyle/>
            <a:p>
              <a:pPr>
                <a:defRPr/>
              </a:pPr>
              <a:endParaRPr lang="en-CA"/>
            </a:p>
          </p:txBody>
        </p:sp>
        <p:sp>
          <p:nvSpPr>
            <p:cNvPr id="17526" name="Oval 121"/>
            <p:cNvSpPr>
              <a:spLocks noChangeArrowheads="1"/>
            </p:cNvSpPr>
            <p:nvPr/>
          </p:nvSpPr>
          <p:spPr bwMode="auto">
            <a:xfrm>
              <a:off x="2687" y="2089"/>
              <a:ext cx="198" cy="85"/>
            </a:xfrm>
            <a:prstGeom prst="ellipse">
              <a:avLst/>
            </a:prstGeom>
            <a:solidFill>
              <a:schemeClr val="bg1"/>
            </a:solidFill>
            <a:ln>
              <a:noFill/>
            </a:ln>
            <a:extLst>
              <a:ext uri="{91240B29-F687-4F45-9708-019B960494DF}">
                <a14:hiddenLine xmlns:a14="http://schemas.microsoft.com/office/drawing/2010/main" w="12700" cap="sq">
                  <a:solidFill>
                    <a:srgbClr val="000000"/>
                  </a:solidFill>
                  <a:round/>
                  <a:headEnd type="none" w="sm" len="sm"/>
                  <a:tailEnd type="none" w="sm" len="sm"/>
                </a14:hiddenLine>
              </a:ext>
            </a:extLst>
          </p:spPr>
          <p:txBody>
            <a:bodyPr lIns="274320" rIns="274320"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endParaRPr lang="en-US" altLang="en-US" sz="2400">
                <a:effectLst/>
                <a:latin typeface="Arial Rounded MT Bold" pitchFamily="34" charset="0"/>
              </a:endParaRPr>
            </a:p>
          </p:txBody>
        </p:sp>
      </p:grpSp>
      <p:grpSp>
        <p:nvGrpSpPr>
          <p:cNvPr id="4" name="Group 126"/>
          <p:cNvGrpSpPr>
            <a:grpSpLocks/>
          </p:cNvGrpSpPr>
          <p:nvPr/>
        </p:nvGrpSpPr>
        <p:grpSpPr bwMode="auto">
          <a:xfrm>
            <a:off x="1747838" y="2819400"/>
            <a:ext cx="7329487" cy="3722688"/>
            <a:chOff x="1748097" y="2819400"/>
            <a:chExt cx="7329228" cy="3722687"/>
          </a:xfrm>
        </p:grpSpPr>
        <p:grpSp>
          <p:nvGrpSpPr>
            <p:cNvPr id="17415" name="Group 4"/>
            <p:cNvGrpSpPr>
              <a:grpSpLocks/>
            </p:cNvGrpSpPr>
            <p:nvPr/>
          </p:nvGrpSpPr>
          <p:grpSpPr bwMode="auto">
            <a:xfrm flipH="1">
              <a:off x="8001000" y="4267200"/>
              <a:ext cx="1076325" cy="2274887"/>
              <a:chOff x="3915" y="446"/>
              <a:chExt cx="678" cy="1433"/>
            </a:xfrm>
          </p:grpSpPr>
          <p:sp>
            <p:nvSpPr>
              <p:cNvPr id="1229829" name="Rectangle 5"/>
              <p:cNvSpPr>
                <a:spLocks noChangeArrowheads="1"/>
              </p:cNvSpPr>
              <p:nvPr/>
            </p:nvSpPr>
            <p:spPr bwMode="auto">
              <a:xfrm>
                <a:off x="3951" y="544"/>
                <a:ext cx="532" cy="1148"/>
              </a:xfrm>
              <a:prstGeom prst="rect">
                <a:avLst/>
              </a:prstGeom>
              <a:solidFill>
                <a:srgbClr val="000000"/>
              </a:solidFill>
              <a:ln w="9525">
                <a:noFill/>
                <a:miter lim="800000"/>
                <a:headEnd/>
                <a:tailEnd/>
              </a:ln>
            </p:spPr>
            <p:txBody>
              <a:bodyPr/>
              <a:lstStyle/>
              <a:p>
                <a:pPr>
                  <a:defRPr/>
                </a:pPr>
                <a:endParaRPr lang="en-CA"/>
              </a:p>
            </p:txBody>
          </p:sp>
          <p:sp>
            <p:nvSpPr>
              <p:cNvPr id="1229830" name="Freeform 6"/>
              <p:cNvSpPr>
                <a:spLocks/>
              </p:cNvSpPr>
              <p:nvPr/>
            </p:nvSpPr>
            <p:spPr bwMode="auto">
              <a:xfrm>
                <a:off x="3959" y="567"/>
                <a:ext cx="516" cy="448"/>
              </a:xfrm>
              <a:custGeom>
                <a:avLst/>
                <a:gdLst/>
                <a:ahLst/>
                <a:cxnLst>
                  <a:cxn ang="0">
                    <a:pos x="2559" y="0"/>
                  </a:cxn>
                  <a:cxn ang="0">
                    <a:pos x="2580" y="1783"/>
                  </a:cxn>
                  <a:cxn ang="0">
                    <a:pos x="2456" y="1774"/>
                  </a:cxn>
                  <a:cxn ang="0">
                    <a:pos x="2330" y="1808"/>
                  </a:cxn>
                  <a:cxn ang="0">
                    <a:pos x="2201" y="1867"/>
                  </a:cxn>
                  <a:cxn ang="0">
                    <a:pos x="2073" y="1933"/>
                  </a:cxn>
                  <a:cxn ang="0">
                    <a:pos x="1945" y="1989"/>
                  </a:cxn>
                  <a:cxn ang="0">
                    <a:pos x="1820" y="2018"/>
                  </a:cxn>
                  <a:cxn ang="0">
                    <a:pos x="1699" y="2003"/>
                  </a:cxn>
                  <a:cxn ang="0">
                    <a:pos x="1584" y="1928"/>
                  </a:cxn>
                  <a:cxn ang="0">
                    <a:pos x="1477" y="1997"/>
                  </a:cxn>
                  <a:cxn ang="0">
                    <a:pos x="1369" y="2053"/>
                  </a:cxn>
                  <a:cxn ang="0">
                    <a:pos x="1260" y="2097"/>
                  </a:cxn>
                  <a:cxn ang="0">
                    <a:pos x="1150" y="2133"/>
                  </a:cxn>
                  <a:cxn ang="0">
                    <a:pos x="1038" y="2162"/>
                  </a:cxn>
                  <a:cxn ang="0">
                    <a:pos x="927" y="2188"/>
                  </a:cxn>
                  <a:cxn ang="0">
                    <a:pos x="814" y="2212"/>
                  </a:cxn>
                  <a:cxn ang="0">
                    <a:pos x="702" y="2240"/>
                  </a:cxn>
                  <a:cxn ang="0">
                    <a:pos x="608" y="2151"/>
                  </a:cxn>
                  <a:cxn ang="0">
                    <a:pos x="504" y="2089"/>
                  </a:cxn>
                  <a:cxn ang="0">
                    <a:pos x="395" y="2049"/>
                  </a:cxn>
                  <a:cxn ang="0">
                    <a:pos x="289" y="2025"/>
                  </a:cxn>
                  <a:cxn ang="0">
                    <a:pos x="189" y="2014"/>
                  </a:cxn>
                  <a:cxn ang="0">
                    <a:pos x="106" y="2012"/>
                  </a:cxn>
                  <a:cxn ang="0">
                    <a:pos x="42" y="2016"/>
                  </a:cxn>
                  <a:cxn ang="0">
                    <a:pos x="7" y="2022"/>
                  </a:cxn>
                  <a:cxn ang="0">
                    <a:pos x="9" y="1794"/>
                  </a:cxn>
                  <a:cxn ang="0">
                    <a:pos x="9" y="1553"/>
                  </a:cxn>
                  <a:cxn ang="0">
                    <a:pos x="6" y="1300"/>
                  </a:cxn>
                  <a:cxn ang="0">
                    <a:pos x="4" y="1041"/>
                  </a:cxn>
                  <a:cxn ang="0">
                    <a:pos x="1" y="777"/>
                  </a:cxn>
                  <a:cxn ang="0">
                    <a:pos x="0" y="513"/>
                  </a:cxn>
                  <a:cxn ang="0">
                    <a:pos x="1" y="252"/>
                  </a:cxn>
                  <a:cxn ang="0">
                    <a:pos x="7" y="0"/>
                  </a:cxn>
                  <a:cxn ang="0">
                    <a:pos x="2559" y="0"/>
                  </a:cxn>
                </a:cxnLst>
                <a:rect l="0" t="0" r="r" b="b"/>
                <a:pathLst>
                  <a:path w="2580" h="2240">
                    <a:moveTo>
                      <a:pt x="2559" y="0"/>
                    </a:moveTo>
                    <a:lnTo>
                      <a:pt x="2580" y="1783"/>
                    </a:lnTo>
                    <a:lnTo>
                      <a:pt x="2456" y="1774"/>
                    </a:lnTo>
                    <a:lnTo>
                      <a:pt x="2330" y="1808"/>
                    </a:lnTo>
                    <a:lnTo>
                      <a:pt x="2201" y="1867"/>
                    </a:lnTo>
                    <a:lnTo>
                      <a:pt x="2073" y="1933"/>
                    </a:lnTo>
                    <a:lnTo>
                      <a:pt x="1945" y="1989"/>
                    </a:lnTo>
                    <a:lnTo>
                      <a:pt x="1820" y="2018"/>
                    </a:lnTo>
                    <a:lnTo>
                      <a:pt x="1699" y="2003"/>
                    </a:lnTo>
                    <a:lnTo>
                      <a:pt x="1584" y="1928"/>
                    </a:lnTo>
                    <a:lnTo>
                      <a:pt x="1477" y="1997"/>
                    </a:lnTo>
                    <a:lnTo>
                      <a:pt x="1369" y="2053"/>
                    </a:lnTo>
                    <a:lnTo>
                      <a:pt x="1260" y="2097"/>
                    </a:lnTo>
                    <a:lnTo>
                      <a:pt x="1150" y="2133"/>
                    </a:lnTo>
                    <a:lnTo>
                      <a:pt x="1038" y="2162"/>
                    </a:lnTo>
                    <a:lnTo>
                      <a:pt x="927" y="2188"/>
                    </a:lnTo>
                    <a:lnTo>
                      <a:pt x="814" y="2212"/>
                    </a:lnTo>
                    <a:lnTo>
                      <a:pt x="702" y="2240"/>
                    </a:lnTo>
                    <a:lnTo>
                      <a:pt x="608" y="2151"/>
                    </a:lnTo>
                    <a:lnTo>
                      <a:pt x="504" y="2089"/>
                    </a:lnTo>
                    <a:lnTo>
                      <a:pt x="395" y="2049"/>
                    </a:lnTo>
                    <a:lnTo>
                      <a:pt x="289" y="2025"/>
                    </a:lnTo>
                    <a:lnTo>
                      <a:pt x="189" y="2014"/>
                    </a:lnTo>
                    <a:lnTo>
                      <a:pt x="106" y="2012"/>
                    </a:lnTo>
                    <a:lnTo>
                      <a:pt x="42" y="2016"/>
                    </a:lnTo>
                    <a:lnTo>
                      <a:pt x="7" y="2022"/>
                    </a:lnTo>
                    <a:lnTo>
                      <a:pt x="9" y="1794"/>
                    </a:lnTo>
                    <a:lnTo>
                      <a:pt x="9" y="1553"/>
                    </a:lnTo>
                    <a:lnTo>
                      <a:pt x="6" y="1300"/>
                    </a:lnTo>
                    <a:lnTo>
                      <a:pt x="4" y="1041"/>
                    </a:lnTo>
                    <a:lnTo>
                      <a:pt x="1" y="777"/>
                    </a:lnTo>
                    <a:lnTo>
                      <a:pt x="0" y="513"/>
                    </a:lnTo>
                    <a:lnTo>
                      <a:pt x="1" y="252"/>
                    </a:lnTo>
                    <a:lnTo>
                      <a:pt x="7" y="0"/>
                    </a:lnTo>
                    <a:lnTo>
                      <a:pt x="2559" y="0"/>
                    </a:lnTo>
                    <a:close/>
                  </a:path>
                </a:pathLst>
              </a:custGeom>
              <a:solidFill>
                <a:srgbClr val="3F72F2"/>
              </a:solidFill>
              <a:ln w="9525">
                <a:noFill/>
                <a:round/>
                <a:headEnd/>
                <a:tailEnd/>
              </a:ln>
            </p:spPr>
            <p:txBody>
              <a:bodyPr/>
              <a:lstStyle/>
              <a:p>
                <a:pPr>
                  <a:defRPr/>
                </a:pPr>
                <a:endParaRPr lang="en-CA"/>
              </a:p>
            </p:txBody>
          </p:sp>
          <p:sp>
            <p:nvSpPr>
              <p:cNvPr id="1229831" name="Freeform 7"/>
              <p:cNvSpPr>
                <a:spLocks/>
              </p:cNvSpPr>
              <p:nvPr/>
            </p:nvSpPr>
            <p:spPr bwMode="auto">
              <a:xfrm>
                <a:off x="4110" y="929"/>
                <a:ext cx="363" cy="136"/>
              </a:xfrm>
              <a:custGeom>
                <a:avLst/>
                <a:gdLst/>
                <a:ahLst/>
                <a:cxnLst>
                  <a:cxn ang="0">
                    <a:pos x="1815" y="674"/>
                  </a:cxn>
                  <a:cxn ang="0">
                    <a:pos x="1684" y="676"/>
                  </a:cxn>
                  <a:cxn ang="0">
                    <a:pos x="1550" y="656"/>
                  </a:cxn>
                  <a:cxn ang="0">
                    <a:pos x="1412" y="618"/>
                  </a:cxn>
                  <a:cxn ang="0">
                    <a:pos x="1274" y="572"/>
                  </a:cxn>
                  <a:cxn ang="0">
                    <a:pos x="1134" y="527"/>
                  </a:cxn>
                  <a:cxn ang="0">
                    <a:pos x="996" y="492"/>
                  </a:cxn>
                  <a:cxn ang="0">
                    <a:pos x="859" y="475"/>
                  </a:cxn>
                  <a:cxn ang="0">
                    <a:pos x="726" y="488"/>
                  </a:cxn>
                  <a:cxn ang="0">
                    <a:pos x="425" y="622"/>
                  </a:cxn>
                  <a:cxn ang="0">
                    <a:pos x="0" y="426"/>
                  </a:cxn>
                  <a:cxn ang="0">
                    <a:pos x="87" y="402"/>
                  </a:cxn>
                  <a:cxn ang="0">
                    <a:pos x="187" y="380"/>
                  </a:cxn>
                  <a:cxn ang="0">
                    <a:pos x="292" y="358"/>
                  </a:cxn>
                  <a:cxn ang="0">
                    <a:pos x="402" y="333"/>
                  </a:cxn>
                  <a:cxn ang="0">
                    <a:pos x="509" y="301"/>
                  </a:cxn>
                  <a:cxn ang="0">
                    <a:pos x="612" y="263"/>
                  </a:cxn>
                  <a:cxn ang="0">
                    <a:pos x="706" y="214"/>
                  </a:cxn>
                  <a:cxn ang="0">
                    <a:pos x="788" y="156"/>
                  </a:cxn>
                  <a:cxn ang="0">
                    <a:pos x="879" y="194"/>
                  </a:cxn>
                  <a:cxn ang="0">
                    <a:pos x="976" y="213"/>
                  </a:cxn>
                  <a:cxn ang="0">
                    <a:pos x="1074" y="213"/>
                  </a:cxn>
                  <a:cxn ang="0">
                    <a:pos x="1175" y="197"/>
                  </a:cxn>
                  <a:cxn ang="0">
                    <a:pos x="1272" y="166"/>
                  </a:cxn>
                  <a:cxn ang="0">
                    <a:pos x="1368" y="122"/>
                  </a:cxn>
                  <a:cxn ang="0">
                    <a:pos x="1459" y="65"/>
                  </a:cxn>
                  <a:cxn ang="0">
                    <a:pos x="1545" y="0"/>
                  </a:cxn>
                  <a:cxn ang="0">
                    <a:pos x="1815" y="0"/>
                  </a:cxn>
                  <a:cxn ang="0">
                    <a:pos x="1815" y="674"/>
                  </a:cxn>
                </a:cxnLst>
                <a:rect l="0" t="0" r="r" b="b"/>
                <a:pathLst>
                  <a:path w="1815" h="676">
                    <a:moveTo>
                      <a:pt x="1815" y="674"/>
                    </a:moveTo>
                    <a:lnTo>
                      <a:pt x="1684" y="676"/>
                    </a:lnTo>
                    <a:lnTo>
                      <a:pt x="1550" y="656"/>
                    </a:lnTo>
                    <a:lnTo>
                      <a:pt x="1412" y="618"/>
                    </a:lnTo>
                    <a:lnTo>
                      <a:pt x="1274" y="572"/>
                    </a:lnTo>
                    <a:lnTo>
                      <a:pt x="1134" y="527"/>
                    </a:lnTo>
                    <a:lnTo>
                      <a:pt x="996" y="492"/>
                    </a:lnTo>
                    <a:lnTo>
                      <a:pt x="859" y="475"/>
                    </a:lnTo>
                    <a:lnTo>
                      <a:pt x="726" y="488"/>
                    </a:lnTo>
                    <a:lnTo>
                      <a:pt x="425" y="622"/>
                    </a:lnTo>
                    <a:lnTo>
                      <a:pt x="0" y="426"/>
                    </a:lnTo>
                    <a:lnTo>
                      <a:pt x="87" y="402"/>
                    </a:lnTo>
                    <a:lnTo>
                      <a:pt x="187" y="380"/>
                    </a:lnTo>
                    <a:lnTo>
                      <a:pt x="292" y="358"/>
                    </a:lnTo>
                    <a:lnTo>
                      <a:pt x="402" y="333"/>
                    </a:lnTo>
                    <a:lnTo>
                      <a:pt x="509" y="301"/>
                    </a:lnTo>
                    <a:lnTo>
                      <a:pt x="612" y="263"/>
                    </a:lnTo>
                    <a:lnTo>
                      <a:pt x="706" y="214"/>
                    </a:lnTo>
                    <a:lnTo>
                      <a:pt x="788" y="156"/>
                    </a:lnTo>
                    <a:lnTo>
                      <a:pt x="879" y="194"/>
                    </a:lnTo>
                    <a:lnTo>
                      <a:pt x="976" y="213"/>
                    </a:lnTo>
                    <a:lnTo>
                      <a:pt x="1074" y="213"/>
                    </a:lnTo>
                    <a:lnTo>
                      <a:pt x="1175" y="197"/>
                    </a:lnTo>
                    <a:lnTo>
                      <a:pt x="1272" y="166"/>
                    </a:lnTo>
                    <a:lnTo>
                      <a:pt x="1368" y="122"/>
                    </a:lnTo>
                    <a:lnTo>
                      <a:pt x="1459" y="65"/>
                    </a:lnTo>
                    <a:lnTo>
                      <a:pt x="1545" y="0"/>
                    </a:lnTo>
                    <a:lnTo>
                      <a:pt x="1815" y="0"/>
                    </a:lnTo>
                    <a:lnTo>
                      <a:pt x="1815" y="674"/>
                    </a:lnTo>
                    <a:close/>
                  </a:path>
                </a:pathLst>
              </a:custGeom>
              <a:solidFill>
                <a:srgbClr val="00F2CC"/>
              </a:solidFill>
              <a:ln w="9525">
                <a:noFill/>
                <a:round/>
                <a:headEnd/>
                <a:tailEnd/>
              </a:ln>
            </p:spPr>
            <p:txBody>
              <a:bodyPr/>
              <a:lstStyle/>
              <a:p>
                <a:pPr>
                  <a:defRPr/>
                </a:pPr>
                <a:endParaRPr lang="en-CA"/>
              </a:p>
            </p:txBody>
          </p:sp>
          <p:sp>
            <p:nvSpPr>
              <p:cNvPr id="1229832" name="Freeform 8"/>
              <p:cNvSpPr>
                <a:spLocks/>
              </p:cNvSpPr>
              <p:nvPr/>
            </p:nvSpPr>
            <p:spPr bwMode="auto">
              <a:xfrm>
                <a:off x="3961" y="973"/>
                <a:ext cx="224" cy="137"/>
              </a:xfrm>
              <a:custGeom>
                <a:avLst/>
                <a:gdLst/>
                <a:ahLst/>
                <a:cxnLst>
                  <a:cxn ang="0">
                    <a:pos x="1120" y="456"/>
                  </a:cxn>
                  <a:cxn ang="0">
                    <a:pos x="1031" y="543"/>
                  </a:cxn>
                  <a:cxn ang="0">
                    <a:pos x="945" y="598"/>
                  </a:cxn>
                  <a:cxn ang="0">
                    <a:pos x="863" y="623"/>
                  </a:cxn>
                  <a:cxn ang="0">
                    <a:pos x="785" y="624"/>
                  </a:cxn>
                  <a:cxn ang="0">
                    <a:pos x="709" y="601"/>
                  </a:cxn>
                  <a:cxn ang="0">
                    <a:pos x="640" y="560"/>
                  </a:cxn>
                  <a:cxn ang="0">
                    <a:pos x="576" y="502"/>
                  </a:cxn>
                  <a:cxn ang="0">
                    <a:pos x="519" y="435"/>
                  </a:cxn>
                  <a:cxn ang="0">
                    <a:pos x="455" y="462"/>
                  </a:cxn>
                  <a:cxn ang="0">
                    <a:pos x="390" y="491"/>
                  </a:cxn>
                  <a:cxn ang="0">
                    <a:pos x="325" y="520"/>
                  </a:cxn>
                  <a:cxn ang="0">
                    <a:pos x="259" y="551"/>
                  </a:cxn>
                  <a:cxn ang="0">
                    <a:pos x="193" y="581"/>
                  </a:cxn>
                  <a:cxn ang="0">
                    <a:pos x="127" y="615"/>
                  </a:cxn>
                  <a:cxn ang="0">
                    <a:pos x="63" y="648"/>
                  </a:cxn>
                  <a:cxn ang="0">
                    <a:pos x="0" y="684"/>
                  </a:cxn>
                  <a:cxn ang="0">
                    <a:pos x="0" y="0"/>
                  </a:cxn>
                  <a:cxn ang="0">
                    <a:pos x="67" y="12"/>
                  </a:cxn>
                  <a:cxn ang="0">
                    <a:pos x="138" y="14"/>
                  </a:cxn>
                  <a:cxn ang="0">
                    <a:pos x="210" y="12"/>
                  </a:cxn>
                  <a:cxn ang="0">
                    <a:pos x="283" y="10"/>
                  </a:cxn>
                  <a:cxn ang="0">
                    <a:pos x="353" y="9"/>
                  </a:cxn>
                  <a:cxn ang="0">
                    <a:pos x="423" y="19"/>
                  </a:cxn>
                  <a:cxn ang="0">
                    <a:pos x="489" y="41"/>
                  </a:cxn>
                  <a:cxn ang="0">
                    <a:pos x="551" y="82"/>
                  </a:cxn>
                  <a:cxn ang="0">
                    <a:pos x="608" y="153"/>
                  </a:cxn>
                  <a:cxn ang="0">
                    <a:pos x="675" y="215"/>
                  </a:cxn>
                  <a:cxn ang="0">
                    <a:pos x="747" y="269"/>
                  </a:cxn>
                  <a:cxn ang="0">
                    <a:pos x="823" y="315"/>
                  </a:cxn>
                  <a:cxn ang="0">
                    <a:pos x="900" y="354"/>
                  </a:cxn>
                  <a:cxn ang="0">
                    <a:pos x="977" y="391"/>
                  </a:cxn>
                  <a:cxn ang="0">
                    <a:pos x="1050" y="423"/>
                  </a:cxn>
                  <a:cxn ang="0">
                    <a:pos x="1120" y="456"/>
                  </a:cxn>
                </a:cxnLst>
                <a:rect l="0" t="0" r="r" b="b"/>
                <a:pathLst>
                  <a:path w="1120" h="684">
                    <a:moveTo>
                      <a:pt x="1120" y="456"/>
                    </a:moveTo>
                    <a:lnTo>
                      <a:pt x="1031" y="543"/>
                    </a:lnTo>
                    <a:lnTo>
                      <a:pt x="945" y="598"/>
                    </a:lnTo>
                    <a:lnTo>
                      <a:pt x="863" y="623"/>
                    </a:lnTo>
                    <a:lnTo>
                      <a:pt x="785" y="624"/>
                    </a:lnTo>
                    <a:lnTo>
                      <a:pt x="709" y="601"/>
                    </a:lnTo>
                    <a:lnTo>
                      <a:pt x="640" y="560"/>
                    </a:lnTo>
                    <a:lnTo>
                      <a:pt x="576" y="502"/>
                    </a:lnTo>
                    <a:lnTo>
                      <a:pt x="519" y="435"/>
                    </a:lnTo>
                    <a:lnTo>
                      <a:pt x="455" y="462"/>
                    </a:lnTo>
                    <a:lnTo>
                      <a:pt x="390" y="491"/>
                    </a:lnTo>
                    <a:lnTo>
                      <a:pt x="325" y="520"/>
                    </a:lnTo>
                    <a:lnTo>
                      <a:pt x="259" y="551"/>
                    </a:lnTo>
                    <a:lnTo>
                      <a:pt x="193" y="581"/>
                    </a:lnTo>
                    <a:lnTo>
                      <a:pt x="127" y="615"/>
                    </a:lnTo>
                    <a:lnTo>
                      <a:pt x="63" y="648"/>
                    </a:lnTo>
                    <a:lnTo>
                      <a:pt x="0" y="684"/>
                    </a:lnTo>
                    <a:lnTo>
                      <a:pt x="0" y="0"/>
                    </a:lnTo>
                    <a:lnTo>
                      <a:pt x="67" y="12"/>
                    </a:lnTo>
                    <a:lnTo>
                      <a:pt x="138" y="14"/>
                    </a:lnTo>
                    <a:lnTo>
                      <a:pt x="210" y="12"/>
                    </a:lnTo>
                    <a:lnTo>
                      <a:pt x="283" y="10"/>
                    </a:lnTo>
                    <a:lnTo>
                      <a:pt x="353" y="9"/>
                    </a:lnTo>
                    <a:lnTo>
                      <a:pt x="423" y="19"/>
                    </a:lnTo>
                    <a:lnTo>
                      <a:pt x="489" y="41"/>
                    </a:lnTo>
                    <a:lnTo>
                      <a:pt x="551" y="82"/>
                    </a:lnTo>
                    <a:lnTo>
                      <a:pt x="608" y="153"/>
                    </a:lnTo>
                    <a:lnTo>
                      <a:pt x="675" y="215"/>
                    </a:lnTo>
                    <a:lnTo>
                      <a:pt x="747" y="269"/>
                    </a:lnTo>
                    <a:lnTo>
                      <a:pt x="823" y="315"/>
                    </a:lnTo>
                    <a:lnTo>
                      <a:pt x="900" y="354"/>
                    </a:lnTo>
                    <a:lnTo>
                      <a:pt x="977" y="391"/>
                    </a:lnTo>
                    <a:lnTo>
                      <a:pt x="1050" y="423"/>
                    </a:lnTo>
                    <a:lnTo>
                      <a:pt x="1120" y="456"/>
                    </a:lnTo>
                    <a:close/>
                  </a:path>
                </a:pathLst>
              </a:custGeom>
              <a:solidFill>
                <a:srgbClr val="00F2CC"/>
              </a:solidFill>
              <a:ln w="9525">
                <a:noFill/>
                <a:round/>
                <a:headEnd/>
                <a:tailEnd/>
              </a:ln>
            </p:spPr>
            <p:txBody>
              <a:bodyPr/>
              <a:lstStyle/>
              <a:p>
                <a:pPr>
                  <a:defRPr/>
                </a:pPr>
                <a:endParaRPr lang="en-CA"/>
              </a:p>
            </p:txBody>
          </p:sp>
          <p:sp>
            <p:nvSpPr>
              <p:cNvPr id="1229833" name="Freeform 9"/>
              <p:cNvSpPr>
                <a:spLocks/>
              </p:cNvSpPr>
              <p:nvPr/>
            </p:nvSpPr>
            <p:spPr bwMode="auto">
              <a:xfrm>
                <a:off x="4133" y="1034"/>
                <a:ext cx="340" cy="109"/>
              </a:xfrm>
              <a:custGeom>
                <a:avLst/>
                <a:gdLst/>
                <a:ahLst/>
                <a:cxnLst>
                  <a:cxn ang="0">
                    <a:pos x="1700" y="213"/>
                  </a:cxn>
                  <a:cxn ang="0">
                    <a:pos x="1690" y="452"/>
                  </a:cxn>
                  <a:cxn ang="0">
                    <a:pos x="1612" y="427"/>
                  </a:cxn>
                  <a:cxn ang="0">
                    <a:pos x="1524" y="410"/>
                  </a:cxn>
                  <a:cxn ang="0">
                    <a:pos x="1428" y="396"/>
                  </a:cxn>
                  <a:cxn ang="0">
                    <a:pos x="1329" y="388"/>
                  </a:cxn>
                  <a:cxn ang="0">
                    <a:pos x="1227" y="383"/>
                  </a:cxn>
                  <a:cxn ang="0">
                    <a:pos x="1129" y="380"/>
                  </a:cxn>
                  <a:cxn ang="0">
                    <a:pos x="1036" y="379"/>
                  </a:cxn>
                  <a:cxn ang="0">
                    <a:pos x="953" y="379"/>
                  </a:cxn>
                  <a:cxn ang="0">
                    <a:pos x="862" y="345"/>
                  </a:cxn>
                  <a:cxn ang="0">
                    <a:pos x="775" y="333"/>
                  </a:cxn>
                  <a:cxn ang="0">
                    <a:pos x="690" y="336"/>
                  </a:cxn>
                  <a:cxn ang="0">
                    <a:pos x="610" y="357"/>
                  </a:cxn>
                  <a:cxn ang="0">
                    <a:pos x="529" y="388"/>
                  </a:cxn>
                  <a:cxn ang="0">
                    <a:pos x="449" y="432"/>
                  </a:cxn>
                  <a:cxn ang="0">
                    <a:pos x="370" y="484"/>
                  </a:cxn>
                  <a:cxn ang="0">
                    <a:pos x="290" y="544"/>
                  </a:cxn>
                  <a:cxn ang="0">
                    <a:pos x="0" y="389"/>
                  </a:cxn>
                  <a:cxn ang="0">
                    <a:pos x="119" y="310"/>
                  </a:cxn>
                  <a:cxn ang="0">
                    <a:pos x="243" y="225"/>
                  </a:cxn>
                  <a:cxn ang="0">
                    <a:pos x="368" y="139"/>
                  </a:cxn>
                  <a:cxn ang="0">
                    <a:pos x="499" y="66"/>
                  </a:cxn>
                  <a:cxn ang="0">
                    <a:pos x="636" y="16"/>
                  </a:cxn>
                  <a:cxn ang="0">
                    <a:pos x="784" y="0"/>
                  </a:cxn>
                  <a:cxn ang="0">
                    <a:pos x="940" y="27"/>
                  </a:cxn>
                  <a:cxn ang="0">
                    <a:pos x="1109" y="109"/>
                  </a:cxn>
                  <a:cxn ang="0">
                    <a:pos x="1190" y="130"/>
                  </a:cxn>
                  <a:cxn ang="0">
                    <a:pos x="1282" y="148"/>
                  </a:cxn>
                  <a:cxn ang="0">
                    <a:pos x="1380" y="162"/>
                  </a:cxn>
                  <a:cxn ang="0">
                    <a:pos x="1474" y="176"/>
                  </a:cxn>
                  <a:cxn ang="0">
                    <a:pos x="1559" y="186"/>
                  </a:cxn>
                  <a:cxn ang="0">
                    <a:pos x="1630" y="196"/>
                  </a:cxn>
                  <a:cxn ang="0">
                    <a:pos x="1679" y="204"/>
                  </a:cxn>
                  <a:cxn ang="0">
                    <a:pos x="1700" y="213"/>
                  </a:cxn>
                </a:cxnLst>
                <a:rect l="0" t="0" r="r" b="b"/>
                <a:pathLst>
                  <a:path w="1700" h="544">
                    <a:moveTo>
                      <a:pt x="1700" y="213"/>
                    </a:moveTo>
                    <a:lnTo>
                      <a:pt x="1690" y="452"/>
                    </a:lnTo>
                    <a:lnTo>
                      <a:pt x="1612" y="427"/>
                    </a:lnTo>
                    <a:lnTo>
                      <a:pt x="1524" y="410"/>
                    </a:lnTo>
                    <a:lnTo>
                      <a:pt x="1428" y="396"/>
                    </a:lnTo>
                    <a:lnTo>
                      <a:pt x="1329" y="388"/>
                    </a:lnTo>
                    <a:lnTo>
                      <a:pt x="1227" y="383"/>
                    </a:lnTo>
                    <a:lnTo>
                      <a:pt x="1129" y="380"/>
                    </a:lnTo>
                    <a:lnTo>
                      <a:pt x="1036" y="379"/>
                    </a:lnTo>
                    <a:lnTo>
                      <a:pt x="953" y="379"/>
                    </a:lnTo>
                    <a:lnTo>
                      <a:pt x="862" y="345"/>
                    </a:lnTo>
                    <a:lnTo>
                      <a:pt x="775" y="333"/>
                    </a:lnTo>
                    <a:lnTo>
                      <a:pt x="690" y="336"/>
                    </a:lnTo>
                    <a:lnTo>
                      <a:pt x="610" y="357"/>
                    </a:lnTo>
                    <a:lnTo>
                      <a:pt x="529" y="388"/>
                    </a:lnTo>
                    <a:lnTo>
                      <a:pt x="449" y="432"/>
                    </a:lnTo>
                    <a:lnTo>
                      <a:pt x="370" y="484"/>
                    </a:lnTo>
                    <a:lnTo>
                      <a:pt x="290" y="544"/>
                    </a:lnTo>
                    <a:lnTo>
                      <a:pt x="0" y="389"/>
                    </a:lnTo>
                    <a:lnTo>
                      <a:pt x="119" y="310"/>
                    </a:lnTo>
                    <a:lnTo>
                      <a:pt x="243" y="225"/>
                    </a:lnTo>
                    <a:lnTo>
                      <a:pt x="368" y="139"/>
                    </a:lnTo>
                    <a:lnTo>
                      <a:pt x="499" y="66"/>
                    </a:lnTo>
                    <a:lnTo>
                      <a:pt x="636" y="16"/>
                    </a:lnTo>
                    <a:lnTo>
                      <a:pt x="784" y="0"/>
                    </a:lnTo>
                    <a:lnTo>
                      <a:pt x="940" y="27"/>
                    </a:lnTo>
                    <a:lnTo>
                      <a:pt x="1109" y="109"/>
                    </a:lnTo>
                    <a:lnTo>
                      <a:pt x="1190" y="130"/>
                    </a:lnTo>
                    <a:lnTo>
                      <a:pt x="1282" y="148"/>
                    </a:lnTo>
                    <a:lnTo>
                      <a:pt x="1380" y="162"/>
                    </a:lnTo>
                    <a:lnTo>
                      <a:pt x="1474" y="176"/>
                    </a:lnTo>
                    <a:lnTo>
                      <a:pt x="1559" y="186"/>
                    </a:lnTo>
                    <a:lnTo>
                      <a:pt x="1630" y="196"/>
                    </a:lnTo>
                    <a:lnTo>
                      <a:pt x="1679" y="204"/>
                    </a:lnTo>
                    <a:lnTo>
                      <a:pt x="1700" y="213"/>
                    </a:lnTo>
                    <a:close/>
                  </a:path>
                </a:pathLst>
              </a:custGeom>
              <a:solidFill>
                <a:srgbClr val="00F2CC"/>
              </a:solidFill>
              <a:ln w="9525">
                <a:noFill/>
                <a:round/>
                <a:headEnd/>
                <a:tailEnd/>
              </a:ln>
            </p:spPr>
            <p:txBody>
              <a:bodyPr/>
              <a:lstStyle/>
              <a:p>
                <a:pPr>
                  <a:defRPr/>
                </a:pPr>
                <a:endParaRPr lang="en-CA"/>
              </a:p>
            </p:txBody>
          </p:sp>
          <p:sp>
            <p:nvSpPr>
              <p:cNvPr id="1229834" name="Freeform 10"/>
              <p:cNvSpPr>
                <a:spLocks/>
              </p:cNvSpPr>
              <p:nvPr/>
            </p:nvSpPr>
            <p:spPr bwMode="auto">
              <a:xfrm>
                <a:off x="3959" y="1075"/>
                <a:ext cx="516" cy="606"/>
              </a:xfrm>
              <a:custGeom>
                <a:avLst/>
                <a:gdLst/>
                <a:ahLst/>
                <a:cxnLst>
                  <a:cxn ang="0">
                    <a:pos x="1172" y="415"/>
                  </a:cxn>
                  <a:cxn ang="0">
                    <a:pos x="1223" y="355"/>
                  </a:cxn>
                  <a:cxn ang="0">
                    <a:pos x="1277" y="310"/>
                  </a:cxn>
                  <a:cxn ang="0">
                    <a:pos x="1334" y="275"/>
                  </a:cxn>
                  <a:cxn ang="0">
                    <a:pos x="1391" y="251"/>
                  </a:cxn>
                  <a:cxn ang="0">
                    <a:pos x="1449" y="232"/>
                  </a:cxn>
                  <a:cxn ang="0">
                    <a:pos x="1510" y="218"/>
                  </a:cxn>
                  <a:cxn ang="0">
                    <a:pos x="1569" y="207"/>
                  </a:cxn>
                  <a:cxn ang="0">
                    <a:pos x="1629" y="197"/>
                  </a:cxn>
                  <a:cxn ang="0">
                    <a:pos x="1738" y="229"/>
                  </a:cxn>
                  <a:cxn ang="0">
                    <a:pos x="1857" y="243"/>
                  </a:cxn>
                  <a:cxn ang="0">
                    <a:pos x="1981" y="242"/>
                  </a:cxn>
                  <a:cxn ang="0">
                    <a:pos x="2109" y="236"/>
                  </a:cxn>
                  <a:cxn ang="0">
                    <a:pos x="2235" y="231"/>
                  </a:cxn>
                  <a:cxn ang="0">
                    <a:pos x="2358" y="235"/>
                  </a:cxn>
                  <a:cxn ang="0">
                    <a:pos x="2474" y="255"/>
                  </a:cxn>
                  <a:cxn ang="0">
                    <a:pos x="2583" y="301"/>
                  </a:cxn>
                  <a:cxn ang="0">
                    <a:pos x="2572" y="417"/>
                  </a:cxn>
                  <a:cxn ang="0">
                    <a:pos x="2569" y="661"/>
                  </a:cxn>
                  <a:cxn ang="0">
                    <a:pos x="2567" y="1001"/>
                  </a:cxn>
                  <a:cxn ang="0">
                    <a:pos x="2569" y="1404"/>
                  </a:cxn>
                  <a:cxn ang="0">
                    <a:pos x="2570" y="1837"/>
                  </a:cxn>
                  <a:cxn ang="0">
                    <a:pos x="2572" y="2271"/>
                  </a:cxn>
                  <a:cxn ang="0">
                    <a:pos x="2574" y="2671"/>
                  </a:cxn>
                  <a:cxn ang="0">
                    <a:pos x="2572" y="3006"/>
                  </a:cxn>
                  <a:cxn ang="0">
                    <a:pos x="2307" y="3012"/>
                  </a:cxn>
                  <a:cxn ang="0">
                    <a:pos x="1955" y="3019"/>
                  </a:cxn>
                  <a:cxn ang="0">
                    <a:pos x="1552" y="3023"/>
                  </a:cxn>
                  <a:cxn ang="0">
                    <a:pos x="1134" y="3028"/>
                  </a:cxn>
                  <a:cxn ang="0">
                    <a:pos x="734" y="3029"/>
                  </a:cxn>
                  <a:cxn ang="0">
                    <a:pos x="389" y="3030"/>
                  </a:cxn>
                  <a:cxn ang="0">
                    <a:pos x="131" y="3029"/>
                  </a:cxn>
                  <a:cxn ang="0">
                    <a:pos x="0" y="3027"/>
                  </a:cxn>
                  <a:cxn ang="0">
                    <a:pos x="1" y="2692"/>
                  </a:cxn>
                  <a:cxn ang="0">
                    <a:pos x="3" y="2349"/>
                  </a:cxn>
                  <a:cxn ang="0">
                    <a:pos x="1" y="1997"/>
                  </a:cxn>
                  <a:cxn ang="0">
                    <a:pos x="1" y="1644"/>
                  </a:cxn>
                  <a:cxn ang="0">
                    <a:pos x="0" y="1289"/>
                  </a:cxn>
                  <a:cxn ang="0">
                    <a:pos x="1" y="940"/>
                  </a:cxn>
                  <a:cxn ang="0">
                    <a:pos x="4" y="598"/>
                  </a:cxn>
                  <a:cxn ang="0">
                    <a:pos x="10" y="269"/>
                  </a:cxn>
                  <a:cxn ang="0">
                    <a:pos x="65" y="210"/>
                  </a:cxn>
                  <a:cxn ang="0">
                    <a:pos x="126" y="166"/>
                  </a:cxn>
                  <a:cxn ang="0">
                    <a:pos x="192" y="132"/>
                  </a:cxn>
                  <a:cxn ang="0">
                    <a:pos x="262" y="106"/>
                  </a:cxn>
                  <a:cxn ang="0">
                    <a:pos x="331" y="83"/>
                  </a:cxn>
                  <a:cxn ang="0">
                    <a:pos x="400" y="60"/>
                  </a:cxn>
                  <a:cxn ang="0">
                    <a:pos x="467" y="33"/>
                  </a:cxn>
                  <a:cxn ang="0">
                    <a:pos x="529" y="0"/>
                  </a:cxn>
                  <a:cxn ang="0">
                    <a:pos x="600" y="78"/>
                  </a:cxn>
                  <a:cxn ang="0">
                    <a:pos x="678" y="141"/>
                  </a:cxn>
                  <a:cxn ang="0">
                    <a:pos x="759" y="191"/>
                  </a:cxn>
                  <a:cxn ang="0">
                    <a:pos x="842" y="234"/>
                  </a:cxn>
                  <a:cxn ang="0">
                    <a:pos x="926" y="272"/>
                  </a:cxn>
                  <a:cxn ang="0">
                    <a:pos x="1009" y="312"/>
                  </a:cxn>
                  <a:cxn ang="0">
                    <a:pos x="1092" y="358"/>
                  </a:cxn>
                  <a:cxn ang="0">
                    <a:pos x="1172" y="415"/>
                  </a:cxn>
                </a:cxnLst>
                <a:rect l="0" t="0" r="r" b="b"/>
                <a:pathLst>
                  <a:path w="2583" h="3030">
                    <a:moveTo>
                      <a:pt x="1172" y="415"/>
                    </a:moveTo>
                    <a:lnTo>
                      <a:pt x="1223" y="355"/>
                    </a:lnTo>
                    <a:lnTo>
                      <a:pt x="1277" y="310"/>
                    </a:lnTo>
                    <a:lnTo>
                      <a:pt x="1334" y="275"/>
                    </a:lnTo>
                    <a:lnTo>
                      <a:pt x="1391" y="251"/>
                    </a:lnTo>
                    <a:lnTo>
                      <a:pt x="1449" y="232"/>
                    </a:lnTo>
                    <a:lnTo>
                      <a:pt x="1510" y="218"/>
                    </a:lnTo>
                    <a:lnTo>
                      <a:pt x="1569" y="207"/>
                    </a:lnTo>
                    <a:lnTo>
                      <a:pt x="1629" y="197"/>
                    </a:lnTo>
                    <a:lnTo>
                      <a:pt x="1738" y="229"/>
                    </a:lnTo>
                    <a:lnTo>
                      <a:pt x="1857" y="243"/>
                    </a:lnTo>
                    <a:lnTo>
                      <a:pt x="1981" y="242"/>
                    </a:lnTo>
                    <a:lnTo>
                      <a:pt x="2109" y="236"/>
                    </a:lnTo>
                    <a:lnTo>
                      <a:pt x="2235" y="231"/>
                    </a:lnTo>
                    <a:lnTo>
                      <a:pt x="2358" y="235"/>
                    </a:lnTo>
                    <a:lnTo>
                      <a:pt x="2474" y="255"/>
                    </a:lnTo>
                    <a:lnTo>
                      <a:pt x="2583" y="301"/>
                    </a:lnTo>
                    <a:lnTo>
                      <a:pt x="2572" y="417"/>
                    </a:lnTo>
                    <a:lnTo>
                      <a:pt x="2569" y="661"/>
                    </a:lnTo>
                    <a:lnTo>
                      <a:pt x="2567" y="1001"/>
                    </a:lnTo>
                    <a:lnTo>
                      <a:pt x="2569" y="1404"/>
                    </a:lnTo>
                    <a:lnTo>
                      <a:pt x="2570" y="1837"/>
                    </a:lnTo>
                    <a:lnTo>
                      <a:pt x="2572" y="2271"/>
                    </a:lnTo>
                    <a:lnTo>
                      <a:pt x="2574" y="2671"/>
                    </a:lnTo>
                    <a:lnTo>
                      <a:pt x="2572" y="3006"/>
                    </a:lnTo>
                    <a:lnTo>
                      <a:pt x="2307" y="3012"/>
                    </a:lnTo>
                    <a:lnTo>
                      <a:pt x="1955" y="3019"/>
                    </a:lnTo>
                    <a:lnTo>
                      <a:pt x="1552" y="3023"/>
                    </a:lnTo>
                    <a:lnTo>
                      <a:pt x="1134" y="3028"/>
                    </a:lnTo>
                    <a:lnTo>
                      <a:pt x="734" y="3029"/>
                    </a:lnTo>
                    <a:lnTo>
                      <a:pt x="389" y="3030"/>
                    </a:lnTo>
                    <a:lnTo>
                      <a:pt x="131" y="3029"/>
                    </a:lnTo>
                    <a:lnTo>
                      <a:pt x="0" y="3027"/>
                    </a:lnTo>
                    <a:lnTo>
                      <a:pt x="1" y="2692"/>
                    </a:lnTo>
                    <a:lnTo>
                      <a:pt x="3" y="2349"/>
                    </a:lnTo>
                    <a:lnTo>
                      <a:pt x="1" y="1997"/>
                    </a:lnTo>
                    <a:lnTo>
                      <a:pt x="1" y="1644"/>
                    </a:lnTo>
                    <a:lnTo>
                      <a:pt x="0" y="1289"/>
                    </a:lnTo>
                    <a:lnTo>
                      <a:pt x="1" y="940"/>
                    </a:lnTo>
                    <a:lnTo>
                      <a:pt x="4" y="598"/>
                    </a:lnTo>
                    <a:lnTo>
                      <a:pt x="10" y="269"/>
                    </a:lnTo>
                    <a:lnTo>
                      <a:pt x="65" y="210"/>
                    </a:lnTo>
                    <a:lnTo>
                      <a:pt x="126" y="166"/>
                    </a:lnTo>
                    <a:lnTo>
                      <a:pt x="192" y="132"/>
                    </a:lnTo>
                    <a:lnTo>
                      <a:pt x="262" y="106"/>
                    </a:lnTo>
                    <a:lnTo>
                      <a:pt x="331" y="83"/>
                    </a:lnTo>
                    <a:lnTo>
                      <a:pt x="400" y="60"/>
                    </a:lnTo>
                    <a:lnTo>
                      <a:pt x="467" y="33"/>
                    </a:lnTo>
                    <a:lnTo>
                      <a:pt x="529" y="0"/>
                    </a:lnTo>
                    <a:lnTo>
                      <a:pt x="600" y="78"/>
                    </a:lnTo>
                    <a:lnTo>
                      <a:pt x="678" y="141"/>
                    </a:lnTo>
                    <a:lnTo>
                      <a:pt x="759" y="191"/>
                    </a:lnTo>
                    <a:lnTo>
                      <a:pt x="842" y="234"/>
                    </a:lnTo>
                    <a:lnTo>
                      <a:pt x="926" y="272"/>
                    </a:lnTo>
                    <a:lnTo>
                      <a:pt x="1009" y="312"/>
                    </a:lnTo>
                    <a:lnTo>
                      <a:pt x="1092" y="358"/>
                    </a:lnTo>
                    <a:lnTo>
                      <a:pt x="1172" y="415"/>
                    </a:lnTo>
                    <a:close/>
                  </a:path>
                </a:pathLst>
              </a:custGeom>
              <a:solidFill>
                <a:srgbClr val="33FF4C"/>
              </a:solidFill>
              <a:ln w="9525">
                <a:noFill/>
                <a:round/>
                <a:headEnd/>
                <a:tailEnd/>
              </a:ln>
            </p:spPr>
            <p:txBody>
              <a:bodyPr/>
              <a:lstStyle/>
              <a:p>
                <a:pPr>
                  <a:defRPr/>
                </a:pPr>
                <a:endParaRPr lang="en-CA"/>
              </a:p>
            </p:txBody>
          </p:sp>
          <p:sp>
            <p:nvSpPr>
              <p:cNvPr id="1229835" name="Freeform 11"/>
              <p:cNvSpPr>
                <a:spLocks/>
              </p:cNvSpPr>
              <p:nvPr/>
            </p:nvSpPr>
            <p:spPr bwMode="auto">
              <a:xfrm>
                <a:off x="4519" y="446"/>
                <a:ext cx="29" cy="46"/>
              </a:xfrm>
              <a:custGeom>
                <a:avLst/>
                <a:gdLst/>
                <a:ahLst/>
                <a:cxnLst>
                  <a:cxn ang="0">
                    <a:pos x="144" y="0"/>
                  </a:cxn>
                  <a:cxn ang="0">
                    <a:pos x="30" y="228"/>
                  </a:cxn>
                  <a:cxn ang="0">
                    <a:pos x="0" y="228"/>
                  </a:cxn>
                  <a:cxn ang="0">
                    <a:pos x="0" y="218"/>
                  </a:cxn>
                  <a:cxn ang="0">
                    <a:pos x="124" y="0"/>
                  </a:cxn>
                  <a:cxn ang="0">
                    <a:pos x="131" y="0"/>
                  </a:cxn>
                  <a:cxn ang="0">
                    <a:pos x="138" y="0"/>
                  </a:cxn>
                  <a:cxn ang="0">
                    <a:pos x="142" y="0"/>
                  </a:cxn>
                  <a:cxn ang="0">
                    <a:pos x="144" y="0"/>
                  </a:cxn>
                </a:cxnLst>
                <a:rect l="0" t="0" r="r" b="b"/>
                <a:pathLst>
                  <a:path w="144" h="228">
                    <a:moveTo>
                      <a:pt x="144" y="0"/>
                    </a:moveTo>
                    <a:lnTo>
                      <a:pt x="30" y="228"/>
                    </a:lnTo>
                    <a:lnTo>
                      <a:pt x="0" y="228"/>
                    </a:lnTo>
                    <a:lnTo>
                      <a:pt x="0" y="218"/>
                    </a:lnTo>
                    <a:lnTo>
                      <a:pt x="124" y="0"/>
                    </a:lnTo>
                    <a:lnTo>
                      <a:pt x="131" y="0"/>
                    </a:lnTo>
                    <a:lnTo>
                      <a:pt x="138" y="0"/>
                    </a:lnTo>
                    <a:lnTo>
                      <a:pt x="142" y="0"/>
                    </a:lnTo>
                    <a:lnTo>
                      <a:pt x="144" y="0"/>
                    </a:lnTo>
                    <a:close/>
                  </a:path>
                </a:pathLst>
              </a:custGeom>
              <a:solidFill>
                <a:srgbClr val="000000"/>
              </a:solidFill>
              <a:ln w="9525">
                <a:noFill/>
                <a:round/>
                <a:headEnd/>
                <a:tailEnd/>
              </a:ln>
            </p:spPr>
            <p:txBody>
              <a:bodyPr/>
              <a:lstStyle/>
              <a:p>
                <a:pPr>
                  <a:defRPr/>
                </a:pPr>
                <a:endParaRPr lang="en-CA"/>
              </a:p>
            </p:txBody>
          </p:sp>
          <p:sp>
            <p:nvSpPr>
              <p:cNvPr id="1229836" name="Freeform 12"/>
              <p:cNvSpPr>
                <a:spLocks/>
              </p:cNvSpPr>
              <p:nvPr/>
            </p:nvSpPr>
            <p:spPr bwMode="auto">
              <a:xfrm>
                <a:off x="4502" y="451"/>
                <a:ext cx="10" cy="28"/>
              </a:xfrm>
              <a:custGeom>
                <a:avLst/>
                <a:gdLst/>
                <a:ahLst/>
                <a:cxnLst>
                  <a:cxn ang="0">
                    <a:pos x="52" y="10"/>
                  </a:cxn>
                  <a:cxn ang="0">
                    <a:pos x="32" y="144"/>
                  </a:cxn>
                  <a:cxn ang="0">
                    <a:pos x="0" y="134"/>
                  </a:cxn>
                  <a:cxn ang="0">
                    <a:pos x="42" y="0"/>
                  </a:cxn>
                  <a:cxn ang="0">
                    <a:pos x="46" y="0"/>
                  </a:cxn>
                  <a:cxn ang="0">
                    <a:pos x="50" y="1"/>
                  </a:cxn>
                  <a:cxn ang="0">
                    <a:pos x="51" y="3"/>
                  </a:cxn>
                  <a:cxn ang="0">
                    <a:pos x="52" y="10"/>
                  </a:cxn>
                </a:cxnLst>
                <a:rect l="0" t="0" r="r" b="b"/>
                <a:pathLst>
                  <a:path w="52" h="144">
                    <a:moveTo>
                      <a:pt x="52" y="10"/>
                    </a:moveTo>
                    <a:lnTo>
                      <a:pt x="32" y="144"/>
                    </a:lnTo>
                    <a:lnTo>
                      <a:pt x="0" y="134"/>
                    </a:lnTo>
                    <a:lnTo>
                      <a:pt x="42" y="0"/>
                    </a:lnTo>
                    <a:lnTo>
                      <a:pt x="46" y="0"/>
                    </a:lnTo>
                    <a:lnTo>
                      <a:pt x="50" y="1"/>
                    </a:lnTo>
                    <a:lnTo>
                      <a:pt x="51" y="3"/>
                    </a:lnTo>
                    <a:lnTo>
                      <a:pt x="52" y="10"/>
                    </a:lnTo>
                    <a:close/>
                  </a:path>
                </a:pathLst>
              </a:custGeom>
              <a:solidFill>
                <a:srgbClr val="000000"/>
              </a:solidFill>
              <a:ln w="9525">
                <a:noFill/>
                <a:round/>
                <a:headEnd/>
                <a:tailEnd/>
              </a:ln>
            </p:spPr>
            <p:txBody>
              <a:bodyPr/>
              <a:lstStyle/>
              <a:p>
                <a:pPr>
                  <a:defRPr/>
                </a:pPr>
                <a:endParaRPr lang="en-CA"/>
              </a:p>
            </p:txBody>
          </p:sp>
          <p:sp>
            <p:nvSpPr>
              <p:cNvPr id="1229837" name="Freeform 13"/>
              <p:cNvSpPr>
                <a:spLocks/>
              </p:cNvSpPr>
              <p:nvPr/>
            </p:nvSpPr>
            <p:spPr bwMode="auto">
              <a:xfrm>
                <a:off x="4452" y="453"/>
                <a:ext cx="17" cy="37"/>
              </a:xfrm>
              <a:custGeom>
                <a:avLst/>
                <a:gdLst/>
                <a:ahLst/>
                <a:cxnLst>
                  <a:cxn ang="0">
                    <a:pos x="11" y="6"/>
                  </a:cxn>
                  <a:cxn ang="0">
                    <a:pos x="21" y="25"/>
                  </a:cxn>
                  <a:cxn ang="0">
                    <a:pos x="32" y="46"/>
                  </a:cxn>
                  <a:cxn ang="0">
                    <a:pos x="41" y="67"/>
                  </a:cxn>
                  <a:cxn ang="0">
                    <a:pos x="50" y="90"/>
                  </a:cxn>
                  <a:cxn ang="0">
                    <a:pos x="58" y="112"/>
                  </a:cxn>
                  <a:cxn ang="0">
                    <a:pos x="67" y="135"/>
                  </a:cxn>
                  <a:cxn ang="0">
                    <a:pos x="75" y="158"/>
                  </a:cxn>
                  <a:cxn ang="0">
                    <a:pos x="83" y="182"/>
                  </a:cxn>
                  <a:cxn ang="0">
                    <a:pos x="73" y="182"/>
                  </a:cxn>
                  <a:cxn ang="0">
                    <a:pos x="58" y="164"/>
                  </a:cxn>
                  <a:cxn ang="0">
                    <a:pos x="47" y="145"/>
                  </a:cxn>
                  <a:cxn ang="0">
                    <a:pos x="36" y="123"/>
                  </a:cxn>
                  <a:cxn ang="0">
                    <a:pos x="29" y="101"/>
                  </a:cxn>
                  <a:cxn ang="0">
                    <a:pos x="21" y="77"/>
                  </a:cxn>
                  <a:cxn ang="0">
                    <a:pos x="14" y="53"/>
                  </a:cxn>
                  <a:cxn ang="0">
                    <a:pos x="7" y="29"/>
                  </a:cxn>
                  <a:cxn ang="0">
                    <a:pos x="0" y="6"/>
                  </a:cxn>
                  <a:cxn ang="0">
                    <a:pos x="2" y="4"/>
                  </a:cxn>
                  <a:cxn ang="0">
                    <a:pos x="5" y="1"/>
                  </a:cxn>
                  <a:cxn ang="0">
                    <a:pos x="8" y="0"/>
                  </a:cxn>
                  <a:cxn ang="0">
                    <a:pos x="11" y="6"/>
                  </a:cxn>
                </a:cxnLst>
                <a:rect l="0" t="0" r="r" b="b"/>
                <a:pathLst>
                  <a:path w="83" h="182">
                    <a:moveTo>
                      <a:pt x="11" y="6"/>
                    </a:moveTo>
                    <a:lnTo>
                      <a:pt x="21" y="25"/>
                    </a:lnTo>
                    <a:lnTo>
                      <a:pt x="32" y="46"/>
                    </a:lnTo>
                    <a:lnTo>
                      <a:pt x="41" y="67"/>
                    </a:lnTo>
                    <a:lnTo>
                      <a:pt x="50" y="90"/>
                    </a:lnTo>
                    <a:lnTo>
                      <a:pt x="58" y="112"/>
                    </a:lnTo>
                    <a:lnTo>
                      <a:pt x="67" y="135"/>
                    </a:lnTo>
                    <a:lnTo>
                      <a:pt x="75" y="158"/>
                    </a:lnTo>
                    <a:lnTo>
                      <a:pt x="83" y="182"/>
                    </a:lnTo>
                    <a:lnTo>
                      <a:pt x="73" y="182"/>
                    </a:lnTo>
                    <a:lnTo>
                      <a:pt x="58" y="164"/>
                    </a:lnTo>
                    <a:lnTo>
                      <a:pt x="47" y="145"/>
                    </a:lnTo>
                    <a:lnTo>
                      <a:pt x="36" y="123"/>
                    </a:lnTo>
                    <a:lnTo>
                      <a:pt x="29" y="101"/>
                    </a:lnTo>
                    <a:lnTo>
                      <a:pt x="21" y="77"/>
                    </a:lnTo>
                    <a:lnTo>
                      <a:pt x="14" y="53"/>
                    </a:lnTo>
                    <a:lnTo>
                      <a:pt x="7" y="29"/>
                    </a:lnTo>
                    <a:lnTo>
                      <a:pt x="0" y="6"/>
                    </a:lnTo>
                    <a:lnTo>
                      <a:pt x="2" y="4"/>
                    </a:lnTo>
                    <a:lnTo>
                      <a:pt x="5" y="1"/>
                    </a:lnTo>
                    <a:lnTo>
                      <a:pt x="8" y="0"/>
                    </a:lnTo>
                    <a:lnTo>
                      <a:pt x="11" y="6"/>
                    </a:lnTo>
                    <a:close/>
                  </a:path>
                </a:pathLst>
              </a:custGeom>
              <a:solidFill>
                <a:srgbClr val="000000"/>
              </a:solidFill>
              <a:ln w="9525">
                <a:noFill/>
                <a:round/>
                <a:headEnd/>
                <a:tailEnd/>
              </a:ln>
            </p:spPr>
            <p:txBody>
              <a:bodyPr/>
              <a:lstStyle/>
              <a:p>
                <a:pPr>
                  <a:defRPr/>
                </a:pPr>
                <a:endParaRPr lang="en-CA"/>
              </a:p>
            </p:txBody>
          </p:sp>
          <p:sp>
            <p:nvSpPr>
              <p:cNvPr id="1229838" name="Freeform 14"/>
              <p:cNvSpPr>
                <a:spLocks/>
              </p:cNvSpPr>
              <p:nvPr/>
            </p:nvSpPr>
            <p:spPr bwMode="auto">
              <a:xfrm>
                <a:off x="4477" y="459"/>
                <a:ext cx="9" cy="16"/>
              </a:xfrm>
              <a:custGeom>
                <a:avLst/>
                <a:gdLst/>
                <a:ahLst/>
                <a:cxnLst>
                  <a:cxn ang="0">
                    <a:pos x="42" y="74"/>
                  </a:cxn>
                  <a:cxn ang="0">
                    <a:pos x="34" y="75"/>
                  </a:cxn>
                  <a:cxn ang="0">
                    <a:pos x="26" y="78"/>
                  </a:cxn>
                  <a:cxn ang="0">
                    <a:pos x="18" y="82"/>
                  </a:cxn>
                  <a:cxn ang="0">
                    <a:pos x="10" y="84"/>
                  </a:cxn>
                  <a:cxn ang="0">
                    <a:pos x="8" y="71"/>
                  </a:cxn>
                  <a:cxn ang="0">
                    <a:pos x="7" y="59"/>
                  </a:cxn>
                  <a:cxn ang="0">
                    <a:pos x="3" y="46"/>
                  </a:cxn>
                  <a:cxn ang="0">
                    <a:pos x="2" y="34"/>
                  </a:cxn>
                  <a:cxn ang="0">
                    <a:pos x="0" y="22"/>
                  </a:cxn>
                  <a:cxn ang="0">
                    <a:pos x="1" y="13"/>
                  </a:cxn>
                  <a:cxn ang="0">
                    <a:pos x="3" y="5"/>
                  </a:cxn>
                  <a:cxn ang="0">
                    <a:pos x="10" y="0"/>
                  </a:cxn>
                  <a:cxn ang="0">
                    <a:pos x="16" y="5"/>
                  </a:cxn>
                  <a:cxn ang="0">
                    <a:pos x="21" y="13"/>
                  </a:cxn>
                  <a:cxn ang="0">
                    <a:pos x="25" y="22"/>
                  </a:cxn>
                  <a:cxn ang="0">
                    <a:pos x="29" y="33"/>
                  </a:cxn>
                  <a:cxn ang="0">
                    <a:pos x="31" y="43"/>
                  </a:cxn>
                  <a:cxn ang="0">
                    <a:pos x="35" y="53"/>
                  </a:cxn>
                  <a:cxn ang="0">
                    <a:pos x="37" y="64"/>
                  </a:cxn>
                  <a:cxn ang="0">
                    <a:pos x="42" y="74"/>
                  </a:cxn>
                </a:cxnLst>
                <a:rect l="0" t="0" r="r" b="b"/>
                <a:pathLst>
                  <a:path w="42" h="84">
                    <a:moveTo>
                      <a:pt x="42" y="74"/>
                    </a:moveTo>
                    <a:lnTo>
                      <a:pt x="34" y="75"/>
                    </a:lnTo>
                    <a:lnTo>
                      <a:pt x="26" y="78"/>
                    </a:lnTo>
                    <a:lnTo>
                      <a:pt x="18" y="82"/>
                    </a:lnTo>
                    <a:lnTo>
                      <a:pt x="10" y="84"/>
                    </a:lnTo>
                    <a:lnTo>
                      <a:pt x="8" y="71"/>
                    </a:lnTo>
                    <a:lnTo>
                      <a:pt x="7" y="59"/>
                    </a:lnTo>
                    <a:lnTo>
                      <a:pt x="3" y="46"/>
                    </a:lnTo>
                    <a:lnTo>
                      <a:pt x="2" y="34"/>
                    </a:lnTo>
                    <a:lnTo>
                      <a:pt x="0" y="22"/>
                    </a:lnTo>
                    <a:lnTo>
                      <a:pt x="1" y="13"/>
                    </a:lnTo>
                    <a:lnTo>
                      <a:pt x="3" y="5"/>
                    </a:lnTo>
                    <a:lnTo>
                      <a:pt x="10" y="0"/>
                    </a:lnTo>
                    <a:lnTo>
                      <a:pt x="16" y="5"/>
                    </a:lnTo>
                    <a:lnTo>
                      <a:pt x="21" y="13"/>
                    </a:lnTo>
                    <a:lnTo>
                      <a:pt x="25" y="22"/>
                    </a:lnTo>
                    <a:lnTo>
                      <a:pt x="29" y="33"/>
                    </a:lnTo>
                    <a:lnTo>
                      <a:pt x="31" y="43"/>
                    </a:lnTo>
                    <a:lnTo>
                      <a:pt x="35" y="53"/>
                    </a:lnTo>
                    <a:lnTo>
                      <a:pt x="37" y="64"/>
                    </a:lnTo>
                    <a:lnTo>
                      <a:pt x="42" y="74"/>
                    </a:lnTo>
                    <a:close/>
                  </a:path>
                </a:pathLst>
              </a:custGeom>
              <a:solidFill>
                <a:srgbClr val="000000"/>
              </a:solidFill>
              <a:ln w="9525">
                <a:noFill/>
                <a:round/>
                <a:headEnd/>
                <a:tailEnd/>
              </a:ln>
            </p:spPr>
            <p:txBody>
              <a:bodyPr/>
              <a:lstStyle/>
              <a:p>
                <a:pPr>
                  <a:defRPr/>
                </a:pPr>
                <a:endParaRPr lang="en-CA"/>
              </a:p>
            </p:txBody>
          </p:sp>
          <p:sp>
            <p:nvSpPr>
              <p:cNvPr id="1229839" name="Freeform 15"/>
              <p:cNvSpPr>
                <a:spLocks/>
              </p:cNvSpPr>
              <p:nvPr/>
            </p:nvSpPr>
            <p:spPr bwMode="auto">
              <a:xfrm>
                <a:off x="4542" y="485"/>
                <a:ext cx="20" cy="16"/>
              </a:xfrm>
              <a:custGeom>
                <a:avLst/>
                <a:gdLst/>
                <a:ahLst/>
                <a:cxnLst>
                  <a:cxn ang="0">
                    <a:pos x="103" y="2"/>
                  </a:cxn>
                  <a:cxn ang="0">
                    <a:pos x="95" y="9"/>
                  </a:cxn>
                  <a:cxn ang="0">
                    <a:pos x="87" y="18"/>
                  </a:cxn>
                  <a:cxn ang="0">
                    <a:pos x="79" y="28"/>
                  </a:cxn>
                  <a:cxn ang="0">
                    <a:pos x="71" y="38"/>
                  </a:cxn>
                  <a:cxn ang="0">
                    <a:pos x="63" y="47"/>
                  </a:cxn>
                  <a:cxn ang="0">
                    <a:pos x="55" y="56"/>
                  </a:cxn>
                  <a:cxn ang="0">
                    <a:pos x="47" y="65"/>
                  </a:cxn>
                  <a:cxn ang="0">
                    <a:pos x="41" y="74"/>
                  </a:cxn>
                  <a:cxn ang="0">
                    <a:pos x="33" y="75"/>
                  </a:cxn>
                  <a:cxn ang="0">
                    <a:pos x="26" y="76"/>
                  </a:cxn>
                  <a:cxn ang="0">
                    <a:pos x="20" y="74"/>
                  </a:cxn>
                  <a:cxn ang="0">
                    <a:pos x="16" y="72"/>
                  </a:cxn>
                  <a:cxn ang="0">
                    <a:pos x="7" y="66"/>
                  </a:cxn>
                  <a:cxn ang="0">
                    <a:pos x="0" y="64"/>
                  </a:cxn>
                  <a:cxn ang="0">
                    <a:pos x="10" y="54"/>
                  </a:cxn>
                  <a:cxn ang="0">
                    <a:pos x="23" y="43"/>
                  </a:cxn>
                  <a:cxn ang="0">
                    <a:pos x="34" y="31"/>
                  </a:cxn>
                  <a:cxn ang="0">
                    <a:pos x="47" y="21"/>
                  </a:cxn>
                  <a:cxn ang="0">
                    <a:pos x="60" y="10"/>
                  </a:cxn>
                  <a:cxn ang="0">
                    <a:pos x="73" y="3"/>
                  </a:cxn>
                  <a:cxn ang="0">
                    <a:pos x="87" y="0"/>
                  </a:cxn>
                  <a:cxn ang="0">
                    <a:pos x="103" y="2"/>
                  </a:cxn>
                </a:cxnLst>
                <a:rect l="0" t="0" r="r" b="b"/>
                <a:pathLst>
                  <a:path w="103" h="76">
                    <a:moveTo>
                      <a:pt x="103" y="2"/>
                    </a:moveTo>
                    <a:lnTo>
                      <a:pt x="95" y="9"/>
                    </a:lnTo>
                    <a:lnTo>
                      <a:pt x="87" y="18"/>
                    </a:lnTo>
                    <a:lnTo>
                      <a:pt x="79" y="28"/>
                    </a:lnTo>
                    <a:lnTo>
                      <a:pt x="71" y="38"/>
                    </a:lnTo>
                    <a:lnTo>
                      <a:pt x="63" y="47"/>
                    </a:lnTo>
                    <a:lnTo>
                      <a:pt x="55" y="56"/>
                    </a:lnTo>
                    <a:lnTo>
                      <a:pt x="47" y="65"/>
                    </a:lnTo>
                    <a:lnTo>
                      <a:pt x="41" y="74"/>
                    </a:lnTo>
                    <a:lnTo>
                      <a:pt x="33" y="75"/>
                    </a:lnTo>
                    <a:lnTo>
                      <a:pt x="26" y="76"/>
                    </a:lnTo>
                    <a:lnTo>
                      <a:pt x="20" y="74"/>
                    </a:lnTo>
                    <a:lnTo>
                      <a:pt x="16" y="72"/>
                    </a:lnTo>
                    <a:lnTo>
                      <a:pt x="7" y="66"/>
                    </a:lnTo>
                    <a:lnTo>
                      <a:pt x="0" y="64"/>
                    </a:lnTo>
                    <a:lnTo>
                      <a:pt x="10" y="54"/>
                    </a:lnTo>
                    <a:lnTo>
                      <a:pt x="23" y="43"/>
                    </a:lnTo>
                    <a:lnTo>
                      <a:pt x="34" y="31"/>
                    </a:lnTo>
                    <a:lnTo>
                      <a:pt x="47" y="21"/>
                    </a:lnTo>
                    <a:lnTo>
                      <a:pt x="60" y="10"/>
                    </a:lnTo>
                    <a:lnTo>
                      <a:pt x="73" y="3"/>
                    </a:lnTo>
                    <a:lnTo>
                      <a:pt x="87" y="0"/>
                    </a:lnTo>
                    <a:lnTo>
                      <a:pt x="103" y="2"/>
                    </a:lnTo>
                    <a:close/>
                  </a:path>
                </a:pathLst>
              </a:custGeom>
              <a:solidFill>
                <a:srgbClr val="000000"/>
              </a:solidFill>
              <a:ln w="9525">
                <a:noFill/>
                <a:round/>
                <a:headEnd/>
                <a:tailEnd/>
              </a:ln>
            </p:spPr>
            <p:txBody>
              <a:bodyPr/>
              <a:lstStyle/>
              <a:p>
                <a:pPr>
                  <a:defRPr/>
                </a:pPr>
                <a:endParaRPr lang="en-CA"/>
              </a:p>
            </p:txBody>
          </p:sp>
          <p:sp>
            <p:nvSpPr>
              <p:cNvPr id="1229840" name="Freeform 16"/>
              <p:cNvSpPr>
                <a:spLocks/>
              </p:cNvSpPr>
              <p:nvPr/>
            </p:nvSpPr>
            <p:spPr bwMode="auto">
              <a:xfrm>
                <a:off x="4429" y="487"/>
                <a:ext cx="115" cy="115"/>
              </a:xfrm>
              <a:custGeom>
                <a:avLst/>
                <a:gdLst/>
                <a:ahLst/>
                <a:cxnLst>
                  <a:cxn ang="0">
                    <a:pos x="373" y="178"/>
                  </a:cxn>
                  <a:cxn ang="0">
                    <a:pos x="420" y="183"/>
                  </a:cxn>
                  <a:cxn ang="0">
                    <a:pos x="468" y="186"/>
                  </a:cxn>
                  <a:cxn ang="0">
                    <a:pos x="518" y="187"/>
                  </a:cxn>
                  <a:cxn ang="0">
                    <a:pos x="571" y="188"/>
                  </a:cxn>
                  <a:cxn ang="0">
                    <a:pos x="561" y="209"/>
                  </a:cxn>
                  <a:cxn ang="0">
                    <a:pos x="561" y="230"/>
                  </a:cxn>
                  <a:cxn ang="0">
                    <a:pos x="470" y="360"/>
                  </a:cxn>
                  <a:cxn ang="0">
                    <a:pos x="477" y="411"/>
                  </a:cxn>
                  <a:cxn ang="0">
                    <a:pos x="485" y="462"/>
                  </a:cxn>
                  <a:cxn ang="0">
                    <a:pos x="494" y="514"/>
                  </a:cxn>
                  <a:cxn ang="0">
                    <a:pos x="498" y="542"/>
                  </a:cxn>
                  <a:cxn ang="0">
                    <a:pos x="493" y="553"/>
                  </a:cxn>
                  <a:cxn ang="0">
                    <a:pos x="475" y="555"/>
                  </a:cxn>
                  <a:cxn ang="0">
                    <a:pos x="455" y="535"/>
                  </a:cxn>
                  <a:cxn ang="0">
                    <a:pos x="435" y="513"/>
                  </a:cxn>
                  <a:cxn ang="0">
                    <a:pos x="415" y="494"/>
                  </a:cxn>
                  <a:cxn ang="0">
                    <a:pos x="333" y="427"/>
                  </a:cxn>
                  <a:cxn ang="0">
                    <a:pos x="289" y="449"/>
                  </a:cxn>
                  <a:cxn ang="0">
                    <a:pos x="249" y="483"/>
                  </a:cxn>
                  <a:cxn ang="0">
                    <a:pos x="209" y="517"/>
                  </a:cxn>
                  <a:cxn ang="0">
                    <a:pos x="166" y="541"/>
                  </a:cxn>
                  <a:cxn ang="0">
                    <a:pos x="168" y="553"/>
                  </a:cxn>
                  <a:cxn ang="0">
                    <a:pos x="162" y="564"/>
                  </a:cxn>
                  <a:cxn ang="0">
                    <a:pos x="150" y="569"/>
                  </a:cxn>
                  <a:cxn ang="0">
                    <a:pos x="135" y="573"/>
                  </a:cxn>
                  <a:cxn ang="0">
                    <a:pos x="126" y="549"/>
                  </a:cxn>
                  <a:cxn ang="0">
                    <a:pos x="137" y="505"/>
                  </a:cxn>
                  <a:cxn ang="0">
                    <a:pos x="154" y="462"/>
                  </a:cxn>
                  <a:cxn ang="0">
                    <a:pos x="170" y="418"/>
                  </a:cxn>
                  <a:cxn ang="0">
                    <a:pos x="156" y="379"/>
                  </a:cxn>
                  <a:cxn ang="0">
                    <a:pos x="121" y="346"/>
                  </a:cxn>
                  <a:cxn ang="0">
                    <a:pos x="86" y="315"/>
                  </a:cxn>
                  <a:cxn ang="0">
                    <a:pos x="50" y="290"/>
                  </a:cxn>
                  <a:cxn ang="0">
                    <a:pos x="30" y="273"/>
                  </a:cxn>
                  <a:cxn ang="0">
                    <a:pos x="21" y="261"/>
                  </a:cxn>
                  <a:cxn ang="0">
                    <a:pos x="9" y="248"/>
                  </a:cxn>
                  <a:cxn ang="0">
                    <a:pos x="0" y="236"/>
                  </a:cxn>
                  <a:cxn ang="0">
                    <a:pos x="11" y="220"/>
                  </a:cxn>
                  <a:cxn ang="0">
                    <a:pos x="57" y="216"/>
                  </a:cxn>
                  <a:cxn ang="0">
                    <a:pos x="103" y="208"/>
                  </a:cxn>
                  <a:cxn ang="0">
                    <a:pos x="150" y="196"/>
                  </a:cxn>
                  <a:cxn ang="0">
                    <a:pos x="197" y="188"/>
                  </a:cxn>
                  <a:cxn ang="0">
                    <a:pos x="209" y="150"/>
                  </a:cxn>
                  <a:cxn ang="0">
                    <a:pos x="229" y="116"/>
                  </a:cxn>
                  <a:cxn ang="0">
                    <a:pos x="247" y="80"/>
                  </a:cxn>
                  <a:cxn ang="0">
                    <a:pos x="260" y="44"/>
                  </a:cxn>
                  <a:cxn ang="0">
                    <a:pos x="269" y="34"/>
                  </a:cxn>
                  <a:cxn ang="0">
                    <a:pos x="273" y="22"/>
                  </a:cxn>
                  <a:cxn ang="0">
                    <a:pos x="270" y="2"/>
                  </a:cxn>
                  <a:cxn ang="0">
                    <a:pos x="292" y="5"/>
                  </a:cxn>
                  <a:cxn ang="0">
                    <a:pos x="303" y="26"/>
                  </a:cxn>
                  <a:cxn ang="0">
                    <a:pos x="310" y="52"/>
                  </a:cxn>
                  <a:cxn ang="0">
                    <a:pos x="322" y="74"/>
                  </a:cxn>
                </a:cxnLst>
                <a:rect l="0" t="0" r="r" b="b"/>
                <a:pathLst>
                  <a:path w="571" h="573">
                    <a:moveTo>
                      <a:pt x="322" y="74"/>
                    </a:moveTo>
                    <a:lnTo>
                      <a:pt x="373" y="178"/>
                    </a:lnTo>
                    <a:lnTo>
                      <a:pt x="396" y="181"/>
                    </a:lnTo>
                    <a:lnTo>
                      <a:pt x="420" y="183"/>
                    </a:lnTo>
                    <a:lnTo>
                      <a:pt x="443" y="184"/>
                    </a:lnTo>
                    <a:lnTo>
                      <a:pt x="468" y="186"/>
                    </a:lnTo>
                    <a:lnTo>
                      <a:pt x="492" y="186"/>
                    </a:lnTo>
                    <a:lnTo>
                      <a:pt x="518" y="187"/>
                    </a:lnTo>
                    <a:lnTo>
                      <a:pt x="544" y="187"/>
                    </a:lnTo>
                    <a:lnTo>
                      <a:pt x="571" y="188"/>
                    </a:lnTo>
                    <a:lnTo>
                      <a:pt x="568" y="196"/>
                    </a:lnTo>
                    <a:lnTo>
                      <a:pt x="561" y="209"/>
                    </a:lnTo>
                    <a:lnTo>
                      <a:pt x="558" y="220"/>
                    </a:lnTo>
                    <a:lnTo>
                      <a:pt x="561" y="230"/>
                    </a:lnTo>
                    <a:lnTo>
                      <a:pt x="467" y="334"/>
                    </a:lnTo>
                    <a:lnTo>
                      <a:pt x="470" y="360"/>
                    </a:lnTo>
                    <a:lnTo>
                      <a:pt x="474" y="386"/>
                    </a:lnTo>
                    <a:lnTo>
                      <a:pt x="477" y="411"/>
                    </a:lnTo>
                    <a:lnTo>
                      <a:pt x="482" y="437"/>
                    </a:lnTo>
                    <a:lnTo>
                      <a:pt x="485" y="462"/>
                    </a:lnTo>
                    <a:lnTo>
                      <a:pt x="490" y="488"/>
                    </a:lnTo>
                    <a:lnTo>
                      <a:pt x="494" y="514"/>
                    </a:lnTo>
                    <a:lnTo>
                      <a:pt x="499" y="541"/>
                    </a:lnTo>
                    <a:lnTo>
                      <a:pt x="498" y="542"/>
                    </a:lnTo>
                    <a:lnTo>
                      <a:pt x="496" y="547"/>
                    </a:lnTo>
                    <a:lnTo>
                      <a:pt x="493" y="553"/>
                    </a:lnTo>
                    <a:lnTo>
                      <a:pt x="487" y="561"/>
                    </a:lnTo>
                    <a:lnTo>
                      <a:pt x="475" y="555"/>
                    </a:lnTo>
                    <a:lnTo>
                      <a:pt x="465" y="547"/>
                    </a:lnTo>
                    <a:lnTo>
                      <a:pt x="455" y="535"/>
                    </a:lnTo>
                    <a:lnTo>
                      <a:pt x="446" y="525"/>
                    </a:lnTo>
                    <a:lnTo>
                      <a:pt x="435" y="513"/>
                    </a:lnTo>
                    <a:lnTo>
                      <a:pt x="425" y="503"/>
                    </a:lnTo>
                    <a:lnTo>
                      <a:pt x="415" y="494"/>
                    </a:lnTo>
                    <a:lnTo>
                      <a:pt x="405" y="489"/>
                    </a:lnTo>
                    <a:lnTo>
                      <a:pt x="333" y="427"/>
                    </a:lnTo>
                    <a:lnTo>
                      <a:pt x="309" y="436"/>
                    </a:lnTo>
                    <a:lnTo>
                      <a:pt x="289" y="449"/>
                    </a:lnTo>
                    <a:lnTo>
                      <a:pt x="268" y="465"/>
                    </a:lnTo>
                    <a:lnTo>
                      <a:pt x="249" y="483"/>
                    </a:lnTo>
                    <a:lnTo>
                      <a:pt x="229" y="500"/>
                    </a:lnTo>
                    <a:lnTo>
                      <a:pt x="209" y="517"/>
                    </a:lnTo>
                    <a:lnTo>
                      <a:pt x="188" y="531"/>
                    </a:lnTo>
                    <a:lnTo>
                      <a:pt x="166" y="541"/>
                    </a:lnTo>
                    <a:lnTo>
                      <a:pt x="168" y="547"/>
                    </a:lnTo>
                    <a:lnTo>
                      <a:pt x="168" y="553"/>
                    </a:lnTo>
                    <a:lnTo>
                      <a:pt x="165" y="559"/>
                    </a:lnTo>
                    <a:lnTo>
                      <a:pt x="162" y="564"/>
                    </a:lnTo>
                    <a:lnTo>
                      <a:pt x="155" y="566"/>
                    </a:lnTo>
                    <a:lnTo>
                      <a:pt x="150" y="569"/>
                    </a:lnTo>
                    <a:lnTo>
                      <a:pt x="142" y="571"/>
                    </a:lnTo>
                    <a:lnTo>
                      <a:pt x="135" y="573"/>
                    </a:lnTo>
                    <a:lnTo>
                      <a:pt x="125" y="573"/>
                    </a:lnTo>
                    <a:lnTo>
                      <a:pt x="126" y="549"/>
                    </a:lnTo>
                    <a:lnTo>
                      <a:pt x="130" y="526"/>
                    </a:lnTo>
                    <a:lnTo>
                      <a:pt x="137" y="505"/>
                    </a:lnTo>
                    <a:lnTo>
                      <a:pt x="146" y="484"/>
                    </a:lnTo>
                    <a:lnTo>
                      <a:pt x="154" y="462"/>
                    </a:lnTo>
                    <a:lnTo>
                      <a:pt x="163" y="440"/>
                    </a:lnTo>
                    <a:lnTo>
                      <a:pt x="170" y="418"/>
                    </a:lnTo>
                    <a:lnTo>
                      <a:pt x="177" y="396"/>
                    </a:lnTo>
                    <a:lnTo>
                      <a:pt x="156" y="379"/>
                    </a:lnTo>
                    <a:lnTo>
                      <a:pt x="138" y="362"/>
                    </a:lnTo>
                    <a:lnTo>
                      <a:pt x="121" y="346"/>
                    </a:lnTo>
                    <a:lnTo>
                      <a:pt x="104" y="331"/>
                    </a:lnTo>
                    <a:lnTo>
                      <a:pt x="86" y="315"/>
                    </a:lnTo>
                    <a:lnTo>
                      <a:pt x="68" y="303"/>
                    </a:lnTo>
                    <a:lnTo>
                      <a:pt x="50" y="290"/>
                    </a:lnTo>
                    <a:lnTo>
                      <a:pt x="32" y="282"/>
                    </a:lnTo>
                    <a:lnTo>
                      <a:pt x="30" y="273"/>
                    </a:lnTo>
                    <a:lnTo>
                      <a:pt x="26" y="266"/>
                    </a:lnTo>
                    <a:lnTo>
                      <a:pt x="21" y="261"/>
                    </a:lnTo>
                    <a:lnTo>
                      <a:pt x="16" y="255"/>
                    </a:lnTo>
                    <a:lnTo>
                      <a:pt x="9" y="248"/>
                    </a:lnTo>
                    <a:lnTo>
                      <a:pt x="5" y="243"/>
                    </a:lnTo>
                    <a:lnTo>
                      <a:pt x="0" y="236"/>
                    </a:lnTo>
                    <a:lnTo>
                      <a:pt x="0" y="230"/>
                    </a:lnTo>
                    <a:lnTo>
                      <a:pt x="11" y="220"/>
                    </a:lnTo>
                    <a:lnTo>
                      <a:pt x="33" y="218"/>
                    </a:lnTo>
                    <a:lnTo>
                      <a:pt x="57" y="216"/>
                    </a:lnTo>
                    <a:lnTo>
                      <a:pt x="79" y="211"/>
                    </a:lnTo>
                    <a:lnTo>
                      <a:pt x="103" y="208"/>
                    </a:lnTo>
                    <a:lnTo>
                      <a:pt x="126" y="202"/>
                    </a:lnTo>
                    <a:lnTo>
                      <a:pt x="150" y="196"/>
                    </a:lnTo>
                    <a:lnTo>
                      <a:pt x="173" y="192"/>
                    </a:lnTo>
                    <a:lnTo>
                      <a:pt x="197" y="188"/>
                    </a:lnTo>
                    <a:lnTo>
                      <a:pt x="202" y="168"/>
                    </a:lnTo>
                    <a:lnTo>
                      <a:pt x="209" y="150"/>
                    </a:lnTo>
                    <a:lnTo>
                      <a:pt x="218" y="133"/>
                    </a:lnTo>
                    <a:lnTo>
                      <a:pt x="229" y="116"/>
                    </a:lnTo>
                    <a:lnTo>
                      <a:pt x="238" y="98"/>
                    </a:lnTo>
                    <a:lnTo>
                      <a:pt x="247" y="80"/>
                    </a:lnTo>
                    <a:lnTo>
                      <a:pt x="254" y="62"/>
                    </a:lnTo>
                    <a:lnTo>
                      <a:pt x="260" y="44"/>
                    </a:lnTo>
                    <a:lnTo>
                      <a:pt x="266" y="38"/>
                    </a:lnTo>
                    <a:lnTo>
                      <a:pt x="269" y="34"/>
                    </a:lnTo>
                    <a:lnTo>
                      <a:pt x="272" y="28"/>
                    </a:lnTo>
                    <a:lnTo>
                      <a:pt x="273" y="22"/>
                    </a:lnTo>
                    <a:lnTo>
                      <a:pt x="272" y="10"/>
                    </a:lnTo>
                    <a:lnTo>
                      <a:pt x="270" y="2"/>
                    </a:lnTo>
                    <a:lnTo>
                      <a:pt x="283" y="0"/>
                    </a:lnTo>
                    <a:lnTo>
                      <a:pt x="292" y="5"/>
                    </a:lnTo>
                    <a:lnTo>
                      <a:pt x="298" y="13"/>
                    </a:lnTo>
                    <a:lnTo>
                      <a:pt x="303" y="26"/>
                    </a:lnTo>
                    <a:lnTo>
                      <a:pt x="307" y="38"/>
                    </a:lnTo>
                    <a:lnTo>
                      <a:pt x="310" y="52"/>
                    </a:lnTo>
                    <a:lnTo>
                      <a:pt x="315" y="64"/>
                    </a:lnTo>
                    <a:lnTo>
                      <a:pt x="322" y="74"/>
                    </a:lnTo>
                    <a:close/>
                  </a:path>
                </a:pathLst>
              </a:custGeom>
              <a:solidFill>
                <a:srgbClr val="000000"/>
              </a:solidFill>
              <a:ln w="9525">
                <a:noFill/>
                <a:round/>
                <a:headEnd/>
                <a:tailEnd/>
              </a:ln>
            </p:spPr>
            <p:txBody>
              <a:bodyPr/>
              <a:lstStyle/>
              <a:p>
                <a:pPr>
                  <a:defRPr/>
                </a:pPr>
                <a:endParaRPr lang="en-CA"/>
              </a:p>
            </p:txBody>
          </p:sp>
          <p:sp>
            <p:nvSpPr>
              <p:cNvPr id="1229841" name="Freeform 17"/>
              <p:cNvSpPr>
                <a:spLocks/>
              </p:cNvSpPr>
              <p:nvPr/>
            </p:nvSpPr>
            <p:spPr bwMode="auto">
              <a:xfrm>
                <a:off x="4432" y="490"/>
                <a:ext cx="16" cy="17"/>
              </a:xfrm>
              <a:custGeom>
                <a:avLst/>
                <a:gdLst/>
                <a:ahLst/>
                <a:cxnLst>
                  <a:cxn ang="0">
                    <a:pos x="83" y="52"/>
                  </a:cxn>
                  <a:cxn ang="0">
                    <a:pos x="73" y="84"/>
                  </a:cxn>
                  <a:cxn ang="0">
                    <a:pos x="61" y="77"/>
                  </a:cxn>
                  <a:cxn ang="0">
                    <a:pos x="50" y="71"/>
                  </a:cxn>
                  <a:cxn ang="0">
                    <a:pos x="40" y="63"/>
                  </a:cxn>
                  <a:cxn ang="0">
                    <a:pos x="32" y="56"/>
                  </a:cxn>
                  <a:cxn ang="0">
                    <a:pos x="22" y="47"/>
                  </a:cxn>
                  <a:cxn ang="0">
                    <a:pos x="14" y="38"/>
                  </a:cxn>
                  <a:cxn ang="0">
                    <a:pos x="6" y="27"/>
                  </a:cxn>
                  <a:cxn ang="0">
                    <a:pos x="0" y="21"/>
                  </a:cxn>
                  <a:cxn ang="0">
                    <a:pos x="10" y="0"/>
                  </a:cxn>
                  <a:cxn ang="0">
                    <a:pos x="16" y="7"/>
                  </a:cxn>
                  <a:cxn ang="0">
                    <a:pos x="27" y="15"/>
                  </a:cxn>
                  <a:cxn ang="0">
                    <a:pos x="36" y="22"/>
                  </a:cxn>
                  <a:cxn ang="0">
                    <a:pos x="46" y="30"/>
                  </a:cxn>
                  <a:cxn ang="0">
                    <a:pos x="55" y="35"/>
                  </a:cxn>
                  <a:cxn ang="0">
                    <a:pos x="65" y="42"/>
                  </a:cxn>
                  <a:cxn ang="0">
                    <a:pos x="74" y="47"/>
                  </a:cxn>
                  <a:cxn ang="0">
                    <a:pos x="83" y="52"/>
                  </a:cxn>
                </a:cxnLst>
                <a:rect l="0" t="0" r="r" b="b"/>
                <a:pathLst>
                  <a:path w="83" h="84">
                    <a:moveTo>
                      <a:pt x="83" y="52"/>
                    </a:moveTo>
                    <a:lnTo>
                      <a:pt x="73" y="84"/>
                    </a:lnTo>
                    <a:lnTo>
                      <a:pt x="61" y="77"/>
                    </a:lnTo>
                    <a:lnTo>
                      <a:pt x="50" y="71"/>
                    </a:lnTo>
                    <a:lnTo>
                      <a:pt x="40" y="63"/>
                    </a:lnTo>
                    <a:lnTo>
                      <a:pt x="32" y="56"/>
                    </a:lnTo>
                    <a:lnTo>
                      <a:pt x="22" y="47"/>
                    </a:lnTo>
                    <a:lnTo>
                      <a:pt x="14" y="38"/>
                    </a:lnTo>
                    <a:lnTo>
                      <a:pt x="6" y="27"/>
                    </a:lnTo>
                    <a:lnTo>
                      <a:pt x="0" y="21"/>
                    </a:lnTo>
                    <a:lnTo>
                      <a:pt x="10" y="0"/>
                    </a:lnTo>
                    <a:lnTo>
                      <a:pt x="16" y="7"/>
                    </a:lnTo>
                    <a:lnTo>
                      <a:pt x="27" y="15"/>
                    </a:lnTo>
                    <a:lnTo>
                      <a:pt x="36" y="22"/>
                    </a:lnTo>
                    <a:lnTo>
                      <a:pt x="46" y="30"/>
                    </a:lnTo>
                    <a:lnTo>
                      <a:pt x="55" y="35"/>
                    </a:lnTo>
                    <a:lnTo>
                      <a:pt x="65" y="42"/>
                    </a:lnTo>
                    <a:lnTo>
                      <a:pt x="74" y="47"/>
                    </a:lnTo>
                    <a:lnTo>
                      <a:pt x="83" y="52"/>
                    </a:lnTo>
                    <a:close/>
                  </a:path>
                </a:pathLst>
              </a:custGeom>
              <a:solidFill>
                <a:srgbClr val="000000"/>
              </a:solidFill>
              <a:ln w="9525">
                <a:noFill/>
                <a:round/>
                <a:headEnd/>
                <a:tailEnd/>
              </a:ln>
            </p:spPr>
            <p:txBody>
              <a:bodyPr/>
              <a:lstStyle/>
              <a:p>
                <a:pPr>
                  <a:defRPr/>
                </a:pPr>
                <a:endParaRPr lang="en-CA"/>
              </a:p>
            </p:txBody>
          </p:sp>
          <p:sp>
            <p:nvSpPr>
              <p:cNvPr id="1229842" name="Freeform 18"/>
              <p:cNvSpPr>
                <a:spLocks/>
              </p:cNvSpPr>
              <p:nvPr/>
            </p:nvSpPr>
            <p:spPr bwMode="auto">
              <a:xfrm>
                <a:off x="4392" y="498"/>
                <a:ext cx="35" cy="21"/>
              </a:xfrm>
              <a:custGeom>
                <a:avLst/>
                <a:gdLst/>
                <a:ahLst/>
                <a:cxnLst>
                  <a:cxn ang="0">
                    <a:pos x="166" y="74"/>
                  </a:cxn>
                  <a:cxn ang="0">
                    <a:pos x="176" y="106"/>
                  </a:cxn>
                  <a:cxn ang="0">
                    <a:pos x="152" y="97"/>
                  </a:cxn>
                  <a:cxn ang="0">
                    <a:pos x="129" y="88"/>
                  </a:cxn>
                  <a:cxn ang="0">
                    <a:pos x="106" y="77"/>
                  </a:cxn>
                  <a:cxn ang="0">
                    <a:pos x="84" y="66"/>
                  </a:cxn>
                  <a:cxn ang="0">
                    <a:pos x="61" y="53"/>
                  </a:cxn>
                  <a:cxn ang="0">
                    <a:pos x="39" y="40"/>
                  </a:cxn>
                  <a:cxn ang="0">
                    <a:pos x="19" y="26"/>
                  </a:cxn>
                  <a:cxn ang="0">
                    <a:pos x="0" y="12"/>
                  </a:cxn>
                  <a:cxn ang="0">
                    <a:pos x="7" y="3"/>
                  </a:cxn>
                  <a:cxn ang="0">
                    <a:pos x="15" y="0"/>
                  </a:cxn>
                  <a:cxn ang="0">
                    <a:pos x="22" y="1"/>
                  </a:cxn>
                  <a:cxn ang="0">
                    <a:pos x="30" y="5"/>
                  </a:cxn>
                  <a:cxn ang="0">
                    <a:pos x="37" y="10"/>
                  </a:cxn>
                  <a:cxn ang="0">
                    <a:pos x="46" y="16"/>
                  </a:cxn>
                  <a:cxn ang="0">
                    <a:pos x="53" y="20"/>
                  </a:cxn>
                  <a:cxn ang="0">
                    <a:pos x="62" y="22"/>
                  </a:cxn>
                  <a:cxn ang="0">
                    <a:pos x="73" y="29"/>
                  </a:cxn>
                  <a:cxn ang="0">
                    <a:pos x="85" y="39"/>
                  </a:cxn>
                  <a:cxn ang="0">
                    <a:pos x="96" y="47"/>
                  </a:cxn>
                  <a:cxn ang="0">
                    <a:pos x="110" y="56"/>
                  </a:cxn>
                  <a:cxn ang="0">
                    <a:pos x="122" y="62"/>
                  </a:cxn>
                  <a:cxn ang="0">
                    <a:pos x="135" y="69"/>
                  </a:cxn>
                  <a:cxn ang="0">
                    <a:pos x="149" y="72"/>
                  </a:cxn>
                  <a:cxn ang="0">
                    <a:pos x="166" y="74"/>
                  </a:cxn>
                </a:cxnLst>
                <a:rect l="0" t="0" r="r" b="b"/>
                <a:pathLst>
                  <a:path w="176" h="106">
                    <a:moveTo>
                      <a:pt x="166" y="74"/>
                    </a:moveTo>
                    <a:lnTo>
                      <a:pt x="176" y="106"/>
                    </a:lnTo>
                    <a:lnTo>
                      <a:pt x="152" y="97"/>
                    </a:lnTo>
                    <a:lnTo>
                      <a:pt x="129" y="88"/>
                    </a:lnTo>
                    <a:lnTo>
                      <a:pt x="106" y="77"/>
                    </a:lnTo>
                    <a:lnTo>
                      <a:pt x="84" y="66"/>
                    </a:lnTo>
                    <a:lnTo>
                      <a:pt x="61" y="53"/>
                    </a:lnTo>
                    <a:lnTo>
                      <a:pt x="39" y="40"/>
                    </a:lnTo>
                    <a:lnTo>
                      <a:pt x="19" y="26"/>
                    </a:lnTo>
                    <a:lnTo>
                      <a:pt x="0" y="12"/>
                    </a:lnTo>
                    <a:lnTo>
                      <a:pt x="7" y="3"/>
                    </a:lnTo>
                    <a:lnTo>
                      <a:pt x="15" y="0"/>
                    </a:lnTo>
                    <a:lnTo>
                      <a:pt x="22" y="1"/>
                    </a:lnTo>
                    <a:lnTo>
                      <a:pt x="30" y="5"/>
                    </a:lnTo>
                    <a:lnTo>
                      <a:pt x="37" y="10"/>
                    </a:lnTo>
                    <a:lnTo>
                      <a:pt x="46" y="16"/>
                    </a:lnTo>
                    <a:lnTo>
                      <a:pt x="53" y="20"/>
                    </a:lnTo>
                    <a:lnTo>
                      <a:pt x="62" y="22"/>
                    </a:lnTo>
                    <a:lnTo>
                      <a:pt x="73" y="29"/>
                    </a:lnTo>
                    <a:lnTo>
                      <a:pt x="85" y="39"/>
                    </a:lnTo>
                    <a:lnTo>
                      <a:pt x="96" y="47"/>
                    </a:lnTo>
                    <a:lnTo>
                      <a:pt x="110" y="56"/>
                    </a:lnTo>
                    <a:lnTo>
                      <a:pt x="122" y="62"/>
                    </a:lnTo>
                    <a:lnTo>
                      <a:pt x="135" y="69"/>
                    </a:lnTo>
                    <a:lnTo>
                      <a:pt x="149" y="72"/>
                    </a:lnTo>
                    <a:lnTo>
                      <a:pt x="166" y="74"/>
                    </a:lnTo>
                    <a:close/>
                  </a:path>
                </a:pathLst>
              </a:custGeom>
              <a:solidFill>
                <a:srgbClr val="000000"/>
              </a:solidFill>
              <a:ln w="9525">
                <a:noFill/>
                <a:round/>
                <a:headEnd/>
                <a:tailEnd/>
              </a:ln>
            </p:spPr>
            <p:txBody>
              <a:bodyPr/>
              <a:lstStyle/>
              <a:p>
                <a:pPr>
                  <a:defRPr/>
                </a:pPr>
                <a:endParaRPr lang="en-CA"/>
              </a:p>
            </p:txBody>
          </p:sp>
          <p:sp>
            <p:nvSpPr>
              <p:cNvPr id="1229843" name="Freeform 19"/>
              <p:cNvSpPr>
                <a:spLocks/>
              </p:cNvSpPr>
              <p:nvPr/>
            </p:nvSpPr>
            <p:spPr bwMode="auto">
              <a:xfrm>
                <a:off x="4438" y="498"/>
                <a:ext cx="97" cy="91"/>
              </a:xfrm>
              <a:custGeom>
                <a:avLst/>
                <a:gdLst/>
                <a:ahLst/>
                <a:cxnLst>
                  <a:cxn ang="0">
                    <a:pos x="331" y="176"/>
                  </a:cxn>
                  <a:cxn ang="0">
                    <a:pos x="347" y="166"/>
                  </a:cxn>
                  <a:cxn ang="0">
                    <a:pos x="365" y="160"/>
                  </a:cxn>
                  <a:cxn ang="0">
                    <a:pos x="384" y="158"/>
                  </a:cxn>
                  <a:cxn ang="0">
                    <a:pos x="405" y="159"/>
                  </a:cxn>
                  <a:cxn ang="0">
                    <a:pos x="425" y="160"/>
                  </a:cxn>
                  <a:cxn ang="0">
                    <a:pos x="445" y="163"/>
                  </a:cxn>
                  <a:cxn ang="0">
                    <a:pos x="466" y="164"/>
                  </a:cxn>
                  <a:cxn ang="0">
                    <a:pos x="487" y="166"/>
                  </a:cxn>
                  <a:cxn ang="0">
                    <a:pos x="393" y="280"/>
                  </a:cxn>
                  <a:cxn ang="0">
                    <a:pos x="425" y="445"/>
                  </a:cxn>
                  <a:cxn ang="0">
                    <a:pos x="413" y="435"/>
                  </a:cxn>
                  <a:cxn ang="0">
                    <a:pos x="403" y="421"/>
                  </a:cxn>
                  <a:cxn ang="0">
                    <a:pos x="391" y="407"/>
                  </a:cxn>
                  <a:cxn ang="0">
                    <a:pos x="381" y="393"/>
                  </a:cxn>
                  <a:cxn ang="0">
                    <a:pos x="370" y="381"/>
                  </a:cxn>
                  <a:cxn ang="0">
                    <a:pos x="358" y="372"/>
                  </a:cxn>
                  <a:cxn ang="0">
                    <a:pos x="345" y="368"/>
                  </a:cxn>
                  <a:cxn ang="0">
                    <a:pos x="331" y="373"/>
                  </a:cxn>
                  <a:cxn ang="0">
                    <a:pos x="325" y="364"/>
                  </a:cxn>
                  <a:cxn ang="0">
                    <a:pos x="318" y="357"/>
                  </a:cxn>
                  <a:cxn ang="0">
                    <a:pos x="308" y="350"/>
                  </a:cxn>
                  <a:cxn ang="0">
                    <a:pos x="299" y="347"/>
                  </a:cxn>
                  <a:cxn ang="0">
                    <a:pos x="287" y="342"/>
                  </a:cxn>
                  <a:cxn ang="0">
                    <a:pos x="277" y="342"/>
                  </a:cxn>
                  <a:cxn ang="0">
                    <a:pos x="267" y="346"/>
                  </a:cxn>
                  <a:cxn ang="0">
                    <a:pos x="259" y="353"/>
                  </a:cxn>
                  <a:cxn ang="0">
                    <a:pos x="135" y="456"/>
                  </a:cxn>
                  <a:cxn ang="0">
                    <a:pos x="135" y="440"/>
                  </a:cxn>
                  <a:cxn ang="0">
                    <a:pos x="139" y="425"/>
                  </a:cxn>
                  <a:cxn ang="0">
                    <a:pos x="144" y="408"/>
                  </a:cxn>
                  <a:cxn ang="0">
                    <a:pos x="150" y="393"/>
                  </a:cxn>
                  <a:cxn ang="0">
                    <a:pos x="155" y="377"/>
                  </a:cxn>
                  <a:cxn ang="0">
                    <a:pos x="161" y="362"/>
                  </a:cxn>
                  <a:cxn ang="0">
                    <a:pos x="164" y="346"/>
                  </a:cxn>
                  <a:cxn ang="0">
                    <a:pos x="166" y="331"/>
                  </a:cxn>
                  <a:cxn ang="0">
                    <a:pos x="0" y="186"/>
                  </a:cxn>
                  <a:cxn ang="0">
                    <a:pos x="15" y="184"/>
                  </a:cxn>
                  <a:cxn ang="0">
                    <a:pos x="32" y="181"/>
                  </a:cxn>
                  <a:cxn ang="0">
                    <a:pos x="49" y="176"/>
                  </a:cxn>
                  <a:cxn ang="0">
                    <a:pos x="67" y="173"/>
                  </a:cxn>
                  <a:cxn ang="0">
                    <a:pos x="84" y="168"/>
                  </a:cxn>
                  <a:cxn ang="0">
                    <a:pos x="101" y="167"/>
                  </a:cxn>
                  <a:cxn ang="0">
                    <a:pos x="118" y="169"/>
                  </a:cxn>
                  <a:cxn ang="0">
                    <a:pos x="135" y="176"/>
                  </a:cxn>
                  <a:cxn ang="0">
                    <a:pos x="141" y="172"/>
                  </a:cxn>
                  <a:cxn ang="0">
                    <a:pos x="148" y="171"/>
                  </a:cxn>
                  <a:cxn ang="0">
                    <a:pos x="154" y="171"/>
                  </a:cxn>
                  <a:cxn ang="0">
                    <a:pos x="161" y="171"/>
                  </a:cxn>
                  <a:cxn ang="0">
                    <a:pos x="166" y="169"/>
                  </a:cxn>
                  <a:cxn ang="0">
                    <a:pos x="172" y="169"/>
                  </a:cxn>
                  <a:cxn ang="0">
                    <a:pos x="179" y="168"/>
                  </a:cxn>
                  <a:cxn ang="0">
                    <a:pos x="187" y="166"/>
                  </a:cxn>
                  <a:cxn ang="0">
                    <a:pos x="239" y="0"/>
                  </a:cxn>
                  <a:cxn ang="0">
                    <a:pos x="249" y="23"/>
                  </a:cxn>
                  <a:cxn ang="0">
                    <a:pos x="259" y="45"/>
                  </a:cxn>
                  <a:cxn ang="0">
                    <a:pos x="269" y="68"/>
                  </a:cxn>
                  <a:cxn ang="0">
                    <a:pos x="280" y="92"/>
                  </a:cxn>
                  <a:cxn ang="0">
                    <a:pos x="291" y="113"/>
                  </a:cxn>
                  <a:cxn ang="0">
                    <a:pos x="303" y="134"/>
                  </a:cxn>
                  <a:cxn ang="0">
                    <a:pos x="317" y="155"/>
                  </a:cxn>
                  <a:cxn ang="0">
                    <a:pos x="331" y="176"/>
                  </a:cxn>
                </a:cxnLst>
                <a:rect l="0" t="0" r="r" b="b"/>
                <a:pathLst>
                  <a:path w="487" h="456">
                    <a:moveTo>
                      <a:pt x="331" y="176"/>
                    </a:moveTo>
                    <a:lnTo>
                      <a:pt x="347" y="166"/>
                    </a:lnTo>
                    <a:lnTo>
                      <a:pt x="365" y="160"/>
                    </a:lnTo>
                    <a:lnTo>
                      <a:pt x="384" y="158"/>
                    </a:lnTo>
                    <a:lnTo>
                      <a:pt x="405" y="159"/>
                    </a:lnTo>
                    <a:lnTo>
                      <a:pt x="425" y="160"/>
                    </a:lnTo>
                    <a:lnTo>
                      <a:pt x="445" y="163"/>
                    </a:lnTo>
                    <a:lnTo>
                      <a:pt x="466" y="164"/>
                    </a:lnTo>
                    <a:lnTo>
                      <a:pt x="487" y="166"/>
                    </a:lnTo>
                    <a:lnTo>
                      <a:pt x="393" y="280"/>
                    </a:lnTo>
                    <a:lnTo>
                      <a:pt x="425" y="445"/>
                    </a:lnTo>
                    <a:lnTo>
                      <a:pt x="413" y="435"/>
                    </a:lnTo>
                    <a:lnTo>
                      <a:pt x="403" y="421"/>
                    </a:lnTo>
                    <a:lnTo>
                      <a:pt x="391" y="407"/>
                    </a:lnTo>
                    <a:lnTo>
                      <a:pt x="381" y="393"/>
                    </a:lnTo>
                    <a:lnTo>
                      <a:pt x="370" y="381"/>
                    </a:lnTo>
                    <a:lnTo>
                      <a:pt x="358" y="372"/>
                    </a:lnTo>
                    <a:lnTo>
                      <a:pt x="345" y="368"/>
                    </a:lnTo>
                    <a:lnTo>
                      <a:pt x="331" y="373"/>
                    </a:lnTo>
                    <a:lnTo>
                      <a:pt x="325" y="364"/>
                    </a:lnTo>
                    <a:lnTo>
                      <a:pt x="318" y="357"/>
                    </a:lnTo>
                    <a:lnTo>
                      <a:pt x="308" y="350"/>
                    </a:lnTo>
                    <a:lnTo>
                      <a:pt x="299" y="347"/>
                    </a:lnTo>
                    <a:lnTo>
                      <a:pt x="287" y="342"/>
                    </a:lnTo>
                    <a:lnTo>
                      <a:pt x="277" y="342"/>
                    </a:lnTo>
                    <a:lnTo>
                      <a:pt x="267" y="346"/>
                    </a:lnTo>
                    <a:lnTo>
                      <a:pt x="259" y="353"/>
                    </a:lnTo>
                    <a:lnTo>
                      <a:pt x="135" y="456"/>
                    </a:lnTo>
                    <a:lnTo>
                      <a:pt x="135" y="440"/>
                    </a:lnTo>
                    <a:lnTo>
                      <a:pt x="139" y="425"/>
                    </a:lnTo>
                    <a:lnTo>
                      <a:pt x="144" y="408"/>
                    </a:lnTo>
                    <a:lnTo>
                      <a:pt x="150" y="393"/>
                    </a:lnTo>
                    <a:lnTo>
                      <a:pt x="155" y="377"/>
                    </a:lnTo>
                    <a:lnTo>
                      <a:pt x="161" y="362"/>
                    </a:lnTo>
                    <a:lnTo>
                      <a:pt x="164" y="346"/>
                    </a:lnTo>
                    <a:lnTo>
                      <a:pt x="166" y="331"/>
                    </a:lnTo>
                    <a:lnTo>
                      <a:pt x="0" y="186"/>
                    </a:lnTo>
                    <a:lnTo>
                      <a:pt x="15" y="184"/>
                    </a:lnTo>
                    <a:lnTo>
                      <a:pt x="32" y="181"/>
                    </a:lnTo>
                    <a:lnTo>
                      <a:pt x="49" y="176"/>
                    </a:lnTo>
                    <a:lnTo>
                      <a:pt x="67" y="173"/>
                    </a:lnTo>
                    <a:lnTo>
                      <a:pt x="84" y="168"/>
                    </a:lnTo>
                    <a:lnTo>
                      <a:pt x="101" y="167"/>
                    </a:lnTo>
                    <a:lnTo>
                      <a:pt x="118" y="169"/>
                    </a:lnTo>
                    <a:lnTo>
                      <a:pt x="135" y="176"/>
                    </a:lnTo>
                    <a:lnTo>
                      <a:pt x="141" y="172"/>
                    </a:lnTo>
                    <a:lnTo>
                      <a:pt x="148" y="171"/>
                    </a:lnTo>
                    <a:lnTo>
                      <a:pt x="154" y="171"/>
                    </a:lnTo>
                    <a:lnTo>
                      <a:pt x="161" y="171"/>
                    </a:lnTo>
                    <a:lnTo>
                      <a:pt x="166" y="169"/>
                    </a:lnTo>
                    <a:lnTo>
                      <a:pt x="172" y="169"/>
                    </a:lnTo>
                    <a:lnTo>
                      <a:pt x="179" y="168"/>
                    </a:lnTo>
                    <a:lnTo>
                      <a:pt x="187" y="166"/>
                    </a:lnTo>
                    <a:lnTo>
                      <a:pt x="239" y="0"/>
                    </a:lnTo>
                    <a:lnTo>
                      <a:pt x="249" y="23"/>
                    </a:lnTo>
                    <a:lnTo>
                      <a:pt x="259" y="45"/>
                    </a:lnTo>
                    <a:lnTo>
                      <a:pt x="269" y="68"/>
                    </a:lnTo>
                    <a:lnTo>
                      <a:pt x="280" y="92"/>
                    </a:lnTo>
                    <a:lnTo>
                      <a:pt x="291" y="113"/>
                    </a:lnTo>
                    <a:lnTo>
                      <a:pt x="303" y="134"/>
                    </a:lnTo>
                    <a:lnTo>
                      <a:pt x="317" y="155"/>
                    </a:lnTo>
                    <a:lnTo>
                      <a:pt x="331" y="176"/>
                    </a:lnTo>
                    <a:close/>
                  </a:path>
                </a:pathLst>
              </a:custGeom>
              <a:solidFill>
                <a:srgbClr val="FFFF4C"/>
              </a:solidFill>
              <a:ln w="9525">
                <a:noFill/>
                <a:round/>
                <a:headEnd/>
                <a:tailEnd/>
              </a:ln>
            </p:spPr>
            <p:txBody>
              <a:bodyPr/>
              <a:lstStyle/>
              <a:p>
                <a:pPr>
                  <a:defRPr/>
                </a:pPr>
                <a:endParaRPr lang="en-CA"/>
              </a:p>
            </p:txBody>
          </p:sp>
          <p:sp>
            <p:nvSpPr>
              <p:cNvPr id="1229844" name="Freeform 20"/>
              <p:cNvSpPr>
                <a:spLocks/>
              </p:cNvSpPr>
              <p:nvPr/>
            </p:nvSpPr>
            <p:spPr bwMode="auto">
              <a:xfrm>
                <a:off x="4557" y="525"/>
                <a:ext cx="36" cy="10"/>
              </a:xfrm>
              <a:custGeom>
                <a:avLst/>
                <a:gdLst/>
                <a:ahLst/>
                <a:cxnLst>
                  <a:cxn ang="0">
                    <a:pos x="182" y="11"/>
                  </a:cxn>
                  <a:cxn ang="0">
                    <a:pos x="182" y="21"/>
                  </a:cxn>
                  <a:cxn ang="0">
                    <a:pos x="16" y="52"/>
                  </a:cxn>
                  <a:cxn ang="0">
                    <a:pos x="8" y="50"/>
                  </a:cxn>
                  <a:cxn ang="0">
                    <a:pos x="2" y="46"/>
                  </a:cxn>
                  <a:cxn ang="0">
                    <a:pos x="0" y="39"/>
                  </a:cxn>
                  <a:cxn ang="0">
                    <a:pos x="5" y="32"/>
                  </a:cxn>
                  <a:cxn ang="0">
                    <a:pos x="28" y="30"/>
                  </a:cxn>
                  <a:cxn ang="0">
                    <a:pos x="51" y="26"/>
                  </a:cxn>
                  <a:cxn ang="0">
                    <a:pos x="73" y="21"/>
                  </a:cxn>
                  <a:cxn ang="0">
                    <a:pos x="97" y="16"/>
                  </a:cxn>
                  <a:cxn ang="0">
                    <a:pos x="118" y="10"/>
                  </a:cxn>
                  <a:cxn ang="0">
                    <a:pos x="140" y="5"/>
                  </a:cxn>
                  <a:cxn ang="0">
                    <a:pos x="160" y="0"/>
                  </a:cxn>
                  <a:cxn ang="0">
                    <a:pos x="182" y="0"/>
                  </a:cxn>
                  <a:cxn ang="0">
                    <a:pos x="182" y="11"/>
                  </a:cxn>
                </a:cxnLst>
                <a:rect l="0" t="0" r="r" b="b"/>
                <a:pathLst>
                  <a:path w="182" h="52">
                    <a:moveTo>
                      <a:pt x="182" y="11"/>
                    </a:moveTo>
                    <a:lnTo>
                      <a:pt x="182" y="21"/>
                    </a:lnTo>
                    <a:lnTo>
                      <a:pt x="16" y="52"/>
                    </a:lnTo>
                    <a:lnTo>
                      <a:pt x="8" y="50"/>
                    </a:lnTo>
                    <a:lnTo>
                      <a:pt x="2" y="46"/>
                    </a:lnTo>
                    <a:lnTo>
                      <a:pt x="0" y="39"/>
                    </a:lnTo>
                    <a:lnTo>
                      <a:pt x="5" y="32"/>
                    </a:lnTo>
                    <a:lnTo>
                      <a:pt x="28" y="30"/>
                    </a:lnTo>
                    <a:lnTo>
                      <a:pt x="51" y="26"/>
                    </a:lnTo>
                    <a:lnTo>
                      <a:pt x="73" y="21"/>
                    </a:lnTo>
                    <a:lnTo>
                      <a:pt x="97" y="16"/>
                    </a:lnTo>
                    <a:lnTo>
                      <a:pt x="118" y="10"/>
                    </a:lnTo>
                    <a:lnTo>
                      <a:pt x="140" y="5"/>
                    </a:lnTo>
                    <a:lnTo>
                      <a:pt x="160" y="0"/>
                    </a:lnTo>
                    <a:lnTo>
                      <a:pt x="182" y="0"/>
                    </a:lnTo>
                    <a:lnTo>
                      <a:pt x="182" y="11"/>
                    </a:lnTo>
                    <a:close/>
                  </a:path>
                </a:pathLst>
              </a:custGeom>
              <a:solidFill>
                <a:srgbClr val="000000"/>
              </a:solidFill>
              <a:ln w="9525">
                <a:noFill/>
                <a:round/>
                <a:headEnd/>
                <a:tailEnd/>
              </a:ln>
            </p:spPr>
            <p:txBody>
              <a:bodyPr/>
              <a:lstStyle/>
              <a:p>
                <a:pPr>
                  <a:defRPr/>
                </a:pPr>
                <a:endParaRPr lang="en-CA"/>
              </a:p>
            </p:txBody>
          </p:sp>
          <p:sp>
            <p:nvSpPr>
              <p:cNvPr id="1229845" name="Freeform 21"/>
              <p:cNvSpPr>
                <a:spLocks/>
              </p:cNvSpPr>
              <p:nvPr/>
            </p:nvSpPr>
            <p:spPr bwMode="auto">
              <a:xfrm>
                <a:off x="4396" y="535"/>
                <a:ext cx="21" cy="9"/>
              </a:xfrm>
              <a:custGeom>
                <a:avLst/>
                <a:gdLst/>
                <a:ahLst/>
                <a:cxnLst>
                  <a:cxn ang="0">
                    <a:pos x="104" y="0"/>
                  </a:cxn>
                  <a:cxn ang="0">
                    <a:pos x="103" y="7"/>
                  </a:cxn>
                  <a:cxn ang="0">
                    <a:pos x="103" y="16"/>
                  </a:cxn>
                  <a:cxn ang="0">
                    <a:pos x="102" y="24"/>
                  </a:cxn>
                  <a:cxn ang="0">
                    <a:pos x="100" y="32"/>
                  </a:cxn>
                  <a:cxn ang="0">
                    <a:pos x="95" y="38"/>
                  </a:cxn>
                  <a:cxn ang="0">
                    <a:pos x="91" y="42"/>
                  </a:cxn>
                  <a:cxn ang="0">
                    <a:pos x="83" y="43"/>
                  </a:cxn>
                  <a:cxn ang="0">
                    <a:pos x="74" y="42"/>
                  </a:cxn>
                  <a:cxn ang="0">
                    <a:pos x="0" y="31"/>
                  </a:cxn>
                  <a:cxn ang="0">
                    <a:pos x="6" y="21"/>
                  </a:cxn>
                  <a:cxn ang="0">
                    <a:pos x="15" y="16"/>
                  </a:cxn>
                  <a:cxn ang="0">
                    <a:pos x="27" y="15"/>
                  </a:cxn>
                  <a:cxn ang="0">
                    <a:pos x="43" y="15"/>
                  </a:cxn>
                  <a:cxn ang="0">
                    <a:pos x="57" y="14"/>
                  </a:cxn>
                  <a:cxn ang="0">
                    <a:pos x="71" y="13"/>
                  </a:cxn>
                  <a:cxn ang="0">
                    <a:pos x="84" y="8"/>
                  </a:cxn>
                  <a:cxn ang="0">
                    <a:pos x="94" y="0"/>
                  </a:cxn>
                  <a:cxn ang="0">
                    <a:pos x="104" y="0"/>
                  </a:cxn>
                </a:cxnLst>
                <a:rect l="0" t="0" r="r" b="b"/>
                <a:pathLst>
                  <a:path w="104" h="43">
                    <a:moveTo>
                      <a:pt x="104" y="0"/>
                    </a:moveTo>
                    <a:lnTo>
                      <a:pt x="103" y="7"/>
                    </a:lnTo>
                    <a:lnTo>
                      <a:pt x="103" y="16"/>
                    </a:lnTo>
                    <a:lnTo>
                      <a:pt x="102" y="24"/>
                    </a:lnTo>
                    <a:lnTo>
                      <a:pt x="100" y="32"/>
                    </a:lnTo>
                    <a:lnTo>
                      <a:pt x="95" y="38"/>
                    </a:lnTo>
                    <a:lnTo>
                      <a:pt x="91" y="42"/>
                    </a:lnTo>
                    <a:lnTo>
                      <a:pt x="83" y="43"/>
                    </a:lnTo>
                    <a:lnTo>
                      <a:pt x="74" y="42"/>
                    </a:lnTo>
                    <a:lnTo>
                      <a:pt x="0" y="31"/>
                    </a:lnTo>
                    <a:lnTo>
                      <a:pt x="6" y="21"/>
                    </a:lnTo>
                    <a:lnTo>
                      <a:pt x="15" y="16"/>
                    </a:lnTo>
                    <a:lnTo>
                      <a:pt x="27" y="15"/>
                    </a:lnTo>
                    <a:lnTo>
                      <a:pt x="43" y="15"/>
                    </a:lnTo>
                    <a:lnTo>
                      <a:pt x="57" y="14"/>
                    </a:lnTo>
                    <a:lnTo>
                      <a:pt x="71" y="13"/>
                    </a:lnTo>
                    <a:lnTo>
                      <a:pt x="84" y="8"/>
                    </a:lnTo>
                    <a:lnTo>
                      <a:pt x="94" y="0"/>
                    </a:lnTo>
                    <a:lnTo>
                      <a:pt x="104" y="0"/>
                    </a:lnTo>
                    <a:close/>
                  </a:path>
                </a:pathLst>
              </a:custGeom>
              <a:solidFill>
                <a:srgbClr val="000000"/>
              </a:solidFill>
              <a:ln w="9525">
                <a:noFill/>
                <a:round/>
                <a:headEnd/>
                <a:tailEnd/>
              </a:ln>
            </p:spPr>
            <p:txBody>
              <a:bodyPr/>
              <a:lstStyle/>
              <a:p>
                <a:pPr>
                  <a:defRPr/>
                </a:pPr>
                <a:endParaRPr lang="en-CA"/>
              </a:p>
            </p:txBody>
          </p:sp>
          <p:sp>
            <p:nvSpPr>
              <p:cNvPr id="1229846" name="Freeform 22"/>
              <p:cNvSpPr>
                <a:spLocks/>
              </p:cNvSpPr>
              <p:nvPr/>
            </p:nvSpPr>
            <p:spPr bwMode="auto">
              <a:xfrm>
                <a:off x="4556" y="552"/>
                <a:ext cx="23" cy="5"/>
              </a:xfrm>
              <a:custGeom>
                <a:avLst/>
                <a:gdLst/>
                <a:ahLst/>
                <a:cxnLst>
                  <a:cxn ang="0">
                    <a:pos x="114" y="21"/>
                  </a:cxn>
                  <a:cxn ang="0">
                    <a:pos x="101" y="24"/>
                  </a:cxn>
                  <a:cxn ang="0">
                    <a:pos x="88" y="26"/>
                  </a:cxn>
                  <a:cxn ang="0">
                    <a:pos x="74" y="26"/>
                  </a:cxn>
                  <a:cxn ang="0">
                    <a:pos x="60" y="27"/>
                  </a:cxn>
                  <a:cxn ang="0">
                    <a:pos x="44" y="25"/>
                  </a:cxn>
                  <a:cxn ang="0">
                    <a:pos x="30" y="23"/>
                  </a:cxn>
                  <a:cxn ang="0">
                    <a:pos x="15" y="17"/>
                  </a:cxn>
                  <a:cxn ang="0">
                    <a:pos x="0" y="11"/>
                  </a:cxn>
                  <a:cxn ang="0">
                    <a:pos x="15" y="4"/>
                  </a:cxn>
                  <a:cxn ang="0">
                    <a:pos x="30" y="1"/>
                  </a:cxn>
                  <a:cxn ang="0">
                    <a:pos x="44" y="0"/>
                  </a:cxn>
                  <a:cxn ang="0">
                    <a:pos x="60" y="2"/>
                  </a:cxn>
                  <a:cxn ang="0">
                    <a:pos x="74" y="4"/>
                  </a:cxn>
                  <a:cxn ang="0">
                    <a:pos x="88" y="8"/>
                  </a:cxn>
                  <a:cxn ang="0">
                    <a:pos x="101" y="9"/>
                  </a:cxn>
                  <a:cxn ang="0">
                    <a:pos x="114" y="11"/>
                  </a:cxn>
                  <a:cxn ang="0">
                    <a:pos x="114" y="21"/>
                  </a:cxn>
                </a:cxnLst>
                <a:rect l="0" t="0" r="r" b="b"/>
                <a:pathLst>
                  <a:path w="114" h="27">
                    <a:moveTo>
                      <a:pt x="114" y="21"/>
                    </a:moveTo>
                    <a:lnTo>
                      <a:pt x="101" y="24"/>
                    </a:lnTo>
                    <a:lnTo>
                      <a:pt x="88" y="26"/>
                    </a:lnTo>
                    <a:lnTo>
                      <a:pt x="74" y="26"/>
                    </a:lnTo>
                    <a:lnTo>
                      <a:pt x="60" y="27"/>
                    </a:lnTo>
                    <a:lnTo>
                      <a:pt x="44" y="25"/>
                    </a:lnTo>
                    <a:lnTo>
                      <a:pt x="30" y="23"/>
                    </a:lnTo>
                    <a:lnTo>
                      <a:pt x="15" y="17"/>
                    </a:lnTo>
                    <a:lnTo>
                      <a:pt x="0" y="11"/>
                    </a:lnTo>
                    <a:lnTo>
                      <a:pt x="15" y="4"/>
                    </a:lnTo>
                    <a:lnTo>
                      <a:pt x="30" y="1"/>
                    </a:lnTo>
                    <a:lnTo>
                      <a:pt x="44" y="0"/>
                    </a:lnTo>
                    <a:lnTo>
                      <a:pt x="60" y="2"/>
                    </a:lnTo>
                    <a:lnTo>
                      <a:pt x="74" y="4"/>
                    </a:lnTo>
                    <a:lnTo>
                      <a:pt x="88" y="8"/>
                    </a:lnTo>
                    <a:lnTo>
                      <a:pt x="101" y="9"/>
                    </a:lnTo>
                    <a:lnTo>
                      <a:pt x="114" y="11"/>
                    </a:lnTo>
                    <a:lnTo>
                      <a:pt x="114" y="21"/>
                    </a:lnTo>
                    <a:close/>
                  </a:path>
                </a:pathLst>
              </a:custGeom>
              <a:solidFill>
                <a:srgbClr val="000000"/>
              </a:solidFill>
              <a:ln w="9525">
                <a:noFill/>
                <a:round/>
                <a:headEnd/>
                <a:tailEnd/>
              </a:ln>
            </p:spPr>
            <p:txBody>
              <a:bodyPr/>
              <a:lstStyle/>
              <a:p>
                <a:pPr>
                  <a:defRPr/>
                </a:pPr>
                <a:endParaRPr lang="en-CA"/>
              </a:p>
            </p:txBody>
          </p:sp>
          <p:sp>
            <p:nvSpPr>
              <p:cNvPr id="1229847" name="Freeform 23"/>
              <p:cNvSpPr>
                <a:spLocks/>
              </p:cNvSpPr>
              <p:nvPr/>
            </p:nvSpPr>
            <p:spPr bwMode="auto">
              <a:xfrm>
                <a:off x="4380" y="562"/>
                <a:ext cx="49" cy="9"/>
              </a:xfrm>
              <a:custGeom>
                <a:avLst/>
                <a:gdLst/>
                <a:ahLst/>
                <a:cxnLst>
                  <a:cxn ang="0">
                    <a:pos x="248" y="0"/>
                  </a:cxn>
                  <a:cxn ang="0">
                    <a:pos x="246" y="7"/>
                  </a:cxn>
                  <a:cxn ang="0">
                    <a:pos x="244" y="13"/>
                  </a:cxn>
                  <a:cxn ang="0">
                    <a:pos x="239" y="18"/>
                  </a:cxn>
                  <a:cxn ang="0">
                    <a:pos x="236" y="24"/>
                  </a:cxn>
                  <a:cxn ang="0">
                    <a:pos x="226" y="29"/>
                  </a:cxn>
                  <a:cxn ang="0">
                    <a:pos x="218" y="32"/>
                  </a:cxn>
                  <a:cxn ang="0">
                    <a:pos x="190" y="34"/>
                  </a:cxn>
                  <a:cxn ang="0">
                    <a:pos x="162" y="35"/>
                  </a:cxn>
                  <a:cxn ang="0">
                    <a:pos x="135" y="35"/>
                  </a:cxn>
                  <a:cxn ang="0">
                    <a:pos x="108" y="36"/>
                  </a:cxn>
                  <a:cxn ang="0">
                    <a:pos x="81" y="36"/>
                  </a:cxn>
                  <a:cxn ang="0">
                    <a:pos x="54" y="36"/>
                  </a:cxn>
                  <a:cxn ang="0">
                    <a:pos x="27" y="37"/>
                  </a:cxn>
                  <a:cxn ang="0">
                    <a:pos x="0" y="42"/>
                  </a:cxn>
                  <a:cxn ang="0">
                    <a:pos x="0" y="32"/>
                  </a:cxn>
                  <a:cxn ang="0">
                    <a:pos x="26" y="21"/>
                  </a:cxn>
                  <a:cxn ang="0">
                    <a:pos x="53" y="17"/>
                  </a:cxn>
                  <a:cxn ang="0">
                    <a:pos x="79" y="16"/>
                  </a:cxn>
                  <a:cxn ang="0">
                    <a:pos x="106" y="16"/>
                  </a:cxn>
                  <a:cxn ang="0">
                    <a:pos x="131" y="15"/>
                  </a:cxn>
                  <a:cxn ang="0">
                    <a:pos x="157" y="13"/>
                  </a:cxn>
                  <a:cxn ang="0">
                    <a:pos x="182" y="8"/>
                  </a:cxn>
                  <a:cxn ang="0">
                    <a:pos x="207" y="0"/>
                  </a:cxn>
                  <a:cxn ang="0">
                    <a:pos x="214" y="0"/>
                  </a:cxn>
                  <a:cxn ang="0">
                    <a:pos x="223" y="0"/>
                  </a:cxn>
                  <a:cxn ang="0">
                    <a:pos x="228" y="0"/>
                  </a:cxn>
                  <a:cxn ang="0">
                    <a:pos x="234" y="0"/>
                  </a:cxn>
                  <a:cxn ang="0">
                    <a:pos x="240" y="0"/>
                  </a:cxn>
                  <a:cxn ang="0">
                    <a:pos x="248" y="0"/>
                  </a:cxn>
                </a:cxnLst>
                <a:rect l="0" t="0" r="r" b="b"/>
                <a:pathLst>
                  <a:path w="248" h="42">
                    <a:moveTo>
                      <a:pt x="248" y="0"/>
                    </a:moveTo>
                    <a:lnTo>
                      <a:pt x="246" y="7"/>
                    </a:lnTo>
                    <a:lnTo>
                      <a:pt x="244" y="13"/>
                    </a:lnTo>
                    <a:lnTo>
                      <a:pt x="239" y="18"/>
                    </a:lnTo>
                    <a:lnTo>
                      <a:pt x="236" y="24"/>
                    </a:lnTo>
                    <a:lnTo>
                      <a:pt x="226" y="29"/>
                    </a:lnTo>
                    <a:lnTo>
                      <a:pt x="218" y="32"/>
                    </a:lnTo>
                    <a:lnTo>
                      <a:pt x="190" y="34"/>
                    </a:lnTo>
                    <a:lnTo>
                      <a:pt x="162" y="35"/>
                    </a:lnTo>
                    <a:lnTo>
                      <a:pt x="135" y="35"/>
                    </a:lnTo>
                    <a:lnTo>
                      <a:pt x="108" y="36"/>
                    </a:lnTo>
                    <a:lnTo>
                      <a:pt x="81" y="36"/>
                    </a:lnTo>
                    <a:lnTo>
                      <a:pt x="54" y="36"/>
                    </a:lnTo>
                    <a:lnTo>
                      <a:pt x="27" y="37"/>
                    </a:lnTo>
                    <a:lnTo>
                      <a:pt x="0" y="42"/>
                    </a:lnTo>
                    <a:lnTo>
                      <a:pt x="0" y="32"/>
                    </a:lnTo>
                    <a:lnTo>
                      <a:pt x="26" y="21"/>
                    </a:lnTo>
                    <a:lnTo>
                      <a:pt x="53" y="17"/>
                    </a:lnTo>
                    <a:lnTo>
                      <a:pt x="79" y="16"/>
                    </a:lnTo>
                    <a:lnTo>
                      <a:pt x="106" y="16"/>
                    </a:lnTo>
                    <a:lnTo>
                      <a:pt x="131" y="15"/>
                    </a:lnTo>
                    <a:lnTo>
                      <a:pt x="157" y="13"/>
                    </a:lnTo>
                    <a:lnTo>
                      <a:pt x="182" y="8"/>
                    </a:lnTo>
                    <a:lnTo>
                      <a:pt x="207" y="0"/>
                    </a:lnTo>
                    <a:lnTo>
                      <a:pt x="214" y="0"/>
                    </a:lnTo>
                    <a:lnTo>
                      <a:pt x="223" y="0"/>
                    </a:lnTo>
                    <a:lnTo>
                      <a:pt x="228" y="0"/>
                    </a:lnTo>
                    <a:lnTo>
                      <a:pt x="234" y="0"/>
                    </a:lnTo>
                    <a:lnTo>
                      <a:pt x="240" y="0"/>
                    </a:lnTo>
                    <a:lnTo>
                      <a:pt x="248" y="0"/>
                    </a:lnTo>
                    <a:close/>
                  </a:path>
                </a:pathLst>
              </a:custGeom>
              <a:solidFill>
                <a:srgbClr val="000000"/>
              </a:solidFill>
              <a:ln w="9525">
                <a:noFill/>
                <a:round/>
                <a:headEnd/>
                <a:tailEnd/>
              </a:ln>
            </p:spPr>
            <p:txBody>
              <a:bodyPr/>
              <a:lstStyle/>
              <a:p>
                <a:pPr>
                  <a:defRPr/>
                </a:pPr>
                <a:endParaRPr lang="en-CA"/>
              </a:p>
            </p:txBody>
          </p:sp>
          <p:sp>
            <p:nvSpPr>
              <p:cNvPr id="1229848" name="Freeform 24"/>
              <p:cNvSpPr>
                <a:spLocks/>
              </p:cNvSpPr>
              <p:nvPr/>
            </p:nvSpPr>
            <p:spPr bwMode="auto">
              <a:xfrm>
                <a:off x="4554" y="575"/>
                <a:ext cx="35" cy="19"/>
              </a:xfrm>
              <a:custGeom>
                <a:avLst/>
                <a:gdLst/>
                <a:ahLst/>
                <a:cxnLst>
                  <a:cxn ang="0">
                    <a:pos x="176" y="84"/>
                  </a:cxn>
                  <a:cxn ang="0">
                    <a:pos x="176" y="94"/>
                  </a:cxn>
                  <a:cxn ang="0">
                    <a:pos x="149" y="90"/>
                  </a:cxn>
                  <a:cxn ang="0">
                    <a:pos x="126" y="84"/>
                  </a:cxn>
                  <a:cxn ang="0">
                    <a:pos x="104" y="72"/>
                  </a:cxn>
                  <a:cxn ang="0">
                    <a:pos x="84" y="61"/>
                  </a:cxn>
                  <a:cxn ang="0">
                    <a:pos x="63" y="47"/>
                  </a:cxn>
                  <a:cxn ang="0">
                    <a:pos x="43" y="36"/>
                  </a:cxn>
                  <a:cxn ang="0">
                    <a:pos x="22" y="27"/>
                  </a:cxn>
                  <a:cxn ang="0">
                    <a:pos x="0" y="21"/>
                  </a:cxn>
                  <a:cxn ang="0">
                    <a:pos x="10" y="0"/>
                  </a:cxn>
                  <a:cxn ang="0">
                    <a:pos x="29" y="7"/>
                  </a:cxn>
                  <a:cxn ang="0">
                    <a:pos x="50" y="15"/>
                  </a:cxn>
                  <a:cxn ang="0">
                    <a:pos x="71" y="24"/>
                  </a:cxn>
                  <a:cxn ang="0">
                    <a:pos x="93" y="34"/>
                  </a:cxn>
                  <a:cxn ang="0">
                    <a:pos x="113" y="43"/>
                  </a:cxn>
                  <a:cxn ang="0">
                    <a:pos x="135" y="55"/>
                  </a:cxn>
                  <a:cxn ang="0">
                    <a:pos x="155" y="68"/>
                  </a:cxn>
                  <a:cxn ang="0">
                    <a:pos x="176" y="84"/>
                  </a:cxn>
                </a:cxnLst>
                <a:rect l="0" t="0" r="r" b="b"/>
                <a:pathLst>
                  <a:path w="176" h="94">
                    <a:moveTo>
                      <a:pt x="176" y="84"/>
                    </a:moveTo>
                    <a:lnTo>
                      <a:pt x="176" y="94"/>
                    </a:lnTo>
                    <a:lnTo>
                      <a:pt x="149" y="90"/>
                    </a:lnTo>
                    <a:lnTo>
                      <a:pt x="126" y="84"/>
                    </a:lnTo>
                    <a:lnTo>
                      <a:pt x="104" y="72"/>
                    </a:lnTo>
                    <a:lnTo>
                      <a:pt x="84" y="61"/>
                    </a:lnTo>
                    <a:lnTo>
                      <a:pt x="63" y="47"/>
                    </a:lnTo>
                    <a:lnTo>
                      <a:pt x="43" y="36"/>
                    </a:lnTo>
                    <a:lnTo>
                      <a:pt x="22" y="27"/>
                    </a:lnTo>
                    <a:lnTo>
                      <a:pt x="0" y="21"/>
                    </a:lnTo>
                    <a:lnTo>
                      <a:pt x="10" y="0"/>
                    </a:lnTo>
                    <a:lnTo>
                      <a:pt x="29" y="7"/>
                    </a:lnTo>
                    <a:lnTo>
                      <a:pt x="50" y="15"/>
                    </a:lnTo>
                    <a:lnTo>
                      <a:pt x="71" y="24"/>
                    </a:lnTo>
                    <a:lnTo>
                      <a:pt x="93" y="34"/>
                    </a:lnTo>
                    <a:lnTo>
                      <a:pt x="113" y="43"/>
                    </a:lnTo>
                    <a:lnTo>
                      <a:pt x="135" y="55"/>
                    </a:lnTo>
                    <a:lnTo>
                      <a:pt x="155" y="68"/>
                    </a:lnTo>
                    <a:lnTo>
                      <a:pt x="176" y="84"/>
                    </a:lnTo>
                    <a:close/>
                  </a:path>
                </a:pathLst>
              </a:custGeom>
              <a:solidFill>
                <a:srgbClr val="000000"/>
              </a:solidFill>
              <a:ln w="9525">
                <a:noFill/>
                <a:round/>
                <a:headEnd/>
                <a:tailEnd/>
              </a:ln>
            </p:spPr>
            <p:txBody>
              <a:bodyPr/>
              <a:lstStyle/>
              <a:p>
                <a:pPr>
                  <a:defRPr/>
                </a:pPr>
                <a:endParaRPr lang="en-CA"/>
              </a:p>
            </p:txBody>
          </p:sp>
          <p:sp>
            <p:nvSpPr>
              <p:cNvPr id="1229849" name="Freeform 25"/>
              <p:cNvSpPr>
                <a:spLocks/>
              </p:cNvSpPr>
              <p:nvPr/>
            </p:nvSpPr>
            <p:spPr bwMode="auto">
              <a:xfrm>
                <a:off x="4417" y="582"/>
                <a:ext cx="21" cy="14"/>
              </a:xfrm>
              <a:custGeom>
                <a:avLst/>
                <a:gdLst/>
                <a:ahLst/>
                <a:cxnLst>
                  <a:cxn ang="0">
                    <a:pos x="104" y="6"/>
                  </a:cxn>
                  <a:cxn ang="0">
                    <a:pos x="94" y="16"/>
                  </a:cxn>
                  <a:cxn ang="0">
                    <a:pos x="84" y="25"/>
                  </a:cxn>
                  <a:cxn ang="0">
                    <a:pos x="71" y="33"/>
                  </a:cxn>
                  <a:cxn ang="0">
                    <a:pos x="60" y="41"/>
                  </a:cxn>
                  <a:cxn ang="0">
                    <a:pos x="48" y="46"/>
                  </a:cxn>
                  <a:cxn ang="0">
                    <a:pos x="35" y="53"/>
                  </a:cxn>
                  <a:cxn ang="0">
                    <a:pos x="22" y="60"/>
                  </a:cxn>
                  <a:cxn ang="0">
                    <a:pos x="10" y="68"/>
                  </a:cxn>
                  <a:cxn ang="0">
                    <a:pos x="8" y="68"/>
                  </a:cxn>
                  <a:cxn ang="0">
                    <a:pos x="5" y="68"/>
                  </a:cxn>
                  <a:cxn ang="0">
                    <a:pos x="1" y="68"/>
                  </a:cxn>
                  <a:cxn ang="0">
                    <a:pos x="0" y="68"/>
                  </a:cxn>
                  <a:cxn ang="0">
                    <a:pos x="5" y="57"/>
                  </a:cxn>
                  <a:cxn ang="0">
                    <a:pos x="13" y="48"/>
                  </a:cxn>
                  <a:cxn ang="0">
                    <a:pos x="22" y="40"/>
                  </a:cxn>
                  <a:cxn ang="0">
                    <a:pos x="32" y="33"/>
                  </a:cxn>
                  <a:cxn ang="0">
                    <a:pos x="42" y="26"/>
                  </a:cxn>
                  <a:cxn ang="0">
                    <a:pos x="53" y="19"/>
                  </a:cxn>
                  <a:cxn ang="0">
                    <a:pos x="62" y="13"/>
                  </a:cxn>
                  <a:cxn ang="0">
                    <a:pos x="73" y="6"/>
                  </a:cxn>
                  <a:cxn ang="0">
                    <a:pos x="80" y="4"/>
                  </a:cxn>
                  <a:cxn ang="0">
                    <a:pos x="92" y="1"/>
                  </a:cxn>
                  <a:cxn ang="0">
                    <a:pos x="100" y="0"/>
                  </a:cxn>
                  <a:cxn ang="0">
                    <a:pos x="104" y="6"/>
                  </a:cxn>
                </a:cxnLst>
                <a:rect l="0" t="0" r="r" b="b"/>
                <a:pathLst>
                  <a:path w="104" h="68">
                    <a:moveTo>
                      <a:pt x="104" y="6"/>
                    </a:moveTo>
                    <a:lnTo>
                      <a:pt x="94" y="16"/>
                    </a:lnTo>
                    <a:lnTo>
                      <a:pt x="84" y="25"/>
                    </a:lnTo>
                    <a:lnTo>
                      <a:pt x="71" y="33"/>
                    </a:lnTo>
                    <a:lnTo>
                      <a:pt x="60" y="41"/>
                    </a:lnTo>
                    <a:lnTo>
                      <a:pt x="48" y="46"/>
                    </a:lnTo>
                    <a:lnTo>
                      <a:pt x="35" y="53"/>
                    </a:lnTo>
                    <a:lnTo>
                      <a:pt x="22" y="60"/>
                    </a:lnTo>
                    <a:lnTo>
                      <a:pt x="10" y="68"/>
                    </a:lnTo>
                    <a:lnTo>
                      <a:pt x="8" y="68"/>
                    </a:lnTo>
                    <a:lnTo>
                      <a:pt x="5" y="68"/>
                    </a:lnTo>
                    <a:lnTo>
                      <a:pt x="1" y="68"/>
                    </a:lnTo>
                    <a:lnTo>
                      <a:pt x="0" y="68"/>
                    </a:lnTo>
                    <a:lnTo>
                      <a:pt x="5" y="57"/>
                    </a:lnTo>
                    <a:lnTo>
                      <a:pt x="13" y="48"/>
                    </a:lnTo>
                    <a:lnTo>
                      <a:pt x="22" y="40"/>
                    </a:lnTo>
                    <a:lnTo>
                      <a:pt x="32" y="33"/>
                    </a:lnTo>
                    <a:lnTo>
                      <a:pt x="42" y="26"/>
                    </a:lnTo>
                    <a:lnTo>
                      <a:pt x="53" y="19"/>
                    </a:lnTo>
                    <a:lnTo>
                      <a:pt x="62" y="13"/>
                    </a:lnTo>
                    <a:lnTo>
                      <a:pt x="73" y="6"/>
                    </a:lnTo>
                    <a:lnTo>
                      <a:pt x="80" y="4"/>
                    </a:lnTo>
                    <a:lnTo>
                      <a:pt x="92" y="1"/>
                    </a:lnTo>
                    <a:lnTo>
                      <a:pt x="100" y="0"/>
                    </a:lnTo>
                    <a:lnTo>
                      <a:pt x="104" y="6"/>
                    </a:lnTo>
                    <a:close/>
                  </a:path>
                </a:pathLst>
              </a:custGeom>
              <a:solidFill>
                <a:srgbClr val="000000"/>
              </a:solidFill>
              <a:ln w="9525">
                <a:noFill/>
                <a:round/>
                <a:headEnd/>
                <a:tailEnd/>
              </a:ln>
            </p:spPr>
            <p:txBody>
              <a:bodyPr/>
              <a:lstStyle/>
              <a:p>
                <a:pPr>
                  <a:defRPr/>
                </a:pPr>
                <a:endParaRPr lang="en-CA"/>
              </a:p>
            </p:txBody>
          </p:sp>
          <p:sp>
            <p:nvSpPr>
              <p:cNvPr id="1229850" name="Freeform 26"/>
              <p:cNvSpPr>
                <a:spLocks/>
              </p:cNvSpPr>
              <p:nvPr/>
            </p:nvSpPr>
            <p:spPr bwMode="auto">
              <a:xfrm>
                <a:off x="4550" y="602"/>
                <a:ext cx="18" cy="12"/>
              </a:xfrm>
              <a:custGeom>
                <a:avLst/>
                <a:gdLst/>
                <a:ahLst/>
                <a:cxnLst>
                  <a:cxn ang="0">
                    <a:pos x="93" y="62"/>
                  </a:cxn>
                  <a:cxn ang="0">
                    <a:pos x="87" y="62"/>
                  </a:cxn>
                  <a:cxn ang="0">
                    <a:pos x="84" y="62"/>
                  </a:cxn>
                  <a:cxn ang="0">
                    <a:pos x="83" y="62"/>
                  </a:cxn>
                  <a:cxn ang="0">
                    <a:pos x="71" y="62"/>
                  </a:cxn>
                  <a:cxn ang="0">
                    <a:pos x="61" y="59"/>
                  </a:cxn>
                  <a:cxn ang="0">
                    <a:pos x="50" y="54"/>
                  </a:cxn>
                  <a:cxn ang="0">
                    <a:pos x="41" y="48"/>
                  </a:cxn>
                  <a:cxn ang="0">
                    <a:pos x="31" y="39"/>
                  </a:cxn>
                  <a:cxn ang="0">
                    <a:pos x="21" y="31"/>
                  </a:cxn>
                  <a:cxn ang="0">
                    <a:pos x="10" y="24"/>
                  </a:cxn>
                  <a:cxn ang="0">
                    <a:pos x="0" y="20"/>
                  </a:cxn>
                  <a:cxn ang="0">
                    <a:pos x="0" y="0"/>
                  </a:cxn>
                  <a:cxn ang="0">
                    <a:pos x="11" y="5"/>
                  </a:cxn>
                  <a:cxn ang="0">
                    <a:pos x="22" y="12"/>
                  </a:cxn>
                  <a:cxn ang="0">
                    <a:pos x="33" y="19"/>
                  </a:cxn>
                  <a:cxn ang="0">
                    <a:pos x="46" y="26"/>
                  </a:cxn>
                  <a:cxn ang="0">
                    <a:pos x="57" y="32"/>
                  </a:cxn>
                  <a:cxn ang="0">
                    <a:pos x="70" y="40"/>
                  </a:cxn>
                  <a:cxn ang="0">
                    <a:pos x="81" y="50"/>
                  </a:cxn>
                  <a:cxn ang="0">
                    <a:pos x="93" y="62"/>
                  </a:cxn>
                </a:cxnLst>
                <a:rect l="0" t="0" r="r" b="b"/>
                <a:pathLst>
                  <a:path w="93" h="62">
                    <a:moveTo>
                      <a:pt x="93" y="62"/>
                    </a:moveTo>
                    <a:lnTo>
                      <a:pt x="87" y="62"/>
                    </a:lnTo>
                    <a:lnTo>
                      <a:pt x="84" y="62"/>
                    </a:lnTo>
                    <a:lnTo>
                      <a:pt x="83" y="62"/>
                    </a:lnTo>
                    <a:lnTo>
                      <a:pt x="71" y="62"/>
                    </a:lnTo>
                    <a:lnTo>
                      <a:pt x="61" y="59"/>
                    </a:lnTo>
                    <a:lnTo>
                      <a:pt x="50" y="54"/>
                    </a:lnTo>
                    <a:lnTo>
                      <a:pt x="41" y="48"/>
                    </a:lnTo>
                    <a:lnTo>
                      <a:pt x="31" y="39"/>
                    </a:lnTo>
                    <a:lnTo>
                      <a:pt x="21" y="31"/>
                    </a:lnTo>
                    <a:lnTo>
                      <a:pt x="10" y="24"/>
                    </a:lnTo>
                    <a:lnTo>
                      <a:pt x="0" y="20"/>
                    </a:lnTo>
                    <a:lnTo>
                      <a:pt x="0" y="0"/>
                    </a:lnTo>
                    <a:lnTo>
                      <a:pt x="11" y="5"/>
                    </a:lnTo>
                    <a:lnTo>
                      <a:pt x="22" y="12"/>
                    </a:lnTo>
                    <a:lnTo>
                      <a:pt x="33" y="19"/>
                    </a:lnTo>
                    <a:lnTo>
                      <a:pt x="46" y="26"/>
                    </a:lnTo>
                    <a:lnTo>
                      <a:pt x="57" y="32"/>
                    </a:lnTo>
                    <a:lnTo>
                      <a:pt x="70" y="40"/>
                    </a:lnTo>
                    <a:lnTo>
                      <a:pt x="81" y="50"/>
                    </a:lnTo>
                    <a:lnTo>
                      <a:pt x="93" y="62"/>
                    </a:lnTo>
                    <a:close/>
                  </a:path>
                </a:pathLst>
              </a:custGeom>
              <a:solidFill>
                <a:srgbClr val="000000"/>
              </a:solidFill>
              <a:ln w="9525">
                <a:noFill/>
                <a:round/>
                <a:headEnd/>
                <a:tailEnd/>
              </a:ln>
            </p:spPr>
            <p:txBody>
              <a:bodyPr/>
              <a:lstStyle/>
              <a:p>
                <a:pPr>
                  <a:defRPr/>
                </a:pPr>
                <a:endParaRPr lang="en-CA"/>
              </a:p>
            </p:txBody>
          </p:sp>
          <p:sp>
            <p:nvSpPr>
              <p:cNvPr id="1229851" name="Freeform 27"/>
              <p:cNvSpPr>
                <a:spLocks/>
              </p:cNvSpPr>
              <p:nvPr/>
            </p:nvSpPr>
            <p:spPr bwMode="auto">
              <a:xfrm>
                <a:off x="4401" y="604"/>
                <a:ext cx="41" cy="35"/>
              </a:xfrm>
              <a:custGeom>
                <a:avLst/>
                <a:gdLst/>
                <a:ahLst/>
                <a:cxnLst>
                  <a:cxn ang="0">
                    <a:pos x="196" y="20"/>
                  </a:cxn>
                  <a:cxn ang="0">
                    <a:pos x="20" y="176"/>
                  </a:cxn>
                  <a:cxn ang="0">
                    <a:pos x="18" y="175"/>
                  </a:cxn>
                  <a:cxn ang="0">
                    <a:pos x="13" y="174"/>
                  </a:cxn>
                  <a:cxn ang="0">
                    <a:pos x="6" y="170"/>
                  </a:cxn>
                  <a:cxn ang="0">
                    <a:pos x="0" y="166"/>
                  </a:cxn>
                  <a:cxn ang="0">
                    <a:pos x="0" y="155"/>
                  </a:cxn>
                  <a:cxn ang="0">
                    <a:pos x="186" y="0"/>
                  </a:cxn>
                  <a:cxn ang="0">
                    <a:pos x="207" y="0"/>
                  </a:cxn>
                  <a:cxn ang="0">
                    <a:pos x="196" y="20"/>
                  </a:cxn>
                </a:cxnLst>
                <a:rect l="0" t="0" r="r" b="b"/>
                <a:pathLst>
                  <a:path w="207" h="176">
                    <a:moveTo>
                      <a:pt x="196" y="20"/>
                    </a:moveTo>
                    <a:lnTo>
                      <a:pt x="20" y="176"/>
                    </a:lnTo>
                    <a:lnTo>
                      <a:pt x="18" y="175"/>
                    </a:lnTo>
                    <a:lnTo>
                      <a:pt x="13" y="174"/>
                    </a:lnTo>
                    <a:lnTo>
                      <a:pt x="6" y="170"/>
                    </a:lnTo>
                    <a:lnTo>
                      <a:pt x="0" y="166"/>
                    </a:lnTo>
                    <a:lnTo>
                      <a:pt x="0" y="155"/>
                    </a:lnTo>
                    <a:lnTo>
                      <a:pt x="186" y="0"/>
                    </a:lnTo>
                    <a:lnTo>
                      <a:pt x="207" y="0"/>
                    </a:lnTo>
                    <a:lnTo>
                      <a:pt x="196" y="20"/>
                    </a:lnTo>
                    <a:close/>
                  </a:path>
                </a:pathLst>
              </a:custGeom>
              <a:solidFill>
                <a:srgbClr val="000000"/>
              </a:solidFill>
              <a:ln w="9525">
                <a:noFill/>
                <a:round/>
                <a:headEnd/>
                <a:tailEnd/>
              </a:ln>
            </p:spPr>
            <p:txBody>
              <a:bodyPr/>
              <a:lstStyle/>
              <a:p>
                <a:pPr>
                  <a:defRPr/>
                </a:pPr>
                <a:endParaRPr lang="en-CA"/>
              </a:p>
            </p:txBody>
          </p:sp>
          <p:sp>
            <p:nvSpPr>
              <p:cNvPr id="1229852" name="Freeform 28"/>
              <p:cNvSpPr>
                <a:spLocks/>
              </p:cNvSpPr>
              <p:nvPr/>
            </p:nvSpPr>
            <p:spPr bwMode="auto">
              <a:xfrm>
                <a:off x="4469" y="606"/>
                <a:ext cx="12" cy="54"/>
              </a:xfrm>
              <a:custGeom>
                <a:avLst/>
                <a:gdLst/>
                <a:ahLst/>
                <a:cxnLst>
                  <a:cxn ang="0">
                    <a:pos x="63" y="10"/>
                  </a:cxn>
                  <a:cxn ang="0">
                    <a:pos x="55" y="41"/>
                  </a:cxn>
                  <a:cxn ang="0">
                    <a:pos x="50" y="73"/>
                  </a:cxn>
                  <a:cxn ang="0">
                    <a:pos x="45" y="106"/>
                  </a:cxn>
                  <a:cxn ang="0">
                    <a:pos x="42" y="140"/>
                  </a:cxn>
                  <a:cxn ang="0">
                    <a:pos x="37" y="173"/>
                  </a:cxn>
                  <a:cxn ang="0">
                    <a:pos x="33" y="206"/>
                  </a:cxn>
                  <a:cxn ang="0">
                    <a:pos x="27" y="237"/>
                  </a:cxn>
                  <a:cxn ang="0">
                    <a:pos x="21" y="270"/>
                  </a:cxn>
                  <a:cxn ang="0">
                    <a:pos x="12" y="267"/>
                  </a:cxn>
                  <a:cxn ang="0">
                    <a:pos x="7" y="261"/>
                  </a:cxn>
                  <a:cxn ang="0">
                    <a:pos x="3" y="256"/>
                  </a:cxn>
                  <a:cxn ang="0">
                    <a:pos x="1" y="251"/>
                  </a:cxn>
                  <a:cxn ang="0">
                    <a:pos x="0" y="244"/>
                  </a:cxn>
                  <a:cxn ang="0">
                    <a:pos x="0" y="238"/>
                  </a:cxn>
                  <a:cxn ang="0">
                    <a:pos x="3" y="207"/>
                  </a:cxn>
                  <a:cxn ang="0">
                    <a:pos x="9" y="177"/>
                  </a:cxn>
                  <a:cxn ang="0">
                    <a:pos x="15" y="147"/>
                  </a:cxn>
                  <a:cxn ang="0">
                    <a:pos x="20" y="119"/>
                  </a:cxn>
                  <a:cxn ang="0">
                    <a:pos x="26" y="89"/>
                  </a:cxn>
                  <a:cxn ang="0">
                    <a:pos x="32" y="60"/>
                  </a:cxn>
                  <a:cxn ang="0">
                    <a:pos x="36" y="29"/>
                  </a:cxn>
                  <a:cxn ang="0">
                    <a:pos x="42" y="0"/>
                  </a:cxn>
                  <a:cxn ang="0">
                    <a:pos x="47" y="0"/>
                  </a:cxn>
                  <a:cxn ang="0">
                    <a:pos x="53" y="1"/>
                  </a:cxn>
                  <a:cxn ang="0">
                    <a:pos x="57" y="2"/>
                  </a:cxn>
                  <a:cxn ang="0">
                    <a:pos x="60" y="4"/>
                  </a:cxn>
                  <a:cxn ang="0">
                    <a:pos x="62" y="8"/>
                  </a:cxn>
                  <a:cxn ang="0">
                    <a:pos x="63" y="10"/>
                  </a:cxn>
                </a:cxnLst>
                <a:rect l="0" t="0" r="r" b="b"/>
                <a:pathLst>
                  <a:path w="63" h="270">
                    <a:moveTo>
                      <a:pt x="63" y="10"/>
                    </a:moveTo>
                    <a:lnTo>
                      <a:pt x="55" y="41"/>
                    </a:lnTo>
                    <a:lnTo>
                      <a:pt x="50" y="73"/>
                    </a:lnTo>
                    <a:lnTo>
                      <a:pt x="45" y="106"/>
                    </a:lnTo>
                    <a:lnTo>
                      <a:pt x="42" y="140"/>
                    </a:lnTo>
                    <a:lnTo>
                      <a:pt x="37" y="173"/>
                    </a:lnTo>
                    <a:lnTo>
                      <a:pt x="33" y="206"/>
                    </a:lnTo>
                    <a:lnTo>
                      <a:pt x="27" y="237"/>
                    </a:lnTo>
                    <a:lnTo>
                      <a:pt x="21" y="270"/>
                    </a:lnTo>
                    <a:lnTo>
                      <a:pt x="12" y="267"/>
                    </a:lnTo>
                    <a:lnTo>
                      <a:pt x="7" y="261"/>
                    </a:lnTo>
                    <a:lnTo>
                      <a:pt x="3" y="256"/>
                    </a:lnTo>
                    <a:lnTo>
                      <a:pt x="1" y="251"/>
                    </a:lnTo>
                    <a:lnTo>
                      <a:pt x="0" y="244"/>
                    </a:lnTo>
                    <a:lnTo>
                      <a:pt x="0" y="238"/>
                    </a:lnTo>
                    <a:lnTo>
                      <a:pt x="3" y="207"/>
                    </a:lnTo>
                    <a:lnTo>
                      <a:pt x="9" y="177"/>
                    </a:lnTo>
                    <a:lnTo>
                      <a:pt x="15" y="147"/>
                    </a:lnTo>
                    <a:lnTo>
                      <a:pt x="20" y="119"/>
                    </a:lnTo>
                    <a:lnTo>
                      <a:pt x="26" y="89"/>
                    </a:lnTo>
                    <a:lnTo>
                      <a:pt x="32" y="60"/>
                    </a:lnTo>
                    <a:lnTo>
                      <a:pt x="36" y="29"/>
                    </a:lnTo>
                    <a:lnTo>
                      <a:pt x="42" y="0"/>
                    </a:lnTo>
                    <a:lnTo>
                      <a:pt x="47" y="0"/>
                    </a:lnTo>
                    <a:lnTo>
                      <a:pt x="53" y="1"/>
                    </a:lnTo>
                    <a:lnTo>
                      <a:pt x="57" y="2"/>
                    </a:lnTo>
                    <a:lnTo>
                      <a:pt x="60" y="4"/>
                    </a:lnTo>
                    <a:lnTo>
                      <a:pt x="62" y="8"/>
                    </a:lnTo>
                    <a:lnTo>
                      <a:pt x="63" y="10"/>
                    </a:lnTo>
                    <a:close/>
                  </a:path>
                </a:pathLst>
              </a:custGeom>
              <a:solidFill>
                <a:srgbClr val="000000"/>
              </a:solidFill>
              <a:ln w="9525">
                <a:noFill/>
                <a:round/>
                <a:headEnd/>
                <a:tailEnd/>
              </a:ln>
            </p:spPr>
            <p:txBody>
              <a:bodyPr/>
              <a:lstStyle/>
              <a:p>
                <a:pPr>
                  <a:defRPr/>
                </a:pPr>
                <a:endParaRPr lang="en-CA"/>
              </a:p>
            </p:txBody>
          </p:sp>
          <p:sp>
            <p:nvSpPr>
              <p:cNvPr id="1229853" name="Freeform 29"/>
              <p:cNvSpPr>
                <a:spLocks/>
              </p:cNvSpPr>
              <p:nvPr/>
            </p:nvSpPr>
            <p:spPr bwMode="auto">
              <a:xfrm>
                <a:off x="4506" y="610"/>
                <a:ext cx="6" cy="24"/>
              </a:xfrm>
              <a:custGeom>
                <a:avLst/>
                <a:gdLst/>
                <a:ahLst/>
                <a:cxnLst>
                  <a:cxn ang="0">
                    <a:pos x="30" y="114"/>
                  </a:cxn>
                  <a:cxn ang="0">
                    <a:pos x="22" y="115"/>
                  </a:cxn>
                  <a:cxn ang="0">
                    <a:pos x="14" y="118"/>
                  </a:cxn>
                  <a:cxn ang="0">
                    <a:pos x="6" y="118"/>
                  </a:cxn>
                  <a:cxn ang="0">
                    <a:pos x="0" y="114"/>
                  </a:cxn>
                  <a:cxn ang="0">
                    <a:pos x="0" y="0"/>
                  </a:cxn>
                  <a:cxn ang="0">
                    <a:pos x="8" y="8"/>
                  </a:cxn>
                  <a:cxn ang="0">
                    <a:pos x="13" y="21"/>
                  </a:cxn>
                  <a:cxn ang="0">
                    <a:pos x="15" y="33"/>
                  </a:cxn>
                  <a:cxn ang="0">
                    <a:pos x="18" y="50"/>
                  </a:cxn>
                  <a:cxn ang="0">
                    <a:pos x="19" y="65"/>
                  </a:cxn>
                  <a:cxn ang="0">
                    <a:pos x="20" y="82"/>
                  </a:cxn>
                  <a:cxn ang="0">
                    <a:pos x="23" y="97"/>
                  </a:cxn>
                  <a:cxn ang="0">
                    <a:pos x="30" y="114"/>
                  </a:cxn>
                </a:cxnLst>
                <a:rect l="0" t="0" r="r" b="b"/>
                <a:pathLst>
                  <a:path w="30" h="118">
                    <a:moveTo>
                      <a:pt x="30" y="114"/>
                    </a:moveTo>
                    <a:lnTo>
                      <a:pt x="22" y="115"/>
                    </a:lnTo>
                    <a:lnTo>
                      <a:pt x="14" y="118"/>
                    </a:lnTo>
                    <a:lnTo>
                      <a:pt x="6" y="118"/>
                    </a:lnTo>
                    <a:lnTo>
                      <a:pt x="0" y="114"/>
                    </a:lnTo>
                    <a:lnTo>
                      <a:pt x="0" y="0"/>
                    </a:lnTo>
                    <a:lnTo>
                      <a:pt x="8" y="8"/>
                    </a:lnTo>
                    <a:lnTo>
                      <a:pt x="13" y="21"/>
                    </a:lnTo>
                    <a:lnTo>
                      <a:pt x="15" y="33"/>
                    </a:lnTo>
                    <a:lnTo>
                      <a:pt x="18" y="50"/>
                    </a:lnTo>
                    <a:lnTo>
                      <a:pt x="19" y="65"/>
                    </a:lnTo>
                    <a:lnTo>
                      <a:pt x="20" y="82"/>
                    </a:lnTo>
                    <a:lnTo>
                      <a:pt x="23" y="97"/>
                    </a:lnTo>
                    <a:lnTo>
                      <a:pt x="30" y="114"/>
                    </a:lnTo>
                    <a:close/>
                  </a:path>
                </a:pathLst>
              </a:custGeom>
              <a:solidFill>
                <a:srgbClr val="000000"/>
              </a:solidFill>
              <a:ln w="9525">
                <a:noFill/>
                <a:round/>
                <a:headEnd/>
                <a:tailEnd/>
              </a:ln>
            </p:spPr>
            <p:txBody>
              <a:bodyPr/>
              <a:lstStyle/>
              <a:p>
                <a:pPr>
                  <a:defRPr/>
                </a:pPr>
                <a:endParaRPr lang="en-CA"/>
              </a:p>
            </p:txBody>
          </p:sp>
          <p:sp>
            <p:nvSpPr>
              <p:cNvPr id="1229854" name="Freeform 30"/>
              <p:cNvSpPr>
                <a:spLocks/>
              </p:cNvSpPr>
              <p:nvPr/>
            </p:nvSpPr>
            <p:spPr bwMode="auto">
              <a:xfrm>
                <a:off x="4446" y="612"/>
                <a:ext cx="10" cy="24"/>
              </a:xfrm>
              <a:custGeom>
                <a:avLst/>
                <a:gdLst/>
                <a:ahLst/>
                <a:cxnLst>
                  <a:cxn ang="0">
                    <a:pos x="10" y="115"/>
                  </a:cxn>
                  <a:cxn ang="0">
                    <a:pos x="8" y="116"/>
                  </a:cxn>
                  <a:cxn ang="0">
                    <a:pos x="5" y="118"/>
                  </a:cxn>
                  <a:cxn ang="0">
                    <a:pos x="1" y="119"/>
                  </a:cxn>
                  <a:cxn ang="0">
                    <a:pos x="0" y="115"/>
                  </a:cxn>
                  <a:cxn ang="0">
                    <a:pos x="0" y="99"/>
                  </a:cxn>
                  <a:cxn ang="0">
                    <a:pos x="2" y="85"/>
                  </a:cxn>
                  <a:cxn ang="0">
                    <a:pos x="6" y="70"/>
                  </a:cxn>
                  <a:cxn ang="0">
                    <a:pos x="12" y="57"/>
                  </a:cxn>
                  <a:cxn ang="0">
                    <a:pos x="18" y="42"/>
                  </a:cxn>
                  <a:cxn ang="0">
                    <a:pos x="25" y="29"/>
                  </a:cxn>
                  <a:cxn ang="0">
                    <a:pos x="33" y="14"/>
                  </a:cxn>
                  <a:cxn ang="0">
                    <a:pos x="41" y="0"/>
                  </a:cxn>
                  <a:cxn ang="0">
                    <a:pos x="49" y="12"/>
                  </a:cxn>
                  <a:cxn ang="0">
                    <a:pos x="50" y="25"/>
                  </a:cxn>
                  <a:cxn ang="0">
                    <a:pos x="46" y="39"/>
                  </a:cxn>
                  <a:cxn ang="0">
                    <a:pos x="41" y="54"/>
                  </a:cxn>
                  <a:cxn ang="0">
                    <a:pos x="32" y="67"/>
                  </a:cxn>
                  <a:cxn ang="0">
                    <a:pos x="23" y="83"/>
                  </a:cxn>
                  <a:cxn ang="0">
                    <a:pos x="15" y="99"/>
                  </a:cxn>
                  <a:cxn ang="0">
                    <a:pos x="10" y="115"/>
                  </a:cxn>
                </a:cxnLst>
                <a:rect l="0" t="0" r="r" b="b"/>
                <a:pathLst>
                  <a:path w="50" h="119">
                    <a:moveTo>
                      <a:pt x="10" y="115"/>
                    </a:moveTo>
                    <a:lnTo>
                      <a:pt x="8" y="116"/>
                    </a:lnTo>
                    <a:lnTo>
                      <a:pt x="5" y="118"/>
                    </a:lnTo>
                    <a:lnTo>
                      <a:pt x="1" y="119"/>
                    </a:lnTo>
                    <a:lnTo>
                      <a:pt x="0" y="115"/>
                    </a:lnTo>
                    <a:lnTo>
                      <a:pt x="0" y="99"/>
                    </a:lnTo>
                    <a:lnTo>
                      <a:pt x="2" y="85"/>
                    </a:lnTo>
                    <a:lnTo>
                      <a:pt x="6" y="70"/>
                    </a:lnTo>
                    <a:lnTo>
                      <a:pt x="12" y="57"/>
                    </a:lnTo>
                    <a:lnTo>
                      <a:pt x="18" y="42"/>
                    </a:lnTo>
                    <a:lnTo>
                      <a:pt x="25" y="29"/>
                    </a:lnTo>
                    <a:lnTo>
                      <a:pt x="33" y="14"/>
                    </a:lnTo>
                    <a:lnTo>
                      <a:pt x="41" y="0"/>
                    </a:lnTo>
                    <a:lnTo>
                      <a:pt x="49" y="12"/>
                    </a:lnTo>
                    <a:lnTo>
                      <a:pt x="50" y="25"/>
                    </a:lnTo>
                    <a:lnTo>
                      <a:pt x="46" y="39"/>
                    </a:lnTo>
                    <a:lnTo>
                      <a:pt x="41" y="54"/>
                    </a:lnTo>
                    <a:lnTo>
                      <a:pt x="32" y="67"/>
                    </a:lnTo>
                    <a:lnTo>
                      <a:pt x="23" y="83"/>
                    </a:lnTo>
                    <a:lnTo>
                      <a:pt x="15" y="99"/>
                    </a:lnTo>
                    <a:lnTo>
                      <a:pt x="10" y="115"/>
                    </a:lnTo>
                    <a:close/>
                  </a:path>
                </a:pathLst>
              </a:custGeom>
              <a:solidFill>
                <a:srgbClr val="000000"/>
              </a:solidFill>
              <a:ln w="9525">
                <a:noFill/>
                <a:round/>
                <a:headEnd/>
                <a:tailEnd/>
              </a:ln>
            </p:spPr>
            <p:txBody>
              <a:bodyPr/>
              <a:lstStyle/>
              <a:p>
                <a:pPr>
                  <a:defRPr/>
                </a:pPr>
                <a:endParaRPr lang="en-CA"/>
              </a:p>
            </p:txBody>
          </p:sp>
          <p:sp>
            <p:nvSpPr>
              <p:cNvPr id="1229855" name="Freeform 31"/>
              <p:cNvSpPr>
                <a:spLocks/>
              </p:cNvSpPr>
              <p:nvPr/>
            </p:nvSpPr>
            <p:spPr bwMode="auto">
              <a:xfrm>
                <a:off x="4527" y="616"/>
                <a:ext cx="23" cy="39"/>
              </a:xfrm>
              <a:custGeom>
                <a:avLst/>
                <a:gdLst/>
                <a:ahLst/>
                <a:cxnLst>
                  <a:cxn ang="0">
                    <a:pos x="115" y="190"/>
                  </a:cxn>
                  <a:cxn ang="0">
                    <a:pos x="110" y="195"/>
                  </a:cxn>
                  <a:cxn ang="0">
                    <a:pos x="107" y="198"/>
                  </a:cxn>
                  <a:cxn ang="0">
                    <a:pos x="102" y="198"/>
                  </a:cxn>
                  <a:cxn ang="0">
                    <a:pos x="99" y="196"/>
                  </a:cxn>
                  <a:cxn ang="0">
                    <a:pos x="91" y="188"/>
                  </a:cxn>
                  <a:cxn ang="0">
                    <a:pos x="84" y="180"/>
                  </a:cxn>
                  <a:cxn ang="0">
                    <a:pos x="75" y="156"/>
                  </a:cxn>
                  <a:cxn ang="0">
                    <a:pos x="67" y="133"/>
                  </a:cxn>
                  <a:cxn ang="0">
                    <a:pos x="58" y="110"/>
                  </a:cxn>
                  <a:cxn ang="0">
                    <a:pos x="49" y="87"/>
                  </a:cxn>
                  <a:cxn ang="0">
                    <a:pos x="38" y="65"/>
                  </a:cxn>
                  <a:cxn ang="0">
                    <a:pos x="28" y="43"/>
                  </a:cxn>
                  <a:cxn ang="0">
                    <a:pos x="14" y="23"/>
                  </a:cxn>
                  <a:cxn ang="0">
                    <a:pos x="0" y="4"/>
                  </a:cxn>
                  <a:cxn ang="0">
                    <a:pos x="7" y="0"/>
                  </a:cxn>
                  <a:cxn ang="0">
                    <a:pos x="15" y="0"/>
                  </a:cxn>
                  <a:cxn ang="0">
                    <a:pos x="22" y="2"/>
                  </a:cxn>
                  <a:cxn ang="0">
                    <a:pos x="30" y="6"/>
                  </a:cxn>
                  <a:cxn ang="0">
                    <a:pos x="35" y="10"/>
                  </a:cxn>
                  <a:cxn ang="0">
                    <a:pos x="42" y="14"/>
                  </a:cxn>
                  <a:cxn ang="0">
                    <a:pos x="47" y="19"/>
                  </a:cxn>
                  <a:cxn ang="0">
                    <a:pos x="52" y="24"/>
                  </a:cxn>
                  <a:cxn ang="0">
                    <a:pos x="59" y="46"/>
                  </a:cxn>
                  <a:cxn ang="0">
                    <a:pos x="69" y="68"/>
                  </a:cxn>
                  <a:cxn ang="0">
                    <a:pos x="78" y="89"/>
                  </a:cxn>
                  <a:cxn ang="0">
                    <a:pos x="87" y="110"/>
                  </a:cxn>
                  <a:cxn ang="0">
                    <a:pos x="94" y="130"/>
                  </a:cxn>
                  <a:cxn ang="0">
                    <a:pos x="102" y="151"/>
                  </a:cxn>
                  <a:cxn ang="0">
                    <a:pos x="109" y="170"/>
                  </a:cxn>
                  <a:cxn ang="0">
                    <a:pos x="115" y="190"/>
                  </a:cxn>
                </a:cxnLst>
                <a:rect l="0" t="0" r="r" b="b"/>
                <a:pathLst>
                  <a:path w="115" h="198">
                    <a:moveTo>
                      <a:pt x="115" y="190"/>
                    </a:moveTo>
                    <a:lnTo>
                      <a:pt x="110" y="195"/>
                    </a:lnTo>
                    <a:lnTo>
                      <a:pt x="107" y="198"/>
                    </a:lnTo>
                    <a:lnTo>
                      <a:pt x="102" y="198"/>
                    </a:lnTo>
                    <a:lnTo>
                      <a:pt x="99" y="196"/>
                    </a:lnTo>
                    <a:lnTo>
                      <a:pt x="91" y="188"/>
                    </a:lnTo>
                    <a:lnTo>
                      <a:pt x="84" y="180"/>
                    </a:lnTo>
                    <a:lnTo>
                      <a:pt x="75" y="156"/>
                    </a:lnTo>
                    <a:lnTo>
                      <a:pt x="67" y="133"/>
                    </a:lnTo>
                    <a:lnTo>
                      <a:pt x="58" y="110"/>
                    </a:lnTo>
                    <a:lnTo>
                      <a:pt x="49" y="87"/>
                    </a:lnTo>
                    <a:lnTo>
                      <a:pt x="38" y="65"/>
                    </a:lnTo>
                    <a:lnTo>
                      <a:pt x="28" y="43"/>
                    </a:lnTo>
                    <a:lnTo>
                      <a:pt x="14" y="23"/>
                    </a:lnTo>
                    <a:lnTo>
                      <a:pt x="0" y="4"/>
                    </a:lnTo>
                    <a:lnTo>
                      <a:pt x="7" y="0"/>
                    </a:lnTo>
                    <a:lnTo>
                      <a:pt x="15" y="0"/>
                    </a:lnTo>
                    <a:lnTo>
                      <a:pt x="22" y="2"/>
                    </a:lnTo>
                    <a:lnTo>
                      <a:pt x="30" y="6"/>
                    </a:lnTo>
                    <a:lnTo>
                      <a:pt x="35" y="10"/>
                    </a:lnTo>
                    <a:lnTo>
                      <a:pt x="42" y="14"/>
                    </a:lnTo>
                    <a:lnTo>
                      <a:pt x="47" y="19"/>
                    </a:lnTo>
                    <a:lnTo>
                      <a:pt x="52" y="24"/>
                    </a:lnTo>
                    <a:lnTo>
                      <a:pt x="59" y="46"/>
                    </a:lnTo>
                    <a:lnTo>
                      <a:pt x="69" y="68"/>
                    </a:lnTo>
                    <a:lnTo>
                      <a:pt x="78" y="89"/>
                    </a:lnTo>
                    <a:lnTo>
                      <a:pt x="87" y="110"/>
                    </a:lnTo>
                    <a:lnTo>
                      <a:pt x="94" y="130"/>
                    </a:lnTo>
                    <a:lnTo>
                      <a:pt x="102" y="151"/>
                    </a:lnTo>
                    <a:lnTo>
                      <a:pt x="109" y="170"/>
                    </a:lnTo>
                    <a:lnTo>
                      <a:pt x="115" y="190"/>
                    </a:lnTo>
                    <a:close/>
                  </a:path>
                </a:pathLst>
              </a:custGeom>
              <a:solidFill>
                <a:srgbClr val="000000"/>
              </a:solidFill>
              <a:ln w="9525">
                <a:noFill/>
                <a:round/>
                <a:headEnd/>
                <a:tailEnd/>
              </a:ln>
            </p:spPr>
            <p:txBody>
              <a:bodyPr/>
              <a:lstStyle/>
              <a:p>
                <a:pPr>
                  <a:defRPr/>
                </a:pPr>
                <a:endParaRPr lang="en-CA"/>
              </a:p>
            </p:txBody>
          </p:sp>
          <p:sp>
            <p:nvSpPr>
              <p:cNvPr id="1229856" name="Freeform 32"/>
              <p:cNvSpPr>
                <a:spLocks/>
              </p:cNvSpPr>
              <p:nvPr/>
            </p:nvSpPr>
            <p:spPr bwMode="auto">
              <a:xfrm>
                <a:off x="4014" y="695"/>
                <a:ext cx="523" cy="1184"/>
              </a:xfrm>
              <a:custGeom>
                <a:avLst/>
                <a:gdLst/>
                <a:ahLst/>
                <a:cxnLst>
                  <a:cxn ang="0">
                    <a:pos x="2358" y="74"/>
                  </a:cxn>
                  <a:cxn ang="0">
                    <a:pos x="2353" y="333"/>
                  </a:cxn>
                  <a:cxn ang="0">
                    <a:pos x="2515" y="360"/>
                  </a:cxn>
                  <a:cxn ang="0">
                    <a:pos x="2390" y="451"/>
                  </a:cxn>
                  <a:cxn ang="0">
                    <a:pos x="2512" y="509"/>
                  </a:cxn>
                  <a:cxn ang="0">
                    <a:pos x="2324" y="613"/>
                  </a:cxn>
                  <a:cxn ang="0">
                    <a:pos x="2014" y="955"/>
                  </a:cxn>
                  <a:cxn ang="0">
                    <a:pos x="2159" y="821"/>
                  </a:cxn>
                  <a:cxn ang="0">
                    <a:pos x="2264" y="800"/>
                  </a:cxn>
                  <a:cxn ang="0">
                    <a:pos x="2497" y="747"/>
                  </a:cxn>
                  <a:cxn ang="0">
                    <a:pos x="2450" y="951"/>
                  </a:cxn>
                  <a:cxn ang="0">
                    <a:pos x="2523" y="1054"/>
                  </a:cxn>
                  <a:cxn ang="0">
                    <a:pos x="2386" y="1213"/>
                  </a:cxn>
                  <a:cxn ang="0">
                    <a:pos x="2516" y="1332"/>
                  </a:cxn>
                  <a:cxn ang="0">
                    <a:pos x="1970" y="1562"/>
                  </a:cxn>
                  <a:cxn ang="0">
                    <a:pos x="1474" y="2171"/>
                  </a:cxn>
                  <a:cxn ang="0">
                    <a:pos x="1387" y="2854"/>
                  </a:cxn>
                  <a:cxn ang="0">
                    <a:pos x="1467" y="3251"/>
                  </a:cxn>
                  <a:cxn ang="0">
                    <a:pos x="1654" y="4678"/>
                  </a:cxn>
                  <a:cxn ang="0">
                    <a:pos x="1790" y="5110"/>
                  </a:cxn>
                  <a:cxn ang="0">
                    <a:pos x="1569" y="5242"/>
                  </a:cxn>
                  <a:cxn ang="0">
                    <a:pos x="1456" y="5310"/>
                  </a:cxn>
                  <a:cxn ang="0">
                    <a:pos x="1591" y="5762"/>
                  </a:cxn>
                  <a:cxn ang="0">
                    <a:pos x="1169" y="5425"/>
                  </a:cxn>
                  <a:cxn ang="0">
                    <a:pos x="944" y="5262"/>
                  </a:cxn>
                  <a:cxn ang="0">
                    <a:pos x="839" y="5344"/>
                  </a:cxn>
                  <a:cxn ang="0">
                    <a:pos x="1030" y="5807"/>
                  </a:cxn>
                  <a:cxn ang="0">
                    <a:pos x="856" y="5896"/>
                  </a:cxn>
                  <a:cxn ang="0">
                    <a:pos x="558" y="5505"/>
                  </a:cxn>
                  <a:cxn ang="0">
                    <a:pos x="413" y="5291"/>
                  </a:cxn>
                  <a:cxn ang="0">
                    <a:pos x="97" y="5184"/>
                  </a:cxn>
                  <a:cxn ang="0">
                    <a:pos x="198" y="4512"/>
                  </a:cxn>
                  <a:cxn ang="0">
                    <a:pos x="200" y="4469"/>
                  </a:cxn>
                  <a:cxn ang="0">
                    <a:pos x="287" y="3711"/>
                  </a:cxn>
                  <a:cxn ang="0">
                    <a:pos x="400" y="2832"/>
                  </a:cxn>
                  <a:cxn ang="0">
                    <a:pos x="312" y="2531"/>
                  </a:cxn>
                  <a:cxn ang="0">
                    <a:pos x="163" y="2518"/>
                  </a:cxn>
                  <a:cxn ang="0">
                    <a:pos x="170" y="2314"/>
                  </a:cxn>
                  <a:cxn ang="0">
                    <a:pos x="94" y="2128"/>
                  </a:cxn>
                  <a:cxn ang="0">
                    <a:pos x="44" y="1988"/>
                  </a:cxn>
                  <a:cxn ang="0">
                    <a:pos x="48" y="1865"/>
                  </a:cxn>
                  <a:cxn ang="0">
                    <a:pos x="41" y="1621"/>
                  </a:cxn>
                  <a:cxn ang="0">
                    <a:pos x="70" y="1404"/>
                  </a:cxn>
                  <a:cxn ang="0">
                    <a:pos x="20" y="1236"/>
                  </a:cxn>
                  <a:cxn ang="0">
                    <a:pos x="44" y="1030"/>
                  </a:cxn>
                  <a:cxn ang="0">
                    <a:pos x="153" y="877"/>
                  </a:cxn>
                  <a:cxn ang="0">
                    <a:pos x="138" y="763"/>
                  </a:cxn>
                  <a:cxn ang="0">
                    <a:pos x="231" y="604"/>
                  </a:cxn>
                  <a:cxn ang="0">
                    <a:pos x="433" y="507"/>
                  </a:cxn>
                  <a:cxn ang="0">
                    <a:pos x="591" y="411"/>
                  </a:cxn>
                  <a:cxn ang="0">
                    <a:pos x="878" y="395"/>
                  </a:cxn>
                  <a:cxn ang="0">
                    <a:pos x="1074" y="593"/>
                  </a:cxn>
                  <a:cxn ang="0">
                    <a:pos x="1211" y="723"/>
                  </a:cxn>
                  <a:cxn ang="0">
                    <a:pos x="1340" y="913"/>
                  </a:cxn>
                  <a:cxn ang="0">
                    <a:pos x="1435" y="1139"/>
                  </a:cxn>
                  <a:cxn ang="0">
                    <a:pos x="1470" y="1280"/>
                  </a:cxn>
                  <a:cxn ang="0">
                    <a:pos x="1790" y="800"/>
                  </a:cxn>
                  <a:cxn ang="0">
                    <a:pos x="1838" y="206"/>
                  </a:cxn>
                  <a:cxn ang="0">
                    <a:pos x="2005" y="343"/>
                  </a:cxn>
                  <a:cxn ang="0">
                    <a:pos x="2159" y="6"/>
                  </a:cxn>
                </a:cxnLst>
                <a:rect l="0" t="0" r="r" b="b"/>
                <a:pathLst>
                  <a:path w="2616" h="5921">
                    <a:moveTo>
                      <a:pt x="2191" y="95"/>
                    </a:moveTo>
                    <a:lnTo>
                      <a:pt x="2171" y="271"/>
                    </a:lnTo>
                    <a:lnTo>
                      <a:pt x="2195" y="251"/>
                    </a:lnTo>
                    <a:lnTo>
                      <a:pt x="2216" y="226"/>
                    </a:lnTo>
                    <a:lnTo>
                      <a:pt x="2236" y="196"/>
                    </a:lnTo>
                    <a:lnTo>
                      <a:pt x="2256" y="168"/>
                    </a:lnTo>
                    <a:lnTo>
                      <a:pt x="2275" y="138"/>
                    </a:lnTo>
                    <a:lnTo>
                      <a:pt x="2298" y="111"/>
                    </a:lnTo>
                    <a:lnTo>
                      <a:pt x="2325" y="89"/>
                    </a:lnTo>
                    <a:lnTo>
                      <a:pt x="2358" y="74"/>
                    </a:lnTo>
                    <a:lnTo>
                      <a:pt x="2367" y="108"/>
                    </a:lnTo>
                    <a:lnTo>
                      <a:pt x="2369" y="143"/>
                    </a:lnTo>
                    <a:lnTo>
                      <a:pt x="2363" y="177"/>
                    </a:lnTo>
                    <a:lnTo>
                      <a:pt x="2353" y="212"/>
                    </a:lnTo>
                    <a:lnTo>
                      <a:pt x="2338" y="245"/>
                    </a:lnTo>
                    <a:lnTo>
                      <a:pt x="2323" y="279"/>
                    </a:lnTo>
                    <a:lnTo>
                      <a:pt x="2307" y="311"/>
                    </a:lnTo>
                    <a:lnTo>
                      <a:pt x="2295" y="343"/>
                    </a:lnTo>
                    <a:lnTo>
                      <a:pt x="2325" y="341"/>
                    </a:lnTo>
                    <a:lnTo>
                      <a:pt x="2353" y="333"/>
                    </a:lnTo>
                    <a:lnTo>
                      <a:pt x="2381" y="319"/>
                    </a:lnTo>
                    <a:lnTo>
                      <a:pt x="2410" y="303"/>
                    </a:lnTo>
                    <a:lnTo>
                      <a:pt x="2438" y="287"/>
                    </a:lnTo>
                    <a:lnTo>
                      <a:pt x="2468" y="274"/>
                    </a:lnTo>
                    <a:lnTo>
                      <a:pt x="2499" y="268"/>
                    </a:lnTo>
                    <a:lnTo>
                      <a:pt x="2534" y="271"/>
                    </a:lnTo>
                    <a:lnTo>
                      <a:pt x="2537" y="294"/>
                    </a:lnTo>
                    <a:lnTo>
                      <a:pt x="2534" y="316"/>
                    </a:lnTo>
                    <a:lnTo>
                      <a:pt x="2526" y="339"/>
                    </a:lnTo>
                    <a:lnTo>
                      <a:pt x="2515" y="360"/>
                    </a:lnTo>
                    <a:lnTo>
                      <a:pt x="2499" y="380"/>
                    </a:lnTo>
                    <a:lnTo>
                      <a:pt x="2483" y="398"/>
                    </a:lnTo>
                    <a:lnTo>
                      <a:pt x="2466" y="413"/>
                    </a:lnTo>
                    <a:lnTo>
                      <a:pt x="2450" y="427"/>
                    </a:lnTo>
                    <a:lnTo>
                      <a:pt x="2440" y="433"/>
                    </a:lnTo>
                    <a:lnTo>
                      <a:pt x="2431" y="437"/>
                    </a:lnTo>
                    <a:lnTo>
                      <a:pt x="2420" y="439"/>
                    </a:lnTo>
                    <a:lnTo>
                      <a:pt x="2410" y="443"/>
                    </a:lnTo>
                    <a:lnTo>
                      <a:pt x="2399" y="446"/>
                    </a:lnTo>
                    <a:lnTo>
                      <a:pt x="2390" y="451"/>
                    </a:lnTo>
                    <a:lnTo>
                      <a:pt x="2382" y="457"/>
                    </a:lnTo>
                    <a:lnTo>
                      <a:pt x="2378" y="468"/>
                    </a:lnTo>
                    <a:lnTo>
                      <a:pt x="2390" y="478"/>
                    </a:lnTo>
                    <a:lnTo>
                      <a:pt x="2406" y="488"/>
                    </a:lnTo>
                    <a:lnTo>
                      <a:pt x="2422" y="496"/>
                    </a:lnTo>
                    <a:lnTo>
                      <a:pt x="2441" y="504"/>
                    </a:lnTo>
                    <a:lnTo>
                      <a:pt x="2459" y="507"/>
                    </a:lnTo>
                    <a:lnTo>
                      <a:pt x="2479" y="511"/>
                    </a:lnTo>
                    <a:lnTo>
                      <a:pt x="2496" y="511"/>
                    </a:lnTo>
                    <a:lnTo>
                      <a:pt x="2512" y="509"/>
                    </a:lnTo>
                    <a:lnTo>
                      <a:pt x="2514" y="521"/>
                    </a:lnTo>
                    <a:lnTo>
                      <a:pt x="2512" y="533"/>
                    </a:lnTo>
                    <a:lnTo>
                      <a:pt x="2508" y="546"/>
                    </a:lnTo>
                    <a:lnTo>
                      <a:pt x="2502" y="557"/>
                    </a:lnTo>
                    <a:lnTo>
                      <a:pt x="2492" y="566"/>
                    </a:lnTo>
                    <a:lnTo>
                      <a:pt x="2483" y="574"/>
                    </a:lnTo>
                    <a:lnTo>
                      <a:pt x="2472" y="579"/>
                    </a:lnTo>
                    <a:lnTo>
                      <a:pt x="2462" y="582"/>
                    </a:lnTo>
                    <a:lnTo>
                      <a:pt x="2393" y="596"/>
                    </a:lnTo>
                    <a:lnTo>
                      <a:pt x="2324" y="613"/>
                    </a:lnTo>
                    <a:lnTo>
                      <a:pt x="2256" y="634"/>
                    </a:lnTo>
                    <a:lnTo>
                      <a:pt x="2193" y="661"/>
                    </a:lnTo>
                    <a:lnTo>
                      <a:pt x="2134" y="695"/>
                    </a:lnTo>
                    <a:lnTo>
                      <a:pt x="2085" y="741"/>
                    </a:lnTo>
                    <a:lnTo>
                      <a:pt x="2048" y="799"/>
                    </a:lnTo>
                    <a:lnTo>
                      <a:pt x="2025" y="872"/>
                    </a:lnTo>
                    <a:lnTo>
                      <a:pt x="2007" y="891"/>
                    </a:lnTo>
                    <a:lnTo>
                      <a:pt x="2002" y="912"/>
                    </a:lnTo>
                    <a:lnTo>
                      <a:pt x="2004" y="933"/>
                    </a:lnTo>
                    <a:lnTo>
                      <a:pt x="2014" y="955"/>
                    </a:lnTo>
                    <a:lnTo>
                      <a:pt x="2025" y="975"/>
                    </a:lnTo>
                    <a:lnTo>
                      <a:pt x="2038" y="996"/>
                    </a:lnTo>
                    <a:lnTo>
                      <a:pt x="2049" y="1017"/>
                    </a:lnTo>
                    <a:lnTo>
                      <a:pt x="2057" y="1038"/>
                    </a:lnTo>
                    <a:lnTo>
                      <a:pt x="2073" y="1000"/>
                    </a:lnTo>
                    <a:lnTo>
                      <a:pt x="2090" y="962"/>
                    </a:lnTo>
                    <a:lnTo>
                      <a:pt x="2108" y="926"/>
                    </a:lnTo>
                    <a:lnTo>
                      <a:pt x="2126" y="892"/>
                    </a:lnTo>
                    <a:lnTo>
                      <a:pt x="2142" y="856"/>
                    </a:lnTo>
                    <a:lnTo>
                      <a:pt x="2159" y="821"/>
                    </a:lnTo>
                    <a:lnTo>
                      <a:pt x="2171" y="785"/>
                    </a:lnTo>
                    <a:lnTo>
                      <a:pt x="2181" y="748"/>
                    </a:lnTo>
                    <a:lnTo>
                      <a:pt x="2195" y="735"/>
                    </a:lnTo>
                    <a:lnTo>
                      <a:pt x="2208" y="733"/>
                    </a:lnTo>
                    <a:lnTo>
                      <a:pt x="2219" y="737"/>
                    </a:lnTo>
                    <a:lnTo>
                      <a:pt x="2230" y="747"/>
                    </a:lnTo>
                    <a:lnTo>
                      <a:pt x="2239" y="758"/>
                    </a:lnTo>
                    <a:lnTo>
                      <a:pt x="2248" y="772"/>
                    </a:lnTo>
                    <a:lnTo>
                      <a:pt x="2256" y="786"/>
                    </a:lnTo>
                    <a:lnTo>
                      <a:pt x="2264" y="800"/>
                    </a:lnTo>
                    <a:lnTo>
                      <a:pt x="2274" y="956"/>
                    </a:lnTo>
                    <a:lnTo>
                      <a:pt x="2299" y="930"/>
                    </a:lnTo>
                    <a:lnTo>
                      <a:pt x="2321" y="901"/>
                    </a:lnTo>
                    <a:lnTo>
                      <a:pt x="2343" y="872"/>
                    </a:lnTo>
                    <a:lnTo>
                      <a:pt x="2366" y="843"/>
                    </a:lnTo>
                    <a:lnTo>
                      <a:pt x="2388" y="812"/>
                    </a:lnTo>
                    <a:lnTo>
                      <a:pt x="2415" y="784"/>
                    </a:lnTo>
                    <a:lnTo>
                      <a:pt x="2446" y="758"/>
                    </a:lnTo>
                    <a:lnTo>
                      <a:pt x="2482" y="738"/>
                    </a:lnTo>
                    <a:lnTo>
                      <a:pt x="2497" y="747"/>
                    </a:lnTo>
                    <a:lnTo>
                      <a:pt x="2505" y="763"/>
                    </a:lnTo>
                    <a:lnTo>
                      <a:pt x="2507" y="781"/>
                    </a:lnTo>
                    <a:lnTo>
                      <a:pt x="2506" y="802"/>
                    </a:lnTo>
                    <a:lnTo>
                      <a:pt x="2501" y="822"/>
                    </a:lnTo>
                    <a:lnTo>
                      <a:pt x="2497" y="845"/>
                    </a:lnTo>
                    <a:lnTo>
                      <a:pt x="2493" y="864"/>
                    </a:lnTo>
                    <a:lnTo>
                      <a:pt x="2492" y="882"/>
                    </a:lnTo>
                    <a:lnTo>
                      <a:pt x="2481" y="907"/>
                    </a:lnTo>
                    <a:lnTo>
                      <a:pt x="2467" y="931"/>
                    </a:lnTo>
                    <a:lnTo>
                      <a:pt x="2450" y="951"/>
                    </a:lnTo>
                    <a:lnTo>
                      <a:pt x="2433" y="973"/>
                    </a:lnTo>
                    <a:lnTo>
                      <a:pt x="2414" y="991"/>
                    </a:lnTo>
                    <a:lnTo>
                      <a:pt x="2397" y="1010"/>
                    </a:lnTo>
                    <a:lnTo>
                      <a:pt x="2380" y="1028"/>
                    </a:lnTo>
                    <a:lnTo>
                      <a:pt x="2368" y="1048"/>
                    </a:lnTo>
                    <a:lnTo>
                      <a:pt x="2398" y="1062"/>
                    </a:lnTo>
                    <a:lnTo>
                      <a:pt x="2429" y="1066"/>
                    </a:lnTo>
                    <a:lnTo>
                      <a:pt x="2460" y="1065"/>
                    </a:lnTo>
                    <a:lnTo>
                      <a:pt x="2492" y="1061"/>
                    </a:lnTo>
                    <a:lnTo>
                      <a:pt x="2523" y="1054"/>
                    </a:lnTo>
                    <a:lnTo>
                      <a:pt x="2553" y="1051"/>
                    </a:lnTo>
                    <a:lnTo>
                      <a:pt x="2585" y="1051"/>
                    </a:lnTo>
                    <a:lnTo>
                      <a:pt x="2616" y="1059"/>
                    </a:lnTo>
                    <a:lnTo>
                      <a:pt x="2599" y="1099"/>
                    </a:lnTo>
                    <a:lnTo>
                      <a:pt x="2575" y="1132"/>
                    </a:lnTo>
                    <a:lnTo>
                      <a:pt x="2544" y="1157"/>
                    </a:lnTo>
                    <a:lnTo>
                      <a:pt x="2509" y="1177"/>
                    </a:lnTo>
                    <a:lnTo>
                      <a:pt x="2468" y="1191"/>
                    </a:lnTo>
                    <a:lnTo>
                      <a:pt x="2428" y="1202"/>
                    </a:lnTo>
                    <a:lnTo>
                      <a:pt x="2386" y="1213"/>
                    </a:lnTo>
                    <a:lnTo>
                      <a:pt x="2347" y="1225"/>
                    </a:lnTo>
                    <a:lnTo>
                      <a:pt x="2370" y="1234"/>
                    </a:lnTo>
                    <a:lnTo>
                      <a:pt x="2396" y="1242"/>
                    </a:lnTo>
                    <a:lnTo>
                      <a:pt x="2422" y="1246"/>
                    </a:lnTo>
                    <a:lnTo>
                      <a:pt x="2448" y="1253"/>
                    </a:lnTo>
                    <a:lnTo>
                      <a:pt x="2472" y="1258"/>
                    </a:lnTo>
                    <a:lnTo>
                      <a:pt x="2496" y="1268"/>
                    </a:lnTo>
                    <a:lnTo>
                      <a:pt x="2516" y="1279"/>
                    </a:lnTo>
                    <a:lnTo>
                      <a:pt x="2534" y="1297"/>
                    </a:lnTo>
                    <a:lnTo>
                      <a:pt x="2516" y="1332"/>
                    </a:lnTo>
                    <a:lnTo>
                      <a:pt x="2488" y="1355"/>
                    </a:lnTo>
                    <a:lnTo>
                      <a:pt x="2451" y="1367"/>
                    </a:lnTo>
                    <a:lnTo>
                      <a:pt x="2411" y="1373"/>
                    </a:lnTo>
                    <a:lnTo>
                      <a:pt x="2364" y="1371"/>
                    </a:lnTo>
                    <a:lnTo>
                      <a:pt x="2319" y="1369"/>
                    </a:lnTo>
                    <a:lnTo>
                      <a:pt x="2274" y="1368"/>
                    </a:lnTo>
                    <a:lnTo>
                      <a:pt x="2233" y="1370"/>
                    </a:lnTo>
                    <a:lnTo>
                      <a:pt x="2129" y="1418"/>
                    </a:lnTo>
                    <a:lnTo>
                      <a:pt x="2045" y="1483"/>
                    </a:lnTo>
                    <a:lnTo>
                      <a:pt x="1970" y="1562"/>
                    </a:lnTo>
                    <a:lnTo>
                      <a:pt x="1907" y="1652"/>
                    </a:lnTo>
                    <a:lnTo>
                      <a:pt x="1847" y="1744"/>
                    </a:lnTo>
                    <a:lnTo>
                      <a:pt x="1787" y="1839"/>
                    </a:lnTo>
                    <a:lnTo>
                      <a:pt x="1722" y="1930"/>
                    </a:lnTo>
                    <a:lnTo>
                      <a:pt x="1652" y="2013"/>
                    </a:lnTo>
                    <a:lnTo>
                      <a:pt x="1621" y="2048"/>
                    </a:lnTo>
                    <a:lnTo>
                      <a:pt x="1585" y="2080"/>
                    </a:lnTo>
                    <a:lnTo>
                      <a:pt x="1545" y="2110"/>
                    </a:lnTo>
                    <a:lnTo>
                      <a:pt x="1508" y="2141"/>
                    </a:lnTo>
                    <a:lnTo>
                      <a:pt x="1474" y="2171"/>
                    </a:lnTo>
                    <a:lnTo>
                      <a:pt x="1449" y="2205"/>
                    </a:lnTo>
                    <a:lnTo>
                      <a:pt x="1434" y="2245"/>
                    </a:lnTo>
                    <a:lnTo>
                      <a:pt x="1434" y="2292"/>
                    </a:lnTo>
                    <a:lnTo>
                      <a:pt x="1451" y="2372"/>
                    </a:lnTo>
                    <a:lnTo>
                      <a:pt x="1464" y="2456"/>
                    </a:lnTo>
                    <a:lnTo>
                      <a:pt x="1469" y="2541"/>
                    </a:lnTo>
                    <a:lnTo>
                      <a:pt x="1467" y="2627"/>
                    </a:lnTo>
                    <a:lnTo>
                      <a:pt x="1452" y="2707"/>
                    </a:lnTo>
                    <a:lnTo>
                      <a:pt x="1428" y="2784"/>
                    </a:lnTo>
                    <a:lnTo>
                      <a:pt x="1387" y="2854"/>
                    </a:lnTo>
                    <a:lnTo>
                      <a:pt x="1330" y="2915"/>
                    </a:lnTo>
                    <a:lnTo>
                      <a:pt x="1343" y="2936"/>
                    </a:lnTo>
                    <a:lnTo>
                      <a:pt x="1352" y="2959"/>
                    </a:lnTo>
                    <a:lnTo>
                      <a:pt x="1357" y="2980"/>
                    </a:lnTo>
                    <a:lnTo>
                      <a:pt x="1363" y="3003"/>
                    </a:lnTo>
                    <a:lnTo>
                      <a:pt x="1368" y="3023"/>
                    </a:lnTo>
                    <a:lnTo>
                      <a:pt x="1376" y="3045"/>
                    </a:lnTo>
                    <a:lnTo>
                      <a:pt x="1387" y="3067"/>
                    </a:lnTo>
                    <a:lnTo>
                      <a:pt x="1404" y="3091"/>
                    </a:lnTo>
                    <a:lnTo>
                      <a:pt x="1467" y="3251"/>
                    </a:lnTo>
                    <a:lnTo>
                      <a:pt x="1509" y="3416"/>
                    </a:lnTo>
                    <a:lnTo>
                      <a:pt x="1534" y="3584"/>
                    </a:lnTo>
                    <a:lnTo>
                      <a:pt x="1550" y="3754"/>
                    </a:lnTo>
                    <a:lnTo>
                      <a:pt x="1557" y="3926"/>
                    </a:lnTo>
                    <a:lnTo>
                      <a:pt x="1568" y="4099"/>
                    </a:lnTo>
                    <a:lnTo>
                      <a:pt x="1582" y="4273"/>
                    </a:lnTo>
                    <a:lnTo>
                      <a:pt x="1611" y="4449"/>
                    </a:lnTo>
                    <a:lnTo>
                      <a:pt x="1624" y="4526"/>
                    </a:lnTo>
                    <a:lnTo>
                      <a:pt x="1639" y="4603"/>
                    </a:lnTo>
                    <a:lnTo>
                      <a:pt x="1654" y="4678"/>
                    </a:lnTo>
                    <a:lnTo>
                      <a:pt x="1672" y="4754"/>
                    </a:lnTo>
                    <a:lnTo>
                      <a:pt x="1691" y="4826"/>
                    </a:lnTo>
                    <a:lnTo>
                      <a:pt x="1716" y="4896"/>
                    </a:lnTo>
                    <a:lnTo>
                      <a:pt x="1747" y="4964"/>
                    </a:lnTo>
                    <a:lnTo>
                      <a:pt x="1787" y="5030"/>
                    </a:lnTo>
                    <a:lnTo>
                      <a:pt x="1787" y="5044"/>
                    </a:lnTo>
                    <a:lnTo>
                      <a:pt x="1789" y="5061"/>
                    </a:lnTo>
                    <a:lnTo>
                      <a:pt x="1790" y="5078"/>
                    </a:lnTo>
                    <a:lnTo>
                      <a:pt x="1791" y="5095"/>
                    </a:lnTo>
                    <a:lnTo>
                      <a:pt x="1790" y="5110"/>
                    </a:lnTo>
                    <a:lnTo>
                      <a:pt x="1787" y="5126"/>
                    </a:lnTo>
                    <a:lnTo>
                      <a:pt x="1778" y="5140"/>
                    </a:lnTo>
                    <a:lnTo>
                      <a:pt x="1767" y="5154"/>
                    </a:lnTo>
                    <a:lnTo>
                      <a:pt x="1744" y="5180"/>
                    </a:lnTo>
                    <a:lnTo>
                      <a:pt x="1720" y="5200"/>
                    </a:lnTo>
                    <a:lnTo>
                      <a:pt x="1692" y="5215"/>
                    </a:lnTo>
                    <a:lnTo>
                      <a:pt x="1664" y="5227"/>
                    </a:lnTo>
                    <a:lnTo>
                      <a:pt x="1632" y="5234"/>
                    </a:lnTo>
                    <a:lnTo>
                      <a:pt x="1600" y="5239"/>
                    </a:lnTo>
                    <a:lnTo>
                      <a:pt x="1569" y="5242"/>
                    </a:lnTo>
                    <a:lnTo>
                      <a:pt x="1538" y="5247"/>
                    </a:lnTo>
                    <a:lnTo>
                      <a:pt x="1424" y="5206"/>
                    </a:lnTo>
                    <a:lnTo>
                      <a:pt x="1420" y="5218"/>
                    </a:lnTo>
                    <a:lnTo>
                      <a:pt x="1416" y="5235"/>
                    </a:lnTo>
                    <a:lnTo>
                      <a:pt x="1415" y="5253"/>
                    </a:lnTo>
                    <a:lnTo>
                      <a:pt x="1416" y="5273"/>
                    </a:lnTo>
                    <a:lnTo>
                      <a:pt x="1420" y="5288"/>
                    </a:lnTo>
                    <a:lnTo>
                      <a:pt x="1426" y="5301"/>
                    </a:lnTo>
                    <a:lnTo>
                      <a:pt x="1438" y="5309"/>
                    </a:lnTo>
                    <a:lnTo>
                      <a:pt x="1456" y="5310"/>
                    </a:lnTo>
                    <a:lnTo>
                      <a:pt x="1496" y="5362"/>
                    </a:lnTo>
                    <a:lnTo>
                      <a:pt x="1552" y="5414"/>
                    </a:lnTo>
                    <a:lnTo>
                      <a:pt x="1614" y="5466"/>
                    </a:lnTo>
                    <a:lnTo>
                      <a:pt x="1674" y="5520"/>
                    </a:lnTo>
                    <a:lnTo>
                      <a:pt x="1722" y="5576"/>
                    </a:lnTo>
                    <a:lnTo>
                      <a:pt x="1751" y="5640"/>
                    </a:lnTo>
                    <a:lnTo>
                      <a:pt x="1751" y="5709"/>
                    </a:lnTo>
                    <a:lnTo>
                      <a:pt x="1715" y="5787"/>
                    </a:lnTo>
                    <a:lnTo>
                      <a:pt x="1651" y="5775"/>
                    </a:lnTo>
                    <a:lnTo>
                      <a:pt x="1591" y="5762"/>
                    </a:lnTo>
                    <a:lnTo>
                      <a:pt x="1533" y="5743"/>
                    </a:lnTo>
                    <a:lnTo>
                      <a:pt x="1476" y="5720"/>
                    </a:lnTo>
                    <a:lnTo>
                      <a:pt x="1420" y="5689"/>
                    </a:lnTo>
                    <a:lnTo>
                      <a:pt x="1366" y="5656"/>
                    </a:lnTo>
                    <a:lnTo>
                      <a:pt x="1316" y="5615"/>
                    </a:lnTo>
                    <a:lnTo>
                      <a:pt x="1268" y="5569"/>
                    </a:lnTo>
                    <a:lnTo>
                      <a:pt x="1258" y="5423"/>
                    </a:lnTo>
                    <a:lnTo>
                      <a:pt x="1226" y="5423"/>
                    </a:lnTo>
                    <a:lnTo>
                      <a:pt x="1197" y="5424"/>
                    </a:lnTo>
                    <a:lnTo>
                      <a:pt x="1169" y="5425"/>
                    </a:lnTo>
                    <a:lnTo>
                      <a:pt x="1142" y="5426"/>
                    </a:lnTo>
                    <a:lnTo>
                      <a:pt x="1114" y="5423"/>
                    </a:lnTo>
                    <a:lnTo>
                      <a:pt x="1088" y="5418"/>
                    </a:lnTo>
                    <a:lnTo>
                      <a:pt x="1064" y="5407"/>
                    </a:lnTo>
                    <a:lnTo>
                      <a:pt x="1041" y="5392"/>
                    </a:lnTo>
                    <a:lnTo>
                      <a:pt x="1020" y="5278"/>
                    </a:lnTo>
                    <a:lnTo>
                      <a:pt x="999" y="5280"/>
                    </a:lnTo>
                    <a:lnTo>
                      <a:pt x="981" y="5278"/>
                    </a:lnTo>
                    <a:lnTo>
                      <a:pt x="962" y="5270"/>
                    </a:lnTo>
                    <a:lnTo>
                      <a:pt x="944" y="5262"/>
                    </a:lnTo>
                    <a:lnTo>
                      <a:pt x="922" y="5252"/>
                    </a:lnTo>
                    <a:lnTo>
                      <a:pt x="902" y="5245"/>
                    </a:lnTo>
                    <a:lnTo>
                      <a:pt x="878" y="5242"/>
                    </a:lnTo>
                    <a:lnTo>
                      <a:pt x="853" y="5247"/>
                    </a:lnTo>
                    <a:lnTo>
                      <a:pt x="850" y="5261"/>
                    </a:lnTo>
                    <a:lnTo>
                      <a:pt x="849" y="5278"/>
                    </a:lnTo>
                    <a:lnTo>
                      <a:pt x="848" y="5295"/>
                    </a:lnTo>
                    <a:lnTo>
                      <a:pt x="848" y="5312"/>
                    </a:lnTo>
                    <a:lnTo>
                      <a:pt x="844" y="5328"/>
                    </a:lnTo>
                    <a:lnTo>
                      <a:pt x="839" y="5344"/>
                    </a:lnTo>
                    <a:lnTo>
                      <a:pt x="827" y="5358"/>
                    </a:lnTo>
                    <a:lnTo>
                      <a:pt x="813" y="5372"/>
                    </a:lnTo>
                    <a:lnTo>
                      <a:pt x="809" y="5434"/>
                    </a:lnTo>
                    <a:lnTo>
                      <a:pt x="823" y="5493"/>
                    </a:lnTo>
                    <a:lnTo>
                      <a:pt x="847" y="5548"/>
                    </a:lnTo>
                    <a:lnTo>
                      <a:pt x="882" y="5600"/>
                    </a:lnTo>
                    <a:lnTo>
                      <a:pt x="920" y="5651"/>
                    </a:lnTo>
                    <a:lnTo>
                      <a:pt x="961" y="5702"/>
                    </a:lnTo>
                    <a:lnTo>
                      <a:pt x="998" y="5753"/>
                    </a:lnTo>
                    <a:lnTo>
                      <a:pt x="1030" y="5807"/>
                    </a:lnTo>
                    <a:lnTo>
                      <a:pt x="1025" y="5823"/>
                    </a:lnTo>
                    <a:lnTo>
                      <a:pt x="1023" y="5840"/>
                    </a:lnTo>
                    <a:lnTo>
                      <a:pt x="1021" y="5858"/>
                    </a:lnTo>
                    <a:lnTo>
                      <a:pt x="1017" y="5876"/>
                    </a:lnTo>
                    <a:lnTo>
                      <a:pt x="1010" y="5891"/>
                    </a:lnTo>
                    <a:lnTo>
                      <a:pt x="1001" y="5904"/>
                    </a:lnTo>
                    <a:lnTo>
                      <a:pt x="987" y="5914"/>
                    </a:lnTo>
                    <a:lnTo>
                      <a:pt x="968" y="5921"/>
                    </a:lnTo>
                    <a:lnTo>
                      <a:pt x="910" y="5912"/>
                    </a:lnTo>
                    <a:lnTo>
                      <a:pt x="856" y="5896"/>
                    </a:lnTo>
                    <a:lnTo>
                      <a:pt x="804" y="5874"/>
                    </a:lnTo>
                    <a:lnTo>
                      <a:pt x="754" y="5846"/>
                    </a:lnTo>
                    <a:lnTo>
                      <a:pt x="704" y="5814"/>
                    </a:lnTo>
                    <a:lnTo>
                      <a:pt x="657" y="5779"/>
                    </a:lnTo>
                    <a:lnTo>
                      <a:pt x="609" y="5741"/>
                    </a:lnTo>
                    <a:lnTo>
                      <a:pt x="563" y="5703"/>
                    </a:lnTo>
                    <a:lnTo>
                      <a:pt x="543" y="5659"/>
                    </a:lnTo>
                    <a:lnTo>
                      <a:pt x="540" y="5609"/>
                    </a:lnTo>
                    <a:lnTo>
                      <a:pt x="547" y="5557"/>
                    </a:lnTo>
                    <a:lnTo>
                      <a:pt x="558" y="5505"/>
                    </a:lnTo>
                    <a:lnTo>
                      <a:pt x="563" y="5457"/>
                    </a:lnTo>
                    <a:lnTo>
                      <a:pt x="555" y="5417"/>
                    </a:lnTo>
                    <a:lnTo>
                      <a:pt x="526" y="5387"/>
                    </a:lnTo>
                    <a:lnTo>
                      <a:pt x="470" y="5372"/>
                    </a:lnTo>
                    <a:lnTo>
                      <a:pt x="450" y="5364"/>
                    </a:lnTo>
                    <a:lnTo>
                      <a:pt x="436" y="5354"/>
                    </a:lnTo>
                    <a:lnTo>
                      <a:pt x="427" y="5340"/>
                    </a:lnTo>
                    <a:lnTo>
                      <a:pt x="422" y="5326"/>
                    </a:lnTo>
                    <a:lnTo>
                      <a:pt x="417" y="5308"/>
                    </a:lnTo>
                    <a:lnTo>
                      <a:pt x="413" y="5291"/>
                    </a:lnTo>
                    <a:lnTo>
                      <a:pt x="406" y="5274"/>
                    </a:lnTo>
                    <a:lnTo>
                      <a:pt x="398" y="5258"/>
                    </a:lnTo>
                    <a:lnTo>
                      <a:pt x="358" y="5258"/>
                    </a:lnTo>
                    <a:lnTo>
                      <a:pt x="320" y="5254"/>
                    </a:lnTo>
                    <a:lnTo>
                      <a:pt x="280" y="5247"/>
                    </a:lnTo>
                    <a:lnTo>
                      <a:pt x="243" y="5236"/>
                    </a:lnTo>
                    <a:lnTo>
                      <a:pt x="205" y="5223"/>
                    </a:lnTo>
                    <a:lnTo>
                      <a:pt x="169" y="5210"/>
                    </a:lnTo>
                    <a:lnTo>
                      <a:pt x="131" y="5197"/>
                    </a:lnTo>
                    <a:lnTo>
                      <a:pt x="97" y="5184"/>
                    </a:lnTo>
                    <a:lnTo>
                      <a:pt x="133" y="5117"/>
                    </a:lnTo>
                    <a:lnTo>
                      <a:pt x="159" y="5042"/>
                    </a:lnTo>
                    <a:lnTo>
                      <a:pt x="176" y="4961"/>
                    </a:lnTo>
                    <a:lnTo>
                      <a:pt x="188" y="4876"/>
                    </a:lnTo>
                    <a:lnTo>
                      <a:pt x="195" y="4787"/>
                    </a:lnTo>
                    <a:lnTo>
                      <a:pt x="199" y="4697"/>
                    </a:lnTo>
                    <a:lnTo>
                      <a:pt x="204" y="4607"/>
                    </a:lnTo>
                    <a:lnTo>
                      <a:pt x="210" y="4521"/>
                    </a:lnTo>
                    <a:lnTo>
                      <a:pt x="206" y="4514"/>
                    </a:lnTo>
                    <a:lnTo>
                      <a:pt x="198" y="4512"/>
                    </a:lnTo>
                    <a:lnTo>
                      <a:pt x="188" y="4511"/>
                    </a:lnTo>
                    <a:lnTo>
                      <a:pt x="180" y="4511"/>
                    </a:lnTo>
                    <a:lnTo>
                      <a:pt x="176" y="4505"/>
                    </a:lnTo>
                    <a:lnTo>
                      <a:pt x="176" y="4500"/>
                    </a:lnTo>
                    <a:lnTo>
                      <a:pt x="178" y="4493"/>
                    </a:lnTo>
                    <a:lnTo>
                      <a:pt x="182" y="4486"/>
                    </a:lnTo>
                    <a:lnTo>
                      <a:pt x="185" y="4479"/>
                    </a:lnTo>
                    <a:lnTo>
                      <a:pt x="190" y="4474"/>
                    </a:lnTo>
                    <a:lnTo>
                      <a:pt x="195" y="4469"/>
                    </a:lnTo>
                    <a:lnTo>
                      <a:pt x="200" y="4469"/>
                    </a:lnTo>
                    <a:lnTo>
                      <a:pt x="211" y="4401"/>
                    </a:lnTo>
                    <a:lnTo>
                      <a:pt x="221" y="4331"/>
                    </a:lnTo>
                    <a:lnTo>
                      <a:pt x="225" y="4260"/>
                    </a:lnTo>
                    <a:lnTo>
                      <a:pt x="228" y="4190"/>
                    </a:lnTo>
                    <a:lnTo>
                      <a:pt x="230" y="4119"/>
                    </a:lnTo>
                    <a:lnTo>
                      <a:pt x="232" y="4050"/>
                    </a:lnTo>
                    <a:lnTo>
                      <a:pt x="235" y="3983"/>
                    </a:lnTo>
                    <a:lnTo>
                      <a:pt x="242" y="3920"/>
                    </a:lnTo>
                    <a:lnTo>
                      <a:pt x="263" y="3813"/>
                    </a:lnTo>
                    <a:lnTo>
                      <a:pt x="287" y="3711"/>
                    </a:lnTo>
                    <a:lnTo>
                      <a:pt x="310" y="3613"/>
                    </a:lnTo>
                    <a:lnTo>
                      <a:pt x="337" y="3519"/>
                    </a:lnTo>
                    <a:lnTo>
                      <a:pt x="365" y="3424"/>
                    </a:lnTo>
                    <a:lnTo>
                      <a:pt x="399" y="3332"/>
                    </a:lnTo>
                    <a:lnTo>
                      <a:pt x="436" y="3238"/>
                    </a:lnTo>
                    <a:lnTo>
                      <a:pt x="480" y="3143"/>
                    </a:lnTo>
                    <a:lnTo>
                      <a:pt x="491" y="3007"/>
                    </a:lnTo>
                    <a:lnTo>
                      <a:pt x="445" y="2951"/>
                    </a:lnTo>
                    <a:lnTo>
                      <a:pt x="417" y="2893"/>
                    </a:lnTo>
                    <a:lnTo>
                      <a:pt x="400" y="2832"/>
                    </a:lnTo>
                    <a:lnTo>
                      <a:pt x="391" y="2770"/>
                    </a:lnTo>
                    <a:lnTo>
                      <a:pt x="384" y="2706"/>
                    </a:lnTo>
                    <a:lnTo>
                      <a:pt x="379" y="2641"/>
                    </a:lnTo>
                    <a:lnTo>
                      <a:pt x="366" y="2576"/>
                    </a:lnTo>
                    <a:lnTo>
                      <a:pt x="346" y="2510"/>
                    </a:lnTo>
                    <a:lnTo>
                      <a:pt x="335" y="2505"/>
                    </a:lnTo>
                    <a:lnTo>
                      <a:pt x="327" y="2507"/>
                    </a:lnTo>
                    <a:lnTo>
                      <a:pt x="320" y="2511"/>
                    </a:lnTo>
                    <a:lnTo>
                      <a:pt x="317" y="2520"/>
                    </a:lnTo>
                    <a:lnTo>
                      <a:pt x="312" y="2531"/>
                    </a:lnTo>
                    <a:lnTo>
                      <a:pt x="310" y="2542"/>
                    </a:lnTo>
                    <a:lnTo>
                      <a:pt x="306" y="2552"/>
                    </a:lnTo>
                    <a:lnTo>
                      <a:pt x="304" y="2562"/>
                    </a:lnTo>
                    <a:lnTo>
                      <a:pt x="277" y="2562"/>
                    </a:lnTo>
                    <a:lnTo>
                      <a:pt x="254" y="2560"/>
                    </a:lnTo>
                    <a:lnTo>
                      <a:pt x="233" y="2554"/>
                    </a:lnTo>
                    <a:lnTo>
                      <a:pt x="214" y="2548"/>
                    </a:lnTo>
                    <a:lnTo>
                      <a:pt x="196" y="2537"/>
                    </a:lnTo>
                    <a:lnTo>
                      <a:pt x="179" y="2527"/>
                    </a:lnTo>
                    <a:lnTo>
                      <a:pt x="163" y="2518"/>
                    </a:lnTo>
                    <a:lnTo>
                      <a:pt x="148" y="2510"/>
                    </a:lnTo>
                    <a:lnTo>
                      <a:pt x="131" y="2492"/>
                    </a:lnTo>
                    <a:lnTo>
                      <a:pt x="121" y="2473"/>
                    </a:lnTo>
                    <a:lnTo>
                      <a:pt x="115" y="2453"/>
                    </a:lnTo>
                    <a:lnTo>
                      <a:pt x="115" y="2432"/>
                    </a:lnTo>
                    <a:lnTo>
                      <a:pt x="118" y="2410"/>
                    </a:lnTo>
                    <a:lnTo>
                      <a:pt x="123" y="2389"/>
                    </a:lnTo>
                    <a:lnTo>
                      <a:pt x="130" y="2370"/>
                    </a:lnTo>
                    <a:lnTo>
                      <a:pt x="138" y="2354"/>
                    </a:lnTo>
                    <a:lnTo>
                      <a:pt x="170" y="2314"/>
                    </a:lnTo>
                    <a:lnTo>
                      <a:pt x="153" y="2301"/>
                    </a:lnTo>
                    <a:lnTo>
                      <a:pt x="138" y="2289"/>
                    </a:lnTo>
                    <a:lnTo>
                      <a:pt x="123" y="2276"/>
                    </a:lnTo>
                    <a:lnTo>
                      <a:pt x="111" y="2264"/>
                    </a:lnTo>
                    <a:lnTo>
                      <a:pt x="97" y="2249"/>
                    </a:lnTo>
                    <a:lnTo>
                      <a:pt x="88" y="2235"/>
                    </a:lnTo>
                    <a:lnTo>
                      <a:pt x="80" y="2217"/>
                    </a:lnTo>
                    <a:lnTo>
                      <a:pt x="76" y="2200"/>
                    </a:lnTo>
                    <a:lnTo>
                      <a:pt x="108" y="2137"/>
                    </a:lnTo>
                    <a:lnTo>
                      <a:pt x="94" y="2128"/>
                    </a:lnTo>
                    <a:lnTo>
                      <a:pt x="82" y="2119"/>
                    </a:lnTo>
                    <a:lnTo>
                      <a:pt x="69" y="2108"/>
                    </a:lnTo>
                    <a:lnTo>
                      <a:pt x="59" y="2098"/>
                    </a:lnTo>
                    <a:lnTo>
                      <a:pt x="48" y="2084"/>
                    </a:lnTo>
                    <a:lnTo>
                      <a:pt x="41" y="2072"/>
                    </a:lnTo>
                    <a:lnTo>
                      <a:pt x="35" y="2057"/>
                    </a:lnTo>
                    <a:lnTo>
                      <a:pt x="34" y="2044"/>
                    </a:lnTo>
                    <a:lnTo>
                      <a:pt x="34" y="2023"/>
                    </a:lnTo>
                    <a:lnTo>
                      <a:pt x="39" y="2006"/>
                    </a:lnTo>
                    <a:lnTo>
                      <a:pt x="44" y="1988"/>
                    </a:lnTo>
                    <a:lnTo>
                      <a:pt x="53" y="1972"/>
                    </a:lnTo>
                    <a:lnTo>
                      <a:pt x="62" y="1956"/>
                    </a:lnTo>
                    <a:lnTo>
                      <a:pt x="74" y="1940"/>
                    </a:lnTo>
                    <a:lnTo>
                      <a:pt x="85" y="1924"/>
                    </a:lnTo>
                    <a:lnTo>
                      <a:pt x="97" y="1909"/>
                    </a:lnTo>
                    <a:lnTo>
                      <a:pt x="94" y="1898"/>
                    </a:lnTo>
                    <a:lnTo>
                      <a:pt x="86" y="1890"/>
                    </a:lnTo>
                    <a:lnTo>
                      <a:pt x="75" y="1882"/>
                    </a:lnTo>
                    <a:lnTo>
                      <a:pt x="62" y="1874"/>
                    </a:lnTo>
                    <a:lnTo>
                      <a:pt x="48" y="1865"/>
                    </a:lnTo>
                    <a:lnTo>
                      <a:pt x="34" y="1855"/>
                    </a:lnTo>
                    <a:lnTo>
                      <a:pt x="22" y="1841"/>
                    </a:lnTo>
                    <a:lnTo>
                      <a:pt x="14" y="1826"/>
                    </a:lnTo>
                    <a:lnTo>
                      <a:pt x="2" y="1791"/>
                    </a:lnTo>
                    <a:lnTo>
                      <a:pt x="6" y="1759"/>
                    </a:lnTo>
                    <a:lnTo>
                      <a:pt x="17" y="1728"/>
                    </a:lnTo>
                    <a:lnTo>
                      <a:pt x="33" y="1700"/>
                    </a:lnTo>
                    <a:lnTo>
                      <a:pt x="44" y="1672"/>
                    </a:lnTo>
                    <a:lnTo>
                      <a:pt x="50" y="1646"/>
                    </a:lnTo>
                    <a:lnTo>
                      <a:pt x="41" y="1621"/>
                    </a:lnTo>
                    <a:lnTo>
                      <a:pt x="14" y="1599"/>
                    </a:lnTo>
                    <a:lnTo>
                      <a:pt x="1" y="1570"/>
                    </a:lnTo>
                    <a:lnTo>
                      <a:pt x="0" y="1543"/>
                    </a:lnTo>
                    <a:lnTo>
                      <a:pt x="6" y="1516"/>
                    </a:lnTo>
                    <a:lnTo>
                      <a:pt x="18" y="1492"/>
                    </a:lnTo>
                    <a:lnTo>
                      <a:pt x="33" y="1467"/>
                    </a:lnTo>
                    <a:lnTo>
                      <a:pt x="51" y="1446"/>
                    </a:lnTo>
                    <a:lnTo>
                      <a:pt x="69" y="1427"/>
                    </a:lnTo>
                    <a:lnTo>
                      <a:pt x="86" y="1411"/>
                    </a:lnTo>
                    <a:lnTo>
                      <a:pt x="70" y="1404"/>
                    </a:lnTo>
                    <a:lnTo>
                      <a:pt x="57" y="1397"/>
                    </a:lnTo>
                    <a:lnTo>
                      <a:pt x="43" y="1387"/>
                    </a:lnTo>
                    <a:lnTo>
                      <a:pt x="33" y="1376"/>
                    </a:lnTo>
                    <a:lnTo>
                      <a:pt x="22" y="1361"/>
                    </a:lnTo>
                    <a:lnTo>
                      <a:pt x="14" y="1348"/>
                    </a:lnTo>
                    <a:lnTo>
                      <a:pt x="7" y="1333"/>
                    </a:lnTo>
                    <a:lnTo>
                      <a:pt x="4" y="1318"/>
                    </a:lnTo>
                    <a:lnTo>
                      <a:pt x="2" y="1288"/>
                    </a:lnTo>
                    <a:lnTo>
                      <a:pt x="9" y="1261"/>
                    </a:lnTo>
                    <a:lnTo>
                      <a:pt x="20" y="1236"/>
                    </a:lnTo>
                    <a:lnTo>
                      <a:pt x="36" y="1213"/>
                    </a:lnTo>
                    <a:lnTo>
                      <a:pt x="54" y="1191"/>
                    </a:lnTo>
                    <a:lnTo>
                      <a:pt x="76" y="1170"/>
                    </a:lnTo>
                    <a:lnTo>
                      <a:pt x="96" y="1150"/>
                    </a:lnTo>
                    <a:lnTo>
                      <a:pt x="118" y="1132"/>
                    </a:lnTo>
                    <a:lnTo>
                      <a:pt x="101" y="1112"/>
                    </a:lnTo>
                    <a:lnTo>
                      <a:pt x="84" y="1092"/>
                    </a:lnTo>
                    <a:lnTo>
                      <a:pt x="67" y="1072"/>
                    </a:lnTo>
                    <a:lnTo>
                      <a:pt x="54" y="1052"/>
                    </a:lnTo>
                    <a:lnTo>
                      <a:pt x="44" y="1030"/>
                    </a:lnTo>
                    <a:lnTo>
                      <a:pt x="41" y="1010"/>
                    </a:lnTo>
                    <a:lnTo>
                      <a:pt x="43" y="987"/>
                    </a:lnTo>
                    <a:lnTo>
                      <a:pt x="56" y="966"/>
                    </a:lnTo>
                    <a:lnTo>
                      <a:pt x="66" y="949"/>
                    </a:lnTo>
                    <a:lnTo>
                      <a:pt x="79" y="934"/>
                    </a:lnTo>
                    <a:lnTo>
                      <a:pt x="93" y="920"/>
                    </a:lnTo>
                    <a:lnTo>
                      <a:pt x="108" y="907"/>
                    </a:lnTo>
                    <a:lnTo>
                      <a:pt x="122" y="894"/>
                    </a:lnTo>
                    <a:lnTo>
                      <a:pt x="138" y="885"/>
                    </a:lnTo>
                    <a:lnTo>
                      <a:pt x="153" y="877"/>
                    </a:lnTo>
                    <a:lnTo>
                      <a:pt x="170" y="872"/>
                    </a:lnTo>
                    <a:lnTo>
                      <a:pt x="172" y="860"/>
                    </a:lnTo>
                    <a:lnTo>
                      <a:pt x="170" y="850"/>
                    </a:lnTo>
                    <a:lnTo>
                      <a:pt x="161" y="839"/>
                    </a:lnTo>
                    <a:lnTo>
                      <a:pt x="152" y="829"/>
                    </a:lnTo>
                    <a:lnTo>
                      <a:pt x="140" y="817"/>
                    </a:lnTo>
                    <a:lnTo>
                      <a:pt x="132" y="805"/>
                    </a:lnTo>
                    <a:lnTo>
                      <a:pt x="127" y="793"/>
                    </a:lnTo>
                    <a:lnTo>
                      <a:pt x="128" y="779"/>
                    </a:lnTo>
                    <a:lnTo>
                      <a:pt x="138" y="763"/>
                    </a:lnTo>
                    <a:lnTo>
                      <a:pt x="149" y="748"/>
                    </a:lnTo>
                    <a:lnTo>
                      <a:pt x="161" y="732"/>
                    </a:lnTo>
                    <a:lnTo>
                      <a:pt x="173" y="718"/>
                    </a:lnTo>
                    <a:lnTo>
                      <a:pt x="185" y="705"/>
                    </a:lnTo>
                    <a:lnTo>
                      <a:pt x="201" y="694"/>
                    </a:lnTo>
                    <a:lnTo>
                      <a:pt x="219" y="683"/>
                    </a:lnTo>
                    <a:lnTo>
                      <a:pt x="242" y="676"/>
                    </a:lnTo>
                    <a:lnTo>
                      <a:pt x="236" y="653"/>
                    </a:lnTo>
                    <a:lnTo>
                      <a:pt x="233" y="629"/>
                    </a:lnTo>
                    <a:lnTo>
                      <a:pt x="231" y="604"/>
                    </a:lnTo>
                    <a:lnTo>
                      <a:pt x="232" y="581"/>
                    </a:lnTo>
                    <a:lnTo>
                      <a:pt x="236" y="557"/>
                    </a:lnTo>
                    <a:lnTo>
                      <a:pt x="249" y="537"/>
                    </a:lnTo>
                    <a:lnTo>
                      <a:pt x="266" y="520"/>
                    </a:lnTo>
                    <a:lnTo>
                      <a:pt x="294" y="509"/>
                    </a:lnTo>
                    <a:lnTo>
                      <a:pt x="321" y="506"/>
                    </a:lnTo>
                    <a:lnTo>
                      <a:pt x="350" y="507"/>
                    </a:lnTo>
                    <a:lnTo>
                      <a:pt x="379" y="508"/>
                    </a:lnTo>
                    <a:lnTo>
                      <a:pt x="407" y="509"/>
                    </a:lnTo>
                    <a:lnTo>
                      <a:pt x="433" y="507"/>
                    </a:lnTo>
                    <a:lnTo>
                      <a:pt x="457" y="503"/>
                    </a:lnTo>
                    <a:lnTo>
                      <a:pt x="475" y="494"/>
                    </a:lnTo>
                    <a:lnTo>
                      <a:pt x="491" y="479"/>
                    </a:lnTo>
                    <a:lnTo>
                      <a:pt x="500" y="461"/>
                    </a:lnTo>
                    <a:lnTo>
                      <a:pt x="512" y="447"/>
                    </a:lnTo>
                    <a:lnTo>
                      <a:pt x="527" y="437"/>
                    </a:lnTo>
                    <a:lnTo>
                      <a:pt x="544" y="430"/>
                    </a:lnTo>
                    <a:lnTo>
                      <a:pt x="560" y="424"/>
                    </a:lnTo>
                    <a:lnTo>
                      <a:pt x="577" y="418"/>
                    </a:lnTo>
                    <a:lnTo>
                      <a:pt x="591" y="411"/>
                    </a:lnTo>
                    <a:lnTo>
                      <a:pt x="605" y="406"/>
                    </a:lnTo>
                    <a:lnTo>
                      <a:pt x="634" y="416"/>
                    </a:lnTo>
                    <a:lnTo>
                      <a:pt x="664" y="412"/>
                    </a:lnTo>
                    <a:lnTo>
                      <a:pt x="692" y="399"/>
                    </a:lnTo>
                    <a:lnTo>
                      <a:pt x="720" y="382"/>
                    </a:lnTo>
                    <a:lnTo>
                      <a:pt x="747" y="365"/>
                    </a:lnTo>
                    <a:lnTo>
                      <a:pt x="778" y="356"/>
                    </a:lnTo>
                    <a:lnTo>
                      <a:pt x="808" y="357"/>
                    </a:lnTo>
                    <a:lnTo>
                      <a:pt x="843" y="375"/>
                    </a:lnTo>
                    <a:lnTo>
                      <a:pt x="878" y="395"/>
                    </a:lnTo>
                    <a:lnTo>
                      <a:pt x="899" y="427"/>
                    </a:lnTo>
                    <a:lnTo>
                      <a:pt x="909" y="464"/>
                    </a:lnTo>
                    <a:lnTo>
                      <a:pt x="914" y="504"/>
                    </a:lnTo>
                    <a:lnTo>
                      <a:pt x="920" y="541"/>
                    </a:lnTo>
                    <a:lnTo>
                      <a:pt x="935" y="573"/>
                    </a:lnTo>
                    <a:lnTo>
                      <a:pt x="962" y="594"/>
                    </a:lnTo>
                    <a:lnTo>
                      <a:pt x="1009" y="603"/>
                    </a:lnTo>
                    <a:lnTo>
                      <a:pt x="1031" y="596"/>
                    </a:lnTo>
                    <a:lnTo>
                      <a:pt x="1053" y="593"/>
                    </a:lnTo>
                    <a:lnTo>
                      <a:pt x="1074" y="593"/>
                    </a:lnTo>
                    <a:lnTo>
                      <a:pt x="1095" y="598"/>
                    </a:lnTo>
                    <a:lnTo>
                      <a:pt x="1116" y="601"/>
                    </a:lnTo>
                    <a:lnTo>
                      <a:pt x="1136" y="608"/>
                    </a:lnTo>
                    <a:lnTo>
                      <a:pt x="1155" y="615"/>
                    </a:lnTo>
                    <a:lnTo>
                      <a:pt x="1175" y="624"/>
                    </a:lnTo>
                    <a:lnTo>
                      <a:pt x="1187" y="643"/>
                    </a:lnTo>
                    <a:lnTo>
                      <a:pt x="1195" y="664"/>
                    </a:lnTo>
                    <a:lnTo>
                      <a:pt x="1199" y="685"/>
                    </a:lnTo>
                    <a:lnTo>
                      <a:pt x="1205" y="706"/>
                    </a:lnTo>
                    <a:lnTo>
                      <a:pt x="1211" y="723"/>
                    </a:lnTo>
                    <a:lnTo>
                      <a:pt x="1220" y="739"/>
                    </a:lnTo>
                    <a:lnTo>
                      <a:pt x="1234" y="750"/>
                    </a:lnTo>
                    <a:lnTo>
                      <a:pt x="1258" y="758"/>
                    </a:lnTo>
                    <a:lnTo>
                      <a:pt x="1281" y="774"/>
                    </a:lnTo>
                    <a:lnTo>
                      <a:pt x="1293" y="798"/>
                    </a:lnTo>
                    <a:lnTo>
                      <a:pt x="1298" y="826"/>
                    </a:lnTo>
                    <a:lnTo>
                      <a:pt x="1301" y="855"/>
                    </a:lnTo>
                    <a:lnTo>
                      <a:pt x="1304" y="880"/>
                    </a:lnTo>
                    <a:lnTo>
                      <a:pt x="1317" y="901"/>
                    </a:lnTo>
                    <a:lnTo>
                      <a:pt x="1340" y="913"/>
                    </a:lnTo>
                    <a:lnTo>
                      <a:pt x="1382" y="914"/>
                    </a:lnTo>
                    <a:lnTo>
                      <a:pt x="1405" y="932"/>
                    </a:lnTo>
                    <a:lnTo>
                      <a:pt x="1421" y="956"/>
                    </a:lnTo>
                    <a:lnTo>
                      <a:pt x="1430" y="983"/>
                    </a:lnTo>
                    <a:lnTo>
                      <a:pt x="1435" y="1013"/>
                    </a:lnTo>
                    <a:lnTo>
                      <a:pt x="1435" y="1043"/>
                    </a:lnTo>
                    <a:lnTo>
                      <a:pt x="1435" y="1072"/>
                    </a:lnTo>
                    <a:lnTo>
                      <a:pt x="1434" y="1098"/>
                    </a:lnTo>
                    <a:lnTo>
                      <a:pt x="1434" y="1121"/>
                    </a:lnTo>
                    <a:lnTo>
                      <a:pt x="1435" y="1139"/>
                    </a:lnTo>
                    <a:lnTo>
                      <a:pt x="1434" y="1157"/>
                    </a:lnTo>
                    <a:lnTo>
                      <a:pt x="1431" y="1175"/>
                    </a:lnTo>
                    <a:lnTo>
                      <a:pt x="1425" y="1193"/>
                    </a:lnTo>
                    <a:lnTo>
                      <a:pt x="1417" y="1210"/>
                    </a:lnTo>
                    <a:lnTo>
                      <a:pt x="1409" y="1228"/>
                    </a:lnTo>
                    <a:lnTo>
                      <a:pt x="1400" y="1246"/>
                    </a:lnTo>
                    <a:lnTo>
                      <a:pt x="1394" y="1266"/>
                    </a:lnTo>
                    <a:lnTo>
                      <a:pt x="1420" y="1281"/>
                    </a:lnTo>
                    <a:lnTo>
                      <a:pt x="1446" y="1286"/>
                    </a:lnTo>
                    <a:lnTo>
                      <a:pt x="1470" y="1280"/>
                    </a:lnTo>
                    <a:lnTo>
                      <a:pt x="1496" y="1269"/>
                    </a:lnTo>
                    <a:lnTo>
                      <a:pt x="1521" y="1254"/>
                    </a:lnTo>
                    <a:lnTo>
                      <a:pt x="1547" y="1239"/>
                    </a:lnTo>
                    <a:lnTo>
                      <a:pt x="1573" y="1228"/>
                    </a:lnTo>
                    <a:lnTo>
                      <a:pt x="1600" y="1225"/>
                    </a:lnTo>
                    <a:lnTo>
                      <a:pt x="1639" y="1139"/>
                    </a:lnTo>
                    <a:lnTo>
                      <a:pt x="1678" y="1054"/>
                    </a:lnTo>
                    <a:lnTo>
                      <a:pt x="1717" y="969"/>
                    </a:lnTo>
                    <a:lnTo>
                      <a:pt x="1755" y="886"/>
                    </a:lnTo>
                    <a:lnTo>
                      <a:pt x="1790" y="800"/>
                    </a:lnTo>
                    <a:lnTo>
                      <a:pt x="1824" y="715"/>
                    </a:lnTo>
                    <a:lnTo>
                      <a:pt x="1854" y="628"/>
                    </a:lnTo>
                    <a:lnTo>
                      <a:pt x="1881" y="541"/>
                    </a:lnTo>
                    <a:lnTo>
                      <a:pt x="1877" y="494"/>
                    </a:lnTo>
                    <a:lnTo>
                      <a:pt x="1869" y="446"/>
                    </a:lnTo>
                    <a:lnTo>
                      <a:pt x="1859" y="399"/>
                    </a:lnTo>
                    <a:lnTo>
                      <a:pt x="1849" y="352"/>
                    </a:lnTo>
                    <a:lnTo>
                      <a:pt x="1840" y="304"/>
                    </a:lnTo>
                    <a:lnTo>
                      <a:pt x="1837" y="255"/>
                    </a:lnTo>
                    <a:lnTo>
                      <a:pt x="1838" y="206"/>
                    </a:lnTo>
                    <a:lnTo>
                      <a:pt x="1849" y="157"/>
                    </a:lnTo>
                    <a:lnTo>
                      <a:pt x="1884" y="156"/>
                    </a:lnTo>
                    <a:lnTo>
                      <a:pt x="1910" y="168"/>
                    </a:lnTo>
                    <a:lnTo>
                      <a:pt x="1927" y="190"/>
                    </a:lnTo>
                    <a:lnTo>
                      <a:pt x="1939" y="219"/>
                    </a:lnTo>
                    <a:lnTo>
                      <a:pt x="1947" y="251"/>
                    </a:lnTo>
                    <a:lnTo>
                      <a:pt x="1956" y="285"/>
                    </a:lnTo>
                    <a:lnTo>
                      <a:pt x="1968" y="315"/>
                    </a:lnTo>
                    <a:lnTo>
                      <a:pt x="1985" y="343"/>
                    </a:lnTo>
                    <a:lnTo>
                      <a:pt x="2005" y="343"/>
                    </a:lnTo>
                    <a:lnTo>
                      <a:pt x="2013" y="296"/>
                    </a:lnTo>
                    <a:lnTo>
                      <a:pt x="2023" y="250"/>
                    </a:lnTo>
                    <a:lnTo>
                      <a:pt x="2036" y="204"/>
                    </a:lnTo>
                    <a:lnTo>
                      <a:pt x="2051" y="160"/>
                    </a:lnTo>
                    <a:lnTo>
                      <a:pt x="2067" y="116"/>
                    </a:lnTo>
                    <a:lnTo>
                      <a:pt x="2085" y="77"/>
                    </a:lnTo>
                    <a:lnTo>
                      <a:pt x="2106" y="37"/>
                    </a:lnTo>
                    <a:lnTo>
                      <a:pt x="2129" y="2"/>
                    </a:lnTo>
                    <a:lnTo>
                      <a:pt x="2145" y="0"/>
                    </a:lnTo>
                    <a:lnTo>
                      <a:pt x="2159" y="6"/>
                    </a:lnTo>
                    <a:lnTo>
                      <a:pt x="2168" y="15"/>
                    </a:lnTo>
                    <a:lnTo>
                      <a:pt x="2176" y="28"/>
                    </a:lnTo>
                    <a:lnTo>
                      <a:pt x="2179" y="43"/>
                    </a:lnTo>
                    <a:lnTo>
                      <a:pt x="2184" y="60"/>
                    </a:lnTo>
                    <a:lnTo>
                      <a:pt x="2187" y="77"/>
                    </a:lnTo>
                    <a:lnTo>
                      <a:pt x="2191" y="95"/>
                    </a:lnTo>
                    <a:close/>
                  </a:path>
                </a:pathLst>
              </a:custGeom>
              <a:solidFill>
                <a:srgbClr val="000000"/>
              </a:solidFill>
              <a:ln w="9525">
                <a:noFill/>
                <a:round/>
                <a:headEnd/>
                <a:tailEnd/>
              </a:ln>
            </p:spPr>
            <p:txBody>
              <a:bodyPr/>
              <a:lstStyle/>
              <a:p>
                <a:pPr>
                  <a:defRPr/>
                </a:pPr>
                <a:endParaRPr lang="en-CA"/>
              </a:p>
            </p:txBody>
          </p:sp>
          <p:sp>
            <p:nvSpPr>
              <p:cNvPr id="1229857" name="Freeform 33"/>
              <p:cNvSpPr>
                <a:spLocks/>
              </p:cNvSpPr>
              <p:nvPr/>
            </p:nvSpPr>
            <p:spPr bwMode="auto">
              <a:xfrm>
                <a:off x="4313" y="705"/>
                <a:ext cx="197" cy="305"/>
              </a:xfrm>
              <a:custGeom>
                <a:avLst/>
                <a:gdLst/>
                <a:ahLst/>
                <a:cxnLst>
                  <a:cxn ang="0">
                    <a:pos x="680" y="290"/>
                  </a:cxn>
                  <a:cxn ang="0">
                    <a:pos x="732" y="249"/>
                  </a:cxn>
                  <a:cxn ang="0">
                    <a:pos x="766" y="188"/>
                  </a:cxn>
                  <a:cxn ang="0">
                    <a:pos x="798" y="122"/>
                  </a:cxn>
                  <a:cxn ang="0">
                    <a:pos x="820" y="128"/>
                  </a:cxn>
                  <a:cxn ang="0">
                    <a:pos x="793" y="194"/>
                  </a:cxn>
                  <a:cxn ang="0">
                    <a:pos x="758" y="258"/>
                  </a:cxn>
                  <a:cxn ang="0">
                    <a:pos x="750" y="321"/>
                  </a:cxn>
                  <a:cxn ang="0">
                    <a:pos x="799" y="351"/>
                  </a:cxn>
                  <a:cxn ang="0">
                    <a:pos x="855" y="332"/>
                  </a:cxn>
                  <a:cxn ang="0">
                    <a:pos x="905" y="301"/>
                  </a:cxn>
                  <a:cxn ang="0">
                    <a:pos x="955" y="269"/>
                  </a:cxn>
                  <a:cxn ang="0">
                    <a:pos x="971" y="291"/>
                  </a:cxn>
                  <a:cxn ang="0">
                    <a:pos x="891" y="347"/>
                  </a:cxn>
                  <a:cxn ang="0">
                    <a:pos x="811" y="398"/>
                  </a:cxn>
                  <a:cxn ang="0">
                    <a:pos x="813" y="454"/>
                  </a:cxn>
                  <a:cxn ang="0">
                    <a:pos x="934" y="488"/>
                  </a:cxn>
                  <a:cxn ang="0">
                    <a:pos x="872" y="511"/>
                  </a:cxn>
                  <a:cxn ang="0">
                    <a:pos x="744" y="539"/>
                  </a:cxn>
                  <a:cxn ang="0">
                    <a:pos x="629" y="586"/>
                  </a:cxn>
                  <a:cxn ang="0">
                    <a:pos x="549" y="678"/>
                  </a:cxn>
                  <a:cxn ang="0">
                    <a:pos x="517" y="777"/>
                  </a:cxn>
                  <a:cxn ang="0">
                    <a:pos x="465" y="808"/>
                  </a:cxn>
                  <a:cxn ang="0">
                    <a:pos x="408" y="822"/>
                  </a:cxn>
                  <a:cxn ang="0">
                    <a:pos x="388" y="856"/>
                  </a:cxn>
                  <a:cxn ang="0">
                    <a:pos x="396" y="926"/>
                  </a:cxn>
                  <a:cxn ang="0">
                    <a:pos x="395" y="1001"/>
                  </a:cxn>
                  <a:cxn ang="0">
                    <a:pos x="402" y="1077"/>
                  </a:cxn>
                  <a:cxn ang="0">
                    <a:pos x="402" y="1148"/>
                  </a:cxn>
                  <a:cxn ang="0">
                    <a:pos x="385" y="1244"/>
                  </a:cxn>
                  <a:cxn ang="0">
                    <a:pos x="104" y="1513"/>
                  </a:cxn>
                  <a:cxn ang="0">
                    <a:pos x="97" y="1499"/>
                  </a:cxn>
                  <a:cxn ang="0">
                    <a:pos x="80" y="1491"/>
                  </a:cxn>
                  <a:cxn ang="0">
                    <a:pos x="60" y="1486"/>
                  </a:cxn>
                  <a:cxn ang="0">
                    <a:pos x="43" y="1459"/>
                  </a:cxn>
                  <a:cxn ang="0">
                    <a:pos x="25" y="1410"/>
                  </a:cxn>
                  <a:cxn ang="0">
                    <a:pos x="11" y="1359"/>
                  </a:cxn>
                  <a:cxn ang="0">
                    <a:pos x="0" y="1305"/>
                  </a:cxn>
                  <a:cxn ang="0">
                    <a:pos x="13" y="1259"/>
                  </a:cxn>
                  <a:cxn ang="0">
                    <a:pos x="45" y="1239"/>
                  </a:cxn>
                  <a:cxn ang="0">
                    <a:pos x="82" y="1229"/>
                  </a:cxn>
                  <a:cxn ang="0">
                    <a:pos x="118" y="1215"/>
                  </a:cxn>
                  <a:cxn ang="0">
                    <a:pos x="177" y="1117"/>
                  </a:cxn>
                  <a:cxn ang="0">
                    <a:pos x="258" y="946"/>
                  </a:cxn>
                  <a:cxn ang="0">
                    <a:pos x="333" y="775"/>
                  </a:cxn>
                  <a:cxn ang="0">
                    <a:pos x="403" y="603"/>
                  </a:cxn>
                  <a:cxn ang="0">
                    <a:pos x="430" y="472"/>
                  </a:cxn>
                  <a:cxn ang="0">
                    <a:pos x="414" y="384"/>
                  </a:cxn>
                  <a:cxn ang="0">
                    <a:pos x="397" y="298"/>
                  </a:cxn>
                  <a:cxn ang="0">
                    <a:pos x="386" y="210"/>
                  </a:cxn>
                  <a:cxn ang="0">
                    <a:pos x="447" y="353"/>
                  </a:cxn>
                  <a:cxn ang="0">
                    <a:pos x="544" y="308"/>
                  </a:cxn>
                  <a:cxn ang="0">
                    <a:pos x="576" y="215"/>
                  </a:cxn>
                  <a:cxn ang="0">
                    <a:pos x="592" y="101"/>
                  </a:cxn>
                  <a:cxn ang="0">
                    <a:pos x="644" y="0"/>
                  </a:cxn>
                  <a:cxn ang="0">
                    <a:pos x="647" y="80"/>
                  </a:cxn>
                  <a:cxn ang="0">
                    <a:pos x="640" y="154"/>
                  </a:cxn>
                  <a:cxn ang="0">
                    <a:pos x="633" y="225"/>
                  </a:cxn>
                  <a:cxn ang="0">
                    <a:pos x="644" y="301"/>
                  </a:cxn>
                </a:cxnLst>
                <a:rect l="0" t="0" r="r" b="b"/>
                <a:pathLst>
                  <a:path w="986" h="1524">
                    <a:moveTo>
                      <a:pt x="644" y="301"/>
                    </a:moveTo>
                    <a:lnTo>
                      <a:pt x="680" y="290"/>
                    </a:lnTo>
                    <a:lnTo>
                      <a:pt x="709" y="273"/>
                    </a:lnTo>
                    <a:lnTo>
                      <a:pt x="732" y="249"/>
                    </a:lnTo>
                    <a:lnTo>
                      <a:pt x="751" y="220"/>
                    </a:lnTo>
                    <a:lnTo>
                      <a:pt x="766" y="188"/>
                    </a:lnTo>
                    <a:lnTo>
                      <a:pt x="781" y="155"/>
                    </a:lnTo>
                    <a:lnTo>
                      <a:pt x="798" y="122"/>
                    </a:lnTo>
                    <a:lnTo>
                      <a:pt x="820" y="94"/>
                    </a:lnTo>
                    <a:lnTo>
                      <a:pt x="820" y="128"/>
                    </a:lnTo>
                    <a:lnTo>
                      <a:pt x="810" y="162"/>
                    </a:lnTo>
                    <a:lnTo>
                      <a:pt x="793" y="194"/>
                    </a:lnTo>
                    <a:lnTo>
                      <a:pt x="775" y="227"/>
                    </a:lnTo>
                    <a:lnTo>
                      <a:pt x="758" y="258"/>
                    </a:lnTo>
                    <a:lnTo>
                      <a:pt x="747" y="289"/>
                    </a:lnTo>
                    <a:lnTo>
                      <a:pt x="750" y="321"/>
                    </a:lnTo>
                    <a:lnTo>
                      <a:pt x="768" y="353"/>
                    </a:lnTo>
                    <a:lnTo>
                      <a:pt x="799" y="351"/>
                    </a:lnTo>
                    <a:lnTo>
                      <a:pt x="829" y="345"/>
                    </a:lnTo>
                    <a:lnTo>
                      <a:pt x="855" y="332"/>
                    </a:lnTo>
                    <a:lnTo>
                      <a:pt x="881" y="317"/>
                    </a:lnTo>
                    <a:lnTo>
                      <a:pt x="905" y="301"/>
                    </a:lnTo>
                    <a:lnTo>
                      <a:pt x="929" y="284"/>
                    </a:lnTo>
                    <a:lnTo>
                      <a:pt x="955" y="269"/>
                    </a:lnTo>
                    <a:lnTo>
                      <a:pt x="986" y="260"/>
                    </a:lnTo>
                    <a:lnTo>
                      <a:pt x="971" y="291"/>
                    </a:lnTo>
                    <a:lnTo>
                      <a:pt x="936" y="321"/>
                    </a:lnTo>
                    <a:lnTo>
                      <a:pt x="891" y="347"/>
                    </a:lnTo>
                    <a:lnTo>
                      <a:pt x="847" y="373"/>
                    </a:lnTo>
                    <a:lnTo>
                      <a:pt x="811" y="398"/>
                    </a:lnTo>
                    <a:lnTo>
                      <a:pt x="796" y="425"/>
                    </a:lnTo>
                    <a:lnTo>
                      <a:pt x="813" y="454"/>
                    </a:lnTo>
                    <a:lnTo>
                      <a:pt x="872" y="488"/>
                    </a:lnTo>
                    <a:lnTo>
                      <a:pt x="934" y="488"/>
                    </a:lnTo>
                    <a:lnTo>
                      <a:pt x="934" y="498"/>
                    </a:lnTo>
                    <a:lnTo>
                      <a:pt x="872" y="511"/>
                    </a:lnTo>
                    <a:lnTo>
                      <a:pt x="809" y="524"/>
                    </a:lnTo>
                    <a:lnTo>
                      <a:pt x="744" y="539"/>
                    </a:lnTo>
                    <a:lnTo>
                      <a:pt x="684" y="560"/>
                    </a:lnTo>
                    <a:lnTo>
                      <a:pt x="629" y="586"/>
                    </a:lnTo>
                    <a:lnTo>
                      <a:pt x="584" y="626"/>
                    </a:lnTo>
                    <a:lnTo>
                      <a:pt x="549" y="678"/>
                    </a:lnTo>
                    <a:lnTo>
                      <a:pt x="529" y="747"/>
                    </a:lnTo>
                    <a:lnTo>
                      <a:pt x="517" y="777"/>
                    </a:lnTo>
                    <a:lnTo>
                      <a:pt x="494" y="797"/>
                    </a:lnTo>
                    <a:lnTo>
                      <a:pt x="465" y="808"/>
                    </a:lnTo>
                    <a:lnTo>
                      <a:pt x="436" y="816"/>
                    </a:lnTo>
                    <a:lnTo>
                      <a:pt x="408" y="822"/>
                    </a:lnTo>
                    <a:lnTo>
                      <a:pt x="391" y="835"/>
                    </a:lnTo>
                    <a:lnTo>
                      <a:pt x="388" y="856"/>
                    </a:lnTo>
                    <a:lnTo>
                      <a:pt x="405" y="891"/>
                    </a:lnTo>
                    <a:lnTo>
                      <a:pt x="396" y="926"/>
                    </a:lnTo>
                    <a:lnTo>
                      <a:pt x="394" y="964"/>
                    </a:lnTo>
                    <a:lnTo>
                      <a:pt x="395" y="1001"/>
                    </a:lnTo>
                    <a:lnTo>
                      <a:pt x="399" y="1041"/>
                    </a:lnTo>
                    <a:lnTo>
                      <a:pt x="402" y="1077"/>
                    </a:lnTo>
                    <a:lnTo>
                      <a:pt x="404" y="1114"/>
                    </a:lnTo>
                    <a:lnTo>
                      <a:pt x="402" y="1148"/>
                    </a:lnTo>
                    <a:lnTo>
                      <a:pt x="395" y="1182"/>
                    </a:lnTo>
                    <a:lnTo>
                      <a:pt x="385" y="1244"/>
                    </a:lnTo>
                    <a:lnTo>
                      <a:pt x="104" y="1524"/>
                    </a:lnTo>
                    <a:lnTo>
                      <a:pt x="104" y="1513"/>
                    </a:lnTo>
                    <a:lnTo>
                      <a:pt x="102" y="1505"/>
                    </a:lnTo>
                    <a:lnTo>
                      <a:pt x="97" y="1499"/>
                    </a:lnTo>
                    <a:lnTo>
                      <a:pt x="90" y="1496"/>
                    </a:lnTo>
                    <a:lnTo>
                      <a:pt x="80" y="1491"/>
                    </a:lnTo>
                    <a:lnTo>
                      <a:pt x="69" y="1489"/>
                    </a:lnTo>
                    <a:lnTo>
                      <a:pt x="60" y="1486"/>
                    </a:lnTo>
                    <a:lnTo>
                      <a:pt x="52" y="1483"/>
                    </a:lnTo>
                    <a:lnTo>
                      <a:pt x="43" y="1459"/>
                    </a:lnTo>
                    <a:lnTo>
                      <a:pt x="35" y="1435"/>
                    </a:lnTo>
                    <a:lnTo>
                      <a:pt x="25" y="1410"/>
                    </a:lnTo>
                    <a:lnTo>
                      <a:pt x="19" y="1386"/>
                    </a:lnTo>
                    <a:lnTo>
                      <a:pt x="11" y="1359"/>
                    </a:lnTo>
                    <a:lnTo>
                      <a:pt x="5" y="1333"/>
                    </a:lnTo>
                    <a:lnTo>
                      <a:pt x="0" y="1305"/>
                    </a:lnTo>
                    <a:lnTo>
                      <a:pt x="0" y="1276"/>
                    </a:lnTo>
                    <a:lnTo>
                      <a:pt x="13" y="1259"/>
                    </a:lnTo>
                    <a:lnTo>
                      <a:pt x="29" y="1247"/>
                    </a:lnTo>
                    <a:lnTo>
                      <a:pt x="45" y="1239"/>
                    </a:lnTo>
                    <a:lnTo>
                      <a:pt x="64" y="1235"/>
                    </a:lnTo>
                    <a:lnTo>
                      <a:pt x="82" y="1229"/>
                    </a:lnTo>
                    <a:lnTo>
                      <a:pt x="101" y="1224"/>
                    </a:lnTo>
                    <a:lnTo>
                      <a:pt x="118" y="1215"/>
                    </a:lnTo>
                    <a:lnTo>
                      <a:pt x="136" y="1203"/>
                    </a:lnTo>
                    <a:lnTo>
                      <a:pt x="177" y="1117"/>
                    </a:lnTo>
                    <a:lnTo>
                      <a:pt x="219" y="1031"/>
                    </a:lnTo>
                    <a:lnTo>
                      <a:pt x="258" y="946"/>
                    </a:lnTo>
                    <a:lnTo>
                      <a:pt x="297" y="861"/>
                    </a:lnTo>
                    <a:lnTo>
                      <a:pt x="333" y="775"/>
                    </a:lnTo>
                    <a:lnTo>
                      <a:pt x="370" y="689"/>
                    </a:lnTo>
                    <a:lnTo>
                      <a:pt x="403" y="603"/>
                    </a:lnTo>
                    <a:lnTo>
                      <a:pt x="437" y="519"/>
                    </a:lnTo>
                    <a:lnTo>
                      <a:pt x="430" y="472"/>
                    </a:lnTo>
                    <a:lnTo>
                      <a:pt x="423" y="428"/>
                    </a:lnTo>
                    <a:lnTo>
                      <a:pt x="414" y="384"/>
                    </a:lnTo>
                    <a:lnTo>
                      <a:pt x="406" y="342"/>
                    </a:lnTo>
                    <a:lnTo>
                      <a:pt x="397" y="298"/>
                    </a:lnTo>
                    <a:lnTo>
                      <a:pt x="390" y="255"/>
                    </a:lnTo>
                    <a:lnTo>
                      <a:pt x="386" y="210"/>
                    </a:lnTo>
                    <a:lnTo>
                      <a:pt x="385" y="166"/>
                    </a:lnTo>
                    <a:lnTo>
                      <a:pt x="447" y="353"/>
                    </a:lnTo>
                    <a:lnTo>
                      <a:pt x="506" y="338"/>
                    </a:lnTo>
                    <a:lnTo>
                      <a:pt x="544" y="308"/>
                    </a:lnTo>
                    <a:lnTo>
                      <a:pt x="564" y="266"/>
                    </a:lnTo>
                    <a:lnTo>
                      <a:pt x="576" y="215"/>
                    </a:lnTo>
                    <a:lnTo>
                      <a:pt x="581" y="158"/>
                    </a:lnTo>
                    <a:lnTo>
                      <a:pt x="592" y="101"/>
                    </a:lnTo>
                    <a:lnTo>
                      <a:pt x="608" y="46"/>
                    </a:lnTo>
                    <a:lnTo>
                      <a:pt x="644" y="0"/>
                    </a:lnTo>
                    <a:lnTo>
                      <a:pt x="647" y="41"/>
                    </a:lnTo>
                    <a:lnTo>
                      <a:pt x="647" y="80"/>
                    </a:lnTo>
                    <a:lnTo>
                      <a:pt x="644" y="116"/>
                    </a:lnTo>
                    <a:lnTo>
                      <a:pt x="640" y="154"/>
                    </a:lnTo>
                    <a:lnTo>
                      <a:pt x="634" y="189"/>
                    </a:lnTo>
                    <a:lnTo>
                      <a:pt x="633" y="225"/>
                    </a:lnTo>
                    <a:lnTo>
                      <a:pt x="634" y="262"/>
                    </a:lnTo>
                    <a:lnTo>
                      <a:pt x="644" y="301"/>
                    </a:lnTo>
                    <a:close/>
                  </a:path>
                </a:pathLst>
              </a:custGeom>
              <a:solidFill>
                <a:srgbClr val="F2D8CE"/>
              </a:solidFill>
              <a:ln w="9525">
                <a:noFill/>
                <a:round/>
                <a:headEnd/>
                <a:tailEnd/>
              </a:ln>
            </p:spPr>
            <p:txBody>
              <a:bodyPr/>
              <a:lstStyle/>
              <a:p>
                <a:pPr>
                  <a:defRPr/>
                </a:pPr>
                <a:endParaRPr lang="en-CA"/>
              </a:p>
            </p:txBody>
          </p:sp>
          <p:sp>
            <p:nvSpPr>
              <p:cNvPr id="1229858" name="Freeform 34"/>
              <p:cNvSpPr>
                <a:spLocks/>
              </p:cNvSpPr>
              <p:nvPr/>
            </p:nvSpPr>
            <p:spPr bwMode="auto">
              <a:xfrm>
                <a:off x="4023" y="778"/>
                <a:ext cx="167" cy="286"/>
              </a:xfrm>
              <a:custGeom>
                <a:avLst/>
                <a:gdLst/>
                <a:ahLst/>
                <a:cxnLst>
                  <a:cxn ang="0">
                    <a:pos x="779" y="118"/>
                  </a:cxn>
                  <a:cxn ang="0">
                    <a:pos x="676" y="96"/>
                  </a:cxn>
                  <a:cxn ang="0">
                    <a:pos x="582" y="135"/>
                  </a:cxn>
                  <a:cxn ang="0">
                    <a:pos x="539" y="203"/>
                  </a:cxn>
                  <a:cxn ang="0">
                    <a:pos x="397" y="258"/>
                  </a:cxn>
                  <a:cxn ang="0">
                    <a:pos x="328" y="374"/>
                  </a:cxn>
                  <a:cxn ang="0">
                    <a:pos x="321" y="445"/>
                  </a:cxn>
                  <a:cxn ang="0">
                    <a:pos x="215" y="542"/>
                  </a:cxn>
                  <a:cxn ang="0">
                    <a:pos x="226" y="641"/>
                  </a:cxn>
                  <a:cxn ang="0">
                    <a:pos x="211" y="765"/>
                  </a:cxn>
                  <a:cxn ang="0">
                    <a:pos x="228" y="906"/>
                  </a:cxn>
                  <a:cxn ang="0">
                    <a:pos x="302" y="935"/>
                  </a:cxn>
                  <a:cxn ang="0">
                    <a:pos x="325" y="985"/>
                  </a:cxn>
                  <a:cxn ang="0">
                    <a:pos x="300" y="1103"/>
                  </a:cxn>
                  <a:cxn ang="0">
                    <a:pos x="231" y="1270"/>
                  </a:cxn>
                  <a:cxn ang="0">
                    <a:pos x="151" y="1397"/>
                  </a:cxn>
                  <a:cxn ang="0">
                    <a:pos x="61" y="1424"/>
                  </a:cxn>
                  <a:cxn ang="0">
                    <a:pos x="79" y="1376"/>
                  </a:cxn>
                  <a:cxn ang="0">
                    <a:pos x="135" y="1285"/>
                  </a:cxn>
                  <a:cxn ang="0">
                    <a:pos x="103" y="1233"/>
                  </a:cxn>
                  <a:cxn ang="0">
                    <a:pos x="131" y="1168"/>
                  </a:cxn>
                  <a:cxn ang="0">
                    <a:pos x="64" y="1170"/>
                  </a:cxn>
                  <a:cxn ang="0">
                    <a:pos x="169" y="1082"/>
                  </a:cxn>
                  <a:cxn ang="0">
                    <a:pos x="127" y="1068"/>
                  </a:cxn>
                  <a:cxn ang="0">
                    <a:pos x="9" y="1143"/>
                  </a:cxn>
                  <a:cxn ang="0">
                    <a:pos x="11" y="1089"/>
                  </a:cxn>
                  <a:cxn ang="0">
                    <a:pos x="130" y="1021"/>
                  </a:cxn>
                  <a:cxn ang="0">
                    <a:pos x="119" y="968"/>
                  </a:cxn>
                  <a:cxn ang="0">
                    <a:pos x="91" y="919"/>
                  </a:cxn>
                  <a:cxn ang="0">
                    <a:pos x="145" y="871"/>
                  </a:cxn>
                  <a:cxn ang="0">
                    <a:pos x="49" y="902"/>
                  </a:cxn>
                  <a:cxn ang="0">
                    <a:pos x="3" y="900"/>
                  </a:cxn>
                  <a:cxn ang="0">
                    <a:pos x="44" y="857"/>
                  </a:cxn>
                  <a:cxn ang="0">
                    <a:pos x="165" y="768"/>
                  </a:cxn>
                  <a:cxn ang="0">
                    <a:pos x="125" y="757"/>
                  </a:cxn>
                  <a:cxn ang="0">
                    <a:pos x="107" y="691"/>
                  </a:cxn>
                  <a:cxn ang="0">
                    <a:pos x="142" y="640"/>
                  </a:cxn>
                  <a:cxn ang="0">
                    <a:pos x="142" y="588"/>
                  </a:cxn>
                  <a:cxn ang="0">
                    <a:pos x="63" y="632"/>
                  </a:cxn>
                  <a:cxn ang="0">
                    <a:pos x="139" y="550"/>
                  </a:cxn>
                  <a:cxn ang="0">
                    <a:pos x="154" y="507"/>
                  </a:cxn>
                  <a:cxn ang="0">
                    <a:pos x="93" y="520"/>
                  </a:cxn>
                  <a:cxn ang="0">
                    <a:pos x="195" y="480"/>
                  </a:cxn>
                  <a:cxn ang="0">
                    <a:pos x="235" y="356"/>
                  </a:cxn>
                  <a:cxn ang="0">
                    <a:pos x="289" y="273"/>
                  </a:cxn>
                  <a:cxn ang="0">
                    <a:pos x="321" y="249"/>
                  </a:cxn>
                  <a:cxn ang="0">
                    <a:pos x="251" y="232"/>
                  </a:cxn>
                  <a:cxn ang="0">
                    <a:pos x="311" y="185"/>
                  </a:cxn>
                  <a:cxn ang="0">
                    <a:pos x="342" y="144"/>
                  </a:cxn>
                  <a:cxn ang="0">
                    <a:pos x="259" y="145"/>
                  </a:cxn>
                  <a:cxn ang="0">
                    <a:pos x="229" y="166"/>
                  </a:cxn>
                  <a:cxn ang="0">
                    <a:pos x="364" y="136"/>
                  </a:cxn>
                  <a:cxn ang="0">
                    <a:pos x="432" y="175"/>
                  </a:cxn>
                  <a:cxn ang="0">
                    <a:pos x="475" y="150"/>
                  </a:cxn>
                  <a:cxn ang="0">
                    <a:pos x="550" y="31"/>
                  </a:cxn>
                  <a:cxn ang="0">
                    <a:pos x="603" y="66"/>
                  </a:cxn>
                  <a:cxn ang="0">
                    <a:pos x="724" y="0"/>
                  </a:cxn>
                </a:cxnLst>
                <a:rect l="0" t="0" r="r" b="b"/>
                <a:pathLst>
                  <a:path w="834" h="1430">
                    <a:moveTo>
                      <a:pt x="830" y="73"/>
                    </a:moveTo>
                    <a:lnTo>
                      <a:pt x="834" y="99"/>
                    </a:lnTo>
                    <a:lnTo>
                      <a:pt x="830" y="115"/>
                    </a:lnTo>
                    <a:lnTo>
                      <a:pt x="817" y="121"/>
                    </a:lnTo>
                    <a:lnTo>
                      <a:pt x="800" y="122"/>
                    </a:lnTo>
                    <a:lnTo>
                      <a:pt x="779" y="118"/>
                    </a:lnTo>
                    <a:lnTo>
                      <a:pt x="759" y="116"/>
                    </a:lnTo>
                    <a:lnTo>
                      <a:pt x="739" y="117"/>
                    </a:lnTo>
                    <a:lnTo>
                      <a:pt x="726" y="125"/>
                    </a:lnTo>
                    <a:lnTo>
                      <a:pt x="711" y="108"/>
                    </a:lnTo>
                    <a:lnTo>
                      <a:pt x="695" y="99"/>
                    </a:lnTo>
                    <a:lnTo>
                      <a:pt x="676" y="96"/>
                    </a:lnTo>
                    <a:lnTo>
                      <a:pt x="658" y="97"/>
                    </a:lnTo>
                    <a:lnTo>
                      <a:pt x="638" y="100"/>
                    </a:lnTo>
                    <a:lnTo>
                      <a:pt x="620" y="108"/>
                    </a:lnTo>
                    <a:lnTo>
                      <a:pt x="604" y="116"/>
                    </a:lnTo>
                    <a:lnTo>
                      <a:pt x="591" y="125"/>
                    </a:lnTo>
                    <a:lnTo>
                      <a:pt x="582" y="135"/>
                    </a:lnTo>
                    <a:lnTo>
                      <a:pt x="573" y="145"/>
                    </a:lnTo>
                    <a:lnTo>
                      <a:pt x="564" y="156"/>
                    </a:lnTo>
                    <a:lnTo>
                      <a:pt x="556" y="167"/>
                    </a:lnTo>
                    <a:lnTo>
                      <a:pt x="548" y="177"/>
                    </a:lnTo>
                    <a:lnTo>
                      <a:pt x="544" y="189"/>
                    </a:lnTo>
                    <a:lnTo>
                      <a:pt x="539" y="203"/>
                    </a:lnTo>
                    <a:lnTo>
                      <a:pt x="539" y="218"/>
                    </a:lnTo>
                    <a:lnTo>
                      <a:pt x="508" y="210"/>
                    </a:lnTo>
                    <a:lnTo>
                      <a:pt x="478" y="213"/>
                    </a:lnTo>
                    <a:lnTo>
                      <a:pt x="449" y="222"/>
                    </a:lnTo>
                    <a:lnTo>
                      <a:pt x="423" y="239"/>
                    </a:lnTo>
                    <a:lnTo>
                      <a:pt x="397" y="258"/>
                    </a:lnTo>
                    <a:lnTo>
                      <a:pt x="373" y="282"/>
                    </a:lnTo>
                    <a:lnTo>
                      <a:pt x="351" y="307"/>
                    </a:lnTo>
                    <a:lnTo>
                      <a:pt x="331" y="332"/>
                    </a:lnTo>
                    <a:lnTo>
                      <a:pt x="330" y="345"/>
                    </a:lnTo>
                    <a:lnTo>
                      <a:pt x="329" y="360"/>
                    </a:lnTo>
                    <a:lnTo>
                      <a:pt x="328" y="374"/>
                    </a:lnTo>
                    <a:lnTo>
                      <a:pt x="328" y="387"/>
                    </a:lnTo>
                    <a:lnTo>
                      <a:pt x="328" y="398"/>
                    </a:lnTo>
                    <a:lnTo>
                      <a:pt x="330" y="411"/>
                    </a:lnTo>
                    <a:lnTo>
                      <a:pt x="334" y="423"/>
                    </a:lnTo>
                    <a:lnTo>
                      <a:pt x="342" y="436"/>
                    </a:lnTo>
                    <a:lnTo>
                      <a:pt x="321" y="445"/>
                    </a:lnTo>
                    <a:lnTo>
                      <a:pt x="304" y="457"/>
                    </a:lnTo>
                    <a:lnTo>
                      <a:pt x="286" y="472"/>
                    </a:lnTo>
                    <a:lnTo>
                      <a:pt x="269" y="489"/>
                    </a:lnTo>
                    <a:lnTo>
                      <a:pt x="251" y="506"/>
                    </a:lnTo>
                    <a:lnTo>
                      <a:pt x="233" y="525"/>
                    </a:lnTo>
                    <a:lnTo>
                      <a:pt x="215" y="542"/>
                    </a:lnTo>
                    <a:lnTo>
                      <a:pt x="197" y="560"/>
                    </a:lnTo>
                    <a:lnTo>
                      <a:pt x="198" y="577"/>
                    </a:lnTo>
                    <a:lnTo>
                      <a:pt x="203" y="595"/>
                    </a:lnTo>
                    <a:lnTo>
                      <a:pt x="209" y="611"/>
                    </a:lnTo>
                    <a:lnTo>
                      <a:pt x="218" y="627"/>
                    </a:lnTo>
                    <a:lnTo>
                      <a:pt x="226" y="641"/>
                    </a:lnTo>
                    <a:lnTo>
                      <a:pt x="235" y="658"/>
                    </a:lnTo>
                    <a:lnTo>
                      <a:pt x="242" y="675"/>
                    </a:lnTo>
                    <a:lnTo>
                      <a:pt x="249" y="694"/>
                    </a:lnTo>
                    <a:lnTo>
                      <a:pt x="235" y="717"/>
                    </a:lnTo>
                    <a:lnTo>
                      <a:pt x="223" y="741"/>
                    </a:lnTo>
                    <a:lnTo>
                      <a:pt x="211" y="765"/>
                    </a:lnTo>
                    <a:lnTo>
                      <a:pt x="202" y="788"/>
                    </a:lnTo>
                    <a:lnTo>
                      <a:pt x="195" y="812"/>
                    </a:lnTo>
                    <a:lnTo>
                      <a:pt x="196" y="838"/>
                    </a:lnTo>
                    <a:lnTo>
                      <a:pt x="202" y="864"/>
                    </a:lnTo>
                    <a:lnTo>
                      <a:pt x="217" y="892"/>
                    </a:lnTo>
                    <a:lnTo>
                      <a:pt x="228" y="906"/>
                    </a:lnTo>
                    <a:lnTo>
                      <a:pt x="239" y="917"/>
                    </a:lnTo>
                    <a:lnTo>
                      <a:pt x="249" y="925"/>
                    </a:lnTo>
                    <a:lnTo>
                      <a:pt x="261" y="932"/>
                    </a:lnTo>
                    <a:lnTo>
                      <a:pt x="273" y="935"/>
                    </a:lnTo>
                    <a:lnTo>
                      <a:pt x="287" y="936"/>
                    </a:lnTo>
                    <a:lnTo>
                      <a:pt x="302" y="935"/>
                    </a:lnTo>
                    <a:lnTo>
                      <a:pt x="321" y="933"/>
                    </a:lnTo>
                    <a:lnTo>
                      <a:pt x="321" y="941"/>
                    </a:lnTo>
                    <a:lnTo>
                      <a:pt x="321" y="951"/>
                    </a:lnTo>
                    <a:lnTo>
                      <a:pt x="321" y="962"/>
                    </a:lnTo>
                    <a:lnTo>
                      <a:pt x="324" y="975"/>
                    </a:lnTo>
                    <a:lnTo>
                      <a:pt x="325" y="985"/>
                    </a:lnTo>
                    <a:lnTo>
                      <a:pt x="329" y="996"/>
                    </a:lnTo>
                    <a:lnTo>
                      <a:pt x="334" y="1006"/>
                    </a:lnTo>
                    <a:lnTo>
                      <a:pt x="342" y="1016"/>
                    </a:lnTo>
                    <a:lnTo>
                      <a:pt x="315" y="1041"/>
                    </a:lnTo>
                    <a:lnTo>
                      <a:pt x="303" y="1072"/>
                    </a:lnTo>
                    <a:lnTo>
                      <a:pt x="300" y="1103"/>
                    </a:lnTo>
                    <a:lnTo>
                      <a:pt x="302" y="1137"/>
                    </a:lnTo>
                    <a:lnTo>
                      <a:pt x="301" y="1169"/>
                    </a:lnTo>
                    <a:lnTo>
                      <a:pt x="294" y="1199"/>
                    </a:lnTo>
                    <a:lnTo>
                      <a:pt x="274" y="1224"/>
                    </a:lnTo>
                    <a:lnTo>
                      <a:pt x="239" y="1245"/>
                    </a:lnTo>
                    <a:lnTo>
                      <a:pt x="231" y="1270"/>
                    </a:lnTo>
                    <a:lnTo>
                      <a:pt x="221" y="1293"/>
                    </a:lnTo>
                    <a:lnTo>
                      <a:pt x="206" y="1315"/>
                    </a:lnTo>
                    <a:lnTo>
                      <a:pt x="191" y="1336"/>
                    </a:lnTo>
                    <a:lnTo>
                      <a:pt x="176" y="1355"/>
                    </a:lnTo>
                    <a:lnTo>
                      <a:pt x="162" y="1377"/>
                    </a:lnTo>
                    <a:lnTo>
                      <a:pt x="151" y="1397"/>
                    </a:lnTo>
                    <a:lnTo>
                      <a:pt x="145" y="1421"/>
                    </a:lnTo>
                    <a:lnTo>
                      <a:pt x="128" y="1427"/>
                    </a:lnTo>
                    <a:lnTo>
                      <a:pt x="111" y="1430"/>
                    </a:lnTo>
                    <a:lnTo>
                      <a:pt x="94" y="1430"/>
                    </a:lnTo>
                    <a:lnTo>
                      <a:pt x="78" y="1429"/>
                    </a:lnTo>
                    <a:lnTo>
                      <a:pt x="61" y="1424"/>
                    </a:lnTo>
                    <a:lnTo>
                      <a:pt x="47" y="1419"/>
                    </a:lnTo>
                    <a:lnTo>
                      <a:pt x="33" y="1410"/>
                    </a:lnTo>
                    <a:lnTo>
                      <a:pt x="21" y="1399"/>
                    </a:lnTo>
                    <a:lnTo>
                      <a:pt x="40" y="1393"/>
                    </a:lnTo>
                    <a:lnTo>
                      <a:pt x="60" y="1386"/>
                    </a:lnTo>
                    <a:lnTo>
                      <a:pt x="79" y="1376"/>
                    </a:lnTo>
                    <a:lnTo>
                      <a:pt x="100" y="1364"/>
                    </a:lnTo>
                    <a:lnTo>
                      <a:pt x="116" y="1350"/>
                    </a:lnTo>
                    <a:lnTo>
                      <a:pt x="133" y="1336"/>
                    </a:lnTo>
                    <a:lnTo>
                      <a:pt x="145" y="1321"/>
                    </a:lnTo>
                    <a:lnTo>
                      <a:pt x="155" y="1307"/>
                    </a:lnTo>
                    <a:lnTo>
                      <a:pt x="135" y="1285"/>
                    </a:lnTo>
                    <a:lnTo>
                      <a:pt x="11" y="1359"/>
                    </a:lnTo>
                    <a:lnTo>
                      <a:pt x="9" y="1317"/>
                    </a:lnTo>
                    <a:lnTo>
                      <a:pt x="22" y="1288"/>
                    </a:lnTo>
                    <a:lnTo>
                      <a:pt x="43" y="1265"/>
                    </a:lnTo>
                    <a:lnTo>
                      <a:pt x="73" y="1249"/>
                    </a:lnTo>
                    <a:lnTo>
                      <a:pt x="103" y="1233"/>
                    </a:lnTo>
                    <a:lnTo>
                      <a:pt x="134" y="1218"/>
                    </a:lnTo>
                    <a:lnTo>
                      <a:pt x="159" y="1197"/>
                    </a:lnTo>
                    <a:lnTo>
                      <a:pt x="177" y="1171"/>
                    </a:lnTo>
                    <a:lnTo>
                      <a:pt x="160" y="1166"/>
                    </a:lnTo>
                    <a:lnTo>
                      <a:pt x="146" y="1166"/>
                    </a:lnTo>
                    <a:lnTo>
                      <a:pt x="131" y="1168"/>
                    </a:lnTo>
                    <a:lnTo>
                      <a:pt x="118" y="1173"/>
                    </a:lnTo>
                    <a:lnTo>
                      <a:pt x="102" y="1179"/>
                    </a:lnTo>
                    <a:lnTo>
                      <a:pt x="86" y="1186"/>
                    </a:lnTo>
                    <a:lnTo>
                      <a:pt x="69" y="1190"/>
                    </a:lnTo>
                    <a:lnTo>
                      <a:pt x="52" y="1193"/>
                    </a:lnTo>
                    <a:lnTo>
                      <a:pt x="64" y="1170"/>
                    </a:lnTo>
                    <a:lnTo>
                      <a:pt x="79" y="1152"/>
                    </a:lnTo>
                    <a:lnTo>
                      <a:pt x="96" y="1135"/>
                    </a:lnTo>
                    <a:lnTo>
                      <a:pt x="114" y="1122"/>
                    </a:lnTo>
                    <a:lnTo>
                      <a:pt x="133" y="1108"/>
                    </a:lnTo>
                    <a:lnTo>
                      <a:pt x="152" y="1096"/>
                    </a:lnTo>
                    <a:lnTo>
                      <a:pt x="169" y="1082"/>
                    </a:lnTo>
                    <a:lnTo>
                      <a:pt x="187" y="1068"/>
                    </a:lnTo>
                    <a:lnTo>
                      <a:pt x="174" y="1059"/>
                    </a:lnTo>
                    <a:lnTo>
                      <a:pt x="163" y="1056"/>
                    </a:lnTo>
                    <a:lnTo>
                      <a:pt x="151" y="1057"/>
                    </a:lnTo>
                    <a:lnTo>
                      <a:pt x="139" y="1063"/>
                    </a:lnTo>
                    <a:lnTo>
                      <a:pt x="127" y="1068"/>
                    </a:lnTo>
                    <a:lnTo>
                      <a:pt x="116" y="1076"/>
                    </a:lnTo>
                    <a:lnTo>
                      <a:pt x="104" y="1082"/>
                    </a:lnTo>
                    <a:lnTo>
                      <a:pt x="93" y="1089"/>
                    </a:lnTo>
                    <a:lnTo>
                      <a:pt x="21" y="1151"/>
                    </a:lnTo>
                    <a:lnTo>
                      <a:pt x="13" y="1149"/>
                    </a:lnTo>
                    <a:lnTo>
                      <a:pt x="9" y="1143"/>
                    </a:lnTo>
                    <a:lnTo>
                      <a:pt x="7" y="1135"/>
                    </a:lnTo>
                    <a:lnTo>
                      <a:pt x="7" y="1127"/>
                    </a:lnTo>
                    <a:lnTo>
                      <a:pt x="7" y="1116"/>
                    </a:lnTo>
                    <a:lnTo>
                      <a:pt x="8" y="1106"/>
                    </a:lnTo>
                    <a:lnTo>
                      <a:pt x="9" y="1097"/>
                    </a:lnTo>
                    <a:lnTo>
                      <a:pt x="11" y="1089"/>
                    </a:lnTo>
                    <a:lnTo>
                      <a:pt x="30" y="1082"/>
                    </a:lnTo>
                    <a:lnTo>
                      <a:pt x="50" y="1073"/>
                    </a:lnTo>
                    <a:lnTo>
                      <a:pt x="70" y="1062"/>
                    </a:lnTo>
                    <a:lnTo>
                      <a:pt x="92" y="1049"/>
                    </a:lnTo>
                    <a:lnTo>
                      <a:pt x="111" y="1035"/>
                    </a:lnTo>
                    <a:lnTo>
                      <a:pt x="130" y="1021"/>
                    </a:lnTo>
                    <a:lnTo>
                      <a:pt x="148" y="1007"/>
                    </a:lnTo>
                    <a:lnTo>
                      <a:pt x="165" y="995"/>
                    </a:lnTo>
                    <a:lnTo>
                      <a:pt x="147" y="996"/>
                    </a:lnTo>
                    <a:lnTo>
                      <a:pt x="136" y="992"/>
                    </a:lnTo>
                    <a:lnTo>
                      <a:pt x="126" y="980"/>
                    </a:lnTo>
                    <a:lnTo>
                      <a:pt x="119" y="968"/>
                    </a:lnTo>
                    <a:lnTo>
                      <a:pt x="110" y="952"/>
                    </a:lnTo>
                    <a:lnTo>
                      <a:pt x="101" y="941"/>
                    </a:lnTo>
                    <a:lnTo>
                      <a:pt x="88" y="933"/>
                    </a:lnTo>
                    <a:lnTo>
                      <a:pt x="73" y="933"/>
                    </a:lnTo>
                    <a:lnTo>
                      <a:pt x="81" y="925"/>
                    </a:lnTo>
                    <a:lnTo>
                      <a:pt x="91" y="919"/>
                    </a:lnTo>
                    <a:lnTo>
                      <a:pt x="101" y="914"/>
                    </a:lnTo>
                    <a:lnTo>
                      <a:pt x="112" y="909"/>
                    </a:lnTo>
                    <a:lnTo>
                      <a:pt x="121" y="901"/>
                    </a:lnTo>
                    <a:lnTo>
                      <a:pt x="131" y="894"/>
                    </a:lnTo>
                    <a:lnTo>
                      <a:pt x="138" y="883"/>
                    </a:lnTo>
                    <a:lnTo>
                      <a:pt x="145" y="871"/>
                    </a:lnTo>
                    <a:lnTo>
                      <a:pt x="126" y="865"/>
                    </a:lnTo>
                    <a:lnTo>
                      <a:pt x="109" y="867"/>
                    </a:lnTo>
                    <a:lnTo>
                      <a:pt x="92" y="872"/>
                    </a:lnTo>
                    <a:lnTo>
                      <a:pt x="78" y="881"/>
                    </a:lnTo>
                    <a:lnTo>
                      <a:pt x="64" y="891"/>
                    </a:lnTo>
                    <a:lnTo>
                      <a:pt x="49" y="902"/>
                    </a:lnTo>
                    <a:lnTo>
                      <a:pt x="34" y="913"/>
                    </a:lnTo>
                    <a:lnTo>
                      <a:pt x="21" y="923"/>
                    </a:lnTo>
                    <a:lnTo>
                      <a:pt x="13" y="917"/>
                    </a:lnTo>
                    <a:lnTo>
                      <a:pt x="8" y="913"/>
                    </a:lnTo>
                    <a:lnTo>
                      <a:pt x="4" y="906"/>
                    </a:lnTo>
                    <a:lnTo>
                      <a:pt x="3" y="900"/>
                    </a:lnTo>
                    <a:lnTo>
                      <a:pt x="0" y="892"/>
                    </a:lnTo>
                    <a:lnTo>
                      <a:pt x="0" y="885"/>
                    </a:lnTo>
                    <a:lnTo>
                      <a:pt x="0" y="878"/>
                    </a:lnTo>
                    <a:lnTo>
                      <a:pt x="0" y="871"/>
                    </a:lnTo>
                    <a:lnTo>
                      <a:pt x="22" y="866"/>
                    </a:lnTo>
                    <a:lnTo>
                      <a:pt x="44" y="857"/>
                    </a:lnTo>
                    <a:lnTo>
                      <a:pt x="65" y="842"/>
                    </a:lnTo>
                    <a:lnTo>
                      <a:pt x="86" y="827"/>
                    </a:lnTo>
                    <a:lnTo>
                      <a:pt x="105" y="807"/>
                    </a:lnTo>
                    <a:lnTo>
                      <a:pt x="126" y="792"/>
                    </a:lnTo>
                    <a:lnTo>
                      <a:pt x="145" y="777"/>
                    </a:lnTo>
                    <a:lnTo>
                      <a:pt x="165" y="768"/>
                    </a:lnTo>
                    <a:lnTo>
                      <a:pt x="160" y="760"/>
                    </a:lnTo>
                    <a:lnTo>
                      <a:pt x="155" y="757"/>
                    </a:lnTo>
                    <a:lnTo>
                      <a:pt x="150" y="753"/>
                    </a:lnTo>
                    <a:lnTo>
                      <a:pt x="145" y="753"/>
                    </a:lnTo>
                    <a:lnTo>
                      <a:pt x="133" y="754"/>
                    </a:lnTo>
                    <a:lnTo>
                      <a:pt x="125" y="757"/>
                    </a:lnTo>
                    <a:lnTo>
                      <a:pt x="135" y="744"/>
                    </a:lnTo>
                    <a:lnTo>
                      <a:pt x="137" y="733"/>
                    </a:lnTo>
                    <a:lnTo>
                      <a:pt x="134" y="722"/>
                    </a:lnTo>
                    <a:lnTo>
                      <a:pt x="127" y="711"/>
                    </a:lnTo>
                    <a:lnTo>
                      <a:pt x="117" y="700"/>
                    </a:lnTo>
                    <a:lnTo>
                      <a:pt x="107" y="691"/>
                    </a:lnTo>
                    <a:lnTo>
                      <a:pt x="98" y="681"/>
                    </a:lnTo>
                    <a:lnTo>
                      <a:pt x="93" y="674"/>
                    </a:lnTo>
                    <a:lnTo>
                      <a:pt x="104" y="667"/>
                    </a:lnTo>
                    <a:lnTo>
                      <a:pt x="117" y="661"/>
                    </a:lnTo>
                    <a:lnTo>
                      <a:pt x="129" y="650"/>
                    </a:lnTo>
                    <a:lnTo>
                      <a:pt x="142" y="640"/>
                    </a:lnTo>
                    <a:lnTo>
                      <a:pt x="152" y="628"/>
                    </a:lnTo>
                    <a:lnTo>
                      <a:pt x="162" y="615"/>
                    </a:lnTo>
                    <a:lnTo>
                      <a:pt x="170" y="602"/>
                    </a:lnTo>
                    <a:lnTo>
                      <a:pt x="177" y="592"/>
                    </a:lnTo>
                    <a:lnTo>
                      <a:pt x="157" y="586"/>
                    </a:lnTo>
                    <a:lnTo>
                      <a:pt x="142" y="588"/>
                    </a:lnTo>
                    <a:lnTo>
                      <a:pt x="127" y="594"/>
                    </a:lnTo>
                    <a:lnTo>
                      <a:pt x="114" y="603"/>
                    </a:lnTo>
                    <a:lnTo>
                      <a:pt x="101" y="612"/>
                    </a:lnTo>
                    <a:lnTo>
                      <a:pt x="90" y="622"/>
                    </a:lnTo>
                    <a:lnTo>
                      <a:pt x="76" y="629"/>
                    </a:lnTo>
                    <a:lnTo>
                      <a:pt x="63" y="632"/>
                    </a:lnTo>
                    <a:lnTo>
                      <a:pt x="41" y="602"/>
                    </a:lnTo>
                    <a:lnTo>
                      <a:pt x="57" y="589"/>
                    </a:lnTo>
                    <a:lnTo>
                      <a:pt x="76" y="579"/>
                    </a:lnTo>
                    <a:lnTo>
                      <a:pt x="96" y="569"/>
                    </a:lnTo>
                    <a:lnTo>
                      <a:pt x="119" y="560"/>
                    </a:lnTo>
                    <a:lnTo>
                      <a:pt x="139" y="550"/>
                    </a:lnTo>
                    <a:lnTo>
                      <a:pt x="160" y="540"/>
                    </a:lnTo>
                    <a:lnTo>
                      <a:pt x="179" y="528"/>
                    </a:lnTo>
                    <a:lnTo>
                      <a:pt x="197" y="518"/>
                    </a:lnTo>
                    <a:lnTo>
                      <a:pt x="183" y="509"/>
                    </a:lnTo>
                    <a:lnTo>
                      <a:pt x="170" y="506"/>
                    </a:lnTo>
                    <a:lnTo>
                      <a:pt x="154" y="507"/>
                    </a:lnTo>
                    <a:lnTo>
                      <a:pt x="139" y="513"/>
                    </a:lnTo>
                    <a:lnTo>
                      <a:pt x="124" y="518"/>
                    </a:lnTo>
                    <a:lnTo>
                      <a:pt x="109" y="526"/>
                    </a:lnTo>
                    <a:lnTo>
                      <a:pt x="95" y="533"/>
                    </a:lnTo>
                    <a:lnTo>
                      <a:pt x="83" y="540"/>
                    </a:lnTo>
                    <a:lnTo>
                      <a:pt x="93" y="520"/>
                    </a:lnTo>
                    <a:lnTo>
                      <a:pt x="110" y="511"/>
                    </a:lnTo>
                    <a:lnTo>
                      <a:pt x="129" y="507"/>
                    </a:lnTo>
                    <a:lnTo>
                      <a:pt x="151" y="506"/>
                    </a:lnTo>
                    <a:lnTo>
                      <a:pt x="170" y="501"/>
                    </a:lnTo>
                    <a:lnTo>
                      <a:pt x="186" y="495"/>
                    </a:lnTo>
                    <a:lnTo>
                      <a:pt x="195" y="480"/>
                    </a:lnTo>
                    <a:lnTo>
                      <a:pt x="197" y="456"/>
                    </a:lnTo>
                    <a:lnTo>
                      <a:pt x="155" y="404"/>
                    </a:lnTo>
                    <a:lnTo>
                      <a:pt x="166" y="385"/>
                    </a:lnTo>
                    <a:lnTo>
                      <a:pt x="187" y="372"/>
                    </a:lnTo>
                    <a:lnTo>
                      <a:pt x="211" y="363"/>
                    </a:lnTo>
                    <a:lnTo>
                      <a:pt x="235" y="356"/>
                    </a:lnTo>
                    <a:lnTo>
                      <a:pt x="257" y="344"/>
                    </a:lnTo>
                    <a:lnTo>
                      <a:pt x="272" y="330"/>
                    </a:lnTo>
                    <a:lnTo>
                      <a:pt x="276" y="305"/>
                    </a:lnTo>
                    <a:lnTo>
                      <a:pt x="269" y="270"/>
                    </a:lnTo>
                    <a:lnTo>
                      <a:pt x="279" y="272"/>
                    </a:lnTo>
                    <a:lnTo>
                      <a:pt x="289" y="273"/>
                    </a:lnTo>
                    <a:lnTo>
                      <a:pt x="295" y="272"/>
                    </a:lnTo>
                    <a:lnTo>
                      <a:pt x="303" y="271"/>
                    </a:lnTo>
                    <a:lnTo>
                      <a:pt x="308" y="266"/>
                    </a:lnTo>
                    <a:lnTo>
                      <a:pt x="312" y="262"/>
                    </a:lnTo>
                    <a:lnTo>
                      <a:pt x="317" y="255"/>
                    </a:lnTo>
                    <a:lnTo>
                      <a:pt x="321" y="249"/>
                    </a:lnTo>
                    <a:lnTo>
                      <a:pt x="309" y="234"/>
                    </a:lnTo>
                    <a:lnTo>
                      <a:pt x="298" y="229"/>
                    </a:lnTo>
                    <a:lnTo>
                      <a:pt x="285" y="228"/>
                    </a:lnTo>
                    <a:lnTo>
                      <a:pt x="275" y="231"/>
                    </a:lnTo>
                    <a:lnTo>
                      <a:pt x="263" y="234"/>
                    </a:lnTo>
                    <a:lnTo>
                      <a:pt x="251" y="232"/>
                    </a:lnTo>
                    <a:lnTo>
                      <a:pt x="239" y="223"/>
                    </a:lnTo>
                    <a:lnTo>
                      <a:pt x="229" y="208"/>
                    </a:lnTo>
                    <a:lnTo>
                      <a:pt x="246" y="192"/>
                    </a:lnTo>
                    <a:lnTo>
                      <a:pt x="266" y="186"/>
                    </a:lnTo>
                    <a:lnTo>
                      <a:pt x="289" y="184"/>
                    </a:lnTo>
                    <a:lnTo>
                      <a:pt x="311" y="185"/>
                    </a:lnTo>
                    <a:lnTo>
                      <a:pt x="330" y="184"/>
                    </a:lnTo>
                    <a:lnTo>
                      <a:pt x="347" y="182"/>
                    </a:lnTo>
                    <a:lnTo>
                      <a:pt x="359" y="173"/>
                    </a:lnTo>
                    <a:lnTo>
                      <a:pt x="363" y="156"/>
                    </a:lnTo>
                    <a:lnTo>
                      <a:pt x="353" y="148"/>
                    </a:lnTo>
                    <a:lnTo>
                      <a:pt x="342" y="144"/>
                    </a:lnTo>
                    <a:lnTo>
                      <a:pt x="328" y="142"/>
                    </a:lnTo>
                    <a:lnTo>
                      <a:pt x="315" y="142"/>
                    </a:lnTo>
                    <a:lnTo>
                      <a:pt x="299" y="142"/>
                    </a:lnTo>
                    <a:lnTo>
                      <a:pt x="285" y="143"/>
                    </a:lnTo>
                    <a:lnTo>
                      <a:pt x="272" y="144"/>
                    </a:lnTo>
                    <a:lnTo>
                      <a:pt x="259" y="145"/>
                    </a:lnTo>
                    <a:lnTo>
                      <a:pt x="252" y="152"/>
                    </a:lnTo>
                    <a:lnTo>
                      <a:pt x="247" y="159"/>
                    </a:lnTo>
                    <a:lnTo>
                      <a:pt x="243" y="161"/>
                    </a:lnTo>
                    <a:lnTo>
                      <a:pt x="240" y="163"/>
                    </a:lnTo>
                    <a:lnTo>
                      <a:pt x="234" y="165"/>
                    </a:lnTo>
                    <a:lnTo>
                      <a:pt x="229" y="166"/>
                    </a:lnTo>
                    <a:lnTo>
                      <a:pt x="246" y="149"/>
                    </a:lnTo>
                    <a:lnTo>
                      <a:pt x="266" y="139"/>
                    </a:lnTo>
                    <a:lnTo>
                      <a:pt x="287" y="133"/>
                    </a:lnTo>
                    <a:lnTo>
                      <a:pt x="313" y="132"/>
                    </a:lnTo>
                    <a:lnTo>
                      <a:pt x="338" y="132"/>
                    </a:lnTo>
                    <a:lnTo>
                      <a:pt x="364" y="136"/>
                    </a:lnTo>
                    <a:lnTo>
                      <a:pt x="390" y="140"/>
                    </a:lnTo>
                    <a:lnTo>
                      <a:pt x="415" y="145"/>
                    </a:lnTo>
                    <a:lnTo>
                      <a:pt x="421" y="150"/>
                    </a:lnTo>
                    <a:lnTo>
                      <a:pt x="425" y="157"/>
                    </a:lnTo>
                    <a:lnTo>
                      <a:pt x="429" y="166"/>
                    </a:lnTo>
                    <a:lnTo>
                      <a:pt x="432" y="175"/>
                    </a:lnTo>
                    <a:lnTo>
                      <a:pt x="435" y="183"/>
                    </a:lnTo>
                    <a:lnTo>
                      <a:pt x="443" y="189"/>
                    </a:lnTo>
                    <a:lnTo>
                      <a:pt x="452" y="195"/>
                    </a:lnTo>
                    <a:lnTo>
                      <a:pt x="467" y="197"/>
                    </a:lnTo>
                    <a:lnTo>
                      <a:pt x="472" y="175"/>
                    </a:lnTo>
                    <a:lnTo>
                      <a:pt x="475" y="150"/>
                    </a:lnTo>
                    <a:lnTo>
                      <a:pt x="476" y="124"/>
                    </a:lnTo>
                    <a:lnTo>
                      <a:pt x="481" y="98"/>
                    </a:lnTo>
                    <a:lnTo>
                      <a:pt x="486" y="73"/>
                    </a:lnTo>
                    <a:lnTo>
                      <a:pt x="499" y="53"/>
                    </a:lnTo>
                    <a:lnTo>
                      <a:pt x="519" y="38"/>
                    </a:lnTo>
                    <a:lnTo>
                      <a:pt x="550" y="31"/>
                    </a:lnTo>
                    <a:lnTo>
                      <a:pt x="563" y="31"/>
                    </a:lnTo>
                    <a:lnTo>
                      <a:pt x="574" y="36"/>
                    </a:lnTo>
                    <a:lnTo>
                      <a:pt x="585" y="41"/>
                    </a:lnTo>
                    <a:lnTo>
                      <a:pt x="593" y="49"/>
                    </a:lnTo>
                    <a:lnTo>
                      <a:pt x="598" y="56"/>
                    </a:lnTo>
                    <a:lnTo>
                      <a:pt x="603" y="66"/>
                    </a:lnTo>
                    <a:lnTo>
                      <a:pt x="607" y="74"/>
                    </a:lnTo>
                    <a:lnTo>
                      <a:pt x="612" y="83"/>
                    </a:lnTo>
                    <a:lnTo>
                      <a:pt x="629" y="51"/>
                    </a:lnTo>
                    <a:lnTo>
                      <a:pt x="656" y="26"/>
                    </a:lnTo>
                    <a:lnTo>
                      <a:pt x="687" y="8"/>
                    </a:lnTo>
                    <a:lnTo>
                      <a:pt x="724" y="0"/>
                    </a:lnTo>
                    <a:lnTo>
                      <a:pt x="759" y="1"/>
                    </a:lnTo>
                    <a:lnTo>
                      <a:pt x="790" y="12"/>
                    </a:lnTo>
                    <a:lnTo>
                      <a:pt x="815" y="36"/>
                    </a:lnTo>
                    <a:lnTo>
                      <a:pt x="830" y="73"/>
                    </a:lnTo>
                    <a:close/>
                  </a:path>
                </a:pathLst>
              </a:custGeom>
              <a:solidFill>
                <a:srgbClr val="B24C19"/>
              </a:solidFill>
              <a:ln w="9525">
                <a:noFill/>
                <a:round/>
                <a:headEnd/>
                <a:tailEnd/>
              </a:ln>
            </p:spPr>
            <p:txBody>
              <a:bodyPr/>
              <a:lstStyle/>
              <a:p>
                <a:pPr>
                  <a:defRPr/>
                </a:pPr>
                <a:endParaRPr lang="en-CA"/>
              </a:p>
            </p:txBody>
          </p:sp>
          <p:sp>
            <p:nvSpPr>
              <p:cNvPr id="1229859" name="Freeform 35"/>
              <p:cNvSpPr>
                <a:spLocks/>
              </p:cNvSpPr>
              <p:nvPr/>
            </p:nvSpPr>
            <p:spPr bwMode="auto">
              <a:xfrm>
                <a:off x="4073" y="808"/>
                <a:ext cx="130" cy="165"/>
              </a:xfrm>
              <a:custGeom>
                <a:avLst/>
                <a:gdLst/>
                <a:ahLst/>
                <a:cxnLst>
                  <a:cxn ang="0">
                    <a:pos x="522" y="22"/>
                  </a:cxn>
                  <a:cxn ang="0">
                    <a:pos x="618" y="26"/>
                  </a:cxn>
                  <a:cxn ang="0">
                    <a:pos x="648" y="58"/>
                  </a:cxn>
                  <a:cxn ang="0">
                    <a:pos x="623" y="84"/>
                  </a:cxn>
                  <a:cxn ang="0">
                    <a:pos x="585" y="82"/>
                  </a:cxn>
                  <a:cxn ang="0">
                    <a:pos x="565" y="169"/>
                  </a:cxn>
                  <a:cxn ang="0">
                    <a:pos x="496" y="239"/>
                  </a:cxn>
                  <a:cxn ang="0">
                    <a:pos x="426" y="222"/>
                  </a:cxn>
                  <a:cxn ang="0">
                    <a:pos x="380" y="169"/>
                  </a:cxn>
                  <a:cxn ang="0">
                    <a:pos x="358" y="265"/>
                  </a:cxn>
                  <a:cxn ang="0">
                    <a:pos x="312" y="381"/>
                  </a:cxn>
                  <a:cxn ang="0">
                    <a:pos x="258" y="384"/>
                  </a:cxn>
                  <a:cxn ang="0">
                    <a:pos x="227" y="364"/>
                  </a:cxn>
                  <a:cxn ang="0">
                    <a:pos x="200" y="393"/>
                  </a:cxn>
                  <a:cxn ang="0">
                    <a:pos x="220" y="437"/>
                  </a:cxn>
                  <a:cxn ang="0">
                    <a:pos x="253" y="460"/>
                  </a:cxn>
                  <a:cxn ang="0">
                    <a:pos x="263" y="505"/>
                  </a:cxn>
                  <a:cxn ang="0">
                    <a:pos x="201" y="619"/>
                  </a:cxn>
                  <a:cxn ang="0">
                    <a:pos x="270" y="641"/>
                  </a:cxn>
                  <a:cxn ang="0">
                    <a:pos x="297" y="732"/>
                  </a:cxn>
                  <a:cxn ang="0">
                    <a:pos x="205" y="796"/>
                  </a:cxn>
                  <a:cxn ang="0">
                    <a:pos x="125" y="811"/>
                  </a:cxn>
                  <a:cxn ang="0">
                    <a:pos x="132" y="756"/>
                  </a:cxn>
                  <a:cxn ang="0">
                    <a:pos x="146" y="695"/>
                  </a:cxn>
                  <a:cxn ang="0">
                    <a:pos x="68" y="727"/>
                  </a:cxn>
                  <a:cxn ang="0">
                    <a:pos x="145" y="646"/>
                  </a:cxn>
                  <a:cxn ang="0">
                    <a:pos x="80" y="626"/>
                  </a:cxn>
                  <a:cxn ang="0">
                    <a:pos x="0" y="646"/>
                  </a:cxn>
                  <a:cxn ang="0">
                    <a:pos x="21" y="600"/>
                  </a:cxn>
                  <a:cxn ang="0">
                    <a:pos x="82" y="594"/>
                  </a:cxn>
                  <a:cxn ang="0">
                    <a:pos x="128" y="572"/>
                  </a:cxn>
                  <a:cxn ang="0">
                    <a:pos x="166" y="542"/>
                  </a:cxn>
                  <a:cxn ang="0">
                    <a:pos x="129" y="527"/>
                  </a:cxn>
                  <a:cxn ang="0">
                    <a:pos x="93" y="542"/>
                  </a:cxn>
                  <a:cxn ang="0">
                    <a:pos x="43" y="503"/>
                  </a:cxn>
                  <a:cxn ang="0">
                    <a:pos x="10" y="450"/>
                  </a:cxn>
                  <a:cxn ang="0">
                    <a:pos x="71" y="420"/>
                  </a:cxn>
                  <a:cxn ang="0">
                    <a:pos x="139" y="374"/>
                  </a:cxn>
                  <a:cxn ang="0">
                    <a:pos x="182" y="298"/>
                  </a:cxn>
                  <a:cxn ang="0">
                    <a:pos x="277" y="235"/>
                  </a:cxn>
                  <a:cxn ang="0">
                    <a:pos x="234" y="220"/>
                  </a:cxn>
                  <a:cxn ang="0">
                    <a:pos x="163" y="254"/>
                  </a:cxn>
                  <a:cxn ang="0">
                    <a:pos x="176" y="242"/>
                  </a:cxn>
                  <a:cxn ang="0">
                    <a:pos x="242" y="190"/>
                  </a:cxn>
                  <a:cxn ang="0">
                    <a:pos x="232" y="161"/>
                  </a:cxn>
                  <a:cxn ang="0">
                    <a:pos x="160" y="196"/>
                  </a:cxn>
                  <a:cxn ang="0">
                    <a:pos x="157" y="159"/>
                  </a:cxn>
                  <a:cxn ang="0">
                    <a:pos x="259" y="117"/>
                  </a:cxn>
                  <a:cxn ang="0">
                    <a:pos x="332" y="129"/>
                  </a:cxn>
                  <a:cxn ang="0">
                    <a:pos x="331" y="80"/>
                  </a:cxn>
                  <a:cxn ang="0">
                    <a:pos x="355" y="27"/>
                  </a:cxn>
                  <a:cxn ang="0">
                    <a:pos x="403" y="0"/>
                  </a:cxn>
                  <a:cxn ang="0">
                    <a:pos x="449" y="15"/>
                  </a:cxn>
                  <a:cxn ang="0">
                    <a:pos x="452" y="52"/>
                  </a:cxn>
                </a:cxnLst>
                <a:rect l="0" t="0" r="r" b="b"/>
                <a:pathLst>
                  <a:path w="653" h="823">
                    <a:moveTo>
                      <a:pt x="467" y="66"/>
                    </a:moveTo>
                    <a:lnTo>
                      <a:pt x="483" y="44"/>
                    </a:lnTo>
                    <a:lnTo>
                      <a:pt x="502" y="31"/>
                    </a:lnTo>
                    <a:lnTo>
                      <a:pt x="522" y="22"/>
                    </a:lnTo>
                    <a:lnTo>
                      <a:pt x="546" y="18"/>
                    </a:lnTo>
                    <a:lnTo>
                      <a:pt x="570" y="18"/>
                    </a:lnTo>
                    <a:lnTo>
                      <a:pt x="594" y="22"/>
                    </a:lnTo>
                    <a:lnTo>
                      <a:pt x="618" y="26"/>
                    </a:lnTo>
                    <a:lnTo>
                      <a:pt x="643" y="35"/>
                    </a:lnTo>
                    <a:lnTo>
                      <a:pt x="646" y="42"/>
                    </a:lnTo>
                    <a:lnTo>
                      <a:pt x="648" y="50"/>
                    </a:lnTo>
                    <a:lnTo>
                      <a:pt x="648" y="58"/>
                    </a:lnTo>
                    <a:lnTo>
                      <a:pt x="653" y="66"/>
                    </a:lnTo>
                    <a:lnTo>
                      <a:pt x="643" y="79"/>
                    </a:lnTo>
                    <a:lnTo>
                      <a:pt x="634" y="85"/>
                    </a:lnTo>
                    <a:lnTo>
                      <a:pt x="623" y="84"/>
                    </a:lnTo>
                    <a:lnTo>
                      <a:pt x="613" y="82"/>
                    </a:lnTo>
                    <a:lnTo>
                      <a:pt x="602" y="77"/>
                    </a:lnTo>
                    <a:lnTo>
                      <a:pt x="593" y="77"/>
                    </a:lnTo>
                    <a:lnTo>
                      <a:pt x="585" y="82"/>
                    </a:lnTo>
                    <a:lnTo>
                      <a:pt x="581" y="97"/>
                    </a:lnTo>
                    <a:lnTo>
                      <a:pt x="581" y="122"/>
                    </a:lnTo>
                    <a:lnTo>
                      <a:pt x="575" y="147"/>
                    </a:lnTo>
                    <a:lnTo>
                      <a:pt x="565" y="169"/>
                    </a:lnTo>
                    <a:lnTo>
                      <a:pt x="551" y="190"/>
                    </a:lnTo>
                    <a:lnTo>
                      <a:pt x="535" y="207"/>
                    </a:lnTo>
                    <a:lnTo>
                      <a:pt x="515" y="224"/>
                    </a:lnTo>
                    <a:lnTo>
                      <a:pt x="496" y="239"/>
                    </a:lnTo>
                    <a:lnTo>
                      <a:pt x="477" y="252"/>
                    </a:lnTo>
                    <a:lnTo>
                      <a:pt x="455" y="248"/>
                    </a:lnTo>
                    <a:lnTo>
                      <a:pt x="440" y="237"/>
                    </a:lnTo>
                    <a:lnTo>
                      <a:pt x="426" y="222"/>
                    </a:lnTo>
                    <a:lnTo>
                      <a:pt x="416" y="207"/>
                    </a:lnTo>
                    <a:lnTo>
                      <a:pt x="405" y="190"/>
                    </a:lnTo>
                    <a:lnTo>
                      <a:pt x="393" y="178"/>
                    </a:lnTo>
                    <a:lnTo>
                      <a:pt x="380" y="169"/>
                    </a:lnTo>
                    <a:lnTo>
                      <a:pt x="363" y="170"/>
                    </a:lnTo>
                    <a:lnTo>
                      <a:pt x="359" y="198"/>
                    </a:lnTo>
                    <a:lnTo>
                      <a:pt x="359" y="231"/>
                    </a:lnTo>
                    <a:lnTo>
                      <a:pt x="358" y="265"/>
                    </a:lnTo>
                    <a:lnTo>
                      <a:pt x="356" y="298"/>
                    </a:lnTo>
                    <a:lnTo>
                      <a:pt x="348" y="330"/>
                    </a:lnTo>
                    <a:lnTo>
                      <a:pt x="335" y="358"/>
                    </a:lnTo>
                    <a:lnTo>
                      <a:pt x="312" y="381"/>
                    </a:lnTo>
                    <a:lnTo>
                      <a:pt x="280" y="398"/>
                    </a:lnTo>
                    <a:lnTo>
                      <a:pt x="271" y="396"/>
                    </a:lnTo>
                    <a:lnTo>
                      <a:pt x="264" y="391"/>
                    </a:lnTo>
                    <a:lnTo>
                      <a:pt x="258" y="384"/>
                    </a:lnTo>
                    <a:lnTo>
                      <a:pt x="252" y="378"/>
                    </a:lnTo>
                    <a:lnTo>
                      <a:pt x="244" y="371"/>
                    </a:lnTo>
                    <a:lnTo>
                      <a:pt x="236" y="366"/>
                    </a:lnTo>
                    <a:lnTo>
                      <a:pt x="227" y="364"/>
                    </a:lnTo>
                    <a:lnTo>
                      <a:pt x="218" y="366"/>
                    </a:lnTo>
                    <a:lnTo>
                      <a:pt x="202" y="373"/>
                    </a:lnTo>
                    <a:lnTo>
                      <a:pt x="198" y="383"/>
                    </a:lnTo>
                    <a:lnTo>
                      <a:pt x="200" y="393"/>
                    </a:lnTo>
                    <a:lnTo>
                      <a:pt x="206" y="404"/>
                    </a:lnTo>
                    <a:lnTo>
                      <a:pt x="212" y="414"/>
                    </a:lnTo>
                    <a:lnTo>
                      <a:pt x="218" y="426"/>
                    </a:lnTo>
                    <a:lnTo>
                      <a:pt x="220" y="437"/>
                    </a:lnTo>
                    <a:lnTo>
                      <a:pt x="218" y="450"/>
                    </a:lnTo>
                    <a:lnTo>
                      <a:pt x="232" y="450"/>
                    </a:lnTo>
                    <a:lnTo>
                      <a:pt x="244" y="454"/>
                    </a:lnTo>
                    <a:lnTo>
                      <a:pt x="253" y="460"/>
                    </a:lnTo>
                    <a:lnTo>
                      <a:pt x="261" y="470"/>
                    </a:lnTo>
                    <a:lnTo>
                      <a:pt x="264" y="479"/>
                    </a:lnTo>
                    <a:lnTo>
                      <a:pt x="267" y="493"/>
                    </a:lnTo>
                    <a:lnTo>
                      <a:pt x="263" y="505"/>
                    </a:lnTo>
                    <a:lnTo>
                      <a:pt x="259" y="522"/>
                    </a:lnTo>
                    <a:lnTo>
                      <a:pt x="176" y="594"/>
                    </a:lnTo>
                    <a:lnTo>
                      <a:pt x="185" y="609"/>
                    </a:lnTo>
                    <a:lnTo>
                      <a:pt x="201" y="619"/>
                    </a:lnTo>
                    <a:lnTo>
                      <a:pt x="217" y="625"/>
                    </a:lnTo>
                    <a:lnTo>
                      <a:pt x="236" y="631"/>
                    </a:lnTo>
                    <a:lnTo>
                      <a:pt x="253" y="634"/>
                    </a:lnTo>
                    <a:lnTo>
                      <a:pt x="270" y="641"/>
                    </a:lnTo>
                    <a:lnTo>
                      <a:pt x="283" y="650"/>
                    </a:lnTo>
                    <a:lnTo>
                      <a:pt x="290" y="667"/>
                    </a:lnTo>
                    <a:lnTo>
                      <a:pt x="301" y="703"/>
                    </a:lnTo>
                    <a:lnTo>
                      <a:pt x="297" y="732"/>
                    </a:lnTo>
                    <a:lnTo>
                      <a:pt x="283" y="754"/>
                    </a:lnTo>
                    <a:lnTo>
                      <a:pt x="261" y="772"/>
                    </a:lnTo>
                    <a:lnTo>
                      <a:pt x="233" y="784"/>
                    </a:lnTo>
                    <a:lnTo>
                      <a:pt x="205" y="796"/>
                    </a:lnTo>
                    <a:lnTo>
                      <a:pt x="177" y="807"/>
                    </a:lnTo>
                    <a:lnTo>
                      <a:pt x="156" y="823"/>
                    </a:lnTo>
                    <a:lnTo>
                      <a:pt x="136" y="819"/>
                    </a:lnTo>
                    <a:lnTo>
                      <a:pt x="125" y="811"/>
                    </a:lnTo>
                    <a:lnTo>
                      <a:pt x="121" y="800"/>
                    </a:lnTo>
                    <a:lnTo>
                      <a:pt x="122" y="788"/>
                    </a:lnTo>
                    <a:lnTo>
                      <a:pt x="125" y="772"/>
                    </a:lnTo>
                    <a:lnTo>
                      <a:pt x="132" y="756"/>
                    </a:lnTo>
                    <a:lnTo>
                      <a:pt x="138" y="741"/>
                    </a:lnTo>
                    <a:lnTo>
                      <a:pt x="145" y="729"/>
                    </a:lnTo>
                    <a:lnTo>
                      <a:pt x="166" y="709"/>
                    </a:lnTo>
                    <a:lnTo>
                      <a:pt x="146" y="695"/>
                    </a:lnTo>
                    <a:lnTo>
                      <a:pt x="127" y="696"/>
                    </a:lnTo>
                    <a:lnTo>
                      <a:pt x="107" y="704"/>
                    </a:lnTo>
                    <a:lnTo>
                      <a:pt x="88" y="716"/>
                    </a:lnTo>
                    <a:lnTo>
                      <a:pt x="68" y="727"/>
                    </a:lnTo>
                    <a:lnTo>
                      <a:pt x="49" y="735"/>
                    </a:lnTo>
                    <a:lnTo>
                      <a:pt x="29" y="732"/>
                    </a:lnTo>
                    <a:lnTo>
                      <a:pt x="10" y="719"/>
                    </a:lnTo>
                    <a:lnTo>
                      <a:pt x="145" y="646"/>
                    </a:lnTo>
                    <a:lnTo>
                      <a:pt x="131" y="633"/>
                    </a:lnTo>
                    <a:lnTo>
                      <a:pt x="115" y="626"/>
                    </a:lnTo>
                    <a:lnTo>
                      <a:pt x="98" y="624"/>
                    </a:lnTo>
                    <a:lnTo>
                      <a:pt x="80" y="626"/>
                    </a:lnTo>
                    <a:lnTo>
                      <a:pt x="60" y="629"/>
                    </a:lnTo>
                    <a:lnTo>
                      <a:pt x="40" y="635"/>
                    </a:lnTo>
                    <a:lnTo>
                      <a:pt x="19" y="641"/>
                    </a:lnTo>
                    <a:lnTo>
                      <a:pt x="0" y="646"/>
                    </a:lnTo>
                    <a:lnTo>
                      <a:pt x="3" y="642"/>
                    </a:lnTo>
                    <a:lnTo>
                      <a:pt x="8" y="631"/>
                    </a:lnTo>
                    <a:lnTo>
                      <a:pt x="14" y="615"/>
                    </a:lnTo>
                    <a:lnTo>
                      <a:pt x="21" y="600"/>
                    </a:lnTo>
                    <a:lnTo>
                      <a:pt x="30" y="587"/>
                    </a:lnTo>
                    <a:lnTo>
                      <a:pt x="44" y="580"/>
                    </a:lnTo>
                    <a:lnTo>
                      <a:pt x="61" y="581"/>
                    </a:lnTo>
                    <a:lnTo>
                      <a:pt x="82" y="594"/>
                    </a:lnTo>
                    <a:lnTo>
                      <a:pt x="94" y="589"/>
                    </a:lnTo>
                    <a:lnTo>
                      <a:pt x="105" y="584"/>
                    </a:lnTo>
                    <a:lnTo>
                      <a:pt x="116" y="578"/>
                    </a:lnTo>
                    <a:lnTo>
                      <a:pt x="128" y="572"/>
                    </a:lnTo>
                    <a:lnTo>
                      <a:pt x="138" y="564"/>
                    </a:lnTo>
                    <a:lnTo>
                      <a:pt x="148" y="557"/>
                    </a:lnTo>
                    <a:lnTo>
                      <a:pt x="157" y="549"/>
                    </a:lnTo>
                    <a:lnTo>
                      <a:pt x="166" y="542"/>
                    </a:lnTo>
                    <a:lnTo>
                      <a:pt x="159" y="527"/>
                    </a:lnTo>
                    <a:lnTo>
                      <a:pt x="150" y="521"/>
                    </a:lnTo>
                    <a:lnTo>
                      <a:pt x="140" y="521"/>
                    </a:lnTo>
                    <a:lnTo>
                      <a:pt x="129" y="527"/>
                    </a:lnTo>
                    <a:lnTo>
                      <a:pt x="116" y="532"/>
                    </a:lnTo>
                    <a:lnTo>
                      <a:pt x="107" y="539"/>
                    </a:lnTo>
                    <a:lnTo>
                      <a:pt x="98" y="542"/>
                    </a:lnTo>
                    <a:lnTo>
                      <a:pt x="93" y="542"/>
                    </a:lnTo>
                    <a:lnTo>
                      <a:pt x="80" y="533"/>
                    </a:lnTo>
                    <a:lnTo>
                      <a:pt x="68" y="524"/>
                    </a:lnTo>
                    <a:lnTo>
                      <a:pt x="54" y="513"/>
                    </a:lnTo>
                    <a:lnTo>
                      <a:pt x="43" y="503"/>
                    </a:lnTo>
                    <a:lnTo>
                      <a:pt x="32" y="491"/>
                    </a:lnTo>
                    <a:lnTo>
                      <a:pt x="23" y="478"/>
                    </a:lnTo>
                    <a:lnTo>
                      <a:pt x="15" y="463"/>
                    </a:lnTo>
                    <a:lnTo>
                      <a:pt x="10" y="450"/>
                    </a:lnTo>
                    <a:lnTo>
                      <a:pt x="10" y="418"/>
                    </a:lnTo>
                    <a:lnTo>
                      <a:pt x="32" y="425"/>
                    </a:lnTo>
                    <a:lnTo>
                      <a:pt x="52" y="426"/>
                    </a:lnTo>
                    <a:lnTo>
                      <a:pt x="71" y="420"/>
                    </a:lnTo>
                    <a:lnTo>
                      <a:pt x="90" y="411"/>
                    </a:lnTo>
                    <a:lnTo>
                      <a:pt x="106" y="399"/>
                    </a:lnTo>
                    <a:lnTo>
                      <a:pt x="123" y="387"/>
                    </a:lnTo>
                    <a:lnTo>
                      <a:pt x="139" y="374"/>
                    </a:lnTo>
                    <a:lnTo>
                      <a:pt x="156" y="366"/>
                    </a:lnTo>
                    <a:lnTo>
                      <a:pt x="154" y="338"/>
                    </a:lnTo>
                    <a:lnTo>
                      <a:pt x="164" y="317"/>
                    </a:lnTo>
                    <a:lnTo>
                      <a:pt x="182" y="298"/>
                    </a:lnTo>
                    <a:lnTo>
                      <a:pt x="207" y="285"/>
                    </a:lnTo>
                    <a:lnTo>
                      <a:pt x="232" y="269"/>
                    </a:lnTo>
                    <a:lnTo>
                      <a:pt x="257" y="254"/>
                    </a:lnTo>
                    <a:lnTo>
                      <a:pt x="277" y="235"/>
                    </a:lnTo>
                    <a:lnTo>
                      <a:pt x="290" y="211"/>
                    </a:lnTo>
                    <a:lnTo>
                      <a:pt x="270" y="211"/>
                    </a:lnTo>
                    <a:lnTo>
                      <a:pt x="252" y="216"/>
                    </a:lnTo>
                    <a:lnTo>
                      <a:pt x="234" y="220"/>
                    </a:lnTo>
                    <a:lnTo>
                      <a:pt x="217" y="228"/>
                    </a:lnTo>
                    <a:lnTo>
                      <a:pt x="199" y="236"/>
                    </a:lnTo>
                    <a:lnTo>
                      <a:pt x="181" y="245"/>
                    </a:lnTo>
                    <a:lnTo>
                      <a:pt x="163" y="254"/>
                    </a:lnTo>
                    <a:lnTo>
                      <a:pt x="145" y="263"/>
                    </a:lnTo>
                    <a:lnTo>
                      <a:pt x="145" y="252"/>
                    </a:lnTo>
                    <a:lnTo>
                      <a:pt x="159" y="249"/>
                    </a:lnTo>
                    <a:lnTo>
                      <a:pt x="176" y="242"/>
                    </a:lnTo>
                    <a:lnTo>
                      <a:pt x="193" y="231"/>
                    </a:lnTo>
                    <a:lnTo>
                      <a:pt x="210" y="218"/>
                    </a:lnTo>
                    <a:lnTo>
                      <a:pt x="226" y="204"/>
                    </a:lnTo>
                    <a:lnTo>
                      <a:pt x="242" y="190"/>
                    </a:lnTo>
                    <a:lnTo>
                      <a:pt x="255" y="178"/>
                    </a:lnTo>
                    <a:lnTo>
                      <a:pt x="269" y="170"/>
                    </a:lnTo>
                    <a:lnTo>
                      <a:pt x="249" y="162"/>
                    </a:lnTo>
                    <a:lnTo>
                      <a:pt x="232" y="161"/>
                    </a:lnTo>
                    <a:lnTo>
                      <a:pt x="214" y="165"/>
                    </a:lnTo>
                    <a:lnTo>
                      <a:pt x="197" y="174"/>
                    </a:lnTo>
                    <a:lnTo>
                      <a:pt x="179" y="184"/>
                    </a:lnTo>
                    <a:lnTo>
                      <a:pt x="160" y="196"/>
                    </a:lnTo>
                    <a:lnTo>
                      <a:pt x="142" y="205"/>
                    </a:lnTo>
                    <a:lnTo>
                      <a:pt x="124" y="211"/>
                    </a:lnTo>
                    <a:lnTo>
                      <a:pt x="138" y="183"/>
                    </a:lnTo>
                    <a:lnTo>
                      <a:pt x="157" y="159"/>
                    </a:lnTo>
                    <a:lnTo>
                      <a:pt x="180" y="139"/>
                    </a:lnTo>
                    <a:lnTo>
                      <a:pt x="206" y="124"/>
                    </a:lnTo>
                    <a:lnTo>
                      <a:pt x="232" y="115"/>
                    </a:lnTo>
                    <a:lnTo>
                      <a:pt x="259" y="117"/>
                    </a:lnTo>
                    <a:lnTo>
                      <a:pt x="285" y="127"/>
                    </a:lnTo>
                    <a:lnTo>
                      <a:pt x="311" y="149"/>
                    </a:lnTo>
                    <a:lnTo>
                      <a:pt x="324" y="139"/>
                    </a:lnTo>
                    <a:lnTo>
                      <a:pt x="332" y="129"/>
                    </a:lnTo>
                    <a:lnTo>
                      <a:pt x="335" y="117"/>
                    </a:lnTo>
                    <a:lnTo>
                      <a:pt x="333" y="105"/>
                    </a:lnTo>
                    <a:lnTo>
                      <a:pt x="331" y="93"/>
                    </a:lnTo>
                    <a:lnTo>
                      <a:pt x="331" y="80"/>
                    </a:lnTo>
                    <a:lnTo>
                      <a:pt x="333" y="67"/>
                    </a:lnTo>
                    <a:lnTo>
                      <a:pt x="342" y="56"/>
                    </a:lnTo>
                    <a:lnTo>
                      <a:pt x="347" y="40"/>
                    </a:lnTo>
                    <a:lnTo>
                      <a:pt x="355" y="27"/>
                    </a:lnTo>
                    <a:lnTo>
                      <a:pt x="364" y="16"/>
                    </a:lnTo>
                    <a:lnTo>
                      <a:pt x="376" y="9"/>
                    </a:lnTo>
                    <a:lnTo>
                      <a:pt x="389" y="2"/>
                    </a:lnTo>
                    <a:lnTo>
                      <a:pt x="403" y="0"/>
                    </a:lnTo>
                    <a:lnTo>
                      <a:pt x="419" y="0"/>
                    </a:lnTo>
                    <a:lnTo>
                      <a:pt x="435" y="4"/>
                    </a:lnTo>
                    <a:lnTo>
                      <a:pt x="443" y="8"/>
                    </a:lnTo>
                    <a:lnTo>
                      <a:pt x="449" y="15"/>
                    </a:lnTo>
                    <a:lnTo>
                      <a:pt x="450" y="24"/>
                    </a:lnTo>
                    <a:lnTo>
                      <a:pt x="451" y="34"/>
                    </a:lnTo>
                    <a:lnTo>
                      <a:pt x="451" y="43"/>
                    </a:lnTo>
                    <a:lnTo>
                      <a:pt x="452" y="52"/>
                    </a:lnTo>
                    <a:lnTo>
                      <a:pt x="457" y="59"/>
                    </a:lnTo>
                    <a:lnTo>
                      <a:pt x="467" y="66"/>
                    </a:lnTo>
                    <a:close/>
                  </a:path>
                </a:pathLst>
              </a:custGeom>
              <a:solidFill>
                <a:srgbClr val="B24C19"/>
              </a:solidFill>
              <a:ln w="9525">
                <a:noFill/>
                <a:round/>
                <a:headEnd/>
                <a:tailEnd/>
              </a:ln>
            </p:spPr>
            <p:txBody>
              <a:bodyPr/>
              <a:lstStyle/>
              <a:p>
                <a:pPr>
                  <a:defRPr/>
                </a:pPr>
                <a:endParaRPr lang="en-CA"/>
              </a:p>
            </p:txBody>
          </p:sp>
          <p:sp>
            <p:nvSpPr>
              <p:cNvPr id="1229860" name="Freeform 36"/>
              <p:cNvSpPr>
                <a:spLocks/>
              </p:cNvSpPr>
              <p:nvPr/>
            </p:nvSpPr>
            <p:spPr bwMode="auto">
              <a:xfrm>
                <a:off x="4205" y="822"/>
                <a:ext cx="88" cy="130"/>
              </a:xfrm>
              <a:custGeom>
                <a:avLst/>
                <a:gdLst/>
                <a:ahLst/>
                <a:cxnLst>
                  <a:cxn ang="0">
                    <a:pos x="133" y="21"/>
                  </a:cxn>
                  <a:cxn ang="0">
                    <a:pos x="100" y="35"/>
                  </a:cxn>
                  <a:cxn ang="0">
                    <a:pos x="73" y="61"/>
                  </a:cxn>
                  <a:cxn ang="0">
                    <a:pos x="119" y="67"/>
                  </a:cxn>
                  <a:cxn ang="0">
                    <a:pos x="172" y="45"/>
                  </a:cxn>
                  <a:cxn ang="0">
                    <a:pos x="195" y="64"/>
                  </a:cxn>
                  <a:cxn ang="0">
                    <a:pos x="200" y="105"/>
                  </a:cxn>
                  <a:cxn ang="0">
                    <a:pos x="183" y="135"/>
                  </a:cxn>
                  <a:cxn ang="0">
                    <a:pos x="159" y="165"/>
                  </a:cxn>
                  <a:cxn ang="0">
                    <a:pos x="160" y="179"/>
                  </a:cxn>
                  <a:cxn ang="0">
                    <a:pos x="195" y="169"/>
                  </a:cxn>
                  <a:cxn ang="0">
                    <a:pos x="237" y="142"/>
                  </a:cxn>
                  <a:cxn ang="0">
                    <a:pos x="281" y="155"/>
                  </a:cxn>
                  <a:cxn ang="0">
                    <a:pos x="292" y="183"/>
                  </a:cxn>
                  <a:cxn ang="0">
                    <a:pos x="256" y="199"/>
                  </a:cxn>
                  <a:cxn ang="0">
                    <a:pos x="231" y="219"/>
                  </a:cxn>
                  <a:cxn ang="0">
                    <a:pos x="208" y="237"/>
                  </a:cxn>
                  <a:cxn ang="0">
                    <a:pos x="237" y="263"/>
                  </a:cxn>
                  <a:cxn ang="0">
                    <a:pos x="275" y="240"/>
                  </a:cxn>
                  <a:cxn ang="0">
                    <a:pos x="296" y="230"/>
                  </a:cxn>
                  <a:cxn ang="0">
                    <a:pos x="292" y="248"/>
                  </a:cxn>
                  <a:cxn ang="0">
                    <a:pos x="291" y="270"/>
                  </a:cxn>
                  <a:cxn ang="0">
                    <a:pos x="299" y="295"/>
                  </a:cxn>
                  <a:cxn ang="0">
                    <a:pos x="281" y="311"/>
                  </a:cxn>
                  <a:cxn ang="0">
                    <a:pos x="261" y="330"/>
                  </a:cxn>
                  <a:cxn ang="0">
                    <a:pos x="296" y="343"/>
                  </a:cxn>
                  <a:cxn ang="0">
                    <a:pos x="348" y="312"/>
                  </a:cxn>
                  <a:cxn ang="0">
                    <a:pos x="405" y="321"/>
                  </a:cxn>
                  <a:cxn ang="0">
                    <a:pos x="359" y="331"/>
                  </a:cxn>
                  <a:cxn ang="0">
                    <a:pos x="319" y="359"/>
                  </a:cxn>
                  <a:cxn ang="0">
                    <a:pos x="318" y="392"/>
                  </a:cxn>
                  <a:cxn ang="0">
                    <a:pos x="367" y="378"/>
                  </a:cxn>
                  <a:cxn ang="0">
                    <a:pos x="409" y="350"/>
                  </a:cxn>
                  <a:cxn ang="0">
                    <a:pos x="434" y="372"/>
                  </a:cxn>
                  <a:cxn ang="0">
                    <a:pos x="424" y="395"/>
                  </a:cxn>
                  <a:cxn ang="0">
                    <a:pos x="389" y="405"/>
                  </a:cxn>
                  <a:cxn ang="0">
                    <a:pos x="353" y="424"/>
                  </a:cxn>
                  <a:cxn ang="0">
                    <a:pos x="386" y="485"/>
                  </a:cxn>
                  <a:cxn ang="0">
                    <a:pos x="360" y="497"/>
                  </a:cxn>
                  <a:cxn ang="0">
                    <a:pos x="343" y="513"/>
                  </a:cxn>
                  <a:cxn ang="0">
                    <a:pos x="367" y="541"/>
                  </a:cxn>
                  <a:cxn ang="0">
                    <a:pos x="404" y="526"/>
                  </a:cxn>
                  <a:cxn ang="0">
                    <a:pos x="437" y="517"/>
                  </a:cxn>
                  <a:cxn ang="0">
                    <a:pos x="393" y="548"/>
                  </a:cxn>
                  <a:cxn ang="0">
                    <a:pos x="339" y="560"/>
                  </a:cxn>
                  <a:cxn ang="0">
                    <a:pos x="405" y="590"/>
                  </a:cxn>
                  <a:cxn ang="0">
                    <a:pos x="356" y="613"/>
                  </a:cxn>
                  <a:cxn ang="0">
                    <a:pos x="326" y="653"/>
                  </a:cxn>
                  <a:cxn ang="0">
                    <a:pos x="286" y="594"/>
                  </a:cxn>
                  <a:cxn ang="0">
                    <a:pos x="277" y="456"/>
                  </a:cxn>
                  <a:cxn ang="0">
                    <a:pos x="223" y="339"/>
                  </a:cxn>
                  <a:cxn ang="0">
                    <a:pos x="180" y="286"/>
                  </a:cxn>
                  <a:cxn ang="0">
                    <a:pos x="187" y="253"/>
                  </a:cxn>
                  <a:cxn ang="0">
                    <a:pos x="177" y="227"/>
                  </a:cxn>
                  <a:cxn ang="0">
                    <a:pos x="150" y="201"/>
                  </a:cxn>
                  <a:cxn ang="0">
                    <a:pos x="135" y="161"/>
                  </a:cxn>
                  <a:cxn ang="0">
                    <a:pos x="115" y="123"/>
                  </a:cxn>
                  <a:cxn ang="0">
                    <a:pos x="59" y="105"/>
                  </a:cxn>
                  <a:cxn ang="0">
                    <a:pos x="12" y="78"/>
                  </a:cxn>
                  <a:cxn ang="0">
                    <a:pos x="16" y="35"/>
                  </a:cxn>
                  <a:cxn ang="0">
                    <a:pos x="74" y="5"/>
                  </a:cxn>
                  <a:cxn ang="0">
                    <a:pos x="135" y="2"/>
                  </a:cxn>
                </a:cxnLst>
                <a:rect l="0" t="0" r="r" b="b"/>
                <a:pathLst>
                  <a:path w="437" h="653">
                    <a:moveTo>
                      <a:pt x="156" y="9"/>
                    </a:moveTo>
                    <a:lnTo>
                      <a:pt x="144" y="15"/>
                    </a:lnTo>
                    <a:lnTo>
                      <a:pt x="133" y="21"/>
                    </a:lnTo>
                    <a:lnTo>
                      <a:pt x="120" y="26"/>
                    </a:lnTo>
                    <a:lnTo>
                      <a:pt x="110" y="31"/>
                    </a:lnTo>
                    <a:lnTo>
                      <a:pt x="100" y="35"/>
                    </a:lnTo>
                    <a:lnTo>
                      <a:pt x="90" y="42"/>
                    </a:lnTo>
                    <a:lnTo>
                      <a:pt x="79" y="50"/>
                    </a:lnTo>
                    <a:lnTo>
                      <a:pt x="73" y="61"/>
                    </a:lnTo>
                    <a:lnTo>
                      <a:pt x="85" y="70"/>
                    </a:lnTo>
                    <a:lnTo>
                      <a:pt x="102" y="72"/>
                    </a:lnTo>
                    <a:lnTo>
                      <a:pt x="119" y="67"/>
                    </a:lnTo>
                    <a:lnTo>
                      <a:pt x="138" y="60"/>
                    </a:lnTo>
                    <a:lnTo>
                      <a:pt x="155" y="51"/>
                    </a:lnTo>
                    <a:lnTo>
                      <a:pt x="172" y="45"/>
                    </a:lnTo>
                    <a:lnTo>
                      <a:pt x="186" y="43"/>
                    </a:lnTo>
                    <a:lnTo>
                      <a:pt x="197" y="51"/>
                    </a:lnTo>
                    <a:lnTo>
                      <a:pt x="195" y="64"/>
                    </a:lnTo>
                    <a:lnTo>
                      <a:pt x="196" y="79"/>
                    </a:lnTo>
                    <a:lnTo>
                      <a:pt x="198" y="91"/>
                    </a:lnTo>
                    <a:lnTo>
                      <a:pt x="200" y="105"/>
                    </a:lnTo>
                    <a:lnTo>
                      <a:pt x="199" y="115"/>
                    </a:lnTo>
                    <a:lnTo>
                      <a:pt x="195" y="126"/>
                    </a:lnTo>
                    <a:lnTo>
                      <a:pt x="183" y="135"/>
                    </a:lnTo>
                    <a:lnTo>
                      <a:pt x="167" y="144"/>
                    </a:lnTo>
                    <a:lnTo>
                      <a:pt x="163" y="152"/>
                    </a:lnTo>
                    <a:lnTo>
                      <a:pt x="159" y="165"/>
                    </a:lnTo>
                    <a:lnTo>
                      <a:pt x="156" y="169"/>
                    </a:lnTo>
                    <a:lnTo>
                      <a:pt x="157" y="175"/>
                    </a:lnTo>
                    <a:lnTo>
                      <a:pt x="160" y="179"/>
                    </a:lnTo>
                    <a:lnTo>
                      <a:pt x="167" y="185"/>
                    </a:lnTo>
                    <a:lnTo>
                      <a:pt x="180" y="178"/>
                    </a:lnTo>
                    <a:lnTo>
                      <a:pt x="195" y="169"/>
                    </a:lnTo>
                    <a:lnTo>
                      <a:pt x="208" y="159"/>
                    </a:lnTo>
                    <a:lnTo>
                      <a:pt x="223" y="150"/>
                    </a:lnTo>
                    <a:lnTo>
                      <a:pt x="237" y="142"/>
                    </a:lnTo>
                    <a:lnTo>
                      <a:pt x="250" y="140"/>
                    </a:lnTo>
                    <a:lnTo>
                      <a:pt x="264" y="142"/>
                    </a:lnTo>
                    <a:lnTo>
                      <a:pt x="281" y="155"/>
                    </a:lnTo>
                    <a:lnTo>
                      <a:pt x="293" y="167"/>
                    </a:lnTo>
                    <a:lnTo>
                      <a:pt x="296" y="176"/>
                    </a:lnTo>
                    <a:lnTo>
                      <a:pt x="292" y="183"/>
                    </a:lnTo>
                    <a:lnTo>
                      <a:pt x="283" y="189"/>
                    </a:lnTo>
                    <a:lnTo>
                      <a:pt x="269" y="193"/>
                    </a:lnTo>
                    <a:lnTo>
                      <a:pt x="256" y="199"/>
                    </a:lnTo>
                    <a:lnTo>
                      <a:pt x="244" y="205"/>
                    </a:lnTo>
                    <a:lnTo>
                      <a:pt x="239" y="217"/>
                    </a:lnTo>
                    <a:lnTo>
                      <a:pt x="231" y="219"/>
                    </a:lnTo>
                    <a:lnTo>
                      <a:pt x="223" y="227"/>
                    </a:lnTo>
                    <a:lnTo>
                      <a:pt x="215" y="234"/>
                    </a:lnTo>
                    <a:lnTo>
                      <a:pt x="208" y="237"/>
                    </a:lnTo>
                    <a:lnTo>
                      <a:pt x="216" y="254"/>
                    </a:lnTo>
                    <a:lnTo>
                      <a:pt x="226" y="262"/>
                    </a:lnTo>
                    <a:lnTo>
                      <a:pt x="237" y="263"/>
                    </a:lnTo>
                    <a:lnTo>
                      <a:pt x="250" y="259"/>
                    </a:lnTo>
                    <a:lnTo>
                      <a:pt x="263" y="250"/>
                    </a:lnTo>
                    <a:lnTo>
                      <a:pt x="275" y="240"/>
                    </a:lnTo>
                    <a:lnTo>
                      <a:pt x="287" y="231"/>
                    </a:lnTo>
                    <a:lnTo>
                      <a:pt x="301" y="227"/>
                    </a:lnTo>
                    <a:lnTo>
                      <a:pt x="296" y="230"/>
                    </a:lnTo>
                    <a:lnTo>
                      <a:pt x="294" y="236"/>
                    </a:lnTo>
                    <a:lnTo>
                      <a:pt x="292" y="242"/>
                    </a:lnTo>
                    <a:lnTo>
                      <a:pt x="292" y="248"/>
                    </a:lnTo>
                    <a:lnTo>
                      <a:pt x="291" y="255"/>
                    </a:lnTo>
                    <a:lnTo>
                      <a:pt x="291" y="263"/>
                    </a:lnTo>
                    <a:lnTo>
                      <a:pt x="291" y="270"/>
                    </a:lnTo>
                    <a:lnTo>
                      <a:pt x="291" y="279"/>
                    </a:lnTo>
                    <a:lnTo>
                      <a:pt x="301" y="289"/>
                    </a:lnTo>
                    <a:lnTo>
                      <a:pt x="299" y="295"/>
                    </a:lnTo>
                    <a:lnTo>
                      <a:pt x="294" y="300"/>
                    </a:lnTo>
                    <a:lnTo>
                      <a:pt x="287" y="305"/>
                    </a:lnTo>
                    <a:lnTo>
                      <a:pt x="281" y="311"/>
                    </a:lnTo>
                    <a:lnTo>
                      <a:pt x="273" y="315"/>
                    </a:lnTo>
                    <a:lnTo>
                      <a:pt x="266" y="322"/>
                    </a:lnTo>
                    <a:lnTo>
                      <a:pt x="261" y="330"/>
                    </a:lnTo>
                    <a:lnTo>
                      <a:pt x="260" y="341"/>
                    </a:lnTo>
                    <a:lnTo>
                      <a:pt x="278" y="347"/>
                    </a:lnTo>
                    <a:lnTo>
                      <a:pt x="296" y="343"/>
                    </a:lnTo>
                    <a:lnTo>
                      <a:pt x="313" y="334"/>
                    </a:lnTo>
                    <a:lnTo>
                      <a:pt x="332" y="323"/>
                    </a:lnTo>
                    <a:lnTo>
                      <a:pt x="348" y="312"/>
                    </a:lnTo>
                    <a:lnTo>
                      <a:pt x="367" y="306"/>
                    </a:lnTo>
                    <a:lnTo>
                      <a:pt x="385" y="307"/>
                    </a:lnTo>
                    <a:lnTo>
                      <a:pt x="405" y="321"/>
                    </a:lnTo>
                    <a:lnTo>
                      <a:pt x="388" y="321"/>
                    </a:lnTo>
                    <a:lnTo>
                      <a:pt x="373" y="325"/>
                    </a:lnTo>
                    <a:lnTo>
                      <a:pt x="359" y="331"/>
                    </a:lnTo>
                    <a:lnTo>
                      <a:pt x="345" y="340"/>
                    </a:lnTo>
                    <a:lnTo>
                      <a:pt x="332" y="349"/>
                    </a:lnTo>
                    <a:lnTo>
                      <a:pt x="319" y="359"/>
                    </a:lnTo>
                    <a:lnTo>
                      <a:pt x="309" y="370"/>
                    </a:lnTo>
                    <a:lnTo>
                      <a:pt x="301" y="383"/>
                    </a:lnTo>
                    <a:lnTo>
                      <a:pt x="318" y="392"/>
                    </a:lnTo>
                    <a:lnTo>
                      <a:pt x="336" y="393"/>
                    </a:lnTo>
                    <a:lnTo>
                      <a:pt x="351" y="387"/>
                    </a:lnTo>
                    <a:lnTo>
                      <a:pt x="367" y="378"/>
                    </a:lnTo>
                    <a:lnTo>
                      <a:pt x="381" y="366"/>
                    </a:lnTo>
                    <a:lnTo>
                      <a:pt x="396" y="357"/>
                    </a:lnTo>
                    <a:lnTo>
                      <a:pt x="409" y="350"/>
                    </a:lnTo>
                    <a:lnTo>
                      <a:pt x="425" y="351"/>
                    </a:lnTo>
                    <a:lnTo>
                      <a:pt x="431" y="359"/>
                    </a:lnTo>
                    <a:lnTo>
                      <a:pt x="434" y="372"/>
                    </a:lnTo>
                    <a:lnTo>
                      <a:pt x="435" y="383"/>
                    </a:lnTo>
                    <a:lnTo>
                      <a:pt x="437" y="393"/>
                    </a:lnTo>
                    <a:lnTo>
                      <a:pt x="424" y="395"/>
                    </a:lnTo>
                    <a:lnTo>
                      <a:pt x="413" y="399"/>
                    </a:lnTo>
                    <a:lnTo>
                      <a:pt x="400" y="401"/>
                    </a:lnTo>
                    <a:lnTo>
                      <a:pt x="389" y="405"/>
                    </a:lnTo>
                    <a:lnTo>
                      <a:pt x="377" y="409"/>
                    </a:lnTo>
                    <a:lnTo>
                      <a:pt x="365" y="416"/>
                    </a:lnTo>
                    <a:lnTo>
                      <a:pt x="353" y="424"/>
                    </a:lnTo>
                    <a:lnTo>
                      <a:pt x="343" y="435"/>
                    </a:lnTo>
                    <a:lnTo>
                      <a:pt x="395" y="475"/>
                    </a:lnTo>
                    <a:lnTo>
                      <a:pt x="386" y="485"/>
                    </a:lnTo>
                    <a:lnTo>
                      <a:pt x="377" y="490"/>
                    </a:lnTo>
                    <a:lnTo>
                      <a:pt x="368" y="494"/>
                    </a:lnTo>
                    <a:lnTo>
                      <a:pt x="360" y="497"/>
                    </a:lnTo>
                    <a:lnTo>
                      <a:pt x="352" y="500"/>
                    </a:lnTo>
                    <a:lnTo>
                      <a:pt x="347" y="505"/>
                    </a:lnTo>
                    <a:lnTo>
                      <a:pt x="343" y="513"/>
                    </a:lnTo>
                    <a:lnTo>
                      <a:pt x="343" y="527"/>
                    </a:lnTo>
                    <a:lnTo>
                      <a:pt x="353" y="538"/>
                    </a:lnTo>
                    <a:lnTo>
                      <a:pt x="367" y="541"/>
                    </a:lnTo>
                    <a:lnTo>
                      <a:pt x="379" y="539"/>
                    </a:lnTo>
                    <a:lnTo>
                      <a:pt x="393" y="534"/>
                    </a:lnTo>
                    <a:lnTo>
                      <a:pt x="404" y="526"/>
                    </a:lnTo>
                    <a:lnTo>
                      <a:pt x="416" y="520"/>
                    </a:lnTo>
                    <a:lnTo>
                      <a:pt x="426" y="515"/>
                    </a:lnTo>
                    <a:lnTo>
                      <a:pt x="437" y="517"/>
                    </a:lnTo>
                    <a:lnTo>
                      <a:pt x="430" y="534"/>
                    </a:lnTo>
                    <a:lnTo>
                      <a:pt x="414" y="543"/>
                    </a:lnTo>
                    <a:lnTo>
                      <a:pt x="393" y="548"/>
                    </a:lnTo>
                    <a:lnTo>
                      <a:pt x="371" y="550"/>
                    </a:lnTo>
                    <a:lnTo>
                      <a:pt x="351" y="552"/>
                    </a:lnTo>
                    <a:lnTo>
                      <a:pt x="339" y="560"/>
                    </a:lnTo>
                    <a:lnTo>
                      <a:pt x="337" y="574"/>
                    </a:lnTo>
                    <a:lnTo>
                      <a:pt x="353" y="600"/>
                    </a:lnTo>
                    <a:lnTo>
                      <a:pt x="405" y="590"/>
                    </a:lnTo>
                    <a:lnTo>
                      <a:pt x="383" y="590"/>
                    </a:lnTo>
                    <a:lnTo>
                      <a:pt x="369" y="600"/>
                    </a:lnTo>
                    <a:lnTo>
                      <a:pt x="356" y="613"/>
                    </a:lnTo>
                    <a:lnTo>
                      <a:pt x="347" y="630"/>
                    </a:lnTo>
                    <a:lnTo>
                      <a:pt x="336" y="644"/>
                    </a:lnTo>
                    <a:lnTo>
                      <a:pt x="326" y="653"/>
                    </a:lnTo>
                    <a:lnTo>
                      <a:pt x="310" y="653"/>
                    </a:lnTo>
                    <a:lnTo>
                      <a:pt x="291" y="642"/>
                    </a:lnTo>
                    <a:lnTo>
                      <a:pt x="286" y="594"/>
                    </a:lnTo>
                    <a:lnTo>
                      <a:pt x="285" y="547"/>
                    </a:lnTo>
                    <a:lnTo>
                      <a:pt x="282" y="499"/>
                    </a:lnTo>
                    <a:lnTo>
                      <a:pt x="277" y="456"/>
                    </a:lnTo>
                    <a:lnTo>
                      <a:pt x="266" y="413"/>
                    </a:lnTo>
                    <a:lnTo>
                      <a:pt x="249" y="374"/>
                    </a:lnTo>
                    <a:lnTo>
                      <a:pt x="223" y="339"/>
                    </a:lnTo>
                    <a:lnTo>
                      <a:pt x="187" y="309"/>
                    </a:lnTo>
                    <a:lnTo>
                      <a:pt x="181" y="297"/>
                    </a:lnTo>
                    <a:lnTo>
                      <a:pt x="180" y="286"/>
                    </a:lnTo>
                    <a:lnTo>
                      <a:pt x="182" y="274"/>
                    </a:lnTo>
                    <a:lnTo>
                      <a:pt x="186" y="264"/>
                    </a:lnTo>
                    <a:lnTo>
                      <a:pt x="187" y="253"/>
                    </a:lnTo>
                    <a:lnTo>
                      <a:pt x="188" y="244"/>
                    </a:lnTo>
                    <a:lnTo>
                      <a:pt x="185" y="234"/>
                    </a:lnTo>
                    <a:lnTo>
                      <a:pt x="177" y="227"/>
                    </a:lnTo>
                    <a:lnTo>
                      <a:pt x="135" y="227"/>
                    </a:lnTo>
                    <a:lnTo>
                      <a:pt x="145" y="213"/>
                    </a:lnTo>
                    <a:lnTo>
                      <a:pt x="150" y="201"/>
                    </a:lnTo>
                    <a:lnTo>
                      <a:pt x="148" y="187"/>
                    </a:lnTo>
                    <a:lnTo>
                      <a:pt x="144" y="175"/>
                    </a:lnTo>
                    <a:lnTo>
                      <a:pt x="135" y="161"/>
                    </a:lnTo>
                    <a:lnTo>
                      <a:pt x="127" y="148"/>
                    </a:lnTo>
                    <a:lnTo>
                      <a:pt x="119" y="134"/>
                    </a:lnTo>
                    <a:lnTo>
                      <a:pt x="115" y="123"/>
                    </a:lnTo>
                    <a:lnTo>
                      <a:pt x="96" y="117"/>
                    </a:lnTo>
                    <a:lnTo>
                      <a:pt x="78" y="112"/>
                    </a:lnTo>
                    <a:lnTo>
                      <a:pt x="59" y="105"/>
                    </a:lnTo>
                    <a:lnTo>
                      <a:pt x="41" y="98"/>
                    </a:lnTo>
                    <a:lnTo>
                      <a:pt x="24" y="88"/>
                    </a:lnTo>
                    <a:lnTo>
                      <a:pt x="12" y="78"/>
                    </a:lnTo>
                    <a:lnTo>
                      <a:pt x="3" y="64"/>
                    </a:lnTo>
                    <a:lnTo>
                      <a:pt x="0" y="51"/>
                    </a:lnTo>
                    <a:lnTo>
                      <a:pt x="16" y="35"/>
                    </a:lnTo>
                    <a:lnTo>
                      <a:pt x="34" y="22"/>
                    </a:lnTo>
                    <a:lnTo>
                      <a:pt x="53" y="12"/>
                    </a:lnTo>
                    <a:lnTo>
                      <a:pt x="74" y="5"/>
                    </a:lnTo>
                    <a:lnTo>
                      <a:pt x="94" y="1"/>
                    </a:lnTo>
                    <a:lnTo>
                      <a:pt x="115" y="0"/>
                    </a:lnTo>
                    <a:lnTo>
                      <a:pt x="135" y="2"/>
                    </a:lnTo>
                    <a:lnTo>
                      <a:pt x="156" y="9"/>
                    </a:lnTo>
                    <a:close/>
                  </a:path>
                </a:pathLst>
              </a:custGeom>
              <a:solidFill>
                <a:srgbClr val="B24C19"/>
              </a:solidFill>
              <a:ln w="9525">
                <a:noFill/>
                <a:round/>
                <a:headEnd/>
                <a:tailEnd/>
              </a:ln>
            </p:spPr>
            <p:txBody>
              <a:bodyPr/>
              <a:lstStyle/>
              <a:p>
                <a:pPr>
                  <a:defRPr/>
                </a:pPr>
                <a:endParaRPr lang="en-CA"/>
              </a:p>
            </p:txBody>
          </p:sp>
          <p:sp>
            <p:nvSpPr>
              <p:cNvPr id="1229861" name="Freeform 37"/>
              <p:cNvSpPr>
                <a:spLocks/>
              </p:cNvSpPr>
              <p:nvPr/>
            </p:nvSpPr>
            <p:spPr bwMode="auto">
              <a:xfrm>
                <a:off x="4056" y="840"/>
                <a:ext cx="17" cy="4"/>
              </a:xfrm>
              <a:custGeom>
                <a:avLst/>
                <a:gdLst/>
                <a:ahLst/>
                <a:cxnLst>
                  <a:cxn ang="0">
                    <a:pos x="86" y="13"/>
                  </a:cxn>
                  <a:cxn ang="0">
                    <a:pos x="76" y="15"/>
                  </a:cxn>
                  <a:cxn ang="0">
                    <a:pos x="67" y="16"/>
                  </a:cxn>
                  <a:cxn ang="0">
                    <a:pos x="55" y="16"/>
                  </a:cxn>
                  <a:cxn ang="0">
                    <a:pos x="44" y="17"/>
                  </a:cxn>
                  <a:cxn ang="0">
                    <a:pos x="32" y="17"/>
                  </a:cxn>
                  <a:cxn ang="0">
                    <a:pos x="20" y="17"/>
                  </a:cxn>
                  <a:cxn ang="0">
                    <a:pos x="10" y="18"/>
                  </a:cxn>
                  <a:cxn ang="0">
                    <a:pos x="2" y="23"/>
                  </a:cxn>
                  <a:cxn ang="0">
                    <a:pos x="0" y="15"/>
                  </a:cxn>
                  <a:cxn ang="0">
                    <a:pos x="6" y="9"/>
                  </a:cxn>
                  <a:cxn ang="0">
                    <a:pos x="15" y="5"/>
                  </a:cxn>
                  <a:cxn ang="0">
                    <a:pos x="28" y="2"/>
                  </a:cxn>
                  <a:cxn ang="0">
                    <a:pos x="42" y="0"/>
                  </a:cxn>
                  <a:cxn ang="0">
                    <a:pos x="58" y="2"/>
                  </a:cxn>
                  <a:cxn ang="0">
                    <a:pos x="72" y="6"/>
                  </a:cxn>
                  <a:cxn ang="0">
                    <a:pos x="86" y="13"/>
                  </a:cxn>
                </a:cxnLst>
                <a:rect l="0" t="0" r="r" b="b"/>
                <a:pathLst>
                  <a:path w="86" h="23">
                    <a:moveTo>
                      <a:pt x="86" y="13"/>
                    </a:moveTo>
                    <a:lnTo>
                      <a:pt x="76" y="15"/>
                    </a:lnTo>
                    <a:lnTo>
                      <a:pt x="67" y="16"/>
                    </a:lnTo>
                    <a:lnTo>
                      <a:pt x="55" y="16"/>
                    </a:lnTo>
                    <a:lnTo>
                      <a:pt x="44" y="17"/>
                    </a:lnTo>
                    <a:lnTo>
                      <a:pt x="32" y="17"/>
                    </a:lnTo>
                    <a:lnTo>
                      <a:pt x="20" y="17"/>
                    </a:lnTo>
                    <a:lnTo>
                      <a:pt x="10" y="18"/>
                    </a:lnTo>
                    <a:lnTo>
                      <a:pt x="2" y="23"/>
                    </a:lnTo>
                    <a:lnTo>
                      <a:pt x="0" y="15"/>
                    </a:lnTo>
                    <a:lnTo>
                      <a:pt x="6" y="9"/>
                    </a:lnTo>
                    <a:lnTo>
                      <a:pt x="15" y="5"/>
                    </a:lnTo>
                    <a:lnTo>
                      <a:pt x="28" y="2"/>
                    </a:lnTo>
                    <a:lnTo>
                      <a:pt x="42" y="0"/>
                    </a:lnTo>
                    <a:lnTo>
                      <a:pt x="58" y="2"/>
                    </a:lnTo>
                    <a:lnTo>
                      <a:pt x="72" y="6"/>
                    </a:lnTo>
                    <a:lnTo>
                      <a:pt x="86" y="13"/>
                    </a:lnTo>
                    <a:close/>
                  </a:path>
                </a:pathLst>
              </a:custGeom>
              <a:solidFill>
                <a:srgbClr val="B24C19"/>
              </a:solidFill>
              <a:ln w="9525">
                <a:noFill/>
                <a:round/>
                <a:headEnd/>
                <a:tailEnd/>
              </a:ln>
            </p:spPr>
            <p:txBody>
              <a:bodyPr/>
              <a:lstStyle/>
              <a:p>
                <a:pPr>
                  <a:defRPr/>
                </a:pPr>
                <a:endParaRPr lang="en-CA"/>
              </a:p>
            </p:txBody>
          </p:sp>
          <p:sp>
            <p:nvSpPr>
              <p:cNvPr id="1229862" name="Freeform 38"/>
              <p:cNvSpPr>
                <a:spLocks/>
              </p:cNvSpPr>
              <p:nvPr/>
            </p:nvSpPr>
            <p:spPr bwMode="auto">
              <a:xfrm>
                <a:off x="4127" y="844"/>
                <a:ext cx="130" cy="150"/>
              </a:xfrm>
              <a:custGeom>
                <a:avLst/>
                <a:gdLst/>
                <a:ahLst/>
                <a:cxnLst>
                  <a:cxn ang="0">
                    <a:pos x="480" y="107"/>
                  </a:cxn>
                  <a:cxn ang="0">
                    <a:pos x="446" y="132"/>
                  </a:cxn>
                  <a:cxn ang="0">
                    <a:pos x="416" y="158"/>
                  </a:cxn>
                  <a:cxn ang="0">
                    <a:pos x="391" y="188"/>
                  </a:cxn>
                  <a:cxn ang="0">
                    <a:pos x="372" y="200"/>
                  </a:cxn>
                  <a:cxn ang="0">
                    <a:pos x="353" y="176"/>
                  </a:cxn>
                  <a:cxn ang="0">
                    <a:pos x="338" y="157"/>
                  </a:cxn>
                  <a:cxn ang="0">
                    <a:pos x="320" y="165"/>
                  </a:cxn>
                  <a:cxn ang="0">
                    <a:pos x="508" y="404"/>
                  </a:cxn>
                  <a:cxn ang="0">
                    <a:pos x="492" y="430"/>
                  </a:cxn>
                  <a:cxn ang="0">
                    <a:pos x="472" y="452"/>
                  </a:cxn>
                  <a:cxn ang="0">
                    <a:pos x="462" y="475"/>
                  </a:cxn>
                  <a:cxn ang="0">
                    <a:pos x="477" y="508"/>
                  </a:cxn>
                  <a:cxn ang="0">
                    <a:pos x="503" y="490"/>
                  </a:cxn>
                  <a:cxn ang="0">
                    <a:pos x="527" y="470"/>
                  </a:cxn>
                  <a:cxn ang="0">
                    <a:pos x="547" y="447"/>
                  </a:cxn>
                  <a:cxn ang="0">
                    <a:pos x="570" y="425"/>
                  </a:cxn>
                  <a:cxn ang="0">
                    <a:pos x="556" y="383"/>
                  </a:cxn>
                  <a:cxn ang="0">
                    <a:pos x="535" y="349"/>
                  </a:cxn>
                  <a:cxn ang="0">
                    <a:pos x="506" y="320"/>
                  </a:cxn>
                  <a:cxn ang="0">
                    <a:pos x="477" y="290"/>
                  </a:cxn>
                  <a:cxn ang="0">
                    <a:pos x="512" y="268"/>
                  </a:cxn>
                  <a:cxn ang="0">
                    <a:pos x="553" y="260"/>
                  </a:cxn>
                  <a:cxn ang="0">
                    <a:pos x="591" y="277"/>
                  </a:cxn>
                  <a:cxn ang="0">
                    <a:pos x="622" y="332"/>
                  </a:cxn>
                  <a:cxn ang="0">
                    <a:pos x="624" y="743"/>
                  </a:cxn>
                  <a:cxn ang="0">
                    <a:pos x="566" y="744"/>
                  </a:cxn>
                  <a:cxn ang="0">
                    <a:pos x="505" y="733"/>
                  </a:cxn>
                  <a:cxn ang="0">
                    <a:pos x="444" y="719"/>
                  </a:cxn>
                  <a:cxn ang="0">
                    <a:pos x="365" y="703"/>
                  </a:cxn>
                  <a:cxn ang="0">
                    <a:pos x="266" y="678"/>
                  </a:cxn>
                  <a:cxn ang="0">
                    <a:pos x="173" y="640"/>
                  </a:cxn>
                  <a:cxn ang="0">
                    <a:pos x="98" y="579"/>
                  </a:cxn>
                  <a:cxn ang="0">
                    <a:pos x="80" y="499"/>
                  </a:cxn>
                  <a:cxn ang="0">
                    <a:pos x="52" y="443"/>
                  </a:cxn>
                  <a:cxn ang="0">
                    <a:pos x="9" y="398"/>
                  </a:cxn>
                  <a:cxn ang="0">
                    <a:pos x="8" y="344"/>
                  </a:cxn>
                  <a:cxn ang="0">
                    <a:pos x="33" y="281"/>
                  </a:cxn>
                  <a:cxn ang="0">
                    <a:pos x="59" y="235"/>
                  </a:cxn>
                  <a:cxn ang="0">
                    <a:pos x="109" y="190"/>
                  </a:cxn>
                  <a:cxn ang="0">
                    <a:pos x="144" y="132"/>
                  </a:cxn>
                  <a:cxn ang="0">
                    <a:pos x="154" y="104"/>
                  </a:cxn>
                  <a:cxn ang="0">
                    <a:pos x="180" y="123"/>
                  </a:cxn>
                  <a:cxn ang="0">
                    <a:pos x="213" y="130"/>
                  </a:cxn>
                  <a:cxn ang="0">
                    <a:pos x="245" y="118"/>
                  </a:cxn>
                  <a:cxn ang="0">
                    <a:pos x="269" y="91"/>
                  </a:cxn>
                  <a:cxn ang="0">
                    <a:pos x="295" y="66"/>
                  </a:cxn>
                  <a:cxn ang="0">
                    <a:pos x="320" y="42"/>
                  </a:cxn>
                  <a:cxn ang="0">
                    <a:pos x="341" y="13"/>
                  </a:cxn>
                  <a:cxn ang="0">
                    <a:pos x="367" y="12"/>
                  </a:cxn>
                  <a:cxn ang="0">
                    <a:pos x="409" y="28"/>
                  </a:cxn>
                  <a:cxn ang="0">
                    <a:pos x="452" y="43"/>
                  </a:cxn>
                  <a:cxn ang="0">
                    <a:pos x="486" y="70"/>
                  </a:cxn>
                </a:cxnLst>
                <a:rect l="0" t="0" r="r" b="b"/>
                <a:pathLst>
                  <a:path w="653" h="747">
                    <a:moveTo>
                      <a:pt x="497" y="94"/>
                    </a:moveTo>
                    <a:lnTo>
                      <a:pt x="480" y="107"/>
                    </a:lnTo>
                    <a:lnTo>
                      <a:pt x="463" y="121"/>
                    </a:lnTo>
                    <a:lnTo>
                      <a:pt x="446" y="132"/>
                    </a:lnTo>
                    <a:lnTo>
                      <a:pt x="432" y="146"/>
                    </a:lnTo>
                    <a:lnTo>
                      <a:pt x="416" y="158"/>
                    </a:lnTo>
                    <a:lnTo>
                      <a:pt x="404" y="173"/>
                    </a:lnTo>
                    <a:lnTo>
                      <a:pt x="391" y="188"/>
                    </a:lnTo>
                    <a:lnTo>
                      <a:pt x="383" y="208"/>
                    </a:lnTo>
                    <a:lnTo>
                      <a:pt x="372" y="200"/>
                    </a:lnTo>
                    <a:lnTo>
                      <a:pt x="362" y="188"/>
                    </a:lnTo>
                    <a:lnTo>
                      <a:pt x="353" y="176"/>
                    </a:lnTo>
                    <a:lnTo>
                      <a:pt x="346" y="165"/>
                    </a:lnTo>
                    <a:lnTo>
                      <a:pt x="338" y="157"/>
                    </a:lnTo>
                    <a:lnTo>
                      <a:pt x="330" y="157"/>
                    </a:lnTo>
                    <a:lnTo>
                      <a:pt x="320" y="165"/>
                    </a:lnTo>
                    <a:lnTo>
                      <a:pt x="311" y="186"/>
                    </a:lnTo>
                    <a:lnTo>
                      <a:pt x="508" y="404"/>
                    </a:lnTo>
                    <a:lnTo>
                      <a:pt x="501" y="418"/>
                    </a:lnTo>
                    <a:lnTo>
                      <a:pt x="492" y="430"/>
                    </a:lnTo>
                    <a:lnTo>
                      <a:pt x="482" y="440"/>
                    </a:lnTo>
                    <a:lnTo>
                      <a:pt x="472" y="452"/>
                    </a:lnTo>
                    <a:lnTo>
                      <a:pt x="465" y="462"/>
                    </a:lnTo>
                    <a:lnTo>
                      <a:pt x="462" y="475"/>
                    </a:lnTo>
                    <a:lnTo>
                      <a:pt x="465" y="490"/>
                    </a:lnTo>
                    <a:lnTo>
                      <a:pt x="477" y="508"/>
                    </a:lnTo>
                    <a:lnTo>
                      <a:pt x="491" y="499"/>
                    </a:lnTo>
                    <a:lnTo>
                      <a:pt x="503" y="490"/>
                    </a:lnTo>
                    <a:lnTo>
                      <a:pt x="514" y="480"/>
                    </a:lnTo>
                    <a:lnTo>
                      <a:pt x="527" y="470"/>
                    </a:lnTo>
                    <a:lnTo>
                      <a:pt x="537" y="459"/>
                    </a:lnTo>
                    <a:lnTo>
                      <a:pt x="547" y="447"/>
                    </a:lnTo>
                    <a:lnTo>
                      <a:pt x="557" y="436"/>
                    </a:lnTo>
                    <a:lnTo>
                      <a:pt x="570" y="425"/>
                    </a:lnTo>
                    <a:lnTo>
                      <a:pt x="563" y="402"/>
                    </a:lnTo>
                    <a:lnTo>
                      <a:pt x="556" y="383"/>
                    </a:lnTo>
                    <a:lnTo>
                      <a:pt x="546" y="365"/>
                    </a:lnTo>
                    <a:lnTo>
                      <a:pt x="535" y="349"/>
                    </a:lnTo>
                    <a:lnTo>
                      <a:pt x="520" y="333"/>
                    </a:lnTo>
                    <a:lnTo>
                      <a:pt x="506" y="320"/>
                    </a:lnTo>
                    <a:lnTo>
                      <a:pt x="492" y="305"/>
                    </a:lnTo>
                    <a:lnTo>
                      <a:pt x="477" y="290"/>
                    </a:lnTo>
                    <a:lnTo>
                      <a:pt x="493" y="278"/>
                    </a:lnTo>
                    <a:lnTo>
                      <a:pt x="512" y="268"/>
                    </a:lnTo>
                    <a:lnTo>
                      <a:pt x="531" y="261"/>
                    </a:lnTo>
                    <a:lnTo>
                      <a:pt x="553" y="260"/>
                    </a:lnTo>
                    <a:lnTo>
                      <a:pt x="572" y="264"/>
                    </a:lnTo>
                    <a:lnTo>
                      <a:pt x="591" y="277"/>
                    </a:lnTo>
                    <a:lnTo>
                      <a:pt x="607" y="298"/>
                    </a:lnTo>
                    <a:lnTo>
                      <a:pt x="622" y="332"/>
                    </a:lnTo>
                    <a:lnTo>
                      <a:pt x="653" y="736"/>
                    </a:lnTo>
                    <a:lnTo>
                      <a:pt x="624" y="743"/>
                    </a:lnTo>
                    <a:lnTo>
                      <a:pt x="596" y="747"/>
                    </a:lnTo>
                    <a:lnTo>
                      <a:pt x="566" y="744"/>
                    </a:lnTo>
                    <a:lnTo>
                      <a:pt x="537" y="741"/>
                    </a:lnTo>
                    <a:lnTo>
                      <a:pt x="505" y="733"/>
                    </a:lnTo>
                    <a:lnTo>
                      <a:pt x="475" y="726"/>
                    </a:lnTo>
                    <a:lnTo>
                      <a:pt x="444" y="719"/>
                    </a:lnTo>
                    <a:lnTo>
                      <a:pt x="414" y="715"/>
                    </a:lnTo>
                    <a:lnTo>
                      <a:pt x="365" y="703"/>
                    </a:lnTo>
                    <a:lnTo>
                      <a:pt x="317" y="691"/>
                    </a:lnTo>
                    <a:lnTo>
                      <a:pt x="266" y="678"/>
                    </a:lnTo>
                    <a:lnTo>
                      <a:pt x="219" y="662"/>
                    </a:lnTo>
                    <a:lnTo>
                      <a:pt x="173" y="640"/>
                    </a:lnTo>
                    <a:lnTo>
                      <a:pt x="133" y="613"/>
                    </a:lnTo>
                    <a:lnTo>
                      <a:pt x="98" y="579"/>
                    </a:lnTo>
                    <a:lnTo>
                      <a:pt x="72" y="539"/>
                    </a:lnTo>
                    <a:lnTo>
                      <a:pt x="80" y="499"/>
                    </a:lnTo>
                    <a:lnTo>
                      <a:pt x="71" y="469"/>
                    </a:lnTo>
                    <a:lnTo>
                      <a:pt x="52" y="443"/>
                    </a:lnTo>
                    <a:lnTo>
                      <a:pt x="29" y="420"/>
                    </a:lnTo>
                    <a:lnTo>
                      <a:pt x="9" y="398"/>
                    </a:lnTo>
                    <a:lnTo>
                      <a:pt x="0" y="374"/>
                    </a:lnTo>
                    <a:lnTo>
                      <a:pt x="8" y="344"/>
                    </a:lnTo>
                    <a:lnTo>
                      <a:pt x="41" y="311"/>
                    </a:lnTo>
                    <a:lnTo>
                      <a:pt x="33" y="281"/>
                    </a:lnTo>
                    <a:lnTo>
                      <a:pt x="42" y="256"/>
                    </a:lnTo>
                    <a:lnTo>
                      <a:pt x="59" y="235"/>
                    </a:lnTo>
                    <a:lnTo>
                      <a:pt x="84" y="213"/>
                    </a:lnTo>
                    <a:lnTo>
                      <a:pt x="109" y="190"/>
                    </a:lnTo>
                    <a:lnTo>
                      <a:pt x="130" y="164"/>
                    </a:lnTo>
                    <a:lnTo>
                      <a:pt x="144" y="132"/>
                    </a:lnTo>
                    <a:lnTo>
                      <a:pt x="145" y="94"/>
                    </a:lnTo>
                    <a:lnTo>
                      <a:pt x="154" y="104"/>
                    </a:lnTo>
                    <a:lnTo>
                      <a:pt x="166" y="114"/>
                    </a:lnTo>
                    <a:lnTo>
                      <a:pt x="180" y="123"/>
                    </a:lnTo>
                    <a:lnTo>
                      <a:pt x="197" y="129"/>
                    </a:lnTo>
                    <a:lnTo>
                      <a:pt x="213" y="130"/>
                    </a:lnTo>
                    <a:lnTo>
                      <a:pt x="230" y="127"/>
                    </a:lnTo>
                    <a:lnTo>
                      <a:pt x="245" y="118"/>
                    </a:lnTo>
                    <a:lnTo>
                      <a:pt x="259" y="104"/>
                    </a:lnTo>
                    <a:lnTo>
                      <a:pt x="269" y="91"/>
                    </a:lnTo>
                    <a:lnTo>
                      <a:pt x="283" y="79"/>
                    </a:lnTo>
                    <a:lnTo>
                      <a:pt x="295" y="66"/>
                    </a:lnTo>
                    <a:lnTo>
                      <a:pt x="309" y="55"/>
                    </a:lnTo>
                    <a:lnTo>
                      <a:pt x="320" y="42"/>
                    </a:lnTo>
                    <a:lnTo>
                      <a:pt x="332" y="28"/>
                    </a:lnTo>
                    <a:lnTo>
                      <a:pt x="341" y="13"/>
                    </a:lnTo>
                    <a:lnTo>
                      <a:pt x="352" y="0"/>
                    </a:lnTo>
                    <a:lnTo>
                      <a:pt x="367" y="12"/>
                    </a:lnTo>
                    <a:lnTo>
                      <a:pt x="388" y="21"/>
                    </a:lnTo>
                    <a:lnTo>
                      <a:pt x="409" y="28"/>
                    </a:lnTo>
                    <a:lnTo>
                      <a:pt x="432" y="35"/>
                    </a:lnTo>
                    <a:lnTo>
                      <a:pt x="452" y="43"/>
                    </a:lnTo>
                    <a:lnTo>
                      <a:pt x="471" y="54"/>
                    </a:lnTo>
                    <a:lnTo>
                      <a:pt x="486" y="70"/>
                    </a:lnTo>
                    <a:lnTo>
                      <a:pt x="497" y="94"/>
                    </a:lnTo>
                    <a:close/>
                  </a:path>
                </a:pathLst>
              </a:custGeom>
              <a:solidFill>
                <a:srgbClr val="F2D8CE"/>
              </a:solidFill>
              <a:ln w="9525">
                <a:noFill/>
                <a:round/>
                <a:headEnd/>
                <a:tailEnd/>
              </a:ln>
            </p:spPr>
            <p:txBody>
              <a:bodyPr/>
              <a:lstStyle/>
              <a:p>
                <a:pPr>
                  <a:defRPr/>
                </a:pPr>
                <a:endParaRPr lang="en-CA"/>
              </a:p>
            </p:txBody>
          </p:sp>
          <p:sp>
            <p:nvSpPr>
              <p:cNvPr id="1229863" name="Freeform 39"/>
              <p:cNvSpPr>
                <a:spLocks/>
              </p:cNvSpPr>
              <p:nvPr/>
            </p:nvSpPr>
            <p:spPr bwMode="auto">
              <a:xfrm>
                <a:off x="4210" y="855"/>
                <a:ext cx="315" cy="286"/>
              </a:xfrm>
              <a:custGeom>
                <a:avLst/>
                <a:gdLst/>
                <a:ahLst/>
                <a:cxnLst>
                  <a:cxn ang="0">
                    <a:pos x="1292" y="214"/>
                  </a:cxn>
                  <a:cxn ang="0">
                    <a:pos x="1353" y="161"/>
                  </a:cxn>
                  <a:cxn ang="0">
                    <a:pos x="1399" y="92"/>
                  </a:cxn>
                  <a:cxn ang="0">
                    <a:pos x="1454" y="25"/>
                  </a:cxn>
                  <a:cxn ang="0">
                    <a:pos x="1477" y="40"/>
                  </a:cxn>
                  <a:cxn ang="0">
                    <a:pos x="1440" y="116"/>
                  </a:cxn>
                  <a:cxn ang="0">
                    <a:pos x="1389" y="184"/>
                  </a:cxn>
                  <a:cxn ang="0">
                    <a:pos x="1336" y="248"/>
                  </a:cxn>
                  <a:cxn ang="0">
                    <a:pos x="1313" y="287"/>
                  </a:cxn>
                  <a:cxn ang="0">
                    <a:pos x="1319" y="300"/>
                  </a:cxn>
                  <a:cxn ang="0">
                    <a:pos x="1332" y="309"/>
                  </a:cxn>
                  <a:cxn ang="0">
                    <a:pos x="1346" y="312"/>
                  </a:cxn>
                  <a:cxn ang="0">
                    <a:pos x="1572" y="290"/>
                  </a:cxn>
                  <a:cxn ang="0">
                    <a:pos x="1500" y="339"/>
                  </a:cxn>
                  <a:cxn ang="0">
                    <a:pos x="1408" y="358"/>
                  </a:cxn>
                  <a:cxn ang="0">
                    <a:pos x="1335" y="387"/>
                  </a:cxn>
                  <a:cxn ang="0">
                    <a:pos x="1324" y="466"/>
                  </a:cxn>
                  <a:cxn ang="0">
                    <a:pos x="1405" y="507"/>
                  </a:cxn>
                  <a:cxn ang="0">
                    <a:pos x="1263" y="530"/>
                  </a:cxn>
                  <a:cxn ang="0">
                    <a:pos x="1130" y="584"/>
                  </a:cxn>
                  <a:cxn ang="0">
                    <a:pos x="1013" y="670"/>
                  </a:cxn>
                  <a:cxn ang="0">
                    <a:pos x="898" y="813"/>
                  </a:cxn>
                  <a:cxn ang="0">
                    <a:pos x="770" y="999"/>
                  </a:cxn>
                  <a:cxn ang="0">
                    <a:pos x="627" y="1176"/>
                  </a:cxn>
                  <a:cxn ang="0">
                    <a:pos x="458" y="1323"/>
                  </a:cxn>
                  <a:cxn ang="0">
                    <a:pos x="346" y="1378"/>
                  </a:cxn>
                  <a:cxn ang="0">
                    <a:pos x="317" y="1378"/>
                  </a:cxn>
                  <a:cxn ang="0">
                    <a:pos x="285" y="1381"/>
                  </a:cxn>
                  <a:cxn ang="0">
                    <a:pos x="257" y="1392"/>
                  </a:cxn>
                  <a:cxn ang="0">
                    <a:pos x="17" y="1430"/>
                  </a:cxn>
                  <a:cxn ang="0">
                    <a:pos x="0" y="1361"/>
                  </a:cxn>
                  <a:cxn ang="0">
                    <a:pos x="6" y="1297"/>
                  </a:cxn>
                  <a:cxn ang="0">
                    <a:pos x="19" y="1232"/>
                  </a:cxn>
                  <a:cxn ang="0">
                    <a:pos x="27" y="1171"/>
                  </a:cxn>
                  <a:cxn ang="0">
                    <a:pos x="118" y="1169"/>
                  </a:cxn>
                  <a:cxn ang="0">
                    <a:pos x="207" y="1157"/>
                  </a:cxn>
                  <a:cxn ang="0">
                    <a:pos x="293" y="1136"/>
                  </a:cxn>
                  <a:cxn ang="0">
                    <a:pos x="380" y="1119"/>
                  </a:cxn>
                  <a:cxn ang="0">
                    <a:pos x="961" y="442"/>
                  </a:cxn>
                  <a:cxn ang="0">
                    <a:pos x="962" y="344"/>
                  </a:cxn>
                  <a:cxn ang="0">
                    <a:pos x="964" y="246"/>
                  </a:cxn>
                  <a:cxn ang="0">
                    <a:pos x="963" y="155"/>
                  </a:cxn>
                  <a:cxn ang="0">
                    <a:pos x="979" y="132"/>
                  </a:cxn>
                  <a:cxn ang="0">
                    <a:pos x="998" y="182"/>
                  </a:cxn>
                  <a:cxn ang="0">
                    <a:pos x="1013" y="236"/>
                  </a:cxn>
                  <a:cxn ang="0">
                    <a:pos x="1044" y="278"/>
                  </a:cxn>
                  <a:cxn ang="0">
                    <a:pos x="1104" y="263"/>
                  </a:cxn>
                  <a:cxn ang="0">
                    <a:pos x="1144" y="195"/>
                  </a:cxn>
                  <a:cxn ang="0">
                    <a:pos x="1170" y="116"/>
                  </a:cxn>
                  <a:cxn ang="0">
                    <a:pos x="1198" y="36"/>
                  </a:cxn>
                  <a:cxn ang="0">
                    <a:pos x="1228" y="25"/>
                  </a:cxn>
                  <a:cxn ang="0">
                    <a:pos x="1234" y="85"/>
                  </a:cxn>
                  <a:cxn ang="0">
                    <a:pos x="1235" y="148"/>
                  </a:cxn>
                  <a:cxn ang="0">
                    <a:pos x="1241" y="204"/>
                  </a:cxn>
                </a:cxnLst>
                <a:rect l="0" t="0" r="r" b="b"/>
                <a:pathLst>
                  <a:path w="1572" h="1430">
                    <a:moveTo>
                      <a:pt x="1251" y="228"/>
                    </a:moveTo>
                    <a:lnTo>
                      <a:pt x="1292" y="214"/>
                    </a:lnTo>
                    <a:lnTo>
                      <a:pt x="1326" y="192"/>
                    </a:lnTo>
                    <a:lnTo>
                      <a:pt x="1353" y="161"/>
                    </a:lnTo>
                    <a:lnTo>
                      <a:pt x="1378" y="129"/>
                    </a:lnTo>
                    <a:lnTo>
                      <a:pt x="1399" y="92"/>
                    </a:lnTo>
                    <a:lnTo>
                      <a:pt x="1425" y="57"/>
                    </a:lnTo>
                    <a:lnTo>
                      <a:pt x="1454" y="25"/>
                    </a:lnTo>
                    <a:lnTo>
                      <a:pt x="1490" y="0"/>
                    </a:lnTo>
                    <a:lnTo>
                      <a:pt x="1477" y="40"/>
                    </a:lnTo>
                    <a:lnTo>
                      <a:pt x="1462" y="79"/>
                    </a:lnTo>
                    <a:lnTo>
                      <a:pt x="1440" y="116"/>
                    </a:lnTo>
                    <a:lnTo>
                      <a:pt x="1416" y="151"/>
                    </a:lnTo>
                    <a:lnTo>
                      <a:pt x="1389" y="184"/>
                    </a:lnTo>
                    <a:lnTo>
                      <a:pt x="1363" y="217"/>
                    </a:lnTo>
                    <a:lnTo>
                      <a:pt x="1336" y="248"/>
                    </a:lnTo>
                    <a:lnTo>
                      <a:pt x="1313" y="280"/>
                    </a:lnTo>
                    <a:lnTo>
                      <a:pt x="1313" y="287"/>
                    </a:lnTo>
                    <a:lnTo>
                      <a:pt x="1316" y="295"/>
                    </a:lnTo>
                    <a:lnTo>
                      <a:pt x="1319" y="300"/>
                    </a:lnTo>
                    <a:lnTo>
                      <a:pt x="1326" y="306"/>
                    </a:lnTo>
                    <a:lnTo>
                      <a:pt x="1332" y="309"/>
                    </a:lnTo>
                    <a:lnTo>
                      <a:pt x="1338" y="312"/>
                    </a:lnTo>
                    <a:lnTo>
                      <a:pt x="1346" y="312"/>
                    </a:lnTo>
                    <a:lnTo>
                      <a:pt x="1355" y="310"/>
                    </a:lnTo>
                    <a:lnTo>
                      <a:pt x="1572" y="290"/>
                    </a:lnTo>
                    <a:lnTo>
                      <a:pt x="1541" y="321"/>
                    </a:lnTo>
                    <a:lnTo>
                      <a:pt x="1500" y="339"/>
                    </a:lnTo>
                    <a:lnTo>
                      <a:pt x="1454" y="349"/>
                    </a:lnTo>
                    <a:lnTo>
                      <a:pt x="1408" y="358"/>
                    </a:lnTo>
                    <a:lnTo>
                      <a:pt x="1367" y="368"/>
                    </a:lnTo>
                    <a:lnTo>
                      <a:pt x="1335" y="387"/>
                    </a:lnTo>
                    <a:lnTo>
                      <a:pt x="1319" y="418"/>
                    </a:lnTo>
                    <a:lnTo>
                      <a:pt x="1324" y="466"/>
                    </a:lnTo>
                    <a:lnTo>
                      <a:pt x="1480" y="508"/>
                    </a:lnTo>
                    <a:lnTo>
                      <a:pt x="1405" y="507"/>
                    </a:lnTo>
                    <a:lnTo>
                      <a:pt x="1333" y="515"/>
                    </a:lnTo>
                    <a:lnTo>
                      <a:pt x="1263" y="530"/>
                    </a:lnTo>
                    <a:lnTo>
                      <a:pt x="1196" y="553"/>
                    </a:lnTo>
                    <a:lnTo>
                      <a:pt x="1130" y="584"/>
                    </a:lnTo>
                    <a:lnTo>
                      <a:pt x="1069" y="623"/>
                    </a:lnTo>
                    <a:lnTo>
                      <a:pt x="1013" y="670"/>
                    </a:lnTo>
                    <a:lnTo>
                      <a:pt x="961" y="725"/>
                    </a:lnTo>
                    <a:lnTo>
                      <a:pt x="898" y="813"/>
                    </a:lnTo>
                    <a:lnTo>
                      <a:pt x="835" y="906"/>
                    </a:lnTo>
                    <a:lnTo>
                      <a:pt x="770" y="999"/>
                    </a:lnTo>
                    <a:lnTo>
                      <a:pt x="702" y="1090"/>
                    </a:lnTo>
                    <a:lnTo>
                      <a:pt x="627" y="1176"/>
                    </a:lnTo>
                    <a:lnTo>
                      <a:pt x="547" y="1255"/>
                    </a:lnTo>
                    <a:lnTo>
                      <a:pt x="458" y="1323"/>
                    </a:lnTo>
                    <a:lnTo>
                      <a:pt x="360" y="1378"/>
                    </a:lnTo>
                    <a:lnTo>
                      <a:pt x="346" y="1378"/>
                    </a:lnTo>
                    <a:lnTo>
                      <a:pt x="333" y="1378"/>
                    </a:lnTo>
                    <a:lnTo>
                      <a:pt x="317" y="1378"/>
                    </a:lnTo>
                    <a:lnTo>
                      <a:pt x="302" y="1380"/>
                    </a:lnTo>
                    <a:lnTo>
                      <a:pt x="285" y="1381"/>
                    </a:lnTo>
                    <a:lnTo>
                      <a:pt x="270" y="1386"/>
                    </a:lnTo>
                    <a:lnTo>
                      <a:pt x="257" y="1392"/>
                    </a:lnTo>
                    <a:lnTo>
                      <a:pt x="245" y="1400"/>
                    </a:lnTo>
                    <a:lnTo>
                      <a:pt x="17" y="1430"/>
                    </a:lnTo>
                    <a:lnTo>
                      <a:pt x="5" y="1395"/>
                    </a:lnTo>
                    <a:lnTo>
                      <a:pt x="0" y="1361"/>
                    </a:lnTo>
                    <a:lnTo>
                      <a:pt x="0" y="1328"/>
                    </a:lnTo>
                    <a:lnTo>
                      <a:pt x="6" y="1297"/>
                    </a:lnTo>
                    <a:lnTo>
                      <a:pt x="12" y="1264"/>
                    </a:lnTo>
                    <a:lnTo>
                      <a:pt x="19" y="1232"/>
                    </a:lnTo>
                    <a:lnTo>
                      <a:pt x="25" y="1202"/>
                    </a:lnTo>
                    <a:lnTo>
                      <a:pt x="27" y="1171"/>
                    </a:lnTo>
                    <a:lnTo>
                      <a:pt x="73" y="1171"/>
                    </a:lnTo>
                    <a:lnTo>
                      <a:pt x="118" y="1169"/>
                    </a:lnTo>
                    <a:lnTo>
                      <a:pt x="162" y="1163"/>
                    </a:lnTo>
                    <a:lnTo>
                      <a:pt x="207" y="1157"/>
                    </a:lnTo>
                    <a:lnTo>
                      <a:pt x="250" y="1147"/>
                    </a:lnTo>
                    <a:lnTo>
                      <a:pt x="293" y="1136"/>
                    </a:lnTo>
                    <a:lnTo>
                      <a:pt x="336" y="1127"/>
                    </a:lnTo>
                    <a:lnTo>
                      <a:pt x="380" y="1119"/>
                    </a:lnTo>
                    <a:lnTo>
                      <a:pt x="961" y="487"/>
                    </a:lnTo>
                    <a:lnTo>
                      <a:pt x="961" y="442"/>
                    </a:lnTo>
                    <a:lnTo>
                      <a:pt x="962" y="394"/>
                    </a:lnTo>
                    <a:lnTo>
                      <a:pt x="962" y="344"/>
                    </a:lnTo>
                    <a:lnTo>
                      <a:pt x="964" y="296"/>
                    </a:lnTo>
                    <a:lnTo>
                      <a:pt x="964" y="246"/>
                    </a:lnTo>
                    <a:lnTo>
                      <a:pt x="964" y="200"/>
                    </a:lnTo>
                    <a:lnTo>
                      <a:pt x="963" y="155"/>
                    </a:lnTo>
                    <a:lnTo>
                      <a:pt x="961" y="114"/>
                    </a:lnTo>
                    <a:lnTo>
                      <a:pt x="979" y="132"/>
                    </a:lnTo>
                    <a:lnTo>
                      <a:pt x="991" y="156"/>
                    </a:lnTo>
                    <a:lnTo>
                      <a:pt x="998" y="182"/>
                    </a:lnTo>
                    <a:lnTo>
                      <a:pt x="1006" y="210"/>
                    </a:lnTo>
                    <a:lnTo>
                      <a:pt x="1013" y="236"/>
                    </a:lnTo>
                    <a:lnTo>
                      <a:pt x="1025" y="260"/>
                    </a:lnTo>
                    <a:lnTo>
                      <a:pt x="1044" y="278"/>
                    </a:lnTo>
                    <a:lnTo>
                      <a:pt x="1075" y="290"/>
                    </a:lnTo>
                    <a:lnTo>
                      <a:pt x="1104" y="263"/>
                    </a:lnTo>
                    <a:lnTo>
                      <a:pt x="1127" y="231"/>
                    </a:lnTo>
                    <a:lnTo>
                      <a:pt x="1144" y="195"/>
                    </a:lnTo>
                    <a:lnTo>
                      <a:pt x="1159" y="157"/>
                    </a:lnTo>
                    <a:lnTo>
                      <a:pt x="1170" y="116"/>
                    </a:lnTo>
                    <a:lnTo>
                      <a:pt x="1184" y="75"/>
                    </a:lnTo>
                    <a:lnTo>
                      <a:pt x="1198" y="36"/>
                    </a:lnTo>
                    <a:lnTo>
                      <a:pt x="1220" y="0"/>
                    </a:lnTo>
                    <a:lnTo>
                      <a:pt x="1228" y="25"/>
                    </a:lnTo>
                    <a:lnTo>
                      <a:pt x="1233" y="53"/>
                    </a:lnTo>
                    <a:lnTo>
                      <a:pt x="1234" y="85"/>
                    </a:lnTo>
                    <a:lnTo>
                      <a:pt x="1235" y="117"/>
                    </a:lnTo>
                    <a:lnTo>
                      <a:pt x="1235" y="148"/>
                    </a:lnTo>
                    <a:lnTo>
                      <a:pt x="1237" y="178"/>
                    </a:lnTo>
                    <a:lnTo>
                      <a:pt x="1241" y="204"/>
                    </a:lnTo>
                    <a:lnTo>
                      <a:pt x="1251" y="228"/>
                    </a:lnTo>
                    <a:close/>
                  </a:path>
                </a:pathLst>
              </a:custGeom>
              <a:solidFill>
                <a:srgbClr val="F2D8CE"/>
              </a:solidFill>
              <a:ln w="9525">
                <a:noFill/>
                <a:round/>
                <a:headEnd/>
                <a:tailEnd/>
              </a:ln>
            </p:spPr>
            <p:txBody>
              <a:bodyPr/>
              <a:lstStyle/>
              <a:p>
                <a:pPr>
                  <a:defRPr/>
                </a:pPr>
                <a:endParaRPr lang="en-CA"/>
              </a:p>
            </p:txBody>
          </p:sp>
          <p:sp>
            <p:nvSpPr>
              <p:cNvPr id="1229864" name="Freeform 40"/>
              <p:cNvSpPr>
                <a:spLocks/>
              </p:cNvSpPr>
              <p:nvPr/>
            </p:nvSpPr>
            <p:spPr bwMode="auto">
              <a:xfrm>
                <a:off x="4220" y="878"/>
                <a:ext cx="10" cy="8"/>
              </a:xfrm>
              <a:custGeom>
                <a:avLst/>
                <a:gdLst/>
                <a:ahLst/>
                <a:cxnLst>
                  <a:cxn ang="0">
                    <a:pos x="52" y="20"/>
                  </a:cxn>
                  <a:cxn ang="0">
                    <a:pos x="45" y="22"/>
                  </a:cxn>
                  <a:cxn ang="0">
                    <a:pos x="43" y="30"/>
                  </a:cxn>
                  <a:cxn ang="0">
                    <a:pos x="42" y="37"/>
                  </a:cxn>
                  <a:cxn ang="0">
                    <a:pos x="42" y="42"/>
                  </a:cxn>
                  <a:cxn ang="0">
                    <a:pos x="0" y="20"/>
                  </a:cxn>
                  <a:cxn ang="0">
                    <a:pos x="21" y="0"/>
                  </a:cxn>
                  <a:cxn ang="0">
                    <a:pos x="52" y="20"/>
                  </a:cxn>
                </a:cxnLst>
                <a:rect l="0" t="0" r="r" b="b"/>
                <a:pathLst>
                  <a:path w="52" h="42">
                    <a:moveTo>
                      <a:pt x="52" y="20"/>
                    </a:moveTo>
                    <a:lnTo>
                      <a:pt x="45" y="22"/>
                    </a:lnTo>
                    <a:lnTo>
                      <a:pt x="43" y="30"/>
                    </a:lnTo>
                    <a:lnTo>
                      <a:pt x="42" y="37"/>
                    </a:lnTo>
                    <a:lnTo>
                      <a:pt x="42" y="42"/>
                    </a:lnTo>
                    <a:lnTo>
                      <a:pt x="0" y="20"/>
                    </a:lnTo>
                    <a:lnTo>
                      <a:pt x="21" y="0"/>
                    </a:lnTo>
                    <a:lnTo>
                      <a:pt x="52" y="20"/>
                    </a:lnTo>
                    <a:close/>
                  </a:path>
                </a:pathLst>
              </a:custGeom>
              <a:solidFill>
                <a:srgbClr val="00F2CC"/>
              </a:solidFill>
              <a:ln w="9525">
                <a:noFill/>
                <a:round/>
                <a:headEnd/>
                <a:tailEnd/>
              </a:ln>
            </p:spPr>
            <p:txBody>
              <a:bodyPr/>
              <a:lstStyle/>
              <a:p>
                <a:pPr>
                  <a:defRPr/>
                </a:pPr>
                <a:endParaRPr lang="en-CA"/>
              </a:p>
            </p:txBody>
          </p:sp>
          <p:sp>
            <p:nvSpPr>
              <p:cNvPr id="1229865" name="Freeform 41"/>
              <p:cNvSpPr>
                <a:spLocks/>
              </p:cNvSpPr>
              <p:nvPr/>
            </p:nvSpPr>
            <p:spPr bwMode="auto">
              <a:xfrm>
                <a:off x="4081" y="893"/>
                <a:ext cx="27" cy="14"/>
              </a:xfrm>
              <a:custGeom>
                <a:avLst/>
                <a:gdLst/>
                <a:ahLst/>
                <a:cxnLst>
                  <a:cxn ang="0">
                    <a:pos x="134" y="5"/>
                  </a:cxn>
                  <a:cxn ang="0">
                    <a:pos x="117" y="14"/>
                  </a:cxn>
                  <a:cxn ang="0">
                    <a:pos x="104" y="27"/>
                  </a:cxn>
                  <a:cxn ang="0">
                    <a:pos x="89" y="39"/>
                  </a:cxn>
                  <a:cxn ang="0">
                    <a:pos x="74" y="52"/>
                  </a:cxn>
                  <a:cxn ang="0">
                    <a:pos x="57" y="62"/>
                  </a:cxn>
                  <a:cxn ang="0">
                    <a:pos x="40" y="69"/>
                  </a:cxn>
                  <a:cxn ang="0">
                    <a:pos x="20" y="71"/>
                  </a:cxn>
                  <a:cxn ang="0">
                    <a:pos x="0" y="68"/>
                  </a:cxn>
                  <a:cxn ang="0">
                    <a:pos x="11" y="54"/>
                  </a:cxn>
                  <a:cxn ang="0">
                    <a:pos x="27" y="42"/>
                  </a:cxn>
                  <a:cxn ang="0">
                    <a:pos x="44" y="28"/>
                  </a:cxn>
                  <a:cxn ang="0">
                    <a:pos x="62" y="17"/>
                  </a:cxn>
                  <a:cxn ang="0">
                    <a:pos x="80" y="8"/>
                  </a:cxn>
                  <a:cxn ang="0">
                    <a:pos x="99" y="2"/>
                  </a:cxn>
                  <a:cxn ang="0">
                    <a:pos x="116" y="0"/>
                  </a:cxn>
                  <a:cxn ang="0">
                    <a:pos x="134" y="5"/>
                  </a:cxn>
                </a:cxnLst>
                <a:rect l="0" t="0" r="r" b="b"/>
                <a:pathLst>
                  <a:path w="134" h="71">
                    <a:moveTo>
                      <a:pt x="134" y="5"/>
                    </a:moveTo>
                    <a:lnTo>
                      <a:pt x="117" y="14"/>
                    </a:lnTo>
                    <a:lnTo>
                      <a:pt x="104" y="27"/>
                    </a:lnTo>
                    <a:lnTo>
                      <a:pt x="89" y="39"/>
                    </a:lnTo>
                    <a:lnTo>
                      <a:pt x="74" y="52"/>
                    </a:lnTo>
                    <a:lnTo>
                      <a:pt x="57" y="62"/>
                    </a:lnTo>
                    <a:lnTo>
                      <a:pt x="40" y="69"/>
                    </a:lnTo>
                    <a:lnTo>
                      <a:pt x="20" y="71"/>
                    </a:lnTo>
                    <a:lnTo>
                      <a:pt x="0" y="68"/>
                    </a:lnTo>
                    <a:lnTo>
                      <a:pt x="11" y="54"/>
                    </a:lnTo>
                    <a:lnTo>
                      <a:pt x="27" y="42"/>
                    </a:lnTo>
                    <a:lnTo>
                      <a:pt x="44" y="28"/>
                    </a:lnTo>
                    <a:lnTo>
                      <a:pt x="62" y="17"/>
                    </a:lnTo>
                    <a:lnTo>
                      <a:pt x="80" y="8"/>
                    </a:lnTo>
                    <a:lnTo>
                      <a:pt x="99" y="2"/>
                    </a:lnTo>
                    <a:lnTo>
                      <a:pt x="116" y="0"/>
                    </a:lnTo>
                    <a:lnTo>
                      <a:pt x="134" y="5"/>
                    </a:lnTo>
                    <a:close/>
                  </a:path>
                </a:pathLst>
              </a:custGeom>
              <a:solidFill>
                <a:srgbClr val="000000"/>
              </a:solidFill>
              <a:ln w="9525">
                <a:noFill/>
                <a:round/>
                <a:headEnd/>
                <a:tailEnd/>
              </a:ln>
            </p:spPr>
            <p:txBody>
              <a:bodyPr/>
              <a:lstStyle/>
              <a:p>
                <a:pPr>
                  <a:defRPr/>
                </a:pPr>
                <a:endParaRPr lang="en-CA"/>
              </a:p>
            </p:txBody>
          </p:sp>
          <p:sp>
            <p:nvSpPr>
              <p:cNvPr id="1229866" name="Freeform 42"/>
              <p:cNvSpPr>
                <a:spLocks/>
              </p:cNvSpPr>
              <p:nvPr/>
            </p:nvSpPr>
            <p:spPr bwMode="auto">
              <a:xfrm>
                <a:off x="4147" y="896"/>
                <a:ext cx="43" cy="37"/>
              </a:xfrm>
              <a:custGeom>
                <a:avLst/>
                <a:gdLst/>
                <a:ahLst/>
                <a:cxnLst>
                  <a:cxn ang="0">
                    <a:pos x="208" y="3"/>
                  </a:cxn>
                  <a:cxn ang="0">
                    <a:pos x="212" y="21"/>
                  </a:cxn>
                  <a:cxn ang="0">
                    <a:pos x="214" y="39"/>
                  </a:cxn>
                  <a:cxn ang="0">
                    <a:pos x="211" y="56"/>
                  </a:cxn>
                  <a:cxn ang="0">
                    <a:pos x="207" y="73"/>
                  </a:cxn>
                  <a:cxn ang="0">
                    <a:pos x="200" y="89"/>
                  </a:cxn>
                  <a:cxn ang="0">
                    <a:pos x="192" y="104"/>
                  </a:cxn>
                  <a:cxn ang="0">
                    <a:pos x="183" y="120"/>
                  </a:cxn>
                  <a:cxn ang="0">
                    <a:pos x="176" y="137"/>
                  </a:cxn>
                  <a:cxn ang="0">
                    <a:pos x="158" y="147"/>
                  </a:cxn>
                  <a:cxn ang="0">
                    <a:pos x="140" y="159"/>
                  </a:cxn>
                  <a:cxn ang="0">
                    <a:pos x="120" y="168"/>
                  </a:cxn>
                  <a:cxn ang="0">
                    <a:pos x="101" y="177"/>
                  </a:cxn>
                  <a:cxn ang="0">
                    <a:pos x="78" y="181"/>
                  </a:cxn>
                  <a:cxn ang="0">
                    <a:pos x="55" y="185"/>
                  </a:cxn>
                  <a:cxn ang="0">
                    <a:pos x="33" y="183"/>
                  </a:cxn>
                  <a:cxn ang="0">
                    <a:pos x="10" y="179"/>
                  </a:cxn>
                  <a:cxn ang="0">
                    <a:pos x="1" y="166"/>
                  </a:cxn>
                  <a:cxn ang="0">
                    <a:pos x="0" y="156"/>
                  </a:cxn>
                  <a:cxn ang="0">
                    <a:pos x="2" y="145"/>
                  </a:cxn>
                  <a:cxn ang="0">
                    <a:pos x="9" y="135"/>
                  </a:cxn>
                  <a:cxn ang="0">
                    <a:pos x="16" y="124"/>
                  </a:cxn>
                  <a:cxn ang="0">
                    <a:pos x="24" y="112"/>
                  </a:cxn>
                  <a:cxn ang="0">
                    <a:pos x="29" y="99"/>
                  </a:cxn>
                  <a:cxn ang="0">
                    <a:pos x="32" y="85"/>
                  </a:cxn>
                  <a:cxn ang="0">
                    <a:pos x="47" y="68"/>
                  </a:cxn>
                  <a:cxn ang="0">
                    <a:pos x="65" y="52"/>
                  </a:cxn>
                  <a:cxn ang="0">
                    <a:pos x="85" y="35"/>
                  </a:cxn>
                  <a:cxn ang="0">
                    <a:pos x="107" y="23"/>
                  </a:cxn>
                  <a:cxn ang="0">
                    <a:pos x="130" y="12"/>
                  </a:cxn>
                  <a:cxn ang="0">
                    <a:pos x="154" y="4"/>
                  </a:cxn>
                  <a:cxn ang="0">
                    <a:pos x="180" y="0"/>
                  </a:cxn>
                  <a:cxn ang="0">
                    <a:pos x="208" y="3"/>
                  </a:cxn>
                </a:cxnLst>
                <a:rect l="0" t="0" r="r" b="b"/>
                <a:pathLst>
                  <a:path w="214" h="185">
                    <a:moveTo>
                      <a:pt x="208" y="3"/>
                    </a:moveTo>
                    <a:lnTo>
                      <a:pt x="212" y="21"/>
                    </a:lnTo>
                    <a:lnTo>
                      <a:pt x="214" y="39"/>
                    </a:lnTo>
                    <a:lnTo>
                      <a:pt x="211" y="56"/>
                    </a:lnTo>
                    <a:lnTo>
                      <a:pt x="207" y="73"/>
                    </a:lnTo>
                    <a:lnTo>
                      <a:pt x="200" y="89"/>
                    </a:lnTo>
                    <a:lnTo>
                      <a:pt x="192" y="104"/>
                    </a:lnTo>
                    <a:lnTo>
                      <a:pt x="183" y="120"/>
                    </a:lnTo>
                    <a:lnTo>
                      <a:pt x="176" y="137"/>
                    </a:lnTo>
                    <a:lnTo>
                      <a:pt x="158" y="147"/>
                    </a:lnTo>
                    <a:lnTo>
                      <a:pt x="140" y="159"/>
                    </a:lnTo>
                    <a:lnTo>
                      <a:pt x="120" y="168"/>
                    </a:lnTo>
                    <a:lnTo>
                      <a:pt x="101" y="177"/>
                    </a:lnTo>
                    <a:lnTo>
                      <a:pt x="78" y="181"/>
                    </a:lnTo>
                    <a:lnTo>
                      <a:pt x="55" y="185"/>
                    </a:lnTo>
                    <a:lnTo>
                      <a:pt x="33" y="183"/>
                    </a:lnTo>
                    <a:lnTo>
                      <a:pt x="10" y="179"/>
                    </a:lnTo>
                    <a:lnTo>
                      <a:pt x="1" y="166"/>
                    </a:lnTo>
                    <a:lnTo>
                      <a:pt x="0" y="156"/>
                    </a:lnTo>
                    <a:lnTo>
                      <a:pt x="2" y="145"/>
                    </a:lnTo>
                    <a:lnTo>
                      <a:pt x="9" y="135"/>
                    </a:lnTo>
                    <a:lnTo>
                      <a:pt x="16" y="124"/>
                    </a:lnTo>
                    <a:lnTo>
                      <a:pt x="24" y="112"/>
                    </a:lnTo>
                    <a:lnTo>
                      <a:pt x="29" y="99"/>
                    </a:lnTo>
                    <a:lnTo>
                      <a:pt x="32" y="85"/>
                    </a:lnTo>
                    <a:lnTo>
                      <a:pt x="47" y="68"/>
                    </a:lnTo>
                    <a:lnTo>
                      <a:pt x="65" y="52"/>
                    </a:lnTo>
                    <a:lnTo>
                      <a:pt x="85" y="35"/>
                    </a:lnTo>
                    <a:lnTo>
                      <a:pt x="107" y="23"/>
                    </a:lnTo>
                    <a:lnTo>
                      <a:pt x="130" y="12"/>
                    </a:lnTo>
                    <a:lnTo>
                      <a:pt x="154" y="4"/>
                    </a:lnTo>
                    <a:lnTo>
                      <a:pt x="180" y="0"/>
                    </a:lnTo>
                    <a:lnTo>
                      <a:pt x="208" y="3"/>
                    </a:lnTo>
                    <a:close/>
                  </a:path>
                </a:pathLst>
              </a:custGeom>
              <a:solidFill>
                <a:srgbClr val="000000"/>
              </a:solidFill>
              <a:ln w="9525">
                <a:noFill/>
                <a:round/>
                <a:headEnd/>
                <a:tailEnd/>
              </a:ln>
            </p:spPr>
            <p:txBody>
              <a:bodyPr/>
              <a:lstStyle/>
              <a:p>
                <a:pPr>
                  <a:defRPr/>
                </a:pPr>
                <a:endParaRPr lang="en-CA"/>
              </a:p>
            </p:txBody>
          </p:sp>
          <p:sp>
            <p:nvSpPr>
              <p:cNvPr id="1229867" name="Freeform 43"/>
              <p:cNvSpPr>
                <a:spLocks/>
              </p:cNvSpPr>
              <p:nvPr/>
            </p:nvSpPr>
            <p:spPr bwMode="auto">
              <a:xfrm>
                <a:off x="4170" y="904"/>
                <a:ext cx="9" cy="13"/>
              </a:xfrm>
              <a:custGeom>
                <a:avLst/>
                <a:gdLst/>
                <a:ahLst/>
                <a:cxnLst>
                  <a:cxn ang="0">
                    <a:pos x="22" y="62"/>
                  </a:cxn>
                  <a:cxn ang="0">
                    <a:pos x="7" y="50"/>
                  </a:cxn>
                  <a:cxn ang="0">
                    <a:pos x="0" y="39"/>
                  </a:cxn>
                  <a:cxn ang="0">
                    <a:pos x="0" y="29"/>
                  </a:cxn>
                  <a:cxn ang="0">
                    <a:pos x="5" y="20"/>
                  </a:cxn>
                  <a:cxn ang="0">
                    <a:pos x="13" y="11"/>
                  </a:cxn>
                  <a:cxn ang="0">
                    <a:pos x="24" y="5"/>
                  </a:cxn>
                  <a:cxn ang="0">
                    <a:pos x="34" y="0"/>
                  </a:cxn>
                  <a:cxn ang="0">
                    <a:pos x="44" y="0"/>
                  </a:cxn>
                  <a:cxn ang="0">
                    <a:pos x="46" y="7"/>
                  </a:cxn>
                  <a:cxn ang="0">
                    <a:pos x="47" y="15"/>
                  </a:cxn>
                  <a:cxn ang="0">
                    <a:pos x="46" y="23"/>
                  </a:cxn>
                  <a:cxn ang="0">
                    <a:pos x="45" y="31"/>
                  </a:cxn>
                  <a:cxn ang="0">
                    <a:pos x="40" y="39"/>
                  </a:cxn>
                  <a:cxn ang="0">
                    <a:pos x="35" y="47"/>
                  </a:cxn>
                  <a:cxn ang="0">
                    <a:pos x="28" y="55"/>
                  </a:cxn>
                  <a:cxn ang="0">
                    <a:pos x="22" y="62"/>
                  </a:cxn>
                </a:cxnLst>
                <a:rect l="0" t="0" r="r" b="b"/>
                <a:pathLst>
                  <a:path w="47" h="62">
                    <a:moveTo>
                      <a:pt x="22" y="62"/>
                    </a:moveTo>
                    <a:lnTo>
                      <a:pt x="7" y="50"/>
                    </a:lnTo>
                    <a:lnTo>
                      <a:pt x="0" y="39"/>
                    </a:lnTo>
                    <a:lnTo>
                      <a:pt x="0" y="29"/>
                    </a:lnTo>
                    <a:lnTo>
                      <a:pt x="5" y="20"/>
                    </a:lnTo>
                    <a:lnTo>
                      <a:pt x="13" y="11"/>
                    </a:lnTo>
                    <a:lnTo>
                      <a:pt x="24" y="5"/>
                    </a:lnTo>
                    <a:lnTo>
                      <a:pt x="34" y="0"/>
                    </a:lnTo>
                    <a:lnTo>
                      <a:pt x="44" y="0"/>
                    </a:lnTo>
                    <a:lnTo>
                      <a:pt x="46" y="7"/>
                    </a:lnTo>
                    <a:lnTo>
                      <a:pt x="47" y="15"/>
                    </a:lnTo>
                    <a:lnTo>
                      <a:pt x="46" y="23"/>
                    </a:lnTo>
                    <a:lnTo>
                      <a:pt x="45" y="31"/>
                    </a:lnTo>
                    <a:lnTo>
                      <a:pt x="40" y="39"/>
                    </a:lnTo>
                    <a:lnTo>
                      <a:pt x="35" y="47"/>
                    </a:lnTo>
                    <a:lnTo>
                      <a:pt x="28" y="55"/>
                    </a:lnTo>
                    <a:lnTo>
                      <a:pt x="22" y="62"/>
                    </a:lnTo>
                    <a:close/>
                  </a:path>
                </a:pathLst>
              </a:custGeom>
              <a:solidFill>
                <a:srgbClr val="00F2CC"/>
              </a:solidFill>
              <a:ln w="9525">
                <a:noFill/>
                <a:round/>
                <a:headEnd/>
                <a:tailEnd/>
              </a:ln>
            </p:spPr>
            <p:txBody>
              <a:bodyPr/>
              <a:lstStyle/>
              <a:p>
                <a:pPr>
                  <a:defRPr/>
                </a:pPr>
                <a:endParaRPr lang="en-CA"/>
              </a:p>
            </p:txBody>
          </p:sp>
          <p:sp>
            <p:nvSpPr>
              <p:cNvPr id="1229868" name="Freeform 44"/>
              <p:cNvSpPr>
                <a:spLocks/>
              </p:cNvSpPr>
              <p:nvPr/>
            </p:nvSpPr>
            <p:spPr bwMode="auto">
              <a:xfrm>
                <a:off x="4160" y="913"/>
                <a:ext cx="10" cy="10"/>
              </a:xfrm>
              <a:custGeom>
                <a:avLst/>
                <a:gdLst/>
                <a:ahLst/>
                <a:cxnLst>
                  <a:cxn ang="0">
                    <a:pos x="52" y="42"/>
                  </a:cxn>
                  <a:cxn ang="0">
                    <a:pos x="50" y="44"/>
                  </a:cxn>
                  <a:cxn ang="0">
                    <a:pos x="44" y="46"/>
                  </a:cxn>
                  <a:cxn ang="0">
                    <a:pos x="37" y="48"/>
                  </a:cxn>
                  <a:cxn ang="0">
                    <a:pos x="29" y="50"/>
                  </a:cxn>
                  <a:cxn ang="0">
                    <a:pos x="20" y="50"/>
                  </a:cxn>
                  <a:cxn ang="0">
                    <a:pos x="11" y="51"/>
                  </a:cxn>
                  <a:cxn ang="0">
                    <a:pos x="5" y="51"/>
                  </a:cxn>
                  <a:cxn ang="0">
                    <a:pos x="0" y="52"/>
                  </a:cxn>
                  <a:cxn ang="0">
                    <a:pos x="22" y="0"/>
                  </a:cxn>
                  <a:cxn ang="0">
                    <a:pos x="52" y="42"/>
                  </a:cxn>
                </a:cxnLst>
                <a:rect l="0" t="0" r="r" b="b"/>
                <a:pathLst>
                  <a:path w="52" h="52">
                    <a:moveTo>
                      <a:pt x="52" y="42"/>
                    </a:moveTo>
                    <a:lnTo>
                      <a:pt x="50" y="44"/>
                    </a:lnTo>
                    <a:lnTo>
                      <a:pt x="44" y="46"/>
                    </a:lnTo>
                    <a:lnTo>
                      <a:pt x="37" y="48"/>
                    </a:lnTo>
                    <a:lnTo>
                      <a:pt x="29" y="50"/>
                    </a:lnTo>
                    <a:lnTo>
                      <a:pt x="20" y="50"/>
                    </a:lnTo>
                    <a:lnTo>
                      <a:pt x="11" y="51"/>
                    </a:lnTo>
                    <a:lnTo>
                      <a:pt x="5" y="51"/>
                    </a:lnTo>
                    <a:lnTo>
                      <a:pt x="0" y="52"/>
                    </a:lnTo>
                    <a:lnTo>
                      <a:pt x="22" y="0"/>
                    </a:lnTo>
                    <a:lnTo>
                      <a:pt x="52" y="42"/>
                    </a:lnTo>
                    <a:close/>
                  </a:path>
                </a:pathLst>
              </a:custGeom>
              <a:solidFill>
                <a:srgbClr val="FFFFFF"/>
              </a:solidFill>
              <a:ln w="9525">
                <a:noFill/>
                <a:round/>
                <a:headEnd/>
                <a:tailEnd/>
              </a:ln>
            </p:spPr>
            <p:txBody>
              <a:bodyPr/>
              <a:lstStyle/>
              <a:p>
                <a:pPr>
                  <a:defRPr/>
                </a:pPr>
                <a:endParaRPr lang="en-CA"/>
              </a:p>
            </p:txBody>
          </p:sp>
          <p:sp>
            <p:nvSpPr>
              <p:cNvPr id="1229869" name="Freeform 45"/>
              <p:cNvSpPr>
                <a:spLocks/>
              </p:cNvSpPr>
              <p:nvPr/>
            </p:nvSpPr>
            <p:spPr bwMode="auto">
              <a:xfrm>
                <a:off x="4222" y="954"/>
                <a:ext cx="19" cy="13"/>
              </a:xfrm>
              <a:custGeom>
                <a:avLst/>
                <a:gdLst/>
                <a:ahLst/>
                <a:cxnLst>
                  <a:cxn ang="0">
                    <a:pos x="93" y="11"/>
                  </a:cxn>
                  <a:cxn ang="0">
                    <a:pos x="94" y="18"/>
                  </a:cxn>
                  <a:cxn ang="0">
                    <a:pos x="93" y="26"/>
                  </a:cxn>
                  <a:cxn ang="0">
                    <a:pos x="89" y="33"/>
                  </a:cxn>
                  <a:cxn ang="0">
                    <a:pos x="84" y="41"/>
                  </a:cxn>
                  <a:cxn ang="0">
                    <a:pos x="76" y="46"/>
                  </a:cxn>
                  <a:cxn ang="0">
                    <a:pos x="67" y="53"/>
                  </a:cxn>
                  <a:cxn ang="0">
                    <a:pos x="58" y="58"/>
                  </a:cxn>
                  <a:cxn ang="0">
                    <a:pos x="51" y="63"/>
                  </a:cxn>
                  <a:cxn ang="0">
                    <a:pos x="38" y="62"/>
                  </a:cxn>
                  <a:cxn ang="0">
                    <a:pos x="29" y="62"/>
                  </a:cxn>
                  <a:cxn ang="0">
                    <a:pos x="20" y="61"/>
                  </a:cxn>
                  <a:cxn ang="0">
                    <a:pos x="14" y="59"/>
                  </a:cxn>
                  <a:cxn ang="0">
                    <a:pos x="7" y="54"/>
                  </a:cxn>
                  <a:cxn ang="0">
                    <a:pos x="3" y="50"/>
                  </a:cxn>
                  <a:cxn ang="0">
                    <a:pos x="0" y="42"/>
                  </a:cxn>
                  <a:cxn ang="0">
                    <a:pos x="0" y="32"/>
                  </a:cxn>
                  <a:cxn ang="0">
                    <a:pos x="10" y="29"/>
                  </a:cxn>
                  <a:cxn ang="0">
                    <a:pos x="20" y="24"/>
                  </a:cxn>
                  <a:cxn ang="0">
                    <a:pos x="31" y="16"/>
                  </a:cxn>
                  <a:cxn ang="0">
                    <a:pos x="42" y="9"/>
                  </a:cxn>
                  <a:cxn ang="0">
                    <a:pos x="52" y="2"/>
                  </a:cxn>
                  <a:cxn ang="0">
                    <a:pos x="63" y="0"/>
                  </a:cxn>
                  <a:cxn ang="0">
                    <a:pos x="77" y="2"/>
                  </a:cxn>
                  <a:cxn ang="0">
                    <a:pos x="93" y="11"/>
                  </a:cxn>
                </a:cxnLst>
                <a:rect l="0" t="0" r="r" b="b"/>
                <a:pathLst>
                  <a:path w="94" h="63">
                    <a:moveTo>
                      <a:pt x="93" y="11"/>
                    </a:moveTo>
                    <a:lnTo>
                      <a:pt x="94" y="18"/>
                    </a:lnTo>
                    <a:lnTo>
                      <a:pt x="93" y="26"/>
                    </a:lnTo>
                    <a:lnTo>
                      <a:pt x="89" y="33"/>
                    </a:lnTo>
                    <a:lnTo>
                      <a:pt x="84" y="41"/>
                    </a:lnTo>
                    <a:lnTo>
                      <a:pt x="76" y="46"/>
                    </a:lnTo>
                    <a:lnTo>
                      <a:pt x="67" y="53"/>
                    </a:lnTo>
                    <a:lnTo>
                      <a:pt x="58" y="58"/>
                    </a:lnTo>
                    <a:lnTo>
                      <a:pt x="51" y="63"/>
                    </a:lnTo>
                    <a:lnTo>
                      <a:pt x="38" y="62"/>
                    </a:lnTo>
                    <a:lnTo>
                      <a:pt x="29" y="62"/>
                    </a:lnTo>
                    <a:lnTo>
                      <a:pt x="20" y="61"/>
                    </a:lnTo>
                    <a:lnTo>
                      <a:pt x="14" y="59"/>
                    </a:lnTo>
                    <a:lnTo>
                      <a:pt x="7" y="54"/>
                    </a:lnTo>
                    <a:lnTo>
                      <a:pt x="3" y="50"/>
                    </a:lnTo>
                    <a:lnTo>
                      <a:pt x="0" y="42"/>
                    </a:lnTo>
                    <a:lnTo>
                      <a:pt x="0" y="32"/>
                    </a:lnTo>
                    <a:lnTo>
                      <a:pt x="10" y="29"/>
                    </a:lnTo>
                    <a:lnTo>
                      <a:pt x="20" y="24"/>
                    </a:lnTo>
                    <a:lnTo>
                      <a:pt x="31" y="16"/>
                    </a:lnTo>
                    <a:lnTo>
                      <a:pt x="42" y="9"/>
                    </a:lnTo>
                    <a:lnTo>
                      <a:pt x="52" y="2"/>
                    </a:lnTo>
                    <a:lnTo>
                      <a:pt x="63" y="0"/>
                    </a:lnTo>
                    <a:lnTo>
                      <a:pt x="77" y="2"/>
                    </a:lnTo>
                    <a:lnTo>
                      <a:pt x="93" y="11"/>
                    </a:lnTo>
                    <a:close/>
                  </a:path>
                </a:pathLst>
              </a:custGeom>
              <a:solidFill>
                <a:srgbClr val="000000"/>
              </a:solidFill>
              <a:ln w="9525">
                <a:noFill/>
                <a:round/>
                <a:headEnd/>
                <a:tailEnd/>
              </a:ln>
            </p:spPr>
            <p:txBody>
              <a:bodyPr/>
              <a:lstStyle/>
              <a:p>
                <a:pPr>
                  <a:defRPr/>
                </a:pPr>
                <a:endParaRPr lang="en-CA"/>
              </a:p>
            </p:txBody>
          </p:sp>
          <p:sp>
            <p:nvSpPr>
              <p:cNvPr id="1229870" name="Freeform 46"/>
              <p:cNvSpPr>
                <a:spLocks/>
              </p:cNvSpPr>
              <p:nvPr/>
            </p:nvSpPr>
            <p:spPr bwMode="auto">
              <a:xfrm>
                <a:off x="4222" y="958"/>
                <a:ext cx="102" cy="121"/>
              </a:xfrm>
              <a:custGeom>
                <a:avLst/>
                <a:gdLst/>
                <a:ahLst/>
                <a:cxnLst>
                  <a:cxn ang="0">
                    <a:pos x="408" y="72"/>
                  </a:cxn>
                  <a:cxn ang="0">
                    <a:pos x="422" y="148"/>
                  </a:cxn>
                  <a:cxn ang="0">
                    <a:pos x="449" y="220"/>
                  </a:cxn>
                  <a:cxn ang="0">
                    <a:pos x="487" y="285"/>
                  </a:cxn>
                  <a:cxn ang="0">
                    <a:pos x="500" y="329"/>
                  </a:cxn>
                  <a:cxn ang="0">
                    <a:pos x="475" y="363"/>
                  </a:cxn>
                  <a:cxn ang="0">
                    <a:pos x="444" y="398"/>
                  </a:cxn>
                  <a:cxn ang="0">
                    <a:pos x="411" y="432"/>
                  </a:cxn>
                  <a:cxn ang="0">
                    <a:pos x="366" y="418"/>
                  </a:cxn>
                  <a:cxn ang="0">
                    <a:pos x="392" y="393"/>
                  </a:cxn>
                  <a:cxn ang="0">
                    <a:pos x="422" y="369"/>
                  </a:cxn>
                  <a:cxn ang="0">
                    <a:pos x="444" y="342"/>
                  </a:cxn>
                  <a:cxn ang="0">
                    <a:pos x="448" y="314"/>
                  </a:cxn>
                  <a:cxn ang="0">
                    <a:pos x="422" y="297"/>
                  </a:cxn>
                  <a:cxn ang="0">
                    <a:pos x="396" y="294"/>
                  </a:cxn>
                  <a:cxn ang="0">
                    <a:pos x="369" y="296"/>
                  </a:cxn>
                  <a:cxn ang="0">
                    <a:pos x="344" y="304"/>
                  </a:cxn>
                  <a:cxn ang="0">
                    <a:pos x="316" y="264"/>
                  </a:cxn>
                  <a:cxn ang="0">
                    <a:pos x="301" y="219"/>
                  </a:cxn>
                  <a:cxn ang="0">
                    <a:pos x="284" y="180"/>
                  </a:cxn>
                  <a:cxn ang="0">
                    <a:pos x="252" y="158"/>
                  </a:cxn>
                  <a:cxn ang="0">
                    <a:pos x="227" y="202"/>
                  </a:cxn>
                  <a:cxn ang="0">
                    <a:pos x="212" y="254"/>
                  </a:cxn>
                  <a:cxn ang="0">
                    <a:pos x="201" y="310"/>
                  </a:cxn>
                  <a:cxn ang="0">
                    <a:pos x="189" y="366"/>
                  </a:cxn>
                  <a:cxn ang="0">
                    <a:pos x="150" y="381"/>
                  </a:cxn>
                  <a:cxn ang="0">
                    <a:pos x="112" y="397"/>
                  </a:cxn>
                  <a:cxn ang="0">
                    <a:pos x="72" y="412"/>
                  </a:cxn>
                  <a:cxn ang="0">
                    <a:pos x="34" y="428"/>
                  </a:cxn>
                  <a:cxn ang="0">
                    <a:pos x="69" y="462"/>
                  </a:cxn>
                  <a:cxn ang="0">
                    <a:pos x="121" y="486"/>
                  </a:cxn>
                  <a:cxn ang="0">
                    <a:pos x="158" y="520"/>
                  </a:cxn>
                  <a:cxn ang="0">
                    <a:pos x="148" y="584"/>
                  </a:cxn>
                  <a:cxn ang="0">
                    <a:pos x="122" y="591"/>
                  </a:cxn>
                  <a:cxn ang="0">
                    <a:pos x="93" y="598"/>
                  </a:cxn>
                  <a:cxn ang="0">
                    <a:pos x="63" y="602"/>
                  </a:cxn>
                  <a:cxn ang="0">
                    <a:pos x="34" y="604"/>
                  </a:cxn>
                  <a:cxn ang="0">
                    <a:pos x="39" y="574"/>
                  </a:cxn>
                  <a:cxn ang="0">
                    <a:pos x="34" y="549"/>
                  </a:cxn>
                  <a:cxn ang="0">
                    <a:pos x="19" y="528"/>
                  </a:cxn>
                  <a:cxn ang="0">
                    <a:pos x="3" y="511"/>
                  </a:cxn>
                  <a:cxn ang="0">
                    <a:pos x="1" y="443"/>
                  </a:cxn>
                  <a:cxn ang="0">
                    <a:pos x="0" y="369"/>
                  </a:cxn>
                  <a:cxn ang="0">
                    <a:pos x="2" y="294"/>
                  </a:cxn>
                  <a:cxn ang="0">
                    <a:pos x="13" y="221"/>
                  </a:cxn>
                  <a:cxn ang="0">
                    <a:pos x="61" y="229"/>
                  </a:cxn>
                  <a:cxn ang="0">
                    <a:pos x="109" y="236"/>
                  </a:cxn>
                  <a:cxn ang="0">
                    <a:pos x="157" y="235"/>
                  </a:cxn>
                  <a:cxn ang="0">
                    <a:pos x="200" y="221"/>
                  </a:cxn>
                  <a:cxn ang="0">
                    <a:pos x="231" y="156"/>
                  </a:cxn>
                  <a:cxn ang="0">
                    <a:pos x="226" y="77"/>
                  </a:cxn>
                  <a:cxn ang="0">
                    <a:pos x="238" y="15"/>
                  </a:cxn>
                  <a:cxn ang="0">
                    <a:pos x="324" y="3"/>
                  </a:cxn>
                  <a:cxn ang="0">
                    <a:pos x="348" y="10"/>
                  </a:cxn>
                  <a:cxn ang="0">
                    <a:pos x="373" y="10"/>
                  </a:cxn>
                  <a:cxn ang="0">
                    <a:pos x="393" y="14"/>
                  </a:cxn>
                  <a:cxn ang="0">
                    <a:pos x="406" y="34"/>
                  </a:cxn>
                </a:cxnLst>
                <a:rect l="0" t="0" r="r" b="b"/>
                <a:pathLst>
                  <a:path w="510" h="604">
                    <a:moveTo>
                      <a:pt x="406" y="34"/>
                    </a:moveTo>
                    <a:lnTo>
                      <a:pt x="408" y="72"/>
                    </a:lnTo>
                    <a:lnTo>
                      <a:pt x="413" y="111"/>
                    </a:lnTo>
                    <a:lnTo>
                      <a:pt x="422" y="148"/>
                    </a:lnTo>
                    <a:lnTo>
                      <a:pt x="435" y="185"/>
                    </a:lnTo>
                    <a:lnTo>
                      <a:pt x="449" y="220"/>
                    </a:lnTo>
                    <a:lnTo>
                      <a:pt x="467" y="254"/>
                    </a:lnTo>
                    <a:lnTo>
                      <a:pt x="487" y="285"/>
                    </a:lnTo>
                    <a:lnTo>
                      <a:pt x="510" y="314"/>
                    </a:lnTo>
                    <a:lnTo>
                      <a:pt x="500" y="329"/>
                    </a:lnTo>
                    <a:lnTo>
                      <a:pt x="489" y="346"/>
                    </a:lnTo>
                    <a:lnTo>
                      <a:pt x="475" y="363"/>
                    </a:lnTo>
                    <a:lnTo>
                      <a:pt x="461" y="381"/>
                    </a:lnTo>
                    <a:lnTo>
                      <a:pt x="444" y="398"/>
                    </a:lnTo>
                    <a:lnTo>
                      <a:pt x="428" y="416"/>
                    </a:lnTo>
                    <a:lnTo>
                      <a:pt x="411" y="432"/>
                    </a:lnTo>
                    <a:lnTo>
                      <a:pt x="396" y="448"/>
                    </a:lnTo>
                    <a:lnTo>
                      <a:pt x="366" y="418"/>
                    </a:lnTo>
                    <a:lnTo>
                      <a:pt x="377" y="406"/>
                    </a:lnTo>
                    <a:lnTo>
                      <a:pt x="392" y="393"/>
                    </a:lnTo>
                    <a:lnTo>
                      <a:pt x="406" y="381"/>
                    </a:lnTo>
                    <a:lnTo>
                      <a:pt x="422" y="369"/>
                    </a:lnTo>
                    <a:lnTo>
                      <a:pt x="434" y="356"/>
                    </a:lnTo>
                    <a:lnTo>
                      <a:pt x="444" y="342"/>
                    </a:lnTo>
                    <a:lnTo>
                      <a:pt x="448" y="328"/>
                    </a:lnTo>
                    <a:lnTo>
                      <a:pt x="448" y="314"/>
                    </a:lnTo>
                    <a:lnTo>
                      <a:pt x="435" y="304"/>
                    </a:lnTo>
                    <a:lnTo>
                      <a:pt x="422" y="297"/>
                    </a:lnTo>
                    <a:lnTo>
                      <a:pt x="409" y="294"/>
                    </a:lnTo>
                    <a:lnTo>
                      <a:pt x="396" y="294"/>
                    </a:lnTo>
                    <a:lnTo>
                      <a:pt x="383" y="294"/>
                    </a:lnTo>
                    <a:lnTo>
                      <a:pt x="369" y="296"/>
                    </a:lnTo>
                    <a:lnTo>
                      <a:pt x="356" y="299"/>
                    </a:lnTo>
                    <a:lnTo>
                      <a:pt x="344" y="304"/>
                    </a:lnTo>
                    <a:lnTo>
                      <a:pt x="327" y="285"/>
                    </a:lnTo>
                    <a:lnTo>
                      <a:pt x="316" y="264"/>
                    </a:lnTo>
                    <a:lnTo>
                      <a:pt x="307" y="242"/>
                    </a:lnTo>
                    <a:lnTo>
                      <a:pt x="301" y="219"/>
                    </a:lnTo>
                    <a:lnTo>
                      <a:pt x="293" y="198"/>
                    </a:lnTo>
                    <a:lnTo>
                      <a:pt x="284" y="180"/>
                    </a:lnTo>
                    <a:lnTo>
                      <a:pt x="270" y="165"/>
                    </a:lnTo>
                    <a:lnTo>
                      <a:pt x="252" y="158"/>
                    </a:lnTo>
                    <a:lnTo>
                      <a:pt x="237" y="178"/>
                    </a:lnTo>
                    <a:lnTo>
                      <a:pt x="227" y="202"/>
                    </a:lnTo>
                    <a:lnTo>
                      <a:pt x="218" y="227"/>
                    </a:lnTo>
                    <a:lnTo>
                      <a:pt x="212" y="254"/>
                    </a:lnTo>
                    <a:lnTo>
                      <a:pt x="205" y="281"/>
                    </a:lnTo>
                    <a:lnTo>
                      <a:pt x="201" y="310"/>
                    </a:lnTo>
                    <a:lnTo>
                      <a:pt x="195" y="338"/>
                    </a:lnTo>
                    <a:lnTo>
                      <a:pt x="189" y="366"/>
                    </a:lnTo>
                    <a:lnTo>
                      <a:pt x="169" y="373"/>
                    </a:lnTo>
                    <a:lnTo>
                      <a:pt x="150" y="381"/>
                    </a:lnTo>
                    <a:lnTo>
                      <a:pt x="131" y="389"/>
                    </a:lnTo>
                    <a:lnTo>
                      <a:pt x="112" y="397"/>
                    </a:lnTo>
                    <a:lnTo>
                      <a:pt x="91" y="403"/>
                    </a:lnTo>
                    <a:lnTo>
                      <a:pt x="72" y="412"/>
                    </a:lnTo>
                    <a:lnTo>
                      <a:pt x="53" y="419"/>
                    </a:lnTo>
                    <a:lnTo>
                      <a:pt x="34" y="428"/>
                    </a:lnTo>
                    <a:lnTo>
                      <a:pt x="46" y="446"/>
                    </a:lnTo>
                    <a:lnTo>
                      <a:pt x="69" y="462"/>
                    </a:lnTo>
                    <a:lnTo>
                      <a:pt x="93" y="473"/>
                    </a:lnTo>
                    <a:lnTo>
                      <a:pt x="121" y="486"/>
                    </a:lnTo>
                    <a:lnTo>
                      <a:pt x="142" y="499"/>
                    </a:lnTo>
                    <a:lnTo>
                      <a:pt x="158" y="520"/>
                    </a:lnTo>
                    <a:lnTo>
                      <a:pt x="160" y="546"/>
                    </a:lnTo>
                    <a:lnTo>
                      <a:pt x="148" y="584"/>
                    </a:lnTo>
                    <a:lnTo>
                      <a:pt x="134" y="587"/>
                    </a:lnTo>
                    <a:lnTo>
                      <a:pt x="122" y="591"/>
                    </a:lnTo>
                    <a:lnTo>
                      <a:pt x="107" y="594"/>
                    </a:lnTo>
                    <a:lnTo>
                      <a:pt x="93" y="598"/>
                    </a:lnTo>
                    <a:lnTo>
                      <a:pt x="78" y="600"/>
                    </a:lnTo>
                    <a:lnTo>
                      <a:pt x="63" y="602"/>
                    </a:lnTo>
                    <a:lnTo>
                      <a:pt x="48" y="603"/>
                    </a:lnTo>
                    <a:lnTo>
                      <a:pt x="34" y="604"/>
                    </a:lnTo>
                    <a:lnTo>
                      <a:pt x="38" y="587"/>
                    </a:lnTo>
                    <a:lnTo>
                      <a:pt x="39" y="574"/>
                    </a:lnTo>
                    <a:lnTo>
                      <a:pt x="37" y="560"/>
                    </a:lnTo>
                    <a:lnTo>
                      <a:pt x="34" y="549"/>
                    </a:lnTo>
                    <a:lnTo>
                      <a:pt x="26" y="538"/>
                    </a:lnTo>
                    <a:lnTo>
                      <a:pt x="19" y="528"/>
                    </a:lnTo>
                    <a:lnTo>
                      <a:pt x="10" y="517"/>
                    </a:lnTo>
                    <a:lnTo>
                      <a:pt x="3" y="511"/>
                    </a:lnTo>
                    <a:lnTo>
                      <a:pt x="2" y="477"/>
                    </a:lnTo>
                    <a:lnTo>
                      <a:pt x="1" y="443"/>
                    </a:lnTo>
                    <a:lnTo>
                      <a:pt x="0" y="406"/>
                    </a:lnTo>
                    <a:lnTo>
                      <a:pt x="0" y="369"/>
                    </a:lnTo>
                    <a:lnTo>
                      <a:pt x="0" y="331"/>
                    </a:lnTo>
                    <a:lnTo>
                      <a:pt x="2" y="294"/>
                    </a:lnTo>
                    <a:lnTo>
                      <a:pt x="5" y="256"/>
                    </a:lnTo>
                    <a:lnTo>
                      <a:pt x="13" y="221"/>
                    </a:lnTo>
                    <a:lnTo>
                      <a:pt x="36" y="225"/>
                    </a:lnTo>
                    <a:lnTo>
                      <a:pt x="61" y="229"/>
                    </a:lnTo>
                    <a:lnTo>
                      <a:pt x="84" y="233"/>
                    </a:lnTo>
                    <a:lnTo>
                      <a:pt x="109" y="236"/>
                    </a:lnTo>
                    <a:lnTo>
                      <a:pt x="133" y="236"/>
                    </a:lnTo>
                    <a:lnTo>
                      <a:pt x="157" y="235"/>
                    </a:lnTo>
                    <a:lnTo>
                      <a:pt x="178" y="229"/>
                    </a:lnTo>
                    <a:lnTo>
                      <a:pt x="200" y="221"/>
                    </a:lnTo>
                    <a:lnTo>
                      <a:pt x="223" y="192"/>
                    </a:lnTo>
                    <a:lnTo>
                      <a:pt x="231" y="156"/>
                    </a:lnTo>
                    <a:lnTo>
                      <a:pt x="229" y="115"/>
                    </a:lnTo>
                    <a:lnTo>
                      <a:pt x="226" y="77"/>
                    </a:lnTo>
                    <a:lnTo>
                      <a:pt x="226" y="41"/>
                    </a:lnTo>
                    <a:lnTo>
                      <a:pt x="238" y="15"/>
                    </a:lnTo>
                    <a:lnTo>
                      <a:pt x="267" y="0"/>
                    </a:lnTo>
                    <a:lnTo>
                      <a:pt x="324" y="3"/>
                    </a:lnTo>
                    <a:lnTo>
                      <a:pt x="335" y="8"/>
                    </a:lnTo>
                    <a:lnTo>
                      <a:pt x="348" y="10"/>
                    </a:lnTo>
                    <a:lnTo>
                      <a:pt x="360" y="10"/>
                    </a:lnTo>
                    <a:lnTo>
                      <a:pt x="373" y="10"/>
                    </a:lnTo>
                    <a:lnTo>
                      <a:pt x="383" y="10"/>
                    </a:lnTo>
                    <a:lnTo>
                      <a:pt x="393" y="14"/>
                    </a:lnTo>
                    <a:lnTo>
                      <a:pt x="400" y="20"/>
                    </a:lnTo>
                    <a:lnTo>
                      <a:pt x="406" y="34"/>
                    </a:lnTo>
                    <a:close/>
                  </a:path>
                </a:pathLst>
              </a:custGeom>
              <a:solidFill>
                <a:srgbClr val="E50065"/>
              </a:solidFill>
              <a:ln w="9525">
                <a:noFill/>
                <a:round/>
                <a:headEnd/>
                <a:tailEnd/>
              </a:ln>
            </p:spPr>
            <p:txBody>
              <a:bodyPr/>
              <a:lstStyle/>
              <a:p>
                <a:pPr>
                  <a:defRPr/>
                </a:pPr>
                <a:endParaRPr lang="en-CA"/>
              </a:p>
            </p:txBody>
          </p:sp>
          <p:sp>
            <p:nvSpPr>
              <p:cNvPr id="1229871" name="Freeform 47"/>
              <p:cNvSpPr>
                <a:spLocks/>
              </p:cNvSpPr>
              <p:nvPr/>
            </p:nvSpPr>
            <p:spPr bwMode="auto">
              <a:xfrm>
                <a:off x="4108" y="967"/>
                <a:ext cx="69" cy="92"/>
              </a:xfrm>
              <a:custGeom>
                <a:avLst/>
                <a:gdLst/>
                <a:ahLst/>
                <a:cxnLst>
                  <a:cxn ang="0">
                    <a:pos x="255" y="100"/>
                  </a:cxn>
                  <a:cxn ang="0">
                    <a:pos x="262" y="125"/>
                  </a:cxn>
                  <a:cxn ang="0">
                    <a:pos x="264" y="151"/>
                  </a:cxn>
                  <a:cxn ang="0">
                    <a:pos x="261" y="175"/>
                  </a:cxn>
                  <a:cxn ang="0">
                    <a:pos x="251" y="189"/>
                  </a:cxn>
                  <a:cxn ang="0">
                    <a:pos x="236" y="196"/>
                  </a:cxn>
                  <a:cxn ang="0">
                    <a:pos x="223" y="204"/>
                  </a:cxn>
                  <a:cxn ang="0">
                    <a:pos x="210" y="212"/>
                  </a:cxn>
                  <a:cxn ang="0">
                    <a:pos x="214" y="239"/>
                  </a:cxn>
                  <a:cxn ang="0">
                    <a:pos x="246" y="257"/>
                  </a:cxn>
                  <a:cxn ang="0">
                    <a:pos x="287" y="258"/>
                  </a:cxn>
                  <a:cxn ang="0">
                    <a:pos x="327" y="275"/>
                  </a:cxn>
                  <a:cxn ang="0">
                    <a:pos x="345" y="322"/>
                  </a:cxn>
                  <a:cxn ang="0">
                    <a:pos x="343" y="367"/>
                  </a:cxn>
                  <a:cxn ang="0">
                    <a:pos x="329" y="408"/>
                  </a:cxn>
                  <a:cxn ang="0">
                    <a:pos x="300" y="441"/>
                  </a:cxn>
                  <a:cxn ang="0">
                    <a:pos x="273" y="459"/>
                  </a:cxn>
                  <a:cxn ang="0">
                    <a:pos x="277" y="458"/>
                  </a:cxn>
                  <a:cxn ang="0">
                    <a:pos x="294" y="444"/>
                  </a:cxn>
                  <a:cxn ang="0">
                    <a:pos x="303" y="424"/>
                  </a:cxn>
                  <a:cxn ang="0">
                    <a:pos x="268" y="415"/>
                  </a:cxn>
                  <a:cxn ang="0">
                    <a:pos x="230" y="383"/>
                  </a:cxn>
                  <a:cxn ang="0">
                    <a:pos x="205" y="339"/>
                  </a:cxn>
                  <a:cxn ang="0">
                    <a:pos x="166" y="323"/>
                  </a:cxn>
                  <a:cxn ang="0">
                    <a:pos x="130" y="344"/>
                  </a:cxn>
                  <a:cxn ang="0">
                    <a:pos x="138" y="341"/>
                  </a:cxn>
                  <a:cxn ang="0">
                    <a:pos x="159" y="326"/>
                  </a:cxn>
                  <a:cxn ang="0">
                    <a:pos x="180" y="308"/>
                  </a:cxn>
                  <a:cxn ang="0">
                    <a:pos x="173" y="278"/>
                  </a:cxn>
                  <a:cxn ang="0">
                    <a:pos x="147" y="273"/>
                  </a:cxn>
                  <a:cxn ang="0">
                    <a:pos x="121" y="293"/>
                  </a:cxn>
                  <a:cxn ang="0">
                    <a:pos x="94" y="315"/>
                  </a:cxn>
                  <a:cxn ang="0">
                    <a:pos x="78" y="318"/>
                  </a:cxn>
                  <a:cxn ang="0">
                    <a:pos x="90" y="306"/>
                  </a:cxn>
                  <a:cxn ang="0">
                    <a:pos x="107" y="287"/>
                  </a:cxn>
                  <a:cxn ang="0">
                    <a:pos x="105" y="261"/>
                  </a:cxn>
                  <a:cxn ang="0">
                    <a:pos x="102" y="233"/>
                  </a:cxn>
                  <a:cxn ang="0">
                    <a:pos x="131" y="215"/>
                  </a:cxn>
                  <a:cxn ang="0">
                    <a:pos x="159" y="201"/>
                  </a:cxn>
                  <a:cxn ang="0">
                    <a:pos x="164" y="180"/>
                  </a:cxn>
                  <a:cxn ang="0">
                    <a:pos x="133" y="164"/>
                  </a:cxn>
                  <a:cxn ang="0">
                    <a:pos x="95" y="187"/>
                  </a:cxn>
                  <a:cxn ang="0">
                    <a:pos x="61" y="216"/>
                  </a:cxn>
                  <a:cxn ang="0">
                    <a:pos x="27" y="232"/>
                  </a:cxn>
                  <a:cxn ang="0">
                    <a:pos x="21" y="207"/>
                  </a:cxn>
                  <a:cxn ang="0">
                    <a:pos x="55" y="174"/>
                  </a:cxn>
                  <a:cxn ang="0">
                    <a:pos x="95" y="145"/>
                  </a:cxn>
                  <a:cxn ang="0">
                    <a:pos x="126" y="117"/>
                  </a:cxn>
                  <a:cxn ang="0">
                    <a:pos x="114" y="100"/>
                  </a:cxn>
                  <a:cxn ang="0">
                    <a:pos x="79" y="106"/>
                  </a:cxn>
                  <a:cxn ang="0">
                    <a:pos x="47" y="125"/>
                  </a:cxn>
                  <a:cxn ang="0">
                    <a:pos x="15" y="144"/>
                  </a:cxn>
                  <a:cxn ang="0">
                    <a:pos x="19" y="152"/>
                  </a:cxn>
                  <a:cxn ang="0">
                    <a:pos x="32" y="123"/>
                  </a:cxn>
                  <a:cxn ang="0">
                    <a:pos x="33" y="82"/>
                  </a:cxn>
                  <a:cxn ang="0">
                    <a:pos x="55" y="48"/>
                  </a:cxn>
                  <a:cxn ang="0">
                    <a:pos x="102" y="10"/>
                  </a:cxn>
                  <a:cxn ang="0">
                    <a:pos x="142" y="4"/>
                  </a:cxn>
                  <a:cxn ang="0">
                    <a:pos x="182" y="38"/>
                  </a:cxn>
                  <a:cxn ang="0">
                    <a:pos x="225" y="78"/>
                  </a:cxn>
                </a:cxnLst>
                <a:rect l="0" t="0" r="r" b="b"/>
                <a:pathLst>
                  <a:path w="345" h="460">
                    <a:moveTo>
                      <a:pt x="249" y="92"/>
                    </a:moveTo>
                    <a:lnTo>
                      <a:pt x="255" y="100"/>
                    </a:lnTo>
                    <a:lnTo>
                      <a:pt x="260" y="111"/>
                    </a:lnTo>
                    <a:lnTo>
                      <a:pt x="262" y="125"/>
                    </a:lnTo>
                    <a:lnTo>
                      <a:pt x="265" y="138"/>
                    </a:lnTo>
                    <a:lnTo>
                      <a:pt x="264" y="151"/>
                    </a:lnTo>
                    <a:lnTo>
                      <a:pt x="264" y="164"/>
                    </a:lnTo>
                    <a:lnTo>
                      <a:pt x="261" y="175"/>
                    </a:lnTo>
                    <a:lnTo>
                      <a:pt x="259" y="186"/>
                    </a:lnTo>
                    <a:lnTo>
                      <a:pt x="251" y="189"/>
                    </a:lnTo>
                    <a:lnTo>
                      <a:pt x="243" y="192"/>
                    </a:lnTo>
                    <a:lnTo>
                      <a:pt x="236" y="196"/>
                    </a:lnTo>
                    <a:lnTo>
                      <a:pt x="230" y="200"/>
                    </a:lnTo>
                    <a:lnTo>
                      <a:pt x="223" y="204"/>
                    </a:lnTo>
                    <a:lnTo>
                      <a:pt x="216" y="208"/>
                    </a:lnTo>
                    <a:lnTo>
                      <a:pt x="210" y="212"/>
                    </a:lnTo>
                    <a:lnTo>
                      <a:pt x="207" y="216"/>
                    </a:lnTo>
                    <a:lnTo>
                      <a:pt x="214" y="239"/>
                    </a:lnTo>
                    <a:lnTo>
                      <a:pt x="229" y="252"/>
                    </a:lnTo>
                    <a:lnTo>
                      <a:pt x="246" y="257"/>
                    </a:lnTo>
                    <a:lnTo>
                      <a:pt x="267" y="258"/>
                    </a:lnTo>
                    <a:lnTo>
                      <a:pt x="287" y="258"/>
                    </a:lnTo>
                    <a:lnTo>
                      <a:pt x="309" y="262"/>
                    </a:lnTo>
                    <a:lnTo>
                      <a:pt x="327" y="275"/>
                    </a:lnTo>
                    <a:lnTo>
                      <a:pt x="343" y="300"/>
                    </a:lnTo>
                    <a:lnTo>
                      <a:pt x="345" y="322"/>
                    </a:lnTo>
                    <a:lnTo>
                      <a:pt x="345" y="345"/>
                    </a:lnTo>
                    <a:lnTo>
                      <a:pt x="343" y="367"/>
                    </a:lnTo>
                    <a:lnTo>
                      <a:pt x="338" y="389"/>
                    </a:lnTo>
                    <a:lnTo>
                      <a:pt x="329" y="408"/>
                    </a:lnTo>
                    <a:lnTo>
                      <a:pt x="317" y="425"/>
                    </a:lnTo>
                    <a:lnTo>
                      <a:pt x="300" y="441"/>
                    </a:lnTo>
                    <a:lnTo>
                      <a:pt x="281" y="454"/>
                    </a:lnTo>
                    <a:lnTo>
                      <a:pt x="273" y="459"/>
                    </a:lnTo>
                    <a:lnTo>
                      <a:pt x="273" y="460"/>
                    </a:lnTo>
                    <a:lnTo>
                      <a:pt x="277" y="458"/>
                    </a:lnTo>
                    <a:lnTo>
                      <a:pt x="286" y="453"/>
                    </a:lnTo>
                    <a:lnTo>
                      <a:pt x="294" y="444"/>
                    </a:lnTo>
                    <a:lnTo>
                      <a:pt x="301" y="435"/>
                    </a:lnTo>
                    <a:lnTo>
                      <a:pt x="303" y="424"/>
                    </a:lnTo>
                    <a:lnTo>
                      <a:pt x="301" y="414"/>
                    </a:lnTo>
                    <a:lnTo>
                      <a:pt x="268" y="415"/>
                    </a:lnTo>
                    <a:lnTo>
                      <a:pt x="246" y="404"/>
                    </a:lnTo>
                    <a:lnTo>
                      <a:pt x="230" y="383"/>
                    </a:lnTo>
                    <a:lnTo>
                      <a:pt x="217" y="361"/>
                    </a:lnTo>
                    <a:lnTo>
                      <a:pt x="205" y="339"/>
                    </a:lnTo>
                    <a:lnTo>
                      <a:pt x="189" y="325"/>
                    </a:lnTo>
                    <a:lnTo>
                      <a:pt x="166" y="323"/>
                    </a:lnTo>
                    <a:lnTo>
                      <a:pt x="135" y="340"/>
                    </a:lnTo>
                    <a:lnTo>
                      <a:pt x="130" y="344"/>
                    </a:lnTo>
                    <a:lnTo>
                      <a:pt x="133" y="345"/>
                    </a:lnTo>
                    <a:lnTo>
                      <a:pt x="138" y="341"/>
                    </a:lnTo>
                    <a:lnTo>
                      <a:pt x="148" y="335"/>
                    </a:lnTo>
                    <a:lnTo>
                      <a:pt x="159" y="326"/>
                    </a:lnTo>
                    <a:lnTo>
                      <a:pt x="171" y="317"/>
                    </a:lnTo>
                    <a:lnTo>
                      <a:pt x="180" y="308"/>
                    </a:lnTo>
                    <a:lnTo>
                      <a:pt x="187" y="300"/>
                    </a:lnTo>
                    <a:lnTo>
                      <a:pt x="173" y="278"/>
                    </a:lnTo>
                    <a:lnTo>
                      <a:pt x="161" y="271"/>
                    </a:lnTo>
                    <a:lnTo>
                      <a:pt x="147" y="273"/>
                    </a:lnTo>
                    <a:lnTo>
                      <a:pt x="135" y="282"/>
                    </a:lnTo>
                    <a:lnTo>
                      <a:pt x="121" y="293"/>
                    </a:lnTo>
                    <a:lnTo>
                      <a:pt x="108" y="305"/>
                    </a:lnTo>
                    <a:lnTo>
                      <a:pt x="94" y="315"/>
                    </a:lnTo>
                    <a:lnTo>
                      <a:pt x="83" y="320"/>
                    </a:lnTo>
                    <a:lnTo>
                      <a:pt x="78" y="318"/>
                    </a:lnTo>
                    <a:lnTo>
                      <a:pt x="83" y="314"/>
                    </a:lnTo>
                    <a:lnTo>
                      <a:pt x="90" y="306"/>
                    </a:lnTo>
                    <a:lnTo>
                      <a:pt x="100" y="299"/>
                    </a:lnTo>
                    <a:lnTo>
                      <a:pt x="107" y="287"/>
                    </a:lnTo>
                    <a:lnTo>
                      <a:pt x="110" y="276"/>
                    </a:lnTo>
                    <a:lnTo>
                      <a:pt x="105" y="261"/>
                    </a:lnTo>
                    <a:lnTo>
                      <a:pt x="93" y="248"/>
                    </a:lnTo>
                    <a:lnTo>
                      <a:pt x="102" y="233"/>
                    </a:lnTo>
                    <a:lnTo>
                      <a:pt x="117" y="223"/>
                    </a:lnTo>
                    <a:lnTo>
                      <a:pt x="131" y="215"/>
                    </a:lnTo>
                    <a:lnTo>
                      <a:pt x="147" y="209"/>
                    </a:lnTo>
                    <a:lnTo>
                      <a:pt x="159" y="201"/>
                    </a:lnTo>
                    <a:lnTo>
                      <a:pt x="165" y="192"/>
                    </a:lnTo>
                    <a:lnTo>
                      <a:pt x="164" y="180"/>
                    </a:lnTo>
                    <a:lnTo>
                      <a:pt x="155" y="164"/>
                    </a:lnTo>
                    <a:lnTo>
                      <a:pt x="133" y="164"/>
                    </a:lnTo>
                    <a:lnTo>
                      <a:pt x="113" y="173"/>
                    </a:lnTo>
                    <a:lnTo>
                      <a:pt x="95" y="187"/>
                    </a:lnTo>
                    <a:lnTo>
                      <a:pt x="78" y="203"/>
                    </a:lnTo>
                    <a:lnTo>
                      <a:pt x="61" y="216"/>
                    </a:lnTo>
                    <a:lnTo>
                      <a:pt x="45" y="227"/>
                    </a:lnTo>
                    <a:lnTo>
                      <a:pt x="27" y="232"/>
                    </a:lnTo>
                    <a:lnTo>
                      <a:pt x="10" y="226"/>
                    </a:lnTo>
                    <a:lnTo>
                      <a:pt x="21" y="207"/>
                    </a:lnTo>
                    <a:lnTo>
                      <a:pt x="36" y="190"/>
                    </a:lnTo>
                    <a:lnTo>
                      <a:pt x="55" y="174"/>
                    </a:lnTo>
                    <a:lnTo>
                      <a:pt x="76" y="161"/>
                    </a:lnTo>
                    <a:lnTo>
                      <a:pt x="95" y="145"/>
                    </a:lnTo>
                    <a:lnTo>
                      <a:pt x="113" y="131"/>
                    </a:lnTo>
                    <a:lnTo>
                      <a:pt x="126" y="117"/>
                    </a:lnTo>
                    <a:lnTo>
                      <a:pt x="135" y="102"/>
                    </a:lnTo>
                    <a:lnTo>
                      <a:pt x="114" y="100"/>
                    </a:lnTo>
                    <a:lnTo>
                      <a:pt x="97" y="102"/>
                    </a:lnTo>
                    <a:lnTo>
                      <a:pt x="79" y="106"/>
                    </a:lnTo>
                    <a:lnTo>
                      <a:pt x="64" y="116"/>
                    </a:lnTo>
                    <a:lnTo>
                      <a:pt x="47" y="125"/>
                    </a:lnTo>
                    <a:lnTo>
                      <a:pt x="31" y="135"/>
                    </a:lnTo>
                    <a:lnTo>
                      <a:pt x="15" y="144"/>
                    </a:lnTo>
                    <a:lnTo>
                      <a:pt x="0" y="154"/>
                    </a:lnTo>
                    <a:lnTo>
                      <a:pt x="19" y="152"/>
                    </a:lnTo>
                    <a:lnTo>
                      <a:pt x="30" y="140"/>
                    </a:lnTo>
                    <a:lnTo>
                      <a:pt x="32" y="123"/>
                    </a:lnTo>
                    <a:lnTo>
                      <a:pt x="33" y="104"/>
                    </a:lnTo>
                    <a:lnTo>
                      <a:pt x="33" y="82"/>
                    </a:lnTo>
                    <a:lnTo>
                      <a:pt x="40" y="62"/>
                    </a:lnTo>
                    <a:lnTo>
                      <a:pt x="55" y="48"/>
                    </a:lnTo>
                    <a:lnTo>
                      <a:pt x="83" y="40"/>
                    </a:lnTo>
                    <a:lnTo>
                      <a:pt x="102" y="10"/>
                    </a:lnTo>
                    <a:lnTo>
                      <a:pt x="121" y="0"/>
                    </a:lnTo>
                    <a:lnTo>
                      <a:pt x="142" y="4"/>
                    </a:lnTo>
                    <a:lnTo>
                      <a:pt x="162" y="18"/>
                    </a:lnTo>
                    <a:lnTo>
                      <a:pt x="182" y="38"/>
                    </a:lnTo>
                    <a:lnTo>
                      <a:pt x="204" y="60"/>
                    </a:lnTo>
                    <a:lnTo>
                      <a:pt x="225" y="78"/>
                    </a:lnTo>
                    <a:lnTo>
                      <a:pt x="249" y="92"/>
                    </a:lnTo>
                    <a:close/>
                  </a:path>
                </a:pathLst>
              </a:custGeom>
              <a:solidFill>
                <a:srgbClr val="B24C19"/>
              </a:solidFill>
              <a:ln w="9525">
                <a:noFill/>
                <a:round/>
                <a:headEnd/>
                <a:tailEnd/>
              </a:ln>
            </p:spPr>
            <p:txBody>
              <a:bodyPr/>
              <a:lstStyle/>
              <a:p>
                <a:pPr>
                  <a:defRPr/>
                </a:pPr>
                <a:endParaRPr lang="en-CA"/>
              </a:p>
            </p:txBody>
          </p:sp>
          <p:sp>
            <p:nvSpPr>
              <p:cNvPr id="1229872" name="Freeform 48"/>
              <p:cNvSpPr>
                <a:spLocks/>
              </p:cNvSpPr>
              <p:nvPr/>
            </p:nvSpPr>
            <p:spPr bwMode="auto">
              <a:xfrm>
                <a:off x="4170" y="989"/>
                <a:ext cx="44" cy="74"/>
              </a:xfrm>
              <a:custGeom>
                <a:avLst/>
                <a:gdLst/>
                <a:ahLst/>
                <a:cxnLst>
                  <a:cxn ang="0">
                    <a:pos x="218" y="52"/>
                  </a:cxn>
                  <a:cxn ang="0">
                    <a:pos x="213" y="91"/>
                  </a:cxn>
                  <a:cxn ang="0">
                    <a:pos x="208" y="130"/>
                  </a:cxn>
                  <a:cxn ang="0">
                    <a:pos x="204" y="168"/>
                  </a:cxn>
                  <a:cxn ang="0">
                    <a:pos x="201" y="208"/>
                  </a:cxn>
                  <a:cxn ang="0">
                    <a:pos x="198" y="246"/>
                  </a:cxn>
                  <a:cxn ang="0">
                    <a:pos x="198" y="286"/>
                  </a:cxn>
                  <a:cxn ang="0">
                    <a:pos x="201" y="324"/>
                  </a:cxn>
                  <a:cxn ang="0">
                    <a:pos x="208" y="364"/>
                  </a:cxn>
                  <a:cxn ang="0">
                    <a:pos x="188" y="366"/>
                  </a:cxn>
                  <a:cxn ang="0">
                    <a:pos x="168" y="367"/>
                  </a:cxn>
                  <a:cxn ang="0">
                    <a:pos x="149" y="366"/>
                  </a:cxn>
                  <a:cxn ang="0">
                    <a:pos x="131" y="365"/>
                  </a:cxn>
                  <a:cxn ang="0">
                    <a:pos x="112" y="361"/>
                  </a:cxn>
                  <a:cxn ang="0">
                    <a:pos x="95" y="355"/>
                  </a:cxn>
                  <a:cxn ang="0">
                    <a:pos x="77" y="348"/>
                  </a:cxn>
                  <a:cxn ang="0">
                    <a:pos x="62" y="342"/>
                  </a:cxn>
                  <a:cxn ang="0">
                    <a:pos x="66" y="320"/>
                  </a:cxn>
                  <a:cxn ang="0">
                    <a:pos x="71" y="295"/>
                  </a:cxn>
                  <a:cxn ang="0">
                    <a:pos x="76" y="266"/>
                  </a:cxn>
                  <a:cxn ang="0">
                    <a:pos x="80" y="237"/>
                  </a:cxn>
                  <a:cxn ang="0">
                    <a:pos x="79" y="207"/>
                  </a:cxn>
                  <a:cxn ang="0">
                    <a:pos x="76" y="178"/>
                  </a:cxn>
                  <a:cxn ang="0">
                    <a:pos x="67" y="149"/>
                  </a:cxn>
                  <a:cxn ang="0">
                    <a:pos x="52" y="126"/>
                  </a:cxn>
                  <a:cxn ang="0">
                    <a:pos x="28" y="115"/>
                  </a:cxn>
                  <a:cxn ang="0">
                    <a:pos x="14" y="103"/>
                  </a:cxn>
                  <a:cxn ang="0">
                    <a:pos x="6" y="89"/>
                  </a:cxn>
                  <a:cxn ang="0">
                    <a:pos x="2" y="74"/>
                  </a:cxn>
                  <a:cxn ang="0">
                    <a:pos x="1" y="55"/>
                  </a:cxn>
                  <a:cxn ang="0">
                    <a:pos x="1" y="39"/>
                  </a:cxn>
                  <a:cxn ang="0">
                    <a:pos x="1" y="19"/>
                  </a:cxn>
                  <a:cxn ang="0">
                    <a:pos x="0" y="0"/>
                  </a:cxn>
                  <a:cxn ang="0">
                    <a:pos x="218" y="52"/>
                  </a:cxn>
                </a:cxnLst>
                <a:rect l="0" t="0" r="r" b="b"/>
                <a:pathLst>
                  <a:path w="218" h="367">
                    <a:moveTo>
                      <a:pt x="218" y="52"/>
                    </a:moveTo>
                    <a:lnTo>
                      <a:pt x="213" y="91"/>
                    </a:lnTo>
                    <a:lnTo>
                      <a:pt x="208" y="130"/>
                    </a:lnTo>
                    <a:lnTo>
                      <a:pt x="204" y="168"/>
                    </a:lnTo>
                    <a:lnTo>
                      <a:pt x="201" y="208"/>
                    </a:lnTo>
                    <a:lnTo>
                      <a:pt x="198" y="246"/>
                    </a:lnTo>
                    <a:lnTo>
                      <a:pt x="198" y="286"/>
                    </a:lnTo>
                    <a:lnTo>
                      <a:pt x="201" y="324"/>
                    </a:lnTo>
                    <a:lnTo>
                      <a:pt x="208" y="364"/>
                    </a:lnTo>
                    <a:lnTo>
                      <a:pt x="188" y="366"/>
                    </a:lnTo>
                    <a:lnTo>
                      <a:pt x="168" y="367"/>
                    </a:lnTo>
                    <a:lnTo>
                      <a:pt x="149" y="366"/>
                    </a:lnTo>
                    <a:lnTo>
                      <a:pt x="131" y="365"/>
                    </a:lnTo>
                    <a:lnTo>
                      <a:pt x="112" y="361"/>
                    </a:lnTo>
                    <a:lnTo>
                      <a:pt x="95" y="355"/>
                    </a:lnTo>
                    <a:lnTo>
                      <a:pt x="77" y="348"/>
                    </a:lnTo>
                    <a:lnTo>
                      <a:pt x="62" y="342"/>
                    </a:lnTo>
                    <a:lnTo>
                      <a:pt x="66" y="320"/>
                    </a:lnTo>
                    <a:lnTo>
                      <a:pt x="71" y="295"/>
                    </a:lnTo>
                    <a:lnTo>
                      <a:pt x="76" y="266"/>
                    </a:lnTo>
                    <a:lnTo>
                      <a:pt x="80" y="237"/>
                    </a:lnTo>
                    <a:lnTo>
                      <a:pt x="79" y="207"/>
                    </a:lnTo>
                    <a:lnTo>
                      <a:pt x="76" y="178"/>
                    </a:lnTo>
                    <a:lnTo>
                      <a:pt x="67" y="149"/>
                    </a:lnTo>
                    <a:lnTo>
                      <a:pt x="52" y="126"/>
                    </a:lnTo>
                    <a:lnTo>
                      <a:pt x="28" y="115"/>
                    </a:lnTo>
                    <a:lnTo>
                      <a:pt x="14" y="103"/>
                    </a:lnTo>
                    <a:lnTo>
                      <a:pt x="6" y="89"/>
                    </a:lnTo>
                    <a:lnTo>
                      <a:pt x="2" y="74"/>
                    </a:lnTo>
                    <a:lnTo>
                      <a:pt x="1" y="55"/>
                    </a:lnTo>
                    <a:lnTo>
                      <a:pt x="1" y="39"/>
                    </a:lnTo>
                    <a:lnTo>
                      <a:pt x="1" y="19"/>
                    </a:lnTo>
                    <a:lnTo>
                      <a:pt x="0" y="0"/>
                    </a:lnTo>
                    <a:lnTo>
                      <a:pt x="218" y="52"/>
                    </a:lnTo>
                    <a:close/>
                  </a:path>
                </a:pathLst>
              </a:custGeom>
              <a:solidFill>
                <a:srgbClr val="F2D8CE"/>
              </a:solidFill>
              <a:ln w="9525">
                <a:noFill/>
                <a:round/>
                <a:headEnd/>
                <a:tailEnd/>
              </a:ln>
            </p:spPr>
            <p:txBody>
              <a:bodyPr/>
              <a:lstStyle/>
              <a:p>
                <a:pPr>
                  <a:defRPr/>
                </a:pPr>
                <a:endParaRPr lang="en-CA"/>
              </a:p>
            </p:txBody>
          </p:sp>
          <p:sp>
            <p:nvSpPr>
              <p:cNvPr id="1229873" name="Freeform 49"/>
              <p:cNvSpPr>
                <a:spLocks/>
              </p:cNvSpPr>
              <p:nvPr/>
            </p:nvSpPr>
            <p:spPr bwMode="auto">
              <a:xfrm>
                <a:off x="4249" y="1006"/>
                <a:ext cx="46" cy="66"/>
              </a:xfrm>
              <a:custGeom>
                <a:avLst/>
                <a:gdLst/>
                <a:ahLst/>
                <a:cxnLst>
                  <a:cxn ang="0">
                    <a:pos x="229" y="114"/>
                  </a:cxn>
                  <a:cxn ang="0">
                    <a:pos x="194" y="133"/>
                  </a:cxn>
                  <a:cxn ang="0">
                    <a:pos x="181" y="153"/>
                  </a:cxn>
                  <a:cxn ang="0">
                    <a:pos x="181" y="175"/>
                  </a:cxn>
                  <a:cxn ang="0">
                    <a:pos x="191" y="197"/>
                  </a:cxn>
                  <a:cxn ang="0">
                    <a:pos x="203" y="220"/>
                  </a:cxn>
                  <a:cxn ang="0">
                    <a:pos x="210" y="243"/>
                  </a:cxn>
                  <a:cxn ang="0">
                    <a:pos x="206" y="266"/>
                  </a:cxn>
                  <a:cxn ang="0">
                    <a:pos x="187" y="290"/>
                  </a:cxn>
                  <a:cxn ang="0">
                    <a:pos x="168" y="275"/>
                  </a:cxn>
                  <a:cxn ang="0">
                    <a:pos x="151" y="271"/>
                  </a:cxn>
                  <a:cxn ang="0">
                    <a:pos x="134" y="273"/>
                  </a:cxn>
                  <a:cxn ang="0">
                    <a:pos x="120" y="283"/>
                  </a:cxn>
                  <a:cxn ang="0">
                    <a:pos x="106" y="295"/>
                  </a:cxn>
                  <a:cxn ang="0">
                    <a:pos x="91" y="308"/>
                  </a:cxn>
                  <a:cxn ang="0">
                    <a:pos x="76" y="321"/>
                  </a:cxn>
                  <a:cxn ang="0">
                    <a:pos x="63" y="331"/>
                  </a:cxn>
                  <a:cxn ang="0">
                    <a:pos x="65" y="318"/>
                  </a:cxn>
                  <a:cxn ang="0">
                    <a:pos x="67" y="307"/>
                  </a:cxn>
                  <a:cxn ang="0">
                    <a:pos x="68" y="295"/>
                  </a:cxn>
                  <a:cxn ang="0">
                    <a:pos x="71" y="284"/>
                  </a:cxn>
                  <a:cxn ang="0">
                    <a:pos x="71" y="272"/>
                  </a:cxn>
                  <a:cxn ang="0">
                    <a:pos x="72" y="261"/>
                  </a:cxn>
                  <a:cxn ang="0">
                    <a:pos x="72" y="248"/>
                  </a:cxn>
                  <a:cxn ang="0">
                    <a:pos x="73" y="238"/>
                  </a:cxn>
                  <a:cxn ang="0">
                    <a:pos x="0" y="196"/>
                  </a:cxn>
                  <a:cxn ang="0">
                    <a:pos x="93" y="144"/>
                  </a:cxn>
                  <a:cxn ang="0">
                    <a:pos x="125" y="0"/>
                  </a:cxn>
                  <a:cxn ang="0">
                    <a:pos x="133" y="17"/>
                  </a:cxn>
                  <a:cxn ang="0">
                    <a:pos x="140" y="38"/>
                  </a:cxn>
                  <a:cxn ang="0">
                    <a:pos x="145" y="61"/>
                  </a:cxn>
                  <a:cxn ang="0">
                    <a:pos x="153" y="83"/>
                  </a:cxn>
                  <a:cxn ang="0">
                    <a:pos x="161" y="101"/>
                  </a:cxn>
                  <a:cxn ang="0">
                    <a:pos x="177" y="114"/>
                  </a:cxn>
                  <a:cxn ang="0">
                    <a:pos x="197" y="118"/>
                  </a:cxn>
                  <a:cxn ang="0">
                    <a:pos x="229" y="114"/>
                  </a:cxn>
                </a:cxnLst>
                <a:rect l="0" t="0" r="r" b="b"/>
                <a:pathLst>
                  <a:path w="229" h="331">
                    <a:moveTo>
                      <a:pt x="229" y="114"/>
                    </a:moveTo>
                    <a:lnTo>
                      <a:pt x="194" y="133"/>
                    </a:lnTo>
                    <a:lnTo>
                      <a:pt x="181" y="153"/>
                    </a:lnTo>
                    <a:lnTo>
                      <a:pt x="181" y="175"/>
                    </a:lnTo>
                    <a:lnTo>
                      <a:pt x="191" y="197"/>
                    </a:lnTo>
                    <a:lnTo>
                      <a:pt x="203" y="220"/>
                    </a:lnTo>
                    <a:lnTo>
                      <a:pt x="210" y="243"/>
                    </a:lnTo>
                    <a:lnTo>
                      <a:pt x="206" y="266"/>
                    </a:lnTo>
                    <a:lnTo>
                      <a:pt x="187" y="290"/>
                    </a:lnTo>
                    <a:lnTo>
                      <a:pt x="168" y="275"/>
                    </a:lnTo>
                    <a:lnTo>
                      <a:pt x="151" y="271"/>
                    </a:lnTo>
                    <a:lnTo>
                      <a:pt x="134" y="273"/>
                    </a:lnTo>
                    <a:lnTo>
                      <a:pt x="120" y="283"/>
                    </a:lnTo>
                    <a:lnTo>
                      <a:pt x="106" y="295"/>
                    </a:lnTo>
                    <a:lnTo>
                      <a:pt x="91" y="308"/>
                    </a:lnTo>
                    <a:lnTo>
                      <a:pt x="76" y="321"/>
                    </a:lnTo>
                    <a:lnTo>
                      <a:pt x="63" y="331"/>
                    </a:lnTo>
                    <a:lnTo>
                      <a:pt x="65" y="318"/>
                    </a:lnTo>
                    <a:lnTo>
                      <a:pt x="67" y="307"/>
                    </a:lnTo>
                    <a:lnTo>
                      <a:pt x="68" y="295"/>
                    </a:lnTo>
                    <a:lnTo>
                      <a:pt x="71" y="284"/>
                    </a:lnTo>
                    <a:lnTo>
                      <a:pt x="71" y="272"/>
                    </a:lnTo>
                    <a:lnTo>
                      <a:pt x="72" y="261"/>
                    </a:lnTo>
                    <a:lnTo>
                      <a:pt x="72" y="248"/>
                    </a:lnTo>
                    <a:lnTo>
                      <a:pt x="73" y="238"/>
                    </a:lnTo>
                    <a:lnTo>
                      <a:pt x="0" y="196"/>
                    </a:lnTo>
                    <a:lnTo>
                      <a:pt x="93" y="144"/>
                    </a:lnTo>
                    <a:lnTo>
                      <a:pt x="125" y="0"/>
                    </a:lnTo>
                    <a:lnTo>
                      <a:pt x="133" y="17"/>
                    </a:lnTo>
                    <a:lnTo>
                      <a:pt x="140" y="38"/>
                    </a:lnTo>
                    <a:lnTo>
                      <a:pt x="145" y="61"/>
                    </a:lnTo>
                    <a:lnTo>
                      <a:pt x="153" y="83"/>
                    </a:lnTo>
                    <a:lnTo>
                      <a:pt x="161" y="101"/>
                    </a:lnTo>
                    <a:lnTo>
                      <a:pt x="177" y="114"/>
                    </a:lnTo>
                    <a:lnTo>
                      <a:pt x="197" y="118"/>
                    </a:lnTo>
                    <a:lnTo>
                      <a:pt x="229" y="114"/>
                    </a:lnTo>
                    <a:close/>
                  </a:path>
                </a:pathLst>
              </a:custGeom>
              <a:solidFill>
                <a:srgbClr val="FFFF4C"/>
              </a:solidFill>
              <a:ln w="9525">
                <a:noFill/>
                <a:round/>
                <a:headEnd/>
                <a:tailEnd/>
              </a:ln>
            </p:spPr>
            <p:txBody>
              <a:bodyPr/>
              <a:lstStyle/>
              <a:p>
                <a:pPr>
                  <a:defRPr/>
                </a:pPr>
                <a:endParaRPr lang="en-CA"/>
              </a:p>
            </p:txBody>
          </p:sp>
          <p:sp>
            <p:nvSpPr>
              <p:cNvPr id="1229874" name="Freeform 50"/>
              <p:cNvSpPr>
                <a:spLocks/>
              </p:cNvSpPr>
              <p:nvPr/>
            </p:nvSpPr>
            <p:spPr bwMode="auto">
              <a:xfrm>
                <a:off x="4029" y="1022"/>
                <a:ext cx="116" cy="176"/>
              </a:xfrm>
              <a:custGeom>
                <a:avLst/>
                <a:gdLst/>
                <a:ahLst/>
                <a:cxnLst>
                  <a:cxn ang="0">
                    <a:pos x="413" y="78"/>
                  </a:cxn>
                  <a:cxn ang="0">
                    <a:pos x="467" y="130"/>
                  </a:cxn>
                  <a:cxn ang="0">
                    <a:pos x="521" y="138"/>
                  </a:cxn>
                  <a:cxn ang="0">
                    <a:pos x="568" y="140"/>
                  </a:cxn>
                  <a:cxn ang="0">
                    <a:pos x="548" y="154"/>
                  </a:cxn>
                  <a:cxn ang="0">
                    <a:pos x="516" y="175"/>
                  </a:cxn>
                  <a:cxn ang="0">
                    <a:pos x="545" y="215"/>
                  </a:cxn>
                  <a:cxn ang="0">
                    <a:pos x="521" y="231"/>
                  </a:cxn>
                  <a:cxn ang="0">
                    <a:pos x="475" y="185"/>
                  </a:cxn>
                  <a:cxn ang="0">
                    <a:pos x="427" y="217"/>
                  </a:cxn>
                  <a:cxn ang="0">
                    <a:pos x="393" y="192"/>
                  </a:cxn>
                  <a:cxn ang="0">
                    <a:pos x="360" y="203"/>
                  </a:cxn>
                  <a:cxn ang="0">
                    <a:pos x="329" y="237"/>
                  </a:cxn>
                  <a:cxn ang="0">
                    <a:pos x="308" y="273"/>
                  </a:cxn>
                  <a:cxn ang="0">
                    <a:pos x="348" y="295"/>
                  </a:cxn>
                  <a:cxn ang="0">
                    <a:pos x="290" y="378"/>
                  </a:cxn>
                  <a:cxn ang="0">
                    <a:pos x="317" y="398"/>
                  </a:cxn>
                  <a:cxn ang="0">
                    <a:pos x="352" y="388"/>
                  </a:cxn>
                  <a:cxn ang="0">
                    <a:pos x="366" y="434"/>
                  </a:cxn>
                  <a:cxn ang="0">
                    <a:pos x="314" y="514"/>
                  </a:cxn>
                  <a:cxn ang="0">
                    <a:pos x="263" y="533"/>
                  </a:cxn>
                  <a:cxn ang="0">
                    <a:pos x="232" y="544"/>
                  </a:cxn>
                  <a:cxn ang="0">
                    <a:pos x="273" y="602"/>
                  </a:cxn>
                  <a:cxn ang="0">
                    <a:pos x="298" y="694"/>
                  </a:cxn>
                  <a:cxn ang="0">
                    <a:pos x="276" y="787"/>
                  </a:cxn>
                  <a:cxn ang="0">
                    <a:pos x="200" y="854"/>
                  </a:cxn>
                  <a:cxn ang="0">
                    <a:pos x="151" y="878"/>
                  </a:cxn>
                  <a:cxn ang="0">
                    <a:pos x="111" y="854"/>
                  </a:cxn>
                  <a:cxn ang="0">
                    <a:pos x="151" y="809"/>
                  </a:cxn>
                  <a:cxn ang="0">
                    <a:pos x="208" y="761"/>
                  </a:cxn>
                  <a:cxn ang="0">
                    <a:pos x="169" y="752"/>
                  </a:cxn>
                  <a:cxn ang="0">
                    <a:pos x="108" y="793"/>
                  </a:cxn>
                  <a:cxn ang="0">
                    <a:pos x="95" y="737"/>
                  </a:cxn>
                  <a:cxn ang="0">
                    <a:pos x="187" y="674"/>
                  </a:cxn>
                  <a:cxn ang="0">
                    <a:pos x="226" y="662"/>
                  </a:cxn>
                  <a:cxn ang="0">
                    <a:pos x="220" y="633"/>
                  </a:cxn>
                  <a:cxn ang="0">
                    <a:pos x="175" y="638"/>
                  </a:cxn>
                  <a:cxn ang="0">
                    <a:pos x="115" y="641"/>
                  </a:cxn>
                  <a:cxn ang="0">
                    <a:pos x="139" y="583"/>
                  </a:cxn>
                  <a:cxn ang="0">
                    <a:pos x="204" y="537"/>
                  </a:cxn>
                  <a:cxn ang="0">
                    <a:pos x="203" y="513"/>
                  </a:cxn>
                  <a:cxn ang="0">
                    <a:pos x="171" y="518"/>
                  </a:cxn>
                  <a:cxn ang="0">
                    <a:pos x="59" y="588"/>
                  </a:cxn>
                  <a:cxn ang="0">
                    <a:pos x="47" y="556"/>
                  </a:cxn>
                  <a:cxn ang="0">
                    <a:pos x="113" y="523"/>
                  </a:cxn>
                  <a:cxn ang="0">
                    <a:pos x="209" y="440"/>
                  </a:cxn>
                  <a:cxn ang="0">
                    <a:pos x="207" y="400"/>
                  </a:cxn>
                  <a:cxn ang="0">
                    <a:pos x="113" y="460"/>
                  </a:cxn>
                  <a:cxn ang="0">
                    <a:pos x="99" y="413"/>
                  </a:cxn>
                  <a:cxn ang="0">
                    <a:pos x="185" y="345"/>
                  </a:cxn>
                  <a:cxn ang="0">
                    <a:pos x="165" y="318"/>
                  </a:cxn>
                  <a:cxn ang="0">
                    <a:pos x="68" y="392"/>
                  </a:cxn>
                  <a:cxn ang="0">
                    <a:pos x="3" y="395"/>
                  </a:cxn>
                  <a:cxn ang="0">
                    <a:pos x="38" y="314"/>
                  </a:cxn>
                  <a:cxn ang="0">
                    <a:pos x="104" y="284"/>
                  </a:cxn>
                  <a:cxn ang="0">
                    <a:pos x="148" y="295"/>
                  </a:cxn>
                  <a:cxn ang="0">
                    <a:pos x="169" y="254"/>
                  </a:cxn>
                  <a:cxn ang="0">
                    <a:pos x="171" y="185"/>
                  </a:cxn>
                  <a:cxn ang="0">
                    <a:pos x="260" y="128"/>
                  </a:cxn>
                  <a:cxn ang="0">
                    <a:pos x="253" y="51"/>
                  </a:cxn>
                  <a:cxn ang="0">
                    <a:pos x="311" y="4"/>
                  </a:cxn>
                  <a:cxn ang="0">
                    <a:pos x="366" y="3"/>
                  </a:cxn>
                  <a:cxn ang="0">
                    <a:pos x="415" y="26"/>
                  </a:cxn>
                </a:cxnLst>
                <a:rect l="0" t="0" r="r" b="b"/>
                <a:pathLst>
                  <a:path w="581" h="879">
                    <a:moveTo>
                      <a:pt x="415" y="26"/>
                    </a:moveTo>
                    <a:lnTo>
                      <a:pt x="409" y="44"/>
                    </a:lnTo>
                    <a:lnTo>
                      <a:pt x="409" y="62"/>
                    </a:lnTo>
                    <a:lnTo>
                      <a:pt x="413" y="78"/>
                    </a:lnTo>
                    <a:lnTo>
                      <a:pt x="424" y="93"/>
                    </a:lnTo>
                    <a:lnTo>
                      <a:pt x="435" y="106"/>
                    </a:lnTo>
                    <a:lnTo>
                      <a:pt x="451" y="119"/>
                    </a:lnTo>
                    <a:lnTo>
                      <a:pt x="467" y="130"/>
                    </a:lnTo>
                    <a:lnTo>
                      <a:pt x="487" y="140"/>
                    </a:lnTo>
                    <a:lnTo>
                      <a:pt x="498" y="141"/>
                    </a:lnTo>
                    <a:lnTo>
                      <a:pt x="510" y="140"/>
                    </a:lnTo>
                    <a:lnTo>
                      <a:pt x="521" y="138"/>
                    </a:lnTo>
                    <a:lnTo>
                      <a:pt x="533" y="136"/>
                    </a:lnTo>
                    <a:lnTo>
                      <a:pt x="545" y="134"/>
                    </a:lnTo>
                    <a:lnTo>
                      <a:pt x="557" y="136"/>
                    </a:lnTo>
                    <a:lnTo>
                      <a:pt x="568" y="140"/>
                    </a:lnTo>
                    <a:lnTo>
                      <a:pt x="581" y="150"/>
                    </a:lnTo>
                    <a:lnTo>
                      <a:pt x="560" y="160"/>
                    </a:lnTo>
                    <a:lnTo>
                      <a:pt x="556" y="154"/>
                    </a:lnTo>
                    <a:lnTo>
                      <a:pt x="548" y="154"/>
                    </a:lnTo>
                    <a:lnTo>
                      <a:pt x="537" y="153"/>
                    </a:lnTo>
                    <a:lnTo>
                      <a:pt x="529" y="150"/>
                    </a:lnTo>
                    <a:lnTo>
                      <a:pt x="517" y="164"/>
                    </a:lnTo>
                    <a:lnTo>
                      <a:pt x="516" y="175"/>
                    </a:lnTo>
                    <a:lnTo>
                      <a:pt x="521" y="185"/>
                    </a:lnTo>
                    <a:lnTo>
                      <a:pt x="530" y="196"/>
                    </a:lnTo>
                    <a:lnTo>
                      <a:pt x="538" y="205"/>
                    </a:lnTo>
                    <a:lnTo>
                      <a:pt x="545" y="215"/>
                    </a:lnTo>
                    <a:lnTo>
                      <a:pt x="545" y="228"/>
                    </a:lnTo>
                    <a:lnTo>
                      <a:pt x="539" y="243"/>
                    </a:lnTo>
                    <a:lnTo>
                      <a:pt x="530" y="239"/>
                    </a:lnTo>
                    <a:lnTo>
                      <a:pt x="521" y="231"/>
                    </a:lnTo>
                    <a:lnTo>
                      <a:pt x="510" y="219"/>
                    </a:lnTo>
                    <a:lnTo>
                      <a:pt x="499" y="208"/>
                    </a:lnTo>
                    <a:lnTo>
                      <a:pt x="487" y="194"/>
                    </a:lnTo>
                    <a:lnTo>
                      <a:pt x="475" y="185"/>
                    </a:lnTo>
                    <a:lnTo>
                      <a:pt x="460" y="179"/>
                    </a:lnTo>
                    <a:lnTo>
                      <a:pt x="446" y="180"/>
                    </a:lnTo>
                    <a:lnTo>
                      <a:pt x="436" y="222"/>
                    </a:lnTo>
                    <a:lnTo>
                      <a:pt x="427" y="217"/>
                    </a:lnTo>
                    <a:lnTo>
                      <a:pt x="419" y="211"/>
                    </a:lnTo>
                    <a:lnTo>
                      <a:pt x="410" y="204"/>
                    </a:lnTo>
                    <a:lnTo>
                      <a:pt x="402" y="199"/>
                    </a:lnTo>
                    <a:lnTo>
                      <a:pt x="393" y="192"/>
                    </a:lnTo>
                    <a:lnTo>
                      <a:pt x="384" y="189"/>
                    </a:lnTo>
                    <a:lnTo>
                      <a:pt x="373" y="187"/>
                    </a:lnTo>
                    <a:lnTo>
                      <a:pt x="363" y="191"/>
                    </a:lnTo>
                    <a:lnTo>
                      <a:pt x="360" y="203"/>
                    </a:lnTo>
                    <a:lnTo>
                      <a:pt x="356" y="214"/>
                    </a:lnTo>
                    <a:lnTo>
                      <a:pt x="348" y="222"/>
                    </a:lnTo>
                    <a:lnTo>
                      <a:pt x="339" y="230"/>
                    </a:lnTo>
                    <a:lnTo>
                      <a:pt x="329" y="237"/>
                    </a:lnTo>
                    <a:lnTo>
                      <a:pt x="319" y="245"/>
                    </a:lnTo>
                    <a:lnTo>
                      <a:pt x="308" y="253"/>
                    </a:lnTo>
                    <a:lnTo>
                      <a:pt x="300" y="264"/>
                    </a:lnTo>
                    <a:lnTo>
                      <a:pt x="308" y="273"/>
                    </a:lnTo>
                    <a:lnTo>
                      <a:pt x="319" y="280"/>
                    </a:lnTo>
                    <a:lnTo>
                      <a:pt x="329" y="284"/>
                    </a:lnTo>
                    <a:lnTo>
                      <a:pt x="339" y="290"/>
                    </a:lnTo>
                    <a:lnTo>
                      <a:pt x="348" y="295"/>
                    </a:lnTo>
                    <a:lnTo>
                      <a:pt x="356" y="302"/>
                    </a:lnTo>
                    <a:lnTo>
                      <a:pt x="360" y="312"/>
                    </a:lnTo>
                    <a:lnTo>
                      <a:pt x="363" y="326"/>
                    </a:lnTo>
                    <a:lnTo>
                      <a:pt x="290" y="378"/>
                    </a:lnTo>
                    <a:lnTo>
                      <a:pt x="294" y="387"/>
                    </a:lnTo>
                    <a:lnTo>
                      <a:pt x="300" y="393"/>
                    </a:lnTo>
                    <a:lnTo>
                      <a:pt x="307" y="396"/>
                    </a:lnTo>
                    <a:lnTo>
                      <a:pt x="317" y="398"/>
                    </a:lnTo>
                    <a:lnTo>
                      <a:pt x="325" y="396"/>
                    </a:lnTo>
                    <a:lnTo>
                      <a:pt x="334" y="395"/>
                    </a:lnTo>
                    <a:lnTo>
                      <a:pt x="343" y="392"/>
                    </a:lnTo>
                    <a:lnTo>
                      <a:pt x="352" y="388"/>
                    </a:lnTo>
                    <a:lnTo>
                      <a:pt x="374" y="378"/>
                    </a:lnTo>
                    <a:lnTo>
                      <a:pt x="373" y="392"/>
                    </a:lnTo>
                    <a:lnTo>
                      <a:pt x="371" y="411"/>
                    </a:lnTo>
                    <a:lnTo>
                      <a:pt x="366" y="434"/>
                    </a:lnTo>
                    <a:lnTo>
                      <a:pt x="359" y="457"/>
                    </a:lnTo>
                    <a:lnTo>
                      <a:pt x="348" y="480"/>
                    </a:lnTo>
                    <a:lnTo>
                      <a:pt x="333" y="499"/>
                    </a:lnTo>
                    <a:lnTo>
                      <a:pt x="314" y="514"/>
                    </a:lnTo>
                    <a:lnTo>
                      <a:pt x="290" y="523"/>
                    </a:lnTo>
                    <a:lnTo>
                      <a:pt x="281" y="527"/>
                    </a:lnTo>
                    <a:lnTo>
                      <a:pt x="272" y="532"/>
                    </a:lnTo>
                    <a:lnTo>
                      <a:pt x="263" y="533"/>
                    </a:lnTo>
                    <a:lnTo>
                      <a:pt x="255" y="534"/>
                    </a:lnTo>
                    <a:lnTo>
                      <a:pt x="245" y="534"/>
                    </a:lnTo>
                    <a:lnTo>
                      <a:pt x="238" y="539"/>
                    </a:lnTo>
                    <a:lnTo>
                      <a:pt x="232" y="544"/>
                    </a:lnTo>
                    <a:lnTo>
                      <a:pt x="228" y="554"/>
                    </a:lnTo>
                    <a:lnTo>
                      <a:pt x="245" y="567"/>
                    </a:lnTo>
                    <a:lnTo>
                      <a:pt x="261" y="584"/>
                    </a:lnTo>
                    <a:lnTo>
                      <a:pt x="273" y="602"/>
                    </a:lnTo>
                    <a:lnTo>
                      <a:pt x="284" y="624"/>
                    </a:lnTo>
                    <a:lnTo>
                      <a:pt x="290" y="647"/>
                    </a:lnTo>
                    <a:lnTo>
                      <a:pt x="296" y="671"/>
                    </a:lnTo>
                    <a:lnTo>
                      <a:pt x="298" y="694"/>
                    </a:lnTo>
                    <a:lnTo>
                      <a:pt x="300" y="719"/>
                    </a:lnTo>
                    <a:lnTo>
                      <a:pt x="298" y="746"/>
                    </a:lnTo>
                    <a:lnTo>
                      <a:pt x="290" y="769"/>
                    </a:lnTo>
                    <a:lnTo>
                      <a:pt x="276" y="787"/>
                    </a:lnTo>
                    <a:lnTo>
                      <a:pt x="259" y="805"/>
                    </a:lnTo>
                    <a:lnTo>
                      <a:pt x="238" y="820"/>
                    </a:lnTo>
                    <a:lnTo>
                      <a:pt x="218" y="836"/>
                    </a:lnTo>
                    <a:lnTo>
                      <a:pt x="200" y="854"/>
                    </a:lnTo>
                    <a:lnTo>
                      <a:pt x="186" y="875"/>
                    </a:lnTo>
                    <a:lnTo>
                      <a:pt x="174" y="878"/>
                    </a:lnTo>
                    <a:lnTo>
                      <a:pt x="163" y="879"/>
                    </a:lnTo>
                    <a:lnTo>
                      <a:pt x="151" y="878"/>
                    </a:lnTo>
                    <a:lnTo>
                      <a:pt x="141" y="875"/>
                    </a:lnTo>
                    <a:lnTo>
                      <a:pt x="130" y="870"/>
                    </a:lnTo>
                    <a:lnTo>
                      <a:pt x="121" y="863"/>
                    </a:lnTo>
                    <a:lnTo>
                      <a:pt x="111" y="854"/>
                    </a:lnTo>
                    <a:lnTo>
                      <a:pt x="104" y="845"/>
                    </a:lnTo>
                    <a:lnTo>
                      <a:pt x="119" y="832"/>
                    </a:lnTo>
                    <a:lnTo>
                      <a:pt x="135" y="821"/>
                    </a:lnTo>
                    <a:lnTo>
                      <a:pt x="151" y="809"/>
                    </a:lnTo>
                    <a:lnTo>
                      <a:pt x="168" y="797"/>
                    </a:lnTo>
                    <a:lnTo>
                      <a:pt x="183" y="785"/>
                    </a:lnTo>
                    <a:lnTo>
                      <a:pt x="197" y="774"/>
                    </a:lnTo>
                    <a:lnTo>
                      <a:pt x="208" y="761"/>
                    </a:lnTo>
                    <a:lnTo>
                      <a:pt x="218" y="751"/>
                    </a:lnTo>
                    <a:lnTo>
                      <a:pt x="201" y="745"/>
                    </a:lnTo>
                    <a:lnTo>
                      <a:pt x="186" y="746"/>
                    </a:lnTo>
                    <a:lnTo>
                      <a:pt x="169" y="752"/>
                    </a:lnTo>
                    <a:lnTo>
                      <a:pt x="155" y="761"/>
                    </a:lnTo>
                    <a:lnTo>
                      <a:pt x="139" y="770"/>
                    </a:lnTo>
                    <a:lnTo>
                      <a:pt x="124" y="781"/>
                    </a:lnTo>
                    <a:lnTo>
                      <a:pt x="108" y="793"/>
                    </a:lnTo>
                    <a:lnTo>
                      <a:pt x="94" y="803"/>
                    </a:lnTo>
                    <a:lnTo>
                      <a:pt x="81" y="777"/>
                    </a:lnTo>
                    <a:lnTo>
                      <a:pt x="83" y="757"/>
                    </a:lnTo>
                    <a:lnTo>
                      <a:pt x="95" y="737"/>
                    </a:lnTo>
                    <a:lnTo>
                      <a:pt x="115" y="722"/>
                    </a:lnTo>
                    <a:lnTo>
                      <a:pt x="138" y="706"/>
                    </a:lnTo>
                    <a:lnTo>
                      <a:pt x="164" y="691"/>
                    </a:lnTo>
                    <a:lnTo>
                      <a:pt x="187" y="674"/>
                    </a:lnTo>
                    <a:lnTo>
                      <a:pt x="208" y="657"/>
                    </a:lnTo>
                    <a:lnTo>
                      <a:pt x="215" y="658"/>
                    </a:lnTo>
                    <a:lnTo>
                      <a:pt x="221" y="661"/>
                    </a:lnTo>
                    <a:lnTo>
                      <a:pt x="226" y="662"/>
                    </a:lnTo>
                    <a:lnTo>
                      <a:pt x="228" y="657"/>
                    </a:lnTo>
                    <a:lnTo>
                      <a:pt x="230" y="649"/>
                    </a:lnTo>
                    <a:lnTo>
                      <a:pt x="226" y="641"/>
                    </a:lnTo>
                    <a:lnTo>
                      <a:pt x="220" y="633"/>
                    </a:lnTo>
                    <a:lnTo>
                      <a:pt x="218" y="627"/>
                    </a:lnTo>
                    <a:lnTo>
                      <a:pt x="204" y="630"/>
                    </a:lnTo>
                    <a:lnTo>
                      <a:pt x="191" y="635"/>
                    </a:lnTo>
                    <a:lnTo>
                      <a:pt x="175" y="638"/>
                    </a:lnTo>
                    <a:lnTo>
                      <a:pt x="160" y="643"/>
                    </a:lnTo>
                    <a:lnTo>
                      <a:pt x="143" y="645"/>
                    </a:lnTo>
                    <a:lnTo>
                      <a:pt x="129" y="645"/>
                    </a:lnTo>
                    <a:lnTo>
                      <a:pt x="115" y="641"/>
                    </a:lnTo>
                    <a:lnTo>
                      <a:pt x="104" y="637"/>
                    </a:lnTo>
                    <a:lnTo>
                      <a:pt x="113" y="617"/>
                    </a:lnTo>
                    <a:lnTo>
                      <a:pt x="125" y="600"/>
                    </a:lnTo>
                    <a:lnTo>
                      <a:pt x="139" y="583"/>
                    </a:lnTo>
                    <a:lnTo>
                      <a:pt x="156" y="569"/>
                    </a:lnTo>
                    <a:lnTo>
                      <a:pt x="172" y="556"/>
                    </a:lnTo>
                    <a:lnTo>
                      <a:pt x="189" y="545"/>
                    </a:lnTo>
                    <a:lnTo>
                      <a:pt x="204" y="537"/>
                    </a:lnTo>
                    <a:lnTo>
                      <a:pt x="218" y="533"/>
                    </a:lnTo>
                    <a:lnTo>
                      <a:pt x="216" y="523"/>
                    </a:lnTo>
                    <a:lnTo>
                      <a:pt x="210" y="516"/>
                    </a:lnTo>
                    <a:lnTo>
                      <a:pt x="203" y="513"/>
                    </a:lnTo>
                    <a:lnTo>
                      <a:pt x="195" y="513"/>
                    </a:lnTo>
                    <a:lnTo>
                      <a:pt x="186" y="513"/>
                    </a:lnTo>
                    <a:lnTo>
                      <a:pt x="177" y="515"/>
                    </a:lnTo>
                    <a:lnTo>
                      <a:pt x="171" y="518"/>
                    </a:lnTo>
                    <a:lnTo>
                      <a:pt x="166" y="523"/>
                    </a:lnTo>
                    <a:lnTo>
                      <a:pt x="72" y="595"/>
                    </a:lnTo>
                    <a:lnTo>
                      <a:pt x="64" y="593"/>
                    </a:lnTo>
                    <a:lnTo>
                      <a:pt x="59" y="588"/>
                    </a:lnTo>
                    <a:lnTo>
                      <a:pt x="53" y="580"/>
                    </a:lnTo>
                    <a:lnTo>
                      <a:pt x="50" y="572"/>
                    </a:lnTo>
                    <a:lnTo>
                      <a:pt x="46" y="563"/>
                    </a:lnTo>
                    <a:lnTo>
                      <a:pt x="47" y="556"/>
                    </a:lnTo>
                    <a:lnTo>
                      <a:pt x="47" y="548"/>
                    </a:lnTo>
                    <a:lnTo>
                      <a:pt x="52" y="543"/>
                    </a:lnTo>
                    <a:lnTo>
                      <a:pt x="83" y="535"/>
                    </a:lnTo>
                    <a:lnTo>
                      <a:pt x="113" y="523"/>
                    </a:lnTo>
                    <a:lnTo>
                      <a:pt x="138" y="506"/>
                    </a:lnTo>
                    <a:lnTo>
                      <a:pt x="163" y="485"/>
                    </a:lnTo>
                    <a:lnTo>
                      <a:pt x="185" y="463"/>
                    </a:lnTo>
                    <a:lnTo>
                      <a:pt x="209" y="440"/>
                    </a:lnTo>
                    <a:lnTo>
                      <a:pt x="233" y="418"/>
                    </a:lnTo>
                    <a:lnTo>
                      <a:pt x="260" y="398"/>
                    </a:lnTo>
                    <a:lnTo>
                      <a:pt x="232" y="393"/>
                    </a:lnTo>
                    <a:lnTo>
                      <a:pt x="207" y="400"/>
                    </a:lnTo>
                    <a:lnTo>
                      <a:pt x="183" y="413"/>
                    </a:lnTo>
                    <a:lnTo>
                      <a:pt x="160" y="431"/>
                    </a:lnTo>
                    <a:lnTo>
                      <a:pt x="137" y="447"/>
                    </a:lnTo>
                    <a:lnTo>
                      <a:pt x="113" y="460"/>
                    </a:lnTo>
                    <a:lnTo>
                      <a:pt x="87" y="461"/>
                    </a:lnTo>
                    <a:lnTo>
                      <a:pt x="62" y="450"/>
                    </a:lnTo>
                    <a:lnTo>
                      <a:pt x="79" y="431"/>
                    </a:lnTo>
                    <a:lnTo>
                      <a:pt x="99" y="413"/>
                    </a:lnTo>
                    <a:lnTo>
                      <a:pt x="121" y="396"/>
                    </a:lnTo>
                    <a:lnTo>
                      <a:pt x="143" y="380"/>
                    </a:lnTo>
                    <a:lnTo>
                      <a:pt x="165" y="362"/>
                    </a:lnTo>
                    <a:lnTo>
                      <a:pt x="185" y="345"/>
                    </a:lnTo>
                    <a:lnTo>
                      <a:pt x="203" y="325"/>
                    </a:lnTo>
                    <a:lnTo>
                      <a:pt x="218" y="305"/>
                    </a:lnTo>
                    <a:lnTo>
                      <a:pt x="191" y="308"/>
                    </a:lnTo>
                    <a:lnTo>
                      <a:pt x="165" y="318"/>
                    </a:lnTo>
                    <a:lnTo>
                      <a:pt x="139" y="334"/>
                    </a:lnTo>
                    <a:lnTo>
                      <a:pt x="115" y="353"/>
                    </a:lnTo>
                    <a:lnTo>
                      <a:pt x="91" y="373"/>
                    </a:lnTo>
                    <a:lnTo>
                      <a:pt x="68" y="392"/>
                    </a:lnTo>
                    <a:lnTo>
                      <a:pt x="44" y="406"/>
                    </a:lnTo>
                    <a:lnTo>
                      <a:pt x="21" y="419"/>
                    </a:lnTo>
                    <a:lnTo>
                      <a:pt x="0" y="419"/>
                    </a:lnTo>
                    <a:lnTo>
                      <a:pt x="3" y="395"/>
                    </a:lnTo>
                    <a:lnTo>
                      <a:pt x="9" y="373"/>
                    </a:lnTo>
                    <a:lnTo>
                      <a:pt x="16" y="351"/>
                    </a:lnTo>
                    <a:lnTo>
                      <a:pt x="27" y="332"/>
                    </a:lnTo>
                    <a:lnTo>
                      <a:pt x="38" y="314"/>
                    </a:lnTo>
                    <a:lnTo>
                      <a:pt x="53" y="300"/>
                    </a:lnTo>
                    <a:lnTo>
                      <a:pt x="71" y="290"/>
                    </a:lnTo>
                    <a:lnTo>
                      <a:pt x="94" y="284"/>
                    </a:lnTo>
                    <a:lnTo>
                      <a:pt x="104" y="284"/>
                    </a:lnTo>
                    <a:lnTo>
                      <a:pt x="115" y="288"/>
                    </a:lnTo>
                    <a:lnTo>
                      <a:pt x="126" y="291"/>
                    </a:lnTo>
                    <a:lnTo>
                      <a:pt x="138" y="295"/>
                    </a:lnTo>
                    <a:lnTo>
                      <a:pt x="148" y="295"/>
                    </a:lnTo>
                    <a:lnTo>
                      <a:pt x="158" y="292"/>
                    </a:lnTo>
                    <a:lnTo>
                      <a:pt x="167" y="286"/>
                    </a:lnTo>
                    <a:lnTo>
                      <a:pt x="176" y="274"/>
                    </a:lnTo>
                    <a:lnTo>
                      <a:pt x="169" y="254"/>
                    </a:lnTo>
                    <a:lnTo>
                      <a:pt x="166" y="236"/>
                    </a:lnTo>
                    <a:lnTo>
                      <a:pt x="165" y="219"/>
                    </a:lnTo>
                    <a:lnTo>
                      <a:pt x="167" y="202"/>
                    </a:lnTo>
                    <a:lnTo>
                      <a:pt x="171" y="185"/>
                    </a:lnTo>
                    <a:lnTo>
                      <a:pt x="177" y="170"/>
                    </a:lnTo>
                    <a:lnTo>
                      <a:pt x="186" y="154"/>
                    </a:lnTo>
                    <a:lnTo>
                      <a:pt x="198" y="140"/>
                    </a:lnTo>
                    <a:lnTo>
                      <a:pt x="260" y="128"/>
                    </a:lnTo>
                    <a:lnTo>
                      <a:pt x="253" y="110"/>
                    </a:lnTo>
                    <a:lnTo>
                      <a:pt x="250" y="91"/>
                    </a:lnTo>
                    <a:lnTo>
                      <a:pt x="250" y="70"/>
                    </a:lnTo>
                    <a:lnTo>
                      <a:pt x="253" y="51"/>
                    </a:lnTo>
                    <a:lnTo>
                      <a:pt x="260" y="31"/>
                    </a:lnTo>
                    <a:lnTo>
                      <a:pt x="272" y="17"/>
                    </a:lnTo>
                    <a:lnTo>
                      <a:pt x="289" y="6"/>
                    </a:lnTo>
                    <a:lnTo>
                      <a:pt x="311" y="4"/>
                    </a:lnTo>
                    <a:lnTo>
                      <a:pt x="324" y="0"/>
                    </a:lnTo>
                    <a:lnTo>
                      <a:pt x="339" y="0"/>
                    </a:lnTo>
                    <a:lnTo>
                      <a:pt x="352" y="0"/>
                    </a:lnTo>
                    <a:lnTo>
                      <a:pt x="366" y="3"/>
                    </a:lnTo>
                    <a:lnTo>
                      <a:pt x="377" y="5"/>
                    </a:lnTo>
                    <a:lnTo>
                      <a:pt x="390" y="11"/>
                    </a:lnTo>
                    <a:lnTo>
                      <a:pt x="402" y="17"/>
                    </a:lnTo>
                    <a:lnTo>
                      <a:pt x="415" y="26"/>
                    </a:lnTo>
                    <a:close/>
                  </a:path>
                </a:pathLst>
              </a:custGeom>
              <a:solidFill>
                <a:srgbClr val="B24C19"/>
              </a:solidFill>
              <a:ln w="9525">
                <a:noFill/>
                <a:round/>
                <a:headEnd/>
                <a:tailEnd/>
              </a:ln>
            </p:spPr>
            <p:txBody>
              <a:bodyPr/>
              <a:lstStyle/>
              <a:p>
                <a:pPr>
                  <a:defRPr/>
                </a:pPr>
                <a:endParaRPr lang="en-CA"/>
              </a:p>
            </p:txBody>
          </p:sp>
          <p:sp>
            <p:nvSpPr>
              <p:cNvPr id="1229875" name="Freeform 51"/>
              <p:cNvSpPr>
                <a:spLocks/>
              </p:cNvSpPr>
              <p:nvPr/>
            </p:nvSpPr>
            <p:spPr bwMode="auto">
              <a:xfrm>
                <a:off x="4091" y="1068"/>
                <a:ext cx="119" cy="108"/>
              </a:xfrm>
              <a:custGeom>
                <a:avLst/>
                <a:gdLst/>
                <a:ahLst/>
                <a:cxnLst>
                  <a:cxn ang="0">
                    <a:pos x="556" y="67"/>
                  </a:cxn>
                  <a:cxn ang="0">
                    <a:pos x="552" y="135"/>
                  </a:cxn>
                  <a:cxn ang="0">
                    <a:pos x="550" y="208"/>
                  </a:cxn>
                  <a:cxn ang="0">
                    <a:pos x="544" y="316"/>
                  </a:cxn>
                  <a:cxn ang="0">
                    <a:pos x="548" y="431"/>
                  </a:cxn>
                  <a:cxn ang="0">
                    <a:pos x="513" y="524"/>
                  </a:cxn>
                  <a:cxn ang="0">
                    <a:pos x="388" y="540"/>
                  </a:cxn>
                  <a:cxn ang="0">
                    <a:pos x="264" y="526"/>
                  </a:cxn>
                  <a:cxn ang="0">
                    <a:pos x="303" y="420"/>
                  </a:cxn>
                  <a:cxn ang="0">
                    <a:pos x="349" y="460"/>
                  </a:cxn>
                  <a:cxn ang="0">
                    <a:pos x="397" y="477"/>
                  </a:cxn>
                  <a:cxn ang="0">
                    <a:pos x="426" y="441"/>
                  </a:cxn>
                  <a:cxn ang="0">
                    <a:pos x="416" y="394"/>
                  </a:cxn>
                  <a:cxn ang="0">
                    <a:pos x="404" y="343"/>
                  </a:cxn>
                  <a:cxn ang="0">
                    <a:pos x="437" y="294"/>
                  </a:cxn>
                  <a:cxn ang="0">
                    <a:pos x="461" y="244"/>
                  </a:cxn>
                  <a:cxn ang="0">
                    <a:pos x="456" y="200"/>
                  </a:cxn>
                  <a:cxn ang="0">
                    <a:pos x="420" y="190"/>
                  </a:cxn>
                  <a:cxn ang="0">
                    <a:pos x="382" y="192"/>
                  </a:cxn>
                  <a:cxn ang="0">
                    <a:pos x="351" y="170"/>
                  </a:cxn>
                  <a:cxn ang="0">
                    <a:pos x="318" y="124"/>
                  </a:cxn>
                  <a:cxn ang="0">
                    <a:pos x="280" y="84"/>
                  </a:cxn>
                  <a:cxn ang="0">
                    <a:pos x="237" y="129"/>
                  </a:cxn>
                  <a:cxn ang="0">
                    <a:pos x="227" y="192"/>
                  </a:cxn>
                  <a:cxn ang="0">
                    <a:pos x="201" y="242"/>
                  </a:cxn>
                  <a:cxn ang="0">
                    <a:pos x="150" y="263"/>
                  </a:cxn>
                  <a:cxn ang="0">
                    <a:pos x="98" y="296"/>
                  </a:cxn>
                  <a:cxn ang="0">
                    <a:pos x="126" y="355"/>
                  </a:cxn>
                  <a:cxn ang="0">
                    <a:pos x="168" y="430"/>
                  </a:cxn>
                  <a:cxn ang="0">
                    <a:pos x="166" y="529"/>
                  </a:cxn>
                  <a:cxn ang="0">
                    <a:pos x="119" y="520"/>
                  </a:cxn>
                  <a:cxn ang="0">
                    <a:pos x="65" y="513"/>
                  </a:cxn>
                  <a:cxn ang="0">
                    <a:pos x="34" y="483"/>
                  </a:cxn>
                  <a:cxn ang="0">
                    <a:pos x="35" y="423"/>
                  </a:cxn>
                  <a:cxn ang="0">
                    <a:pos x="12" y="370"/>
                  </a:cxn>
                  <a:cxn ang="0">
                    <a:pos x="54" y="299"/>
                  </a:cxn>
                  <a:cxn ang="0">
                    <a:pos x="104" y="199"/>
                  </a:cxn>
                  <a:cxn ang="0">
                    <a:pos x="114" y="94"/>
                  </a:cxn>
                  <a:cxn ang="0">
                    <a:pos x="175" y="94"/>
                  </a:cxn>
                  <a:cxn ang="0">
                    <a:pos x="231" y="69"/>
                  </a:cxn>
                  <a:cxn ang="0">
                    <a:pos x="269" y="26"/>
                  </a:cxn>
                  <a:cxn ang="0">
                    <a:pos x="312" y="11"/>
                  </a:cxn>
                  <a:cxn ang="0">
                    <a:pos x="375" y="11"/>
                  </a:cxn>
                </a:cxnLst>
                <a:rect l="0" t="0" r="r" b="b"/>
                <a:pathLst>
                  <a:path w="591" h="540">
                    <a:moveTo>
                      <a:pt x="591" y="32"/>
                    </a:moveTo>
                    <a:lnTo>
                      <a:pt x="568" y="48"/>
                    </a:lnTo>
                    <a:lnTo>
                      <a:pt x="556" y="67"/>
                    </a:lnTo>
                    <a:lnTo>
                      <a:pt x="550" y="87"/>
                    </a:lnTo>
                    <a:lnTo>
                      <a:pt x="550" y="111"/>
                    </a:lnTo>
                    <a:lnTo>
                      <a:pt x="552" y="135"/>
                    </a:lnTo>
                    <a:lnTo>
                      <a:pt x="555" y="160"/>
                    </a:lnTo>
                    <a:lnTo>
                      <a:pt x="553" y="183"/>
                    </a:lnTo>
                    <a:lnTo>
                      <a:pt x="550" y="208"/>
                    </a:lnTo>
                    <a:lnTo>
                      <a:pt x="546" y="242"/>
                    </a:lnTo>
                    <a:lnTo>
                      <a:pt x="544" y="279"/>
                    </a:lnTo>
                    <a:lnTo>
                      <a:pt x="544" y="316"/>
                    </a:lnTo>
                    <a:lnTo>
                      <a:pt x="546" y="354"/>
                    </a:lnTo>
                    <a:lnTo>
                      <a:pt x="546" y="391"/>
                    </a:lnTo>
                    <a:lnTo>
                      <a:pt x="548" y="431"/>
                    </a:lnTo>
                    <a:lnTo>
                      <a:pt x="549" y="469"/>
                    </a:lnTo>
                    <a:lnTo>
                      <a:pt x="550" y="509"/>
                    </a:lnTo>
                    <a:lnTo>
                      <a:pt x="513" y="524"/>
                    </a:lnTo>
                    <a:lnTo>
                      <a:pt x="472" y="535"/>
                    </a:lnTo>
                    <a:lnTo>
                      <a:pt x="430" y="539"/>
                    </a:lnTo>
                    <a:lnTo>
                      <a:pt x="388" y="540"/>
                    </a:lnTo>
                    <a:lnTo>
                      <a:pt x="345" y="537"/>
                    </a:lnTo>
                    <a:lnTo>
                      <a:pt x="304" y="533"/>
                    </a:lnTo>
                    <a:lnTo>
                      <a:pt x="264" y="526"/>
                    </a:lnTo>
                    <a:lnTo>
                      <a:pt x="228" y="519"/>
                    </a:lnTo>
                    <a:lnTo>
                      <a:pt x="290" y="405"/>
                    </a:lnTo>
                    <a:lnTo>
                      <a:pt x="303" y="420"/>
                    </a:lnTo>
                    <a:lnTo>
                      <a:pt x="316" y="434"/>
                    </a:lnTo>
                    <a:lnTo>
                      <a:pt x="332" y="447"/>
                    </a:lnTo>
                    <a:lnTo>
                      <a:pt x="349" y="460"/>
                    </a:lnTo>
                    <a:lnTo>
                      <a:pt x="365" y="468"/>
                    </a:lnTo>
                    <a:lnTo>
                      <a:pt x="382" y="475"/>
                    </a:lnTo>
                    <a:lnTo>
                      <a:pt x="397" y="477"/>
                    </a:lnTo>
                    <a:lnTo>
                      <a:pt x="414" y="477"/>
                    </a:lnTo>
                    <a:lnTo>
                      <a:pt x="422" y="458"/>
                    </a:lnTo>
                    <a:lnTo>
                      <a:pt x="426" y="441"/>
                    </a:lnTo>
                    <a:lnTo>
                      <a:pt x="423" y="424"/>
                    </a:lnTo>
                    <a:lnTo>
                      <a:pt x="421" y="409"/>
                    </a:lnTo>
                    <a:lnTo>
                      <a:pt x="416" y="394"/>
                    </a:lnTo>
                    <a:lnTo>
                      <a:pt x="410" y="378"/>
                    </a:lnTo>
                    <a:lnTo>
                      <a:pt x="405" y="360"/>
                    </a:lnTo>
                    <a:lnTo>
                      <a:pt x="404" y="343"/>
                    </a:lnTo>
                    <a:lnTo>
                      <a:pt x="416" y="326"/>
                    </a:lnTo>
                    <a:lnTo>
                      <a:pt x="427" y="310"/>
                    </a:lnTo>
                    <a:lnTo>
                      <a:pt x="437" y="294"/>
                    </a:lnTo>
                    <a:lnTo>
                      <a:pt x="447" y="278"/>
                    </a:lnTo>
                    <a:lnTo>
                      <a:pt x="454" y="261"/>
                    </a:lnTo>
                    <a:lnTo>
                      <a:pt x="461" y="244"/>
                    </a:lnTo>
                    <a:lnTo>
                      <a:pt x="464" y="226"/>
                    </a:lnTo>
                    <a:lnTo>
                      <a:pt x="466" y="208"/>
                    </a:lnTo>
                    <a:lnTo>
                      <a:pt x="456" y="200"/>
                    </a:lnTo>
                    <a:lnTo>
                      <a:pt x="446" y="195"/>
                    </a:lnTo>
                    <a:lnTo>
                      <a:pt x="432" y="191"/>
                    </a:lnTo>
                    <a:lnTo>
                      <a:pt x="420" y="190"/>
                    </a:lnTo>
                    <a:lnTo>
                      <a:pt x="407" y="189"/>
                    </a:lnTo>
                    <a:lnTo>
                      <a:pt x="393" y="190"/>
                    </a:lnTo>
                    <a:lnTo>
                      <a:pt x="382" y="192"/>
                    </a:lnTo>
                    <a:lnTo>
                      <a:pt x="374" y="197"/>
                    </a:lnTo>
                    <a:lnTo>
                      <a:pt x="361" y="183"/>
                    </a:lnTo>
                    <a:lnTo>
                      <a:pt x="351" y="170"/>
                    </a:lnTo>
                    <a:lnTo>
                      <a:pt x="340" y="155"/>
                    </a:lnTo>
                    <a:lnTo>
                      <a:pt x="330" y="141"/>
                    </a:lnTo>
                    <a:lnTo>
                      <a:pt x="318" y="124"/>
                    </a:lnTo>
                    <a:lnTo>
                      <a:pt x="307" y="109"/>
                    </a:lnTo>
                    <a:lnTo>
                      <a:pt x="293" y="95"/>
                    </a:lnTo>
                    <a:lnTo>
                      <a:pt x="280" y="84"/>
                    </a:lnTo>
                    <a:lnTo>
                      <a:pt x="260" y="95"/>
                    </a:lnTo>
                    <a:lnTo>
                      <a:pt x="246" y="111"/>
                    </a:lnTo>
                    <a:lnTo>
                      <a:pt x="237" y="129"/>
                    </a:lnTo>
                    <a:lnTo>
                      <a:pt x="232" y="150"/>
                    </a:lnTo>
                    <a:lnTo>
                      <a:pt x="229" y="170"/>
                    </a:lnTo>
                    <a:lnTo>
                      <a:pt x="227" y="192"/>
                    </a:lnTo>
                    <a:lnTo>
                      <a:pt x="222" y="215"/>
                    </a:lnTo>
                    <a:lnTo>
                      <a:pt x="218" y="239"/>
                    </a:lnTo>
                    <a:lnTo>
                      <a:pt x="201" y="242"/>
                    </a:lnTo>
                    <a:lnTo>
                      <a:pt x="184" y="248"/>
                    </a:lnTo>
                    <a:lnTo>
                      <a:pt x="167" y="253"/>
                    </a:lnTo>
                    <a:lnTo>
                      <a:pt x="150" y="263"/>
                    </a:lnTo>
                    <a:lnTo>
                      <a:pt x="132" y="272"/>
                    </a:lnTo>
                    <a:lnTo>
                      <a:pt x="115" y="283"/>
                    </a:lnTo>
                    <a:lnTo>
                      <a:pt x="98" y="296"/>
                    </a:lnTo>
                    <a:lnTo>
                      <a:pt x="83" y="311"/>
                    </a:lnTo>
                    <a:lnTo>
                      <a:pt x="105" y="333"/>
                    </a:lnTo>
                    <a:lnTo>
                      <a:pt x="126" y="355"/>
                    </a:lnTo>
                    <a:lnTo>
                      <a:pt x="143" y="379"/>
                    </a:lnTo>
                    <a:lnTo>
                      <a:pt x="159" y="404"/>
                    </a:lnTo>
                    <a:lnTo>
                      <a:pt x="168" y="430"/>
                    </a:lnTo>
                    <a:lnTo>
                      <a:pt x="174" y="459"/>
                    </a:lnTo>
                    <a:lnTo>
                      <a:pt x="173" y="492"/>
                    </a:lnTo>
                    <a:lnTo>
                      <a:pt x="166" y="529"/>
                    </a:lnTo>
                    <a:lnTo>
                      <a:pt x="152" y="525"/>
                    </a:lnTo>
                    <a:lnTo>
                      <a:pt x="138" y="522"/>
                    </a:lnTo>
                    <a:lnTo>
                      <a:pt x="119" y="520"/>
                    </a:lnTo>
                    <a:lnTo>
                      <a:pt x="102" y="519"/>
                    </a:lnTo>
                    <a:lnTo>
                      <a:pt x="83" y="516"/>
                    </a:lnTo>
                    <a:lnTo>
                      <a:pt x="65" y="513"/>
                    </a:lnTo>
                    <a:lnTo>
                      <a:pt x="47" y="511"/>
                    </a:lnTo>
                    <a:lnTo>
                      <a:pt x="31" y="509"/>
                    </a:lnTo>
                    <a:lnTo>
                      <a:pt x="34" y="483"/>
                    </a:lnTo>
                    <a:lnTo>
                      <a:pt x="36" y="460"/>
                    </a:lnTo>
                    <a:lnTo>
                      <a:pt x="35" y="440"/>
                    </a:lnTo>
                    <a:lnTo>
                      <a:pt x="35" y="423"/>
                    </a:lnTo>
                    <a:lnTo>
                      <a:pt x="29" y="405"/>
                    </a:lnTo>
                    <a:lnTo>
                      <a:pt x="22" y="388"/>
                    </a:lnTo>
                    <a:lnTo>
                      <a:pt x="12" y="370"/>
                    </a:lnTo>
                    <a:lnTo>
                      <a:pt x="0" y="353"/>
                    </a:lnTo>
                    <a:lnTo>
                      <a:pt x="28" y="327"/>
                    </a:lnTo>
                    <a:lnTo>
                      <a:pt x="54" y="299"/>
                    </a:lnTo>
                    <a:lnTo>
                      <a:pt x="74" y="267"/>
                    </a:lnTo>
                    <a:lnTo>
                      <a:pt x="92" y="234"/>
                    </a:lnTo>
                    <a:lnTo>
                      <a:pt x="104" y="199"/>
                    </a:lnTo>
                    <a:lnTo>
                      <a:pt x="112" y="164"/>
                    </a:lnTo>
                    <a:lnTo>
                      <a:pt x="115" y="128"/>
                    </a:lnTo>
                    <a:lnTo>
                      <a:pt x="114" y="94"/>
                    </a:lnTo>
                    <a:lnTo>
                      <a:pt x="135" y="98"/>
                    </a:lnTo>
                    <a:lnTo>
                      <a:pt x="156" y="99"/>
                    </a:lnTo>
                    <a:lnTo>
                      <a:pt x="175" y="94"/>
                    </a:lnTo>
                    <a:lnTo>
                      <a:pt x="195" y="89"/>
                    </a:lnTo>
                    <a:lnTo>
                      <a:pt x="213" y="78"/>
                    </a:lnTo>
                    <a:lnTo>
                      <a:pt x="231" y="69"/>
                    </a:lnTo>
                    <a:lnTo>
                      <a:pt x="249" y="60"/>
                    </a:lnTo>
                    <a:lnTo>
                      <a:pt x="270" y="52"/>
                    </a:lnTo>
                    <a:lnTo>
                      <a:pt x="269" y="26"/>
                    </a:lnTo>
                    <a:lnTo>
                      <a:pt x="278" y="14"/>
                    </a:lnTo>
                    <a:lnTo>
                      <a:pt x="292" y="9"/>
                    </a:lnTo>
                    <a:lnTo>
                      <a:pt x="312" y="11"/>
                    </a:lnTo>
                    <a:lnTo>
                      <a:pt x="332" y="12"/>
                    </a:lnTo>
                    <a:lnTo>
                      <a:pt x="355" y="14"/>
                    </a:lnTo>
                    <a:lnTo>
                      <a:pt x="375" y="11"/>
                    </a:lnTo>
                    <a:lnTo>
                      <a:pt x="394" y="0"/>
                    </a:lnTo>
                    <a:lnTo>
                      <a:pt x="591" y="32"/>
                    </a:lnTo>
                    <a:close/>
                  </a:path>
                </a:pathLst>
              </a:custGeom>
              <a:solidFill>
                <a:srgbClr val="E50065"/>
              </a:solidFill>
              <a:ln w="9525">
                <a:noFill/>
                <a:round/>
                <a:headEnd/>
                <a:tailEnd/>
              </a:ln>
            </p:spPr>
            <p:txBody>
              <a:bodyPr/>
              <a:lstStyle/>
              <a:p>
                <a:pPr>
                  <a:defRPr/>
                </a:pPr>
                <a:endParaRPr lang="en-CA"/>
              </a:p>
            </p:txBody>
          </p:sp>
          <p:sp>
            <p:nvSpPr>
              <p:cNvPr id="1229876" name="Freeform 52"/>
              <p:cNvSpPr>
                <a:spLocks/>
              </p:cNvSpPr>
              <p:nvPr/>
            </p:nvSpPr>
            <p:spPr bwMode="auto">
              <a:xfrm>
                <a:off x="4123" y="1101"/>
                <a:ext cx="47" cy="55"/>
              </a:xfrm>
              <a:custGeom>
                <a:avLst/>
                <a:gdLst/>
                <a:ahLst/>
                <a:cxnLst>
                  <a:cxn ang="0">
                    <a:pos x="238" y="83"/>
                  </a:cxn>
                  <a:cxn ang="0">
                    <a:pos x="237" y="95"/>
                  </a:cxn>
                  <a:cxn ang="0">
                    <a:pos x="231" y="111"/>
                  </a:cxn>
                  <a:cxn ang="0">
                    <a:pos x="221" y="128"/>
                  </a:cxn>
                  <a:cxn ang="0">
                    <a:pos x="211" y="148"/>
                  </a:cxn>
                  <a:cxn ang="0">
                    <a:pos x="201" y="169"/>
                  </a:cxn>
                  <a:cxn ang="0">
                    <a:pos x="195" y="191"/>
                  </a:cxn>
                  <a:cxn ang="0">
                    <a:pos x="196" y="215"/>
                  </a:cxn>
                  <a:cxn ang="0">
                    <a:pos x="208" y="239"/>
                  </a:cxn>
                  <a:cxn ang="0">
                    <a:pos x="201" y="234"/>
                  </a:cxn>
                  <a:cxn ang="0">
                    <a:pos x="193" y="224"/>
                  </a:cxn>
                  <a:cxn ang="0">
                    <a:pos x="183" y="210"/>
                  </a:cxn>
                  <a:cxn ang="0">
                    <a:pos x="171" y="196"/>
                  </a:cxn>
                  <a:cxn ang="0">
                    <a:pos x="157" y="181"/>
                  </a:cxn>
                  <a:cxn ang="0">
                    <a:pos x="143" y="172"/>
                  </a:cxn>
                  <a:cxn ang="0">
                    <a:pos x="128" y="169"/>
                  </a:cxn>
                  <a:cxn ang="0">
                    <a:pos x="114" y="177"/>
                  </a:cxn>
                  <a:cxn ang="0">
                    <a:pos x="62" y="271"/>
                  </a:cxn>
                  <a:cxn ang="0">
                    <a:pos x="61" y="254"/>
                  </a:cxn>
                  <a:cxn ang="0">
                    <a:pos x="58" y="237"/>
                  </a:cxn>
                  <a:cxn ang="0">
                    <a:pos x="54" y="220"/>
                  </a:cxn>
                  <a:cxn ang="0">
                    <a:pos x="49" y="205"/>
                  </a:cxn>
                  <a:cxn ang="0">
                    <a:pos x="40" y="189"/>
                  </a:cxn>
                  <a:cxn ang="0">
                    <a:pos x="30" y="177"/>
                  </a:cxn>
                  <a:cxn ang="0">
                    <a:pos x="17" y="164"/>
                  </a:cxn>
                  <a:cxn ang="0">
                    <a:pos x="0" y="156"/>
                  </a:cxn>
                  <a:cxn ang="0">
                    <a:pos x="8" y="150"/>
                  </a:cxn>
                  <a:cxn ang="0">
                    <a:pos x="18" y="142"/>
                  </a:cxn>
                  <a:cxn ang="0">
                    <a:pos x="28" y="133"/>
                  </a:cxn>
                  <a:cxn ang="0">
                    <a:pos x="41" y="127"/>
                  </a:cxn>
                  <a:cxn ang="0">
                    <a:pos x="54" y="121"/>
                  </a:cxn>
                  <a:cxn ang="0">
                    <a:pos x="67" y="123"/>
                  </a:cxn>
                  <a:cxn ang="0">
                    <a:pos x="80" y="129"/>
                  </a:cxn>
                  <a:cxn ang="0">
                    <a:pos x="93" y="145"/>
                  </a:cxn>
                  <a:cxn ang="0">
                    <a:pos x="105" y="130"/>
                  </a:cxn>
                  <a:cxn ang="0">
                    <a:pos x="111" y="115"/>
                  </a:cxn>
                  <a:cxn ang="0">
                    <a:pos x="115" y="95"/>
                  </a:cxn>
                  <a:cxn ang="0">
                    <a:pos x="117" y="76"/>
                  </a:cxn>
                  <a:cxn ang="0">
                    <a:pos x="117" y="55"/>
                  </a:cxn>
                  <a:cxn ang="0">
                    <a:pos x="119" y="36"/>
                  </a:cxn>
                  <a:cxn ang="0">
                    <a:pos x="124" y="16"/>
                  </a:cxn>
                  <a:cxn ang="0">
                    <a:pos x="134" y="0"/>
                  </a:cxn>
                  <a:cxn ang="0">
                    <a:pos x="144" y="14"/>
                  </a:cxn>
                  <a:cxn ang="0">
                    <a:pos x="153" y="32"/>
                  </a:cxn>
                  <a:cxn ang="0">
                    <a:pos x="161" y="52"/>
                  </a:cxn>
                  <a:cxn ang="0">
                    <a:pos x="170" y="72"/>
                  </a:cxn>
                  <a:cxn ang="0">
                    <a:pos x="180" y="86"/>
                  </a:cxn>
                  <a:cxn ang="0">
                    <a:pos x="195" y="95"/>
                  </a:cxn>
                  <a:cxn ang="0">
                    <a:pos x="213" y="94"/>
                  </a:cxn>
                  <a:cxn ang="0">
                    <a:pos x="238" y="83"/>
                  </a:cxn>
                </a:cxnLst>
                <a:rect l="0" t="0" r="r" b="b"/>
                <a:pathLst>
                  <a:path w="238" h="271">
                    <a:moveTo>
                      <a:pt x="238" y="83"/>
                    </a:moveTo>
                    <a:lnTo>
                      <a:pt x="237" y="95"/>
                    </a:lnTo>
                    <a:lnTo>
                      <a:pt x="231" y="111"/>
                    </a:lnTo>
                    <a:lnTo>
                      <a:pt x="221" y="128"/>
                    </a:lnTo>
                    <a:lnTo>
                      <a:pt x="211" y="148"/>
                    </a:lnTo>
                    <a:lnTo>
                      <a:pt x="201" y="169"/>
                    </a:lnTo>
                    <a:lnTo>
                      <a:pt x="195" y="191"/>
                    </a:lnTo>
                    <a:lnTo>
                      <a:pt x="196" y="215"/>
                    </a:lnTo>
                    <a:lnTo>
                      <a:pt x="208" y="239"/>
                    </a:lnTo>
                    <a:lnTo>
                      <a:pt x="201" y="234"/>
                    </a:lnTo>
                    <a:lnTo>
                      <a:pt x="193" y="224"/>
                    </a:lnTo>
                    <a:lnTo>
                      <a:pt x="183" y="210"/>
                    </a:lnTo>
                    <a:lnTo>
                      <a:pt x="171" y="196"/>
                    </a:lnTo>
                    <a:lnTo>
                      <a:pt x="157" y="181"/>
                    </a:lnTo>
                    <a:lnTo>
                      <a:pt x="143" y="172"/>
                    </a:lnTo>
                    <a:lnTo>
                      <a:pt x="128" y="169"/>
                    </a:lnTo>
                    <a:lnTo>
                      <a:pt x="114" y="177"/>
                    </a:lnTo>
                    <a:lnTo>
                      <a:pt x="62" y="271"/>
                    </a:lnTo>
                    <a:lnTo>
                      <a:pt x="61" y="254"/>
                    </a:lnTo>
                    <a:lnTo>
                      <a:pt x="58" y="237"/>
                    </a:lnTo>
                    <a:lnTo>
                      <a:pt x="54" y="220"/>
                    </a:lnTo>
                    <a:lnTo>
                      <a:pt x="49" y="205"/>
                    </a:lnTo>
                    <a:lnTo>
                      <a:pt x="40" y="189"/>
                    </a:lnTo>
                    <a:lnTo>
                      <a:pt x="30" y="177"/>
                    </a:lnTo>
                    <a:lnTo>
                      <a:pt x="17" y="164"/>
                    </a:lnTo>
                    <a:lnTo>
                      <a:pt x="0" y="156"/>
                    </a:lnTo>
                    <a:lnTo>
                      <a:pt x="8" y="150"/>
                    </a:lnTo>
                    <a:lnTo>
                      <a:pt x="18" y="142"/>
                    </a:lnTo>
                    <a:lnTo>
                      <a:pt x="28" y="133"/>
                    </a:lnTo>
                    <a:lnTo>
                      <a:pt x="41" y="127"/>
                    </a:lnTo>
                    <a:lnTo>
                      <a:pt x="54" y="121"/>
                    </a:lnTo>
                    <a:lnTo>
                      <a:pt x="67" y="123"/>
                    </a:lnTo>
                    <a:lnTo>
                      <a:pt x="80" y="129"/>
                    </a:lnTo>
                    <a:lnTo>
                      <a:pt x="93" y="145"/>
                    </a:lnTo>
                    <a:lnTo>
                      <a:pt x="105" y="130"/>
                    </a:lnTo>
                    <a:lnTo>
                      <a:pt x="111" y="115"/>
                    </a:lnTo>
                    <a:lnTo>
                      <a:pt x="115" y="95"/>
                    </a:lnTo>
                    <a:lnTo>
                      <a:pt x="117" y="76"/>
                    </a:lnTo>
                    <a:lnTo>
                      <a:pt x="117" y="55"/>
                    </a:lnTo>
                    <a:lnTo>
                      <a:pt x="119" y="36"/>
                    </a:lnTo>
                    <a:lnTo>
                      <a:pt x="124" y="16"/>
                    </a:lnTo>
                    <a:lnTo>
                      <a:pt x="134" y="0"/>
                    </a:lnTo>
                    <a:lnTo>
                      <a:pt x="144" y="14"/>
                    </a:lnTo>
                    <a:lnTo>
                      <a:pt x="153" y="32"/>
                    </a:lnTo>
                    <a:lnTo>
                      <a:pt x="161" y="52"/>
                    </a:lnTo>
                    <a:lnTo>
                      <a:pt x="170" y="72"/>
                    </a:lnTo>
                    <a:lnTo>
                      <a:pt x="180" y="86"/>
                    </a:lnTo>
                    <a:lnTo>
                      <a:pt x="195" y="95"/>
                    </a:lnTo>
                    <a:lnTo>
                      <a:pt x="213" y="94"/>
                    </a:lnTo>
                    <a:lnTo>
                      <a:pt x="238" y="83"/>
                    </a:lnTo>
                    <a:close/>
                  </a:path>
                </a:pathLst>
              </a:custGeom>
              <a:solidFill>
                <a:srgbClr val="FFFF4C"/>
              </a:solidFill>
              <a:ln w="9525">
                <a:noFill/>
                <a:round/>
                <a:headEnd/>
                <a:tailEnd/>
              </a:ln>
            </p:spPr>
            <p:txBody>
              <a:bodyPr/>
              <a:lstStyle/>
              <a:p>
                <a:pPr>
                  <a:defRPr/>
                </a:pPr>
                <a:endParaRPr lang="en-CA"/>
              </a:p>
            </p:txBody>
          </p:sp>
          <p:sp>
            <p:nvSpPr>
              <p:cNvPr id="1229877" name="Freeform 53"/>
              <p:cNvSpPr>
                <a:spLocks/>
              </p:cNvSpPr>
              <p:nvPr/>
            </p:nvSpPr>
            <p:spPr bwMode="auto">
              <a:xfrm>
                <a:off x="4135" y="1141"/>
                <a:ext cx="161" cy="158"/>
              </a:xfrm>
              <a:custGeom>
                <a:avLst/>
                <a:gdLst/>
                <a:ahLst/>
                <a:cxnLst>
                  <a:cxn ang="0">
                    <a:pos x="570" y="715"/>
                  </a:cxn>
                  <a:cxn ang="0">
                    <a:pos x="566" y="673"/>
                  </a:cxn>
                  <a:cxn ang="0">
                    <a:pos x="574" y="633"/>
                  </a:cxn>
                  <a:cxn ang="0">
                    <a:pos x="570" y="598"/>
                  </a:cxn>
                  <a:cxn ang="0">
                    <a:pos x="539" y="581"/>
                  </a:cxn>
                  <a:cxn ang="0">
                    <a:pos x="515" y="621"/>
                  </a:cxn>
                  <a:cxn ang="0">
                    <a:pos x="500" y="666"/>
                  </a:cxn>
                  <a:cxn ang="0">
                    <a:pos x="480" y="706"/>
                  </a:cxn>
                  <a:cxn ang="0">
                    <a:pos x="446" y="737"/>
                  </a:cxn>
                  <a:cxn ang="0">
                    <a:pos x="427" y="668"/>
                  </a:cxn>
                  <a:cxn ang="0">
                    <a:pos x="419" y="593"/>
                  </a:cxn>
                  <a:cxn ang="0">
                    <a:pos x="418" y="514"/>
                  </a:cxn>
                  <a:cxn ang="0">
                    <a:pos x="425" y="436"/>
                  </a:cxn>
                  <a:cxn ang="0">
                    <a:pos x="404" y="428"/>
                  </a:cxn>
                  <a:cxn ang="0">
                    <a:pos x="384" y="436"/>
                  </a:cxn>
                  <a:cxn ang="0">
                    <a:pos x="355" y="521"/>
                  </a:cxn>
                  <a:cxn ang="0">
                    <a:pos x="326" y="606"/>
                  </a:cxn>
                  <a:cxn ang="0">
                    <a:pos x="290" y="687"/>
                  </a:cxn>
                  <a:cxn ang="0">
                    <a:pos x="238" y="767"/>
                  </a:cxn>
                  <a:cxn ang="0">
                    <a:pos x="204" y="730"/>
                  </a:cxn>
                  <a:cxn ang="0">
                    <a:pos x="196" y="680"/>
                  </a:cxn>
                  <a:cxn ang="0">
                    <a:pos x="189" y="630"/>
                  </a:cxn>
                  <a:cxn ang="0">
                    <a:pos x="156" y="601"/>
                  </a:cxn>
                  <a:cxn ang="0">
                    <a:pos x="54" y="771"/>
                  </a:cxn>
                  <a:cxn ang="0">
                    <a:pos x="30" y="730"/>
                  </a:cxn>
                  <a:cxn ang="0">
                    <a:pos x="17" y="686"/>
                  </a:cxn>
                  <a:cxn ang="0">
                    <a:pos x="5" y="642"/>
                  </a:cxn>
                  <a:cxn ang="0">
                    <a:pos x="10" y="607"/>
                  </a:cxn>
                  <a:cxn ang="0">
                    <a:pos x="31" y="582"/>
                  </a:cxn>
                  <a:cxn ang="0">
                    <a:pos x="51" y="560"/>
                  </a:cxn>
                  <a:cxn ang="0">
                    <a:pos x="71" y="539"/>
                  </a:cxn>
                  <a:cxn ang="0">
                    <a:pos x="94" y="533"/>
                  </a:cxn>
                  <a:cxn ang="0">
                    <a:pos x="121" y="548"/>
                  </a:cxn>
                  <a:cxn ang="0">
                    <a:pos x="147" y="563"/>
                  </a:cxn>
                  <a:cxn ang="0">
                    <a:pos x="173" y="571"/>
                  </a:cxn>
                  <a:cxn ang="0">
                    <a:pos x="196" y="436"/>
                  </a:cxn>
                  <a:cxn ang="0">
                    <a:pos x="263" y="318"/>
                  </a:cxn>
                  <a:cxn ang="0">
                    <a:pos x="212" y="302"/>
                  </a:cxn>
                  <a:cxn ang="0">
                    <a:pos x="157" y="296"/>
                  </a:cxn>
                  <a:cxn ang="0">
                    <a:pos x="118" y="264"/>
                  </a:cxn>
                  <a:cxn ang="0">
                    <a:pos x="152" y="225"/>
                  </a:cxn>
                  <a:cxn ang="0">
                    <a:pos x="231" y="224"/>
                  </a:cxn>
                  <a:cxn ang="0">
                    <a:pos x="307" y="214"/>
                  </a:cxn>
                  <a:cxn ang="0">
                    <a:pos x="375" y="177"/>
                  </a:cxn>
                  <a:cxn ang="0">
                    <a:pos x="400" y="133"/>
                  </a:cxn>
                  <a:cxn ang="0">
                    <a:pos x="395" y="110"/>
                  </a:cxn>
                  <a:cxn ang="0">
                    <a:pos x="391" y="86"/>
                  </a:cxn>
                  <a:cxn ang="0">
                    <a:pos x="386" y="63"/>
                  </a:cxn>
                  <a:cxn ang="0">
                    <a:pos x="430" y="45"/>
                  </a:cxn>
                  <a:cxn ang="0">
                    <a:pos x="526" y="29"/>
                  </a:cxn>
                  <a:cxn ang="0">
                    <a:pos x="626" y="13"/>
                  </a:cxn>
                  <a:cxn ang="0">
                    <a:pos x="726" y="1"/>
                  </a:cxn>
                  <a:cxn ang="0">
                    <a:pos x="784" y="86"/>
                  </a:cxn>
                  <a:cxn ang="0">
                    <a:pos x="803" y="276"/>
                  </a:cxn>
                  <a:cxn ang="0">
                    <a:pos x="794" y="468"/>
                  </a:cxn>
                  <a:cxn ang="0">
                    <a:pos x="713" y="632"/>
                  </a:cxn>
                </a:cxnLst>
                <a:rect l="0" t="0" r="r" b="b"/>
                <a:pathLst>
                  <a:path w="806" h="789">
                    <a:moveTo>
                      <a:pt x="633" y="695"/>
                    </a:moveTo>
                    <a:lnTo>
                      <a:pt x="570" y="715"/>
                    </a:lnTo>
                    <a:lnTo>
                      <a:pt x="565" y="694"/>
                    </a:lnTo>
                    <a:lnTo>
                      <a:pt x="566" y="673"/>
                    </a:lnTo>
                    <a:lnTo>
                      <a:pt x="569" y="652"/>
                    </a:lnTo>
                    <a:lnTo>
                      <a:pt x="574" y="633"/>
                    </a:lnTo>
                    <a:lnTo>
                      <a:pt x="574" y="614"/>
                    </a:lnTo>
                    <a:lnTo>
                      <a:pt x="570" y="598"/>
                    </a:lnTo>
                    <a:lnTo>
                      <a:pt x="559" y="586"/>
                    </a:lnTo>
                    <a:lnTo>
                      <a:pt x="539" y="581"/>
                    </a:lnTo>
                    <a:lnTo>
                      <a:pt x="525" y="600"/>
                    </a:lnTo>
                    <a:lnTo>
                      <a:pt x="515" y="621"/>
                    </a:lnTo>
                    <a:lnTo>
                      <a:pt x="507" y="643"/>
                    </a:lnTo>
                    <a:lnTo>
                      <a:pt x="500" y="666"/>
                    </a:lnTo>
                    <a:lnTo>
                      <a:pt x="491" y="686"/>
                    </a:lnTo>
                    <a:lnTo>
                      <a:pt x="480" y="706"/>
                    </a:lnTo>
                    <a:lnTo>
                      <a:pt x="465" y="722"/>
                    </a:lnTo>
                    <a:lnTo>
                      <a:pt x="446" y="737"/>
                    </a:lnTo>
                    <a:lnTo>
                      <a:pt x="435" y="703"/>
                    </a:lnTo>
                    <a:lnTo>
                      <a:pt x="427" y="668"/>
                    </a:lnTo>
                    <a:lnTo>
                      <a:pt x="421" y="630"/>
                    </a:lnTo>
                    <a:lnTo>
                      <a:pt x="419" y="593"/>
                    </a:lnTo>
                    <a:lnTo>
                      <a:pt x="418" y="554"/>
                    </a:lnTo>
                    <a:lnTo>
                      <a:pt x="418" y="514"/>
                    </a:lnTo>
                    <a:lnTo>
                      <a:pt x="420" y="473"/>
                    </a:lnTo>
                    <a:lnTo>
                      <a:pt x="425" y="436"/>
                    </a:lnTo>
                    <a:lnTo>
                      <a:pt x="415" y="429"/>
                    </a:lnTo>
                    <a:lnTo>
                      <a:pt x="404" y="428"/>
                    </a:lnTo>
                    <a:lnTo>
                      <a:pt x="392" y="429"/>
                    </a:lnTo>
                    <a:lnTo>
                      <a:pt x="384" y="436"/>
                    </a:lnTo>
                    <a:lnTo>
                      <a:pt x="368" y="478"/>
                    </a:lnTo>
                    <a:lnTo>
                      <a:pt x="355" y="521"/>
                    </a:lnTo>
                    <a:lnTo>
                      <a:pt x="340" y="563"/>
                    </a:lnTo>
                    <a:lnTo>
                      <a:pt x="326" y="606"/>
                    </a:lnTo>
                    <a:lnTo>
                      <a:pt x="309" y="646"/>
                    </a:lnTo>
                    <a:lnTo>
                      <a:pt x="290" y="687"/>
                    </a:lnTo>
                    <a:lnTo>
                      <a:pt x="265" y="727"/>
                    </a:lnTo>
                    <a:lnTo>
                      <a:pt x="238" y="767"/>
                    </a:lnTo>
                    <a:lnTo>
                      <a:pt x="216" y="751"/>
                    </a:lnTo>
                    <a:lnTo>
                      <a:pt x="204" y="730"/>
                    </a:lnTo>
                    <a:lnTo>
                      <a:pt x="199" y="705"/>
                    </a:lnTo>
                    <a:lnTo>
                      <a:pt x="196" y="680"/>
                    </a:lnTo>
                    <a:lnTo>
                      <a:pt x="194" y="653"/>
                    </a:lnTo>
                    <a:lnTo>
                      <a:pt x="189" y="630"/>
                    </a:lnTo>
                    <a:lnTo>
                      <a:pt x="176" y="612"/>
                    </a:lnTo>
                    <a:lnTo>
                      <a:pt x="156" y="601"/>
                    </a:lnTo>
                    <a:lnTo>
                      <a:pt x="72" y="789"/>
                    </a:lnTo>
                    <a:lnTo>
                      <a:pt x="54" y="771"/>
                    </a:lnTo>
                    <a:lnTo>
                      <a:pt x="40" y="751"/>
                    </a:lnTo>
                    <a:lnTo>
                      <a:pt x="30" y="730"/>
                    </a:lnTo>
                    <a:lnTo>
                      <a:pt x="24" y="708"/>
                    </a:lnTo>
                    <a:lnTo>
                      <a:pt x="17" y="686"/>
                    </a:lnTo>
                    <a:lnTo>
                      <a:pt x="11" y="663"/>
                    </a:lnTo>
                    <a:lnTo>
                      <a:pt x="5" y="642"/>
                    </a:lnTo>
                    <a:lnTo>
                      <a:pt x="0" y="623"/>
                    </a:lnTo>
                    <a:lnTo>
                      <a:pt x="10" y="607"/>
                    </a:lnTo>
                    <a:lnTo>
                      <a:pt x="21" y="593"/>
                    </a:lnTo>
                    <a:lnTo>
                      <a:pt x="31" y="582"/>
                    </a:lnTo>
                    <a:lnTo>
                      <a:pt x="42" y="572"/>
                    </a:lnTo>
                    <a:lnTo>
                      <a:pt x="51" y="560"/>
                    </a:lnTo>
                    <a:lnTo>
                      <a:pt x="61" y="550"/>
                    </a:lnTo>
                    <a:lnTo>
                      <a:pt x="71" y="539"/>
                    </a:lnTo>
                    <a:lnTo>
                      <a:pt x="83" y="529"/>
                    </a:lnTo>
                    <a:lnTo>
                      <a:pt x="94" y="533"/>
                    </a:lnTo>
                    <a:lnTo>
                      <a:pt x="107" y="540"/>
                    </a:lnTo>
                    <a:lnTo>
                      <a:pt x="121" y="548"/>
                    </a:lnTo>
                    <a:lnTo>
                      <a:pt x="134" y="557"/>
                    </a:lnTo>
                    <a:lnTo>
                      <a:pt x="147" y="563"/>
                    </a:lnTo>
                    <a:lnTo>
                      <a:pt x="160" y="568"/>
                    </a:lnTo>
                    <a:lnTo>
                      <a:pt x="173" y="571"/>
                    </a:lnTo>
                    <a:lnTo>
                      <a:pt x="186" y="571"/>
                    </a:lnTo>
                    <a:lnTo>
                      <a:pt x="196" y="436"/>
                    </a:lnTo>
                    <a:lnTo>
                      <a:pt x="280" y="342"/>
                    </a:lnTo>
                    <a:lnTo>
                      <a:pt x="263" y="318"/>
                    </a:lnTo>
                    <a:lnTo>
                      <a:pt x="240" y="306"/>
                    </a:lnTo>
                    <a:lnTo>
                      <a:pt x="212" y="302"/>
                    </a:lnTo>
                    <a:lnTo>
                      <a:pt x="185" y="301"/>
                    </a:lnTo>
                    <a:lnTo>
                      <a:pt x="157" y="296"/>
                    </a:lnTo>
                    <a:lnTo>
                      <a:pt x="134" y="286"/>
                    </a:lnTo>
                    <a:lnTo>
                      <a:pt x="118" y="264"/>
                    </a:lnTo>
                    <a:lnTo>
                      <a:pt x="114" y="228"/>
                    </a:lnTo>
                    <a:lnTo>
                      <a:pt x="152" y="225"/>
                    </a:lnTo>
                    <a:lnTo>
                      <a:pt x="192" y="225"/>
                    </a:lnTo>
                    <a:lnTo>
                      <a:pt x="231" y="224"/>
                    </a:lnTo>
                    <a:lnTo>
                      <a:pt x="271" y="222"/>
                    </a:lnTo>
                    <a:lnTo>
                      <a:pt x="307" y="214"/>
                    </a:lnTo>
                    <a:lnTo>
                      <a:pt x="342" y="200"/>
                    </a:lnTo>
                    <a:lnTo>
                      <a:pt x="375" y="177"/>
                    </a:lnTo>
                    <a:lnTo>
                      <a:pt x="404" y="146"/>
                    </a:lnTo>
                    <a:lnTo>
                      <a:pt x="400" y="133"/>
                    </a:lnTo>
                    <a:lnTo>
                      <a:pt x="398" y="122"/>
                    </a:lnTo>
                    <a:lnTo>
                      <a:pt x="395" y="110"/>
                    </a:lnTo>
                    <a:lnTo>
                      <a:pt x="394" y="98"/>
                    </a:lnTo>
                    <a:lnTo>
                      <a:pt x="391" y="86"/>
                    </a:lnTo>
                    <a:lnTo>
                      <a:pt x="389" y="75"/>
                    </a:lnTo>
                    <a:lnTo>
                      <a:pt x="386" y="63"/>
                    </a:lnTo>
                    <a:lnTo>
                      <a:pt x="384" y="52"/>
                    </a:lnTo>
                    <a:lnTo>
                      <a:pt x="430" y="45"/>
                    </a:lnTo>
                    <a:lnTo>
                      <a:pt x="478" y="38"/>
                    </a:lnTo>
                    <a:lnTo>
                      <a:pt x="526" y="29"/>
                    </a:lnTo>
                    <a:lnTo>
                      <a:pt x="576" y="22"/>
                    </a:lnTo>
                    <a:lnTo>
                      <a:pt x="626" y="13"/>
                    </a:lnTo>
                    <a:lnTo>
                      <a:pt x="676" y="6"/>
                    </a:lnTo>
                    <a:lnTo>
                      <a:pt x="726" y="1"/>
                    </a:lnTo>
                    <a:lnTo>
                      <a:pt x="777" y="0"/>
                    </a:lnTo>
                    <a:lnTo>
                      <a:pt x="784" y="86"/>
                    </a:lnTo>
                    <a:lnTo>
                      <a:pt x="795" y="180"/>
                    </a:lnTo>
                    <a:lnTo>
                      <a:pt x="803" y="276"/>
                    </a:lnTo>
                    <a:lnTo>
                      <a:pt x="806" y="374"/>
                    </a:lnTo>
                    <a:lnTo>
                      <a:pt x="794" y="468"/>
                    </a:lnTo>
                    <a:lnTo>
                      <a:pt x="765" y="555"/>
                    </a:lnTo>
                    <a:lnTo>
                      <a:pt x="713" y="632"/>
                    </a:lnTo>
                    <a:lnTo>
                      <a:pt x="633" y="695"/>
                    </a:lnTo>
                    <a:close/>
                  </a:path>
                </a:pathLst>
              </a:custGeom>
              <a:solidFill>
                <a:srgbClr val="E50065"/>
              </a:solidFill>
              <a:ln w="9525">
                <a:noFill/>
                <a:round/>
                <a:headEnd/>
                <a:tailEnd/>
              </a:ln>
            </p:spPr>
            <p:txBody>
              <a:bodyPr/>
              <a:lstStyle/>
              <a:p>
                <a:pPr>
                  <a:defRPr/>
                </a:pPr>
                <a:endParaRPr lang="en-CA"/>
              </a:p>
            </p:txBody>
          </p:sp>
          <p:sp>
            <p:nvSpPr>
              <p:cNvPr id="1229878" name="Freeform 54"/>
              <p:cNvSpPr>
                <a:spLocks/>
              </p:cNvSpPr>
              <p:nvPr/>
            </p:nvSpPr>
            <p:spPr bwMode="auto">
              <a:xfrm>
                <a:off x="4214" y="1168"/>
                <a:ext cx="81" cy="83"/>
              </a:xfrm>
              <a:custGeom>
                <a:avLst/>
                <a:gdLst/>
                <a:ahLst/>
                <a:cxnLst>
                  <a:cxn ang="0">
                    <a:pos x="285" y="139"/>
                  </a:cxn>
                  <a:cxn ang="0">
                    <a:pos x="321" y="140"/>
                  </a:cxn>
                  <a:cxn ang="0">
                    <a:pos x="357" y="139"/>
                  </a:cxn>
                  <a:cxn ang="0">
                    <a:pos x="391" y="144"/>
                  </a:cxn>
                  <a:cxn ang="0">
                    <a:pos x="390" y="179"/>
                  </a:cxn>
                  <a:cxn ang="0">
                    <a:pos x="339" y="227"/>
                  </a:cxn>
                  <a:cxn ang="0">
                    <a:pos x="291" y="275"/>
                  </a:cxn>
                  <a:cxn ang="0">
                    <a:pos x="279" y="335"/>
                  </a:cxn>
                  <a:cxn ang="0">
                    <a:pos x="291" y="414"/>
                  </a:cxn>
                  <a:cxn ang="0">
                    <a:pos x="259" y="403"/>
                  </a:cxn>
                  <a:cxn ang="0">
                    <a:pos x="241" y="379"/>
                  </a:cxn>
                  <a:cxn ang="0">
                    <a:pos x="225" y="348"/>
                  </a:cxn>
                  <a:cxn ang="0">
                    <a:pos x="207" y="321"/>
                  </a:cxn>
                  <a:cxn ang="0">
                    <a:pos x="179" y="348"/>
                  </a:cxn>
                  <a:cxn ang="0">
                    <a:pos x="154" y="379"/>
                  </a:cxn>
                  <a:cxn ang="0">
                    <a:pos x="127" y="403"/>
                  </a:cxn>
                  <a:cxn ang="0">
                    <a:pos x="93" y="414"/>
                  </a:cxn>
                  <a:cxn ang="0">
                    <a:pos x="95" y="372"/>
                  </a:cxn>
                  <a:cxn ang="0">
                    <a:pos x="108" y="332"/>
                  </a:cxn>
                  <a:cxn ang="0">
                    <a:pos x="112" y="292"/>
                  </a:cxn>
                  <a:cxn ang="0">
                    <a:pos x="93" y="258"/>
                  </a:cxn>
                  <a:cxn ang="0">
                    <a:pos x="67" y="257"/>
                  </a:cxn>
                  <a:cxn ang="0">
                    <a:pos x="42" y="255"/>
                  </a:cxn>
                  <a:cxn ang="0">
                    <a:pos x="18" y="249"/>
                  </a:cxn>
                  <a:cxn ang="0">
                    <a:pos x="0" y="238"/>
                  </a:cxn>
                  <a:cxn ang="0">
                    <a:pos x="22" y="212"/>
                  </a:cxn>
                  <a:cxn ang="0">
                    <a:pos x="52" y="205"/>
                  </a:cxn>
                  <a:cxn ang="0">
                    <a:pos x="85" y="203"/>
                  </a:cxn>
                  <a:cxn ang="0">
                    <a:pos x="114" y="196"/>
                  </a:cxn>
                  <a:cxn ang="0">
                    <a:pos x="146" y="147"/>
                  </a:cxn>
                  <a:cxn ang="0">
                    <a:pos x="170" y="98"/>
                  </a:cxn>
                  <a:cxn ang="0">
                    <a:pos x="191" y="47"/>
                  </a:cxn>
                  <a:cxn ang="0">
                    <a:pos x="218" y="0"/>
                  </a:cxn>
                </a:cxnLst>
                <a:rect l="0" t="0" r="r" b="b"/>
                <a:pathLst>
                  <a:path w="405" h="414">
                    <a:moveTo>
                      <a:pt x="269" y="134"/>
                    </a:moveTo>
                    <a:lnTo>
                      <a:pt x="285" y="139"/>
                    </a:lnTo>
                    <a:lnTo>
                      <a:pt x="303" y="141"/>
                    </a:lnTo>
                    <a:lnTo>
                      <a:pt x="321" y="140"/>
                    </a:lnTo>
                    <a:lnTo>
                      <a:pt x="340" y="140"/>
                    </a:lnTo>
                    <a:lnTo>
                      <a:pt x="357" y="139"/>
                    </a:lnTo>
                    <a:lnTo>
                      <a:pt x="375" y="140"/>
                    </a:lnTo>
                    <a:lnTo>
                      <a:pt x="391" y="144"/>
                    </a:lnTo>
                    <a:lnTo>
                      <a:pt x="405" y="154"/>
                    </a:lnTo>
                    <a:lnTo>
                      <a:pt x="390" y="179"/>
                    </a:lnTo>
                    <a:lnTo>
                      <a:pt x="367" y="204"/>
                    </a:lnTo>
                    <a:lnTo>
                      <a:pt x="339" y="227"/>
                    </a:lnTo>
                    <a:lnTo>
                      <a:pt x="313" y="252"/>
                    </a:lnTo>
                    <a:lnTo>
                      <a:pt x="291" y="275"/>
                    </a:lnTo>
                    <a:lnTo>
                      <a:pt x="278" y="304"/>
                    </a:lnTo>
                    <a:lnTo>
                      <a:pt x="279" y="335"/>
                    </a:lnTo>
                    <a:lnTo>
                      <a:pt x="301" y="372"/>
                    </a:lnTo>
                    <a:lnTo>
                      <a:pt x="291" y="414"/>
                    </a:lnTo>
                    <a:lnTo>
                      <a:pt x="273" y="411"/>
                    </a:lnTo>
                    <a:lnTo>
                      <a:pt x="259" y="403"/>
                    </a:lnTo>
                    <a:lnTo>
                      <a:pt x="248" y="392"/>
                    </a:lnTo>
                    <a:lnTo>
                      <a:pt x="241" y="379"/>
                    </a:lnTo>
                    <a:lnTo>
                      <a:pt x="233" y="363"/>
                    </a:lnTo>
                    <a:lnTo>
                      <a:pt x="225" y="348"/>
                    </a:lnTo>
                    <a:lnTo>
                      <a:pt x="217" y="333"/>
                    </a:lnTo>
                    <a:lnTo>
                      <a:pt x="207" y="321"/>
                    </a:lnTo>
                    <a:lnTo>
                      <a:pt x="192" y="333"/>
                    </a:lnTo>
                    <a:lnTo>
                      <a:pt x="179" y="348"/>
                    </a:lnTo>
                    <a:lnTo>
                      <a:pt x="165" y="363"/>
                    </a:lnTo>
                    <a:lnTo>
                      <a:pt x="154" y="379"/>
                    </a:lnTo>
                    <a:lnTo>
                      <a:pt x="140" y="392"/>
                    </a:lnTo>
                    <a:lnTo>
                      <a:pt x="127" y="403"/>
                    </a:lnTo>
                    <a:lnTo>
                      <a:pt x="110" y="411"/>
                    </a:lnTo>
                    <a:lnTo>
                      <a:pt x="93" y="414"/>
                    </a:lnTo>
                    <a:lnTo>
                      <a:pt x="91" y="393"/>
                    </a:lnTo>
                    <a:lnTo>
                      <a:pt x="95" y="372"/>
                    </a:lnTo>
                    <a:lnTo>
                      <a:pt x="101" y="352"/>
                    </a:lnTo>
                    <a:lnTo>
                      <a:pt x="108" y="332"/>
                    </a:lnTo>
                    <a:lnTo>
                      <a:pt x="111" y="311"/>
                    </a:lnTo>
                    <a:lnTo>
                      <a:pt x="112" y="292"/>
                    </a:lnTo>
                    <a:lnTo>
                      <a:pt x="106" y="274"/>
                    </a:lnTo>
                    <a:lnTo>
                      <a:pt x="93" y="258"/>
                    </a:lnTo>
                    <a:lnTo>
                      <a:pt x="79" y="257"/>
                    </a:lnTo>
                    <a:lnTo>
                      <a:pt x="67" y="257"/>
                    </a:lnTo>
                    <a:lnTo>
                      <a:pt x="54" y="256"/>
                    </a:lnTo>
                    <a:lnTo>
                      <a:pt x="42" y="255"/>
                    </a:lnTo>
                    <a:lnTo>
                      <a:pt x="28" y="252"/>
                    </a:lnTo>
                    <a:lnTo>
                      <a:pt x="18" y="249"/>
                    </a:lnTo>
                    <a:lnTo>
                      <a:pt x="8" y="244"/>
                    </a:lnTo>
                    <a:lnTo>
                      <a:pt x="0" y="238"/>
                    </a:lnTo>
                    <a:lnTo>
                      <a:pt x="9" y="221"/>
                    </a:lnTo>
                    <a:lnTo>
                      <a:pt x="22" y="212"/>
                    </a:lnTo>
                    <a:lnTo>
                      <a:pt x="35" y="206"/>
                    </a:lnTo>
                    <a:lnTo>
                      <a:pt x="52" y="205"/>
                    </a:lnTo>
                    <a:lnTo>
                      <a:pt x="68" y="204"/>
                    </a:lnTo>
                    <a:lnTo>
                      <a:pt x="85" y="203"/>
                    </a:lnTo>
                    <a:lnTo>
                      <a:pt x="101" y="201"/>
                    </a:lnTo>
                    <a:lnTo>
                      <a:pt x="114" y="196"/>
                    </a:lnTo>
                    <a:lnTo>
                      <a:pt x="131" y="171"/>
                    </a:lnTo>
                    <a:lnTo>
                      <a:pt x="146" y="147"/>
                    </a:lnTo>
                    <a:lnTo>
                      <a:pt x="157" y="122"/>
                    </a:lnTo>
                    <a:lnTo>
                      <a:pt x="170" y="98"/>
                    </a:lnTo>
                    <a:lnTo>
                      <a:pt x="180" y="72"/>
                    </a:lnTo>
                    <a:lnTo>
                      <a:pt x="191" y="47"/>
                    </a:lnTo>
                    <a:lnTo>
                      <a:pt x="202" y="22"/>
                    </a:lnTo>
                    <a:lnTo>
                      <a:pt x="218" y="0"/>
                    </a:lnTo>
                    <a:lnTo>
                      <a:pt x="269" y="134"/>
                    </a:lnTo>
                    <a:close/>
                  </a:path>
                </a:pathLst>
              </a:custGeom>
              <a:solidFill>
                <a:srgbClr val="000000"/>
              </a:solidFill>
              <a:ln w="9525">
                <a:noFill/>
                <a:round/>
                <a:headEnd/>
                <a:tailEnd/>
              </a:ln>
            </p:spPr>
            <p:txBody>
              <a:bodyPr/>
              <a:lstStyle/>
              <a:p>
                <a:pPr>
                  <a:defRPr/>
                </a:pPr>
                <a:endParaRPr lang="en-CA"/>
              </a:p>
            </p:txBody>
          </p:sp>
          <p:sp>
            <p:nvSpPr>
              <p:cNvPr id="1229879" name="Freeform 55"/>
              <p:cNvSpPr>
                <a:spLocks/>
              </p:cNvSpPr>
              <p:nvPr/>
            </p:nvSpPr>
            <p:spPr bwMode="auto">
              <a:xfrm>
                <a:off x="4091" y="1180"/>
                <a:ext cx="50" cy="114"/>
              </a:xfrm>
              <a:custGeom>
                <a:avLst/>
                <a:gdLst/>
                <a:ahLst/>
                <a:cxnLst>
                  <a:cxn ang="0">
                    <a:pos x="249" y="20"/>
                  </a:cxn>
                  <a:cxn ang="0">
                    <a:pos x="238" y="48"/>
                  </a:cxn>
                  <a:cxn ang="0">
                    <a:pos x="230" y="80"/>
                  </a:cxn>
                  <a:cxn ang="0">
                    <a:pos x="221" y="112"/>
                  </a:cxn>
                  <a:cxn ang="0">
                    <a:pos x="211" y="142"/>
                  </a:cxn>
                  <a:cxn ang="0">
                    <a:pos x="195" y="168"/>
                  </a:cxn>
                  <a:cxn ang="0">
                    <a:pos x="174" y="187"/>
                  </a:cxn>
                  <a:cxn ang="0">
                    <a:pos x="143" y="196"/>
                  </a:cxn>
                  <a:cxn ang="0">
                    <a:pos x="104" y="196"/>
                  </a:cxn>
                  <a:cxn ang="0">
                    <a:pos x="83" y="217"/>
                  </a:cxn>
                  <a:cxn ang="0">
                    <a:pos x="91" y="234"/>
                  </a:cxn>
                  <a:cxn ang="0">
                    <a:pos x="108" y="247"/>
                  </a:cxn>
                  <a:cxn ang="0">
                    <a:pos x="130" y="259"/>
                  </a:cxn>
                  <a:cxn ang="0">
                    <a:pos x="151" y="271"/>
                  </a:cxn>
                  <a:cxn ang="0">
                    <a:pos x="168" y="282"/>
                  </a:cxn>
                  <a:cxn ang="0">
                    <a:pos x="179" y="298"/>
                  </a:cxn>
                  <a:cxn ang="0">
                    <a:pos x="179" y="316"/>
                  </a:cxn>
                  <a:cxn ang="0">
                    <a:pos x="166" y="341"/>
                  </a:cxn>
                  <a:cxn ang="0">
                    <a:pos x="167" y="371"/>
                  </a:cxn>
                  <a:cxn ang="0">
                    <a:pos x="167" y="402"/>
                  </a:cxn>
                  <a:cxn ang="0">
                    <a:pos x="165" y="432"/>
                  </a:cxn>
                  <a:cxn ang="0">
                    <a:pos x="165" y="463"/>
                  </a:cxn>
                  <a:cxn ang="0">
                    <a:pos x="164" y="490"/>
                  </a:cxn>
                  <a:cxn ang="0">
                    <a:pos x="167" y="518"/>
                  </a:cxn>
                  <a:cxn ang="0">
                    <a:pos x="174" y="544"/>
                  </a:cxn>
                  <a:cxn ang="0">
                    <a:pos x="187" y="569"/>
                  </a:cxn>
                  <a:cxn ang="0">
                    <a:pos x="167" y="568"/>
                  </a:cxn>
                  <a:cxn ang="0">
                    <a:pos x="150" y="562"/>
                  </a:cxn>
                  <a:cxn ang="0">
                    <a:pos x="133" y="550"/>
                  </a:cxn>
                  <a:cxn ang="0">
                    <a:pos x="118" y="535"/>
                  </a:cxn>
                  <a:cxn ang="0">
                    <a:pos x="104" y="515"/>
                  </a:cxn>
                  <a:cxn ang="0">
                    <a:pos x="91" y="496"/>
                  </a:cxn>
                  <a:cxn ang="0">
                    <a:pos x="81" y="474"/>
                  </a:cxn>
                  <a:cxn ang="0">
                    <a:pos x="73" y="455"/>
                  </a:cxn>
                  <a:cxn ang="0">
                    <a:pos x="60" y="404"/>
                  </a:cxn>
                  <a:cxn ang="0">
                    <a:pos x="54" y="355"/>
                  </a:cxn>
                  <a:cxn ang="0">
                    <a:pos x="49" y="306"/>
                  </a:cxn>
                  <a:cxn ang="0">
                    <a:pos x="48" y="259"/>
                  </a:cxn>
                  <a:cxn ang="0">
                    <a:pos x="44" y="209"/>
                  </a:cxn>
                  <a:cxn ang="0">
                    <a:pos x="36" y="160"/>
                  </a:cxn>
                  <a:cxn ang="0">
                    <a:pos x="21" y="111"/>
                  </a:cxn>
                  <a:cxn ang="0">
                    <a:pos x="0" y="62"/>
                  </a:cxn>
                  <a:cxn ang="0">
                    <a:pos x="21" y="0"/>
                  </a:cxn>
                  <a:cxn ang="0">
                    <a:pos x="49" y="3"/>
                  </a:cxn>
                  <a:cxn ang="0">
                    <a:pos x="78" y="7"/>
                  </a:cxn>
                  <a:cxn ang="0">
                    <a:pos x="104" y="10"/>
                  </a:cxn>
                  <a:cxn ang="0">
                    <a:pos x="131" y="13"/>
                  </a:cxn>
                  <a:cxn ang="0">
                    <a:pos x="157" y="16"/>
                  </a:cxn>
                  <a:cxn ang="0">
                    <a:pos x="185" y="18"/>
                  </a:cxn>
                  <a:cxn ang="0">
                    <a:pos x="216" y="19"/>
                  </a:cxn>
                  <a:cxn ang="0">
                    <a:pos x="249" y="20"/>
                  </a:cxn>
                </a:cxnLst>
                <a:rect l="0" t="0" r="r" b="b"/>
                <a:pathLst>
                  <a:path w="249" h="569">
                    <a:moveTo>
                      <a:pt x="249" y="20"/>
                    </a:moveTo>
                    <a:lnTo>
                      <a:pt x="238" y="48"/>
                    </a:lnTo>
                    <a:lnTo>
                      <a:pt x="230" y="80"/>
                    </a:lnTo>
                    <a:lnTo>
                      <a:pt x="221" y="112"/>
                    </a:lnTo>
                    <a:lnTo>
                      <a:pt x="211" y="142"/>
                    </a:lnTo>
                    <a:lnTo>
                      <a:pt x="195" y="168"/>
                    </a:lnTo>
                    <a:lnTo>
                      <a:pt x="174" y="187"/>
                    </a:lnTo>
                    <a:lnTo>
                      <a:pt x="143" y="196"/>
                    </a:lnTo>
                    <a:lnTo>
                      <a:pt x="104" y="196"/>
                    </a:lnTo>
                    <a:lnTo>
                      <a:pt x="83" y="217"/>
                    </a:lnTo>
                    <a:lnTo>
                      <a:pt x="91" y="234"/>
                    </a:lnTo>
                    <a:lnTo>
                      <a:pt x="108" y="247"/>
                    </a:lnTo>
                    <a:lnTo>
                      <a:pt x="130" y="259"/>
                    </a:lnTo>
                    <a:lnTo>
                      <a:pt x="151" y="271"/>
                    </a:lnTo>
                    <a:lnTo>
                      <a:pt x="168" y="282"/>
                    </a:lnTo>
                    <a:lnTo>
                      <a:pt x="179" y="298"/>
                    </a:lnTo>
                    <a:lnTo>
                      <a:pt x="179" y="316"/>
                    </a:lnTo>
                    <a:lnTo>
                      <a:pt x="166" y="341"/>
                    </a:lnTo>
                    <a:lnTo>
                      <a:pt x="167" y="371"/>
                    </a:lnTo>
                    <a:lnTo>
                      <a:pt x="167" y="402"/>
                    </a:lnTo>
                    <a:lnTo>
                      <a:pt x="165" y="432"/>
                    </a:lnTo>
                    <a:lnTo>
                      <a:pt x="165" y="463"/>
                    </a:lnTo>
                    <a:lnTo>
                      <a:pt x="164" y="490"/>
                    </a:lnTo>
                    <a:lnTo>
                      <a:pt x="167" y="518"/>
                    </a:lnTo>
                    <a:lnTo>
                      <a:pt x="174" y="544"/>
                    </a:lnTo>
                    <a:lnTo>
                      <a:pt x="187" y="569"/>
                    </a:lnTo>
                    <a:lnTo>
                      <a:pt x="167" y="568"/>
                    </a:lnTo>
                    <a:lnTo>
                      <a:pt x="150" y="562"/>
                    </a:lnTo>
                    <a:lnTo>
                      <a:pt x="133" y="550"/>
                    </a:lnTo>
                    <a:lnTo>
                      <a:pt x="118" y="535"/>
                    </a:lnTo>
                    <a:lnTo>
                      <a:pt x="104" y="515"/>
                    </a:lnTo>
                    <a:lnTo>
                      <a:pt x="91" y="496"/>
                    </a:lnTo>
                    <a:lnTo>
                      <a:pt x="81" y="474"/>
                    </a:lnTo>
                    <a:lnTo>
                      <a:pt x="73" y="455"/>
                    </a:lnTo>
                    <a:lnTo>
                      <a:pt x="60" y="404"/>
                    </a:lnTo>
                    <a:lnTo>
                      <a:pt x="54" y="355"/>
                    </a:lnTo>
                    <a:lnTo>
                      <a:pt x="49" y="306"/>
                    </a:lnTo>
                    <a:lnTo>
                      <a:pt x="48" y="259"/>
                    </a:lnTo>
                    <a:lnTo>
                      <a:pt x="44" y="209"/>
                    </a:lnTo>
                    <a:lnTo>
                      <a:pt x="36" y="160"/>
                    </a:lnTo>
                    <a:lnTo>
                      <a:pt x="21" y="111"/>
                    </a:lnTo>
                    <a:lnTo>
                      <a:pt x="0" y="62"/>
                    </a:lnTo>
                    <a:lnTo>
                      <a:pt x="21" y="0"/>
                    </a:lnTo>
                    <a:lnTo>
                      <a:pt x="49" y="3"/>
                    </a:lnTo>
                    <a:lnTo>
                      <a:pt x="78" y="7"/>
                    </a:lnTo>
                    <a:lnTo>
                      <a:pt x="104" y="10"/>
                    </a:lnTo>
                    <a:lnTo>
                      <a:pt x="131" y="13"/>
                    </a:lnTo>
                    <a:lnTo>
                      <a:pt x="157" y="16"/>
                    </a:lnTo>
                    <a:lnTo>
                      <a:pt x="185" y="18"/>
                    </a:lnTo>
                    <a:lnTo>
                      <a:pt x="216" y="19"/>
                    </a:lnTo>
                    <a:lnTo>
                      <a:pt x="249" y="20"/>
                    </a:lnTo>
                    <a:close/>
                  </a:path>
                </a:pathLst>
              </a:custGeom>
              <a:solidFill>
                <a:srgbClr val="E50065"/>
              </a:solidFill>
              <a:ln w="9525">
                <a:noFill/>
                <a:round/>
                <a:headEnd/>
                <a:tailEnd/>
              </a:ln>
            </p:spPr>
            <p:txBody>
              <a:bodyPr/>
              <a:lstStyle/>
              <a:p>
                <a:pPr>
                  <a:defRPr/>
                </a:pPr>
                <a:endParaRPr lang="en-CA"/>
              </a:p>
            </p:txBody>
          </p:sp>
          <p:sp>
            <p:nvSpPr>
              <p:cNvPr id="1229880" name="Freeform 56"/>
              <p:cNvSpPr>
                <a:spLocks/>
              </p:cNvSpPr>
              <p:nvPr/>
            </p:nvSpPr>
            <p:spPr bwMode="auto">
              <a:xfrm>
                <a:off x="4244" y="1188"/>
                <a:ext cx="34" cy="40"/>
              </a:xfrm>
              <a:custGeom>
                <a:avLst/>
                <a:gdLst/>
                <a:ahLst/>
                <a:cxnLst>
                  <a:cxn ang="0">
                    <a:pos x="106" y="94"/>
                  </a:cxn>
                  <a:cxn ang="0">
                    <a:pos x="168" y="84"/>
                  </a:cxn>
                  <a:cxn ang="0">
                    <a:pos x="86" y="177"/>
                  </a:cxn>
                  <a:cxn ang="0">
                    <a:pos x="83" y="169"/>
                  </a:cxn>
                  <a:cxn ang="0">
                    <a:pos x="79" y="162"/>
                  </a:cxn>
                  <a:cxn ang="0">
                    <a:pos x="72" y="157"/>
                  </a:cxn>
                  <a:cxn ang="0">
                    <a:pos x="65" y="156"/>
                  </a:cxn>
                  <a:cxn ang="0">
                    <a:pos x="53" y="153"/>
                  </a:cxn>
                  <a:cxn ang="0">
                    <a:pos x="43" y="155"/>
                  </a:cxn>
                  <a:cxn ang="0">
                    <a:pos x="33" y="159"/>
                  </a:cxn>
                  <a:cxn ang="0">
                    <a:pos x="26" y="165"/>
                  </a:cxn>
                  <a:cxn ang="0">
                    <a:pos x="18" y="172"/>
                  </a:cxn>
                  <a:cxn ang="0">
                    <a:pos x="12" y="180"/>
                  </a:cxn>
                  <a:cxn ang="0">
                    <a:pos x="5" y="189"/>
                  </a:cxn>
                  <a:cxn ang="0">
                    <a:pos x="2" y="198"/>
                  </a:cxn>
                  <a:cxn ang="0">
                    <a:pos x="0" y="171"/>
                  </a:cxn>
                  <a:cxn ang="0">
                    <a:pos x="2" y="147"/>
                  </a:cxn>
                  <a:cxn ang="0">
                    <a:pos x="7" y="124"/>
                  </a:cxn>
                  <a:cxn ang="0">
                    <a:pos x="16" y="102"/>
                  </a:cxn>
                  <a:cxn ang="0">
                    <a:pos x="25" y="78"/>
                  </a:cxn>
                  <a:cxn ang="0">
                    <a:pos x="35" y="56"/>
                  </a:cxn>
                  <a:cxn ang="0">
                    <a:pos x="44" y="29"/>
                  </a:cxn>
                  <a:cxn ang="0">
                    <a:pos x="54" y="0"/>
                  </a:cxn>
                  <a:cxn ang="0">
                    <a:pos x="57" y="12"/>
                  </a:cxn>
                  <a:cxn ang="0">
                    <a:pos x="62" y="25"/>
                  </a:cxn>
                  <a:cxn ang="0">
                    <a:pos x="65" y="38"/>
                  </a:cxn>
                  <a:cxn ang="0">
                    <a:pos x="72" y="51"/>
                  </a:cxn>
                  <a:cxn ang="0">
                    <a:pos x="78" y="63"/>
                  </a:cxn>
                  <a:cxn ang="0">
                    <a:pos x="86" y="75"/>
                  </a:cxn>
                  <a:cxn ang="0">
                    <a:pos x="95" y="84"/>
                  </a:cxn>
                  <a:cxn ang="0">
                    <a:pos x="106" y="94"/>
                  </a:cxn>
                </a:cxnLst>
                <a:rect l="0" t="0" r="r" b="b"/>
                <a:pathLst>
                  <a:path w="168" h="198">
                    <a:moveTo>
                      <a:pt x="106" y="94"/>
                    </a:moveTo>
                    <a:lnTo>
                      <a:pt x="168" y="84"/>
                    </a:lnTo>
                    <a:lnTo>
                      <a:pt x="86" y="177"/>
                    </a:lnTo>
                    <a:lnTo>
                      <a:pt x="83" y="169"/>
                    </a:lnTo>
                    <a:lnTo>
                      <a:pt x="79" y="162"/>
                    </a:lnTo>
                    <a:lnTo>
                      <a:pt x="72" y="157"/>
                    </a:lnTo>
                    <a:lnTo>
                      <a:pt x="65" y="156"/>
                    </a:lnTo>
                    <a:lnTo>
                      <a:pt x="53" y="153"/>
                    </a:lnTo>
                    <a:lnTo>
                      <a:pt x="43" y="155"/>
                    </a:lnTo>
                    <a:lnTo>
                      <a:pt x="33" y="159"/>
                    </a:lnTo>
                    <a:lnTo>
                      <a:pt x="26" y="165"/>
                    </a:lnTo>
                    <a:lnTo>
                      <a:pt x="18" y="172"/>
                    </a:lnTo>
                    <a:lnTo>
                      <a:pt x="12" y="180"/>
                    </a:lnTo>
                    <a:lnTo>
                      <a:pt x="5" y="189"/>
                    </a:lnTo>
                    <a:lnTo>
                      <a:pt x="2" y="198"/>
                    </a:lnTo>
                    <a:lnTo>
                      <a:pt x="0" y="171"/>
                    </a:lnTo>
                    <a:lnTo>
                      <a:pt x="2" y="147"/>
                    </a:lnTo>
                    <a:lnTo>
                      <a:pt x="7" y="124"/>
                    </a:lnTo>
                    <a:lnTo>
                      <a:pt x="16" y="102"/>
                    </a:lnTo>
                    <a:lnTo>
                      <a:pt x="25" y="78"/>
                    </a:lnTo>
                    <a:lnTo>
                      <a:pt x="35" y="56"/>
                    </a:lnTo>
                    <a:lnTo>
                      <a:pt x="44" y="29"/>
                    </a:lnTo>
                    <a:lnTo>
                      <a:pt x="54" y="0"/>
                    </a:lnTo>
                    <a:lnTo>
                      <a:pt x="57" y="12"/>
                    </a:lnTo>
                    <a:lnTo>
                      <a:pt x="62" y="25"/>
                    </a:lnTo>
                    <a:lnTo>
                      <a:pt x="65" y="38"/>
                    </a:lnTo>
                    <a:lnTo>
                      <a:pt x="72" y="51"/>
                    </a:lnTo>
                    <a:lnTo>
                      <a:pt x="78" y="63"/>
                    </a:lnTo>
                    <a:lnTo>
                      <a:pt x="86" y="75"/>
                    </a:lnTo>
                    <a:lnTo>
                      <a:pt x="95" y="84"/>
                    </a:lnTo>
                    <a:lnTo>
                      <a:pt x="106" y="94"/>
                    </a:lnTo>
                    <a:close/>
                  </a:path>
                </a:pathLst>
              </a:custGeom>
              <a:solidFill>
                <a:srgbClr val="FFFF4C"/>
              </a:solidFill>
              <a:ln w="9525">
                <a:noFill/>
                <a:round/>
                <a:headEnd/>
                <a:tailEnd/>
              </a:ln>
            </p:spPr>
            <p:txBody>
              <a:bodyPr/>
              <a:lstStyle/>
              <a:p>
                <a:pPr>
                  <a:defRPr/>
                </a:pPr>
                <a:endParaRPr lang="en-CA"/>
              </a:p>
            </p:txBody>
          </p:sp>
          <p:sp>
            <p:nvSpPr>
              <p:cNvPr id="1229881" name="Freeform 57"/>
              <p:cNvSpPr>
                <a:spLocks/>
              </p:cNvSpPr>
              <p:nvPr/>
            </p:nvSpPr>
            <p:spPr bwMode="auto">
              <a:xfrm>
                <a:off x="4127" y="1191"/>
                <a:ext cx="50" cy="56"/>
              </a:xfrm>
              <a:custGeom>
                <a:avLst/>
                <a:gdLst/>
                <a:ahLst/>
                <a:cxnLst>
                  <a:cxn ang="0">
                    <a:pos x="250" y="103"/>
                  </a:cxn>
                  <a:cxn ang="0">
                    <a:pos x="229" y="117"/>
                  </a:cxn>
                  <a:cxn ang="0">
                    <a:pos x="212" y="135"/>
                  </a:cxn>
                  <a:cxn ang="0">
                    <a:pos x="198" y="152"/>
                  </a:cxn>
                  <a:cxn ang="0">
                    <a:pos x="186" y="171"/>
                  </a:cxn>
                  <a:cxn ang="0">
                    <a:pos x="179" y="190"/>
                  </a:cxn>
                  <a:cxn ang="0">
                    <a:pos x="176" y="209"/>
                  </a:cxn>
                  <a:cxn ang="0">
                    <a:pos x="179" y="228"/>
                  </a:cxn>
                  <a:cxn ang="0">
                    <a:pos x="188" y="248"/>
                  </a:cxn>
                  <a:cxn ang="0">
                    <a:pos x="169" y="229"/>
                  </a:cxn>
                  <a:cxn ang="0">
                    <a:pos x="153" y="220"/>
                  </a:cxn>
                  <a:cxn ang="0">
                    <a:pos x="133" y="219"/>
                  </a:cxn>
                  <a:cxn ang="0">
                    <a:pos x="115" y="225"/>
                  </a:cxn>
                  <a:cxn ang="0">
                    <a:pos x="96" y="234"/>
                  </a:cxn>
                  <a:cxn ang="0">
                    <a:pos x="80" y="247"/>
                  </a:cxn>
                  <a:cxn ang="0">
                    <a:pos x="64" y="263"/>
                  </a:cxn>
                  <a:cxn ang="0">
                    <a:pos x="52" y="279"/>
                  </a:cxn>
                  <a:cxn ang="0">
                    <a:pos x="51" y="262"/>
                  </a:cxn>
                  <a:cxn ang="0">
                    <a:pos x="49" y="246"/>
                  </a:cxn>
                  <a:cxn ang="0">
                    <a:pos x="45" y="230"/>
                  </a:cxn>
                  <a:cxn ang="0">
                    <a:pos x="41" y="217"/>
                  </a:cxn>
                  <a:cxn ang="0">
                    <a:pos x="34" y="203"/>
                  </a:cxn>
                  <a:cxn ang="0">
                    <a:pos x="25" y="194"/>
                  </a:cxn>
                  <a:cxn ang="0">
                    <a:pos x="14" y="187"/>
                  </a:cxn>
                  <a:cxn ang="0">
                    <a:pos x="0" y="186"/>
                  </a:cxn>
                  <a:cxn ang="0">
                    <a:pos x="33" y="181"/>
                  </a:cxn>
                  <a:cxn ang="0">
                    <a:pos x="55" y="166"/>
                  </a:cxn>
                  <a:cxn ang="0">
                    <a:pos x="70" y="144"/>
                  </a:cxn>
                  <a:cxn ang="0">
                    <a:pos x="80" y="120"/>
                  </a:cxn>
                  <a:cxn ang="0">
                    <a:pos x="86" y="89"/>
                  </a:cxn>
                  <a:cxn ang="0">
                    <a:pos x="93" y="59"/>
                  </a:cxn>
                  <a:cxn ang="0">
                    <a:pos x="101" y="28"/>
                  </a:cxn>
                  <a:cxn ang="0">
                    <a:pos x="114" y="0"/>
                  </a:cxn>
                  <a:cxn ang="0">
                    <a:pos x="128" y="20"/>
                  </a:cxn>
                  <a:cxn ang="0">
                    <a:pos x="140" y="44"/>
                  </a:cxn>
                  <a:cxn ang="0">
                    <a:pos x="153" y="66"/>
                  </a:cxn>
                  <a:cxn ang="0">
                    <a:pos x="166" y="89"/>
                  </a:cxn>
                  <a:cxn ang="0">
                    <a:pos x="181" y="105"/>
                  </a:cxn>
                  <a:cxn ang="0">
                    <a:pos x="199" y="115"/>
                  </a:cxn>
                  <a:cxn ang="0">
                    <a:pos x="220" y="114"/>
                  </a:cxn>
                  <a:cxn ang="0">
                    <a:pos x="250" y="103"/>
                  </a:cxn>
                </a:cxnLst>
                <a:rect l="0" t="0" r="r" b="b"/>
                <a:pathLst>
                  <a:path w="250" h="279">
                    <a:moveTo>
                      <a:pt x="250" y="103"/>
                    </a:moveTo>
                    <a:lnTo>
                      <a:pt x="229" y="117"/>
                    </a:lnTo>
                    <a:lnTo>
                      <a:pt x="212" y="135"/>
                    </a:lnTo>
                    <a:lnTo>
                      <a:pt x="198" y="152"/>
                    </a:lnTo>
                    <a:lnTo>
                      <a:pt x="186" y="171"/>
                    </a:lnTo>
                    <a:lnTo>
                      <a:pt x="179" y="190"/>
                    </a:lnTo>
                    <a:lnTo>
                      <a:pt x="176" y="209"/>
                    </a:lnTo>
                    <a:lnTo>
                      <a:pt x="179" y="228"/>
                    </a:lnTo>
                    <a:lnTo>
                      <a:pt x="188" y="248"/>
                    </a:lnTo>
                    <a:lnTo>
                      <a:pt x="169" y="229"/>
                    </a:lnTo>
                    <a:lnTo>
                      <a:pt x="153" y="220"/>
                    </a:lnTo>
                    <a:lnTo>
                      <a:pt x="133" y="219"/>
                    </a:lnTo>
                    <a:lnTo>
                      <a:pt x="115" y="225"/>
                    </a:lnTo>
                    <a:lnTo>
                      <a:pt x="96" y="234"/>
                    </a:lnTo>
                    <a:lnTo>
                      <a:pt x="80" y="247"/>
                    </a:lnTo>
                    <a:lnTo>
                      <a:pt x="64" y="263"/>
                    </a:lnTo>
                    <a:lnTo>
                      <a:pt x="52" y="279"/>
                    </a:lnTo>
                    <a:lnTo>
                      <a:pt x="51" y="262"/>
                    </a:lnTo>
                    <a:lnTo>
                      <a:pt x="49" y="246"/>
                    </a:lnTo>
                    <a:lnTo>
                      <a:pt x="45" y="230"/>
                    </a:lnTo>
                    <a:lnTo>
                      <a:pt x="41" y="217"/>
                    </a:lnTo>
                    <a:lnTo>
                      <a:pt x="34" y="203"/>
                    </a:lnTo>
                    <a:lnTo>
                      <a:pt x="25" y="194"/>
                    </a:lnTo>
                    <a:lnTo>
                      <a:pt x="14" y="187"/>
                    </a:lnTo>
                    <a:lnTo>
                      <a:pt x="0" y="186"/>
                    </a:lnTo>
                    <a:lnTo>
                      <a:pt x="33" y="181"/>
                    </a:lnTo>
                    <a:lnTo>
                      <a:pt x="55" y="166"/>
                    </a:lnTo>
                    <a:lnTo>
                      <a:pt x="70" y="144"/>
                    </a:lnTo>
                    <a:lnTo>
                      <a:pt x="80" y="120"/>
                    </a:lnTo>
                    <a:lnTo>
                      <a:pt x="86" y="89"/>
                    </a:lnTo>
                    <a:lnTo>
                      <a:pt x="93" y="59"/>
                    </a:lnTo>
                    <a:lnTo>
                      <a:pt x="101" y="28"/>
                    </a:lnTo>
                    <a:lnTo>
                      <a:pt x="114" y="0"/>
                    </a:lnTo>
                    <a:lnTo>
                      <a:pt x="128" y="20"/>
                    </a:lnTo>
                    <a:lnTo>
                      <a:pt x="140" y="44"/>
                    </a:lnTo>
                    <a:lnTo>
                      <a:pt x="153" y="66"/>
                    </a:lnTo>
                    <a:lnTo>
                      <a:pt x="166" y="89"/>
                    </a:lnTo>
                    <a:lnTo>
                      <a:pt x="181" y="105"/>
                    </a:lnTo>
                    <a:lnTo>
                      <a:pt x="199" y="115"/>
                    </a:lnTo>
                    <a:lnTo>
                      <a:pt x="220" y="114"/>
                    </a:lnTo>
                    <a:lnTo>
                      <a:pt x="250" y="103"/>
                    </a:lnTo>
                    <a:close/>
                  </a:path>
                </a:pathLst>
              </a:custGeom>
              <a:solidFill>
                <a:srgbClr val="FFFF4C"/>
              </a:solidFill>
              <a:ln w="9525">
                <a:noFill/>
                <a:round/>
                <a:headEnd/>
                <a:tailEnd/>
              </a:ln>
            </p:spPr>
            <p:txBody>
              <a:bodyPr/>
              <a:lstStyle/>
              <a:p>
                <a:pPr>
                  <a:defRPr/>
                </a:pPr>
                <a:endParaRPr lang="en-CA"/>
              </a:p>
            </p:txBody>
          </p:sp>
          <p:sp>
            <p:nvSpPr>
              <p:cNvPr id="1229882" name="Freeform 58"/>
              <p:cNvSpPr>
                <a:spLocks/>
              </p:cNvSpPr>
              <p:nvPr/>
            </p:nvSpPr>
            <p:spPr bwMode="auto">
              <a:xfrm>
                <a:off x="4193" y="1267"/>
                <a:ext cx="21" cy="32"/>
              </a:xfrm>
              <a:custGeom>
                <a:avLst/>
                <a:gdLst/>
                <a:ahLst/>
                <a:cxnLst>
                  <a:cxn ang="0">
                    <a:pos x="104" y="144"/>
                  </a:cxn>
                  <a:cxn ang="0">
                    <a:pos x="87" y="147"/>
                  </a:cxn>
                  <a:cxn ang="0">
                    <a:pos x="74" y="150"/>
                  </a:cxn>
                  <a:cxn ang="0">
                    <a:pos x="60" y="151"/>
                  </a:cxn>
                  <a:cxn ang="0">
                    <a:pos x="48" y="153"/>
                  </a:cxn>
                  <a:cxn ang="0">
                    <a:pos x="34" y="153"/>
                  </a:cxn>
                  <a:cxn ang="0">
                    <a:pos x="23" y="155"/>
                  </a:cxn>
                  <a:cxn ang="0">
                    <a:pos x="12" y="155"/>
                  </a:cxn>
                  <a:cxn ang="0">
                    <a:pos x="0" y="156"/>
                  </a:cxn>
                  <a:cxn ang="0">
                    <a:pos x="73" y="0"/>
                  </a:cxn>
                  <a:cxn ang="0">
                    <a:pos x="104" y="144"/>
                  </a:cxn>
                </a:cxnLst>
                <a:rect l="0" t="0" r="r" b="b"/>
                <a:pathLst>
                  <a:path w="104" h="156">
                    <a:moveTo>
                      <a:pt x="104" y="144"/>
                    </a:moveTo>
                    <a:lnTo>
                      <a:pt x="87" y="147"/>
                    </a:lnTo>
                    <a:lnTo>
                      <a:pt x="74" y="150"/>
                    </a:lnTo>
                    <a:lnTo>
                      <a:pt x="60" y="151"/>
                    </a:lnTo>
                    <a:lnTo>
                      <a:pt x="48" y="153"/>
                    </a:lnTo>
                    <a:lnTo>
                      <a:pt x="34" y="153"/>
                    </a:lnTo>
                    <a:lnTo>
                      <a:pt x="23" y="155"/>
                    </a:lnTo>
                    <a:lnTo>
                      <a:pt x="12" y="155"/>
                    </a:lnTo>
                    <a:lnTo>
                      <a:pt x="0" y="156"/>
                    </a:lnTo>
                    <a:lnTo>
                      <a:pt x="73" y="0"/>
                    </a:lnTo>
                    <a:lnTo>
                      <a:pt x="104" y="144"/>
                    </a:lnTo>
                    <a:close/>
                  </a:path>
                </a:pathLst>
              </a:custGeom>
              <a:solidFill>
                <a:srgbClr val="E50065"/>
              </a:solidFill>
              <a:ln w="9525">
                <a:noFill/>
                <a:round/>
                <a:headEnd/>
                <a:tailEnd/>
              </a:ln>
            </p:spPr>
            <p:txBody>
              <a:bodyPr/>
              <a:lstStyle/>
              <a:p>
                <a:pPr>
                  <a:defRPr/>
                </a:pPr>
                <a:endParaRPr lang="en-CA"/>
              </a:p>
            </p:txBody>
          </p:sp>
          <p:sp>
            <p:nvSpPr>
              <p:cNvPr id="1229883" name="Freeform 59"/>
              <p:cNvSpPr>
                <a:spLocks/>
              </p:cNvSpPr>
              <p:nvPr/>
            </p:nvSpPr>
            <p:spPr bwMode="auto">
              <a:xfrm>
                <a:off x="4160" y="1288"/>
                <a:ext cx="12" cy="13"/>
              </a:xfrm>
              <a:custGeom>
                <a:avLst/>
                <a:gdLst/>
                <a:ahLst/>
                <a:cxnLst>
                  <a:cxn ang="0">
                    <a:pos x="0" y="52"/>
                  </a:cxn>
                  <a:cxn ang="0">
                    <a:pos x="22" y="0"/>
                  </a:cxn>
                  <a:cxn ang="0">
                    <a:pos x="62" y="62"/>
                  </a:cxn>
                  <a:cxn ang="0">
                    <a:pos x="0" y="52"/>
                  </a:cxn>
                </a:cxnLst>
                <a:rect l="0" t="0" r="r" b="b"/>
                <a:pathLst>
                  <a:path w="62" h="62">
                    <a:moveTo>
                      <a:pt x="0" y="52"/>
                    </a:moveTo>
                    <a:lnTo>
                      <a:pt x="22" y="0"/>
                    </a:lnTo>
                    <a:lnTo>
                      <a:pt x="62" y="62"/>
                    </a:lnTo>
                    <a:lnTo>
                      <a:pt x="0" y="52"/>
                    </a:lnTo>
                    <a:close/>
                  </a:path>
                </a:pathLst>
              </a:custGeom>
              <a:solidFill>
                <a:srgbClr val="E50065"/>
              </a:solidFill>
              <a:ln w="9525">
                <a:noFill/>
                <a:round/>
                <a:headEnd/>
                <a:tailEnd/>
              </a:ln>
            </p:spPr>
            <p:txBody>
              <a:bodyPr/>
              <a:lstStyle/>
              <a:p>
                <a:pPr>
                  <a:defRPr/>
                </a:pPr>
                <a:endParaRPr lang="en-CA"/>
              </a:p>
            </p:txBody>
          </p:sp>
          <p:sp>
            <p:nvSpPr>
              <p:cNvPr id="1229884" name="Freeform 60"/>
              <p:cNvSpPr>
                <a:spLocks/>
              </p:cNvSpPr>
              <p:nvPr/>
            </p:nvSpPr>
            <p:spPr bwMode="auto">
              <a:xfrm>
                <a:off x="4118" y="1290"/>
                <a:ext cx="158" cy="33"/>
              </a:xfrm>
              <a:custGeom>
                <a:avLst/>
                <a:gdLst/>
                <a:ahLst/>
                <a:cxnLst>
                  <a:cxn ang="0">
                    <a:pos x="788" y="42"/>
                  </a:cxn>
                  <a:cxn ang="0">
                    <a:pos x="699" y="85"/>
                  </a:cxn>
                  <a:cxn ang="0">
                    <a:pos x="607" y="118"/>
                  </a:cxn>
                  <a:cxn ang="0">
                    <a:pos x="511" y="141"/>
                  </a:cxn>
                  <a:cxn ang="0">
                    <a:pos x="414" y="156"/>
                  </a:cxn>
                  <a:cxn ang="0">
                    <a:pos x="313" y="163"/>
                  </a:cxn>
                  <a:cxn ang="0">
                    <a:pos x="213" y="165"/>
                  </a:cxn>
                  <a:cxn ang="0">
                    <a:pos x="111" y="161"/>
                  </a:cxn>
                  <a:cxn ang="0">
                    <a:pos x="10" y="156"/>
                  </a:cxn>
                  <a:cxn ang="0">
                    <a:pos x="6" y="150"/>
                  </a:cxn>
                  <a:cxn ang="0">
                    <a:pos x="4" y="146"/>
                  </a:cxn>
                  <a:cxn ang="0">
                    <a:pos x="1" y="139"/>
                  </a:cxn>
                  <a:cxn ang="0">
                    <a:pos x="1" y="133"/>
                  </a:cxn>
                  <a:cxn ang="0">
                    <a:pos x="0" y="125"/>
                  </a:cxn>
                  <a:cxn ang="0">
                    <a:pos x="0" y="118"/>
                  </a:cxn>
                  <a:cxn ang="0">
                    <a:pos x="0" y="111"/>
                  </a:cxn>
                  <a:cxn ang="0">
                    <a:pos x="0" y="104"/>
                  </a:cxn>
                  <a:cxn ang="0">
                    <a:pos x="95" y="108"/>
                  </a:cxn>
                  <a:cxn ang="0">
                    <a:pos x="194" y="111"/>
                  </a:cxn>
                  <a:cxn ang="0">
                    <a:pos x="294" y="106"/>
                  </a:cxn>
                  <a:cxn ang="0">
                    <a:pos x="397" y="98"/>
                  </a:cxn>
                  <a:cxn ang="0">
                    <a:pos x="498" y="82"/>
                  </a:cxn>
                  <a:cxn ang="0">
                    <a:pos x="598" y="62"/>
                  </a:cxn>
                  <a:cxn ang="0">
                    <a:pos x="694" y="34"/>
                  </a:cxn>
                  <a:cxn ang="0">
                    <a:pos x="788" y="0"/>
                  </a:cxn>
                  <a:cxn ang="0">
                    <a:pos x="788" y="42"/>
                  </a:cxn>
                </a:cxnLst>
                <a:rect l="0" t="0" r="r" b="b"/>
                <a:pathLst>
                  <a:path w="788" h="165">
                    <a:moveTo>
                      <a:pt x="788" y="42"/>
                    </a:moveTo>
                    <a:lnTo>
                      <a:pt x="699" y="85"/>
                    </a:lnTo>
                    <a:lnTo>
                      <a:pt x="607" y="118"/>
                    </a:lnTo>
                    <a:lnTo>
                      <a:pt x="511" y="141"/>
                    </a:lnTo>
                    <a:lnTo>
                      <a:pt x="414" y="156"/>
                    </a:lnTo>
                    <a:lnTo>
                      <a:pt x="313" y="163"/>
                    </a:lnTo>
                    <a:lnTo>
                      <a:pt x="213" y="165"/>
                    </a:lnTo>
                    <a:lnTo>
                      <a:pt x="111" y="161"/>
                    </a:lnTo>
                    <a:lnTo>
                      <a:pt x="10" y="156"/>
                    </a:lnTo>
                    <a:lnTo>
                      <a:pt x="6" y="150"/>
                    </a:lnTo>
                    <a:lnTo>
                      <a:pt x="4" y="146"/>
                    </a:lnTo>
                    <a:lnTo>
                      <a:pt x="1" y="139"/>
                    </a:lnTo>
                    <a:lnTo>
                      <a:pt x="1" y="133"/>
                    </a:lnTo>
                    <a:lnTo>
                      <a:pt x="0" y="125"/>
                    </a:lnTo>
                    <a:lnTo>
                      <a:pt x="0" y="118"/>
                    </a:lnTo>
                    <a:lnTo>
                      <a:pt x="0" y="111"/>
                    </a:lnTo>
                    <a:lnTo>
                      <a:pt x="0" y="104"/>
                    </a:lnTo>
                    <a:lnTo>
                      <a:pt x="95" y="108"/>
                    </a:lnTo>
                    <a:lnTo>
                      <a:pt x="194" y="111"/>
                    </a:lnTo>
                    <a:lnTo>
                      <a:pt x="294" y="106"/>
                    </a:lnTo>
                    <a:lnTo>
                      <a:pt x="397" y="98"/>
                    </a:lnTo>
                    <a:lnTo>
                      <a:pt x="498" y="82"/>
                    </a:lnTo>
                    <a:lnTo>
                      <a:pt x="598" y="62"/>
                    </a:lnTo>
                    <a:lnTo>
                      <a:pt x="694" y="34"/>
                    </a:lnTo>
                    <a:lnTo>
                      <a:pt x="788" y="0"/>
                    </a:lnTo>
                    <a:lnTo>
                      <a:pt x="788" y="42"/>
                    </a:lnTo>
                    <a:close/>
                  </a:path>
                </a:pathLst>
              </a:custGeom>
              <a:solidFill>
                <a:srgbClr val="FFFF4C"/>
              </a:solidFill>
              <a:ln w="9525">
                <a:noFill/>
                <a:round/>
                <a:headEnd/>
                <a:tailEnd/>
              </a:ln>
            </p:spPr>
            <p:txBody>
              <a:bodyPr/>
              <a:lstStyle/>
              <a:p>
                <a:pPr>
                  <a:defRPr/>
                </a:pPr>
                <a:endParaRPr lang="en-CA"/>
              </a:p>
            </p:txBody>
          </p:sp>
          <p:sp>
            <p:nvSpPr>
              <p:cNvPr id="1229885" name="Freeform 61"/>
              <p:cNvSpPr>
                <a:spLocks/>
              </p:cNvSpPr>
              <p:nvPr/>
            </p:nvSpPr>
            <p:spPr bwMode="auto">
              <a:xfrm>
                <a:off x="4064" y="1311"/>
                <a:ext cx="299" cy="429"/>
              </a:xfrm>
              <a:custGeom>
                <a:avLst/>
                <a:gdLst/>
                <a:ahLst/>
                <a:cxnLst>
                  <a:cxn ang="0">
                    <a:pos x="1190" y="1044"/>
                  </a:cxn>
                  <a:cxn ang="0">
                    <a:pos x="1085" y="1111"/>
                  </a:cxn>
                  <a:cxn ang="0">
                    <a:pos x="1146" y="1174"/>
                  </a:cxn>
                  <a:cxn ang="0">
                    <a:pos x="1168" y="1261"/>
                  </a:cxn>
                  <a:cxn ang="0">
                    <a:pos x="1152" y="1378"/>
                  </a:cxn>
                  <a:cxn ang="0">
                    <a:pos x="1251" y="1300"/>
                  </a:cxn>
                  <a:cxn ang="0">
                    <a:pos x="1362" y="1724"/>
                  </a:cxn>
                  <a:cxn ang="0">
                    <a:pos x="1273" y="1828"/>
                  </a:cxn>
                  <a:cxn ang="0">
                    <a:pos x="1239" y="1899"/>
                  </a:cxn>
                  <a:cxn ang="0">
                    <a:pos x="1289" y="2014"/>
                  </a:cxn>
                  <a:cxn ang="0">
                    <a:pos x="1357" y="2032"/>
                  </a:cxn>
                  <a:cxn ang="0">
                    <a:pos x="1493" y="2001"/>
                  </a:cxn>
                  <a:cxn ang="0">
                    <a:pos x="1460" y="2070"/>
                  </a:cxn>
                  <a:cxn ang="0">
                    <a:pos x="1362" y="2117"/>
                  </a:cxn>
                  <a:cxn ang="0">
                    <a:pos x="1203" y="2091"/>
                  </a:cxn>
                  <a:cxn ang="0">
                    <a:pos x="1120" y="1497"/>
                  </a:cxn>
                  <a:cxn ang="0">
                    <a:pos x="1061" y="891"/>
                  </a:cxn>
                  <a:cxn ang="0">
                    <a:pos x="1043" y="840"/>
                  </a:cxn>
                  <a:cxn ang="0">
                    <a:pos x="1029" y="1020"/>
                  </a:cxn>
                  <a:cxn ang="0">
                    <a:pos x="1056" y="1463"/>
                  </a:cxn>
                  <a:cxn ang="0">
                    <a:pos x="978" y="1540"/>
                  </a:cxn>
                  <a:cxn ang="0">
                    <a:pos x="877" y="1480"/>
                  </a:cxn>
                  <a:cxn ang="0">
                    <a:pos x="867" y="1653"/>
                  </a:cxn>
                  <a:cxn ang="0">
                    <a:pos x="805" y="1496"/>
                  </a:cxn>
                  <a:cxn ang="0">
                    <a:pos x="789" y="1150"/>
                  </a:cxn>
                  <a:cxn ang="0">
                    <a:pos x="760" y="1647"/>
                  </a:cxn>
                  <a:cxn ang="0">
                    <a:pos x="613" y="2115"/>
                  </a:cxn>
                  <a:cxn ang="0">
                    <a:pos x="626" y="1400"/>
                  </a:cxn>
                  <a:cxn ang="0">
                    <a:pos x="633" y="950"/>
                  </a:cxn>
                  <a:cxn ang="0">
                    <a:pos x="581" y="1192"/>
                  </a:cxn>
                  <a:cxn ang="0">
                    <a:pos x="548" y="1205"/>
                  </a:cxn>
                  <a:cxn ang="0">
                    <a:pos x="516" y="1171"/>
                  </a:cxn>
                  <a:cxn ang="0">
                    <a:pos x="466" y="1093"/>
                  </a:cxn>
                  <a:cxn ang="0">
                    <a:pos x="406" y="1214"/>
                  </a:cxn>
                  <a:cxn ang="0">
                    <a:pos x="315" y="1311"/>
                  </a:cxn>
                  <a:cxn ang="0">
                    <a:pos x="378" y="1354"/>
                  </a:cxn>
                  <a:cxn ang="0">
                    <a:pos x="401" y="1436"/>
                  </a:cxn>
                  <a:cxn ang="0">
                    <a:pos x="436" y="1534"/>
                  </a:cxn>
                  <a:cxn ang="0">
                    <a:pos x="506" y="1424"/>
                  </a:cxn>
                  <a:cxn ang="0">
                    <a:pos x="467" y="1803"/>
                  </a:cxn>
                  <a:cxn ang="0">
                    <a:pos x="424" y="1725"/>
                  </a:cxn>
                  <a:cxn ang="0">
                    <a:pos x="349" y="1719"/>
                  </a:cxn>
                  <a:cxn ang="0">
                    <a:pos x="294" y="1830"/>
                  </a:cxn>
                  <a:cxn ang="0">
                    <a:pos x="313" y="1359"/>
                  </a:cxn>
                  <a:cxn ang="0">
                    <a:pos x="301" y="1296"/>
                  </a:cxn>
                  <a:cxn ang="0">
                    <a:pos x="302" y="1204"/>
                  </a:cxn>
                  <a:cxn ang="0">
                    <a:pos x="261" y="1206"/>
                  </a:cxn>
                  <a:cxn ang="0">
                    <a:pos x="230" y="1332"/>
                  </a:cxn>
                  <a:cxn ang="0">
                    <a:pos x="186" y="1285"/>
                  </a:cxn>
                  <a:cxn ang="0">
                    <a:pos x="129" y="1245"/>
                  </a:cxn>
                  <a:cxn ang="0">
                    <a:pos x="60" y="1358"/>
                  </a:cxn>
                  <a:cxn ang="0">
                    <a:pos x="39" y="880"/>
                  </a:cxn>
                  <a:cxn ang="0">
                    <a:pos x="228" y="134"/>
                  </a:cxn>
                  <a:cxn ang="0">
                    <a:pos x="691" y="105"/>
                  </a:cxn>
                  <a:cxn ang="0">
                    <a:pos x="1137" y="100"/>
                  </a:cxn>
                  <a:cxn ang="0">
                    <a:pos x="1260" y="691"/>
                  </a:cxn>
                </a:cxnLst>
                <a:rect l="0" t="0" r="r" b="b"/>
                <a:pathLst>
                  <a:path w="1493" h="2145">
                    <a:moveTo>
                      <a:pt x="1255" y="943"/>
                    </a:moveTo>
                    <a:lnTo>
                      <a:pt x="1243" y="977"/>
                    </a:lnTo>
                    <a:lnTo>
                      <a:pt x="1230" y="1004"/>
                    </a:lnTo>
                    <a:lnTo>
                      <a:pt x="1211" y="1026"/>
                    </a:lnTo>
                    <a:lnTo>
                      <a:pt x="1190" y="1044"/>
                    </a:lnTo>
                    <a:lnTo>
                      <a:pt x="1164" y="1057"/>
                    </a:lnTo>
                    <a:lnTo>
                      <a:pt x="1137" y="1071"/>
                    </a:lnTo>
                    <a:lnTo>
                      <a:pt x="1108" y="1083"/>
                    </a:lnTo>
                    <a:lnTo>
                      <a:pt x="1078" y="1098"/>
                    </a:lnTo>
                    <a:lnTo>
                      <a:pt x="1085" y="1111"/>
                    </a:lnTo>
                    <a:lnTo>
                      <a:pt x="1095" y="1126"/>
                    </a:lnTo>
                    <a:lnTo>
                      <a:pt x="1105" y="1139"/>
                    </a:lnTo>
                    <a:lnTo>
                      <a:pt x="1118" y="1152"/>
                    </a:lnTo>
                    <a:lnTo>
                      <a:pt x="1130" y="1162"/>
                    </a:lnTo>
                    <a:lnTo>
                      <a:pt x="1146" y="1174"/>
                    </a:lnTo>
                    <a:lnTo>
                      <a:pt x="1163" y="1183"/>
                    </a:lnTo>
                    <a:lnTo>
                      <a:pt x="1182" y="1192"/>
                    </a:lnTo>
                    <a:lnTo>
                      <a:pt x="1181" y="1214"/>
                    </a:lnTo>
                    <a:lnTo>
                      <a:pt x="1177" y="1238"/>
                    </a:lnTo>
                    <a:lnTo>
                      <a:pt x="1168" y="1261"/>
                    </a:lnTo>
                    <a:lnTo>
                      <a:pt x="1159" y="1284"/>
                    </a:lnTo>
                    <a:lnTo>
                      <a:pt x="1150" y="1307"/>
                    </a:lnTo>
                    <a:lnTo>
                      <a:pt x="1144" y="1331"/>
                    </a:lnTo>
                    <a:lnTo>
                      <a:pt x="1144" y="1354"/>
                    </a:lnTo>
                    <a:lnTo>
                      <a:pt x="1152" y="1378"/>
                    </a:lnTo>
                    <a:lnTo>
                      <a:pt x="1176" y="1371"/>
                    </a:lnTo>
                    <a:lnTo>
                      <a:pt x="1197" y="1357"/>
                    </a:lnTo>
                    <a:lnTo>
                      <a:pt x="1215" y="1336"/>
                    </a:lnTo>
                    <a:lnTo>
                      <a:pt x="1234" y="1317"/>
                    </a:lnTo>
                    <a:lnTo>
                      <a:pt x="1251" y="1300"/>
                    </a:lnTo>
                    <a:lnTo>
                      <a:pt x="1270" y="1295"/>
                    </a:lnTo>
                    <a:lnTo>
                      <a:pt x="1291" y="1301"/>
                    </a:lnTo>
                    <a:lnTo>
                      <a:pt x="1317" y="1326"/>
                    </a:lnTo>
                    <a:lnTo>
                      <a:pt x="1390" y="1710"/>
                    </a:lnTo>
                    <a:lnTo>
                      <a:pt x="1362" y="1724"/>
                    </a:lnTo>
                    <a:lnTo>
                      <a:pt x="1341" y="1743"/>
                    </a:lnTo>
                    <a:lnTo>
                      <a:pt x="1324" y="1766"/>
                    </a:lnTo>
                    <a:lnTo>
                      <a:pt x="1309" y="1788"/>
                    </a:lnTo>
                    <a:lnTo>
                      <a:pt x="1292" y="1810"/>
                    </a:lnTo>
                    <a:lnTo>
                      <a:pt x="1273" y="1828"/>
                    </a:lnTo>
                    <a:lnTo>
                      <a:pt x="1247" y="1839"/>
                    </a:lnTo>
                    <a:lnTo>
                      <a:pt x="1214" y="1845"/>
                    </a:lnTo>
                    <a:lnTo>
                      <a:pt x="1204" y="1855"/>
                    </a:lnTo>
                    <a:lnTo>
                      <a:pt x="1220" y="1876"/>
                    </a:lnTo>
                    <a:lnTo>
                      <a:pt x="1239" y="1899"/>
                    </a:lnTo>
                    <a:lnTo>
                      <a:pt x="1257" y="1920"/>
                    </a:lnTo>
                    <a:lnTo>
                      <a:pt x="1274" y="1944"/>
                    </a:lnTo>
                    <a:lnTo>
                      <a:pt x="1286" y="1966"/>
                    </a:lnTo>
                    <a:lnTo>
                      <a:pt x="1292" y="1989"/>
                    </a:lnTo>
                    <a:lnTo>
                      <a:pt x="1289" y="2014"/>
                    </a:lnTo>
                    <a:lnTo>
                      <a:pt x="1276" y="2041"/>
                    </a:lnTo>
                    <a:lnTo>
                      <a:pt x="1276" y="2073"/>
                    </a:lnTo>
                    <a:lnTo>
                      <a:pt x="1307" y="2073"/>
                    </a:lnTo>
                    <a:lnTo>
                      <a:pt x="1334" y="2057"/>
                    </a:lnTo>
                    <a:lnTo>
                      <a:pt x="1357" y="2032"/>
                    </a:lnTo>
                    <a:lnTo>
                      <a:pt x="1380" y="2005"/>
                    </a:lnTo>
                    <a:lnTo>
                      <a:pt x="1403" y="1980"/>
                    </a:lnTo>
                    <a:lnTo>
                      <a:pt x="1428" y="1967"/>
                    </a:lnTo>
                    <a:lnTo>
                      <a:pt x="1457" y="1971"/>
                    </a:lnTo>
                    <a:lnTo>
                      <a:pt x="1493" y="2001"/>
                    </a:lnTo>
                    <a:lnTo>
                      <a:pt x="1491" y="2015"/>
                    </a:lnTo>
                    <a:lnTo>
                      <a:pt x="1487" y="2030"/>
                    </a:lnTo>
                    <a:lnTo>
                      <a:pt x="1480" y="2044"/>
                    </a:lnTo>
                    <a:lnTo>
                      <a:pt x="1472" y="2058"/>
                    </a:lnTo>
                    <a:lnTo>
                      <a:pt x="1460" y="2070"/>
                    </a:lnTo>
                    <a:lnTo>
                      <a:pt x="1449" y="2080"/>
                    </a:lnTo>
                    <a:lnTo>
                      <a:pt x="1434" y="2086"/>
                    </a:lnTo>
                    <a:lnTo>
                      <a:pt x="1421" y="2093"/>
                    </a:lnTo>
                    <a:lnTo>
                      <a:pt x="1391" y="2109"/>
                    </a:lnTo>
                    <a:lnTo>
                      <a:pt x="1362" y="2117"/>
                    </a:lnTo>
                    <a:lnTo>
                      <a:pt x="1330" y="2117"/>
                    </a:lnTo>
                    <a:lnTo>
                      <a:pt x="1300" y="2112"/>
                    </a:lnTo>
                    <a:lnTo>
                      <a:pt x="1267" y="2105"/>
                    </a:lnTo>
                    <a:lnTo>
                      <a:pt x="1234" y="2097"/>
                    </a:lnTo>
                    <a:lnTo>
                      <a:pt x="1203" y="2091"/>
                    </a:lnTo>
                    <a:lnTo>
                      <a:pt x="1172" y="2093"/>
                    </a:lnTo>
                    <a:lnTo>
                      <a:pt x="1171" y="1940"/>
                    </a:lnTo>
                    <a:lnTo>
                      <a:pt x="1161" y="1789"/>
                    </a:lnTo>
                    <a:lnTo>
                      <a:pt x="1142" y="1642"/>
                    </a:lnTo>
                    <a:lnTo>
                      <a:pt x="1120" y="1497"/>
                    </a:lnTo>
                    <a:lnTo>
                      <a:pt x="1096" y="1350"/>
                    </a:lnTo>
                    <a:lnTo>
                      <a:pt x="1078" y="1203"/>
                    </a:lnTo>
                    <a:lnTo>
                      <a:pt x="1067" y="1054"/>
                    </a:lnTo>
                    <a:lnTo>
                      <a:pt x="1068" y="901"/>
                    </a:lnTo>
                    <a:lnTo>
                      <a:pt x="1061" y="891"/>
                    </a:lnTo>
                    <a:lnTo>
                      <a:pt x="1058" y="881"/>
                    </a:lnTo>
                    <a:lnTo>
                      <a:pt x="1056" y="869"/>
                    </a:lnTo>
                    <a:lnTo>
                      <a:pt x="1053" y="858"/>
                    </a:lnTo>
                    <a:lnTo>
                      <a:pt x="1049" y="847"/>
                    </a:lnTo>
                    <a:lnTo>
                      <a:pt x="1043" y="840"/>
                    </a:lnTo>
                    <a:lnTo>
                      <a:pt x="1032" y="837"/>
                    </a:lnTo>
                    <a:lnTo>
                      <a:pt x="1016" y="839"/>
                    </a:lnTo>
                    <a:lnTo>
                      <a:pt x="1006" y="849"/>
                    </a:lnTo>
                    <a:lnTo>
                      <a:pt x="1021" y="933"/>
                    </a:lnTo>
                    <a:lnTo>
                      <a:pt x="1029" y="1020"/>
                    </a:lnTo>
                    <a:lnTo>
                      <a:pt x="1032" y="1109"/>
                    </a:lnTo>
                    <a:lnTo>
                      <a:pt x="1034" y="1200"/>
                    </a:lnTo>
                    <a:lnTo>
                      <a:pt x="1037" y="1289"/>
                    </a:lnTo>
                    <a:lnTo>
                      <a:pt x="1043" y="1378"/>
                    </a:lnTo>
                    <a:lnTo>
                      <a:pt x="1056" y="1463"/>
                    </a:lnTo>
                    <a:lnTo>
                      <a:pt x="1078" y="1544"/>
                    </a:lnTo>
                    <a:lnTo>
                      <a:pt x="1041" y="1569"/>
                    </a:lnTo>
                    <a:lnTo>
                      <a:pt x="1014" y="1574"/>
                    </a:lnTo>
                    <a:lnTo>
                      <a:pt x="994" y="1561"/>
                    </a:lnTo>
                    <a:lnTo>
                      <a:pt x="978" y="1540"/>
                    </a:lnTo>
                    <a:lnTo>
                      <a:pt x="961" y="1510"/>
                    </a:lnTo>
                    <a:lnTo>
                      <a:pt x="944" y="1483"/>
                    </a:lnTo>
                    <a:lnTo>
                      <a:pt x="921" y="1461"/>
                    </a:lnTo>
                    <a:lnTo>
                      <a:pt x="892" y="1450"/>
                    </a:lnTo>
                    <a:lnTo>
                      <a:pt x="877" y="1480"/>
                    </a:lnTo>
                    <a:lnTo>
                      <a:pt x="873" y="1514"/>
                    </a:lnTo>
                    <a:lnTo>
                      <a:pt x="873" y="1550"/>
                    </a:lnTo>
                    <a:lnTo>
                      <a:pt x="875" y="1587"/>
                    </a:lnTo>
                    <a:lnTo>
                      <a:pt x="873" y="1621"/>
                    </a:lnTo>
                    <a:lnTo>
                      <a:pt x="867" y="1653"/>
                    </a:lnTo>
                    <a:lnTo>
                      <a:pt x="850" y="1680"/>
                    </a:lnTo>
                    <a:lnTo>
                      <a:pt x="820" y="1700"/>
                    </a:lnTo>
                    <a:lnTo>
                      <a:pt x="810" y="1635"/>
                    </a:lnTo>
                    <a:lnTo>
                      <a:pt x="806" y="1567"/>
                    </a:lnTo>
                    <a:lnTo>
                      <a:pt x="805" y="1496"/>
                    </a:lnTo>
                    <a:lnTo>
                      <a:pt x="807" y="1424"/>
                    </a:lnTo>
                    <a:lnTo>
                      <a:pt x="807" y="1352"/>
                    </a:lnTo>
                    <a:lnTo>
                      <a:pt x="806" y="1282"/>
                    </a:lnTo>
                    <a:lnTo>
                      <a:pt x="800" y="1213"/>
                    </a:lnTo>
                    <a:lnTo>
                      <a:pt x="789" y="1150"/>
                    </a:lnTo>
                    <a:lnTo>
                      <a:pt x="768" y="1150"/>
                    </a:lnTo>
                    <a:lnTo>
                      <a:pt x="755" y="1275"/>
                    </a:lnTo>
                    <a:lnTo>
                      <a:pt x="752" y="1401"/>
                    </a:lnTo>
                    <a:lnTo>
                      <a:pt x="754" y="1524"/>
                    </a:lnTo>
                    <a:lnTo>
                      <a:pt x="760" y="1647"/>
                    </a:lnTo>
                    <a:lnTo>
                      <a:pt x="764" y="1769"/>
                    </a:lnTo>
                    <a:lnTo>
                      <a:pt x="770" y="1892"/>
                    </a:lnTo>
                    <a:lnTo>
                      <a:pt x="771" y="2018"/>
                    </a:lnTo>
                    <a:lnTo>
                      <a:pt x="768" y="2145"/>
                    </a:lnTo>
                    <a:lnTo>
                      <a:pt x="613" y="2115"/>
                    </a:lnTo>
                    <a:lnTo>
                      <a:pt x="615" y="1968"/>
                    </a:lnTo>
                    <a:lnTo>
                      <a:pt x="618" y="1824"/>
                    </a:lnTo>
                    <a:lnTo>
                      <a:pt x="621" y="1682"/>
                    </a:lnTo>
                    <a:lnTo>
                      <a:pt x="624" y="1542"/>
                    </a:lnTo>
                    <a:lnTo>
                      <a:pt x="626" y="1400"/>
                    </a:lnTo>
                    <a:lnTo>
                      <a:pt x="631" y="1257"/>
                    </a:lnTo>
                    <a:lnTo>
                      <a:pt x="635" y="1111"/>
                    </a:lnTo>
                    <a:lnTo>
                      <a:pt x="643" y="963"/>
                    </a:lnTo>
                    <a:lnTo>
                      <a:pt x="638" y="953"/>
                    </a:lnTo>
                    <a:lnTo>
                      <a:pt x="633" y="950"/>
                    </a:lnTo>
                    <a:lnTo>
                      <a:pt x="627" y="949"/>
                    </a:lnTo>
                    <a:lnTo>
                      <a:pt x="622" y="951"/>
                    </a:lnTo>
                    <a:lnTo>
                      <a:pt x="610" y="959"/>
                    </a:lnTo>
                    <a:lnTo>
                      <a:pt x="601" y="963"/>
                    </a:lnTo>
                    <a:lnTo>
                      <a:pt x="581" y="1192"/>
                    </a:lnTo>
                    <a:lnTo>
                      <a:pt x="573" y="1197"/>
                    </a:lnTo>
                    <a:lnTo>
                      <a:pt x="566" y="1202"/>
                    </a:lnTo>
                    <a:lnTo>
                      <a:pt x="561" y="1203"/>
                    </a:lnTo>
                    <a:lnTo>
                      <a:pt x="555" y="1205"/>
                    </a:lnTo>
                    <a:lnTo>
                      <a:pt x="548" y="1205"/>
                    </a:lnTo>
                    <a:lnTo>
                      <a:pt x="543" y="1206"/>
                    </a:lnTo>
                    <a:lnTo>
                      <a:pt x="536" y="1208"/>
                    </a:lnTo>
                    <a:lnTo>
                      <a:pt x="529" y="1212"/>
                    </a:lnTo>
                    <a:lnTo>
                      <a:pt x="521" y="1192"/>
                    </a:lnTo>
                    <a:lnTo>
                      <a:pt x="516" y="1171"/>
                    </a:lnTo>
                    <a:lnTo>
                      <a:pt x="509" y="1151"/>
                    </a:lnTo>
                    <a:lnTo>
                      <a:pt x="503" y="1134"/>
                    </a:lnTo>
                    <a:lnTo>
                      <a:pt x="493" y="1117"/>
                    </a:lnTo>
                    <a:lnTo>
                      <a:pt x="482" y="1104"/>
                    </a:lnTo>
                    <a:lnTo>
                      <a:pt x="466" y="1093"/>
                    </a:lnTo>
                    <a:lnTo>
                      <a:pt x="447" y="1088"/>
                    </a:lnTo>
                    <a:lnTo>
                      <a:pt x="432" y="1116"/>
                    </a:lnTo>
                    <a:lnTo>
                      <a:pt x="423" y="1149"/>
                    </a:lnTo>
                    <a:lnTo>
                      <a:pt x="414" y="1182"/>
                    </a:lnTo>
                    <a:lnTo>
                      <a:pt x="406" y="1214"/>
                    </a:lnTo>
                    <a:lnTo>
                      <a:pt x="392" y="1243"/>
                    </a:lnTo>
                    <a:lnTo>
                      <a:pt x="373" y="1269"/>
                    </a:lnTo>
                    <a:lnTo>
                      <a:pt x="347" y="1285"/>
                    </a:lnTo>
                    <a:lnTo>
                      <a:pt x="311" y="1296"/>
                    </a:lnTo>
                    <a:lnTo>
                      <a:pt x="315" y="1311"/>
                    </a:lnTo>
                    <a:lnTo>
                      <a:pt x="325" y="1325"/>
                    </a:lnTo>
                    <a:lnTo>
                      <a:pt x="336" y="1335"/>
                    </a:lnTo>
                    <a:lnTo>
                      <a:pt x="349" y="1343"/>
                    </a:lnTo>
                    <a:lnTo>
                      <a:pt x="363" y="1349"/>
                    </a:lnTo>
                    <a:lnTo>
                      <a:pt x="378" y="1354"/>
                    </a:lnTo>
                    <a:lnTo>
                      <a:pt x="391" y="1360"/>
                    </a:lnTo>
                    <a:lnTo>
                      <a:pt x="405" y="1368"/>
                    </a:lnTo>
                    <a:lnTo>
                      <a:pt x="406" y="1386"/>
                    </a:lnTo>
                    <a:lnTo>
                      <a:pt x="404" y="1410"/>
                    </a:lnTo>
                    <a:lnTo>
                      <a:pt x="401" y="1436"/>
                    </a:lnTo>
                    <a:lnTo>
                      <a:pt x="400" y="1463"/>
                    </a:lnTo>
                    <a:lnTo>
                      <a:pt x="400" y="1488"/>
                    </a:lnTo>
                    <a:lnTo>
                      <a:pt x="406" y="1509"/>
                    </a:lnTo>
                    <a:lnTo>
                      <a:pt x="416" y="1525"/>
                    </a:lnTo>
                    <a:lnTo>
                      <a:pt x="436" y="1534"/>
                    </a:lnTo>
                    <a:lnTo>
                      <a:pt x="456" y="1517"/>
                    </a:lnTo>
                    <a:lnTo>
                      <a:pt x="470" y="1493"/>
                    </a:lnTo>
                    <a:lnTo>
                      <a:pt x="483" y="1467"/>
                    </a:lnTo>
                    <a:lnTo>
                      <a:pt x="495" y="1444"/>
                    </a:lnTo>
                    <a:lnTo>
                      <a:pt x="506" y="1424"/>
                    </a:lnTo>
                    <a:lnTo>
                      <a:pt x="522" y="1414"/>
                    </a:lnTo>
                    <a:lnTo>
                      <a:pt x="543" y="1418"/>
                    </a:lnTo>
                    <a:lnTo>
                      <a:pt x="571" y="1440"/>
                    </a:lnTo>
                    <a:lnTo>
                      <a:pt x="571" y="1803"/>
                    </a:lnTo>
                    <a:lnTo>
                      <a:pt x="467" y="1803"/>
                    </a:lnTo>
                    <a:lnTo>
                      <a:pt x="456" y="1787"/>
                    </a:lnTo>
                    <a:lnTo>
                      <a:pt x="448" y="1771"/>
                    </a:lnTo>
                    <a:lnTo>
                      <a:pt x="440" y="1755"/>
                    </a:lnTo>
                    <a:lnTo>
                      <a:pt x="433" y="1741"/>
                    </a:lnTo>
                    <a:lnTo>
                      <a:pt x="424" y="1725"/>
                    </a:lnTo>
                    <a:lnTo>
                      <a:pt x="414" y="1709"/>
                    </a:lnTo>
                    <a:lnTo>
                      <a:pt x="400" y="1693"/>
                    </a:lnTo>
                    <a:lnTo>
                      <a:pt x="384" y="1679"/>
                    </a:lnTo>
                    <a:lnTo>
                      <a:pt x="362" y="1694"/>
                    </a:lnTo>
                    <a:lnTo>
                      <a:pt x="349" y="1719"/>
                    </a:lnTo>
                    <a:lnTo>
                      <a:pt x="341" y="1749"/>
                    </a:lnTo>
                    <a:lnTo>
                      <a:pt x="337" y="1778"/>
                    </a:lnTo>
                    <a:lnTo>
                      <a:pt x="329" y="1803"/>
                    </a:lnTo>
                    <a:lnTo>
                      <a:pt x="317" y="1822"/>
                    </a:lnTo>
                    <a:lnTo>
                      <a:pt x="294" y="1830"/>
                    </a:lnTo>
                    <a:lnTo>
                      <a:pt x="260" y="1824"/>
                    </a:lnTo>
                    <a:lnTo>
                      <a:pt x="291" y="1388"/>
                    </a:lnTo>
                    <a:lnTo>
                      <a:pt x="304" y="1379"/>
                    </a:lnTo>
                    <a:lnTo>
                      <a:pt x="312" y="1370"/>
                    </a:lnTo>
                    <a:lnTo>
                      <a:pt x="313" y="1359"/>
                    </a:lnTo>
                    <a:lnTo>
                      <a:pt x="311" y="1349"/>
                    </a:lnTo>
                    <a:lnTo>
                      <a:pt x="305" y="1336"/>
                    </a:lnTo>
                    <a:lnTo>
                      <a:pt x="301" y="1324"/>
                    </a:lnTo>
                    <a:lnTo>
                      <a:pt x="299" y="1309"/>
                    </a:lnTo>
                    <a:lnTo>
                      <a:pt x="301" y="1296"/>
                    </a:lnTo>
                    <a:lnTo>
                      <a:pt x="303" y="1278"/>
                    </a:lnTo>
                    <a:lnTo>
                      <a:pt x="305" y="1261"/>
                    </a:lnTo>
                    <a:lnTo>
                      <a:pt x="305" y="1241"/>
                    </a:lnTo>
                    <a:lnTo>
                      <a:pt x="305" y="1223"/>
                    </a:lnTo>
                    <a:lnTo>
                      <a:pt x="302" y="1204"/>
                    </a:lnTo>
                    <a:lnTo>
                      <a:pt x="297" y="1188"/>
                    </a:lnTo>
                    <a:lnTo>
                      <a:pt x="289" y="1172"/>
                    </a:lnTo>
                    <a:lnTo>
                      <a:pt x="280" y="1160"/>
                    </a:lnTo>
                    <a:lnTo>
                      <a:pt x="267" y="1180"/>
                    </a:lnTo>
                    <a:lnTo>
                      <a:pt x="261" y="1206"/>
                    </a:lnTo>
                    <a:lnTo>
                      <a:pt x="257" y="1232"/>
                    </a:lnTo>
                    <a:lnTo>
                      <a:pt x="256" y="1261"/>
                    </a:lnTo>
                    <a:lnTo>
                      <a:pt x="251" y="1287"/>
                    </a:lnTo>
                    <a:lnTo>
                      <a:pt x="243" y="1311"/>
                    </a:lnTo>
                    <a:lnTo>
                      <a:pt x="230" y="1332"/>
                    </a:lnTo>
                    <a:lnTo>
                      <a:pt x="208" y="1348"/>
                    </a:lnTo>
                    <a:lnTo>
                      <a:pt x="202" y="1331"/>
                    </a:lnTo>
                    <a:lnTo>
                      <a:pt x="198" y="1316"/>
                    </a:lnTo>
                    <a:lnTo>
                      <a:pt x="191" y="1300"/>
                    </a:lnTo>
                    <a:lnTo>
                      <a:pt x="186" y="1285"/>
                    </a:lnTo>
                    <a:lnTo>
                      <a:pt x="178" y="1271"/>
                    </a:lnTo>
                    <a:lnTo>
                      <a:pt x="171" y="1257"/>
                    </a:lnTo>
                    <a:lnTo>
                      <a:pt x="163" y="1244"/>
                    </a:lnTo>
                    <a:lnTo>
                      <a:pt x="156" y="1233"/>
                    </a:lnTo>
                    <a:lnTo>
                      <a:pt x="129" y="1245"/>
                    </a:lnTo>
                    <a:lnTo>
                      <a:pt x="112" y="1265"/>
                    </a:lnTo>
                    <a:lnTo>
                      <a:pt x="98" y="1290"/>
                    </a:lnTo>
                    <a:lnTo>
                      <a:pt x="89" y="1316"/>
                    </a:lnTo>
                    <a:lnTo>
                      <a:pt x="76" y="1339"/>
                    </a:lnTo>
                    <a:lnTo>
                      <a:pt x="60" y="1358"/>
                    </a:lnTo>
                    <a:lnTo>
                      <a:pt x="35" y="1368"/>
                    </a:lnTo>
                    <a:lnTo>
                      <a:pt x="0" y="1368"/>
                    </a:lnTo>
                    <a:lnTo>
                      <a:pt x="4" y="1200"/>
                    </a:lnTo>
                    <a:lnTo>
                      <a:pt x="18" y="1037"/>
                    </a:lnTo>
                    <a:lnTo>
                      <a:pt x="39" y="880"/>
                    </a:lnTo>
                    <a:lnTo>
                      <a:pt x="67" y="727"/>
                    </a:lnTo>
                    <a:lnTo>
                      <a:pt x="100" y="576"/>
                    </a:lnTo>
                    <a:lnTo>
                      <a:pt x="139" y="428"/>
                    </a:lnTo>
                    <a:lnTo>
                      <a:pt x="182" y="281"/>
                    </a:lnTo>
                    <a:lnTo>
                      <a:pt x="228" y="134"/>
                    </a:lnTo>
                    <a:lnTo>
                      <a:pt x="280" y="103"/>
                    </a:lnTo>
                    <a:lnTo>
                      <a:pt x="384" y="112"/>
                    </a:lnTo>
                    <a:lnTo>
                      <a:pt x="487" y="115"/>
                    </a:lnTo>
                    <a:lnTo>
                      <a:pt x="589" y="113"/>
                    </a:lnTo>
                    <a:lnTo>
                      <a:pt x="691" y="105"/>
                    </a:lnTo>
                    <a:lnTo>
                      <a:pt x="789" y="89"/>
                    </a:lnTo>
                    <a:lnTo>
                      <a:pt x="887" y="68"/>
                    </a:lnTo>
                    <a:lnTo>
                      <a:pt x="983" y="37"/>
                    </a:lnTo>
                    <a:lnTo>
                      <a:pt x="1078" y="0"/>
                    </a:lnTo>
                    <a:lnTo>
                      <a:pt x="1137" y="100"/>
                    </a:lnTo>
                    <a:lnTo>
                      <a:pt x="1182" y="209"/>
                    </a:lnTo>
                    <a:lnTo>
                      <a:pt x="1216" y="323"/>
                    </a:lnTo>
                    <a:lnTo>
                      <a:pt x="1240" y="444"/>
                    </a:lnTo>
                    <a:lnTo>
                      <a:pt x="1253" y="566"/>
                    </a:lnTo>
                    <a:lnTo>
                      <a:pt x="1260" y="691"/>
                    </a:lnTo>
                    <a:lnTo>
                      <a:pt x="1259" y="817"/>
                    </a:lnTo>
                    <a:lnTo>
                      <a:pt x="1255" y="943"/>
                    </a:lnTo>
                    <a:close/>
                  </a:path>
                </a:pathLst>
              </a:custGeom>
              <a:solidFill>
                <a:srgbClr val="E50065"/>
              </a:solidFill>
              <a:ln w="9525">
                <a:noFill/>
                <a:round/>
                <a:headEnd/>
                <a:tailEnd/>
              </a:ln>
            </p:spPr>
            <p:txBody>
              <a:bodyPr/>
              <a:lstStyle/>
              <a:p>
                <a:pPr>
                  <a:defRPr/>
                </a:pPr>
                <a:endParaRPr lang="en-CA"/>
              </a:p>
            </p:txBody>
          </p:sp>
          <p:sp>
            <p:nvSpPr>
              <p:cNvPr id="1229886" name="Freeform 62"/>
              <p:cNvSpPr>
                <a:spLocks/>
              </p:cNvSpPr>
              <p:nvPr/>
            </p:nvSpPr>
            <p:spPr bwMode="auto">
              <a:xfrm>
                <a:off x="4203" y="1342"/>
                <a:ext cx="87" cy="79"/>
              </a:xfrm>
              <a:custGeom>
                <a:avLst/>
                <a:gdLst/>
                <a:ahLst/>
                <a:cxnLst>
                  <a:cxn ang="0">
                    <a:pos x="301" y="124"/>
                  </a:cxn>
                  <a:cxn ang="0">
                    <a:pos x="435" y="114"/>
                  </a:cxn>
                  <a:cxn ang="0">
                    <a:pos x="434" y="150"/>
                  </a:cxn>
                  <a:cxn ang="0">
                    <a:pos x="422" y="183"/>
                  </a:cxn>
                  <a:cxn ang="0">
                    <a:pos x="401" y="214"/>
                  </a:cxn>
                  <a:cxn ang="0">
                    <a:pos x="380" y="246"/>
                  </a:cxn>
                  <a:cxn ang="0">
                    <a:pos x="358" y="276"/>
                  </a:cxn>
                  <a:cxn ang="0">
                    <a:pos x="346" y="311"/>
                  </a:cxn>
                  <a:cxn ang="0">
                    <a:pos x="346" y="350"/>
                  </a:cxn>
                  <a:cxn ang="0">
                    <a:pos x="363" y="394"/>
                  </a:cxn>
                  <a:cxn ang="0">
                    <a:pos x="344" y="396"/>
                  </a:cxn>
                  <a:cxn ang="0">
                    <a:pos x="327" y="394"/>
                  </a:cxn>
                  <a:cxn ang="0">
                    <a:pos x="311" y="385"/>
                  </a:cxn>
                  <a:cxn ang="0">
                    <a:pos x="297" y="374"/>
                  </a:cxn>
                  <a:cxn ang="0">
                    <a:pos x="284" y="360"/>
                  </a:cxn>
                  <a:cxn ang="0">
                    <a:pos x="271" y="348"/>
                  </a:cxn>
                  <a:cxn ang="0">
                    <a:pos x="260" y="337"/>
                  </a:cxn>
                  <a:cxn ang="0">
                    <a:pos x="249" y="332"/>
                  </a:cxn>
                  <a:cxn ang="0">
                    <a:pos x="238" y="340"/>
                  </a:cxn>
                  <a:cxn ang="0">
                    <a:pos x="231" y="351"/>
                  </a:cxn>
                  <a:cxn ang="0">
                    <a:pos x="225" y="362"/>
                  </a:cxn>
                  <a:cxn ang="0">
                    <a:pos x="221" y="374"/>
                  </a:cxn>
                  <a:cxn ang="0">
                    <a:pos x="213" y="383"/>
                  </a:cxn>
                  <a:cxn ang="0">
                    <a:pos x="205" y="390"/>
                  </a:cxn>
                  <a:cxn ang="0">
                    <a:pos x="192" y="394"/>
                  </a:cxn>
                  <a:cxn ang="0">
                    <a:pos x="177" y="394"/>
                  </a:cxn>
                  <a:cxn ang="0">
                    <a:pos x="171" y="361"/>
                  </a:cxn>
                  <a:cxn ang="0">
                    <a:pos x="157" y="335"/>
                  </a:cxn>
                  <a:cxn ang="0">
                    <a:pos x="136" y="313"/>
                  </a:cxn>
                  <a:cxn ang="0">
                    <a:pos x="111" y="294"/>
                  </a:cxn>
                  <a:cxn ang="0">
                    <a:pos x="82" y="277"/>
                  </a:cxn>
                  <a:cxn ang="0">
                    <a:pos x="53" y="262"/>
                  </a:cxn>
                  <a:cxn ang="0">
                    <a:pos x="25" y="245"/>
                  </a:cxn>
                  <a:cxn ang="0">
                    <a:pos x="0" y="228"/>
                  </a:cxn>
                  <a:cxn ang="0">
                    <a:pos x="16" y="218"/>
                  </a:cxn>
                  <a:cxn ang="0">
                    <a:pos x="35" y="212"/>
                  </a:cxn>
                  <a:cxn ang="0">
                    <a:pos x="56" y="209"/>
                  </a:cxn>
                  <a:cxn ang="0">
                    <a:pos x="78" y="207"/>
                  </a:cxn>
                  <a:cxn ang="0">
                    <a:pos x="99" y="204"/>
                  </a:cxn>
                  <a:cxn ang="0">
                    <a:pos x="119" y="201"/>
                  </a:cxn>
                  <a:cxn ang="0">
                    <a:pos x="138" y="195"/>
                  </a:cxn>
                  <a:cxn ang="0">
                    <a:pos x="156" y="187"/>
                  </a:cxn>
                  <a:cxn ang="0">
                    <a:pos x="228" y="0"/>
                  </a:cxn>
                  <a:cxn ang="0">
                    <a:pos x="241" y="9"/>
                  </a:cxn>
                  <a:cxn ang="0">
                    <a:pos x="251" y="23"/>
                  </a:cxn>
                  <a:cxn ang="0">
                    <a:pos x="258" y="39"/>
                  </a:cxn>
                  <a:cxn ang="0">
                    <a:pos x="265" y="58"/>
                  </a:cxn>
                  <a:cxn ang="0">
                    <a:pos x="269" y="75"/>
                  </a:cxn>
                  <a:cxn ang="0">
                    <a:pos x="277" y="93"/>
                  </a:cxn>
                  <a:cxn ang="0">
                    <a:pos x="286" y="109"/>
                  </a:cxn>
                  <a:cxn ang="0">
                    <a:pos x="301" y="124"/>
                  </a:cxn>
                </a:cxnLst>
                <a:rect l="0" t="0" r="r" b="b"/>
                <a:pathLst>
                  <a:path w="435" h="396">
                    <a:moveTo>
                      <a:pt x="301" y="124"/>
                    </a:moveTo>
                    <a:lnTo>
                      <a:pt x="435" y="114"/>
                    </a:lnTo>
                    <a:lnTo>
                      <a:pt x="434" y="150"/>
                    </a:lnTo>
                    <a:lnTo>
                      <a:pt x="422" y="183"/>
                    </a:lnTo>
                    <a:lnTo>
                      <a:pt x="401" y="214"/>
                    </a:lnTo>
                    <a:lnTo>
                      <a:pt x="380" y="246"/>
                    </a:lnTo>
                    <a:lnTo>
                      <a:pt x="358" y="276"/>
                    </a:lnTo>
                    <a:lnTo>
                      <a:pt x="346" y="311"/>
                    </a:lnTo>
                    <a:lnTo>
                      <a:pt x="346" y="350"/>
                    </a:lnTo>
                    <a:lnTo>
                      <a:pt x="363" y="394"/>
                    </a:lnTo>
                    <a:lnTo>
                      <a:pt x="344" y="396"/>
                    </a:lnTo>
                    <a:lnTo>
                      <a:pt x="327" y="394"/>
                    </a:lnTo>
                    <a:lnTo>
                      <a:pt x="311" y="385"/>
                    </a:lnTo>
                    <a:lnTo>
                      <a:pt x="297" y="374"/>
                    </a:lnTo>
                    <a:lnTo>
                      <a:pt x="284" y="360"/>
                    </a:lnTo>
                    <a:lnTo>
                      <a:pt x="271" y="348"/>
                    </a:lnTo>
                    <a:lnTo>
                      <a:pt x="260" y="337"/>
                    </a:lnTo>
                    <a:lnTo>
                      <a:pt x="249" y="332"/>
                    </a:lnTo>
                    <a:lnTo>
                      <a:pt x="238" y="340"/>
                    </a:lnTo>
                    <a:lnTo>
                      <a:pt x="231" y="351"/>
                    </a:lnTo>
                    <a:lnTo>
                      <a:pt x="225" y="362"/>
                    </a:lnTo>
                    <a:lnTo>
                      <a:pt x="221" y="374"/>
                    </a:lnTo>
                    <a:lnTo>
                      <a:pt x="213" y="383"/>
                    </a:lnTo>
                    <a:lnTo>
                      <a:pt x="205" y="390"/>
                    </a:lnTo>
                    <a:lnTo>
                      <a:pt x="192" y="394"/>
                    </a:lnTo>
                    <a:lnTo>
                      <a:pt x="177" y="394"/>
                    </a:lnTo>
                    <a:lnTo>
                      <a:pt x="171" y="361"/>
                    </a:lnTo>
                    <a:lnTo>
                      <a:pt x="157" y="335"/>
                    </a:lnTo>
                    <a:lnTo>
                      <a:pt x="136" y="313"/>
                    </a:lnTo>
                    <a:lnTo>
                      <a:pt x="111" y="294"/>
                    </a:lnTo>
                    <a:lnTo>
                      <a:pt x="82" y="277"/>
                    </a:lnTo>
                    <a:lnTo>
                      <a:pt x="53" y="262"/>
                    </a:lnTo>
                    <a:lnTo>
                      <a:pt x="25" y="245"/>
                    </a:lnTo>
                    <a:lnTo>
                      <a:pt x="0" y="228"/>
                    </a:lnTo>
                    <a:lnTo>
                      <a:pt x="16" y="218"/>
                    </a:lnTo>
                    <a:lnTo>
                      <a:pt x="35" y="212"/>
                    </a:lnTo>
                    <a:lnTo>
                      <a:pt x="56" y="209"/>
                    </a:lnTo>
                    <a:lnTo>
                      <a:pt x="78" y="207"/>
                    </a:lnTo>
                    <a:lnTo>
                      <a:pt x="99" y="204"/>
                    </a:lnTo>
                    <a:lnTo>
                      <a:pt x="119" y="201"/>
                    </a:lnTo>
                    <a:lnTo>
                      <a:pt x="138" y="195"/>
                    </a:lnTo>
                    <a:lnTo>
                      <a:pt x="156" y="187"/>
                    </a:lnTo>
                    <a:lnTo>
                      <a:pt x="228" y="0"/>
                    </a:lnTo>
                    <a:lnTo>
                      <a:pt x="241" y="9"/>
                    </a:lnTo>
                    <a:lnTo>
                      <a:pt x="251" y="23"/>
                    </a:lnTo>
                    <a:lnTo>
                      <a:pt x="258" y="39"/>
                    </a:lnTo>
                    <a:lnTo>
                      <a:pt x="265" y="58"/>
                    </a:lnTo>
                    <a:lnTo>
                      <a:pt x="269" y="75"/>
                    </a:lnTo>
                    <a:lnTo>
                      <a:pt x="277" y="93"/>
                    </a:lnTo>
                    <a:lnTo>
                      <a:pt x="286" y="109"/>
                    </a:lnTo>
                    <a:lnTo>
                      <a:pt x="301" y="124"/>
                    </a:lnTo>
                    <a:close/>
                  </a:path>
                </a:pathLst>
              </a:custGeom>
              <a:solidFill>
                <a:srgbClr val="000000"/>
              </a:solidFill>
              <a:ln w="9525">
                <a:noFill/>
                <a:round/>
                <a:headEnd/>
                <a:tailEnd/>
              </a:ln>
            </p:spPr>
            <p:txBody>
              <a:bodyPr/>
              <a:lstStyle/>
              <a:p>
                <a:pPr>
                  <a:defRPr/>
                </a:pPr>
                <a:endParaRPr lang="en-CA"/>
              </a:p>
            </p:txBody>
          </p:sp>
          <p:sp>
            <p:nvSpPr>
              <p:cNvPr id="1229887" name="Freeform 63"/>
              <p:cNvSpPr>
                <a:spLocks/>
              </p:cNvSpPr>
              <p:nvPr/>
            </p:nvSpPr>
            <p:spPr bwMode="auto">
              <a:xfrm>
                <a:off x="4228" y="1363"/>
                <a:ext cx="52" cy="41"/>
              </a:xfrm>
              <a:custGeom>
                <a:avLst/>
                <a:gdLst/>
                <a:ahLst/>
                <a:cxnLst>
                  <a:cxn ang="0">
                    <a:pos x="258" y="62"/>
                  </a:cxn>
                  <a:cxn ang="0">
                    <a:pos x="248" y="79"/>
                  </a:cxn>
                  <a:cxn ang="0">
                    <a:pos x="235" y="96"/>
                  </a:cxn>
                  <a:cxn ang="0">
                    <a:pos x="220" y="110"/>
                  </a:cxn>
                  <a:cxn ang="0">
                    <a:pos x="206" y="126"/>
                  </a:cxn>
                  <a:cxn ang="0">
                    <a:pos x="194" y="141"/>
                  </a:cxn>
                  <a:cxn ang="0">
                    <a:pos x="185" y="160"/>
                  </a:cxn>
                  <a:cxn ang="0">
                    <a:pos x="181" y="181"/>
                  </a:cxn>
                  <a:cxn ang="0">
                    <a:pos x="186" y="207"/>
                  </a:cxn>
                  <a:cxn ang="0">
                    <a:pos x="169" y="192"/>
                  </a:cxn>
                  <a:cxn ang="0">
                    <a:pos x="153" y="180"/>
                  </a:cxn>
                  <a:cxn ang="0">
                    <a:pos x="136" y="171"/>
                  </a:cxn>
                  <a:cxn ang="0">
                    <a:pos x="122" y="168"/>
                  </a:cxn>
                  <a:cxn ang="0">
                    <a:pos x="105" y="168"/>
                  </a:cxn>
                  <a:cxn ang="0">
                    <a:pos x="92" y="175"/>
                  </a:cxn>
                  <a:cxn ang="0">
                    <a:pos x="80" y="187"/>
                  </a:cxn>
                  <a:cxn ang="0">
                    <a:pos x="72" y="207"/>
                  </a:cxn>
                  <a:cxn ang="0">
                    <a:pos x="0" y="145"/>
                  </a:cxn>
                  <a:cxn ang="0">
                    <a:pos x="6" y="136"/>
                  </a:cxn>
                  <a:cxn ang="0">
                    <a:pos x="13" y="134"/>
                  </a:cxn>
                  <a:cxn ang="0">
                    <a:pos x="20" y="135"/>
                  </a:cxn>
                  <a:cxn ang="0">
                    <a:pos x="27" y="141"/>
                  </a:cxn>
                  <a:cxn ang="0">
                    <a:pos x="33" y="145"/>
                  </a:cxn>
                  <a:cxn ang="0">
                    <a:pos x="41" y="149"/>
                  </a:cxn>
                  <a:cxn ang="0">
                    <a:pos x="50" y="149"/>
                  </a:cxn>
                  <a:cxn ang="0">
                    <a:pos x="62" y="145"/>
                  </a:cxn>
                  <a:cxn ang="0">
                    <a:pos x="103" y="0"/>
                  </a:cxn>
                  <a:cxn ang="0">
                    <a:pos x="108" y="24"/>
                  </a:cxn>
                  <a:cxn ang="0">
                    <a:pos x="122" y="42"/>
                  </a:cxn>
                  <a:cxn ang="0">
                    <a:pos x="141" y="51"/>
                  </a:cxn>
                  <a:cxn ang="0">
                    <a:pos x="166" y="57"/>
                  </a:cxn>
                  <a:cxn ang="0">
                    <a:pos x="191" y="58"/>
                  </a:cxn>
                  <a:cxn ang="0">
                    <a:pos x="217" y="58"/>
                  </a:cxn>
                  <a:cxn ang="0">
                    <a:pos x="239" y="58"/>
                  </a:cxn>
                  <a:cxn ang="0">
                    <a:pos x="258" y="62"/>
                  </a:cxn>
                </a:cxnLst>
                <a:rect l="0" t="0" r="r" b="b"/>
                <a:pathLst>
                  <a:path w="258" h="207">
                    <a:moveTo>
                      <a:pt x="258" y="62"/>
                    </a:moveTo>
                    <a:lnTo>
                      <a:pt x="248" y="79"/>
                    </a:lnTo>
                    <a:lnTo>
                      <a:pt x="235" y="96"/>
                    </a:lnTo>
                    <a:lnTo>
                      <a:pt x="220" y="110"/>
                    </a:lnTo>
                    <a:lnTo>
                      <a:pt x="206" y="126"/>
                    </a:lnTo>
                    <a:lnTo>
                      <a:pt x="194" y="141"/>
                    </a:lnTo>
                    <a:lnTo>
                      <a:pt x="185" y="160"/>
                    </a:lnTo>
                    <a:lnTo>
                      <a:pt x="181" y="181"/>
                    </a:lnTo>
                    <a:lnTo>
                      <a:pt x="186" y="207"/>
                    </a:lnTo>
                    <a:lnTo>
                      <a:pt x="169" y="192"/>
                    </a:lnTo>
                    <a:lnTo>
                      <a:pt x="153" y="180"/>
                    </a:lnTo>
                    <a:lnTo>
                      <a:pt x="136" y="171"/>
                    </a:lnTo>
                    <a:lnTo>
                      <a:pt x="122" y="168"/>
                    </a:lnTo>
                    <a:lnTo>
                      <a:pt x="105" y="168"/>
                    </a:lnTo>
                    <a:lnTo>
                      <a:pt x="92" y="175"/>
                    </a:lnTo>
                    <a:lnTo>
                      <a:pt x="80" y="187"/>
                    </a:lnTo>
                    <a:lnTo>
                      <a:pt x="72" y="207"/>
                    </a:lnTo>
                    <a:lnTo>
                      <a:pt x="0" y="145"/>
                    </a:lnTo>
                    <a:lnTo>
                      <a:pt x="6" y="136"/>
                    </a:lnTo>
                    <a:lnTo>
                      <a:pt x="13" y="134"/>
                    </a:lnTo>
                    <a:lnTo>
                      <a:pt x="20" y="135"/>
                    </a:lnTo>
                    <a:lnTo>
                      <a:pt x="27" y="141"/>
                    </a:lnTo>
                    <a:lnTo>
                      <a:pt x="33" y="145"/>
                    </a:lnTo>
                    <a:lnTo>
                      <a:pt x="41" y="149"/>
                    </a:lnTo>
                    <a:lnTo>
                      <a:pt x="50" y="149"/>
                    </a:lnTo>
                    <a:lnTo>
                      <a:pt x="62" y="145"/>
                    </a:lnTo>
                    <a:lnTo>
                      <a:pt x="103" y="0"/>
                    </a:lnTo>
                    <a:lnTo>
                      <a:pt x="108" y="24"/>
                    </a:lnTo>
                    <a:lnTo>
                      <a:pt x="122" y="42"/>
                    </a:lnTo>
                    <a:lnTo>
                      <a:pt x="141" y="51"/>
                    </a:lnTo>
                    <a:lnTo>
                      <a:pt x="166" y="57"/>
                    </a:lnTo>
                    <a:lnTo>
                      <a:pt x="191" y="58"/>
                    </a:lnTo>
                    <a:lnTo>
                      <a:pt x="217" y="58"/>
                    </a:lnTo>
                    <a:lnTo>
                      <a:pt x="239" y="58"/>
                    </a:lnTo>
                    <a:lnTo>
                      <a:pt x="258" y="62"/>
                    </a:lnTo>
                    <a:close/>
                  </a:path>
                </a:pathLst>
              </a:custGeom>
              <a:solidFill>
                <a:srgbClr val="FFFF4C"/>
              </a:solidFill>
              <a:ln w="9525">
                <a:noFill/>
                <a:round/>
                <a:headEnd/>
                <a:tailEnd/>
              </a:ln>
            </p:spPr>
            <p:txBody>
              <a:bodyPr/>
              <a:lstStyle/>
              <a:p>
                <a:pPr>
                  <a:defRPr/>
                </a:pPr>
                <a:endParaRPr lang="en-CA"/>
              </a:p>
            </p:txBody>
          </p:sp>
          <p:sp>
            <p:nvSpPr>
              <p:cNvPr id="1229888" name="Freeform 64"/>
              <p:cNvSpPr>
                <a:spLocks/>
              </p:cNvSpPr>
              <p:nvPr/>
            </p:nvSpPr>
            <p:spPr bwMode="auto">
              <a:xfrm>
                <a:off x="4087" y="1373"/>
                <a:ext cx="87" cy="91"/>
              </a:xfrm>
              <a:custGeom>
                <a:avLst/>
                <a:gdLst/>
                <a:ahLst/>
                <a:cxnLst>
                  <a:cxn ang="0">
                    <a:pos x="415" y="94"/>
                  </a:cxn>
                  <a:cxn ang="0">
                    <a:pos x="435" y="94"/>
                  </a:cxn>
                  <a:cxn ang="0">
                    <a:pos x="433" y="127"/>
                  </a:cxn>
                  <a:cxn ang="0">
                    <a:pos x="420" y="159"/>
                  </a:cxn>
                  <a:cxn ang="0">
                    <a:pos x="397" y="188"/>
                  </a:cxn>
                  <a:cxn ang="0">
                    <a:pos x="373" y="219"/>
                  </a:cxn>
                  <a:cxn ang="0">
                    <a:pos x="352" y="249"/>
                  </a:cxn>
                  <a:cxn ang="0">
                    <a:pos x="342" y="281"/>
                  </a:cxn>
                  <a:cxn ang="0">
                    <a:pos x="346" y="315"/>
                  </a:cxn>
                  <a:cxn ang="0">
                    <a:pos x="373" y="353"/>
                  </a:cxn>
                  <a:cxn ang="0">
                    <a:pos x="356" y="363"/>
                  </a:cxn>
                  <a:cxn ang="0">
                    <a:pos x="340" y="367"/>
                  </a:cxn>
                  <a:cxn ang="0">
                    <a:pos x="322" y="364"/>
                  </a:cxn>
                  <a:cxn ang="0">
                    <a:pos x="304" y="360"/>
                  </a:cxn>
                  <a:cxn ang="0">
                    <a:pos x="285" y="352"/>
                  </a:cxn>
                  <a:cxn ang="0">
                    <a:pos x="267" y="345"/>
                  </a:cxn>
                  <a:cxn ang="0">
                    <a:pos x="248" y="341"/>
                  </a:cxn>
                  <a:cxn ang="0">
                    <a:pos x="229" y="343"/>
                  </a:cxn>
                  <a:cxn ang="0">
                    <a:pos x="221" y="357"/>
                  </a:cxn>
                  <a:cxn ang="0">
                    <a:pos x="214" y="372"/>
                  </a:cxn>
                  <a:cxn ang="0">
                    <a:pos x="207" y="387"/>
                  </a:cxn>
                  <a:cxn ang="0">
                    <a:pos x="200" y="403"/>
                  </a:cxn>
                  <a:cxn ang="0">
                    <a:pos x="192" y="416"/>
                  </a:cxn>
                  <a:cxn ang="0">
                    <a:pos x="185" y="431"/>
                  </a:cxn>
                  <a:cxn ang="0">
                    <a:pos x="175" y="443"/>
                  </a:cxn>
                  <a:cxn ang="0">
                    <a:pos x="166" y="457"/>
                  </a:cxn>
                  <a:cxn ang="0">
                    <a:pos x="144" y="455"/>
                  </a:cxn>
                  <a:cxn ang="0">
                    <a:pos x="131" y="444"/>
                  </a:cxn>
                  <a:cxn ang="0">
                    <a:pos x="126" y="428"/>
                  </a:cxn>
                  <a:cxn ang="0">
                    <a:pos x="126" y="408"/>
                  </a:cxn>
                  <a:cxn ang="0">
                    <a:pos x="127" y="383"/>
                  </a:cxn>
                  <a:cxn ang="0">
                    <a:pos x="129" y="361"/>
                  </a:cxn>
                  <a:cxn ang="0">
                    <a:pos x="128" y="338"/>
                  </a:cxn>
                  <a:cxn ang="0">
                    <a:pos x="125" y="321"/>
                  </a:cxn>
                  <a:cxn ang="0">
                    <a:pos x="110" y="306"/>
                  </a:cxn>
                  <a:cxn ang="0">
                    <a:pos x="93" y="296"/>
                  </a:cxn>
                  <a:cxn ang="0">
                    <a:pos x="74" y="291"/>
                  </a:cxn>
                  <a:cxn ang="0">
                    <a:pos x="55" y="287"/>
                  </a:cxn>
                  <a:cxn ang="0">
                    <a:pos x="34" y="283"/>
                  </a:cxn>
                  <a:cxn ang="0">
                    <a:pos x="18" y="275"/>
                  </a:cxn>
                  <a:cxn ang="0">
                    <a:pos x="6" y="260"/>
                  </a:cxn>
                  <a:cxn ang="0">
                    <a:pos x="0" y="239"/>
                  </a:cxn>
                  <a:cxn ang="0">
                    <a:pos x="15" y="226"/>
                  </a:cxn>
                  <a:cxn ang="0">
                    <a:pos x="31" y="216"/>
                  </a:cxn>
                  <a:cxn ang="0">
                    <a:pos x="47" y="207"/>
                  </a:cxn>
                  <a:cxn ang="0">
                    <a:pos x="62" y="200"/>
                  </a:cxn>
                  <a:cxn ang="0">
                    <a:pos x="77" y="194"/>
                  </a:cxn>
                  <a:cxn ang="0">
                    <a:pos x="93" y="190"/>
                  </a:cxn>
                  <a:cxn ang="0">
                    <a:pos x="109" y="187"/>
                  </a:cxn>
                  <a:cxn ang="0">
                    <a:pos x="125" y="187"/>
                  </a:cxn>
                  <a:cxn ang="0">
                    <a:pos x="166" y="0"/>
                  </a:cxn>
                  <a:cxn ang="0">
                    <a:pos x="201" y="12"/>
                  </a:cxn>
                  <a:cxn ang="0">
                    <a:pos x="232" y="33"/>
                  </a:cxn>
                  <a:cxn ang="0">
                    <a:pos x="259" y="57"/>
                  </a:cxn>
                  <a:cxn ang="0">
                    <a:pos x="286" y="82"/>
                  </a:cxn>
                  <a:cxn ang="0">
                    <a:pos x="312" y="100"/>
                  </a:cxn>
                  <a:cxn ang="0">
                    <a:pos x="342" y="112"/>
                  </a:cxn>
                  <a:cxn ang="0">
                    <a:pos x="374" y="111"/>
                  </a:cxn>
                  <a:cxn ang="0">
                    <a:pos x="415" y="94"/>
                  </a:cxn>
                </a:cxnLst>
                <a:rect l="0" t="0" r="r" b="b"/>
                <a:pathLst>
                  <a:path w="435" h="457">
                    <a:moveTo>
                      <a:pt x="415" y="94"/>
                    </a:moveTo>
                    <a:lnTo>
                      <a:pt x="435" y="94"/>
                    </a:lnTo>
                    <a:lnTo>
                      <a:pt x="433" y="127"/>
                    </a:lnTo>
                    <a:lnTo>
                      <a:pt x="420" y="159"/>
                    </a:lnTo>
                    <a:lnTo>
                      <a:pt x="397" y="188"/>
                    </a:lnTo>
                    <a:lnTo>
                      <a:pt x="373" y="219"/>
                    </a:lnTo>
                    <a:lnTo>
                      <a:pt x="352" y="249"/>
                    </a:lnTo>
                    <a:lnTo>
                      <a:pt x="342" y="281"/>
                    </a:lnTo>
                    <a:lnTo>
                      <a:pt x="346" y="315"/>
                    </a:lnTo>
                    <a:lnTo>
                      <a:pt x="373" y="353"/>
                    </a:lnTo>
                    <a:lnTo>
                      <a:pt x="356" y="363"/>
                    </a:lnTo>
                    <a:lnTo>
                      <a:pt x="340" y="367"/>
                    </a:lnTo>
                    <a:lnTo>
                      <a:pt x="322" y="364"/>
                    </a:lnTo>
                    <a:lnTo>
                      <a:pt x="304" y="360"/>
                    </a:lnTo>
                    <a:lnTo>
                      <a:pt x="285" y="352"/>
                    </a:lnTo>
                    <a:lnTo>
                      <a:pt x="267" y="345"/>
                    </a:lnTo>
                    <a:lnTo>
                      <a:pt x="248" y="341"/>
                    </a:lnTo>
                    <a:lnTo>
                      <a:pt x="229" y="343"/>
                    </a:lnTo>
                    <a:lnTo>
                      <a:pt x="221" y="357"/>
                    </a:lnTo>
                    <a:lnTo>
                      <a:pt x="214" y="372"/>
                    </a:lnTo>
                    <a:lnTo>
                      <a:pt x="207" y="387"/>
                    </a:lnTo>
                    <a:lnTo>
                      <a:pt x="200" y="403"/>
                    </a:lnTo>
                    <a:lnTo>
                      <a:pt x="192" y="416"/>
                    </a:lnTo>
                    <a:lnTo>
                      <a:pt x="185" y="431"/>
                    </a:lnTo>
                    <a:lnTo>
                      <a:pt x="175" y="443"/>
                    </a:lnTo>
                    <a:lnTo>
                      <a:pt x="166" y="457"/>
                    </a:lnTo>
                    <a:lnTo>
                      <a:pt x="144" y="455"/>
                    </a:lnTo>
                    <a:lnTo>
                      <a:pt x="131" y="444"/>
                    </a:lnTo>
                    <a:lnTo>
                      <a:pt x="126" y="428"/>
                    </a:lnTo>
                    <a:lnTo>
                      <a:pt x="126" y="408"/>
                    </a:lnTo>
                    <a:lnTo>
                      <a:pt x="127" y="383"/>
                    </a:lnTo>
                    <a:lnTo>
                      <a:pt x="129" y="361"/>
                    </a:lnTo>
                    <a:lnTo>
                      <a:pt x="128" y="338"/>
                    </a:lnTo>
                    <a:lnTo>
                      <a:pt x="125" y="321"/>
                    </a:lnTo>
                    <a:lnTo>
                      <a:pt x="110" y="306"/>
                    </a:lnTo>
                    <a:lnTo>
                      <a:pt x="93" y="296"/>
                    </a:lnTo>
                    <a:lnTo>
                      <a:pt x="74" y="291"/>
                    </a:lnTo>
                    <a:lnTo>
                      <a:pt x="55" y="287"/>
                    </a:lnTo>
                    <a:lnTo>
                      <a:pt x="34" y="283"/>
                    </a:lnTo>
                    <a:lnTo>
                      <a:pt x="18" y="275"/>
                    </a:lnTo>
                    <a:lnTo>
                      <a:pt x="6" y="260"/>
                    </a:lnTo>
                    <a:lnTo>
                      <a:pt x="0" y="239"/>
                    </a:lnTo>
                    <a:lnTo>
                      <a:pt x="15" y="226"/>
                    </a:lnTo>
                    <a:lnTo>
                      <a:pt x="31" y="216"/>
                    </a:lnTo>
                    <a:lnTo>
                      <a:pt x="47" y="207"/>
                    </a:lnTo>
                    <a:lnTo>
                      <a:pt x="62" y="200"/>
                    </a:lnTo>
                    <a:lnTo>
                      <a:pt x="77" y="194"/>
                    </a:lnTo>
                    <a:lnTo>
                      <a:pt x="93" y="190"/>
                    </a:lnTo>
                    <a:lnTo>
                      <a:pt x="109" y="187"/>
                    </a:lnTo>
                    <a:lnTo>
                      <a:pt x="125" y="187"/>
                    </a:lnTo>
                    <a:lnTo>
                      <a:pt x="166" y="0"/>
                    </a:lnTo>
                    <a:lnTo>
                      <a:pt x="201" y="12"/>
                    </a:lnTo>
                    <a:lnTo>
                      <a:pt x="232" y="33"/>
                    </a:lnTo>
                    <a:lnTo>
                      <a:pt x="259" y="57"/>
                    </a:lnTo>
                    <a:lnTo>
                      <a:pt x="286" y="82"/>
                    </a:lnTo>
                    <a:lnTo>
                      <a:pt x="312" y="100"/>
                    </a:lnTo>
                    <a:lnTo>
                      <a:pt x="342" y="112"/>
                    </a:lnTo>
                    <a:lnTo>
                      <a:pt x="374" y="111"/>
                    </a:lnTo>
                    <a:lnTo>
                      <a:pt x="415" y="94"/>
                    </a:lnTo>
                    <a:close/>
                  </a:path>
                </a:pathLst>
              </a:custGeom>
              <a:solidFill>
                <a:srgbClr val="000000"/>
              </a:solidFill>
              <a:ln w="9525">
                <a:noFill/>
                <a:round/>
                <a:headEnd/>
                <a:tailEnd/>
              </a:ln>
            </p:spPr>
            <p:txBody>
              <a:bodyPr/>
              <a:lstStyle/>
              <a:p>
                <a:pPr>
                  <a:defRPr/>
                </a:pPr>
                <a:endParaRPr lang="en-CA"/>
              </a:p>
            </p:txBody>
          </p:sp>
          <p:sp>
            <p:nvSpPr>
              <p:cNvPr id="1229889" name="Freeform 65"/>
              <p:cNvSpPr>
                <a:spLocks/>
              </p:cNvSpPr>
              <p:nvPr/>
            </p:nvSpPr>
            <p:spPr bwMode="auto">
              <a:xfrm>
                <a:off x="4102" y="1386"/>
                <a:ext cx="62" cy="58"/>
              </a:xfrm>
              <a:custGeom>
                <a:avLst/>
                <a:gdLst/>
                <a:ahLst/>
                <a:cxnLst>
                  <a:cxn ang="0">
                    <a:pos x="290" y="72"/>
                  </a:cxn>
                  <a:cxn ang="0">
                    <a:pos x="312" y="72"/>
                  </a:cxn>
                  <a:cxn ang="0">
                    <a:pos x="292" y="96"/>
                  </a:cxn>
                  <a:cxn ang="0">
                    <a:pos x="273" y="117"/>
                  </a:cxn>
                  <a:cxn ang="0">
                    <a:pos x="253" y="136"/>
                  </a:cxn>
                  <a:cxn ang="0">
                    <a:pos x="236" y="156"/>
                  </a:cxn>
                  <a:cxn ang="0">
                    <a:pos x="222" y="174"/>
                  </a:cxn>
                  <a:cxn ang="0">
                    <a:pos x="217" y="195"/>
                  </a:cxn>
                  <a:cxn ang="0">
                    <a:pos x="220" y="219"/>
                  </a:cxn>
                  <a:cxn ang="0">
                    <a:pos x="238" y="248"/>
                  </a:cxn>
                  <a:cxn ang="0">
                    <a:pos x="225" y="247"/>
                  </a:cxn>
                  <a:cxn ang="0">
                    <a:pos x="212" y="246"/>
                  </a:cxn>
                  <a:cxn ang="0">
                    <a:pos x="199" y="244"/>
                  </a:cxn>
                  <a:cxn ang="0">
                    <a:pos x="186" y="241"/>
                  </a:cxn>
                  <a:cxn ang="0">
                    <a:pos x="173" y="238"/>
                  </a:cxn>
                  <a:cxn ang="0">
                    <a:pos x="159" y="235"/>
                  </a:cxn>
                  <a:cxn ang="0">
                    <a:pos x="145" y="231"/>
                  </a:cxn>
                  <a:cxn ang="0">
                    <a:pos x="135" y="228"/>
                  </a:cxn>
                  <a:cxn ang="0">
                    <a:pos x="93" y="290"/>
                  </a:cxn>
                  <a:cxn ang="0">
                    <a:pos x="91" y="276"/>
                  </a:cxn>
                  <a:cxn ang="0">
                    <a:pos x="87" y="261"/>
                  </a:cxn>
                  <a:cxn ang="0">
                    <a:pos x="80" y="244"/>
                  </a:cxn>
                  <a:cxn ang="0">
                    <a:pos x="70" y="228"/>
                  </a:cxn>
                  <a:cxn ang="0">
                    <a:pos x="56" y="211"/>
                  </a:cxn>
                  <a:cxn ang="0">
                    <a:pos x="39" y="197"/>
                  </a:cxn>
                  <a:cxn ang="0">
                    <a:pos x="20" y="185"/>
                  </a:cxn>
                  <a:cxn ang="0">
                    <a:pos x="0" y="176"/>
                  </a:cxn>
                  <a:cxn ang="0">
                    <a:pos x="39" y="176"/>
                  </a:cxn>
                  <a:cxn ang="0">
                    <a:pos x="69" y="167"/>
                  </a:cxn>
                  <a:cxn ang="0">
                    <a:pos x="88" y="148"/>
                  </a:cxn>
                  <a:cxn ang="0">
                    <a:pos x="100" y="122"/>
                  </a:cxn>
                  <a:cxn ang="0">
                    <a:pos x="108" y="91"/>
                  </a:cxn>
                  <a:cxn ang="0">
                    <a:pos x="113" y="59"/>
                  </a:cxn>
                  <a:cxn ang="0">
                    <a:pos x="117" y="28"/>
                  </a:cxn>
                  <a:cxn ang="0">
                    <a:pos x="124" y="0"/>
                  </a:cxn>
                  <a:cxn ang="0">
                    <a:pos x="139" y="19"/>
                  </a:cxn>
                  <a:cxn ang="0">
                    <a:pos x="157" y="38"/>
                  </a:cxn>
                  <a:cxn ang="0">
                    <a:pos x="175" y="55"/>
                  </a:cxn>
                  <a:cxn ang="0">
                    <a:pos x="195" y="71"/>
                  </a:cxn>
                  <a:cxn ang="0">
                    <a:pos x="215" y="80"/>
                  </a:cxn>
                  <a:cxn ang="0">
                    <a:pos x="239" y="84"/>
                  </a:cxn>
                  <a:cxn ang="0">
                    <a:pos x="263" y="82"/>
                  </a:cxn>
                  <a:cxn ang="0">
                    <a:pos x="290" y="72"/>
                  </a:cxn>
                </a:cxnLst>
                <a:rect l="0" t="0" r="r" b="b"/>
                <a:pathLst>
                  <a:path w="312" h="290">
                    <a:moveTo>
                      <a:pt x="290" y="72"/>
                    </a:moveTo>
                    <a:lnTo>
                      <a:pt x="312" y="72"/>
                    </a:lnTo>
                    <a:lnTo>
                      <a:pt x="292" y="96"/>
                    </a:lnTo>
                    <a:lnTo>
                      <a:pt x="273" y="117"/>
                    </a:lnTo>
                    <a:lnTo>
                      <a:pt x="253" y="136"/>
                    </a:lnTo>
                    <a:lnTo>
                      <a:pt x="236" y="156"/>
                    </a:lnTo>
                    <a:lnTo>
                      <a:pt x="222" y="174"/>
                    </a:lnTo>
                    <a:lnTo>
                      <a:pt x="217" y="195"/>
                    </a:lnTo>
                    <a:lnTo>
                      <a:pt x="220" y="219"/>
                    </a:lnTo>
                    <a:lnTo>
                      <a:pt x="238" y="248"/>
                    </a:lnTo>
                    <a:lnTo>
                      <a:pt x="225" y="247"/>
                    </a:lnTo>
                    <a:lnTo>
                      <a:pt x="212" y="246"/>
                    </a:lnTo>
                    <a:lnTo>
                      <a:pt x="199" y="244"/>
                    </a:lnTo>
                    <a:lnTo>
                      <a:pt x="186" y="241"/>
                    </a:lnTo>
                    <a:lnTo>
                      <a:pt x="173" y="238"/>
                    </a:lnTo>
                    <a:lnTo>
                      <a:pt x="159" y="235"/>
                    </a:lnTo>
                    <a:lnTo>
                      <a:pt x="145" y="231"/>
                    </a:lnTo>
                    <a:lnTo>
                      <a:pt x="135" y="228"/>
                    </a:lnTo>
                    <a:lnTo>
                      <a:pt x="93" y="290"/>
                    </a:lnTo>
                    <a:lnTo>
                      <a:pt x="91" y="276"/>
                    </a:lnTo>
                    <a:lnTo>
                      <a:pt x="87" y="261"/>
                    </a:lnTo>
                    <a:lnTo>
                      <a:pt x="80" y="244"/>
                    </a:lnTo>
                    <a:lnTo>
                      <a:pt x="70" y="228"/>
                    </a:lnTo>
                    <a:lnTo>
                      <a:pt x="56" y="211"/>
                    </a:lnTo>
                    <a:lnTo>
                      <a:pt x="39" y="197"/>
                    </a:lnTo>
                    <a:lnTo>
                      <a:pt x="20" y="185"/>
                    </a:lnTo>
                    <a:lnTo>
                      <a:pt x="0" y="176"/>
                    </a:lnTo>
                    <a:lnTo>
                      <a:pt x="39" y="176"/>
                    </a:lnTo>
                    <a:lnTo>
                      <a:pt x="69" y="167"/>
                    </a:lnTo>
                    <a:lnTo>
                      <a:pt x="88" y="148"/>
                    </a:lnTo>
                    <a:lnTo>
                      <a:pt x="100" y="122"/>
                    </a:lnTo>
                    <a:lnTo>
                      <a:pt x="108" y="91"/>
                    </a:lnTo>
                    <a:lnTo>
                      <a:pt x="113" y="59"/>
                    </a:lnTo>
                    <a:lnTo>
                      <a:pt x="117" y="28"/>
                    </a:lnTo>
                    <a:lnTo>
                      <a:pt x="124" y="0"/>
                    </a:lnTo>
                    <a:lnTo>
                      <a:pt x="139" y="19"/>
                    </a:lnTo>
                    <a:lnTo>
                      <a:pt x="157" y="38"/>
                    </a:lnTo>
                    <a:lnTo>
                      <a:pt x="175" y="55"/>
                    </a:lnTo>
                    <a:lnTo>
                      <a:pt x="195" y="71"/>
                    </a:lnTo>
                    <a:lnTo>
                      <a:pt x="215" y="80"/>
                    </a:lnTo>
                    <a:lnTo>
                      <a:pt x="239" y="84"/>
                    </a:lnTo>
                    <a:lnTo>
                      <a:pt x="263" y="82"/>
                    </a:lnTo>
                    <a:lnTo>
                      <a:pt x="290" y="72"/>
                    </a:lnTo>
                    <a:close/>
                  </a:path>
                </a:pathLst>
              </a:custGeom>
              <a:solidFill>
                <a:srgbClr val="FFFF4C"/>
              </a:solidFill>
              <a:ln w="9525">
                <a:noFill/>
                <a:round/>
                <a:headEnd/>
                <a:tailEnd/>
              </a:ln>
            </p:spPr>
            <p:txBody>
              <a:bodyPr/>
              <a:lstStyle/>
              <a:p>
                <a:pPr>
                  <a:defRPr/>
                </a:pPr>
                <a:endParaRPr lang="en-CA"/>
              </a:p>
            </p:txBody>
          </p:sp>
          <p:sp>
            <p:nvSpPr>
              <p:cNvPr id="1229890" name="Freeform 66"/>
              <p:cNvSpPr>
                <a:spLocks/>
              </p:cNvSpPr>
              <p:nvPr/>
            </p:nvSpPr>
            <p:spPr bwMode="auto">
              <a:xfrm>
                <a:off x="4170" y="1417"/>
                <a:ext cx="77" cy="84"/>
              </a:xfrm>
              <a:custGeom>
                <a:avLst/>
                <a:gdLst/>
                <a:ahLst/>
                <a:cxnLst>
                  <a:cxn ang="0">
                    <a:pos x="270" y="154"/>
                  </a:cxn>
                  <a:cxn ang="0">
                    <a:pos x="283" y="163"/>
                  </a:cxn>
                  <a:cxn ang="0">
                    <a:pos x="298" y="171"/>
                  </a:cxn>
                  <a:cxn ang="0">
                    <a:pos x="315" y="176"/>
                  </a:cxn>
                  <a:cxn ang="0">
                    <a:pos x="333" y="183"/>
                  </a:cxn>
                  <a:cxn ang="0">
                    <a:pos x="349" y="188"/>
                  </a:cxn>
                  <a:cxn ang="0">
                    <a:pos x="365" y="198"/>
                  </a:cxn>
                  <a:cxn ang="0">
                    <a:pos x="376" y="210"/>
                  </a:cxn>
                  <a:cxn ang="0">
                    <a:pos x="384" y="228"/>
                  </a:cxn>
                  <a:cxn ang="0">
                    <a:pos x="356" y="242"/>
                  </a:cxn>
                  <a:cxn ang="0">
                    <a:pos x="331" y="260"/>
                  </a:cxn>
                  <a:cxn ang="0">
                    <a:pos x="309" y="279"/>
                  </a:cxn>
                  <a:cxn ang="0">
                    <a:pos x="289" y="300"/>
                  </a:cxn>
                  <a:cxn ang="0">
                    <a:pos x="274" y="323"/>
                  </a:cxn>
                  <a:cxn ang="0">
                    <a:pos x="263" y="350"/>
                  </a:cxn>
                  <a:cxn ang="0">
                    <a:pos x="258" y="380"/>
                  </a:cxn>
                  <a:cxn ang="0">
                    <a:pos x="260" y="414"/>
                  </a:cxn>
                  <a:cxn ang="0">
                    <a:pos x="241" y="420"/>
                  </a:cxn>
                  <a:cxn ang="0">
                    <a:pos x="224" y="419"/>
                  </a:cxn>
                  <a:cxn ang="0">
                    <a:pos x="207" y="412"/>
                  </a:cxn>
                  <a:cxn ang="0">
                    <a:pos x="193" y="401"/>
                  </a:cxn>
                  <a:cxn ang="0">
                    <a:pos x="178" y="385"/>
                  </a:cxn>
                  <a:cxn ang="0">
                    <a:pos x="164" y="369"/>
                  </a:cxn>
                  <a:cxn ang="0">
                    <a:pos x="149" y="353"/>
                  </a:cxn>
                  <a:cxn ang="0">
                    <a:pos x="135" y="341"/>
                  </a:cxn>
                  <a:cxn ang="0">
                    <a:pos x="118" y="349"/>
                  </a:cxn>
                  <a:cxn ang="0">
                    <a:pos x="101" y="358"/>
                  </a:cxn>
                  <a:cxn ang="0">
                    <a:pos x="81" y="367"/>
                  </a:cxn>
                  <a:cxn ang="0">
                    <a:pos x="63" y="373"/>
                  </a:cxn>
                  <a:cxn ang="0">
                    <a:pos x="44" y="376"/>
                  </a:cxn>
                  <a:cxn ang="0">
                    <a:pos x="28" y="375"/>
                  </a:cxn>
                  <a:cxn ang="0">
                    <a:pos x="13" y="367"/>
                  </a:cxn>
                  <a:cxn ang="0">
                    <a:pos x="0" y="352"/>
                  </a:cxn>
                  <a:cxn ang="0">
                    <a:pos x="15" y="326"/>
                  </a:cxn>
                  <a:cxn ang="0">
                    <a:pos x="31" y="300"/>
                  </a:cxn>
                  <a:cxn ang="0">
                    <a:pos x="42" y="271"/>
                  </a:cxn>
                  <a:cxn ang="0">
                    <a:pos x="51" y="242"/>
                  </a:cxn>
                  <a:cxn ang="0">
                    <a:pos x="51" y="213"/>
                  </a:cxn>
                  <a:cxn ang="0">
                    <a:pos x="44" y="185"/>
                  </a:cxn>
                  <a:cxn ang="0">
                    <a:pos x="27" y="158"/>
                  </a:cxn>
                  <a:cxn ang="0">
                    <a:pos x="0" y="134"/>
                  </a:cxn>
                  <a:cxn ang="0">
                    <a:pos x="13" y="118"/>
                  </a:cxn>
                  <a:cxn ang="0">
                    <a:pos x="29" y="110"/>
                  </a:cxn>
                  <a:cxn ang="0">
                    <a:pos x="49" y="107"/>
                  </a:cxn>
                  <a:cxn ang="0">
                    <a:pos x="69" y="110"/>
                  </a:cxn>
                  <a:cxn ang="0">
                    <a:pos x="88" y="115"/>
                  </a:cxn>
                  <a:cxn ang="0">
                    <a:pos x="109" y="122"/>
                  </a:cxn>
                  <a:cxn ang="0">
                    <a:pos x="128" y="127"/>
                  </a:cxn>
                  <a:cxn ang="0">
                    <a:pos x="146" y="134"/>
                  </a:cxn>
                  <a:cxn ang="0">
                    <a:pos x="156" y="114"/>
                  </a:cxn>
                  <a:cxn ang="0">
                    <a:pos x="168" y="94"/>
                  </a:cxn>
                  <a:cxn ang="0">
                    <a:pos x="180" y="75"/>
                  </a:cxn>
                  <a:cxn ang="0">
                    <a:pos x="193" y="58"/>
                  </a:cxn>
                  <a:cxn ang="0">
                    <a:pos x="206" y="40"/>
                  </a:cxn>
                  <a:cxn ang="0">
                    <a:pos x="219" y="26"/>
                  </a:cxn>
                  <a:cxn ang="0">
                    <a:pos x="233" y="11"/>
                  </a:cxn>
                  <a:cxn ang="0">
                    <a:pos x="249" y="0"/>
                  </a:cxn>
                  <a:cxn ang="0">
                    <a:pos x="270" y="154"/>
                  </a:cxn>
                </a:cxnLst>
                <a:rect l="0" t="0" r="r" b="b"/>
                <a:pathLst>
                  <a:path w="384" h="420">
                    <a:moveTo>
                      <a:pt x="270" y="154"/>
                    </a:moveTo>
                    <a:lnTo>
                      <a:pt x="283" y="163"/>
                    </a:lnTo>
                    <a:lnTo>
                      <a:pt x="298" y="171"/>
                    </a:lnTo>
                    <a:lnTo>
                      <a:pt x="315" y="176"/>
                    </a:lnTo>
                    <a:lnTo>
                      <a:pt x="333" y="183"/>
                    </a:lnTo>
                    <a:lnTo>
                      <a:pt x="349" y="188"/>
                    </a:lnTo>
                    <a:lnTo>
                      <a:pt x="365" y="198"/>
                    </a:lnTo>
                    <a:lnTo>
                      <a:pt x="376" y="210"/>
                    </a:lnTo>
                    <a:lnTo>
                      <a:pt x="384" y="228"/>
                    </a:lnTo>
                    <a:lnTo>
                      <a:pt x="356" y="242"/>
                    </a:lnTo>
                    <a:lnTo>
                      <a:pt x="331" y="260"/>
                    </a:lnTo>
                    <a:lnTo>
                      <a:pt x="309" y="279"/>
                    </a:lnTo>
                    <a:lnTo>
                      <a:pt x="289" y="300"/>
                    </a:lnTo>
                    <a:lnTo>
                      <a:pt x="274" y="323"/>
                    </a:lnTo>
                    <a:lnTo>
                      <a:pt x="263" y="350"/>
                    </a:lnTo>
                    <a:lnTo>
                      <a:pt x="258" y="380"/>
                    </a:lnTo>
                    <a:lnTo>
                      <a:pt x="260" y="414"/>
                    </a:lnTo>
                    <a:lnTo>
                      <a:pt x="241" y="420"/>
                    </a:lnTo>
                    <a:lnTo>
                      <a:pt x="224" y="419"/>
                    </a:lnTo>
                    <a:lnTo>
                      <a:pt x="207" y="412"/>
                    </a:lnTo>
                    <a:lnTo>
                      <a:pt x="193" y="401"/>
                    </a:lnTo>
                    <a:lnTo>
                      <a:pt x="178" y="385"/>
                    </a:lnTo>
                    <a:lnTo>
                      <a:pt x="164" y="369"/>
                    </a:lnTo>
                    <a:lnTo>
                      <a:pt x="149" y="353"/>
                    </a:lnTo>
                    <a:lnTo>
                      <a:pt x="135" y="341"/>
                    </a:lnTo>
                    <a:lnTo>
                      <a:pt x="118" y="349"/>
                    </a:lnTo>
                    <a:lnTo>
                      <a:pt x="101" y="358"/>
                    </a:lnTo>
                    <a:lnTo>
                      <a:pt x="81" y="367"/>
                    </a:lnTo>
                    <a:lnTo>
                      <a:pt x="63" y="373"/>
                    </a:lnTo>
                    <a:lnTo>
                      <a:pt x="44" y="376"/>
                    </a:lnTo>
                    <a:lnTo>
                      <a:pt x="28" y="375"/>
                    </a:lnTo>
                    <a:lnTo>
                      <a:pt x="13" y="367"/>
                    </a:lnTo>
                    <a:lnTo>
                      <a:pt x="0" y="352"/>
                    </a:lnTo>
                    <a:lnTo>
                      <a:pt x="15" y="326"/>
                    </a:lnTo>
                    <a:lnTo>
                      <a:pt x="31" y="300"/>
                    </a:lnTo>
                    <a:lnTo>
                      <a:pt x="42" y="271"/>
                    </a:lnTo>
                    <a:lnTo>
                      <a:pt x="51" y="242"/>
                    </a:lnTo>
                    <a:lnTo>
                      <a:pt x="51" y="213"/>
                    </a:lnTo>
                    <a:lnTo>
                      <a:pt x="44" y="185"/>
                    </a:lnTo>
                    <a:lnTo>
                      <a:pt x="27" y="158"/>
                    </a:lnTo>
                    <a:lnTo>
                      <a:pt x="0" y="134"/>
                    </a:lnTo>
                    <a:lnTo>
                      <a:pt x="13" y="118"/>
                    </a:lnTo>
                    <a:lnTo>
                      <a:pt x="29" y="110"/>
                    </a:lnTo>
                    <a:lnTo>
                      <a:pt x="49" y="107"/>
                    </a:lnTo>
                    <a:lnTo>
                      <a:pt x="69" y="110"/>
                    </a:lnTo>
                    <a:lnTo>
                      <a:pt x="88" y="115"/>
                    </a:lnTo>
                    <a:lnTo>
                      <a:pt x="109" y="122"/>
                    </a:lnTo>
                    <a:lnTo>
                      <a:pt x="128" y="127"/>
                    </a:lnTo>
                    <a:lnTo>
                      <a:pt x="146" y="134"/>
                    </a:lnTo>
                    <a:lnTo>
                      <a:pt x="156" y="114"/>
                    </a:lnTo>
                    <a:lnTo>
                      <a:pt x="168" y="94"/>
                    </a:lnTo>
                    <a:lnTo>
                      <a:pt x="180" y="75"/>
                    </a:lnTo>
                    <a:lnTo>
                      <a:pt x="193" y="58"/>
                    </a:lnTo>
                    <a:lnTo>
                      <a:pt x="206" y="40"/>
                    </a:lnTo>
                    <a:lnTo>
                      <a:pt x="219" y="26"/>
                    </a:lnTo>
                    <a:lnTo>
                      <a:pt x="233" y="11"/>
                    </a:lnTo>
                    <a:lnTo>
                      <a:pt x="249" y="0"/>
                    </a:lnTo>
                    <a:lnTo>
                      <a:pt x="270" y="154"/>
                    </a:lnTo>
                    <a:close/>
                  </a:path>
                </a:pathLst>
              </a:custGeom>
              <a:solidFill>
                <a:srgbClr val="000000"/>
              </a:solidFill>
              <a:ln w="9525">
                <a:noFill/>
                <a:round/>
                <a:headEnd/>
                <a:tailEnd/>
              </a:ln>
            </p:spPr>
            <p:txBody>
              <a:bodyPr/>
              <a:lstStyle/>
              <a:p>
                <a:pPr>
                  <a:defRPr/>
                </a:pPr>
                <a:endParaRPr lang="en-CA"/>
              </a:p>
            </p:txBody>
          </p:sp>
          <p:sp>
            <p:nvSpPr>
              <p:cNvPr id="1229891" name="Freeform 67"/>
              <p:cNvSpPr>
                <a:spLocks/>
              </p:cNvSpPr>
              <p:nvPr/>
            </p:nvSpPr>
            <p:spPr bwMode="auto">
              <a:xfrm>
                <a:off x="4185" y="1435"/>
                <a:ext cx="47" cy="54"/>
              </a:xfrm>
              <a:custGeom>
                <a:avLst/>
                <a:gdLst/>
                <a:ahLst/>
                <a:cxnLst>
                  <a:cxn ang="0">
                    <a:pos x="239" y="136"/>
                  </a:cxn>
                  <a:cxn ang="0">
                    <a:pos x="229" y="141"/>
                  </a:cxn>
                  <a:cxn ang="0">
                    <a:pos x="220" y="147"/>
                  </a:cxn>
                  <a:cxn ang="0">
                    <a:pos x="208" y="152"/>
                  </a:cxn>
                  <a:cxn ang="0">
                    <a:pos x="197" y="158"/>
                  </a:cxn>
                  <a:cxn ang="0">
                    <a:pos x="185" y="164"/>
                  </a:cxn>
                  <a:cxn ang="0">
                    <a:pos x="174" y="173"/>
                  </a:cxn>
                  <a:cxn ang="0">
                    <a:pos x="164" y="183"/>
                  </a:cxn>
                  <a:cxn ang="0">
                    <a:pos x="156" y="198"/>
                  </a:cxn>
                  <a:cxn ang="0">
                    <a:pos x="146" y="270"/>
                  </a:cxn>
                  <a:cxn ang="0">
                    <a:pos x="127" y="255"/>
                  </a:cxn>
                  <a:cxn ang="0">
                    <a:pos x="109" y="237"/>
                  </a:cxn>
                  <a:cxn ang="0">
                    <a:pos x="92" y="219"/>
                  </a:cxn>
                  <a:cxn ang="0">
                    <a:pos x="76" y="206"/>
                  </a:cxn>
                  <a:cxn ang="0">
                    <a:pos x="58" y="196"/>
                  </a:cxn>
                  <a:cxn ang="0">
                    <a:pos x="41" y="194"/>
                  </a:cxn>
                  <a:cxn ang="0">
                    <a:pos x="21" y="204"/>
                  </a:cxn>
                  <a:cxn ang="0">
                    <a:pos x="0" y="228"/>
                  </a:cxn>
                  <a:cxn ang="0">
                    <a:pos x="6" y="210"/>
                  </a:cxn>
                  <a:cxn ang="0">
                    <a:pos x="15" y="193"/>
                  </a:cxn>
                  <a:cxn ang="0">
                    <a:pos x="24" y="174"/>
                  </a:cxn>
                  <a:cxn ang="0">
                    <a:pos x="34" y="155"/>
                  </a:cxn>
                  <a:cxn ang="0">
                    <a:pos x="39" y="135"/>
                  </a:cxn>
                  <a:cxn ang="0">
                    <a:pos x="41" y="117"/>
                  </a:cxn>
                  <a:cxn ang="0">
                    <a:pos x="35" y="100"/>
                  </a:cxn>
                  <a:cxn ang="0">
                    <a:pos x="22" y="84"/>
                  </a:cxn>
                  <a:cxn ang="0">
                    <a:pos x="0" y="72"/>
                  </a:cxn>
                  <a:cxn ang="0">
                    <a:pos x="13" y="70"/>
                  </a:cxn>
                  <a:cxn ang="0">
                    <a:pos x="23" y="76"/>
                  </a:cxn>
                  <a:cxn ang="0">
                    <a:pos x="30" y="83"/>
                  </a:cxn>
                  <a:cxn ang="0">
                    <a:pos x="37" y="93"/>
                  </a:cxn>
                  <a:cxn ang="0">
                    <a:pos x="42" y="102"/>
                  </a:cxn>
                  <a:cxn ang="0">
                    <a:pos x="50" y="110"/>
                  </a:cxn>
                  <a:cxn ang="0">
                    <a:pos x="59" y="114"/>
                  </a:cxn>
                  <a:cxn ang="0">
                    <a:pos x="74" y="114"/>
                  </a:cxn>
                  <a:cxn ang="0">
                    <a:pos x="146" y="0"/>
                  </a:cxn>
                  <a:cxn ang="0">
                    <a:pos x="138" y="27"/>
                  </a:cxn>
                  <a:cxn ang="0">
                    <a:pos x="139" y="52"/>
                  </a:cxn>
                  <a:cxn ang="0">
                    <a:pos x="147" y="70"/>
                  </a:cxn>
                  <a:cxn ang="0">
                    <a:pos x="161" y="87"/>
                  </a:cxn>
                  <a:cxn ang="0">
                    <a:pos x="178" y="100"/>
                  </a:cxn>
                  <a:cxn ang="0">
                    <a:pos x="198" y="112"/>
                  </a:cxn>
                  <a:cxn ang="0">
                    <a:pos x="219" y="123"/>
                  </a:cxn>
                  <a:cxn ang="0">
                    <a:pos x="239" y="136"/>
                  </a:cxn>
                </a:cxnLst>
                <a:rect l="0" t="0" r="r" b="b"/>
                <a:pathLst>
                  <a:path w="239" h="270">
                    <a:moveTo>
                      <a:pt x="239" y="136"/>
                    </a:moveTo>
                    <a:lnTo>
                      <a:pt x="229" y="141"/>
                    </a:lnTo>
                    <a:lnTo>
                      <a:pt x="220" y="147"/>
                    </a:lnTo>
                    <a:lnTo>
                      <a:pt x="208" y="152"/>
                    </a:lnTo>
                    <a:lnTo>
                      <a:pt x="197" y="158"/>
                    </a:lnTo>
                    <a:lnTo>
                      <a:pt x="185" y="164"/>
                    </a:lnTo>
                    <a:lnTo>
                      <a:pt x="174" y="173"/>
                    </a:lnTo>
                    <a:lnTo>
                      <a:pt x="164" y="183"/>
                    </a:lnTo>
                    <a:lnTo>
                      <a:pt x="156" y="198"/>
                    </a:lnTo>
                    <a:lnTo>
                      <a:pt x="146" y="270"/>
                    </a:lnTo>
                    <a:lnTo>
                      <a:pt x="127" y="255"/>
                    </a:lnTo>
                    <a:lnTo>
                      <a:pt x="109" y="237"/>
                    </a:lnTo>
                    <a:lnTo>
                      <a:pt x="92" y="219"/>
                    </a:lnTo>
                    <a:lnTo>
                      <a:pt x="76" y="206"/>
                    </a:lnTo>
                    <a:lnTo>
                      <a:pt x="58" y="196"/>
                    </a:lnTo>
                    <a:lnTo>
                      <a:pt x="41" y="194"/>
                    </a:lnTo>
                    <a:lnTo>
                      <a:pt x="21" y="204"/>
                    </a:lnTo>
                    <a:lnTo>
                      <a:pt x="0" y="228"/>
                    </a:lnTo>
                    <a:lnTo>
                      <a:pt x="6" y="210"/>
                    </a:lnTo>
                    <a:lnTo>
                      <a:pt x="15" y="193"/>
                    </a:lnTo>
                    <a:lnTo>
                      <a:pt x="24" y="174"/>
                    </a:lnTo>
                    <a:lnTo>
                      <a:pt x="34" y="155"/>
                    </a:lnTo>
                    <a:lnTo>
                      <a:pt x="39" y="135"/>
                    </a:lnTo>
                    <a:lnTo>
                      <a:pt x="41" y="117"/>
                    </a:lnTo>
                    <a:lnTo>
                      <a:pt x="35" y="100"/>
                    </a:lnTo>
                    <a:lnTo>
                      <a:pt x="22" y="84"/>
                    </a:lnTo>
                    <a:lnTo>
                      <a:pt x="0" y="72"/>
                    </a:lnTo>
                    <a:lnTo>
                      <a:pt x="13" y="70"/>
                    </a:lnTo>
                    <a:lnTo>
                      <a:pt x="23" y="76"/>
                    </a:lnTo>
                    <a:lnTo>
                      <a:pt x="30" y="83"/>
                    </a:lnTo>
                    <a:lnTo>
                      <a:pt x="37" y="93"/>
                    </a:lnTo>
                    <a:lnTo>
                      <a:pt x="42" y="102"/>
                    </a:lnTo>
                    <a:lnTo>
                      <a:pt x="50" y="110"/>
                    </a:lnTo>
                    <a:lnTo>
                      <a:pt x="59" y="114"/>
                    </a:lnTo>
                    <a:lnTo>
                      <a:pt x="74" y="114"/>
                    </a:lnTo>
                    <a:lnTo>
                      <a:pt x="146" y="0"/>
                    </a:lnTo>
                    <a:lnTo>
                      <a:pt x="138" y="27"/>
                    </a:lnTo>
                    <a:lnTo>
                      <a:pt x="139" y="52"/>
                    </a:lnTo>
                    <a:lnTo>
                      <a:pt x="147" y="70"/>
                    </a:lnTo>
                    <a:lnTo>
                      <a:pt x="161" y="87"/>
                    </a:lnTo>
                    <a:lnTo>
                      <a:pt x="178" y="100"/>
                    </a:lnTo>
                    <a:lnTo>
                      <a:pt x="198" y="112"/>
                    </a:lnTo>
                    <a:lnTo>
                      <a:pt x="219" y="123"/>
                    </a:lnTo>
                    <a:lnTo>
                      <a:pt x="239" y="136"/>
                    </a:lnTo>
                    <a:close/>
                  </a:path>
                </a:pathLst>
              </a:custGeom>
              <a:solidFill>
                <a:srgbClr val="FFFF4C"/>
              </a:solidFill>
              <a:ln w="9525">
                <a:noFill/>
                <a:round/>
                <a:headEnd/>
                <a:tailEnd/>
              </a:ln>
            </p:spPr>
            <p:txBody>
              <a:bodyPr/>
              <a:lstStyle/>
              <a:p>
                <a:pPr>
                  <a:defRPr/>
                </a:pPr>
                <a:endParaRPr lang="en-CA"/>
              </a:p>
            </p:txBody>
          </p:sp>
          <p:sp>
            <p:nvSpPr>
              <p:cNvPr id="1229892" name="Freeform 68"/>
              <p:cNvSpPr>
                <a:spLocks/>
              </p:cNvSpPr>
              <p:nvPr/>
            </p:nvSpPr>
            <p:spPr bwMode="auto">
              <a:xfrm>
                <a:off x="4297" y="1514"/>
                <a:ext cx="27" cy="50"/>
              </a:xfrm>
              <a:custGeom>
                <a:avLst/>
                <a:gdLst/>
                <a:ahLst/>
                <a:cxnLst>
                  <a:cxn ang="0">
                    <a:pos x="134" y="249"/>
                  </a:cxn>
                  <a:cxn ang="0">
                    <a:pos x="128" y="239"/>
                  </a:cxn>
                  <a:cxn ang="0">
                    <a:pos x="120" y="233"/>
                  </a:cxn>
                  <a:cxn ang="0">
                    <a:pos x="108" y="231"/>
                  </a:cxn>
                  <a:cxn ang="0">
                    <a:pos x="98" y="232"/>
                  </a:cxn>
                  <a:cxn ang="0">
                    <a:pos x="86" y="233"/>
                  </a:cxn>
                  <a:cxn ang="0">
                    <a:pos x="76" y="235"/>
                  </a:cxn>
                  <a:cxn ang="0">
                    <a:pos x="67" y="237"/>
                  </a:cxn>
                  <a:cxn ang="0">
                    <a:pos x="62" y="239"/>
                  </a:cxn>
                  <a:cxn ang="0">
                    <a:pos x="66" y="223"/>
                  </a:cxn>
                  <a:cxn ang="0">
                    <a:pos x="70" y="212"/>
                  </a:cxn>
                  <a:cxn ang="0">
                    <a:pos x="73" y="200"/>
                  </a:cxn>
                  <a:cxn ang="0">
                    <a:pos x="78" y="191"/>
                  </a:cxn>
                  <a:cxn ang="0">
                    <a:pos x="80" y="181"/>
                  </a:cxn>
                  <a:cxn ang="0">
                    <a:pos x="80" y="171"/>
                  </a:cxn>
                  <a:cxn ang="0">
                    <a:pos x="77" y="159"/>
                  </a:cxn>
                  <a:cxn ang="0">
                    <a:pos x="72" y="145"/>
                  </a:cxn>
                  <a:cxn ang="0">
                    <a:pos x="60" y="139"/>
                  </a:cxn>
                  <a:cxn ang="0">
                    <a:pos x="50" y="135"/>
                  </a:cxn>
                  <a:cxn ang="0">
                    <a:pos x="41" y="129"/>
                  </a:cxn>
                  <a:cxn ang="0">
                    <a:pos x="32" y="126"/>
                  </a:cxn>
                  <a:cxn ang="0">
                    <a:pos x="23" y="120"/>
                  </a:cxn>
                  <a:cxn ang="0">
                    <a:pos x="15" y="117"/>
                  </a:cxn>
                  <a:cxn ang="0">
                    <a:pos x="7" y="115"/>
                  </a:cxn>
                  <a:cxn ang="0">
                    <a:pos x="0" y="115"/>
                  </a:cxn>
                  <a:cxn ang="0">
                    <a:pos x="24" y="108"/>
                  </a:cxn>
                  <a:cxn ang="0">
                    <a:pos x="43" y="99"/>
                  </a:cxn>
                  <a:cxn ang="0">
                    <a:pos x="59" y="86"/>
                  </a:cxn>
                  <a:cxn ang="0">
                    <a:pos x="72" y="73"/>
                  </a:cxn>
                  <a:cxn ang="0">
                    <a:pos x="82" y="56"/>
                  </a:cxn>
                  <a:cxn ang="0">
                    <a:pos x="93" y="38"/>
                  </a:cxn>
                  <a:cxn ang="0">
                    <a:pos x="103" y="19"/>
                  </a:cxn>
                  <a:cxn ang="0">
                    <a:pos x="114" y="0"/>
                  </a:cxn>
                  <a:cxn ang="0">
                    <a:pos x="134" y="249"/>
                  </a:cxn>
                </a:cxnLst>
                <a:rect l="0" t="0" r="r" b="b"/>
                <a:pathLst>
                  <a:path w="134" h="249">
                    <a:moveTo>
                      <a:pt x="134" y="249"/>
                    </a:moveTo>
                    <a:lnTo>
                      <a:pt x="128" y="239"/>
                    </a:lnTo>
                    <a:lnTo>
                      <a:pt x="120" y="233"/>
                    </a:lnTo>
                    <a:lnTo>
                      <a:pt x="108" y="231"/>
                    </a:lnTo>
                    <a:lnTo>
                      <a:pt x="98" y="232"/>
                    </a:lnTo>
                    <a:lnTo>
                      <a:pt x="86" y="233"/>
                    </a:lnTo>
                    <a:lnTo>
                      <a:pt x="76" y="235"/>
                    </a:lnTo>
                    <a:lnTo>
                      <a:pt x="67" y="237"/>
                    </a:lnTo>
                    <a:lnTo>
                      <a:pt x="62" y="239"/>
                    </a:lnTo>
                    <a:lnTo>
                      <a:pt x="66" y="223"/>
                    </a:lnTo>
                    <a:lnTo>
                      <a:pt x="70" y="212"/>
                    </a:lnTo>
                    <a:lnTo>
                      <a:pt x="73" y="200"/>
                    </a:lnTo>
                    <a:lnTo>
                      <a:pt x="78" y="191"/>
                    </a:lnTo>
                    <a:lnTo>
                      <a:pt x="80" y="181"/>
                    </a:lnTo>
                    <a:lnTo>
                      <a:pt x="80" y="171"/>
                    </a:lnTo>
                    <a:lnTo>
                      <a:pt x="77" y="159"/>
                    </a:lnTo>
                    <a:lnTo>
                      <a:pt x="72" y="145"/>
                    </a:lnTo>
                    <a:lnTo>
                      <a:pt x="60" y="139"/>
                    </a:lnTo>
                    <a:lnTo>
                      <a:pt x="50" y="135"/>
                    </a:lnTo>
                    <a:lnTo>
                      <a:pt x="41" y="129"/>
                    </a:lnTo>
                    <a:lnTo>
                      <a:pt x="32" y="126"/>
                    </a:lnTo>
                    <a:lnTo>
                      <a:pt x="23" y="120"/>
                    </a:lnTo>
                    <a:lnTo>
                      <a:pt x="15" y="117"/>
                    </a:lnTo>
                    <a:lnTo>
                      <a:pt x="7" y="115"/>
                    </a:lnTo>
                    <a:lnTo>
                      <a:pt x="0" y="115"/>
                    </a:lnTo>
                    <a:lnTo>
                      <a:pt x="24" y="108"/>
                    </a:lnTo>
                    <a:lnTo>
                      <a:pt x="43" y="99"/>
                    </a:lnTo>
                    <a:lnTo>
                      <a:pt x="59" y="86"/>
                    </a:lnTo>
                    <a:lnTo>
                      <a:pt x="72" y="73"/>
                    </a:lnTo>
                    <a:lnTo>
                      <a:pt x="82" y="56"/>
                    </a:lnTo>
                    <a:lnTo>
                      <a:pt x="93" y="38"/>
                    </a:lnTo>
                    <a:lnTo>
                      <a:pt x="103" y="19"/>
                    </a:lnTo>
                    <a:lnTo>
                      <a:pt x="114" y="0"/>
                    </a:lnTo>
                    <a:lnTo>
                      <a:pt x="134" y="249"/>
                    </a:lnTo>
                    <a:close/>
                  </a:path>
                </a:pathLst>
              </a:custGeom>
              <a:solidFill>
                <a:srgbClr val="FFFF4C"/>
              </a:solidFill>
              <a:ln w="9525">
                <a:noFill/>
                <a:round/>
                <a:headEnd/>
                <a:tailEnd/>
              </a:ln>
            </p:spPr>
            <p:txBody>
              <a:bodyPr/>
              <a:lstStyle/>
              <a:p>
                <a:pPr>
                  <a:defRPr/>
                </a:pPr>
                <a:endParaRPr lang="en-CA"/>
              </a:p>
            </p:txBody>
          </p:sp>
          <p:sp>
            <p:nvSpPr>
              <p:cNvPr id="1229893" name="Freeform 69"/>
              <p:cNvSpPr>
                <a:spLocks/>
              </p:cNvSpPr>
              <p:nvPr/>
            </p:nvSpPr>
            <p:spPr bwMode="auto">
              <a:xfrm>
                <a:off x="4145" y="1547"/>
                <a:ext cx="34" cy="42"/>
              </a:xfrm>
              <a:custGeom>
                <a:avLst/>
                <a:gdLst/>
                <a:ahLst/>
                <a:cxnLst>
                  <a:cxn ang="0">
                    <a:pos x="166" y="72"/>
                  </a:cxn>
                  <a:cxn ang="0">
                    <a:pos x="166" y="196"/>
                  </a:cxn>
                  <a:cxn ang="0">
                    <a:pos x="157" y="192"/>
                  </a:cxn>
                  <a:cxn ang="0">
                    <a:pos x="149" y="188"/>
                  </a:cxn>
                  <a:cxn ang="0">
                    <a:pos x="141" y="185"/>
                  </a:cxn>
                  <a:cxn ang="0">
                    <a:pos x="133" y="181"/>
                  </a:cxn>
                  <a:cxn ang="0">
                    <a:pos x="123" y="178"/>
                  </a:cxn>
                  <a:cxn ang="0">
                    <a:pos x="114" y="177"/>
                  </a:cxn>
                  <a:cxn ang="0">
                    <a:pos x="104" y="176"/>
                  </a:cxn>
                  <a:cxn ang="0">
                    <a:pos x="94" y="176"/>
                  </a:cxn>
                  <a:cxn ang="0">
                    <a:pos x="72" y="206"/>
                  </a:cxn>
                  <a:cxn ang="0">
                    <a:pos x="70" y="199"/>
                  </a:cxn>
                  <a:cxn ang="0">
                    <a:pos x="66" y="189"/>
                  </a:cxn>
                  <a:cxn ang="0">
                    <a:pos x="59" y="177"/>
                  </a:cxn>
                  <a:cxn ang="0">
                    <a:pos x="51" y="166"/>
                  </a:cxn>
                  <a:cxn ang="0">
                    <a:pos x="39" y="152"/>
                  </a:cxn>
                  <a:cxn ang="0">
                    <a:pos x="28" y="143"/>
                  </a:cxn>
                  <a:cxn ang="0">
                    <a:pos x="13" y="136"/>
                  </a:cxn>
                  <a:cxn ang="0">
                    <a:pos x="0" y="134"/>
                  </a:cxn>
                  <a:cxn ang="0">
                    <a:pos x="52" y="0"/>
                  </a:cxn>
                  <a:cxn ang="0">
                    <a:pos x="56" y="20"/>
                  </a:cxn>
                  <a:cxn ang="0">
                    <a:pos x="64" y="39"/>
                  </a:cxn>
                  <a:cxn ang="0">
                    <a:pos x="74" y="54"/>
                  </a:cxn>
                  <a:cxn ang="0">
                    <a:pos x="89" y="66"/>
                  </a:cxn>
                  <a:cxn ang="0">
                    <a:pos x="104" y="73"/>
                  </a:cxn>
                  <a:cxn ang="0">
                    <a:pos x="122" y="77"/>
                  </a:cxn>
                  <a:cxn ang="0">
                    <a:pos x="142" y="76"/>
                  </a:cxn>
                  <a:cxn ang="0">
                    <a:pos x="166" y="72"/>
                  </a:cxn>
                </a:cxnLst>
                <a:rect l="0" t="0" r="r" b="b"/>
                <a:pathLst>
                  <a:path w="166" h="206">
                    <a:moveTo>
                      <a:pt x="166" y="72"/>
                    </a:moveTo>
                    <a:lnTo>
                      <a:pt x="166" y="196"/>
                    </a:lnTo>
                    <a:lnTo>
                      <a:pt x="157" y="192"/>
                    </a:lnTo>
                    <a:lnTo>
                      <a:pt x="149" y="188"/>
                    </a:lnTo>
                    <a:lnTo>
                      <a:pt x="141" y="185"/>
                    </a:lnTo>
                    <a:lnTo>
                      <a:pt x="133" y="181"/>
                    </a:lnTo>
                    <a:lnTo>
                      <a:pt x="123" y="178"/>
                    </a:lnTo>
                    <a:lnTo>
                      <a:pt x="114" y="177"/>
                    </a:lnTo>
                    <a:lnTo>
                      <a:pt x="104" y="176"/>
                    </a:lnTo>
                    <a:lnTo>
                      <a:pt x="94" y="176"/>
                    </a:lnTo>
                    <a:lnTo>
                      <a:pt x="72" y="206"/>
                    </a:lnTo>
                    <a:lnTo>
                      <a:pt x="70" y="199"/>
                    </a:lnTo>
                    <a:lnTo>
                      <a:pt x="66" y="189"/>
                    </a:lnTo>
                    <a:lnTo>
                      <a:pt x="59" y="177"/>
                    </a:lnTo>
                    <a:lnTo>
                      <a:pt x="51" y="166"/>
                    </a:lnTo>
                    <a:lnTo>
                      <a:pt x="39" y="152"/>
                    </a:lnTo>
                    <a:lnTo>
                      <a:pt x="28" y="143"/>
                    </a:lnTo>
                    <a:lnTo>
                      <a:pt x="13" y="136"/>
                    </a:lnTo>
                    <a:lnTo>
                      <a:pt x="0" y="134"/>
                    </a:lnTo>
                    <a:lnTo>
                      <a:pt x="52" y="0"/>
                    </a:lnTo>
                    <a:lnTo>
                      <a:pt x="56" y="20"/>
                    </a:lnTo>
                    <a:lnTo>
                      <a:pt x="64" y="39"/>
                    </a:lnTo>
                    <a:lnTo>
                      <a:pt x="74" y="54"/>
                    </a:lnTo>
                    <a:lnTo>
                      <a:pt x="89" y="66"/>
                    </a:lnTo>
                    <a:lnTo>
                      <a:pt x="104" y="73"/>
                    </a:lnTo>
                    <a:lnTo>
                      <a:pt x="122" y="77"/>
                    </a:lnTo>
                    <a:lnTo>
                      <a:pt x="142" y="76"/>
                    </a:lnTo>
                    <a:lnTo>
                      <a:pt x="166" y="72"/>
                    </a:lnTo>
                    <a:close/>
                  </a:path>
                </a:pathLst>
              </a:custGeom>
              <a:solidFill>
                <a:srgbClr val="FFFF4C"/>
              </a:solidFill>
              <a:ln w="9525">
                <a:noFill/>
                <a:round/>
                <a:headEnd/>
                <a:tailEnd/>
              </a:ln>
            </p:spPr>
            <p:txBody>
              <a:bodyPr/>
              <a:lstStyle/>
              <a:p>
                <a:pPr>
                  <a:defRPr/>
                </a:pPr>
                <a:endParaRPr lang="en-CA"/>
              </a:p>
            </p:txBody>
          </p:sp>
          <p:sp>
            <p:nvSpPr>
              <p:cNvPr id="1229894" name="Freeform 70"/>
              <p:cNvSpPr>
                <a:spLocks/>
              </p:cNvSpPr>
              <p:nvPr/>
            </p:nvSpPr>
            <p:spPr bwMode="auto">
              <a:xfrm>
                <a:off x="4063" y="1572"/>
                <a:ext cx="49" cy="66"/>
              </a:xfrm>
              <a:custGeom>
                <a:avLst/>
                <a:gdLst/>
                <a:ahLst/>
                <a:cxnLst>
                  <a:cxn ang="0">
                    <a:pos x="246" y="92"/>
                  </a:cxn>
                  <a:cxn ang="0">
                    <a:pos x="235" y="280"/>
                  </a:cxn>
                  <a:cxn ang="0">
                    <a:pos x="173" y="248"/>
                  </a:cxn>
                  <a:cxn ang="0">
                    <a:pos x="111" y="331"/>
                  </a:cxn>
                  <a:cxn ang="0">
                    <a:pos x="111" y="314"/>
                  </a:cxn>
                  <a:cxn ang="0">
                    <a:pos x="119" y="295"/>
                  </a:cxn>
                  <a:cxn ang="0">
                    <a:pos x="129" y="275"/>
                  </a:cxn>
                  <a:cxn ang="0">
                    <a:pos x="141" y="256"/>
                  </a:cxn>
                  <a:cxn ang="0">
                    <a:pos x="146" y="236"/>
                  </a:cxn>
                  <a:cxn ang="0">
                    <a:pos x="144" y="220"/>
                  </a:cxn>
                  <a:cxn ang="0">
                    <a:pos x="130" y="205"/>
                  </a:cxn>
                  <a:cxn ang="0">
                    <a:pos x="101" y="196"/>
                  </a:cxn>
                  <a:cxn ang="0">
                    <a:pos x="86" y="187"/>
                  </a:cxn>
                  <a:cxn ang="0">
                    <a:pos x="68" y="183"/>
                  </a:cxn>
                  <a:cxn ang="0">
                    <a:pos x="48" y="181"/>
                  </a:cxn>
                  <a:cxn ang="0">
                    <a:pos x="30" y="178"/>
                  </a:cxn>
                  <a:cxn ang="0">
                    <a:pos x="14" y="172"/>
                  </a:cxn>
                  <a:cxn ang="0">
                    <a:pos x="4" y="161"/>
                  </a:cxn>
                  <a:cxn ang="0">
                    <a:pos x="0" y="142"/>
                  </a:cxn>
                  <a:cxn ang="0">
                    <a:pos x="7" y="114"/>
                  </a:cxn>
                  <a:cxn ang="0">
                    <a:pos x="32" y="111"/>
                  </a:cxn>
                  <a:cxn ang="0">
                    <a:pos x="57" y="105"/>
                  </a:cxn>
                  <a:cxn ang="0">
                    <a:pos x="77" y="96"/>
                  </a:cxn>
                  <a:cxn ang="0">
                    <a:pos x="98" y="83"/>
                  </a:cxn>
                  <a:cxn ang="0">
                    <a:pos x="112" y="66"/>
                  </a:cxn>
                  <a:cxn ang="0">
                    <a:pos x="126" y="47"/>
                  </a:cxn>
                  <a:cxn ang="0">
                    <a:pos x="135" y="25"/>
                  </a:cxn>
                  <a:cxn ang="0">
                    <a:pos x="142" y="0"/>
                  </a:cxn>
                  <a:cxn ang="0">
                    <a:pos x="148" y="16"/>
                  </a:cxn>
                  <a:cxn ang="0">
                    <a:pos x="157" y="34"/>
                  </a:cxn>
                  <a:cxn ang="0">
                    <a:pos x="167" y="52"/>
                  </a:cxn>
                  <a:cxn ang="0">
                    <a:pos x="178" y="70"/>
                  </a:cxn>
                  <a:cxn ang="0">
                    <a:pos x="190" y="82"/>
                  </a:cxn>
                  <a:cxn ang="0">
                    <a:pos x="205" y="92"/>
                  </a:cxn>
                  <a:cxn ang="0">
                    <a:pos x="223" y="96"/>
                  </a:cxn>
                  <a:cxn ang="0">
                    <a:pos x="246" y="92"/>
                  </a:cxn>
                </a:cxnLst>
                <a:rect l="0" t="0" r="r" b="b"/>
                <a:pathLst>
                  <a:path w="246" h="331">
                    <a:moveTo>
                      <a:pt x="246" y="92"/>
                    </a:moveTo>
                    <a:lnTo>
                      <a:pt x="235" y="280"/>
                    </a:lnTo>
                    <a:lnTo>
                      <a:pt x="173" y="248"/>
                    </a:lnTo>
                    <a:lnTo>
                      <a:pt x="111" y="331"/>
                    </a:lnTo>
                    <a:lnTo>
                      <a:pt x="111" y="314"/>
                    </a:lnTo>
                    <a:lnTo>
                      <a:pt x="119" y="295"/>
                    </a:lnTo>
                    <a:lnTo>
                      <a:pt x="129" y="275"/>
                    </a:lnTo>
                    <a:lnTo>
                      <a:pt x="141" y="256"/>
                    </a:lnTo>
                    <a:lnTo>
                      <a:pt x="146" y="236"/>
                    </a:lnTo>
                    <a:lnTo>
                      <a:pt x="144" y="220"/>
                    </a:lnTo>
                    <a:lnTo>
                      <a:pt x="130" y="205"/>
                    </a:lnTo>
                    <a:lnTo>
                      <a:pt x="101" y="196"/>
                    </a:lnTo>
                    <a:lnTo>
                      <a:pt x="86" y="187"/>
                    </a:lnTo>
                    <a:lnTo>
                      <a:pt x="68" y="183"/>
                    </a:lnTo>
                    <a:lnTo>
                      <a:pt x="48" y="181"/>
                    </a:lnTo>
                    <a:lnTo>
                      <a:pt x="30" y="178"/>
                    </a:lnTo>
                    <a:lnTo>
                      <a:pt x="14" y="172"/>
                    </a:lnTo>
                    <a:lnTo>
                      <a:pt x="4" y="161"/>
                    </a:lnTo>
                    <a:lnTo>
                      <a:pt x="0" y="142"/>
                    </a:lnTo>
                    <a:lnTo>
                      <a:pt x="7" y="114"/>
                    </a:lnTo>
                    <a:lnTo>
                      <a:pt x="32" y="111"/>
                    </a:lnTo>
                    <a:lnTo>
                      <a:pt x="57" y="105"/>
                    </a:lnTo>
                    <a:lnTo>
                      <a:pt x="77" y="96"/>
                    </a:lnTo>
                    <a:lnTo>
                      <a:pt x="98" y="83"/>
                    </a:lnTo>
                    <a:lnTo>
                      <a:pt x="112" y="66"/>
                    </a:lnTo>
                    <a:lnTo>
                      <a:pt x="126" y="47"/>
                    </a:lnTo>
                    <a:lnTo>
                      <a:pt x="135" y="25"/>
                    </a:lnTo>
                    <a:lnTo>
                      <a:pt x="142" y="0"/>
                    </a:lnTo>
                    <a:lnTo>
                      <a:pt x="148" y="16"/>
                    </a:lnTo>
                    <a:lnTo>
                      <a:pt x="157" y="34"/>
                    </a:lnTo>
                    <a:lnTo>
                      <a:pt x="167" y="52"/>
                    </a:lnTo>
                    <a:lnTo>
                      <a:pt x="178" y="70"/>
                    </a:lnTo>
                    <a:lnTo>
                      <a:pt x="190" y="82"/>
                    </a:lnTo>
                    <a:lnTo>
                      <a:pt x="205" y="92"/>
                    </a:lnTo>
                    <a:lnTo>
                      <a:pt x="223" y="96"/>
                    </a:lnTo>
                    <a:lnTo>
                      <a:pt x="246" y="92"/>
                    </a:lnTo>
                    <a:close/>
                  </a:path>
                </a:pathLst>
              </a:custGeom>
              <a:solidFill>
                <a:srgbClr val="FFFF4C"/>
              </a:solidFill>
              <a:ln w="9525">
                <a:noFill/>
                <a:round/>
                <a:headEnd/>
                <a:tailEnd/>
              </a:ln>
            </p:spPr>
            <p:txBody>
              <a:bodyPr/>
              <a:lstStyle/>
              <a:p>
                <a:pPr>
                  <a:defRPr/>
                </a:pPr>
                <a:endParaRPr lang="en-CA"/>
              </a:p>
            </p:txBody>
          </p:sp>
          <p:sp>
            <p:nvSpPr>
              <p:cNvPr id="1229895" name="Freeform 71"/>
              <p:cNvSpPr>
                <a:spLocks/>
              </p:cNvSpPr>
              <p:nvPr/>
            </p:nvSpPr>
            <p:spPr bwMode="auto">
              <a:xfrm>
                <a:off x="4046" y="1616"/>
                <a:ext cx="62" cy="122"/>
              </a:xfrm>
              <a:custGeom>
                <a:avLst/>
                <a:gdLst/>
                <a:ahLst/>
                <a:cxnLst>
                  <a:cxn ang="0">
                    <a:pos x="155" y="30"/>
                  </a:cxn>
                  <a:cxn ang="0">
                    <a:pos x="153" y="53"/>
                  </a:cxn>
                  <a:cxn ang="0">
                    <a:pos x="149" y="77"/>
                  </a:cxn>
                  <a:cxn ang="0">
                    <a:pos x="143" y="99"/>
                  </a:cxn>
                  <a:cxn ang="0">
                    <a:pos x="137" y="123"/>
                  </a:cxn>
                  <a:cxn ang="0">
                    <a:pos x="132" y="146"/>
                  </a:cxn>
                  <a:cxn ang="0">
                    <a:pos x="129" y="169"/>
                  </a:cxn>
                  <a:cxn ang="0">
                    <a:pos x="129" y="193"/>
                  </a:cxn>
                  <a:cxn ang="0">
                    <a:pos x="135" y="217"/>
                  </a:cxn>
                  <a:cxn ang="0">
                    <a:pos x="160" y="207"/>
                  </a:cxn>
                  <a:cxn ang="0">
                    <a:pos x="182" y="190"/>
                  </a:cxn>
                  <a:cxn ang="0">
                    <a:pos x="203" y="168"/>
                  </a:cxn>
                  <a:cxn ang="0">
                    <a:pos x="223" y="147"/>
                  </a:cxn>
                  <a:cxn ang="0">
                    <a:pos x="242" y="126"/>
                  </a:cxn>
                  <a:cxn ang="0">
                    <a:pos x="263" y="115"/>
                  </a:cxn>
                  <a:cxn ang="0">
                    <a:pos x="285" y="112"/>
                  </a:cxn>
                  <a:cxn ang="0">
                    <a:pos x="311" y="124"/>
                  </a:cxn>
                  <a:cxn ang="0">
                    <a:pos x="310" y="182"/>
                  </a:cxn>
                  <a:cxn ang="0">
                    <a:pos x="303" y="242"/>
                  </a:cxn>
                  <a:cxn ang="0">
                    <a:pos x="291" y="301"/>
                  </a:cxn>
                  <a:cxn ang="0">
                    <a:pos x="279" y="363"/>
                  </a:cxn>
                  <a:cxn ang="0">
                    <a:pos x="263" y="424"/>
                  </a:cxn>
                  <a:cxn ang="0">
                    <a:pos x="251" y="486"/>
                  </a:cxn>
                  <a:cxn ang="0">
                    <a:pos x="241" y="548"/>
                  </a:cxn>
                  <a:cxn ang="0">
                    <a:pos x="239" y="611"/>
                  </a:cxn>
                  <a:cxn ang="0">
                    <a:pos x="206" y="607"/>
                  </a:cxn>
                  <a:cxn ang="0">
                    <a:pos x="175" y="603"/>
                  </a:cxn>
                  <a:cxn ang="0">
                    <a:pos x="142" y="599"/>
                  </a:cxn>
                  <a:cxn ang="0">
                    <a:pos x="111" y="595"/>
                  </a:cxn>
                  <a:cxn ang="0">
                    <a:pos x="80" y="587"/>
                  </a:cxn>
                  <a:cxn ang="0">
                    <a:pos x="51" y="578"/>
                  </a:cxn>
                  <a:cxn ang="0">
                    <a:pos x="24" y="565"/>
                  </a:cxn>
                  <a:cxn ang="0">
                    <a:pos x="0" y="549"/>
                  </a:cxn>
                  <a:cxn ang="0">
                    <a:pos x="23" y="485"/>
                  </a:cxn>
                  <a:cxn ang="0">
                    <a:pos x="40" y="418"/>
                  </a:cxn>
                  <a:cxn ang="0">
                    <a:pos x="52" y="350"/>
                  </a:cxn>
                  <a:cxn ang="0">
                    <a:pos x="62" y="281"/>
                  </a:cxn>
                  <a:cxn ang="0">
                    <a:pos x="68" y="210"/>
                  </a:cxn>
                  <a:cxn ang="0">
                    <a:pos x="75" y="140"/>
                  </a:cxn>
                  <a:cxn ang="0">
                    <a:pos x="82" y="69"/>
                  </a:cxn>
                  <a:cxn ang="0">
                    <a:pos x="93" y="0"/>
                  </a:cxn>
                  <a:cxn ang="0">
                    <a:pos x="103" y="0"/>
                  </a:cxn>
                  <a:cxn ang="0">
                    <a:pos x="114" y="2"/>
                  </a:cxn>
                  <a:cxn ang="0">
                    <a:pos x="123" y="5"/>
                  </a:cxn>
                  <a:cxn ang="0">
                    <a:pos x="132" y="11"/>
                  </a:cxn>
                  <a:cxn ang="0">
                    <a:pos x="138" y="15"/>
                  </a:cxn>
                  <a:cxn ang="0">
                    <a:pos x="145" y="20"/>
                  </a:cxn>
                  <a:cxn ang="0">
                    <a:pos x="150" y="25"/>
                  </a:cxn>
                  <a:cxn ang="0">
                    <a:pos x="155" y="30"/>
                  </a:cxn>
                </a:cxnLst>
                <a:rect l="0" t="0" r="r" b="b"/>
                <a:pathLst>
                  <a:path w="311" h="611">
                    <a:moveTo>
                      <a:pt x="155" y="30"/>
                    </a:moveTo>
                    <a:lnTo>
                      <a:pt x="153" y="53"/>
                    </a:lnTo>
                    <a:lnTo>
                      <a:pt x="149" y="77"/>
                    </a:lnTo>
                    <a:lnTo>
                      <a:pt x="143" y="99"/>
                    </a:lnTo>
                    <a:lnTo>
                      <a:pt x="137" y="123"/>
                    </a:lnTo>
                    <a:lnTo>
                      <a:pt x="132" y="146"/>
                    </a:lnTo>
                    <a:lnTo>
                      <a:pt x="129" y="169"/>
                    </a:lnTo>
                    <a:lnTo>
                      <a:pt x="129" y="193"/>
                    </a:lnTo>
                    <a:lnTo>
                      <a:pt x="135" y="217"/>
                    </a:lnTo>
                    <a:lnTo>
                      <a:pt x="160" y="207"/>
                    </a:lnTo>
                    <a:lnTo>
                      <a:pt x="182" y="190"/>
                    </a:lnTo>
                    <a:lnTo>
                      <a:pt x="203" y="168"/>
                    </a:lnTo>
                    <a:lnTo>
                      <a:pt x="223" y="147"/>
                    </a:lnTo>
                    <a:lnTo>
                      <a:pt x="242" y="126"/>
                    </a:lnTo>
                    <a:lnTo>
                      <a:pt x="263" y="115"/>
                    </a:lnTo>
                    <a:lnTo>
                      <a:pt x="285" y="112"/>
                    </a:lnTo>
                    <a:lnTo>
                      <a:pt x="311" y="124"/>
                    </a:lnTo>
                    <a:lnTo>
                      <a:pt x="310" y="182"/>
                    </a:lnTo>
                    <a:lnTo>
                      <a:pt x="303" y="242"/>
                    </a:lnTo>
                    <a:lnTo>
                      <a:pt x="291" y="301"/>
                    </a:lnTo>
                    <a:lnTo>
                      <a:pt x="279" y="363"/>
                    </a:lnTo>
                    <a:lnTo>
                      <a:pt x="263" y="424"/>
                    </a:lnTo>
                    <a:lnTo>
                      <a:pt x="251" y="486"/>
                    </a:lnTo>
                    <a:lnTo>
                      <a:pt x="241" y="548"/>
                    </a:lnTo>
                    <a:lnTo>
                      <a:pt x="239" y="611"/>
                    </a:lnTo>
                    <a:lnTo>
                      <a:pt x="206" y="607"/>
                    </a:lnTo>
                    <a:lnTo>
                      <a:pt x="175" y="603"/>
                    </a:lnTo>
                    <a:lnTo>
                      <a:pt x="142" y="599"/>
                    </a:lnTo>
                    <a:lnTo>
                      <a:pt x="111" y="595"/>
                    </a:lnTo>
                    <a:lnTo>
                      <a:pt x="80" y="587"/>
                    </a:lnTo>
                    <a:lnTo>
                      <a:pt x="51" y="578"/>
                    </a:lnTo>
                    <a:lnTo>
                      <a:pt x="24" y="565"/>
                    </a:lnTo>
                    <a:lnTo>
                      <a:pt x="0" y="549"/>
                    </a:lnTo>
                    <a:lnTo>
                      <a:pt x="23" y="485"/>
                    </a:lnTo>
                    <a:lnTo>
                      <a:pt x="40" y="418"/>
                    </a:lnTo>
                    <a:lnTo>
                      <a:pt x="52" y="350"/>
                    </a:lnTo>
                    <a:lnTo>
                      <a:pt x="62" y="281"/>
                    </a:lnTo>
                    <a:lnTo>
                      <a:pt x="68" y="210"/>
                    </a:lnTo>
                    <a:lnTo>
                      <a:pt x="75" y="140"/>
                    </a:lnTo>
                    <a:lnTo>
                      <a:pt x="82" y="69"/>
                    </a:lnTo>
                    <a:lnTo>
                      <a:pt x="93" y="0"/>
                    </a:lnTo>
                    <a:lnTo>
                      <a:pt x="103" y="0"/>
                    </a:lnTo>
                    <a:lnTo>
                      <a:pt x="114" y="2"/>
                    </a:lnTo>
                    <a:lnTo>
                      <a:pt x="123" y="5"/>
                    </a:lnTo>
                    <a:lnTo>
                      <a:pt x="132" y="11"/>
                    </a:lnTo>
                    <a:lnTo>
                      <a:pt x="138" y="15"/>
                    </a:lnTo>
                    <a:lnTo>
                      <a:pt x="145" y="20"/>
                    </a:lnTo>
                    <a:lnTo>
                      <a:pt x="150" y="25"/>
                    </a:lnTo>
                    <a:lnTo>
                      <a:pt x="155" y="30"/>
                    </a:lnTo>
                    <a:close/>
                  </a:path>
                </a:pathLst>
              </a:custGeom>
              <a:solidFill>
                <a:srgbClr val="E50065"/>
              </a:solidFill>
              <a:ln w="9525">
                <a:noFill/>
                <a:round/>
                <a:headEnd/>
                <a:tailEnd/>
              </a:ln>
            </p:spPr>
            <p:txBody>
              <a:bodyPr/>
              <a:lstStyle/>
              <a:p>
                <a:pPr>
                  <a:defRPr/>
                </a:pPr>
                <a:endParaRPr lang="en-CA"/>
              </a:p>
            </p:txBody>
          </p:sp>
          <p:sp>
            <p:nvSpPr>
              <p:cNvPr id="1229896" name="Freeform 72"/>
              <p:cNvSpPr>
                <a:spLocks/>
              </p:cNvSpPr>
              <p:nvPr/>
            </p:nvSpPr>
            <p:spPr bwMode="auto">
              <a:xfrm>
                <a:off x="4232" y="1620"/>
                <a:ext cx="54" cy="60"/>
              </a:xfrm>
              <a:custGeom>
                <a:avLst/>
                <a:gdLst/>
                <a:ahLst/>
                <a:cxnLst>
                  <a:cxn ang="0">
                    <a:pos x="156" y="93"/>
                  </a:cxn>
                  <a:cxn ang="0">
                    <a:pos x="167" y="87"/>
                  </a:cxn>
                  <a:cxn ang="0">
                    <a:pos x="178" y="82"/>
                  </a:cxn>
                  <a:cxn ang="0">
                    <a:pos x="190" y="75"/>
                  </a:cxn>
                  <a:cxn ang="0">
                    <a:pos x="202" y="69"/>
                  </a:cxn>
                  <a:cxn ang="0">
                    <a:pos x="213" y="63"/>
                  </a:cxn>
                  <a:cxn ang="0">
                    <a:pos x="226" y="60"/>
                  </a:cxn>
                  <a:cxn ang="0">
                    <a:pos x="237" y="59"/>
                  </a:cxn>
                  <a:cxn ang="0">
                    <a:pos x="250" y="62"/>
                  </a:cxn>
                  <a:cxn ang="0">
                    <a:pos x="270" y="218"/>
                  </a:cxn>
                  <a:cxn ang="0">
                    <a:pos x="253" y="211"/>
                  </a:cxn>
                  <a:cxn ang="0">
                    <a:pos x="239" y="205"/>
                  </a:cxn>
                  <a:cxn ang="0">
                    <a:pos x="226" y="197"/>
                  </a:cxn>
                  <a:cxn ang="0">
                    <a:pos x="213" y="190"/>
                  </a:cxn>
                  <a:cxn ang="0">
                    <a:pos x="200" y="183"/>
                  </a:cxn>
                  <a:cxn ang="0">
                    <a:pos x="189" y="181"/>
                  </a:cxn>
                  <a:cxn ang="0">
                    <a:pos x="177" y="181"/>
                  </a:cxn>
                  <a:cxn ang="0">
                    <a:pos x="166" y="187"/>
                  </a:cxn>
                  <a:cxn ang="0">
                    <a:pos x="125" y="301"/>
                  </a:cxn>
                  <a:cxn ang="0">
                    <a:pos x="119" y="291"/>
                  </a:cxn>
                  <a:cxn ang="0">
                    <a:pos x="115" y="281"/>
                  </a:cxn>
                  <a:cxn ang="0">
                    <a:pos x="113" y="270"/>
                  </a:cxn>
                  <a:cxn ang="0">
                    <a:pos x="113" y="260"/>
                  </a:cxn>
                  <a:cxn ang="0">
                    <a:pos x="111" y="250"/>
                  </a:cxn>
                  <a:cxn ang="0">
                    <a:pos x="108" y="241"/>
                  </a:cxn>
                  <a:cxn ang="0">
                    <a:pos x="103" y="233"/>
                  </a:cxn>
                  <a:cxn ang="0">
                    <a:pos x="94" y="228"/>
                  </a:cxn>
                  <a:cxn ang="0">
                    <a:pos x="83" y="218"/>
                  </a:cxn>
                  <a:cxn ang="0">
                    <a:pos x="74" y="213"/>
                  </a:cxn>
                  <a:cxn ang="0">
                    <a:pos x="62" y="210"/>
                  </a:cxn>
                  <a:cxn ang="0">
                    <a:pos x="51" y="211"/>
                  </a:cxn>
                  <a:cxn ang="0">
                    <a:pos x="37" y="213"/>
                  </a:cxn>
                  <a:cxn ang="0">
                    <a:pos x="25" y="215"/>
                  </a:cxn>
                  <a:cxn ang="0">
                    <a:pos x="11" y="216"/>
                  </a:cxn>
                  <a:cxn ang="0">
                    <a:pos x="0" y="218"/>
                  </a:cxn>
                  <a:cxn ang="0">
                    <a:pos x="24" y="197"/>
                  </a:cxn>
                  <a:cxn ang="0">
                    <a:pos x="44" y="173"/>
                  </a:cxn>
                  <a:cxn ang="0">
                    <a:pos x="60" y="147"/>
                  </a:cxn>
                  <a:cxn ang="0">
                    <a:pos x="72" y="120"/>
                  </a:cxn>
                  <a:cxn ang="0">
                    <a:pos x="80" y="91"/>
                  </a:cxn>
                  <a:cxn ang="0">
                    <a:pos x="85" y="61"/>
                  </a:cxn>
                  <a:cxn ang="0">
                    <a:pos x="85" y="31"/>
                  </a:cxn>
                  <a:cxn ang="0">
                    <a:pos x="83" y="0"/>
                  </a:cxn>
                  <a:cxn ang="0">
                    <a:pos x="95" y="9"/>
                  </a:cxn>
                  <a:cxn ang="0">
                    <a:pos x="104" y="22"/>
                  </a:cxn>
                  <a:cxn ang="0">
                    <a:pos x="109" y="34"/>
                  </a:cxn>
                  <a:cxn ang="0">
                    <a:pos x="115" y="50"/>
                  </a:cxn>
                  <a:cxn ang="0">
                    <a:pos x="120" y="62"/>
                  </a:cxn>
                  <a:cxn ang="0">
                    <a:pos x="128" y="76"/>
                  </a:cxn>
                  <a:cxn ang="0">
                    <a:pos x="139" y="86"/>
                  </a:cxn>
                  <a:cxn ang="0">
                    <a:pos x="156" y="93"/>
                  </a:cxn>
                </a:cxnLst>
                <a:rect l="0" t="0" r="r" b="b"/>
                <a:pathLst>
                  <a:path w="270" h="301">
                    <a:moveTo>
                      <a:pt x="156" y="93"/>
                    </a:moveTo>
                    <a:lnTo>
                      <a:pt x="167" y="87"/>
                    </a:lnTo>
                    <a:lnTo>
                      <a:pt x="178" y="82"/>
                    </a:lnTo>
                    <a:lnTo>
                      <a:pt x="190" y="75"/>
                    </a:lnTo>
                    <a:lnTo>
                      <a:pt x="202" y="69"/>
                    </a:lnTo>
                    <a:lnTo>
                      <a:pt x="213" y="63"/>
                    </a:lnTo>
                    <a:lnTo>
                      <a:pt x="226" y="60"/>
                    </a:lnTo>
                    <a:lnTo>
                      <a:pt x="237" y="59"/>
                    </a:lnTo>
                    <a:lnTo>
                      <a:pt x="250" y="62"/>
                    </a:lnTo>
                    <a:lnTo>
                      <a:pt x="270" y="218"/>
                    </a:lnTo>
                    <a:lnTo>
                      <a:pt x="253" y="211"/>
                    </a:lnTo>
                    <a:lnTo>
                      <a:pt x="239" y="205"/>
                    </a:lnTo>
                    <a:lnTo>
                      <a:pt x="226" y="197"/>
                    </a:lnTo>
                    <a:lnTo>
                      <a:pt x="213" y="190"/>
                    </a:lnTo>
                    <a:lnTo>
                      <a:pt x="200" y="183"/>
                    </a:lnTo>
                    <a:lnTo>
                      <a:pt x="189" y="181"/>
                    </a:lnTo>
                    <a:lnTo>
                      <a:pt x="177" y="181"/>
                    </a:lnTo>
                    <a:lnTo>
                      <a:pt x="166" y="187"/>
                    </a:lnTo>
                    <a:lnTo>
                      <a:pt x="125" y="301"/>
                    </a:lnTo>
                    <a:lnTo>
                      <a:pt x="119" y="291"/>
                    </a:lnTo>
                    <a:lnTo>
                      <a:pt x="115" y="281"/>
                    </a:lnTo>
                    <a:lnTo>
                      <a:pt x="113" y="270"/>
                    </a:lnTo>
                    <a:lnTo>
                      <a:pt x="113" y="260"/>
                    </a:lnTo>
                    <a:lnTo>
                      <a:pt x="111" y="250"/>
                    </a:lnTo>
                    <a:lnTo>
                      <a:pt x="108" y="241"/>
                    </a:lnTo>
                    <a:lnTo>
                      <a:pt x="103" y="233"/>
                    </a:lnTo>
                    <a:lnTo>
                      <a:pt x="94" y="228"/>
                    </a:lnTo>
                    <a:lnTo>
                      <a:pt x="83" y="218"/>
                    </a:lnTo>
                    <a:lnTo>
                      <a:pt x="74" y="213"/>
                    </a:lnTo>
                    <a:lnTo>
                      <a:pt x="62" y="210"/>
                    </a:lnTo>
                    <a:lnTo>
                      <a:pt x="51" y="211"/>
                    </a:lnTo>
                    <a:lnTo>
                      <a:pt x="37" y="213"/>
                    </a:lnTo>
                    <a:lnTo>
                      <a:pt x="25" y="215"/>
                    </a:lnTo>
                    <a:lnTo>
                      <a:pt x="11" y="216"/>
                    </a:lnTo>
                    <a:lnTo>
                      <a:pt x="0" y="218"/>
                    </a:lnTo>
                    <a:lnTo>
                      <a:pt x="24" y="197"/>
                    </a:lnTo>
                    <a:lnTo>
                      <a:pt x="44" y="173"/>
                    </a:lnTo>
                    <a:lnTo>
                      <a:pt x="60" y="147"/>
                    </a:lnTo>
                    <a:lnTo>
                      <a:pt x="72" y="120"/>
                    </a:lnTo>
                    <a:lnTo>
                      <a:pt x="80" y="91"/>
                    </a:lnTo>
                    <a:lnTo>
                      <a:pt x="85" y="61"/>
                    </a:lnTo>
                    <a:lnTo>
                      <a:pt x="85" y="31"/>
                    </a:lnTo>
                    <a:lnTo>
                      <a:pt x="83" y="0"/>
                    </a:lnTo>
                    <a:lnTo>
                      <a:pt x="95" y="9"/>
                    </a:lnTo>
                    <a:lnTo>
                      <a:pt x="104" y="22"/>
                    </a:lnTo>
                    <a:lnTo>
                      <a:pt x="109" y="34"/>
                    </a:lnTo>
                    <a:lnTo>
                      <a:pt x="115" y="50"/>
                    </a:lnTo>
                    <a:lnTo>
                      <a:pt x="120" y="62"/>
                    </a:lnTo>
                    <a:lnTo>
                      <a:pt x="128" y="76"/>
                    </a:lnTo>
                    <a:lnTo>
                      <a:pt x="139" y="86"/>
                    </a:lnTo>
                    <a:lnTo>
                      <a:pt x="156" y="93"/>
                    </a:lnTo>
                    <a:close/>
                  </a:path>
                </a:pathLst>
              </a:custGeom>
              <a:solidFill>
                <a:srgbClr val="FFFF4C"/>
              </a:solidFill>
              <a:ln w="9525">
                <a:noFill/>
                <a:round/>
                <a:headEnd/>
                <a:tailEnd/>
              </a:ln>
            </p:spPr>
            <p:txBody>
              <a:bodyPr/>
              <a:lstStyle/>
              <a:p>
                <a:pPr>
                  <a:defRPr/>
                </a:pPr>
                <a:endParaRPr lang="en-CA"/>
              </a:p>
            </p:txBody>
          </p:sp>
          <p:sp>
            <p:nvSpPr>
              <p:cNvPr id="1229897" name="Freeform 73"/>
              <p:cNvSpPr>
                <a:spLocks/>
              </p:cNvSpPr>
              <p:nvPr/>
            </p:nvSpPr>
            <p:spPr bwMode="auto">
              <a:xfrm>
                <a:off x="4322" y="1663"/>
                <a:ext cx="37" cy="44"/>
              </a:xfrm>
              <a:custGeom>
                <a:avLst/>
                <a:gdLst/>
                <a:ahLst/>
                <a:cxnLst>
                  <a:cxn ang="0">
                    <a:pos x="187" y="176"/>
                  </a:cxn>
                  <a:cxn ang="0">
                    <a:pos x="174" y="171"/>
                  </a:cxn>
                  <a:cxn ang="0">
                    <a:pos x="163" y="166"/>
                  </a:cxn>
                  <a:cxn ang="0">
                    <a:pos x="152" y="161"/>
                  </a:cxn>
                  <a:cxn ang="0">
                    <a:pos x="142" y="157"/>
                  </a:cxn>
                  <a:cxn ang="0">
                    <a:pos x="130" y="153"/>
                  </a:cxn>
                  <a:cxn ang="0">
                    <a:pos x="121" y="152"/>
                  </a:cxn>
                  <a:cxn ang="0">
                    <a:pos x="111" y="152"/>
                  </a:cxn>
                  <a:cxn ang="0">
                    <a:pos x="104" y="155"/>
                  </a:cxn>
                  <a:cxn ang="0">
                    <a:pos x="95" y="162"/>
                  </a:cxn>
                  <a:cxn ang="0">
                    <a:pos x="88" y="172"/>
                  </a:cxn>
                  <a:cxn ang="0">
                    <a:pos x="83" y="181"/>
                  </a:cxn>
                  <a:cxn ang="0">
                    <a:pos x="77" y="190"/>
                  </a:cxn>
                  <a:cxn ang="0">
                    <a:pos x="70" y="197"/>
                  </a:cxn>
                  <a:cxn ang="0">
                    <a:pos x="65" y="205"/>
                  </a:cxn>
                  <a:cxn ang="0">
                    <a:pos x="58" y="211"/>
                  </a:cxn>
                  <a:cxn ang="0">
                    <a:pos x="52" y="217"/>
                  </a:cxn>
                  <a:cxn ang="0">
                    <a:pos x="59" y="201"/>
                  </a:cxn>
                  <a:cxn ang="0">
                    <a:pos x="59" y="186"/>
                  </a:cxn>
                  <a:cxn ang="0">
                    <a:pos x="53" y="171"/>
                  </a:cxn>
                  <a:cxn ang="0">
                    <a:pos x="44" y="157"/>
                  </a:cxn>
                  <a:cxn ang="0">
                    <a:pos x="32" y="144"/>
                  </a:cxn>
                  <a:cxn ang="0">
                    <a:pos x="21" y="132"/>
                  </a:cxn>
                  <a:cxn ang="0">
                    <a:pos x="8" y="122"/>
                  </a:cxn>
                  <a:cxn ang="0">
                    <a:pos x="0" y="114"/>
                  </a:cxn>
                  <a:cxn ang="0">
                    <a:pos x="24" y="112"/>
                  </a:cxn>
                  <a:cxn ang="0">
                    <a:pos x="42" y="104"/>
                  </a:cxn>
                  <a:cxn ang="0">
                    <a:pos x="57" y="89"/>
                  </a:cxn>
                  <a:cxn ang="0">
                    <a:pos x="68" y="73"/>
                  </a:cxn>
                  <a:cxn ang="0">
                    <a:pos x="78" y="51"/>
                  </a:cxn>
                  <a:cxn ang="0">
                    <a:pos x="88" y="32"/>
                  </a:cxn>
                  <a:cxn ang="0">
                    <a:pos x="100" y="13"/>
                  </a:cxn>
                  <a:cxn ang="0">
                    <a:pos x="114" y="0"/>
                  </a:cxn>
                  <a:cxn ang="0">
                    <a:pos x="118" y="23"/>
                  </a:cxn>
                  <a:cxn ang="0">
                    <a:pos x="122" y="45"/>
                  </a:cxn>
                  <a:cxn ang="0">
                    <a:pos x="127" y="68"/>
                  </a:cxn>
                  <a:cxn ang="0">
                    <a:pos x="135" y="92"/>
                  </a:cxn>
                  <a:cxn ang="0">
                    <a:pos x="143" y="113"/>
                  </a:cxn>
                  <a:cxn ang="0">
                    <a:pos x="154" y="135"/>
                  </a:cxn>
                  <a:cxn ang="0">
                    <a:pos x="169" y="155"/>
                  </a:cxn>
                  <a:cxn ang="0">
                    <a:pos x="187" y="176"/>
                  </a:cxn>
                </a:cxnLst>
                <a:rect l="0" t="0" r="r" b="b"/>
                <a:pathLst>
                  <a:path w="187" h="217">
                    <a:moveTo>
                      <a:pt x="187" y="176"/>
                    </a:moveTo>
                    <a:lnTo>
                      <a:pt x="174" y="171"/>
                    </a:lnTo>
                    <a:lnTo>
                      <a:pt x="163" y="166"/>
                    </a:lnTo>
                    <a:lnTo>
                      <a:pt x="152" y="161"/>
                    </a:lnTo>
                    <a:lnTo>
                      <a:pt x="142" y="157"/>
                    </a:lnTo>
                    <a:lnTo>
                      <a:pt x="130" y="153"/>
                    </a:lnTo>
                    <a:lnTo>
                      <a:pt x="121" y="152"/>
                    </a:lnTo>
                    <a:lnTo>
                      <a:pt x="111" y="152"/>
                    </a:lnTo>
                    <a:lnTo>
                      <a:pt x="104" y="155"/>
                    </a:lnTo>
                    <a:lnTo>
                      <a:pt x="95" y="162"/>
                    </a:lnTo>
                    <a:lnTo>
                      <a:pt x="88" y="172"/>
                    </a:lnTo>
                    <a:lnTo>
                      <a:pt x="83" y="181"/>
                    </a:lnTo>
                    <a:lnTo>
                      <a:pt x="77" y="190"/>
                    </a:lnTo>
                    <a:lnTo>
                      <a:pt x="70" y="197"/>
                    </a:lnTo>
                    <a:lnTo>
                      <a:pt x="65" y="205"/>
                    </a:lnTo>
                    <a:lnTo>
                      <a:pt x="58" y="211"/>
                    </a:lnTo>
                    <a:lnTo>
                      <a:pt x="52" y="217"/>
                    </a:lnTo>
                    <a:lnTo>
                      <a:pt x="59" y="201"/>
                    </a:lnTo>
                    <a:lnTo>
                      <a:pt x="59" y="186"/>
                    </a:lnTo>
                    <a:lnTo>
                      <a:pt x="53" y="171"/>
                    </a:lnTo>
                    <a:lnTo>
                      <a:pt x="44" y="157"/>
                    </a:lnTo>
                    <a:lnTo>
                      <a:pt x="32" y="144"/>
                    </a:lnTo>
                    <a:lnTo>
                      <a:pt x="21" y="132"/>
                    </a:lnTo>
                    <a:lnTo>
                      <a:pt x="8" y="122"/>
                    </a:lnTo>
                    <a:lnTo>
                      <a:pt x="0" y="114"/>
                    </a:lnTo>
                    <a:lnTo>
                      <a:pt x="24" y="112"/>
                    </a:lnTo>
                    <a:lnTo>
                      <a:pt x="42" y="104"/>
                    </a:lnTo>
                    <a:lnTo>
                      <a:pt x="57" y="89"/>
                    </a:lnTo>
                    <a:lnTo>
                      <a:pt x="68" y="73"/>
                    </a:lnTo>
                    <a:lnTo>
                      <a:pt x="78" y="51"/>
                    </a:lnTo>
                    <a:lnTo>
                      <a:pt x="88" y="32"/>
                    </a:lnTo>
                    <a:lnTo>
                      <a:pt x="100" y="13"/>
                    </a:lnTo>
                    <a:lnTo>
                      <a:pt x="114" y="0"/>
                    </a:lnTo>
                    <a:lnTo>
                      <a:pt x="118" y="23"/>
                    </a:lnTo>
                    <a:lnTo>
                      <a:pt x="122" y="45"/>
                    </a:lnTo>
                    <a:lnTo>
                      <a:pt x="127" y="68"/>
                    </a:lnTo>
                    <a:lnTo>
                      <a:pt x="135" y="92"/>
                    </a:lnTo>
                    <a:lnTo>
                      <a:pt x="143" y="113"/>
                    </a:lnTo>
                    <a:lnTo>
                      <a:pt x="154" y="135"/>
                    </a:lnTo>
                    <a:lnTo>
                      <a:pt x="169" y="155"/>
                    </a:lnTo>
                    <a:lnTo>
                      <a:pt x="187" y="176"/>
                    </a:lnTo>
                    <a:close/>
                  </a:path>
                </a:pathLst>
              </a:custGeom>
              <a:solidFill>
                <a:srgbClr val="FFFF4C"/>
              </a:solidFill>
              <a:ln w="9525">
                <a:noFill/>
                <a:round/>
                <a:headEnd/>
                <a:tailEnd/>
              </a:ln>
            </p:spPr>
            <p:txBody>
              <a:bodyPr/>
              <a:lstStyle/>
              <a:p>
                <a:pPr>
                  <a:defRPr/>
                </a:pPr>
                <a:endParaRPr lang="en-CA"/>
              </a:p>
            </p:txBody>
          </p:sp>
          <p:sp>
            <p:nvSpPr>
              <p:cNvPr id="1229898" name="Freeform 74"/>
              <p:cNvSpPr>
                <a:spLocks/>
              </p:cNvSpPr>
              <p:nvPr/>
            </p:nvSpPr>
            <p:spPr bwMode="auto">
              <a:xfrm>
                <a:off x="4112" y="1663"/>
                <a:ext cx="52" cy="46"/>
              </a:xfrm>
              <a:custGeom>
                <a:avLst/>
                <a:gdLst/>
                <a:ahLst/>
                <a:cxnLst>
                  <a:cxn ang="0">
                    <a:pos x="208" y="93"/>
                  </a:cxn>
                  <a:cxn ang="0">
                    <a:pos x="260" y="93"/>
                  </a:cxn>
                  <a:cxn ang="0">
                    <a:pos x="246" y="105"/>
                  </a:cxn>
                  <a:cxn ang="0">
                    <a:pos x="234" y="119"/>
                  </a:cxn>
                  <a:cxn ang="0">
                    <a:pos x="220" y="135"/>
                  </a:cxn>
                  <a:cxn ang="0">
                    <a:pos x="211" y="152"/>
                  </a:cxn>
                  <a:cxn ang="0">
                    <a:pos x="203" y="167"/>
                  </a:cxn>
                  <a:cxn ang="0">
                    <a:pos x="201" y="184"/>
                  </a:cxn>
                  <a:cxn ang="0">
                    <a:pos x="205" y="200"/>
                  </a:cxn>
                  <a:cxn ang="0">
                    <a:pos x="218" y="217"/>
                  </a:cxn>
                  <a:cxn ang="0">
                    <a:pos x="218" y="227"/>
                  </a:cxn>
                  <a:cxn ang="0">
                    <a:pos x="214" y="228"/>
                  </a:cxn>
                  <a:cxn ang="0">
                    <a:pos x="206" y="227"/>
                  </a:cxn>
                  <a:cxn ang="0">
                    <a:pos x="195" y="223"/>
                  </a:cxn>
                  <a:cxn ang="0">
                    <a:pos x="183" y="219"/>
                  </a:cxn>
                  <a:cxn ang="0">
                    <a:pos x="167" y="216"/>
                  </a:cxn>
                  <a:cxn ang="0">
                    <a:pos x="151" y="215"/>
                  </a:cxn>
                  <a:cxn ang="0">
                    <a:pos x="136" y="218"/>
                  </a:cxn>
                  <a:cxn ang="0">
                    <a:pos x="124" y="227"/>
                  </a:cxn>
                  <a:cxn ang="0">
                    <a:pos x="116" y="206"/>
                  </a:cxn>
                  <a:cxn ang="0">
                    <a:pos x="104" y="191"/>
                  </a:cxn>
                  <a:cxn ang="0">
                    <a:pos x="88" y="180"/>
                  </a:cxn>
                  <a:cxn ang="0">
                    <a:pos x="70" y="173"/>
                  </a:cxn>
                  <a:cxn ang="0">
                    <a:pos x="49" y="165"/>
                  </a:cxn>
                  <a:cxn ang="0">
                    <a:pos x="30" y="157"/>
                  </a:cxn>
                  <a:cxn ang="0">
                    <a:pos x="13" y="147"/>
                  </a:cxn>
                  <a:cxn ang="0">
                    <a:pos x="0" y="135"/>
                  </a:cxn>
                  <a:cxn ang="0">
                    <a:pos x="15" y="125"/>
                  </a:cxn>
                  <a:cxn ang="0">
                    <a:pos x="35" y="118"/>
                  </a:cxn>
                  <a:cxn ang="0">
                    <a:pos x="54" y="113"/>
                  </a:cxn>
                  <a:cxn ang="0">
                    <a:pos x="74" y="110"/>
                  </a:cxn>
                  <a:cxn ang="0">
                    <a:pos x="92" y="103"/>
                  </a:cxn>
                  <a:cxn ang="0">
                    <a:pos x="109" y="94"/>
                  </a:cxn>
                  <a:cxn ang="0">
                    <a:pos x="123" y="80"/>
                  </a:cxn>
                  <a:cxn ang="0">
                    <a:pos x="134" y="62"/>
                  </a:cxn>
                  <a:cxn ang="0">
                    <a:pos x="156" y="0"/>
                  </a:cxn>
                  <a:cxn ang="0">
                    <a:pos x="159" y="14"/>
                  </a:cxn>
                  <a:cxn ang="0">
                    <a:pos x="162" y="26"/>
                  </a:cxn>
                  <a:cxn ang="0">
                    <a:pos x="167" y="38"/>
                  </a:cxn>
                  <a:cxn ang="0">
                    <a:pos x="173" y="50"/>
                  </a:cxn>
                  <a:cxn ang="0">
                    <a:pos x="178" y="60"/>
                  </a:cxn>
                  <a:cxn ang="0">
                    <a:pos x="186" y="70"/>
                  </a:cxn>
                  <a:cxn ang="0">
                    <a:pos x="196" y="80"/>
                  </a:cxn>
                  <a:cxn ang="0">
                    <a:pos x="208" y="93"/>
                  </a:cxn>
                </a:cxnLst>
                <a:rect l="0" t="0" r="r" b="b"/>
                <a:pathLst>
                  <a:path w="260" h="228">
                    <a:moveTo>
                      <a:pt x="208" y="93"/>
                    </a:moveTo>
                    <a:lnTo>
                      <a:pt x="260" y="93"/>
                    </a:lnTo>
                    <a:lnTo>
                      <a:pt x="246" y="105"/>
                    </a:lnTo>
                    <a:lnTo>
                      <a:pt x="234" y="119"/>
                    </a:lnTo>
                    <a:lnTo>
                      <a:pt x="220" y="135"/>
                    </a:lnTo>
                    <a:lnTo>
                      <a:pt x="211" y="152"/>
                    </a:lnTo>
                    <a:lnTo>
                      <a:pt x="203" y="167"/>
                    </a:lnTo>
                    <a:lnTo>
                      <a:pt x="201" y="184"/>
                    </a:lnTo>
                    <a:lnTo>
                      <a:pt x="205" y="200"/>
                    </a:lnTo>
                    <a:lnTo>
                      <a:pt x="218" y="217"/>
                    </a:lnTo>
                    <a:lnTo>
                      <a:pt x="218" y="227"/>
                    </a:lnTo>
                    <a:lnTo>
                      <a:pt x="214" y="228"/>
                    </a:lnTo>
                    <a:lnTo>
                      <a:pt x="206" y="227"/>
                    </a:lnTo>
                    <a:lnTo>
                      <a:pt x="195" y="223"/>
                    </a:lnTo>
                    <a:lnTo>
                      <a:pt x="183" y="219"/>
                    </a:lnTo>
                    <a:lnTo>
                      <a:pt x="167" y="216"/>
                    </a:lnTo>
                    <a:lnTo>
                      <a:pt x="151" y="215"/>
                    </a:lnTo>
                    <a:lnTo>
                      <a:pt x="136" y="218"/>
                    </a:lnTo>
                    <a:lnTo>
                      <a:pt x="124" y="227"/>
                    </a:lnTo>
                    <a:lnTo>
                      <a:pt x="116" y="206"/>
                    </a:lnTo>
                    <a:lnTo>
                      <a:pt x="104" y="191"/>
                    </a:lnTo>
                    <a:lnTo>
                      <a:pt x="88" y="180"/>
                    </a:lnTo>
                    <a:lnTo>
                      <a:pt x="70" y="173"/>
                    </a:lnTo>
                    <a:lnTo>
                      <a:pt x="49" y="165"/>
                    </a:lnTo>
                    <a:lnTo>
                      <a:pt x="30" y="157"/>
                    </a:lnTo>
                    <a:lnTo>
                      <a:pt x="13" y="147"/>
                    </a:lnTo>
                    <a:lnTo>
                      <a:pt x="0" y="135"/>
                    </a:lnTo>
                    <a:lnTo>
                      <a:pt x="15" y="125"/>
                    </a:lnTo>
                    <a:lnTo>
                      <a:pt x="35" y="118"/>
                    </a:lnTo>
                    <a:lnTo>
                      <a:pt x="54" y="113"/>
                    </a:lnTo>
                    <a:lnTo>
                      <a:pt x="74" y="110"/>
                    </a:lnTo>
                    <a:lnTo>
                      <a:pt x="92" y="103"/>
                    </a:lnTo>
                    <a:lnTo>
                      <a:pt x="109" y="94"/>
                    </a:lnTo>
                    <a:lnTo>
                      <a:pt x="123" y="80"/>
                    </a:lnTo>
                    <a:lnTo>
                      <a:pt x="134" y="62"/>
                    </a:lnTo>
                    <a:lnTo>
                      <a:pt x="156" y="0"/>
                    </a:lnTo>
                    <a:lnTo>
                      <a:pt x="159" y="14"/>
                    </a:lnTo>
                    <a:lnTo>
                      <a:pt x="162" y="26"/>
                    </a:lnTo>
                    <a:lnTo>
                      <a:pt x="167" y="38"/>
                    </a:lnTo>
                    <a:lnTo>
                      <a:pt x="173" y="50"/>
                    </a:lnTo>
                    <a:lnTo>
                      <a:pt x="178" y="60"/>
                    </a:lnTo>
                    <a:lnTo>
                      <a:pt x="186" y="70"/>
                    </a:lnTo>
                    <a:lnTo>
                      <a:pt x="196" y="80"/>
                    </a:lnTo>
                    <a:lnTo>
                      <a:pt x="208" y="93"/>
                    </a:lnTo>
                    <a:close/>
                  </a:path>
                </a:pathLst>
              </a:custGeom>
              <a:solidFill>
                <a:srgbClr val="FFFF4C"/>
              </a:solidFill>
              <a:ln w="9525">
                <a:noFill/>
                <a:round/>
                <a:headEnd/>
                <a:tailEnd/>
              </a:ln>
            </p:spPr>
            <p:txBody>
              <a:bodyPr/>
              <a:lstStyle/>
              <a:p>
                <a:pPr>
                  <a:defRPr/>
                </a:pPr>
                <a:endParaRPr lang="en-CA"/>
              </a:p>
            </p:txBody>
          </p:sp>
          <p:sp>
            <p:nvSpPr>
              <p:cNvPr id="1229899" name="Freeform 75"/>
              <p:cNvSpPr>
                <a:spLocks/>
              </p:cNvSpPr>
              <p:nvPr/>
            </p:nvSpPr>
            <p:spPr bwMode="auto">
              <a:xfrm>
                <a:off x="4228" y="1668"/>
                <a:ext cx="60" cy="102"/>
              </a:xfrm>
              <a:custGeom>
                <a:avLst/>
                <a:gdLst/>
                <a:ahLst/>
                <a:cxnLst>
                  <a:cxn ang="0">
                    <a:pos x="300" y="456"/>
                  </a:cxn>
                  <a:cxn ang="0">
                    <a:pos x="266" y="473"/>
                  </a:cxn>
                  <a:cxn ang="0">
                    <a:pos x="230" y="488"/>
                  </a:cxn>
                  <a:cxn ang="0">
                    <a:pos x="192" y="499"/>
                  </a:cxn>
                  <a:cxn ang="0">
                    <a:pos x="153" y="507"/>
                  </a:cxn>
                  <a:cxn ang="0">
                    <a:pos x="113" y="510"/>
                  </a:cxn>
                  <a:cxn ang="0">
                    <a:pos x="73" y="510"/>
                  </a:cxn>
                  <a:cxn ang="0">
                    <a:pos x="35" y="506"/>
                  </a:cxn>
                  <a:cxn ang="0">
                    <a:pos x="0" y="497"/>
                  </a:cxn>
                  <a:cxn ang="0">
                    <a:pos x="0" y="20"/>
                  </a:cxn>
                  <a:cxn ang="0">
                    <a:pos x="44" y="10"/>
                  </a:cxn>
                  <a:cxn ang="0">
                    <a:pos x="71" y="18"/>
                  </a:cxn>
                  <a:cxn ang="0">
                    <a:pos x="85" y="37"/>
                  </a:cxn>
                  <a:cxn ang="0">
                    <a:pos x="93" y="66"/>
                  </a:cxn>
                  <a:cxn ang="0">
                    <a:pos x="97" y="98"/>
                  </a:cxn>
                  <a:cxn ang="0">
                    <a:pos x="102" y="131"/>
                  </a:cxn>
                  <a:cxn ang="0">
                    <a:pos x="113" y="158"/>
                  </a:cxn>
                  <a:cxn ang="0">
                    <a:pos x="134" y="176"/>
                  </a:cxn>
                  <a:cxn ang="0">
                    <a:pos x="159" y="163"/>
                  </a:cxn>
                  <a:cxn ang="0">
                    <a:pos x="177" y="148"/>
                  </a:cxn>
                  <a:cxn ang="0">
                    <a:pos x="187" y="126"/>
                  </a:cxn>
                  <a:cxn ang="0">
                    <a:pos x="195" y="102"/>
                  </a:cxn>
                  <a:cxn ang="0">
                    <a:pos x="198" y="75"/>
                  </a:cxn>
                  <a:cxn ang="0">
                    <a:pos x="203" y="49"/>
                  </a:cxn>
                  <a:cxn ang="0">
                    <a:pos x="207" y="23"/>
                  </a:cxn>
                  <a:cxn ang="0">
                    <a:pos x="218" y="0"/>
                  </a:cxn>
                  <a:cxn ang="0">
                    <a:pos x="290" y="52"/>
                  </a:cxn>
                  <a:cxn ang="0">
                    <a:pos x="300" y="456"/>
                  </a:cxn>
                </a:cxnLst>
                <a:rect l="0" t="0" r="r" b="b"/>
                <a:pathLst>
                  <a:path w="300" h="510">
                    <a:moveTo>
                      <a:pt x="300" y="456"/>
                    </a:moveTo>
                    <a:lnTo>
                      <a:pt x="266" y="473"/>
                    </a:lnTo>
                    <a:lnTo>
                      <a:pt x="230" y="488"/>
                    </a:lnTo>
                    <a:lnTo>
                      <a:pt x="192" y="499"/>
                    </a:lnTo>
                    <a:lnTo>
                      <a:pt x="153" y="507"/>
                    </a:lnTo>
                    <a:lnTo>
                      <a:pt x="113" y="510"/>
                    </a:lnTo>
                    <a:lnTo>
                      <a:pt x="73" y="510"/>
                    </a:lnTo>
                    <a:lnTo>
                      <a:pt x="35" y="506"/>
                    </a:lnTo>
                    <a:lnTo>
                      <a:pt x="0" y="497"/>
                    </a:lnTo>
                    <a:lnTo>
                      <a:pt x="0" y="20"/>
                    </a:lnTo>
                    <a:lnTo>
                      <a:pt x="44" y="10"/>
                    </a:lnTo>
                    <a:lnTo>
                      <a:pt x="71" y="18"/>
                    </a:lnTo>
                    <a:lnTo>
                      <a:pt x="85" y="37"/>
                    </a:lnTo>
                    <a:lnTo>
                      <a:pt x="93" y="66"/>
                    </a:lnTo>
                    <a:lnTo>
                      <a:pt x="97" y="98"/>
                    </a:lnTo>
                    <a:lnTo>
                      <a:pt x="102" y="131"/>
                    </a:lnTo>
                    <a:lnTo>
                      <a:pt x="113" y="158"/>
                    </a:lnTo>
                    <a:lnTo>
                      <a:pt x="134" y="176"/>
                    </a:lnTo>
                    <a:lnTo>
                      <a:pt x="159" y="163"/>
                    </a:lnTo>
                    <a:lnTo>
                      <a:pt x="177" y="148"/>
                    </a:lnTo>
                    <a:lnTo>
                      <a:pt x="187" y="126"/>
                    </a:lnTo>
                    <a:lnTo>
                      <a:pt x="195" y="102"/>
                    </a:lnTo>
                    <a:lnTo>
                      <a:pt x="198" y="75"/>
                    </a:lnTo>
                    <a:lnTo>
                      <a:pt x="203" y="49"/>
                    </a:lnTo>
                    <a:lnTo>
                      <a:pt x="207" y="23"/>
                    </a:lnTo>
                    <a:lnTo>
                      <a:pt x="218" y="0"/>
                    </a:lnTo>
                    <a:lnTo>
                      <a:pt x="290" y="52"/>
                    </a:lnTo>
                    <a:lnTo>
                      <a:pt x="300" y="456"/>
                    </a:lnTo>
                    <a:close/>
                  </a:path>
                </a:pathLst>
              </a:custGeom>
              <a:solidFill>
                <a:srgbClr val="E50065"/>
              </a:solidFill>
              <a:ln w="9525">
                <a:noFill/>
                <a:round/>
                <a:headEnd/>
                <a:tailEnd/>
              </a:ln>
            </p:spPr>
            <p:txBody>
              <a:bodyPr/>
              <a:lstStyle/>
              <a:p>
                <a:pPr>
                  <a:defRPr/>
                </a:pPr>
                <a:endParaRPr lang="en-CA"/>
              </a:p>
            </p:txBody>
          </p:sp>
          <p:sp>
            <p:nvSpPr>
              <p:cNvPr id="1229900" name="Freeform 76"/>
              <p:cNvSpPr>
                <a:spLocks/>
              </p:cNvSpPr>
              <p:nvPr/>
            </p:nvSpPr>
            <p:spPr bwMode="auto">
              <a:xfrm>
                <a:off x="4104" y="1684"/>
                <a:ext cx="74" cy="83"/>
              </a:xfrm>
              <a:custGeom>
                <a:avLst/>
                <a:gdLst/>
                <a:ahLst/>
                <a:cxnLst>
                  <a:cxn ang="0">
                    <a:pos x="324" y="395"/>
                  </a:cxn>
                  <a:cxn ang="0">
                    <a:pos x="262" y="414"/>
                  </a:cxn>
                  <a:cxn ang="0">
                    <a:pos x="193" y="412"/>
                  </a:cxn>
                  <a:cxn ang="0">
                    <a:pos x="124" y="406"/>
                  </a:cxn>
                  <a:cxn ang="0">
                    <a:pos x="44" y="399"/>
                  </a:cxn>
                  <a:cxn ang="0">
                    <a:pos x="2" y="350"/>
                  </a:cxn>
                  <a:cxn ang="0">
                    <a:pos x="2" y="271"/>
                  </a:cxn>
                  <a:cxn ang="0">
                    <a:pos x="12" y="190"/>
                  </a:cxn>
                  <a:cxn ang="0">
                    <a:pos x="20" y="94"/>
                  </a:cxn>
                  <a:cxn ang="0">
                    <a:pos x="43" y="92"/>
                  </a:cxn>
                  <a:cxn ang="0">
                    <a:pos x="67" y="101"/>
                  </a:cxn>
                  <a:cxn ang="0">
                    <a:pos x="89" y="113"/>
                  </a:cxn>
                  <a:cxn ang="0">
                    <a:pos x="113" y="124"/>
                  </a:cxn>
                  <a:cxn ang="0">
                    <a:pos x="113" y="164"/>
                  </a:cxn>
                  <a:cxn ang="0">
                    <a:pos x="106" y="206"/>
                  </a:cxn>
                  <a:cxn ang="0">
                    <a:pos x="105" y="244"/>
                  </a:cxn>
                  <a:cxn ang="0">
                    <a:pos x="124" y="280"/>
                  </a:cxn>
                  <a:cxn ang="0">
                    <a:pos x="160" y="246"/>
                  </a:cxn>
                  <a:cxn ang="0">
                    <a:pos x="188" y="197"/>
                  </a:cxn>
                  <a:cxn ang="0">
                    <a:pos x="216" y="163"/>
                  </a:cxn>
                  <a:cxn ang="0">
                    <a:pos x="259" y="176"/>
                  </a:cxn>
                  <a:cxn ang="0">
                    <a:pos x="273" y="191"/>
                  </a:cxn>
                  <a:cxn ang="0">
                    <a:pos x="290" y="203"/>
                  </a:cxn>
                  <a:cxn ang="0">
                    <a:pos x="308" y="209"/>
                  </a:cxn>
                  <a:cxn ang="0">
                    <a:pos x="331" y="208"/>
                  </a:cxn>
                  <a:cxn ang="0">
                    <a:pos x="338" y="156"/>
                  </a:cxn>
                  <a:cxn ang="0">
                    <a:pos x="315" y="99"/>
                  </a:cxn>
                  <a:cxn ang="0">
                    <a:pos x="307" y="45"/>
                  </a:cxn>
                  <a:cxn ang="0">
                    <a:pos x="363" y="0"/>
                  </a:cxn>
                  <a:cxn ang="0">
                    <a:pos x="368" y="83"/>
                  </a:cxn>
                  <a:cxn ang="0">
                    <a:pos x="364" y="175"/>
                  </a:cxn>
                  <a:cxn ang="0">
                    <a:pos x="356" y="272"/>
                  </a:cxn>
                  <a:cxn ang="0">
                    <a:pos x="351" y="374"/>
                  </a:cxn>
                </a:cxnLst>
                <a:rect l="0" t="0" r="r" b="b"/>
                <a:pathLst>
                  <a:path w="368" h="416">
                    <a:moveTo>
                      <a:pt x="351" y="374"/>
                    </a:moveTo>
                    <a:lnTo>
                      <a:pt x="324" y="395"/>
                    </a:lnTo>
                    <a:lnTo>
                      <a:pt x="295" y="408"/>
                    </a:lnTo>
                    <a:lnTo>
                      <a:pt x="262" y="414"/>
                    </a:lnTo>
                    <a:lnTo>
                      <a:pt x="229" y="416"/>
                    </a:lnTo>
                    <a:lnTo>
                      <a:pt x="193" y="412"/>
                    </a:lnTo>
                    <a:lnTo>
                      <a:pt x="158" y="409"/>
                    </a:lnTo>
                    <a:lnTo>
                      <a:pt x="124" y="406"/>
                    </a:lnTo>
                    <a:lnTo>
                      <a:pt x="93" y="404"/>
                    </a:lnTo>
                    <a:lnTo>
                      <a:pt x="44" y="399"/>
                    </a:lnTo>
                    <a:lnTo>
                      <a:pt x="16" y="381"/>
                    </a:lnTo>
                    <a:lnTo>
                      <a:pt x="2" y="350"/>
                    </a:lnTo>
                    <a:lnTo>
                      <a:pt x="0" y="314"/>
                    </a:lnTo>
                    <a:lnTo>
                      <a:pt x="2" y="271"/>
                    </a:lnTo>
                    <a:lnTo>
                      <a:pt x="9" y="229"/>
                    </a:lnTo>
                    <a:lnTo>
                      <a:pt x="12" y="190"/>
                    </a:lnTo>
                    <a:lnTo>
                      <a:pt x="10" y="156"/>
                    </a:lnTo>
                    <a:lnTo>
                      <a:pt x="20" y="94"/>
                    </a:lnTo>
                    <a:lnTo>
                      <a:pt x="30" y="90"/>
                    </a:lnTo>
                    <a:lnTo>
                      <a:pt x="43" y="92"/>
                    </a:lnTo>
                    <a:lnTo>
                      <a:pt x="54" y="95"/>
                    </a:lnTo>
                    <a:lnTo>
                      <a:pt x="67" y="101"/>
                    </a:lnTo>
                    <a:lnTo>
                      <a:pt x="77" y="106"/>
                    </a:lnTo>
                    <a:lnTo>
                      <a:pt x="89" y="113"/>
                    </a:lnTo>
                    <a:lnTo>
                      <a:pt x="101" y="119"/>
                    </a:lnTo>
                    <a:lnTo>
                      <a:pt x="113" y="124"/>
                    </a:lnTo>
                    <a:lnTo>
                      <a:pt x="114" y="144"/>
                    </a:lnTo>
                    <a:lnTo>
                      <a:pt x="113" y="164"/>
                    </a:lnTo>
                    <a:lnTo>
                      <a:pt x="110" y="184"/>
                    </a:lnTo>
                    <a:lnTo>
                      <a:pt x="106" y="206"/>
                    </a:lnTo>
                    <a:lnTo>
                      <a:pt x="104" y="225"/>
                    </a:lnTo>
                    <a:lnTo>
                      <a:pt x="105" y="244"/>
                    </a:lnTo>
                    <a:lnTo>
                      <a:pt x="111" y="262"/>
                    </a:lnTo>
                    <a:lnTo>
                      <a:pt x="124" y="280"/>
                    </a:lnTo>
                    <a:lnTo>
                      <a:pt x="143" y="267"/>
                    </a:lnTo>
                    <a:lnTo>
                      <a:pt x="160" y="246"/>
                    </a:lnTo>
                    <a:lnTo>
                      <a:pt x="174" y="221"/>
                    </a:lnTo>
                    <a:lnTo>
                      <a:pt x="188" y="197"/>
                    </a:lnTo>
                    <a:lnTo>
                      <a:pt x="200" y="175"/>
                    </a:lnTo>
                    <a:lnTo>
                      <a:pt x="216" y="163"/>
                    </a:lnTo>
                    <a:lnTo>
                      <a:pt x="234" y="160"/>
                    </a:lnTo>
                    <a:lnTo>
                      <a:pt x="259" y="176"/>
                    </a:lnTo>
                    <a:lnTo>
                      <a:pt x="266" y="183"/>
                    </a:lnTo>
                    <a:lnTo>
                      <a:pt x="273" y="191"/>
                    </a:lnTo>
                    <a:lnTo>
                      <a:pt x="281" y="197"/>
                    </a:lnTo>
                    <a:lnTo>
                      <a:pt x="290" y="203"/>
                    </a:lnTo>
                    <a:lnTo>
                      <a:pt x="299" y="207"/>
                    </a:lnTo>
                    <a:lnTo>
                      <a:pt x="308" y="209"/>
                    </a:lnTo>
                    <a:lnTo>
                      <a:pt x="319" y="209"/>
                    </a:lnTo>
                    <a:lnTo>
                      <a:pt x="331" y="208"/>
                    </a:lnTo>
                    <a:lnTo>
                      <a:pt x="341" y="182"/>
                    </a:lnTo>
                    <a:lnTo>
                      <a:pt x="338" y="156"/>
                    </a:lnTo>
                    <a:lnTo>
                      <a:pt x="328" y="128"/>
                    </a:lnTo>
                    <a:lnTo>
                      <a:pt x="315" y="99"/>
                    </a:lnTo>
                    <a:lnTo>
                      <a:pt x="306" y="71"/>
                    </a:lnTo>
                    <a:lnTo>
                      <a:pt x="307" y="45"/>
                    </a:lnTo>
                    <a:lnTo>
                      <a:pt x="324" y="20"/>
                    </a:lnTo>
                    <a:lnTo>
                      <a:pt x="363" y="0"/>
                    </a:lnTo>
                    <a:lnTo>
                      <a:pt x="367" y="40"/>
                    </a:lnTo>
                    <a:lnTo>
                      <a:pt x="368" y="83"/>
                    </a:lnTo>
                    <a:lnTo>
                      <a:pt x="366" y="127"/>
                    </a:lnTo>
                    <a:lnTo>
                      <a:pt x="364" y="175"/>
                    </a:lnTo>
                    <a:lnTo>
                      <a:pt x="359" y="223"/>
                    </a:lnTo>
                    <a:lnTo>
                      <a:pt x="356" y="272"/>
                    </a:lnTo>
                    <a:lnTo>
                      <a:pt x="351" y="323"/>
                    </a:lnTo>
                    <a:lnTo>
                      <a:pt x="351" y="374"/>
                    </a:lnTo>
                    <a:close/>
                  </a:path>
                </a:pathLst>
              </a:custGeom>
              <a:solidFill>
                <a:srgbClr val="E50065"/>
              </a:solidFill>
              <a:ln w="9525">
                <a:noFill/>
                <a:round/>
                <a:headEnd/>
                <a:tailEnd/>
              </a:ln>
            </p:spPr>
            <p:txBody>
              <a:bodyPr/>
              <a:lstStyle/>
              <a:p>
                <a:pPr>
                  <a:defRPr/>
                </a:pPr>
                <a:endParaRPr lang="en-CA"/>
              </a:p>
            </p:txBody>
          </p:sp>
          <p:sp>
            <p:nvSpPr>
              <p:cNvPr id="1229901" name="Freeform 77"/>
              <p:cNvSpPr>
                <a:spLocks/>
              </p:cNvSpPr>
              <p:nvPr/>
            </p:nvSpPr>
            <p:spPr bwMode="auto">
              <a:xfrm>
                <a:off x="4278" y="1767"/>
                <a:ext cx="31" cy="46"/>
              </a:xfrm>
              <a:custGeom>
                <a:avLst/>
                <a:gdLst/>
                <a:ahLst/>
                <a:cxnLst>
                  <a:cxn ang="0">
                    <a:pos x="156" y="31"/>
                  </a:cxn>
                  <a:cxn ang="0">
                    <a:pos x="42" y="228"/>
                  </a:cxn>
                  <a:cxn ang="0">
                    <a:pos x="32" y="219"/>
                  </a:cxn>
                  <a:cxn ang="0">
                    <a:pos x="20" y="211"/>
                  </a:cxn>
                  <a:cxn ang="0">
                    <a:pos x="14" y="205"/>
                  </a:cxn>
                  <a:cxn ang="0">
                    <a:pos x="8" y="200"/>
                  </a:cxn>
                  <a:cxn ang="0">
                    <a:pos x="4" y="193"/>
                  </a:cxn>
                  <a:cxn ang="0">
                    <a:pos x="0" y="187"/>
                  </a:cxn>
                  <a:cxn ang="0">
                    <a:pos x="114" y="0"/>
                  </a:cxn>
                  <a:cxn ang="0">
                    <a:pos x="120" y="0"/>
                  </a:cxn>
                  <a:cxn ang="0">
                    <a:pos x="126" y="2"/>
                  </a:cxn>
                  <a:cxn ang="0">
                    <a:pos x="130" y="5"/>
                  </a:cxn>
                  <a:cxn ang="0">
                    <a:pos x="135" y="11"/>
                  </a:cxn>
                  <a:cxn ang="0">
                    <a:pos x="138" y="15"/>
                  </a:cxn>
                  <a:cxn ang="0">
                    <a:pos x="144" y="21"/>
                  </a:cxn>
                  <a:cxn ang="0">
                    <a:pos x="148" y="26"/>
                  </a:cxn>
                  <a:cxn ang="0">
                    <a:pos x="156" y="31"/>
                  </a:cxn>
                </a:cxnLst>
                <a:rect l="0" t="0" r="r" b="b"/>
                <a:pathLst>
                  <a:path w="156" h="228">
                    <a:moveTo>
                      <a:pt x="156" y="31"/>
                    </a:moveTo>
                    <a:lnTo>
                      <a:pt x="42" y="228"/>
                    </a:lnTo>
                    <a:lnTo>
                      <a:pt x="32" y="219"/>
                    </a:lnTo>
                    <a:lnTo>
                      <a:pt x="20" y="211"/>
                    </a:lnTo>
                    <a:lnTo>
                      <a:pt x="14" y="205"/>
                    </a:lnTo>
                    <a:lnTo>
                      <a:pt x="8" y="200"/>
                    </a:lnTo>
                    <a:lnTo>
                      <a:pt x="4" y="193"/>
                    </a:lnTo>
                    <a:lnTo>
                      <a:pt x="0" y="187"/>
                    </a:lnTo>
                    <a:lnTo>
                      <a:pt x="114" y="0"/>
                    </a:lnTo>
                    <a:lnTo>
                      <a:pt x="120" y="0"/>
                    </a:lnTo>
                    <a:lnTo>
                      <a:pt x="126" y="2"/>
                    </a:lnTo>
                    <a:lnTo>
                      <a:pt x="130" y="5"/>
                    </a:lnTo>
                    <a:lnTo>
                      <a:pt x="135" y="11"/>
                    </a:lnTo>
                    <a:lnTo>
                      <a:pt x="138" y="15"/>
                    </a:lnTo>
                    <a:lnTo>
                      <a:pt x="144" y="21"/>
                    </a:lnTo>
                    <a:lnTo>
                      <a:pt x="148" y="26"/>
                    </a:lnTo>
                    <a:lnTo>
                      <a:pt x="156" y="31"/>
                    </a:lnTo>
                    <a:close/>
                  </a:path>
                </a:pathLst>
              </a:custGeom>
              <a:solidFill>
                <a:srgbClr val="B24C19"/>
              </a:solidFill>
              <a:ln w="9525">
                <a:noFill/>
                <a:round/>
                <a:headEnd/>
                <a:tailEnd/>
              </a:ln>
            </p:spPr>
            <p:txBody>
              <a:bodyPr/>
              <a:lstStyle/>
              <a:p>
                <a:pPr>
                  <a:defRPr/>
                </a:pPr>
                <a:endParaRPr lang="en-CA"/>
              </a:p>
            </p:txBody>
          </p:sp>
          <p:sp>
            <p:nvSpPr>
              <p:cNvPr id="1229902" name="Freeform 78"/>
              <p:cNvSpPr>
                <a:spLocks/>
              </p:cNvSpPr>
              <p:nvPr/>
            </p:nvSpPr>
            <p:spPr bwMode="auto">
              <a:xfrm>
                <a:off x="4275" y="1773"/>
                <a:ext cx="11" cy="19"/>
              </a:xfrm>
              <a:custGeom>
                <a:avLst/>
                <a:gdLst/>
                <a:ahLst/>
                <a:cxnLst>
                  <a:cxn ang="0">
                    <a:pos x="3" y="93"/>
                  </a:cxn>
                  <a:cxn ang="0">
                    <a:pos x="2" y="74"/>
                  </a:cxn>
                  <a:cxn ang="0">
                    <a:pos x="1" y="58"/>
                  </a:cxn>
                  <a:cxn ang="0">
                    <a:pos x="0" y="43"/>
                  </a:cxn>
                  <a:cxn ang="0">
                    <a:pos x="2" y="31"/>
                  </a:cxn>
                  <a:cxn ang="0">
                    <a:pos x="5" y="19"/>
                  </a:cxn>
                  <a:cxn ang="0">
                    <a:pos x="15" y="10"/>
                  </a:cxn>
                  <a:cxn ang="0">
                    <a:pos x="31" y="4"/>
                  </a:cxn>
                  <a:cxn ang="0">
                    <a:pos x="55" y="0"/>
                  </a:cxn>
                  <a:cxn ang="0">
                    <a:pos x="3" y="93"/>
                  </a:cxn>
                </a:cxnLst>
                <a:rect l="0" t="0" r="r" b="b"/>
                <a:pathLst>
                  <a:path w="55" h="93">
                    <a:moveTo>
                      <a:pt x="3" y="93"/>
                    </a:moveTo>
                    <a:lnTo>
                      <a:pt x="2" y="74"/>
                    </a:lnTo>
                    <a:lnTo>
                      <a:pt x="1" y="58"/>
                    </a:lnTo>
                    <a:lnTo>
                      <a:pt x="0" y="43"/>
                    </a:lnTo>
                    <a:lnTo>
                      <a:pt x="2" y="31"/>
                    </a:lnTo>
                    <a:lnTo>
                      <a:pt x="5" y="19"/>
                    </a:lnTo>
                    <a:lnTo>
                      <a:pt x="15" y="10"/>
                    </a:lnTo>
                    <a:lnTo>
                      <a:pt x="31" y="4"/>
                    </a:lnTo>
                    <a:lnTo>
                      <a:pt x="55" y="0"/>
                    </a:lnTo>
                    <a:lnTo>
                      <a:pt x="3" y="93"/>
                    </a:lnTo>
                    <a:close/>
                  </a:path>
                </a:pathLst>
              </a:custGeom>
              <a:solidFill>
                <a:srgbClr val="B24C19"/>
              </a:solidFill>
              <a:ln w="9525">
                <a:noFill/>
                <a:round/>
                <a:headEnd/>
                <a:tailEnd/>
              </a:ln>
            </p:spPr>
            <p:txBody>
              <a:bodyPr/>
              <a:lstStyle/>
              <a:p>
                <a:pPr>
                  <a:defRPr/>
                </a:pPr>
                <a:endParaRPr lang="en-CA"/>
              </a:p>
            </p:txBody>
          </p:sp>
          <p:sp>
            <p:nvSpPr>
              <p:cNvPr id="1229903" name="Freeform 79"/>
              <p:cNvSpPr>
                <a:spLocks/>
              </p:cNvSpPr>
              <p:nvPr/>
            </p:nvSpPr>
            <p:spPr bwMode="auto">
              <a:xfrm>
                <a:off x="4131" y="1777"/>
                <a:ext cx="29" cy="44"/>
              </a:xfrm>
              <a:custGeom>
                <a:avLst/>
                <a:gdLst/>
                <a:ahLst/>
                <a:cxnLst>
                  <a:cxn ang="0">
                    <a:pos x="145" y="0"/>
                  </a:cxn>
                  <a:cxn ang="0">
                    <a:pos x="126" y="27"/>
                  </a:cxn>
                  <a:cxn ang="0">
                    <a:pos x="109" y="55"/>
                  </a:cxn>
                  <a:cxn ang="0">
                    <a:pos x="92" y="82"/>
                  </a:cxn>
                  <a:cxn ang="0">
                    <a:pos x="76" y="111"/>
                  </a:cxn>
                  <a:cxn ang="0">
                    <a:pos x="58" y="139"/>
                  </a:cxn>
                  <a:cxn ang="0">
                    <a:pos x="41" y="167"/>
                  </a:cxn>
                  <a:cxn ang="0">
                    <a:pos x="21" y="193"/>
                  </a:cxn>
                  <a:cxn ang="0">
                    <a:pos x="0" y="218"/>
                  </a:cxn>
                  <a:cxn ang="0">
                    <a:pos x="2" y="183"/>
                  </a:cxn>
                  <a:cxn ang="0">
                    <a:pos x="8" y="150"/>
                  </a:cxn>
                  <a:cxn ang="0">
                    <a:pos x="17" y="119"/>
                  </a:cxn>
                  <a:cxn ang="0">
                    <a:pos x="31" y="92"/>
                  </a:cxn>
                  <a:cxn ang="0">
                    <a:pos x="45" y="65"/>
                  </a:cxn>
                  <a:cxn ang="0">
                    <a:pos x="60" y="41"/>
                  </a:cxn>
                  <a:cxn ang="0">
                    <a:pos x="76" y="19"/>
                  </a:cxn>
                  <a:cxn ang="0">
                    <a:pos x="93" y="0"/>
                  </a:cxn>
                  <a:cxn ang="0">
                    <a:pos x="96" y="2"/>
                  </a:cxn>
                  <a:cxn ang="0">
                    <a:pos x="102" y="3"/>
                  </a:cxn>
                  <a:cxn ang="0">
                    <a:pos x="109" y="3"/>
                  </a:cxn>
                  <a:cxn ang="0">
                    <a:pos x="116" y="3"/>
                  </a:cxn>
                  <a:cxn ang="0">
                    <a:pos x="122" y="1"/>
                  </a:cxn>
                  <a:cxn ang="0">
                    <a:pos x="129" y="1"/>
                  </a:cxn>
                  <a:cxn ang="0">
                    <a:pos x="137" y="0"/>
                  </a:cxn>
                  <a:cxn ang="0">
                    <a:pos x="145" y="0"/>
                  </a:cxn>
                </a:cxnLst>
                <a:rect l="0" t="0" r="r" b="b"/>
                <a:pathLst>
                  <a:path w="145" h="218">
                    <a:moveTo>
                      <a:pt x="145" y="0"/>
                    </a:moveTo>
                    <a:lnTo>
                      <a:pt x="126" y="27"/>
                    </a:lnTo>
                    <a:lnTo>
                      <a:pt x="109" y="55"/>
                    </a:lnTo>
                    <a:lnTo>
                      <a:pt x="92" y="82"/>
                    </a:lnTo>
                    <a:lnTo>
                      <a:pt x="76" y="111"/>
                    </a:lnTo>
                    <a:lnTo>
                      <a:pt x="58" y="139"/>
                    </a:lnTo>
                    <a:lnTo>
                      <a:pt x="41" y="167"/>
                    </a:lnTo>
                    <a:lnTo>
                      <a:pt x="21" y="193"/>
                    </a:lnTo>
                    <a:lnTo>
                      <a:pt x="0" y="218"/>
                    </a:lnTo>
                    <a:lnTo>
                      <a:pt x="2" y="183"/>
                    </a:lnTo>
                    <a:lnTo>
                      <a:pt x="8" y="150"/>
                    </a:lnTo>
                    <a:lnTo>
                      <a:pt x="17" y="119"/>
                    </a:lnTo>
                    <a:lnTo>
                      <a:pt x="31" y="92"/>
                    </a:lnTo>
                    <a:lnTo>
                      <a:pt x="45" y="65"/>
                    </a:lnTo>
                    <a:lnTo>
                      <a:pt x="60" y="41"/>
                    </a:lnTo>
                    <a:lnTo>
                      <a:pt x="76" y="19"/>
                    </a:lnTo>
                    <a:lnTo>
                      <a:pt x="93" y="0"/>
                    </a:lnTo>
                    <a:lnTo>
                      <a:pt x="96" y="2"/>
                    </a:lnTo>
                    <a:lnTo>
                      <a:pt x="102" y="3"/>
                    </a:lnTo>
                    <a:lnTo>
                      <a:pt x="109" y="3"/>
                    </a:lnTo>
                    <a:lnTo>
                      <a:pt x="116" y="3"/>
                    </a:lnTo>
                    <a:lnTo>
                      <a:pt x="122" y="1"/>
                    </a:lnTo>
                    <a:lnTo>
                      <a:pt x="129" y="1"/>
                    </a:lnTo>
                    <a:lnTo>
                      <a:pt x="137" y="0"/>
                    </a:lnTo>
                    <a:lnTo>
                      <a:pt x="145" y="0"/>
                    </a:lnTo>
                    <a:close/>
                  </a:path>
                </a:pathLst>
              </a:custGeom>
              <a:solidFill>
                <a:srgbClr val="B24C19"/>
              </a:solidFill>
              <a:ln w="9525">
                <a:noFill/>
                <a:round/>
                <a:headEnd/>
                <a:tailEnd/>
              </a:ln>
            </p:spPr>
            <p:txBody>
              <a:bodyPr/>
              <a:lstStyle/>
              <a:p>
                <a:pPr>
                  <a:defRPr/>
                </a:pPr>
                <a:endParaRPr lang="en-CA"/>
              </a:p>
            </p:txBody>
          </p:sp>
          <p:sp>
            <p:nvSpPr>
              <p:cNvPr id="1229904" name="Freeform 80"/>
              <p:cNvSpPr>
                <a:spLocks/>
              </p:cNvSpPr>
              <p:nvPr/>
            </p:nvSpPr>
            <p:spPr bwMode="auto">
              <a:xfrm>
                <a:off x="4139" y="1782"/>
                <a:ext cx="29" cy="53"/>
              </a:xfrm>
              <a:custGeom>
                <a:avLst/>
                <a:gdLst/>
                <a:ahLst/>
                <a:cxnLst>
                  <a:cxn ang="0">
                    <a:pos x="32" y="269"/>
                  </a:cxn>
                  <a:cxn ang="0">
                    <a:pos x="0" y="249"/>
                  </a:cxn>
                  <a:cxn ang="0">
                    <a:pos x="146" y="0"/>
                  </a:cxn>
                  <a:cxn ang="0">
                    <a:pos x="145" y="36"/>
                  </a:cxn>
                  <a:cxn ang="0">
                    <a:pos x="137" y="72"/>
                  </a:cxn>
                  <a:cxn ang="0">
                    <a:pos x="123" y="106"/>
                  </a:cxn>
                  <a:cxn ang="0">
                    <a:pos x="107" y="141"/>
                  </a:cxn>
                  <a:cxn ang="0">
                    <a:pos x="87" y="173"/>
                  </a:cxn>
                  <a:cxn ang="0">
                    <a:pos x="68" y="206"/>
                  </a:cxn>
                  <a:cxn ang="0">
                    <a:pos x="48" y="237"/>
                  </a:cxn>
                  <a:cxn ang="0">
                    <a:pos x="32" y="269"/>
                  </a:cxn>
                </a:cxnLst>
                <a:rect l="0" t="0" r="r" b="b"/>
                <a:pathLst>
                  <a:path w="146" h="269">
                    <a:moveTo>
                      <a:pt x="32" y="269"/>
                    </a:moveTo>
                    <a:lnTo>
                      <a:pt x="0" y="249"/>
                    </a:lnTo>
                    <a:lnTo>
                      <a:pt x="146" y="0"/>
                    </a:lnTo>
                    <a:lnTo>
                      <a:pt x="145" y="36"/>
                    </a:lnTo>
                    <a:lnTo>
                      <a:pt x="137" y="72"/>
                    </a:lnTo>
                    <a:lnTo>
                      <a:pt x="123" y="106"/>
                    </a:lnTo>
                    <a:lnTo>
                      <a:pt x="107" y="141"/>
                    </a:lnTo>
                    <a:lnTo>
                      <a:pt x="87" y="173"/>
                    </a:lnTo>
                    <a:lnTo>
                      <a:pt x="68" y="206"/>
                    </a:lnTo>
                    <a:lnTo>
                      <a:pt x="48" y="237"/>
                    </a:lnTo>
                    <a:lnTo>
                      <a:pt x="32" y="269"/>
                    </a:lnTo>
                    <a:close/>
                  </a:path>
                </a:pathLst>
              </a:custGeom>
              <a:solidFill>
                <a:srgbClr val="B24C19"/>
              </a:solidFill>
              <a:ln w="9525">
                <a:noFill/>
                <a:round/>
                <a:headEnd/>
                <a:tailEnd/>
              </a:ln>
            </p:spPr>
            <p:txBody>
              <a:bodyPr/>
              <a:lstStyle/>
              <a:p>
                <a:pPr>
                  <a:defRPr/>
                </a:pPr>
                <a:endParaRPr lang="en-CA"/>
              </a:p>
            </p:txBody>
          </p:sp>
          <p:sp>
            <p:nvSpPr>
              <p:cNvPr id="1229905" name="Freeform 81"/>
              <p:cNvSpPr>
                <a:spLocks/>
              </p:cNvSpPr>
              <p:nvPr/>
            </p:nvSpPr>
            <p:spPr bwMode="auto">
              <a:xfrm>
                <a:off x="4293" y="1782"/>
                <a:ext cx="30" cy="43"/>
              </a:xfrm>
              <a:custGeom>
                <a:avLst/>
                <a:gdLst/>
                <a:ahLst/>
                <a:cxnLst>
                  <a:cxn ang="0">
                    <a:pos x="61" y="217"/>
                  </a:cxn>
                  <a:cxn ang="0">
                    <a:pos x="51" y="209"/>
                  </a:cxn>
                  <a:cxn ang="0">
                    <a:pos x="38" y="203"/>
                  </a:cxn>
                  <a:cxn ang="0">
                    <a:pos x="26" y="198"/>
                  </a:cxn>
                  <a:cxn ang="0">
                    <a:pos x="14" y="193"/>
                  </a:cxn>
                  <a:cxn ang="0">
                    <a:pos x="4" y="185"/>
                  </a:cxn>
                  <a:cxn ang="0">
                    <a:pos x="0" y="179"/>
                  </a:cxn>
                  <a:cxn ang="0">
                    <a:pos x="1" y="167"/>
                  </a:cxn>
                  <a:cxn ang="0">
                    <a:pos x="9" y="155"/>
                  </a:cxn>
                  <a:cxn ang="0">
                    <a:pos x="112" y="0"/>
                  </a:cxn>
                  <a:cxn ang="0">
                    <a:pos x="139" y="23"/>
                  </a:cxn>
                  <a:cxn ang="0">
                    <a:pos x="149" y="49"/>
                  </a:cxn>
                  <a:cxn ang="0">
                    <a:pos x="143" y="76"/>
                  </a:cxn>
                  <a:cxn ang="0">
                    <a:pos x="129" y="104"/>
                  </a:cxn>
                  <a:cxn ang="0">
                    <a:pos x="107" y="131"/>
                  </a:cxn>
                  <a:cxn ang="0">
                    <a:pos x="87" y="161"/>
                  </a:cxn>
                  <a:cxn ang="0">
                    <a:pos x="69" y="189"/>
                  </a:cxn>
                  <a:cxn ang="0">
                    <a:pos x="61" y="217"/>
                  </a:cxn>
                </a:cxnLst>
                <a:rect l="0" t="0" r="r" b="b"/>
                <a:pathLst>
                  <a:path w="149" h="217">
                    <a:moveTo>
                      <a:pt x="61" y="217"/>
                    </a:moveTo>
                    <a:lnTo>
                      <a:pt x="51" y="209"/>
                    </a:lnTo>
                    <a:lnTo>
                      <a:pt x="38" y="203"/>
                    </a:lnTo>
                    <a:lnTo>
                      <a:pt x="26" y="198"/>
                    </a:lnTo>
                    <a:lnTo>
                      <a:pt x="14" y="193"/>
                    </a:lnTo>
                    <a:lnTo>
                      <a:pt x="4" y="185"/>
                    </a:lnTo>
                    <a:lnTo>
                      <a:pt x="0" y="179"/>
                    </a:lnTo>
                    <a:lnTo>
                      <a:pt x="1" y="167"/>
                    </a:lnTo>
                    <a:lnTo>
                      <a:pt x="9" y="155"/>
                    </a:lnTo>
                    <a:lnTo>
                      <a:pt x="112" y="0"/>
                    </a:lnTo>
                    <a:lnTo>
                      <a:pt x="139" y="23"/>
                    </a:lnTo>
                    <a:lnTo>
                      <a:pt x="149" y="49"/>
                    </a:lnTo>
                    <a:lnTo>
                      <a:pt x="143" y="76"/>
                    </a:lnTo>
                    <a:lnTo>
                      <a:pt x="129" y="104"/>
                    </a:lnTo>
                    <a:lnTo>
                      <a:pt x="107" y="131"/>
                    </a:lnTo>
                    <a:lnTo>
                      <a:pt x="87" y="161"/>
                    </a:lnTo>
                    <a:lnTo>
                      <a:pt x="69" y="189"/>
                    </a:lnTo>
                    <a:lnTo>
                      <a:pt x="61" y="217"/>
                    </a:lnTo>
                    <a:close/>
                  </a:path>
                </a:pathLst>
              </a:custGeom>
              <a:solidFill>
                <a:srgbClr val="B24C19"/>
              </a:solidFill>
              <a:ln w="9525">
                <a:noFill/>
                <a:round/>
                <a:headEnd/>
                <a:tailEnd/>
              </a:ln>
            </p:spPr>
            <p:txBody>
              <a:bodyPr/>
              <a:lstStyle/>
              <a:p>
                <a:pPr>
                  <a:defRPr/>
                </a:pPr>
                <a:endParaRPr lang="en-CA"/>
              </a:p>
            </p:txBody>
          </p:sp>
          <p:sp>
            <p:nvSpPr>
              <p:cNvPr id="1229906" name="Freeform 82"/>
              <p:cNvSpPr>
                <a:spLocks/>
              </p:cNvSpPr>
              <p:nvPr/>
            </p:nvSpPr>
            <p:spPr bwMode="auto">
              <a:xfrm>
                <a:off x="4313" y="1798"/>
                <a:ext cx="31" cy="37"/>
              </a:xfrm>
              <a:custGeom>
                <a:avLst/>
                <a:gdLst/>
                <a:ahLst/>
                <a:cxnLst>
                  <a:cxn ang="0">
                    <a:pos x="156" y="52"/>
                  </a:cxn>
                  <a:cxn ang="0">
                    <a:pos x="63" y="186"/>
                  </a:cxn>
                  <a:cxn ang="0">
                    <a:pos x="0" y="166"/>
                  </a:cxn>
                  <a:cxn ang="0">
                    <a:pos x="84" y="0"/>
                  </a:cxn>
                  <a:cxn ang="0">
                    <a:pos x="91" y="3"/>
                  </a:cxn>
                  <a:cxn ang="0">
                    <a:pos x="100" y="6"/>
                  </a:cxn>
                  <a:cxn ang="0">
                    <a:pos x="110" y="11"/>
                  </a:cxn>
                  <a:cxn ang="0">
                    <a:pos x="120" y="17"/>
                  </a:cxn>
                  <a:cxn ang="0">
                    <a:pos x="129" y="22"/>
                  </a:cxn>
                  <a:cxn ang="0">
                    <a:pos x="138" y="30"/>
                  </a:cxn>
                  <a:cxn ang="0">
                    <a:pos x="147" y="40"/>
                  </a:cxn>
                  <a:cxn ang="0">
                    <a:pos x="156" y="52"/>
                  </a:cxn>
                </a:cxnLst>
                <a:rect l="0" t="0" r="r" b="b"/>
                <a:pathLst>
                  <a:path w="156" h="186">
                    <a:moveTo>
                      <a:pt x="156" y="52"/>
                    </a:moveTo>
                    <a:lnTo>
                      <a:pt x="63" y="186"/>
                    </a:lnTo>
                    <a:lnTo>
                      <a:pt x="0" y="166"/>
                    </a:lnTo>
                    <a:lnTo>
                      <a:pt x="84" y="0"/>
                    </a:lnTo>
                    <a:lnTo>
                      <a:pt x="91" y="3"/>
                    </a:lnTo>
                    <a:lnTo>
                      <a:pt x="100" y="6"/>
                    </a:lnTo>
                    <a:lnTo>
                      <a:pt x="110" y="11"/>
                    </a:lnTo>
                    <a:lnTo>
                      <a:pt x="120" y="17"/>
                    </a:lnTo>
                    <a:lnTo>
                      <a:pt x="129" y="22"/>
                    </a:lnTo>
                    <a:lnTo>
                      <a:pt x="138" y="30"/>
                    </a:lnTo>
                    <a:lnTo>
                      <a:pt x="147" y="40"/>
                    </a:lnTo>
                    <a:lnTo>
                      <a:pt x="156" y="52"/>
                    </a:lnTo>
                    <a:close/>
                  </a:path>
                </a:pathLst>
              </a:custGeom>
              <a:solidFill>
                <a:srgbClr val="B24C19"/>
              </a:solidFill>
              <a:ln w="9525">
                <a:noFill/>
                <a:round/>
                <a:headEnd/>
                <a:tailEnd/>
              </a:ln>
            </p:spPr>
            <p:txBody>
              <a:bodyPr/>
              <a:lstStyle/>
              <a:p>
                <a:pPr>
                  <a:defRPr/>
                </a:pPr>
                <a:endParaRPr lang="en-CA"/>
              </a:p>
            </p:txBody>
          </p:sp>
          <p:sp>
            <p:nvSpPr>
              <p:cNvPr id="1229907" name="Freeform 83"/>
              <p:cNvSpPr>
                <a:spLocks/>
              </p:cNvSpPr>
              <p:nvPr/>
            </p:nvSpPr>
            <p:spPr bwMode="auto">
              <a:xfrm>
                <a:off x="4154" y="1809"/>
                <a:ext cx="26" cy="43"/>
              </a:xfrm>
              <a:custGeom>
                <a:avLst/>
                <a:gdLst/>
                <a:ahLst/>
                <a:cxnLst>
                  <a:cxn ang="0">
                    <a:pos x="124" y="72"/>
                  </a:cxn>
                  <a:cxn ang="0">
                    <a:pos x="40" y="218"/>
                  </a:cxn>
                  <a:cxn ang="0">
                    <a:pos x="30" y="209"/>
                  </a:cxn>
                  <a:cxn ang="0">
                    <a:pos x="20" y="201"/>
                  </a:cxn>
                  <a:cxn ang="0">
                    <a:pos x="7" y="193"/>
                  </a:cxn>
                  <a:cxn ang="0">
                    <a:pos x="0" y="186"/>
                  </a:cxn>
                  <a:cxn ang="0">
                    <a:pos x="82" y="0"/>
                  </a:cxn>
                  <a:cxn ang="0">
                    <a:pos x="92" y="1"/>
                  </a:cxn>
                  <a:cxn ang="0">
                    <a:pos x="104" y="6"/>
                  </a:cxn>
                  <a:cxn ang="0">
                    <a:pos x="113" y="13"/>
                  </a:cxn>
                  <a:cxn ang="0">
                    <a:pos x="122" y="23"/>
                  </a:cxn>
                  <a:cxn ang="0">
                    <a:pos x="126" y="33"/>
                  </a:cxn>
                  <a:cxn ang="0">
                    <a:pos x="130" y="47"/>
                  </a:cxn>
                  <a:cxn ang="0">
                    <a:pos x="128" y="59"/>
                  </a:cxn>
                  <a:cxn ang="0">
                    <a:pos x="124" y="72"/>
                  </a:cxn>
                </a:cxnLst>
                <a:rect l="0" t="0" r="r" b="b"/>
                <a:pathLst>
                  <a:path w="130" h="218">
                    <a:moveTo>
                      <a:pt x="124" y="72"/>
                    </a:moveTo>
                    <a:lnTo>
                      <a:pt x="40" y="218"/>
                    </a:lnTo>
                    <a:lnTo>
                      <a:pt x="30" y="209"/>
                    </a:lnTo>
                    <a:lnTo>
                      <a:pt x="20" y="201"/>
                    </a:lnTo>
                    <a:lnTo>
                      <a:pt x="7" y="193"/>
                    </a:lnTo>
                    <a:lnTo>
                      <a:pt x="0" y="186"/>
                    </a:lnTo>
                    <a:lnTo>
                      <a:pt x="82" y="0"/>
                    </a:lnTo>
                    <a:lnTo>
                      <a:pt x="92" y="1"/>
                    </a:lnTo>
                    <a:lnTo>
                      <a:pt x="104" y="6"/>
                    </a:lnTo>
                    <a:lnTo>
                      <a:pt x="113" y="13"/>
                    </a:lnTo>
                    <a:lnTo>
                      <a:pt x="122" y="23"/>
                    </a:lnTo>
                    <a:lnTo>
                      <a:pt x="126" y="33"/>
                    </a:lnTo>
                    <a:lnTo>
                      <a:pt x="130" y="47"/>
                    </a:lnTo>
                    <a:lnTo>
                      <a:pt x="128" y="59"/>
                    </a:lnTo>
                    <a:lnTo>
                      <a:pt x="124" y="72"/>
                    </a:lnTo>
                    <a:close/>
                  </a:path>
                </a:pathLst>
              </a:custGeom>
              <a:solidFill>
                <a:srgbClr val="B24C19"/>
              </a:solidFill>
              <a:ln w="9525">
                <a:noFill/>
                <a:round/>
                <a:headEnd/>
                <a:tailEnd/>
              </a:ln>
            </p:spPr>
            <p:txBody>
              <a:bodyPr/>
              <a:lstStyle/>
              <a:p>
                <a:pPr>
                  <a:defRPr/>
                </a:pPr>
                <a:endParaRPr lang="en-CA"/>
              </a:p>
            </p:txBody>
          </p:sp>
          <p:sp>
            <p:nvSpPr>
              <p:cNvPr id="1229908" name="Freeform 84"/>
              <p:cNvSpPr>
                <a:spLocks/>
              </p:cNvSpPr>
              <p:nvPr/>
            </p:nvSpPr>
            <p:spPr bwMode="auto">
              <a:xfrm>
                <a:off x="4336" y="1815"/>
                <a:ext cx="20" cy="29"/>
              </a:xfrm>
              <a:custGeom>
                <a:avLst/>
                <a:gdLst/>
                <a:ahLst/>
                <a:cxnLst>
                  <a:cxn ang="0">
                    <a:pos x="83" y="146"/>
                  </a:cxn>
                  <a:cxn ang="0">
                    <a:pos x="0" y="136"/>
                  </a:cxn>
                  <a:cxn ang="0">
                    <a:pos x="62" y="0"/>
                  </a:cxn>
                  <a:cxn ang="0">
                    <a:pos x="72" y="15"/>
                  </a:cxn>
                  <a:cxn ang="0">
                    <a:pos x="82" y="33"/>
                  </a:cxn>
                  <a:cxn ang="0">
                    <a:pos x="89" y="50"/>
                  </a:cxn>
                  <a:cxn ang="0">
                    <a:pos x="96" y="69"/>
                  </a:cxn>
                  <a:cxn ang="0">
                    <a:pos x="97" y="87"/>
                  </a:cxn>
                  <a:cxn ang="0">
                    <a:pos x="96" y="106"/>
                  </a:cxn>
                  <a:cxn ang="0">
                    <a:pos x="91" y="125"/>
                  </a:cxn>
                  <a:cxn ang="0">
                    <a:pos x="83" y="146"/>
                  </a:cxn>
                </a:cxnLst>
                <a:rect l="0" t="0" r="r" b="b"/>
                <a:pathLst>
                  <a:path w="97" h="146">
                    <a:moveTo>
                      <a:pt x="83" y="146"/>
                    </a:moveTo>
                    <a:lnTo>
                      <a:pt x="0" y="136"/>
                    </a:lnTo>
                    <a:lnTo>
                      <a:pt x="62" y="0"/>
                    </a:lnTo>
                    <a:lnTo>
                      <a:pt x="72" y="15"/>
                    </a:lnTo>
                    <a:lnTo>
                      <a:pt x="82" y="33"/>
                    </a:lnTo>
                    <a:lnTo>
                      <a:pt x="89" y="50"/>
                    </a:lnTo>
                    <a:lnTo>
                      <a:pt x="96" y="69"/>
                    </a:lnTo>
                    <a:lnTo>
                      <a:pt x="97" y="87"/>
                    </a:lnTo>
                    <a:lnTo>
                      <a:pt x="96" y="106"/>
                    </a:lnTo>
                    <a:lnTo>
                      <a:pt x="91" y="125"/>
                    </a:lnTo>
                    <a:lnTo>
                      <a:pt x="83" y="146"/>
                    </a:lnTo>
                    <a:close/>
                  </a:path>
                </a:pathLst>
              </a:custGeom>
              <a:solidFill>
                <a:srgbClr val="B24C19"/>
              </a:solidFill>
              <a:ln w="9525">
                <a:noFill/>
                <a:round/>
                <a:headEnd/>
                <a:tailEnd/>
              </a:ln>
            </p:spPr>
            <p:txBody>
              <a:bodyPr/>
              <a:lstStyle/>
              <a:p>
                <a:pPr>
                  <a:defRPr/>
                </a:pPr>
                <a:endParaRPr lang="en-CA"/>
              </a:p>
            </p:txBody>
          </p:sp>
          <p:sp>
            <p:nvSpPr>
              <p:cNvPr id="1229909" name="Freeform 85"/>
              <p:cNvSpPr>
                <a:spLocks/>
              </p:cNvSpPr>
              <p:nvPr/>
            </p:nvSpPr>
            <p:spPr bwMode="auto">
              <a:xfrm>
                <a:off x="4171" y="1827"/>
                <a:ext cx="24" cy="35"/>
              </a:xfrm>
              <a:custGeom>
                <a:avLst/>
                <a:gdLst/>
                <a:ahLst/>
                <a:cxnLst>
                  <a:cxn ang="0">
                    <a:pos x="57" y="176"/>
                  </a:cxn>
                  <a:cxn ang="0">
                    <a:pos x="44" y="174"/>
                  </a:cxn>
                  <a:cxn ang="0">
                    <a:pos x="31" y="171"/>
                  </a:cxn>
                  <a:cxn ang="0">
                    <a:pos x="18" y="163"/>
                  </a:cxn>
                  <a:cxn ang="0">
                    <a:pos x="9" y="155"/>
                  </a:cxn>
                  <a:cxn ang="0">
                    <a:pos x="2" y="144"/>
                  </a:cxn>
                  <a:cxn ang="0">
                    <a:pos x="0" y="132"/>
                  </a:cxn>
                  <a:cxn ang="0">
                    <a:pos x="4" y="118"/>
                  </a:cxn>
                  <a:cxn ang="0">
                    <a:pos x="15" y="104"/>
                  </a:cxn>
                  <a:cxn ang="0">
                    <a:pos x="79" y="0"/>
                  </a:cxn>
                  <a:cxn ang="0">
                    <a:pos x="107" y="19"/>
                  </a:cxn>
                  <a:cxn ang="0">
                    <a:pos x="119" y="42"/>
                  </a:cxn>
                  <a:cxn ang="0">
                    <a:pos x="118" y="65"/>
                  </a:cxn>
                  <a:cxn ang="0">
                    <a:pos x="110" y="88"/>
                  </a:cxn>
                  <a:cxn ang="0">
                    <a:pos x="95" y="111"/>
                  </a:cxn>
                  <a:cxn ang="0">
                    <a:pos x="79" y="133"/>
                  </a:cxn>
                  <a:cxn ang="0">
                    <a:pos x="64" y="155"/>
                  </a:cxn>
                  <a:cxn ang="0">
                    <a:pos x="57" y="176"/>
                  </a:cxn>
                </a:cxnLst>
                <a:rect l="0" t="0" r="r" b="b"/>
                <a:pathLst>
                  <a:path w="119" h="176">
                    <a:moveTo>
                      <a:pt x="57" y="176"/>
                    </a:moveTo>
                    <a:lnTo>
                      <a:pt x="44" y="174"/>
                    </a:lnTo>
                    <a:lnTo>
                      <a:pt x="31" y="171"/>
                    </a:lnTo>
                    <a:lnTo>
                      <a:pt x="18" y="163"/>
                    </a:lnTo>
                    <a:lnTo>
                      <a:pt x="9" y="155"/>
                    </a:lnTo>
                    <a:lnTo>
                      <a:pt x="2" y="144"/>
                    </a:lnTo>
                    <a:lnTo>
                      <a:pt x="0" y="132"/>
                    </a:lnTo>
                    <a:lnTo>
                      <a:pt x="4" y="118"/>
                    </a:lnTo>
                    <a:lnTo>
                      <a:pt x="15" y="104"/>
                    </a:lnTo>
                    <a:lnTo>
                      <a:pt x="79" y="0"/>
                    </a:lnTo>
                    <a:lnTo>
                      <a:pt x="107" y="19"/>
                    </a:lnTo>
                    <a:lnTo>
                      <a:pt x="119" y="42"/>
                    </a:lnTo>
                    <a:lnTo>
                      <a:pt x="118" y="65"/>
                    </a:lnTo>
                    <a:lnTo>
                      <a:pt x="110" y="88"/>
                    </a:lnTo>
                    <a:lnTo>
                      <a:pt x="95" y="111"/>
                    </a:lnTo>
                    <a:lnTo>
                      <a:pt x="79" y="133"/>
                    </a:lnTo>
                    <a:lnTo>
                      <a:pt x="64" y="155"/>
                    </a:lnTo>
                    <a:lnTo>
                      <a:pt x="57" y="176"/>
                    </a:lnTo>
                    <a:close/>
                  </a:path>
                </a:pathLst>
              </a:custGeom>
              <a:solidFill>
                <a:srgbClr val="B24C19"/>
              </a:solidFill>
              <a:ln w="9525">
                <a:noFill/>
                <a:round/>
                <a:headEnd/>
                <a:tailEnd/>
              </a:ln>
            </p:spPr>
            <p:txBody>
              <a:bodyPr/>
              <a:lstStyle/>
              <a:p>
                <a:pPr>
                  <a:defRPr/>
                </a:pPr>
                <a:endParaRPr lang="en-CA"/>
              </a:p>
            </p:txBody>
          </p:sp>
          <p:sp>
            <p:nvSpPr>
              <p:cNvPr id="1229910" name="Freeform 86"/>
              <p:cNvSpPr>
                <a:spLocks/>
              </p:cNvSpPr>
              <p:nvPr/>
            </p:nvSpPr>
            <p:spPr bwMode="auto">
              <a:xfrm>
                <a:off x="4193" y="1846"/>
                <a:ext cx="17" cy="23"/>
              </a:xfrm>
              <a:custGeom>
                <a:avLst/>
                <a:gdLst/>
                <a:ahLst/>
                <a:cxnLst>
                  <a:cxn ang="0">
                    <a:pos x="73" y="114"/>
                  </a:cxn>
                  <a:cxn ang="0">
                    <a:pos x="0" y="104"/>
                  </a:cxn>
                  <a:cxn ang="0">
                    <a:pos x="42" y="0"/>
                  </a:cxn>
                  <a:cxn ang="0">
                    <a:pos x="52" y="11"/>
                  </a:cxn>
                  <a:cxn ang="0">
                    <a:pos x="64" y="25"/>
                  </a:cxn>
                  <a:cxn ang="0">
                    <a:pos x="73" y="38"/>
                  </a:cxn>
                  <a:cxn ang="0">
                    <a:pos x="80" y="53"/>
                  </a:cxn>
                  <a:cxn ang="0">
                    <a:pos x="84" y="67"/>
                  </a:cxn>
                  <a:cxn ang="0">
                    <a:pos x="85" y="82"/>
                  </a:cxn>
                  <a:cxn ang="0">
                    <a:pos x="80" y="97"/>
                  </a:cxn>
                  <a:cxn ang="0">
                    <a:pos x="73" y="114"/>
                  </a:cxn>
                </a:cxnLst>
                <a:rect l="0" t="0" r="r" b="b"/>
                <a:pathLst>
                  <a:path w="85" h="114">
                    <a:moveTo>
                      <a:pt x="73" y="114"/>
                    </a:moveTo>
                    <a:lnTo>
                      <a:pt x="0" y="104"/>
                    </a:lnTo>
                    <a:lnTo>
                      <a:pt x="42" y="0"/>
                    </a:lnTo>
                    <a:lnTo>
                      <a:pt x="52" y="11"/>
                    </a:lnTo>
                    <a:lnTo>
                      <a:pt x="64" y="25"/>
                    </a:lnTo>
                    <a:lnTo>
                      <a:pt x="73" y="38"/>
                    </a:lnTo>
                    <a:lnTo>
                      <a:pt x="80" y="53"/>
                    </a:lnTo>
                    <a:lnTo>
                      <a:pt x="84" y="67"/>
                    </a:lnTo>
                    <a:lnTo>
                      <a:pt x="85" y="82"/>
                    </a:lnTo>
                    <a:lnTo>
                      <a:pt x="80" y="97"/>
                    </a:lnTo>
                    <a:lnTo>
                      <a:pt x="73" y="114"/>
                    </a:lnTo>
                    <a:close/>
                  </a:path>
                </a:pathLst>
              </a:custGeom>
              <a:solidFill>
                <a:srgbClr val="B24C19"/>
              </a:solidFill>
              <a:ln w="9525">
                <a:noFill/>
                <a:round/>
                <a:headEnd/>
                <a:tailEnd/>
              </a:ln>
            </p:spPr>
            <p:txBody>
              <a:bodyPr/>
              <a:lstStyle/>
              <a:p>
                <a:pPr>
                  <a:defRPr/>
                </a:pPr>
                <a:endParaRPr lang="en-CA"/>
              </a:p>
            </p:txBody>
          </p:sp>
          <p:sp>
            <p:nvSpPr>
              <p:cNvPr id="1229911" name="Freeform 87"/>
              <p:cNvSpPr>
                <a:spLocks/>
              </p:cNvSpPr>
              <p:nvPr/>
            </p:nvSpPr>
            <p:spPr bwMode="auto">
              <a:xfrm>
                <a:off x="4212" y="884"/>
                <a:ext cx="12" cy="7"/>
              </a:xfrm>
              <a:custGeom>
                <a:avLst/>
                <a:gdLst/>
                <a:ahLst/>
                <a:cxnLst>
                  <a:cxn ang="0">
                    <a:pos x="62" y="32"/>
                  </a:cxn>
                  <a:cxn ang="0">
                    <a:pos x="62" y="34"/>
                  </a:cxn>
                  <a:cxn ang="0">
                    <a:pos x="58" y="35"/>
                  </a:cxn>
                  <a:cxn ang="0">
                    <a:pos x="49" y="35"/>
                  </a:cxn>
                  <a:cxn ang="0">
                    <a:pos x="38" y="35"/>
                  </a:cxn>
                  <a:cxn ang="0">
                    <a:pos x="26" y="33"/>
                  </a:cxn>
                  <a:cxn ang="0">
                    <a:pos x="15" y="33"/>
                  </a:cxn>
                  <a:cxn ang="0">
                    <a:pos x="6" y="32"/>
                  </a:cxn>
                  <a:cxn ang="0">
                    <a:pos x="0" y="32"/>
                  </a:cxn>
                  <a:cxn ang="0">
                    <a:pos x="31" y="0"/>
                  </a:cxn>
                  <a:cxn ang="0">
                    <a:pos x="62" y="32"/>
                  </a:cxn>
                </a:cxnLst>
                <a:rect l="0" t="0" r="r" b="b"/>
                <a:pathLst>
                  <a:path w="62" h="35">
                    <a:moveTo>
                      <a:pt x="62" y="32"/>
                    </a:moveTo>
                    <a:lnTo>
                      <a:pt x="62" y="34"/>
                    </a:lnTo>
                    <a:lnTo>
                      <a:pt x="58" y="35"/>
                    </a:lnTo>
                    <a:lnTo>
                      <a:pt x="49" y="35"/>
                    </a:lnTo>
                    <a:lnTo>
                      <a:pt x="38" y="35"/>
                    </a:lnTo>
                    <a:lnTo>
                      <a:pt x="26" y="33"/>
                    </a:lnTo>
                    <a:lnTo>
                      <a:pt x="15" y="33"/>
                    </a:lnTo>
                    <a:lnTo>
                      <a:pt x="6" y="32"/>
                    </a:lnTo>
                    <a:lnTo>
                      <a:pt x="0" y="32"/>
                    </a:lnTo>
                    <a:lnTo>
                      <a:pt x="31" y="0"/>
                    </a:lnTo>
                    <a:lnTo>
                      <a:pt x="62" y="32"/>
                    </a:lnTo>
                    <a:close/>
                  </a:path>
                </a:pathLst>
              </a:custGeom>
              <a:solidFill>
                <a:srgbClr val="FFFFFF"/>
              </a:solidFill>
              <a:ln w="9525">
                <a:noFill/>
                <a:round/>
                <a:headEnd/>
                <a:tailEnd/>
              </a:ln>
            </p:spPr>
            <p:txBody>
              <a:bodyPr/>
              <a:lstStyle/>
              <a:p>
                <a:pPr>
                  <a:defRPr/>
                </a:pPr>
                <a:endParaRPr lang="en-CA"/>
              </a:p>
            </p:txBody>
          </p:sp>
          <p:sp>
            <p:nvSpPr>
              <p:cNvPr id="1229912" name="Freeform 88"/>
              <p:cNvSpPr>
                <a:spLocks/>
              </p:cNvSpPr>
              <p:nvPr/>
            </p:nvSpPr>
            <p:spPr bwMode="auto">
              <a:xfrm>
                <a:off x="4123" y="610"/>
                <a:ext cx="62" cy="66"/>
              </a:xfrm>
              <a:custGeom>
                <a:avLst/>
                <a:gdLst/>
                <a:ahLst/>
                <a:cxnLst>
                  <a:cxn ang="0">
                    <a:pos x="228" y="104"/>
                  </a:cxn>
                  <a:cxn ang="0">
                    <a:pos x="310" y="125"/>
                  </a:cxn>
                  <a:cxn ang="0">
                    <a:pos x="310" y="136"/>
                  </a:cxn>
                  <a:cxn ang="0">
                    <a:pos x="300" y="143"/>
                  </a:cxn>
                  <a:cxn ang="0">
                    <a:pos x="290" y="152"/>
                  </a:cxn>
                  <a:cxn ang="0">
                    <a:pos x="278" y="162"/>
                  </a:cxn>
                  <a:cxn ang="0">
                    <a:pos x="267" y="172"/>
                  </a:cxn>
                  <a:cxn ang="0">
                    <a:pos x="256" y="182"/>
                  </a:cxn>
                  <a:cxn ang="0">
                    <a:pos x="249" y="195"/>
                  </a:cxn>
                  <a:cxn ang="0">
                    <a:pos x="246" y="206"/>
                  </a:cxn>
                  <a:cxn ang="0">
                    <a:pos x="248" y="218"/>
                  </a:cxn>
                  <a:cxn ang="0">
                    <a:pos x="258" y="231"/>
                  </a:cxn>
                  <a:cxn ang="0">
                    <a:pos x="266" y="244"/>
                  </a:cxn>
                  <a:cxn ang="0">
                    <a:pos x="271" y="259"/>
                  </a:cxn>
                  <a:cxn ang="0">
                    <a:pos x="274" y="275"/>
                  </a:cxn>
                  <a:cxn ang="0">
                    <a:pos x="274" y="289"/>
                  </a:cxn>
                  <a:cxn ang="0">
                    <a:pos x="274" y="305"/>
                  </a:cxn>
                  <a:cxn ang="0">
                    <a:pos x="272" y="319"/>
                  </a:cxn>
                  <a:cxn ang="0">
                    <a:pos x="270" y="332"/>
                  </a:cxn>
                  <a:cxn ang="0">
                    <a:pos x="254" y="329"/>
                  </a:cxn>
                  <a:cxn ang="0">
                    <a:pos x="240" y="323"/>
                  </a:cxn>
                  <a:cxn ang="0">
                    <a:pos x="228" y="314"/>
                  </a:cxn>
                  <a:cxn ang="0">
                    <a:pos x="218" y="306"/>
                  </a:cxn>
                  <a:cxn ang="0">
                    <a:pos x="205" y="296"/>
                  </a:cxn>
                  <a:cxn ang="0">
                    <a:pos x="193" y="288"/>
                  </a:cxn>
                  <a:cxn ang="0">
                    <a:pos x="179" y="282"/>
                  </a:cxn>
                  <a:cxn ang="0">
                    <a:pos x="166" y="280"/>
                  </a:cxn>
                  <a:cxn ang="0">
                    <a:pos x="160" y="275"/>
                  </a:cxn>
                  <a:cxn ang="0">
                    <a:pos x="156" y="269"/>
                  </a:cxn>
                  <a:cxn ang="0">
                    <a:pos x="149" y="262"/>
                  </a:cxn>
                  <a:cxn ang="0">
                    <a:pos x="143" y="258"/>
                  </a:cxn>
                  <a:cxn ang="0">
                    <a:pos x="135" y="253"/>
                  </a:cxn>
                  <a:cxn ang="0">
                    <a:pos x="128" y="252"/>
                  </a:cxn>
                  <a:cxn ang="0">
                    <a:pos x="121" y="253"/>
                  </a:cxn>
                  <a:cxn ang="0">
                    <a:pos x="114" y="260"/>
                  </a:cxn>
                  <a:cxn ang="0">
                    <a:pos x="100" y="270"/>
                  </a:cxn>
                  <a:cxn ang="0">
                    <a:pos x="88" y="280"/>
                  </a:cxn>
                  <a:cxn ang="0">
                    <a:pos x="74" y="289"/>
                  </a:cxn>
                  <a:cxn ang="0">
                    <a:pos x="62" y="299"/>
                  </a:cxn>
                  <a:cxn ang="0">
                    <a:pos x="48" y="305"/>
                  </a:cxn>
                  <a:cxn ang="0">
                    <a:pos x="35" y="312"/>
                  </a:cxn>
                  <a:cxn ang="0">
                    <a:pos x="21" y="317"/>
                  </a:cxn>
                  <a:cxn ang="0">
                    <a:pos x="10" y="322"/>
                  </a:cxn>
                  <a:cxn ang="0">
                    <a:pos x="62" y="187"/>
                  </a:cxn>
                  <a:cxn ang="0">
                    <a:pos x="55" y="178"/>
                  </a:cxn>
                  <a:cxn ang="0">
                    <a:pos x="48" y="169"/>
                  </a:cxn>
                  <a:cxn ang="0">
                    <a:pos x="39" y="160"/>
                  </a:cxn>
                  <a:cxn ang="0">
                    <a:pos x="30" y="151"/>
                  </a:cxn>
                  <a:cxn ang="0">
                    <a:pos x="20" y="140"/>
                  </a:cxn>
                  <a:cxn ang="0">
                    <a:pos x="11" y="131"/>
                  </a:cxn>
                  <a:cxn ang="0">
                    <a:pos x="4" y="121"/>
                  </a:cxn>
                  <a:cxn ang="0">
                    <a:pos x="0" y="114"/>
                  </a:cxn>
                  <a:cxn ang="0">
                    <a:pos x="27" y="117"/>
                  </a:cxn>
                  <a:cxn ang="0">
                    <a:pos x="52" y="112"/>
                  </a:cxn>
                  <a:cxn ang="0">
                    <a:pos x="73" y="100"/>
                  </a:cxn>
                  <a:cxn ang="0">
                    <a:pos x="92" y="84"/>
                  </a:cxn>
                  <a:cxn ang="0">
                    <a:pos x="108" y="64"/>
                  </a:cxn>
                  <a:cxn ang="0">
                    <a:pos x="124" y="42"/>
                  </a:cxn>
                  <a:cxn ang="0">
                    <a:pos x="139" y="19"/>
                  </a:cxn>
                  <a:cxn ang="0">
                    <a:pos x="156" y="0"/>
                  </a:cxn>
                  <a:cxn ang="0">
                    <a:pos x="166" y="0"/>
                  </a:cxn>
                  <a:cxn ang="0">
                    <a:pos x="228" y="104"/>
                  </a:cxn>
                </a:cxnLst>
                <a:rect l="0" t="0" r="r" b="b"/>
                <a:pathLst>
                  <a:path w="310" h="332">
                    <a:moveTo>
                      <a:pt x="228" y="104"/>
                    </a:moveTo>
                    <a:lnTo>
                      <a:pt x="310" y="125"/>
                    </a:lnTo>
                    <a:lnTo>
                      <a:pt x="310" y="136"/>
                    </a:lnTo>
                    <a:lnTo>
                      <a:pt x="300" y="143"/>
                    </a:lnTo>
                    <a:lnTo>
                      <a:pt x="290" y="152"/>
                    </a:lnTo>
                    <a:lnTo>
                      <a:pt x="278" y="162"/>
                    </a:lnTo>
                    <a:lnTo>
                      <a:pt x="267" y="172"/>
                    </a:lnTo>
                    <a:lnTo>
                      <a:pt x="256" y="182"/>
                    </a:lnTo>
                    <a:lnTo>
                      <a:pt x="249" y="195"/>
                    </a:lnTo>
                    <a:lnTo>
                      <a:pt x="246" y="206"/>
                    </a:lnTo>
                    <a:lnTo>
                      <a:pt x="248" y="218"/>
                    </a:lnTo>
                    <a:lnTo>
                      <a:pt x="258" y="231"/>
                    </a:lnTo>
                    <a:lnTo>
                      <a:pt x="266" y="244"/>
                    </a:lnTo>
                    <a:lnTo>
                      <a:pt x="271" y="259"/>
                    </a:lnTo>
                    <a:lnTo>
                      <a:pt x="274" y="275"/>
                    </a:lnTo>
                    <a:lnTo>
                      <a:pt x="274" y="289"/>
                    </a:lnTo>
                    <a:lnTo>
                      <a:pt x="274" y="305"/>
                    </a:lnTo>
                    <a:lnTo>
                      <a:pt x="272" y="319"/>
                    </a:lnTo>
                    <a:lnTo>
                      <a:pt x="270" y="332"/>
                    </a:lnTo>
                    <a:lnTo>
                      <a:pt x="254" y="329"/>
                    </a:lnTo>
                    <a:lnTo>
                      <a:pt x="240" y="323"/>
                    </a:lnTo>
                    <a:lnTo>
                      <a:pt x="228" y="314"/>
                    </a:lnTo>
                    <a:lnTo>
                      <a:pt x="218" y="306"/>
                    </a:lnTo>
                    <a:lnTo>
                      <a:pt x="205" y="296"/>
                    </a:lnTo>
                    <a:lnTo>
                      <a:pt x="193" y="288"/>
                    </a:lnTo>
                    <a:lnTo>
                      <a:pt x="179" y="282"/>
                    </a:lnTo>
                    <a:lnTo>
                      <a:pt x="166" y="280"/>
                    </a:lnTo>
                    <a:lnTo>
                      <a:pt x="160" y="275"/>
                    </a:lnTo>
                    <a:lnTo>
                      <a:pt x="156" y="269"/>
                    </a:lnTo>
                    <a:lnTo>
                      <a:pt x="149" y="262"/>
                    </a:lnTo>
                    <a:lnTo>
                      <a:pt x="143" y="258"/>
                    </a:lnTo>
                    <a:lnTo>
                      <a:pt x="135" y="253"/>
                    </a:lnTo>
                    <a:lnTo>
                      <a:pt x="128" y="252"/>
                    </a:lnTo>
                    <a:lnTo>
                      <a:pt x="121" y="253"/>
                    </a:lnTo>
                    <a:lnTo>
                      <a:pt x="114" y="260"/>
                    </a:lnTo>
                    <a:lnTo>
                      <a:pt x="100" y="270"/>
                    </a:lnTo>
                    <a:lnTo>
                      <a:pt x="88" y="280"/>
                    </a:lnTo>
                    <a:lnTo>
                      <a:pt x="74" y="289"/>
                    </a:lnTo>
                    <a:lnTo>
                      <a:pt x="62" y="299"/>
                    </a:lnTo>
                    <a:lnTo>
                      <a:pt x="48" y="305"/>
                    </a:lnTo>
                    <a:lnTo>
                      <a:pt x="35" y="312"/>
                    </a:lnTo>
                    <a:lnTo>
                      <a:pt x="21" y="317"/>
                    </a:lnTo>
                    <a:lnTo>
                      <a:pt x="10" y="322"/>
                    </a:lnTo>
                    <a:lnTo>
                      <a:pt x="62" y="187"/>
                    </a:lnTo>
                    <a:lnTo>
                      <a:pt x="55" y="178"/>
                    </a:lnTo>
                    <a:lnTo>
                      <a:pt x="48" y="169"/>
                    </a:lnTo>
                    <a:lnTo>
                      <a:pt x="39" y="160"/>
                    </a:lnTo>
                    <a:lnTo>
                      <a:pt x="30" y="151"/>
                    </a:lnTo>
                    <a:lnTo>
                      <a:pt x="20" y="140"/>
                    </a:lnTo>
                    <a:lnTo>
                      <a:pt x="11" y="131"/>
                    </a:lnTo>
                    <a:lnTo>
                      <a:pt x="4" y="121"/>
                    </a:lnTo>
                    <a:lnTo>
                      <a:pt x="0" y="114"/>
                    </a:lnTo>
                    <a:lnTo>
                      <a:pt x="27" y="117"/>
                    </a:lnTo>
                    <a:lnTo>
                      <a:pt x="52" y="112"/>
                    </a:lnTo>
                    <a:lnTo>
                      <a:pt x="73" y="100"/>
                    </a:lnTo>
                    <a:lnTo>
                      <a:pt x="92" y="84"/>
                    </a:lnTo>
                    <a:lnTo>
                      <a:pt x="108" y="64"/>
                    </a:lnTo>
                    <a:lnTo>
                      <a:pt x="124" y="42"/>
                    </a:lnTo>
                    <a:lnTo>
                      <a:pt x="139" y="19"/>
                    </a:lnTo>
                    <a:lnTo>
                      <a:pt x="156" y="0"/>
                    </a:lnTo>
                    <a:lnTo>
                      <a:pt x="166" y="0"/>
                    </a:lnTo>
                    <a:lnTo>
                      <a:pt x="228" y="104"/>
                    </a:lnTo>
                    <a:close/>
                  </a:path>
                </a:pathLst>
              </a:custGeom>
              <a:solidFill>
                <a:srgbClr val="000000"/>
              </a:solidFill>
              <a:ln w="9525">
                <a:noFill/>
                <a:round/>
                <a:headEnd/>
                <a:tailEnd/>
              </a:ln>
            </p:spPr>
            <p:txBody>
              <a:bodyPr/>
              <a:lstStyle/>
              <a:p>
                <a:pPr>
                  <a:defRPr/>
                </a:pPr>
                <a:endParaRPr lang="en-CA"/>
              </a:p>
            </p:txBody>
          </p:sp>
          <p:sp>
            <p:nvSpPr>
              <p:cNvPr id="1229913" name="Freeform 89"/>
              <p:cNvSpPr>
                <a:spLocks/>
              </p:cNvSpPr>
              <p:nvPr/>
            </p:nvSpPr>
            <p:spPr bwMode="auto">
              <a:xfrm>
                <a:off x="4131" y="618"/>
                <a:ext cx="46" cy="52"/>
              </a:xfrm>
              <a:custGeom>
                <a:avLst/>
                <a:gdLst/>
                <a:ahLst/>
                <a:cxnLst>
                  <a:cxn ang="0">
                    <a:pos x="197" y="94"/>
                  </a:cxn>
                  <a:cxn ang="0">
                    <a:pos x="204" y="94"/>
                  </a:cxn>
                  <a:cxn ang="0">
                    <a:pos x="212" y="94"/>
                  </a:cxn>
                  <a:cxn ang="0">
                    <a:pos x="220" y="94"/>
                  </a:cxn>
                  <a:cxn ang="0">
                    <a:pos x="229" y="94"/>
                  </a:cxn>
                  <a:cxn ang="0">
                    <a:pos x="222" y="103"/>
                  </a:cxn>
                  <a:cxn ang="0">
                    <a:pos x="216" y="111"/>
                  </a:cxn>
                  <a:cxn ang="0">
                    <a:pos x="208" y="116"/>
                  </a:cxn>
                  <a:cxn ang="0">
                    <a:pos x="202" y="122"/>
                  </a:cxn>
                  <a:cxn ang="0">
                    <a:pos x="194" y="127"/>
                  </a:cxn>
                  <a:cxn ang="0">
                    <a:pos x="187" y="131"/>
                  </a:cxn>
                  <a:cxn ang="0">
                    <a:pos x="180" y="137"/>
                  </a:cxn>
                  <a:cxn ang="0">
                    <a:pos x="177" y="145"/>
                  </a:cxn>
                  <a:cxn ang="0">
                    <a:pos x="180" y="159"/>
                  </a:cxn>
                  <a:cxn ang="0">
                    <a:pos x="186" y="175"/>
                  </a:cxn>
                  <a:cxn ang="0">
                    <a:pos x="193" y="190"/>
                  </a:cxn>
                  <a:cxn ang="0">
                    <a:pos x="199" y="206"/>
                  </a:cxn>
                  <a:cxn ang="0">
                    <a:pos x="204" y="219"/>
                  </a:cxn>
                  <a:cxn ang="0">
                    <a:pos x="207" y="233"/>
                  </a:cxn>
                  <a:cxn ang="0">
                    <a:pos x="208" y="245"/>
                  </a:cxn>
                  <a:cxn ang="0">
                    <a:pos x="207" y="259"/>
                  </a:cxn>
                  <a:cxn ang="0">
                    <a:pos x="93" y="176"/>
                  </a:cxn>
                  <a:cxn ang="0">
                    <a:pos x="0" y="238"/>
                  </a:cxn>
                  <a:cxn ang="0">
                    <a:pos x="4" y="221"/>
                  </a:cxn>
                  <a:cxn ang="0">
                    <a:pos x="11" y="208"/>
                  </a:cxn>
                  <a:cxn ang="0">
                    <a:pos x="16" y="194"/>
                  </a:cxn>
                  <a:cxn ang="0">
                    <a:pos x="24" y="182"/>
                  </a:cxn>
                  <a:cxn ang="0">
                    <a:pos x="30" y="168"/>
                  </a:cxn>
                  <a:cxn ang="0">
                    <a:pos x="35" y="157"/>
                  </a:cxn>
                  <a:cxn ang="0">
                    <a:pos x="39" y="146"/>
                  </a:cxn>
                  <a:cxn ang="0">
                    <a:pos x="41" y="134"/>
                  </a:cxn>
                  <a:cxn ang="0">
                    <a:pos x="33" y="129"/>
                  </a:cxn>
                  <a:cxn ang="0">
                    <a:pos x="26" y="124"/>
                  </a:cxn>
                  <a:cxn ang="0">
                    <a:pos x="21" y="118"/>
                  </a:cxn>
                  <a:cxn ang="0">
                    <a:pos x="16" y="112"/>
                  </a:cxn>
                  <a:cxn ang="0">
                    <a:pos x="12" y="104"/>
                  </a:cxn>
                  <a:cxn ang="0">
                    <a:pos x="7" y="97"/>
                  </a:cxn>
                  <a:cxn ang="0">
                    <a:pos x="4" y="89"/>
                  </a:cxn>
                  <a:cxn ang="0">
                    <a:pos x="0" y="83"/>
                  </a:cxn>
                  <a:cxn ang="0">
                    <a:pos x="73" y="72"/>
                  </a:cxn>
                  <a:cxn ang="0">
                    <a:pos x="125" y="0"/>
                  </a:cxn>
                  <a:cxn ang="0">
                    <a:pos x="136" y="9"/>
                  </a:cxn>
                  <a:cxn ang="0">
                    <a:pos x="144" y="23"/>
                  </a:cxn>
                  <a:cxn ang="0">
                    <a:pos x="148" y="37"/>
                  </a:cxn>
                  <a:cxn ang="0">
                    <a:pos x="153" y="54"/>
                  </a:cxn>
                  <a:cxn ang="0">
                    <a:pos x="156" y="68"/>
                  </a:cxn>
                  <a:cxn ang="0">
                    <a:pos x="164" y="81"/>
                  </a:cxn>
                  <a:cxn ang="0">
                    <a:pos x="177" y="89"/>
                  </a:cxn>
                  <a:cxn ang="0">
                    <a:pos x="197" y="94"/>
                  </a:cxn>
                </a:cxnLst>
                <a:rect l="0" t="0" r="r" b="b"/>
                <a:pathLst>
                  <a:path w="229" h="259">
                    <a:moveTo>
                      <a:pt x="197" y="94"/>
                    </a:moveTo>
                    <a:lnTo>
                      <a:pt x="204" y="94"/>
                    </a:lnTo>
                    <a:lnTo>
                      <a:pt x="212" y="94"/>
                    </a:lnTo>
                    <a:lnTo>
                      <a:pt x="220" y="94"/>
                    </a:lnTo>
                    <a:lnTo>
                      <a:pt x="229" y="94"/>
                    </a:lnTo>
                    <a:lnTo>
                      <a:pt x="222" y="103"/>
                    </a:lnTo>
                    <a:lnTo>
                      <a:pt x="216" y="111"/>
                    </a:lnTo>
                    <a:lnTo>
                      <a:pt x="208" y="116"/>
                    </a:lnTo>
                    <a:lnTo>
                      <a:pt x="202" y="122"/>
                    </a:lnTo>
                    <a:lnTo>
                      <a:pt x="194" y="127"/>
                    </a:lnTo>
                    <a:lnTo>
                      <a:pt x="187" y="131"/>
                    </a:lnTo>
                    <a:lnTo>
                      <a:pt x="180" y="137"/>
                    </a:lnTo>
                    <a:lnTo>
                      <a:pt x="177" y="145"/>
                    </a:lnTo>
                    <a:lnTo>
                      <a:pt x="180" y="159"/>
                    </a:lnTo>
                    <a:lnTo>
                      <a:pt x="186" y="175"/>
                    </a:lnTo>
                    <a:lnTo>
                      <a:pt x="193" y="190"/>
                    </a:lnTo>
                    <a:lnTo>
                      <a:pt x="199" y="206"/>
                    </a:lnTo>
                    <a:lnTo>
                      <a:pt x="204" y="219"/>
                    </a:lnTo>
                    <a:lnTo>
                      <a:pt x="207" y="233"/>
                    </a:lnTo>
                    <a:lnTo>
                      <a:pt x="208" y="245"/>
                    </a:lnTo>
                    <a:lnTo>
                      <a:pt x="207" y="259"/>
                    </a:lnTo>
                    <a:lnTo>
                      <a:pt x="93" y="176"/>
                    </a:lnTo>
                    <a:lnTo>
                      <a:pt x="0" y="238"/>
                    </a:lnTo>
                    <a:lnTo>
                      <a:pt x="4" y="221"/>
                    </a:lnTo>
                    <a:lnTo>
                      <a:pt x="11" y="208"/>
                    </a:lnTo>
                    <a:lnTo>
                      <a:pt x="16" y="194"/>
                    </a:lnTo>
                    <a:lnTo>
                      <a:pt x="24" y="182"/>
                    </a:lnTo>
                    <a:lnTo>
                      <a:pt x="30" y="168"/>
                    </a:lnTo>
                    <a:lnTo>
                      <a:pt x="35" y="157"/>
                    </a:lnTo>
                    <a:lnTo>
                      <a:pt x="39" y="146"/>
                    </a:lnTo>
                    <a:lnTo>
                      <a:pt x="41" y="134"/>
                    </a:lnTo>
                    <a:lnTo>
                      <a:pt x="33" y="129"/>
                    </a:lnTo>
                    <a:lnTo>
                      <a:pt x="26" y="124"/>
                    </a:lnTo>
                    <a:lnTo>
                      <a:pt x="21" y="118"/>
                    </a:lnTo>
                    <a:lnTo>
                      <a:pt x="16" y="112"/>
                    </a:lnTo>
                    <a:lnTo>
                      <a:pt x="12" y="104"/>
                    </a:lnTo>
                    <a:lnTo>
                      <a:pt x="7" y="97"/>
                    </a:lnTo>
                    <a:lnTo>
                      <a:pt x="4" y="89"/>
                    </a:lnTo>
                    <a:lnTo>
                      <a:pt x="0" y="83"/>
                    </a:lnTo>
                    <a:lnTo>
                      <a:pt x="73" y="72"/>
                    </a:lnTo>
                    <a:lnTo>
                      <a:pt x="125" y="0"/>
                    </a:lnTo>
                    <a:lnTo>
                      <a:pt x="136" y="9"/>
                    </a:lnTo>
                    <a:lnTo>
                      <a:pt x="144" y="23"/>
                    </a:lnTo>
                    <a:lnTo>
                      <a:pt x="148" y="37"/>
                    </a:lnTo>
                    <a:lnTo>
                      <a:pt x="153" y="54"/>
                    </a:lnTo>
                    <a:lnTo>
                      <a:pt x="156" y="68"/>
                    </a:lnTo>
                    <a:lnTo>
                      <a:pt x="164" y="81"/>
                    </a:lnTo>
                    <a:lnTo>
                      <a:pt x="177" y="89"/>
                    </a:lnTo>
                    <a:lnTo>
                      <a:pt x="197" y="94"/>
                    </a:lnTo>
                    <a:close/>
                  </a:path>
                </a:pathLst>
              </a:custGeom>
              <a:solidFill>
                <a:srgbClr val="FFFF4C"/>
              </a:solidFill>
              <a:ln w="9525">
                <a:noFill/>
                <a:round/>
                <a:headEnd/>
                <a:tailEnd/>
              </a:ln>
            </p:spPr>
            <p:txBody>
              <a:bodyPr/>
              <a:lstStyle/>
              <a:p>
                <a:pPr>
                  <a:defRPr/>
                </a:pPr>
                <a:endParaRPr lang="en-CA"/>
              </a:p>
            </p:txBody>
          </p:sp>
          <p:sp>
            <p:nvSpPr>
              <p:cNvPr id="1229914" name="Freeform 90"/>
              <p:cNvSpPr>
                <a:spLocks/>
              </p:cNvSpPr>
              <p:nvPr/>
            </p:nvSpPr>
            <p:spPr bwMode="auto">
              <a:xfrm>
                <a:off x="4249" y="726"/>
                <a:ext cx="62" cy="60"/>
              </a:xfrm>
              <a:custGeom>
                <a:avLst/>
                <a:gdLst/>
                <a:ahLst/>
                <a:cxnLst>
                  <a:cxn ang="0">
                    <a:pos x="210" y="24"/>
                  </a:cxn>
                  <a:cxn ang="0">
                    <a:pos x="213" y="51"/>
                  </a:cxn>
                  <a:cxn ang="0">
                    <a:pos x="216" y="75"/>
                  </a:cxn>
                  <a:cxn ang="0">
                    <a:pos x="229" y="95"/>
                  </a:cxn>
                  <a:cxn ang="0">
                    <a:pos x="249" y="104"/>
                  </a:cxn>
                  <a:cxn ang="0">
                    <a:pos x="271" y="107"/>
                  </a:cxn>
                  <a:cxn ang="0">
                    <a:pos x="291" y="114"/>
                  </a:cxn>
                  <a:cxn ang="0">
                    <a:pos x="306" y="126"/>
                  </a:cxn>
                  <a:cxn ang="0">
                    <a:pos x="239" y="197"/>
                  </a:cxn>
                  <a:cxn ang="0">
                    <a:pos x="240" y="219"/>
                  </a:cxn>
                  <a:cxn ang="0">
                    <a:pos x="243" y="243"/>
                  </a:cxn>
                  <a:cxn ang="0">
                    <a:pos x="247" y="267"/>
                  </a:cxn>
                  <a:cxn ang="0">
                    <a:pos x="249" y="290"/>
                  </a:cxn>
                  <a:cxn ang="0">
                    <a:pos x="220" y="285"/>
                  </a:cxn>
                  <a:cxn ang="0">
                    <a:pos x="198" y="272"/>
                  </a:cxn>
                  <a:cxn ang="0">
                    <a:pos x="177" y="255"/>
                  </a:cxn>
                  <a:cxn ang="0">
                    <a:pos x="155" y="238"/>
                  </a:cxn>
                  <a:cxn ang="0">
                    <a:pos x="133" y="255"/>
                  </a:cxn>
                  <a:cxn ang="0">
                    <a:pos x="114" y="273"/>
                  </a:cxn>
                  <a:cxn ang="0">
                    <a:pos x="94" y="288"/>
                  </a:cxn>
                  <a:cxn ang="0">
                    <a:pos x="73" y="300"/>
                  </a:cxn>
                  <a:cxn ang="0">
                    <a:pos x="67" y="258"/>
                  </a:cxn>
                  <a:cxn ang="0">
                    <a:pos x="83" y="216"/>
                  </a:cxn>
                  <a:cxn ang="0">
                    <a:pos x="90" y="178"/>
                  </a:cxn>
                  <a:cxn ang="0">
                    <a:pos x="63" y="156"/>
                  </a:cxn>
                  <a:cxn ang="0">
                    <a:pos x="47" y="147"/>
                  </a:cxn>
                  <a:cxn ang="0">
                    <a:pos x="31" y="138"/>
                  </a:cxn>
                  <a:cxn ang="0">
                    <a:pos x="15" y="128"/>
                  </a:cxn>
                  <a:cxn ang="0">
                    <a:pos x="0" y="114"/>
                  </a:cxn>
                  <a:cxn ang="0">
                    <a:pos x="115" y="84"/>
                  </a:cxn>
                  <a:cxn ang="0">
                    <a:pos x="135" y="62"/>
                  </a:cxn>
                  <a:cxn ang="0">
                    <a:pos x="156" y="37"/>
                  </a:cxn>
                  <a:cxn ang="0">
                    <a:pos x="179" y="14"/>
                  </a:cxn>
                  <a:cxn ang="0">
                    <a:pos x="207" y="0"/>
                  </a:cxn>
                </a:cxnLst>
                <a:rect l="0" t="0" r="r" b="b"/>
                <a:pathLst>
                  <a:path w="311" h="300">
                    <a:moveTo>
                      <a:pt x="207" y="10"/>
                    </a:moveTo>
                    <a:lnTo>
                      <a:pt x="210" y="24"/>
                    </a:lnTo>
                    <a:lnTo>
                      <a:pt x="212" y="38"/>
                    </a:lnTo>
                    <a:lnTo>
                      <a:pt x="213" y="51"/>
                    </a:lnTo>
                    <a:lnTo>
                      <a:pt x="215" y="64"/>
                    </a:lnTo>
                    <a:lnTo>
                      <a:pt x="216" y="75"/>
                    </a:lnTo>
                    <a:lnTo>
                      <a:pt x="222" y="86"/>
                    </a:lnTo>
                    <a:lnTo>
                      <a:pt x="229" y="95"/>
                    </a:lnTo>
                    <a:lnTo>
                      <a:pt x="239" y="104"/>
                    </a:lnTo>
                    <a:lnTo>
                      <a:pt x="249" y="104"/>
                    </a:lnTo>
                    <a:lnTo>
                      <a:pt x="260" y="105"/>
                    </a:lnTo>
                    <a:lnTo>
                      <a:pt x="271" y="107"/>
                    </a:lnTo>
                    <a:lnTo>
                      <a:pt x="282" y="111"/>
                    </a:lnTo>
                    <a:lnTo>
                      <a:pt x="291" y="114"/>
                    </a:lnTo>
                    <a:lnTo>
                      <a:pt x="299" y="121"/>
                    </a:lnTo>
                    <a:lnTo>
                      <a:pt x="306" y="126"/>
                    </a:lnTo>
                    <a:lnTo>
                      <a:pt x="311" y="134"/>
                    </a:lnTo>
                    <a:lnTo>
                      <a:pt x="239" y="197"/>
                    </a:lnTo>
                    <a:lnTo>
                      <a:pt x="239" y="208"/>
                    </a:lnTo>
                    <a:lnTo>
                      <a:pt x="240" y="219"/>
                    </a:lnTo>
                    <a:lnTo>
                      <a:pt x="241" y="230"/>
                    </a:lnTo>
                    <a:lnTo>
                      <a:pt x="243" y="243"/>
                    </a:lnTo>
                    <a:lnTo>
                      <a:pt x="245" y="254"/>
                    </a:lnTo>
                    <a:lnTo>
                      <a:pt x="247" y="267"/>
                    </a:lnTo>
                    <a:lnTo>
                      <a:pt x="248" y="278"/>
                    </a:lnTo>
                    <a:lnTo>
                      <a:pt x="249" y="290"/>
                    </a:lnTo>
                    <a:lnTo>
                      <a:pt x="233" y="288"/>
                    </a:lnTo>
                    <a:lnTo>
                      <a:pt x="220" y="285"/>
                    </a:lnTo>
                    <a:lnTo>
                      <a:pt x="208" y="278"/>
                    </a:lnTo>
                    <a:lnTo>
                      <a:pt x="198" y="272"/>
                    </a:lnTo>
                    <a:lnTo>
                      <a:pt x="187" y="263"/>
                    </a:lnTo>
                    <a:lnTo>
                      <a:pt x="177" y="255"/>
                    </a:lnTo>
                    <a:lnTo>
                      <a:pt x="165" y="245"/>
                    </a:lnTo>
                    <a:lnTo>
                      <a:pt x="155" y="238"/>
                    </a:lnTo>
                    <a:lnTo>
                      <a:pt x="143" y="245"/>
                    </a:lnTo>
                    <a:lnTo>
                      <a:pt x="133" y="255"/>
                    </a:lnTo>
                    <a:lnTo>
                      <a:pt x="123" y="264"/>
                    </a:lnTo>
                    <a:lnTo>
                      <a:pt x="114" y="273"/>
                    </a:lnTo>
                    <a:lnTo>
                      <a:pt x="103" y="280"/>
                    </a:lnTo>
                    <a:lnTo>
                      <a:pt x="94" y="288"/>
                    </a:lnTo>
                    <a:lnTo>
                      <a:pt x="83" y="295"/>
                    </a:lnTo>
                    <a:lnTo>
                      <a:pt x="73" y="300"/>
                    </a:lnTo>
                    <a:lnTo>
                      <a:pt x="66" y="279"/>
                    </a:lnTo>
                    <a:lnTo>
                      <a:pt x="67" y="258"/>
                    </a:lnTo>
                    <a:lnTo>
                      <a:pt x="74" y="236"/>
                    </a:lnTo>
                    <a:lnTo>
                      <a:pt x="83" y="216"/>
                    </a:lnTo>
                    <a:lnTo>
                      <a:pt x="89" y="195"/>
                    </a:lnTo>
                    <a:lnTo>
                      <a:pt x="90" y="178"/>
                    </a:lnTo>
                    <a:lnTo>
                      <a:pt x="82" y="165"/>
                    </a:lnTo>
                    <a:lnTo>
                      <a:pt x="63" y="156"/>
                    </a:lnTo>
                    <a:lnTo>
                      <a:pt x="54" y="151"/>
                    </a:lnTo>
                    <a:lnTo>
                      <a:pt x="47" y="147"/>
                    </a:lnTo>
                    <a:lnTo>
                      <a:pt x="38" y="142"/>
                    </a:lnTo>
                    <a:lnTo>
                      <a:pt x="31" y="138"/>
                    </a:lnTo>
                    <a:lnTo>
                      <a:pt x="23" y="132"/>
                    </a:lnTo>
                    <a:lnTo>
                      <a:pt x="15" y="128"/>
                    </a:lnTo>
                    <a:lnTo>
                      <a:pt x="7" y="121"/>
                    </a:lnTo>
                    <a:lnTo>
                      <a:pt x="0" y="114"/>
                    </a:lnTo>
                    <a:lnTo>
                      <a:pt x="11" y="104"/>
                    </a:lnTo>
                    <a:lnTo>
                      <a:pt x="115" y="84"/>
                    </a:lnTo>
                    <a:lnTo>
                      <a:pt x="125" y="73"/>
                    </a:lnTo>
                    <a:lnTo>
                      <a:pt x="135" y="62"/>
                    </a:lnTo>
                    <a:lnTo>
                      <a:pt x="145" y="50"/>
                    </a:lnTo>
                    <a:lnTo>
                      <a:pt x="156" y="37"/>
                    </a:lnTo>
                    <a:lnTo>
                      <a:pt x="167" y="24"/>
                    </a:lnTo>
                    <a:lnTo>
                      <a:pt x="179" y="14"/>
                    </a:lnTo>
                    <a:lnTo>
                      <a:pt x="193" y="4"/>
                    </a:lnTo>
                    <a:lnTo>
                      <a:pt x="207" y="0"/>
                    </a:lnTo>
                    <a:lnTo>
                      <a:pt x="207" y="10"/>
                    </a:lnTo>
                    <a:close/>
                  </a:path>
                </a:pathLst>
              </a:custGeom>
              <a:solidFill>
                <a:srgbClr val="000000"/>
              </a:solidFill>
              <a:ln w="9525">
                <a:noFill/>
                <a:round/>
                <a:headEnd/>
                <a:tailEnd/>
              </a:ln>
            </p:spPr>
            <p:txBody>
              <a:bodyPr/>
              <a:lstStyle/>
              <a:p>
                <a:pPr>
                  <a:defRPr/>
                </a:pPr>
                <a:endParaRPr lang="en-CA"/>
              </a:p>
            </p:txBody>
          </p:sp>
          <p:sp>
            <p:nvSpPr>
              <p:cNvPr id="1229915" name="Freeform 91"/>
              <p:cNvSpPr>
                <a:spLocks/>
              </p:cNvSpPr>
              <p:nvPr/>
            </p:nvSpPr>
            <p:spPr bwMode="auto">
              <a:xfrm>
                <a:off x="4257" y="733"/>
                <a:ext cx="48" cy="47"/>
              </a:xfrm>
              <a:custGeom>
                <a:avLst/>
                <a:gdLst/>
                <a:ahLst/>
                <a:cxnLst>
                  <a:cxn ang="0">
                    <a:pos x="207" y="102"/>
                  </a:cxn>
                  <a:cxn ang="0">
                    <a:pos x="239" y="102"/>
                  </a:cxn>
                  <a:cxn ang="0">
                    <a:pos x="230" y="109"/>
                  </a:cxn>
                  <a:cxn ang="0">
                    <a:pos x="221" y="116"/>
                  </a:cxn>
                  <a:cxn ang="0">
                    <a:pos x="211" y="122"/>
                  </a:cxn>
                  <a:cxn ang="0">
                    <a:pos x="201" y="128"/>
                  </a:cxn>
                  <a:cxn ang="0">
                    <a:pos x="191" y="134"/>
                  </a:cxn>
                  <a:cxn ang="0">
                    <a:pos x="182" y="140"/>
                  </a:cxn>
                  <a:cxn ang="0">
                    <a:pos x="172" y="146"/>
                  </a:cxn>
                  <a:cxn ang="0">
                    <a:pos x="165" y="154"/>
                  </a:cxn>
                  <a:cxn ang="0">
                    <a:pos x="187" y="228"/>
                  </a:cxn>
                  <a:cxn ang="0">
                    <a:pos x="174" y="226"/>
                  </a:cxn>
                  <a:cxn ang="0">
                    <a:pos x="164" y="222"/>
                  </a:cxn>
                  <a:cxn ang="0">
                    <a:pos x="154" y="215"/>
                  </a:cxn>
                  <a:cxn ang="0">
                    <a:pos x="146" y="209"/>
                  </a:cxn>
                  <a:cxn ang="0">
                    <a:pos x="136" y="200"/>
                  </a:cxn>
                  <a:cxn ang="0">
                    <a:pos x="128" y="192"/>
                  </a:cxn>
                  <a:cxn ang="0">
                    <a:pos x="120" y="183"/>
                  </a:cxn>
                  <a:cxn ang="0">
                    <a:pos x="113" y="176"/>
                  </a:cxn>
                  <a:cxn ang="0">
                    <a:pos x="41" y="238"/>
                  </a:cxn>
                  <a:cxn ang="0">
                    <a:pos x="73" y="124"/>
                  </a:cxn>
                  <a:cxn ang="0">
                    <a:pos x="60" y="119"/>
                  </a:cxn>
                  <a:cxn ang="0">
                    <a:pos x="50" y="117"/>
                  </a:cxn>
                  <a:cxn ang="0">
                    <a:pos x="40" y="114"/>
                  </a:cxn>
                  <a:cxn ang="0">
                    <a:pos x="32" y="110"/>
                  </a:cxn>
                  <a:cxn ang="0">
                    <a:pos x="23" y="106"/>
                  </a:cxn>
                  <a:cxn ang="0">
                    <a:pos x="15" y="100"/>
                  </a:cxn>
                  <a:cxn ang="0">
                    <a:pos x="7" y="92"/>
                  </a:cxn>
                  <a:cxn ang="0">
                    <a:pos x="0" y="82"/>
                  </a:cxn>
                  <a:cxn ang="0">
                    <a:pos x="8" y="81"/>
                  </a:cxn>
                  <a:cxn ang="0">
                    <a:pos x="18" y="80"/>
                  </a:cxn>
                  <a:cxn ang="0">
                    <a:pos x="29" y="78"/>
                  </a:cxn>
                  <a:cxn ang="0">
                    <a:pos x="41" y="76"/>
                  </a:cxn>
                  <a:cxn ang="0">
                    <a:pos x="52" y="74"/>
                  </a:cxn>
                  <a:cxn ang="0">
                    <a:pos x="64" y="73"/>
                  </a:cxn>
                  <a:cxn ang="0">
                    <a:pos x="73" y="72"/>
                  </a:cxn>
                  <a:cxn ang="0">
                    <a:pos x="83" y="72"/>
                  </a:cxn>
                  <a:cxn ang="0">
                    <a:pos x="145" y="0"/>
                  </a:cxn>
                  <a:cxn ang="0">
                    <a:pos x="149" y="12"/>
                  </a:cxn>
                  <a:cxn ang="0">
                    <a:pos x="152" y="28"/>
                  </a:cxn>
                  <a:cxn ang="0">
                    <a:pos x="153" y="45"/>
                  </a:cxn>
                  <a:cxn ang="0">
                    <a:pos x="156" y="62"/>
                  </a:cxn>
                  <a:cxn ang="0">
                    <a:pos x="160" y="78"/>
                  </a:cxn>
                  <a:cxn ang="0">
                    <a:pos x="169" y="90"/>
                  </a:cxn>
                  <a:cxn ang="0">
                    <a:pos x="183" y="99"/>
                  </a:cxn>
                  <a:cxn ang="0">
                    <a:pos x="207" y="102"/>
                  </a:cxn>
                </a:cxnLst>
                <a:rect l="0" t="0" r="r" b="b"/>
                <a:pathLst>
                  <a:path w="239" h="238">
                    <a:moveTo>
                      <a:pt x="207" y="102"/>
                    </a:moveTo>
                    <a:lnTo>
                      <a:pt x="239" y="102"/>
                    </a:lnTo>
                    <a:lnTo>
                      <a:pt x="230" y="109"/>
                    </a:lnTo>
                    <a:lnTo>
                      <a:pt x="221" y="116"/>
                    </a:lnTo>
                    <a:lnTo>
                      <a:pt x="211" y="122"/>
                    </a:lnTo>
                    <a:lnTo>
                      <a:pt x="201" y="128"/>
                    </a:lnTo>
                    <a:lnTo>
                      <a:pt x="191" y="134"/>
                    </a:lnTo>
                    <a:lnTo>
                      <a:pt x="182" y="140"/>
                    </a:lnTo>
                    <a:lnTo>
                      <a:pt x="172" y="146"/>
                    </a:lnTo>
                    <a:lnTo>
                      <a:pt x="165" y="154"/>
                    </a:lnTo>
                    <a:lnTo>
                      <a:pt x="187" y="228"/>
                    </a:lnTo>
                    <a:lnTo>
                      <a:pt x="174" y="226"/>
                    </a:lnTo>
                    <a:lnTo>
                      <a:pt x="164" y="222"/>
                    </a:lnTo>
                    <a:lnTo>
                      <a:pt x="154" y="215"/>
                    </a:lnTo>
                    <a:lnTo>
                      <a:pt x="146" y="209"/>
                    </a:lnTo>
                    <a:lnTo>
                      <a:pt x="136" y="200"/>
                    </a:lnTo>
                    <a:lnTo>
                      <a:pt x="128" y="192"/>
                    </a:lnTo>
                    <a:lnTo>
                      <a:pt x="120" y="183"/>
                    </a:lnTo>
                    <a:lnTo>
                      <a:pt x="113" y="176"/>
                    </a:lnTo>
                    <a:lnTo>
                      <a:pt x="41" y="238"/>
                    </a:lnTo>
                    <a:lnTo>
                      <a:pt x="73" y="124"/>
                    </a:lnTo>
                    <a:lnTo>
                      <a:pt x="60" y="119"/>
                    </a:lnTo>
                    <a:lnTo>
                      <a:pt x="50" y="117"/>
                    </a:lnTo>
                    <a:lnTo>
                      <a:pt x="40" y="114"/>
                    </a:lnTo>
                    <a:lnTo>
                      <a:pt x="32" y="110"/>
                    </a:lnTo>
                    <a:lnTo>
                      <a:pt x="23" y="106"/>
                    </a:lnTo>
                    <a:lnTo>
                      <a:pt x="15" y="100"/>
                    </a:lnTo>
                    <a:lnTo>
                      <a:pt x="7" y="92"/>
                    </a:lnTo>
                    <a:lnTo>
                      <a:pt x="0" y="82"/>
                    </a:lnTo>
                    <a:lnTo>
                      <a:pt x="8" y="81"/>
                    </a:lnTo>
                    <a:lnTo>
                      <a:pt x="18" y="80"/>
                    </a:lnTo>
                    <a:lnTo>
                      <a:pt x="29" y="78"/>
                    </a:lnTo>
                    <a:lnTo>
                      <a:pt x="41" y="76"/>
                    </a:lnTo>
                    <a:lnTo>
                      <a:pt x="52" y="74"/>
                    </a:lnTo>
                    <a:lnTo>
                      <a:pt x="64" y="73"/>
                    </a:lnTo>
                    <a:lnTo>
                      <a:pt x="73" y="72"/>
                    </a:lnTo>
                    <a:lnTo>
                      <a:pt x="83" y="72"/>
                    </a:lnTo>
                    <a:lnTo>
                      <a:pt x="145" y="0"/>
                    </a:lnTo>
                    <a:lnTo>
                      <a:pt x="149" y="12"/>
                    </a:lnTo>
                    <a:lnTo>
                      <a:pt x="152" y="28"/>
                    </a:lnTo>
                    <a:lnTo>
                      <a:pt x="153" y="45"/>
                    </a:lnTo>
                    <a:lnTo>
                      <a:pt x="156" y="62"/>
                    </a:lnTo>
                    <a:lnTo>
                      <a:pt x="160" y="78"/>
                    </a:lnTo>
                    <a:lnTo>
                      <a:pt x="169" y="90"/>
                    </a:lnTo>
                    <a:lnTo>
                      <a:pt x="183" y="99"/>
                    </a:lnTo>
                    <a:lnTo>
                      <a:pt x="207" y="102"/>
                    </a:lnTo>
                    <a:close/>
                  </a:path>
                </a:pathLst>
              </a:custGeom>
              <a:solidFill>
                <a:srgbClr val="FFFF4C"/>
              </a:solidFill>
              <a:ln w="9525">
                <a:noFill/>
                <a:round/>
                <a:headEnd/>
                <a:tailEnd/>
              </a:ln>
            </p:spPr>
            <p:txBody>
              <a:bodyPr/>
              <a:lstStyle/>
              <a:p>
                <a:pPr>
                  <a:defRPr/>
                </a:pPr>
                <a:endParaRPr lang="en-CA"/>
              </a:p>
            </p:txBody>
          </p:sp>
          <p:sp>
            <p:nvSpPr>
              <p:cNvPr id="1229916" name="Freeform 92"/>
              <p:cNvSpPr>
                <a:spLocks/>
              </p:cNvSpPr>
              <p:nvPr/>
            </p:nvSpPr>
            <p:spPr bwMode="auto">
              <a:xfrm>
                <a:off x="3969" y="730"/>
                <a:ext cx="69" cy="69"/>
              </a:xfrm>
              <a:custGeom>
                <a:avLst/>
                <a:gdLst/>
                <a:ahLst/>
                <a:cxnLst>
                  <a:cxn ang="0">
                    <a:pos x="218" y="0"/>
                  </a:cxn>
                  <a:cxn ang="0">
                    <a:pos x="217" y="15"/>
                  </a:cxn>
                  <a:cxn ang="0">
                    <a:pos x="216" y="32"/>
                  </a:cxn>
                  <a:cxn ang="0">
                    <a:pos x="215" y="49"/>
                  </a:cxn>
                  <a:cxn ang="0">
                    <a:pos x="215" y="66"/>
                  </a:cxn>
                  <a:cxn ang="0">
                    <a:pos x="215" y="82"/>
                  </a:cxn>
                  <a:cxn ang="0">
                    <a:pos x="217" y="97"/>
                  </a:cxn>
                  <a:cxn ang="0">
                    <a:pos x="221" y="112"/>
                  </a:cxn>
                  <a:cxn ang="0">
                    <a:pos x="229" y="126"/>
                  </a:cxn>
                  <a:cxn ang="0">
                    <a:pos x="343" y="156"/>
                  </a:cxn>
                  <a:cxn ang="0">
                    <a:pos x="343" y="166"/>
                  </a:cxn>
                  <a:cxn ang="0">
                    <a:pos x="239" y="229"/>
                  </a:cxn>
                  <a:cxn ang="0">
                    <a:pos x="239" y="242"/>
                  </a:cxn>
                  <a:cxn ang="0">
                    <a:pos x="240" y="256"/>
                  </a:cxn>
                  <a:cxn ang="0">
                    <a:pos x="240" y="268"/>
                  </a:cxn>
                  <a:cxn ang="0">
                    <a:pos x="242" y="280"/>
                  </a:cxn>
                  <a:cxn ang="0">
                    <a:pos x="242" y="291"/>
                  </a:cxn>
                  <a:cxn ang="0">
                    <a:pos x="242" y="303"/>
                  </a:cxn>
                  <a:cxn ang="0">
                    <a:pos x="241" y="317"/>
                  </a:cxn>
                  <a:cxn ang="0">
                    <a:pos x="239" y="332"/>
                  </a:cxn>
                  <a:cxn ang="0">
                    <a:pos x="226" y="326"/>
                  </a:cxn>
                  <a:cxn ang="0">
                    <a:pos x="216" y="319"/>
                  </a:cxn>
                  <a:cxn ang="0">
                    <a:pos x="207" y="309"/>
                  </a:cxn>
                  <a:cxn ang="0">
                    <a:pos x="198" y="300"/>
                  </a:cxn>
                  <a:cxn ang="0">
                    <a:pos x="189" y="288"/>
                  </a:cxn>
                  <a:cxn ang="0">
                    <a:pos x="181" y="278"/>
                  </a:cxn>
                  <a:cxn ang="0">
                    <a:pos x="173" y="268"/>
                  </a:cxn>
                  <a:cxn ang="0">
                    <a:pos x="166" y="260"/>
                  </a:cxn>
                  <a:cxn ang="0">
                    <a:pos x="62" y="343"/>
                  </a:cxn>
                  <a:cxn ang="0">
                    <a:pos x="56" y="334"/>
                  </a:cxn>
                  <a:cxn ang="0">
                    <a:pos x="53" y="325"/>
                  </a:cxn>
                  <a:cxn ang="0">
                    <a:pos x="52" y="315"/>
                  </a:cxn>
                  <a:cxn ang="0">
                    <a:pos x="56" y="306"/>
                  </a:cxn>
                  <a:cxn ang="0">
                    <a:pos x="58" y="296"/>
                  </a:cxn>
                  <a:cxn ang="0">
                    <a:pos x="62" y="286"/>
                  </a:cxn>
                  <a:cxn ang="0">
                    <a:pos x="67" y="277"/>
                  </a:cxn>
                  <a:cxn ang="0">
                    <a:pos x="73" y="270"/>
                  </a:cxn>
                  <a:cxn ang="0">
                    <a:pos x="104" y="218"/>
                  </a:cxn>
                  <a:cxn ang="0">
                    <a:pos x="91" y="207"/>
                  </a:cxn>
                  <a:cxn ang="0">
                    <a:pos x="77" y="197"/>
                  </a:cxn>
                  <a:cxn ang="0">
                    <a:pos x="61" y="188"/>
                  </a:cxn>
                  <a:cxn ang="0">
                    <a:pos x="48" y="180"/>
                  </a:cxn>
                  <a:cxn ang="0">
                    <a:pos x="33" y="170"/>
                  </a:cxn>
                  <a:cxn ang="0">
                    <a:pos x="21" y="161"/>
                  </a:cxn>
                  <a:cxn ang="0">
                    <a:pos x="8" y="149"/>
                  </a:cxn>
                  <a:cxn ang="0">
                    <a:pos x="0" y="136"/>
                  </a:cxn>
                  <a:cxn ang="0">
                    <a:pos x="8" y="128"/>
                  </a:cxn>
                  <a:cxn ang="0">
                    <a:pos x="18" y="125"/>
                  </a:cxn>
                  <a:cxn ang="0">
                    <a:pos x="28" y="122"/>
                  </a:cxn>
                  <a:cxn ang="0">
                    <a:pos x="41" y="122"/>
                  </a:cxn>
                  <a:cxn ang="0">
                    <a:pos x="52" y="122"/>
                  </a:cxn>
                  <a:cxn ang="0">
                    <a:pos x="64" y="123"/>
                  </a:cxn>
                  <a:cxn ang="0">
                    <a:pos x="73" y="125"/>
                  </a:cxn>
                  <a:cxn ang="0">
                    <a:pos x="83" y="126"/>
                  </a:cxn>
                  <a:cxn ang="0">
                    <a:pos x="197" y="0"/>
                  </a:cxn>
                  <a:cxn ang="0">
                    <a:pos x="218" y="0"/>
                  </a:cxn>
                </a:cxnLst>
                <a:rect l="0" t="0" r="r" b="b"/>
                <a:pathLst>
                  <a:path w="343" h="343">
                    <a:moveTo>
                      <a:pt x="218" y="0"/>
                    </a:moveTo>
                    <a:lnTo>
                      <a:pt x="217" y="15"/>
                    </a:lnTo>
                    <a:lnTo>
                      <a:pt x="216" y="32"/>
                    </a:lnTo>
                    <a:lnTo>
                      <a:pt x="215" y="49"/>
                    </a:lnTo>
                    <a:lnTo>
                      <a:pt x="215" y="66"/>
                    </a:lnTo>
                    <a:lnTo>
                      <a:pt x="215" y="82"/>
                    </a:lnTo>
                    <a:lnTo>
                      <a:pt x="217" y="97"/>
                    </a:lnTo>
                    <a:lnTo>
                      <a:pt x="221" y="112"/>
                    </a:lnTo>
                    <a:lnTo>
                      <a:pt x="229" y="126"/>
                    </a:lnTo>
                    <a:lnTo>
                      <a:pt x="343" y="156"/>
                    </a:lnTo>
                    <a:lnTo>
                      <a:pt x="343" y="166"/>
                    </a:lnTo>
                    <a:lnTo>
                      <a:pt x="239" y="229"/>
                    </a:lnTo>
                    <a:lnTo>
                      <a:pt x="239" y="242"/>
                    </a:lnTo>
                    <a:lnTo>
                      <a:pt x="240" y="256"/>
                    </a:lnTo>
                    <a:lnTo>
                      <a:pt x="240" y="268"/>
                    </a:lnTo>
                    <a:lnTo>
                      <a:pt x="242" y="280"/>
                    </a:lnTo>
                    <a:lnTo>
                      <a:pt x="242" y="291"/>
                    </a:lnTo>
                    <a:lnTo>
                      <a:pt x="242" y="303"/>
                    </a:lnTo>
                    <a:lnTo>
                      <a:pt x="241" y="317"/>
                    </a:lnTo>
                    <a:lnTo>
                      <a:pt x="239" y="332"/>
                    </a:lnTo>
                    <a:lnTo>
                      <a:pt x="226" y="326"/>
                    </a:lnTo>
                    <a:lnTo>
                      <a:pt x="216" y="319"/>
                    </a:lnTo>
                    <a:lnTo>
                      <a:pt x="207" y="309"/>
                    </a:lnTo>
                    <a:lnTo>
                      <a:pt x="198" y="300"/>
                    </a:lnTo>
                    <a:lnTo>
                      <a:pt x="189" y="288"/>
                    </a:lnTo>
                    <a:lnTo>
                      <a:pt x="181" y="278"/>
                    </a:lnTo>
                    <a:lnTo>
                      <a:pt x="173" y="268"/>
                    </a:lnTo>
                    <a:lnTo>
                      <a:pt x="166" y="260"/>
                    </a:lnTo>
                    <a:lnTo>
                      <a:pt x="62" y="343"/>
                    </a:lnTo>
                    <a:lnTo>
                      <a:pt x="56" y="334"/>
                    </a:lnTo>
                    <a:lnTo>
                      <a:pt x="53" y="325"/>
                    </a:lnTo>
                    <a:lnTo>
                      <a:pt x="52" y="315"/>
                    </a:lnTo>
                    <a:lnTo>
                      <a:pt x="56" y="306"/>
                    </a:lnTo>
                    <a:lnTo>
                      <a:pt x="58" y="296"/>
                    </a:lnTo>
                    <a:lnTo>
                      <a:pt x="62" y="286"/>
                    </a:lnTo>
                    <a:lnTo>
                      <a:pt x="67" y="277"/>
                    </a:lnTo>
                    <a:lnTo>
                      <a:pt x="73" y="270"/>
                    </a:lnTo>
                    <a:lnTo>
                      <a:pt x="104" y="218"/>
                    </a:lnTo>
                    <a:lnTo>
                      <a:pt x="91" y="207"/>
                    </a:lnTo>
                    <a:lnTo>
                      <a:pt x="77" y="197"/>
                    </a:lnTo>
                    <a:lnTo>
                      <a:pt x="61" y="188"/>
                    </a:lnTo>
                    <a:lnTo>
                      <a:pt x="48" y="180"/>
                    </a:lnTo>
                    <a:lnTo>
                      <a:pt x="33" y="170"/>
                    </a:lnTo>
                    <a:lnTo>
                      <a:pt x="21" y="161"/>
                    </a:lnTo>
                    <a:lnTo>
                      <a:pt x="8" y="149"/>
                    </a:lnTo>
                    <a:lnTo>
                      <a:pt x="0" y="136"/>
                    </a:lnTo>
                    <a:lnTo>
                      <a:pt x="8" y="128"/>
                    </a:lnTo>
                    <a:lnTo>
                      <a:pt x="18" y="125"/>
                    </a:lnTo>
                    <a:lnTo>
                      <a:pt x="28" y="122"/>
                    </a:lnTo>
                    <a:lnTo>
                      <a:pt x="41" y="122"/>
                    </a:lnTo>
                    <a:lnTo>
                      <a:pt x="52" y="122"/>
                    </a:lnTo>
                    <a:lnTo>
                      <a:pt x="64" y="123"/>
                    </a:lnTo>
                    <a:lnTo>
                      <a:pt x="73" y="125"/>
                    </a:lnTo>
                    <a:lnTo>
                      <a:pt x="83" y="126"/>
                    </a:lnTo>
                    <a:lnTo>
                      <a:pt x="197" y="0"/>
                    </a:lnTo>
                    <a:lnTo>
                      <a:pt x="218" y="0"/>
                    </a:lnTo>
                    <a:close/>
                  </a:path>
                </a:pathLst>
              </a:custGeom>
              <a:solidFill>
                <a:srgbClr val="000000"/>
              </a:solidFill>
              <a:ln w="9525">
                <a:noFill/>
                <a:round/>
                <a:headEnd/>
                <a:tailEnd/>
              </a:ln>
            </p:spPr>
            <p:txBody>
              <a:bodyPr/>
              <a:lstStyle/>
              <a:p>
                <a:pPr>
                  <a:defRPr/>
                </a:pPr>
                <a:endParaRPr lang="en-CA"/>
              </a:p>
            </p:txBody>
          </p:sp>
          <p:sp>
            <p:nvSpPr>
              <p:cNvPr id="1229917" name="Freeform 93"/>
              <p:cNvSpPr>
                <a:spLocks/>
              </p:cNvSpPr>
              <p:nvPr/>
            </p:nvSpPr>
            <p:spPr bwMode="auto">
              <a:xfrm>
                <a:off x="3977" y="739"/>
                <a:ext cx="52" cy="49"/>
              </a:xfrm>
              <a:custGeom>
                <a:avLst/>
                <a:gdLst/>
                <a:ahLst/>
                <a:cxnLst>
                  <a:cxn ang="0">
                    <a:pos x="155" y="104"/>
                  </a:cxn>
                  <a:cxn ang="0">
                    <a:pos x="166" y="107"/>
                  </a:cxn>
                  <a:cxn ang="0">
                    <a:pos x="180" y="111"/>
                  </a:cxn>
                  <a:cxn ang="0">
                    <a:pos x="193" y="114"/>
                  </a:cxn>
                  <a:cxn ang="0">
                    <a:pos x="207" y="119"/>
                  </a:cxn>
                  <a:cxn ang="0">
                    <a:pos x="219" y="122"/>
                  </a:cxn>
                  <a:cxn ang="0">
                    <a:pos x="233" y="127"/>
                  </a:cxn>
                  <a:cxn ang="0">
                    <a:pos x="245" y="130"/>
                  </a:cxn>
                  <a:cxn ang="0">
                    <a:pos x="259" y="135"/>
                  </a:cxn>
                  <a:cxn ang="0">
                    <a:pos x="187" y="166"/>
                  </a:cxn>
                  <a:cxn ang="0">
                    <a:pos x="176" y="249"/>
                  </a:cxn>
                  <a:cxn ang="0">
                    <a:pos x="167" y="241"/>
                  </a:cxn>
                  <a:cxn ang="0">
                    <a:pos x="161" y="233"/>
                  </a:cxn>
                  <a:cxn ang="0">
                    <a:pos x="155" y="225"/>
                  </a:cxn>
                  <a:cxn ang="0">
                    <a:pos x="149" y="217"/>
                  </a:cxn>
                  <a:cxn ang="0">
                    <a:pos x="142" y="209"/>
                  </a:cxn>
                  <a:cxn ang="0">
                    <a:pos x="137" y="201"/>
                  </a:cxn>
                  <a:cxn ang="0">
                    <a:pos x="130" y="193"/>
                  </a:cxn>
                  <a:cxn ang="0">
                    <a:pos x="124" y="187"/>
                  </a:cxn>
                  <a:cxn ang="0">
                    <a:pos x="52" y="238"/>
                  </a:cxn>
                  <a:cxn ang="0">
                    <a:pos x="52" y="229"/>
                  </a:cxn>
                  <a:cxn ang="0">
                    <a:pos x="57" y="220"/>
                  </a:cxn>
                  <a:cxn ang="0">
                    <a:pos x="61" y="210"/>
                  </a:cxn>
                  <a:cxn ang="0">
                    <a:pos x="68" y="200"/>
                  </a:cxn>
                  <a:cxn ang="0">
                    <a:pos x="75" y="189"/>
                  </a:cxn>
                  <a:cxn ang="0">
                    <a:pos x="81" y="177"/>
                  </a:cxn>
                  <a:cxn ang="0">
                    <a:pos x="87" y="166"/>
                  </a:cxn>
                  <a:cxn ang="0">
                    <a:pos x="93" y="156"/>
                  </a:cxn>
                  <a:cxn ang="0">
                    <a:pos x="0" y="104"/>
                  </a:cxn>
                  <a:cxn ang="0">
                    <a:pos x="62" y="104"/>
                  </a:cxn>
                  <a:cxn ang="0">
                    <a:pos x="70" y="87"/>
                  </a:cxn>
                  <a:cxn ang="0">
                    <a:pos x="80" y="74"/>
                  </a:cxn>
                  <a:cxn ang="0">
                    <a:pos x="90" y="60"/>
                  </a:cxn>
                  <a:cxn ang="0">
                    <a:pos x="103" y="48"/>
                  </a:cxn>
                  <a:cxn ang="0">
                    <a:pos x="114" y="34"/>
                  </a:cxn>
                  <a:cxn ang="0">
                    <a:pos x="126" y="23"/>
                  </a:cxn>
                  <a:cxn ang="0">
                    <a:pos x="135" y="11"/>
                  </a:cxn>
                  <a:cxn ang="0">
                    <a:pos x="145" y="0"/>
                  </a:cxn>
                  <a:cxn ang="0">
                    <a:pos x="155" y="104"/>
                  </a:cxn>
                </a:cxnLst>
                <a:rect l="0" t="0" r="r" b="b"/>
                <a:pathLst>
                  <a:path w="259" h="249">
                    <a:moveTo>
                      <a:pt x="155" y="104"/>
                    </a:moveTo>
                    <a:lnTo>
                      <a:pt x="166" y="107"/>
                    </a:lnTo>
                    <a:lnTo>
                      <a:pt x="180" y="111"/>
                    </a:lnTo>
                    <a:lnTo>
                      <a:pt x="193" y="114"/>
                    </a:lnTo>
                    <a:lnTo>
                      <a:pt x="207" y="119"/>
                    </a:lnTo>
                    <a:lnTo>
                      <a:pt x="219" y="122"/>
                    </a:lnTo>
                    <a:lnTo>
                      <a:pt x="233" y="127"/>
                    </a:lnTo>
                    <a:lnTo>
                      <a:pt x="245" y="130"/>
                    </a:lnTo>
                    <a:lnTo>
                      <a:pt x="259" y="135"/>
                    </a:lnTo>
                    <a:lnTo>
                      <a:pt x="187" y="166"/>
                    </a:lnTo>
                    <a:lnTo>
                      <a:pt x="176" y="249"/>
                    </a:lnTo>
                    <a:lnTo>
                      <a:pt x="167" y="241"/>
                    </a:lnTo>
                    <a:lnTo>
                      <a:pt x="161" y="233"/>
                    </a:lnTo>
                    <a:lnTo>
                      <a:pt x="155" y="225"/>
                    </a:lnTo>
                    <a:lnTo>
                      <a:pt x="149" y="217"/>
                    </a:lnTo>
                    <a:lnTo>
                      <a:pt x="142" y="209"/>
                    </a:lnTo>
                    <a:lnTo>
                      <a:pt x="137" y="201"/>
                    </a:lnTo>
                    <a:lnTo>
                      <a:pt x="130" y="193"/>
                    </a:lnTo>
                    <a:lnTo>
                      <a:pt x="124" y="187"/>
                    </a:lnTo>
                    <a:lnTo>
                      <a:pt x="52" y="238"/>
                    </a:lnTo>
                    <a:lnTo>
                      <a:pt x="52" y="229"/>
                    </a:lnTo>
                    <a:lnTo>
                      <a:pt x="57" y="220"/>
                    </a:lnTo>
                    <a:lnTo>
                      <a:pt x="61" y="210"/>
                    </a:lnTo>
                    <a:lnTo>
                      <a:pt x="68" y="200"/>
                    </a:lnTo>
                    <a:lnTo>
                      <a:pt x="75" y="189"/>
                    </a:lnTo>
                    <a:lnTo>
                      <a:pt x="81" y="177"/>
                    </a:lnTo>
                    <a:lnTo>
                      <a:pt x="87" y="166"/>
                    </a:lnTo>
                    <a:lnTo>
                      <a:pt x="93" y="156"/>
                    </a:lnTo>
                    <a:lnTo>
                      <a:pt x="0" y="104"/>
                    </a:lnTo>
                    <a:lnTo>
                      <a:pt x="62" y="104"/>
                    </a:lnTo>
                    <a:lnTo>
                      <a:pt x="70" y="87"/>
                    </a:lnTo>
                    <a:lnTo>
                      <a:pt x="80" y="74"/>
                    </a:lnTo>
                    <a:lnTo>
                      <a:pt x="90" y="60"/>
                    </a:lnTo>
                    <a:lnTo>
                      <a:pt x="103" y="48"/>
                    </a:lnTo>
                    <a:lnTo>
                      <a:pt x="114" y="34"/>
                    </a:lnTo>
                    <a:lnTo>
                      <a:pt x="126" y="23"/>
                    </a:lnTo>
                    <a:lnTo>
                      <a:pt x="135" y="11"/>
                    </a:lnTo>
                    <a:lnTo>
                      <a:pt x="145" y="0"/>
                    </a:lnTo>
                    <a:lnTo>
                      <a:pt x="155" y="104"/>
                    </a:lnTo>
                    <a:close/>
                  </a:path>
                </a:pathLst>
              </a:custGeom>
              <a:solidFill>
                <a:srgbClr val="FFFF4C"/>
              </a:solidFill>
              <a:ln w="9525">
                <a:noFill/>
                <a:round/>
                <a:headEnd/>
                <a:tailEnd/>
              </a:ln>
            </p:spPr>
            <p:txBody>
              <a:bodyPr/>
              <a:lstStyle/>
              <a:p>
                <a:pPr>
                  <a:defRPr/>
                </a:pPr>
                <a:endParaRPr lang="en-CA"/>
              </a:p>
            </p:txBody>
          </p:sp>
          <p:sp>
            <p:nvSpPr>
              <p:cNvPr id="1229918" name="Freeform 94"/>
              <p:cNvSpPr>
                <a:spLocks/>
              </p:cNvSpPr>
              <p:nvPr/>
            </p:nvSpPr>
            <p:spPr bwMode="auto">
              <a:xfrm>
                <a:off x="3973" y="542"/>
                <a:ext cx="58" cy="58"/>
              </a:xfrm>
              <a:custGeom>
                <a:avLst/>
                <a:gdLst/>
                <a:ahLst/>
                <a:cxnLst>
                  <a:cxn ang="0">
                    <a:pos x="197" y="94"/>
                  </a:cxn>
                  <a:cxn ang="0">
                    <a:pos x="205" y="94"/>
                  </a:cxn>
                  <a:cxn ang="0">
                    <a:pos x="217" y="94"/>
                  </a:cxn>
                  <a:cxn ang="0">
                    <a:pos x="230" y="94"/>
                  </a:cxn>
                  <a:cxn ang="0">
                    <a:pos x="244" y="96"/>
                  </a:cxn>
                  <a:cxn ang="0">
                    <a:pos x="256" y="97"/>
                  </a:cxn>
                  <a:cxn ang="0">
                    <a:pos x="270" y="102"/>
                  </a:cxn>
                  <a:cxn ang="0">
                    <a:pos x="280" y="106"/>
                  </a:cxn>
                  <a:cxn ang="0">
                    <a:pos x="290" y="114"/>
                  </a:cxn>
                  <a:cxn ang="0">
                    <a:pos x="278" y="126"/>
                  </a:cxn>
                  <a:cxn ang="0">
                    <a:pos x="263" y="137"/>
                  </a:cxn>
                  <a:cxn ang="0">
                    <a:pos x="246" y="145"/>
                  </a:cxn>
                  <a:cxn ang="0">
                    <a:pos x="230" y="152"/>
                  </a:cxn>
                  <a:cxn ang="0">
                    <a:pos x="215" y="160"/>
                  </a:cxn>
                  <a:cxn ang="0">
                    <a:pos x="208" y="172"/>
                  </a:cxn>
                  <a:cxn ang="0">
                    <a:pos x="206" y="186"/>
                  </a:cxn>
                  <a:cxn ang="0">
                    <a:pos x="218" y="208"/>
                  </a:cxn>
                  <a:cxn ang="0">
                    <a:pos x="221" y="215"/>
                  </a:cxn>
                  <a:cxn ang="0">
                    <a:pos x="224" y="223"/>
                  </a:cxn>
                  <a:cxn ang="0">
                    <a:pos x="227" y="230"/>
                  </a:cxn>
                  <a:cxn ang="0">
                    <a:pos x="230" y="238"/>
                  </a:cxn>
                  <a:cxn ang="0">
                    <a:pos x="230" y="245"/>
                  </a:cxn>
                  <a:cxn ang="0">
                    <a:pos x="231" y="254"/>
                  </a:cxn>
                  <a:cxn ang="0">
                    <a:pos x="230" y="261"/>
                  </a:cxn>
                  <a:cxn ang="0">
                    <a:pos x="228" y="270"/>
                  </a:cxn>
                  <a:cxn ang="0">
                    <a:pos x="215" y="268"/>
                  </a:cxn>
                  <a:cxn ang="0">
                    <a:pos x="205" y="262"/>
                  </a:cxn>
                  <a:cxn ang="0">
                    <a:pos x="195" y="254"/>
                  </a:cxn>
                  <a:cxn ang="0">
                    <a:pos x="186" y="246"/>
                  </a:cxn>
                  <a:cxn ang="0">
                    <a:pos x="176" y="235"/>
                  </a:cxn>
                  <a:cxn ang="0">
                    <a:pos x="166" y="225"/>
                  </a:cxn>
                  <a:cxn ang="0">
                    <a:pos x="156" y="216"/>
                  </a:cxn>
                  <a:cxn ang="0">
                    <a:pos x="145" y="208"/>
                  </a:cxn>
                  <a:cxn ang="0">
                    <a:pos x="52" y="290"/>
                  </a:cxn>
                  <a:cxn ang="0">
                    <a:pos x="41" y="280"/>
                  </a:cxn>
                  <a:cxn ang="0">
                    <a:pos x="41" y="264"/>
                  </a:cxn>
                  <a:cxn ang="0">
                    <a:pos x="46" y="251"/>
                  </a:cxn>
                  <a:cxn ang="0">
                    <a:pos x="52" y="236"/>
                  </a:cxn>
                  <a:cxn ang="0">
                    <a:pos x="59" y="223"/>
                  </a:cxn>
                  <a:cxn ang="0">
                    <a:pos x="66" y="208"/>
                  </a:cxn>
                  <a:cxn ang="0">
                    <a:pos x="76" y="194"/>
                  </a:cxn>
                  <a:cxn ang="0">
                    <a:pos x="84" y="180"/>
                  </a:cxn>
                  <a:cxn ang="0">
                    <a:pos x="93" y="166"/>
                  </a:cxn>
                  <a:cxn ang="0">
                    <a:pos x="80" y="160"/>
                  </a:cxn>
                  <a:cxn ang="0">
                    <a:pos x="67" y="156"/>
                  </a:cxn>
                  <a:cxn ang="0">
                    <a:pos x="55" y="149"/>
                  </a:cxn>
                  <a:cxn ang="0">
                    <a:pos x="43" y="143"/>
                  </a:cxn>
                  <a:cxn ang="0">
                    <a:pos x="29" y="136"/>
                  </a:cxn>
                  <a:cxn ang="0">
                    <a:pos x="18" y="129"/>
                  </a:cxn>
                  <a:cxn ang="0">
                    <a:pos x="7" y="121"/>
                  </a:cxn>
                  <a:cxn ang="0">
                    <a:pos x="0" y="114"/>
                  </a:cxn>
                  <a:cxn ang="0">
                    <a:pos x="0" y="104"/>
                  </a:cxn>
                  <a:cxn ang="0">
                    <a:pos x="104" y="94"/>
                  </a:cxn>
                  <a:cxn ang="0">
                    <a:pos x="156" y="0"/>
                  </a:cxn>
                  <a:cxn ang="0">
                    <a:pos x="162" y="7"/>
                  </a:cxn>
                  <a:cxn ang="0">
                    <a:pos x="169" y="17"/>
                  </a:cxn>
                  <a:cxn ang="0">
                    <a:pos x="174" y="27"/>
                  </a:cxn>
                  <a:cxn ang="0">
                    <a:pos x="179" y="38"/>
                  </a:cxn>
                  <a:cxn ang="0">
                    <a:pos x="184" y="50"/>
                  </a:cxn>
                  <a:cxn ang="0">
                    <a:pos x="188" y="63"/>
                  </a:cxn>
                  <a:cxn ang="0">
                    <a:pos x="193" y="77"/>
                  </a:cxn>
                  <a:cxn ang="0">
                    <a:pos x="197" y="94"/>
                  </a:cxn>
                </a:cxnLst>
                <a:rect l="0" t="0" r="r" b="b"/>
                <a:pathLst>
                  <a:path w="290" h="290">
                    <a:moveTo>
                      <a:pt x="197" y="94"/>
                    </a:moveTo>
                    <a:lnTo>
                      <a:pt x="205" y="94"/>
                    </a:lnTo>
                    <a:lnTo>
                      <a:pt x="217" y="94"/>
                    </a:lnTo>
                    <a:lnTo>
                      <a:pt x="230" y="94"/>
                    </a:lnTo>
                    <a:lnTo>
                      <a:pt x="244" y="96"/>
                    </a:lnTo>
                    <a:lnTo>
                      <a:pt x="256" y="97"/>
                    </a:lnTo>
                    <a:lnTo>
                      <a:pt x="270" y="102"/>
                    </a:lnTo>
                    <a:lnTo>
                      <a:pt x="280" y="106"/>
                    </a:lnTo>
                    <a:lnTo>
                      <a:pt x="290" y="114"/>
                    </a:lnTo>
                    <a:lnTo>
                      <a:pt x="278" y="126"/>
                    </a:lnTo>
                    <a:lnTo>
                      <a:pt x="263" y="137"/>
                    </a:lnTo>
                    <a:lnTo>
                      <a:pt x="246" y="145"/>
                    </a:lnTo>
                    <a:lnTo>
                      <a:pt x="230" y="152"/>
                    </a:lnTo>
                    <a:lnTo>
                      <a:pt x="215" y="160"/>
                    </a:lnTo>
                    <a:lnTo>
                      <a:pt x="208" y="172"/>
                    </a:lnTo>
                    <a:lnTo>
                      <a:pt x="206" y="186"/>
                    </a:lnTo>
                    <a:lnTo>
                      <a:pt x="218" y="208"/>
                    </a:lnTo>
                    <a:lnTo>
                      <a:pt x="221" y="215"/>
                    </a:lnTo>
                    <a:lnTo>
                      <a:pt x="224" y="223"/>
                    </a:lnTo>
                    <a:lnTo>
                      <a:pt x="227" y="230"/>
                    </a:lnTo>
                    <a:lnTo>
                      <a:pt x="230" y="238"/>
                    </a:lnTo>
                    <a:lnTo>
                      <a:pt x="230" y="245"/>
                    </a:lnTo>
                    <a:lnTo>
                      <a:pt x="231" y="254"/>
                    </a:lnTo>
                    <a:lnTo>
                      <a:pt x="230" y="261"/>
                    </a:lnTo>
                    <a:lnTo>
                      <a:pt x="228" y="270"/>
                    </a:lnTo>
                    <a:lnTo>
                      <a:pt x="215" y="268"/>
                    </a:lnTo>
                    <a:lnTo>
                      <a:pt x="205" y="262"/>
                    </a:lnTo>
                    <a:lnTo>
                      <a:pt x="195" y="254"/>
                    </a:lnTo>
                    <a:lnTo>
                      <a:pt x="186" y="246"/>
                    </a:lnTo>
                    <a:lnTo>
                      <a:pt x="176" y="235"/>
                    </a:lnTo>
                    <a:lnTo>
                      <a:pt x="166" y="225"/>
                    </a:lnTo>
                    <a:lnTo>
                      <a:pt x="156" y="216"/>
                    </a:lnTo>
                    <a:lnTo>
                      <a:pt x="145" y="208"/>
                    </a:lnTo>
                    <a:lnTo>
                      <a:pt x="52" y="290"/>
                    </a:lnTo>
                    <a:lnTo>
                      <a:pt x="41" y="280"/>
                    </a:lnTo>
                    <a:lnTo>
                      <a:pt x="41" y="264"/>
                    </a:lnTo>
                    <a:lnTo>
                      <a:pt x="46" y="251"/>
                    </a:lnTo>
                    <a:lnTo>
                      <a:pt x="52" y="236"/>
                    </a:lnTo>
                    <a:lnTo>
                      <a:pt x="59" y="223"/>
                    </a:lnTo>
                    <a:lnTo>
                      <a:pt x="66" y="208"/>
                    </a:lnTo>
                    <a:lnTo>
                      <a:pt x="76" y="194"/>
                    </a:lnTo>
                    <a:lnTo>
                      <a:pt x="84" y="180"/>
                    </a:lnTo>
                    <a:lnTo>
                      <a:pt x="93" y="166"/>
                    </a:lnTo>
                    <a:lnTo>
                      <a:pt x="80" y="160"/>
                    </a:lnTo>
                    <a:lnTo>
                      <a:pt x="67" y="156"/>
                    </a:lnTo>
                    <a:lnTo>
                      <a:pt x="55" y="149"/>
                    </a:lnTo>
                    <a:lnTo>
                      <a:pt x="43" y="143"/>
                    </a:lnTo>
                    <a:lnTo>
                      <a:pt x="29" y="136"/>
                    </a:lnTo>
                    <a:lnTo>
                      <a:pt x="18" y="129"/>
                    </a:lnTo>
                    <a:lnTo>
                      <a:pt x="7" y="121"/>
                    </a:lnTo>
                    <a:lnTo>
                      <a:pt x="0" y="114"/>
                    </a:lnTo>
                    <a:lnTo>
                      <a:pt x="0" y="104"/>
                    </a:lnTo>
                    <a:lnTo>
                      <a:pt x="104" y="94"/>
                    </a:lnTo>
                    <a:lnTo>
                      <a:pt x="156" y="0"/>
                    </a:lnTo>
                    <a:lnTo>
                      <a:pt x="162" y="7"/>
                    </a:lnTo>
                    <a:lnTo>
                      <a:pt x="169" y="17"/>
                    </a:lnTo>
                    <a:lnTo>
                      <a:pt x="174" y="27"/>
                    </a:lnTo>
                    <a:lnTo>
                      <a:pt x="179" y="38"/>
                    </a:lnTo>
                    <a:lnTo>
                      <a:pt x="184" y="50"/>
                    </a:lnTo>
                    <a:lnTo>
                      <a:pt x="188" y="63"/>
                    </a:lnTo>
                    <a:lnTo>
                      <a:pt x="193" y="77"/>
                    </a:lnTo>
                    <a:lnTo>
                      <a:pt x="197" y="94"/>
                    </a:lnTo>
                    <a:close/>
                  </a:path>
                </a:pathLst>
              </a:custGeom>
              <a:solidFill>
                <a:srgbClr val="000000"/>
              </a:solidFill>
              <a:ln w="9525">
                <a:noFill/>
                <a:round/>
                <a:headEnd/>
                <a:tailEnd/>
              </a:ln>
            </p:spPr>
            <p:txBody>
              <a:bodyPr/>
              <a:lstStyle/>
              <a:p>
                <a:pPr>
                  <a:defRPr/>
                </a:pPr>
                <a:endParaRPr lang="en-CA"/>
              </a:p>
            </p:txBody>
          </p:sp>
          <p:sp>
            <p:nvSpPr>
              <p:cNvPr id="1229919" name="Freeform 95"/>
              <p:cNvSpPr>
                <a:spLocks/>
              </p:cNvSpPr>
              <p:nvPr/>
            </p:nvSpPr>
            <p:spPr bwMode="auto">
              <a:xfrm>
                <a:off x="3981" y="548"/>
                <a:ext cx="42" cy="44"/>
              </a:xfrm>
              <a:custGeom>
                <a:avLst/>
                <a:gdLst/>
                <a:ahLst/>
                <a:cxnLst>
                  <a:cxn ang="0">
                    <a:pos x="156" y="82"/>
                  </a:cxn>
                  <a:cxn ang="0">
                    <a:pos x="208" y="82"/>
                  </a:cxn>
                  <a:cxn ang="0">
                    <a:pos x="156" y="124"/>
                  </a:cxn>
                  <a:cxn ang="0">
                    <a:pos x="156" y="134"/>
                  </a:cxn>
                  <a:cxn ang="0">
                    <a:pos x="157" y="145"/>
                  </a:cxn>
                  <a:cxn ang="0">
                    <a:pos x="159" y="155"/>
                  </a:cxn>
                  <a:cxn ang="0">
                    <a:pos x="161" y="166"/>
                  </a:cxn>
                  <a:cxn ang="0">
                    <a:pos x="162" y="175"/>
                  </a:cxn>
                  <a:cxn ang="0">
                    <a:pos x="164" y="185"/>
                  </a:cxn>
                  <a:cxn ang="0">
                    <a:pos x="165" y="195"/>
                  </a:cxn>
                  <a:cxn ang="0">
                    <a:pos x="167" y="207"/>
                  </a:cxn>
                  <a:cxn ang="0">
                    <a:pos x="104" y="144"/>
                  </a:cxn>
                  <a:cxn ang="0">
                    <a:pos x="32" y="218"/>
                  </a:cxn>
                  <a:cxn ang="0">
                    <a:pos x="33" y="202"/>
                  </a:cxn>
                  <a:cxn ang="0">
                    <a:pos x="38" y="188"/>
                  </a:cxn>
                  <a:cxn ang="0">
                    <a:pos x="44" y="176"/>
                  </a:cxn>
                  <a:cxn ang="0">
                    <a:pos x="52" y="166"/>
                  </a:cxn>
                  <a:cxn ang="0">
                    <a:pos x="59" y="153"/>
                  </a:cxn>
                  <a:cxn ang="0">
                    <a:pos x="66" y="141"/>
                  </a:cxn>
                  <a:cxn ang="0">
                    <a:pos x="70" y="127"/>
                  </a:cxn>
                  <a:cxn ang="0">
                    <a:pos x="73" y="114"/>
                  </a:cxn>
                  <a:cxn ang="0">
                    <a:pos x="0" y="82"/>
                  </a:cxn>
                  <a:cxn ang="0">
                    <a:pos x="7" y="82"/>
                  </a:cxn>
                  <a:cxn ang="0">
                    <a:pos x="15" y="82"/>
                  </a:cxn>
                  <a:cxn ang="0">
                    <a:pos x="23" y="82"/>
                  </a:cxn>
                  <a:cxn ang="0">
                    <a:pos x="32" y="82"/>
                  </a:cxn>
                  <a:cxn ang="0">
                    <a:pos x="41" y="82"/>
                  </a:cxn>
                  <a:cxn ang="0">
                    <a:pos x="50" y="82"/>
                  </a:cxn>
                  <a:cxn ang="0">
                    <a:pos x="60" y="82"/>
                  </a:cxn>
                  <a:cxn ang="0">
                    <a:pos x="73" y="82"/>
                  </a:cxn>
                  <a:cxn ang="0">
                    <a:pos x="115" y="0"/>
                  </a:cxn>
                  <a:cxn ang="0">
                    <a:pos x="120" y="7"/>
                  </a:cxn>
                  <a:cxn ang="0">
                    <a:pos x="125" y="19"/>
                  </a:cxn>
                  <a:cxn ang="0">
                    <a:pos x="127" y="31"/>
                  </a:cxn>
                  <a:cxn ang="0">
                    <a:pos x="130" y="44"/>
                  </a:cxn>
                  <a:cxn ang="0">
                    <a:pos x="134" y="55"/>
                  </a:cxn>
                  <a:cxn ang="0">
                    <a:pos x="138" y="66"/>
                  </a:cxn>
                  <a:cxn ang="0">
                    <a:pos x="145" y="75"/>
                  </a:cxn>
                  <a:cxn ang="0">
                    <a:pos x="156" y="82"/>
                  </a:cxn>
                </a:cxnLst>
                <a:rect l="0" t="0" r="r" b="b"/>
                <a:pathLst>
                  <a:path w="208" h="218">
                    <a:moveTo>
                      <a:pt x="156" y="82"/>
                    </a:moveTo>
                    <a:lnTo>
                      <a:pt x="208" y="82"/>
                    </a:lnTo>
                    <a:lnTo>
                      <a:pt x="156" y="124"/>
                    </a:lnTo>
                    <a:lnTo>
                      <a:pt x="156" y="134"/>
                    </a:lnTo>
                    <a:lnTo>
                      <a:pt x="157" y="145"/>
                    </a:lnTo>
                    <a:lnTo>
                      <a:pt x="159" y="155"/>
                    </a:lnTo>
                    <a:lnTo>
                      <a:pt x="161" y="166"/>
                    </a:lnTo>
                    <a:lnTo>
                      <a:pt x="162" y="175"/>
                    </a:lnTo>
                    <a:lnTo>
                      <a:pt x="164" y="185"/>
                    </a:lnTo>
                    <a:lnTo>
                      <a:pt x="165" y="195"/>
                    </a:lnTo>
                    <a:lnTo>
                      <a:pt x="167" y="207"/>
                    </a:lnTo>
                    <a:lnTo>
                      <a:pt x="104" y="144"/>
                    </a:lnTo>
                    <a:lnTo>
                      <a:pt x="32" y="218"/>
                    </a:lnTo>
                    <a:lnTo>
                      <a:pt x="33" y="202"/>
                    </a:lnTo>
                    <a:lnTo>
                      <a:pt x="38" y="188"/>
                    </a:lnTo>
                    <a:lnTo>
                      <a:pt x="44" y="176"/>
                    </a:lnTo>
                    <a:lnTo>
                      <a:pt x="52" y="166"/>
                    </a:lnTo>
                    <a:lnTo>
                      <a:pt x="59" y="153"/>
                    </a:lnTo>
                    <a:lnTo>
                      <a:pt x="66" y="141"/>
                    </a:lnTo>
                    <a:lnTo>
                      <a:pt x="70" y="127"/>
                    </a:lnTo>
                    <a:lnTo>
                      <a:pt x="73" y="114"/>
                    </a:lnTo>
                    <a:lnTo>
                      <a:pt x="0" y="82"/>
                    </a:lnTo>
                    <a:lnTo>
                      <a:pt x="7" y="82"/>
                    </a:lnTo>
                    <a:lnTo>
                      <a:pt x="15" y="82"/>
                    </a:lnTo>
                    <a:lnTo>
                      <a:pt x="23" y="82"/>
                    </a:lnTo>
                    <a:lnTo>
                      <a:pt x="32" y="82"/>
                    </a:lnTo>
                    <a:lnTo>
                      <a:pt x="41" y="82"/>
                    </a:lnTo>
                    <a:lnTo>
                      <a:pt x="50" y="82"/>
                    </a:lnTo>
                    <a:lnTo>
                      <a:pt x="60" y="82"/>
                    </a:lnTo>
                    <a:lnTo>
                      <a:pt x="73" y="82"/>
                    </a:lnTo>
                    <a:lnTo>
                      <a:pt x="115" y="0"/>
                    </a:lnTo>
                    <a:lnTo>
                      <a:pt x="120" y="7"/>
                    </a:lnTo>
                    <a:lnTo>
                      <a:pt x="125" y="19"/>
                    </a:lnTo>
                    <a:lnTo>
                      <a:pt x="127" y="31"/>
                    </a:lnTo>
                    <a:lnTo>
                      <a:pt x="130" y="44"/>
                    </a:lnTo>
                    <a:lnTo>
                      <a:pt x="134" y="55"/>
                    </a:lnTo>
                    <a:lnTo>
                      <a:pt x="138" y="66"/>
                    </a:lnTo>
                    <a:lnTo>
                      <a:pt x="145" y="75"/>
                    </a:lnTo>
                    <a:lnTo>
                      <a:pt x="156" y="82"/>
                    </a:lnTo>
                    <a:close/>
                  </a:path>
                </a:pathLst>
              </a:custGeom>
              <a:solidFill>
                <a:srgbClr val="FFFF4C"/>
              </a:solidFill>
              <a:ln w="9525">
                <a:noFill/>
                <a:round/>
                <a:headEnd/>
                <a:tailEnd/>
              </a:ln>
            </p:spPr>
            <p:txBody>
              <a:bodyPr/>
              <a:lstStyle/>
              <a:p>
                <a:pPr>
                  <a:defRPr/>
                </a:pPr>
                <a:endParaRPr lang="en-CA"/>
              </a:p>
            </p:txBody>
          </p:sp>
          <p:sp>
            <p:nvSpPr>
              <p:cNvPr id="1229920" name="Freeform 96"/>
              <p:cNvSpPr>
                <a:spLocks/>
              </p:cNvSpPr>
              <p:nvPr/>
            </p:nvSpPr>
            <p:spPr bwMode="auto">
              <a:xfrm>
                <a:off x="4081" y="670"/>
                <a:ext cx="58" cy="58"/>
              </a:xfrm>
              <a:custGeom>
                <a:avLst/>
                <a:gdLst/>
                <a:ahLst/>
                <a:cxnLst>
                  <a:cxn ang="0">
                    <a:pos x="196" y="94"/>
                  </a:cxn>
                  <a:cxn ang="0">
                    <a:pos x="207" y="96"/>
                  </a:cxn>
                  <a:cxn ang="0">
                    <a:pos x="220" y="97"/>
                  </a:cxn>
                  <a:cxn ang="0">
                    <a:pos x="233" y="98"/>
                  </a:cxn>
                  <a:cxn ang="0">
                    <a:pos x="246" y="100"/>
                  </a:cxn>
                  <a:cxn ang="0">
                    <a:pos x="257" y="103"/>
                  </a:cxn>
                  <a:cxn ang="0">
                    <a:pos x="270" y="107"/>
                  </a:cxn>
                  <a:cxn ang="0">
                    <a:pos x="279" y="114"/>
                  </a:cxn>
                  <a:cxn ang="0">
                    <a:pos x="289" y="125"/>
                  </a:cxn>
                  <a:cxn ang="0">
                    <a:pos x="278" y="134"/>
                  </a:cxn>
                  <a:cxn ang="0">
                    <a:pos x="263" y="143"/>
                  </a:cxn>
                  <a:cxn ang="0">
                    <a:pos x="246" y="150"/>
                  </a:cxn>
                  <a:cxn ang="0">
                    <a:pos x="230" y="159"/>
                  </a:cxn>
                  <a:cxn ang="0">
                    <a:pos x="217" y="168"/>
                  </a:cxn>
                  <a:cxn ang="0">
                    <a:pos x="211" y="181"/>
                  </a:cxn>
                  <a:cxn ang="0">
                    <a:pos x="213" y="196"/>
                  </a:cxn>
                  <a:cxn ang="0">
                    <a:pos x="227" y="218"/>
                  </a:cxn>
                  <a:cxn ang="0">
                    <a:pos x="227" y="225"/>
                  </a:cxn>
                  <a:cxn ang="0">
                    <a:pos x="228" y="233"/>
                  </a:cxn>
                  <a:cxn ang="0">
                    <a:pos x="228" y="239"/>
                  </a:cxn>
                  <a:cxn ang="0">
                    <a:pos x="230" y="247"/>
                  </a:cxn>
                  <a:cxn ang="0">
                    <a:pos x="230" y="253"/>
                  </a:cxn>
                  <a:cxn ang="0">
                    <a:pos x="231" y="260"/>
                  </a:cxn>
                  <a:cxn ang="0">
                    <a:pos x="229" y="264"/>
                  </a:cxn>
                  <a:cxn ang="0">
                    <a:pos x="227" y="270"/>
                  </a:cxn>
                  <a:cxn ang="0">
                    <a:pos x="215" y="268"/>
                  </a:cxn>
                  <a:cxn ang="0">
                    <a:pos x="204" y="262"/>
                  </a:cxn>
                  <a:cxn ang="0">
                    <a:pos x="194" y="255"/>
                  </a:cxn>
                  <a:cxn ang="0">
                    <a:pos x="185" y="247"/>
                  </a:cxn>
                  <a:cxn ang="0">
                    <a:pos x="175" y="238"/>
                  </a:cxn>
                  <a:cxn ang="0">
                    <a:pos x="166" y="229"/>
                  </a:cxn>
                  <a:cxn ang="0">
                    <a:pos x="155" y="222"/>
                  </a:cxn>
                  <a:cxn ang="0">
                    <a:pos x="144" y="218"/>
                  </a:cxn>
                  <a:cxn ang="0">
                    <a:pos x="51" y="290"/>
                  </a:cxn>
                  <a:cxn ang="0">
                    <a:pos x="40" y="290"/>
                  </a:cxn>
                  <a:cxn ang="0">
                    <a:pos x="44" y="274"/>
                  </a:cxn>
                  <a:cxn ang="0">
                    <a:pos x="50" y="258"/>
                  </a:cxn>
                  <a:cxn ang="0">
                    <a:pos x="55" y="243"/>
                  </a:cxn>
                  <a:cxn ang="0">
                    <a:pos x="62" y="228"/>
                  </a:cxn>
                  <a:cxn ang="0">
                    <a:pos x="69" y="212"/>
                  </a:cxn>
                  <a:cxn ang="0">
                    <a:pos x="77" y="196"/>
                  </a:cxn>
                  <a:cxn ang="0">
                    <a:pos x="83" y="181"/>
                  </a:cxn>
                  <a:cxn ang="0">
                    <a:pos x="92" y="166"/>
                  </a:cxn>
                  <a:cxn ang="0">
                    <a:pos x="80" y="161"/>
                  </a:cxn>
                  <a:cxn ang="0">
                    <a:pos x="69" y="157"/>
                  </a:cxn>
                  <a:cxn ang="0">
                    <a:pos x="56" y="152"/>
                  </a:cxn>
                  <a:cxn ang="0">
                    <a:pos x="46" y="148"/>
                  </a:cxn>
                  <a:cxn ang="0">
                    <a:pos x="34" y="140"/>
                  </a:cxn>
                  <a:cxn ang="0">
                    <a:pos x="22" y="133"/>
                  </a:cxn>
                  <a:cxn ang="0">
                    <a:pos x="10" y="124"/>
                  </a:cxn>
                  <a:cxn ang="0">
                    <a:pos x="0" y="114"/>
                  </a:cxn>
                  <a:cxn ang="0">
                    <a:pos x="114" y="94"/>
                  </a:cxn>
                  <a:cxn ang="0">
                    <a:pos x="155" y="0"/>
                  </a:cxn>
                  <a:cxn ang="0">
                    <a:pos x="161" y="8"/>
                  </a:cxn>
                  <a:cxn ang="0">
                    <a:pos x="168" y="18"/>
                  </a:cxn>
                  <a:cxn ang="0">
                    <a:pos x="174" y="29"/>
                  </a:cxn>
                  <a:cxn ang="0">
                    <a:pos x="179" y="43"/>
                  </a:cxn>
                  <a:cxn ang="0">
                    <a:pos x="183" y="55"/>
                  </a:cxn>
                  <a:cxn ang="0">
                    <a:pos x="187" y="68"/>
                  </a:cxn>
                  <a:cxn ang="0">
                    <a:pos x="192" y="80"/>
                  </a:cxn>
                  <a:cxn ang="0">
                    <a:pos x="196" y="94"/>
                  </a:cxn>
                </a:cxnLst>
                <a:rect l="0" t="0" r="r" b="b"/>
                <a:pathLst>
                  <a:path w="289" h="290">
                    <a:moveTo>
                      <a:pt x="196" y="94"/>
                    </a:moveTo>
                    <a:lnTo>
                      <a:pt x="207" y="96"/>
                    </a:lnTo>
                    <a:lnTo>
                      <a:pt x="220" y="97"/>
                    </a:lnTo>
                    <a:lnTo>
                      <a:pt x="233" y="98"/>
                    </a:lnTo>
                    <a:lnTo>
                      <a:pt x="246" y="100"/>
                    </a:lnTo>
                    <a:lnTo>
                      <a:pt x="257" y="103"/>
                    </a:lnTo>
                    <a:lnTo>
                      <a:pt x="270" y="107"/>
                    </a:lnTo>
                    <a:lnTo>
                      <a:pt x="279" y="114"/>
                    </a:lnTo>
                    <a:lnTo>
                      <a:pt x="289" y="125"/>
                    </a:lnTo>
                    <a:lnTo>
                      <a:pt x="278" y="134"/>
                    </a:lnTo>
                    <a:lnTo>
                      <a:pt x="263" y="143"/>
                    </a:lnTo>
                    <a:lnTo>
                      <a:pt x="246" y="150"/>
                    </a:lnTo>
                    <a:lnTo>
                      <a:pt x="230" y="159"/>
                    </a:lnTo>
                    <a:lnTo>
                      <a:pt x="217" y="168"/>
                    </a:lnTo>
                    <a:lnTo>
                      <a:pt x="211" y="181"/>
                    </a:lnTo>
                    <a:lnTo>
                      <a:pt x="213" y="196"/>
                    </a:lnTo>
                    <a:lnTo>
                      <a:pt x="227" y="218"/>
                    </a:lnTo>
                    <a:lnTo>
                      <a:pt x="227" y="225"/>
                    </a:lnTo>
                    <a:lnTo>
                      <a:pt x="228" y="233"/>
                    </a:lnTo>
                    <a:lnTo>
                      <a:pt x="228" y="239"/>
                    </a:lnTo>
                    <a:lnTo>
                      <a:pt x="230" y="247"/>
                    </a:lnTo>
                    <a:lnTo>
                      <a:pt x="230" y="253"/>
                    </a:lnTo>
                    <a:lnTo>
                      <a:pt x="231" y="260"/>
                    </a:lnTo>
                    <a:lnTo>
                      <a:pt x="229" y="264"/>
                    </a:lnTo>
                    <a:lnTo>
                      <a:pt x="227" y="270"/>
                    </a:lnTo>
                    <a:lnTo>
                      <a:pt x="215" y="268"/>
                    </a:lnTo>
                    <a:lnTo>
                      <a:pt x="204" y="262"/>
                    </a:lnTo>
                    <a:lnTo>
                      <a:pt x="194" y="255"/>
                    </a:lnTo>
                    <a:lnTo>
                      <a:pt x="185" y="247"/>
                    </a:lnTo>
                    <a:lnTo>
                      <a:pt x="175" y="238"/>
                    </a:lnTo>
                    <a:lnTo>
                      <a:pt x="166" y="229"/>
                    </a:lnTo>
                    <a:lnTo>
                      <a:pt x="155" y="222"/>
                    </a:lnTo>
                    <a:lnTo>
                      <a:pt x="144" y="218"/>
                    </a:lnTo>
                    <a:lnTo>
                      <a:pt x="51" y="290"/>
                    </a:lnTo>
                    <a:lnTo>
                      <a:pt x="40" y="290"/>
                    </a:lnTo>
                    <a:lnTo>
                      <a:pt x="44" y="274"/>
                    </a:lnTo>
                    <a:lnTo>
                      <a:pt x="50" y="258"/>
                    </a:lnTo>
                    <a:lnTo>
                      <a:pt x="55" y="243"/>
                    </a:lnTo>
                    <a:lnTo>
                      <a:pt x="62" y="228"/>
                    </a:lnTo>
                    <a:lnTo>
                      <a:pt x="69" y="212"/>
                    </a:lnTo>
                    <a:lnTo>
                      <a:pt x="77" y="196"/>
                    </a:lnTo>
                    <a:lnTo>
                      <a:pt x="83" y="181"/>
                    </a:lnTo>
                    <a:lnTo>
                      <a:pt x="92" y="166"/>
                    </a:lnTo>
                    <a:lnTo>
                      <a:pt x="80" y="161"/>
                    </a:lnTo>
                    <a:lnTo>
                      <a:pt x="69" y="157"/>
                    </a:lnTo>
                    <a:lnTo>
                      <a:pt x="56" y="152"/>
                    </a:lnTo>
                    <a:lnTo>
                      <a:pt x="46" y="148"/>
                    </a:lnTo>
                    <a:lnTo>
                      <a:pt x="34" y="140"/>
                    </a:lnTo>
                    <a:lnTo>
                      <a:pt x="22" y="133"/>
                    </a:lnTo>
                    <a:lnTo>
                      <a:pt x="10" y="124"/>
                    </a:lnTo>
                    <a:lnTo>
                      <a:pt x="0" y="114"/>
                    </a:lnTo>
                    <a:lnTo>
                      <a:pt x="114" y="94"/>
                    </a:lnTo>
                    <a:lnTo>
                      <a:pt x="155" y="0"/>
                    </a:lnTo>
                    <a:lnTo>
                      <a:pt x="161" y="8"/>
                    </a:lnTo>
                    <a:lnTo>
                      <a:pt x="168" y="18"/>
                    </a:lnTo>
                    <a:lnTo>
                      <a:pt x="174" y="29"/>
                    </a:lnTo>
                    <a:lnTo>
                      <a:pt x="179" y="43"/>
                    </a:lnTo>
                    <a:lnTo>
                      <a:pt x="183" y="55"/>
                    </a:lnTo>
                    <a:lnTo>
                      <a:pt x="187" y="68"/>
                    </a:lnTo>
                    <a:lnTo>
                      <a:pt x="192" y="80"/>
                    </a:lnTo>
                    <a:lnTo>
                      <a:pt x="196" y="94"/>
                    </a:lnTo>
                    <a:close/>
                  </a:path>
                </a:pathLst>
              </a:custGeom>
              <a:solidFill>
                <a:srgbClr val="000000"/>
              </a:solidFill>
              <a:ln w="9525">
                <a:noFill/>
                <a:round/>
                <a:headEnd/>
                <a:tailEnd/>
              </a:ln>
            </p:spPr>
            <p:txBody>
              <a:bodyPr/>
              <a:lstStyle/>
              <a:p>
                <a:pPr>
                  <a:defRPr/>
                </a:pPr>
                <a:endParaRPr lang="en-CA"/>
              </a:p>
            </p:txBody>
          </p:sp>
          <p:sp>
            <p:nvSpPr>
              <p:cNvPr id="1229921" name="Freeform 97"/>
              <p:cNvSpPr>
                <a:spLocks/>
              </p:cNvSpPr>
              <p:nvPr/>
            </p:nvSpPr>
            <p:spPr bwMode="auto">
              <a:xfrm>
                <a:off x="4089" y="679"/>
                <a:ext cx="42" cy="41"/>
              </a:xfrm>
              <a:custGeom>
                <a:avLst/>
                <a:gdLst/>
                <a:ahLst/>
                <a:cxnLst>
                  <a:cxn ang="0">
                    <a:pos x="156" y="72"/>
                  </a:cxn>
                  <a:cxn ang="0">
                    <a:pos x="208" y="83"/>
                  </a:cxn>
                  <a:cxn ang="0">
                    <a:pos x="156" y="124"/>
                  </a:cxn>
                  <a:cxn ang="0">
                    <a:pos x="156" y="134"/>
                  </a:cxn>
                  <a:cxn ang="0">
                    <a:pos x="158" y="145"/>
                  </a:cxn>
                  <a:cxn ang="0">
                    <a:pos x="159" y="154"/>
                  </a:cxn>
                  <a:cxn ang="0">
                    <a:pos x="161" y="163"/>
                  </a:cxn>
                  <a:cxn ang="0">
                    <a:pos x="162" y="171"/>
                  </a:cxn>
                  <a:cxn ang="0">
                    <a:pos x="164" y="180"/>
                  </a:cxn>
                  <a:cxn ang="0">
                    <a:pos x="165" y="188"/>
                  </a:cxn>
                  <a:cxn ang="0">
                    <a:pos x="167" y="196"/>
                  </a:cxn>
                  <a:cxn ang="0">
                    <a:pos x="104" y="145"/>
                  </a:cxn>
                  <a:cxn ang="0">
                    <a:pos x="32" y="207"/>
                  </a:cxn>
                  <a:cxn ang="0">
                    <a:pos x="33" y="195"/>
                  </a:cxn>
                  <a:cxn ang="0">
                    <a:pos x="38" y="185"/>
                  </a:cxn>
                  <a:cxn ang="0">
                    <a:pos x="45" y="174"/>
                  </a:cxn>
                  <a:cxn ang="0">
                    <a:pos x="52" y="163"/>
                  </a:cxn>
                  <a:cxn ang="0">
                    <a:pos x="59" y="152"/>
                  </a:cxn>
                  <a:cxn ang="0">
                    <a:pos x="66" y="141"/>
                  </a:cxn>
                  <a:cxn ang="0">
                    <a:pos x="72" y="127"/>
                  </a:cxn>
                  <a:cxn ang="0">
                    <a:pos x="74" y="114"/>
                  </a:cxn>
                  <a:cxn ang="0">
                    <a:pos x="0" y="83"/>
                  </a:cxn>
                  <a:cxn ang="0">
                    <a:pos x="11" y="79"/>
                  </a:cxn>
                  <a:cxn ang="0">
                    <a:pos x="22" y="78"/>
                  </a:cxn>
                  <a:cxn ang="0">
                    <a:pos x="31" y="78"/>
                  </a:cxn>
                  <a:cxn ang="0">
                    <a:pos x="40" y="78"/>
                  </a:cxn>
                  <a:cxn ang="0">
                    <a:pos x="48" y="76"/>
                  </a:cxn>
                  <a:cxn ang="0">
                    <a:pos x="57" y="76"/>
                  </a:cxn>
                  <a:cxn ang="0">
                    <a:pos x="65" y="74"/>
                  </a:cxn>
                  <a:cxn ang="0">
                    <a:pos x="74" y="72"/>
                  </a:cxn>
                  <a:cxn ang="0">
                    <a:pos x="115" y="0"/>
                  </a:cxn>
                  <a:cxn ang="0">
                    <a:pos x="120" y="7"/>
                  </a:cxn>
                  <a:cxn ang="0">
                    <a:pos x="125" y="19"/>
                  </a:cxn>
                  <a:cxn ang="0">
                    <a:pos x="128" y="30"/>
                  </a:cxn>
                  <a:cxn ang="0">
                    <a:pos x="132" y="43"/>
                  </a:cxn>
                  <a:cxn ang="0">
                    <a:pos x="134" y="53"/>
                  </a:cxn>
                  <a:cxn ang="0">
                    <a:pos x="138" y="63"/>
                  </a:cxn>
                  <a:cxn ang="0">
                    <a:pos x="145" y="68"/>
                  </a:cxn>
                  <a:cxn ang="0">
                    <a:pos x="156" y="72"/>
                  </a:cxn>
                </a:cxnLst>
                <a:rect l="0" t="0" r="r" b="b"/>
                <a:pathLst>
                  <a:path w="208" h="207">
                    <a:moveTo>
                      <a:pt x="156" y="72"/>
                    </a:moveTo>
                    <a:lnTo>
                      <a:pt x="208" y="83"/>
                    </a:lnTo>
                    <a:lnTo>
                      <a:pt x="156" y="124"/>
                    </a:lnTo>
                    <a:lnTo>
                      <a:pt x="156" y="134"/>
                    </a:lnTo>
                    <a:lnTo>
                      <a:pt x="158" y="145"/>
                    </a:lnTo>
                    <a:lnTo>
                      <a:pt x="159" y="154"/>
                    </a:lnTo>
                    <a:lnTo>
                      <a:pt x="161" y="163"/>
                    </a:lnTo>
                    <a:lnTo>
                      <a:pt x="162" y="171"/>
                    </a:lnTo>
                    <a:lnTo>
                      <a:pt x="164" y="180"/>
                    </a:lnTo>
                    <a:lnTo>
                      <a:pt x="165" y="188"/>
                    </a:lnTo>
                    <a:lnTo>
                      <a:pt x="167" y="196"/>
                    </a:lnTo>
                    <a:lnTo>
                      <a:pt x="104" y="145"/>
                    </a:lnTo>
                    <a:lnTo>
                      <a:pt x="32" y="207"/>
                    </a:lnTo>
                    <a:lnTo>
                      <a:pt x="33" y="195"/>
                    </a:lnTo>
                    <a:lnTo>
                      <a:pt x="38" y="185"/>
                    </a:lnTo>
                    <a:lnTo>
                      <a:pt x="45" y="174"/>
                    </a:lnTo>
                    <a:lnTo>
                      <a:pt x="52" y="163"/>
                    </a:lnTo>
                    <a:lnTo>
                      <a:pt x="59" y="152"/>
                    </a:lnTo>
                    <a:lnTo>
                      <a:pt x="66" y="141"/>
                    </a:lnTo>
                    <a:lnTo>
                      <a:pt x="72" y="127"/>
                    </a:lnTo>
                    <a:lnTo>
                      <a:pt x="74" y="114"/>
                    </a:lnTo>
                    <a:lnTo>
                      <a:pt x="0" y="83"/>
                    </a:lnTo>
                    <a:lnTo>
                      <a:pt x="11" y="79"/>
                    </a:lnTo>
                    <a:lnTo>
                      <a:pt x="22" y="78"/>
                    </a:lnTo>
                    <a:lnTo>
                      <a:pt x="31" y="78"/>
                    </a:lnTo>
                    <a:lnTo>
                      <a:pt x="40" y="78"/>
                    </a:lnTo>
                    <a:lnTo>
                      <a:pt x="48" y="76"/>
                    </a:lnTo>
                    <a:lnTo>
                      <a:pt x="57" y="76"/>
                    </a:lnTo>
                    <a:lnTo>
                      <a:pt x="65" y="74"/>
                    </a:lnTo>
                    <a:lnTo>
                      <a:pt x="74" y="72"/>
                    </a:lnTo>
                    <a:lnTo>
                      <a:pt x="115" y="0"/>
                    </a:lnTo>
                    <a:lnTo>
                      <a:pt x="120" y="7"/>
                    </a:lnTo>
                    <a:lnTo>
                      <a:pt x="125" y="19"/>
                    </a:lnTo>
                    <a:lnTo>
                      <a:pt x="128" y="30"/>
                    </a:lnTo>
                    <a:lnTo>
                      <a:pt x="132" y="43"/>
                    </a:lnTo>
                    <a:lnTo>
                      <a:pt x="134" y="53"/>
                    </a:lnTo>
                    <a:lnTo>
                      <a:pt x="138" y="63"/>
                    </a:lnTo>
                    <a:lnTo>
                      <a:pt x="145" y="68"/>
                    </a:lnTo>
                    <a:lnTo>
                      <a:pt x="156" y="72"/>
                    </a:lnTo>
                    <a:close/>
                  </a:path>
                </a:pathLst>
              </a:custGeom>
              <a:solidFill>
                <a:srgbClr val="FFFF4C"/>
              </a:solidFill>
              <a:ln w="9525">
                <a:noFill/>
                <a:round/>
                <a:headEnd/>
                <a:tailEnd/>
              </a:ln>
            </p:spPr>
            <p:txBody>
              <a:bodyPr/>
              <a:lstStyle/>
              <a:p>
                <a:pPr>
                  <a:defRPr/>
                </a:pPr>
                <a:endParaRPr lang="en-CA"/>
              </a:p>
            </p:txBody>
          </p:sp>
          <p:sp>
            <p:nvSpPr>
              <p:cNvPr id="1229922" name="Freeform 98"/>
              <p:cNvSpPr>
                <a:spLocks/>
              </p:cNvSpPr>
              <p:nvPr/>
            </p:nvSpPr>
            <p:spPr bwMode="auto">
              <a:xfrm>
                <a:off x="4407" y="645"/>
                <a:ext cx="68" cy="69"/>
              </a:xfrm>
              <a:custGeom>
                <a:avLst/>
                <a:gdLst/>
                <a:ahLst/>
                <a:cxnLst>
                  <a:cxn ang="0">
                    <a:pos x="125" y="0"/>
                  </a:cxn>
                  <a:cxn ang="0">
                    <a:pos x="125" y="15"/>
                  </a:cxn>
                  <a:cxn ang="0">
                    <a:pos x="126" y="32"/>
                  </a:cxn>
                  <a:cxn ang="0">
                    <a:pos x="126" y="49"/>
                  </a:cxn>
                  <a:cxn ang="0">
                    <a:pos x="127" y="66"/>
                  </a:cxn>
                  <a:cxn ang="0">
                    <a:pos x="126" y="82"/>
                  </a:cxn>
                  <a:cxn ang="0">
                    <a:pos x="123" y="98"/>
                  </a:cxn>
                  <a:cxn ang="0">
                    <a:pos x="120" y="111"/>
                  </a:cxn>
                  <a:cxn ang="0">
                    <a:pos x="114" y="125"/>
                  </a:cxn>
                  <a:cxn ang="0">
                    <a:pos x="0" y="167"/>
                  </a:cxn>
                  <a:cxn ang="0">
                    <a:pos x="94" y="229"/>
                  </a:cxn>
                  <a:cxn ang="0">
                    <a:pos x="96" y="242"/>
                  </a:cxn>
                  <a:cxn ang="0">
                    <a:pos x="97" y="257"/>
                  </a:cxn>
                  <a:cxn ang="0">
                    <a:pos x="97" y="271"/>
                  </a:cxn>
                  <a:cxn ang="0">
                    <a:pos x="97" y="284"/>
                  </a:cxn>
                  <a:cxn ang="0">
                    <a:pos x="95" y="295"/>
                  </a:cxn>
                  <a:cxn ang="0">
                    <a:pos x="95" y="308"/>
                  </a:cxn>
                  <a:cxn ang="0">
                    <a:pos x="94" y="320"/>
                  </a:cxn>
                  <a:cxn ang="0">
                    <a:pos x="94" y="333"/>
                  </a:cxn>
                  <a:cxn ang="0">
                    <a:pos x="108" y="326"/>
                  </a:cxn>
                  <a:cxn ang="0">
                    <a:pos x="119" y="319"/>
                  </a:cxn>
                  <a:cxn ang="0">
                    <a:pos x="128" y="309"/>
                  </a:cxn>
                  <a:cxn ang="0">
                    <a:pos x="138" y="300"/>
                  </a:cxn>
                  <a:cxn ang="0">
                    <a:pos x="146" y="289"/>
                  </a:cxn>
                  <a:cxn ang="0">
                    <a:pos x="155" y="278"/>
                  </a:cxn>
                  <a:cxn ang="0">
                    <a:pos x="165" y="268"/>
                  </a:cxn>
                  <a:cxn ang="0">
                    <a:pos x="177" y="260"/>
                  </a:cxn>
                  <a:cxn ang="0">
                    <a:pos x="280" y="343"/>
                  </a:cxn>
                  <a:cxn ang="0">
                    <a:pos x="285" y="334"/>
                  </a:cxn>
                  <a:cxn ang="0">
                    <a:pos x="288" y="325"/>
                  </a:cxn>
                  <a:cxn ang="0">
                    <a:pos x="288" y="316"/>
                  </a:cxn>
                  <a:cxn ang="0">
                    <a:pos x="286" y="307"/>
                  </a:cxn>
                  <a:cxn ang="0">
                    <a:pos x="282" y="296"/>
                  </a:cxn>
                  <a:cxn ang="0">
                    <a:pos x="278" y="286"/>
                  </a:cxn>
                  <a:cxn ang="0">
                    <a:pos x="274" y="277"/>
                  </a:cxn>
                  <a:cxn ang="0">
                    <a:pos x="270" y="271"/>
                  </a:cxn>
                  <a:cxn ang="0">
                    <a:pos x="239" y="219"/>
                  </a:cxn>
                  <a:cxn ang="0">
                    <a:pos x="251" y="207"/>
                  </a:cxn>
                  <a:cxn ang="0">
                    <a:pos x="265" y="197"/>
                  </a:cxn>
                  <a:cxn ang="0">
                    <a:pos x="278" y="188"/>
                  </a:cxn>
                  <a:cxn ang="0">
                    <a:pos x="294" y="180"/>
                  </a:cxn>
                  <a:cxn ang="0">
                    <a:pos x="308" y="170"/>
                  </a:cxn>
                  <a:cxn ang="0">
                    <a:pos x="321" y="161"/>
                  </a:cxn>
                  <a:cxn ang="0">
                    <a:pos x="332" y="150"/>
                  </a:cxn>
                  <a:cxn ang="0">
                    <a:pos x="343" y="136"/>
                  </a:cxn>
                  <a:cxn ang="0">
                    <a:pos x="330" y="132"/>
                  </a:cxn>
                  <a:cxn ang="0">
                    <a:pos x="319" y="129"/>
                  </a:cxn>
                  <a:cxn ang="0">
                    <a:pos x="306" y="126"/>
                  </a:cxn>
                  <a:cxn ang="0">
                    <a:pos x="295" y="126"/>
                  </a:cxn>
                  <a:cxn ang="0">
                    <a:pos x="283" y="125"/>
                  </a:cxn>
                  <a:cxn ang="0">
                    <a:pos x="271" y="125"/>
                  </a:cxn>
                  <a:cxn ang="0">
                    <a:pos x="260" y="125"/>
                  </a:cxn>
                  <a:cxn ang="0">
                    <a:pos x="249" y="125"/>
                  </a:cxn>
                  <a:cxn ang="0">
                    <a:pos x="135" y="0"/>
                  </a:cxn>
                  <a:cxn ang="0">
                    <a:pos x="125" y="0"/>
                  </a:cxn>
                </a:cxnLst>
                <a:rect l="0" t="0" r="r" b="b"/>
                <a:pathLst>
                  <a:path w="343" h="343">
                    <a:moveTo>
                      <a:pt x="125" y="0"/>
                    </a:moveTo>
                    <a:lnTo>
                      <a:pt x="125" y="15"/>
                    </a:lnTo>
                    <a:lnTo>
                      <a:pt x="126" y="32"/>
                    </a:lnTo>
                    <a:lnTo>
                      <a:pt x="126" y="49"/>
                    </a:lnTo>
                    <a:lnTo>
                      <a:pt x="127" y="66"/>
                    </a:lnTo>
                    <a:lnTo>
                      <a:pt x="126" y="82"/>
                    </a:lnTo>
                    <a:lnTo>
                      <a:pt x="123" y="98"/>
                    </a:lnTo>
                    <a:lnTo>
                      <a:pt x="120" y="111"/>
                    </a:lnTo>
                    <a:lnTo>
                      <a:pt x="114" y="125"/>
                    </a:lnTo>
                    <a:lnTo>
                      <a:pt x="0" y="167"/>
                    </a:lnTo>
                    <a:lnTo>
                      <a:pt x="94" y="229"/>
                    </a:lnTo>
                    <a:lnTo>
                      <a:pt x="96" y="242"/>
                    </a:lnTo>
                    <a:lnTo>
                      <a:pt x="97" y="257"/>
                    </a:lnTo>
                    <a:lnTo>
                      <a:pt x="97" y="271"/>
                    </a:lnTo>
                    <a:lnTo>
                      <a:pt x="97" y="284"/>
                    </a:lnTo>
                    <a:lnTo>
                      <a:pt x="95" y="295"/>
                    </a:lnTo>
                    <a:lnTo>
                      <a:pt x="95" y="308"/>
                    </a:lnTo>
                    <a:lnTo>
                      <a:pt x="94" y="320"/>
                    </a:lnTo>
                    <a:lnTo>
                      <a:pt x="94" y="333"/>
                    </a:lnTo>
                    <a:lnTo>
                      <a:pt x="108" y="326"/>
                    </a:lnTo>
                    <a:lnTo>
                      <a:pt x="119" y="319"/>
                    </a:lnTo>
                    <a:lnTo>
                      <a:pt x="128" y="309"/>
                    </a:lnTo>
                    <a:lnTo>
                      <a:pt x="138" y="300"/>
                    </a:lnTo>
                    <a:lnTo>
                      <a:pt x="146" y="289"/>
                    </a:lnTo>
                    <a:lnTo>
                      <a:pt x="155" y="278"/>
                    </a:lnTo>
                    <a:lnTo>
                      <a:pt x="165" y="268"/>
                    </a:lnTo>
                    <a:lnTo>
                      <a:pt x="177" y="260"/>
                    </a:lnTo>
                    <a:lnTo>
                      <a:pt x="280" y="343"/>
                    </a:lnTo>
                    <a:lnTo>
                      <a:pt x="285" y="334"/>
                    </a:lnTo>
                    <a:lnTo>
                      <a:pt x="288" y="325"/>
                    </a:lnTo>
                    <a:lnTo>
                      <a:pt x="288" y="316"/>
                    </a:lnTo>
                    <a:lnTo>
                      <a:pt x="286" y="307"/>
                    </a:lnTo>
                    <a:lnTo>
                      <a:pt x="282" y="296"/>
                    </a:lnTo>
                    <a:lnTo>
                      <a:pt x="278" y="286"/>
                    </a:lnTo>
                    <a:lnTo>
                      <a:pt x="274" y="277"/>
                    </a:lnTo>
                    <a:lnTo>
                      <a:pt x="270" y="271"/>
                    </a:lnTo>
                    <a:lnTo>
                      <a:pt x="239" y="219"/>
                    </a:lnTo>
                    <a:lnTo>
                      <a:pt x="251" y="207"/>
                    </a:lnTo>
                    <a:lnTo>
                      <a:pt x="265" y="197"/>
                    </a:lnTo>
                    <a:lnTo>
                      <a:pt x="278" y="188"/>
                    </a:lnTo>
                    <a:lnTo>
                      <a:pt x="294" y="180"/>
                    </a:lnTo>
                    <a:lnTo>
                      <a:pt x="308" y="170"/>
                    </a:lnTo>
                    <a:lnTo>
                      <a:pt x="321" y="161"/>
                    </a:lnTo>
                    <a:lnTo>
                      <a:pt x="332" y="150"/>
                    </a:lnTo>
                    <a:lnTo>
                      <a:pt x="343" y="136"/>
                    </a:lnTo>
                    <a:lnTo>
                      <a:pt x="330" y="132"/>
                    </a:lnTo>
                    <a:lnTo>
                      <a:pt x="319" y="129"/>
                    </a:lnTo>
                    <a:lnTo>
                      <a:pt x="306" y="126"/>
                    </a:lnTo>
                    <a:lnTo>
                      <a:pt x="295" y="126"/>
                    </a:lnTo>
                    <a:lnTo>
                      <a:pt x="283" y="125"/>
                    </a:lnTo>
                    <a:lnTo>
                      <a:pt x="271" y="125"/>
                    </a:lnTo>
                    <a:lnTo>
                      <a:pt x="260" y="125"/>
                    </a:lnTo>
                    <a:lnTo>
                      <a:pt x="249" y="125"/>
                    </a:lnTo>
                    <a:lnTo>
                      <a:pt x="135" y="0"/>
                    </a:lnTo>
                    <a:lnTo>
                      <a:pt x="125" y="0"/>
                    </a:lnTo>
                    <a:close/>
                  </a:path>
                </a:pathLst>
              </a:custGeom>
              <a:solidFill>
                <a:srgbClr val="000000"/>
              </a:solidFill>
              <a:ln w="9525">
                <a:noFill/>
                <a:round/>
                <a:headEnd/>
                <a:tailEnd/>
              </a:ln>
            </p:spPr>
            <p:txBody>
              <a:bodyPr/>
              <a:lstStyle/>
              <a:p>
                <a:pPr>
                  <a:defRPr/>
                </a:pPr>
                <a:endParaRPr lang="en-CA"/>
              </a:p>
            </p:txBody>
          </p:sp>
          <p:sp>
            <p:nvSpPr>
              <p:cNvPr id="1229923" name="Freeform 99"/>
              <p:cNvSpPr>
                <a:spLocks/>
              </p:cNvSpPr>
              <p:nvPr/>
            </p:nvSpPr>
            <p:spPr bwMode="auto">
              <a:xfrm>
                <a:off x="4415" y="654"/>
                <a:ext cx="52" cy="49"/>
              </a:xfrm>
              <a:custGeom>
                <a:avLst/>
                <a:gdLst/>
                <a:ahLst/>
                <a:cxnLst>
                  <a:cxn ang="0">
                    <a:pos x="93" y="104"/>
                  </a:cxn>
                  <a:cxn ang="0">
                    <a:pos x="80" y="108"/>
                  </a:cxn>
                  <a:cxn ang="0">
                    <a:pos x="69" y="111"/>
                  </a:cxn>
                  <a:cxn ang="0">
                    <a:pos x="57" y="114"/>
                  </a:cxn>
                  <a:cxn ang="0">
                    <a:pos x="46" y="119"/>
                  </a:cxn>
                  <a:cxn ang="0">
                    <a:pos x="34" y="122"/>
                  </a:cxn>
                  <a:cxn ang="0">
                    <a:pos x="23" y="127"/>
                  </a:cxn>
                  <a:cxn ang="0">
                    <a:pos x="10" y="130"/>
                  </a:cxn>
                  <a:cxn ang="0">
                    <a:pos x="0" y="135"/>
                  </a:cxn>
                  <a:cxn ang="0">
                    <a:pos x="72" y="177"/>
                  </a:cxn>
                  <a:cxn ang="0">
                    <a:pos x="83" y="249"/>
                  </a:cxn>
                  <a:cxn ang="0">
                    <a:pos x="89" y="241"/>
                  </a:cxn>
                  <a:cxn ang="0">
                    <a:pos x="96" y="233"/>
                  </a:cxn>
                  <a:cxn ang="0">
                    <a:pos x="102" y="225"/>
                  </a:cxn>
                  <a:cxn ang="0">
                    <a:pos x="109" y="217"/>
                  </a:cxn>
                  <a:cxn ang="0">
                    <a:pos x="114" y="209"/>
                  </a:cxn>
                  <a:cxn ang="0">
                    <a:pos x="120" y="201"/>
                  </a:cxn>
                  <a:cxn ang="0">
                    <a:pos x="127" y="193"/>
                  </a:cxn>
                  <a:cxn ang="0">
                    <a:pos x="135" y="187"/>
                  </a:cxn>
                  <a:cxn ang="0">
                    <a:pos x="197" y="239"/>
                  </a:cxn>
                  <a:cxn ang="0">
                    <a:pos x="194" y="230"/>
                  </a:cxn>
                  <a:cxn ang="0">
                    <a:pos x="191" y="222"/>
                  </a:cxn>
                  <a:cxn ang="0">
                    <a:pos x="185" y="213"/>
                  </a:cxn>
                  <a:cxn ang="0">
                    <a:pos x="181" y="205"/>
                  </a:cxn>
                  <a:cxn ang="0">
                    <a:pos x="174" y="193"/>
                  </a:cxn>
                  <a:cxn ang="0">
                    <a:pos x="170" y="182"/>
                  </a:cxn>
                  <a:cxn ang="0">
                    <a:pos x="166" y="170"/>
                  </a:cxn>
                  <a:cxn ang="0">
                    <a:pos x="166" y="156"/>
                  </a:cxn>
                  <a:cxn ang="0">
                    <a:pos x="259" y="104"/>
                  </a:cxn>
                  <a:cxn ang="0">
                    <a:pos x="197" y="104"/>
                  </a:cxn>
                  <a:cxn ang="0">
                    <a:pos x="186" y="88"/>
                  </a:cxn>
                  <a:cxn ang="0">
                    <a:pos x="177" y="75"/>
                  </a:cxn>
                  <a:cxn ang="0">
                    <a:pos x="165" y="62"/>
                  </a:cxn>
                  <a:cxn ang="0">
                    <a:pos x="154" y="52"/>
                  </a:cxn>
                  <a:cxn ang="0">
                    <a:pos x="140" y="40"/>
                  </a:cxn>
                  <a:cxn ang="0">
                    <a:pos x="128" y="27"/>
                  </a:cxn>
                  <a:cxn ang="0">
                    <a:pos x="114" y="14"/>
                  </a:cxn>
                  <a:cxn ang="0">
                    <a:pos x="104" y="0"/>
                  </a:cxn>
                  <a:cxn ang="0">
                    <a:pos x="93" y="104"/>
                  </a:cxn>
                </a:cxnLst>
                <a:rect l="0" t="0" r="r" b="b"/>
                <a:pathLst>
                  <a:path w="259" h="249">
                    <a:moveTo>
                      <a:pt x="93" y="104"/>
                    </a:moveTo>
                    <a:lnTo>
                      <a:pt x="80" y="108"/>
                    </a:lnTo>
                    <a:lnTo>
                      <a:pt x="69" y="111"/>
                    </a:lnTo>
                    <a:lnTo>
                      <a:pt x="57" y="114"/>
                    </a:lnTo>
                    <a:lnTo>
                      <a:pt x="46" y="119"/>
                    </a:lnTo>
                    <a:lnTo>
                      <a:pt x="34" y="122"/>
                    </a:lnTo>
                    <a:lnTo>
                      <a:pt x="23" y="127"/>
                    </a:lnTo>
                    <a:lnTo>
                      <a:pt x="10" y="130"/>
                    </a:lnTo>
                    <a:lnTo>
                      <a:pt x="0" y="135"/>
                    </a:lnTo>
                    <a:lnTo>
                      <a:pt x="72" y="177"/>
                    </a:lnTo>
                    <a:lnTo>
                      <a:pt x="83" y="249"/>
                    </a:lnTo>
                    <a:lnTo>
                      <a:pt x="89" y="241"/>
                    </a:lnTo>
                    <a:lnTo>
                      <a:pt x="96" y="233"/>
                    </a:lnTo>
                    <a:lnTo>
                      <a:pt x="102" y="225"/>
                    </a:lnTo>
                    <a:lnTo>
                      <a:pt x="109" y="217"/>
                    </a:lnTo>
                    <a:lnTo>
                      <a:pt x="114" y="209"/>
                    </a:lnTo>
                    <a:lnTo>
                      <a:pt x="120" y="201"/>
                    </a:lnTo>
                    <a:lnTo>
                      <a:pt x="127" y="193"/>
                    </a:lnTo>
                    <a:lnTo>
                      <a:pt x="135" y="187"/>
                    </a:lnTo>
                    <a:lnTo>
                      <a:pt x="197" y="239"/>
                    </a:lnTo>
                    <a:lnTo>
                      <a:pt x="194" y="230"/>
                    </a:lnTo>
                    <a:lnTo>
                      <a:pt x="191" y="222"/>
                    </a:lnTo>
                    <a:lnTo>
                      <a:pt x="185" y="213"/>
                    </a:lnTo>
                    <a:lnTo>
                      <a:pt x="181" y="205"/>
                    </a:lnTo>
                    <a:lnTo>
                      <a:pt x="174" y="193"/>
                    </a:lnTo>
                    <a:lnTo>
                      <a:pt x="170" y="182"/>
                    </a:lnTo>
                    <a:lnTo>
                      <a:pt x="166" y="170"/>
                    </a:lnTo>
                    <a:lnTo>
                      <a:pt x="166" y="156"/>
                    </a:lnTo>
                    <a:lnTo>
                      <a:pt x="259" y="104"/>
                    </a:lnTo>
                    <a:lnTo>
                      <a:pt x="197" y="104"/>
                    </a:lnTo>
                    <a:lnTo>
                      <a:pt x="186" y="88"/>
                    </a:lnTo>
                    <a:lnTo>
                      <a:pt x="177" y="75"/>
                    </a:lnTo>
                    <a:lnTo>
                      <a:pt x="165" y="62"/>
                    </a:lnTo>
                    <a:lnTo>
                      <a:pt x="154" y="52"/>
                    </a:lnTo>
                    <a:lnTo>
                      <a:pt x="140" y="40"/>
                    </a:lnTo>
                    <a:lnTo>
                      <a:pt x="128" y="27"/>
                    </a:lnTo>
                    <a:lnTo>
                      <a:pt x="114" y="14"/>
                    </a:lnTo>
                    <a:lnTo>
                      <a:pt x="104" y="0"/>
                    </a:lnTo>
                    <a:lnTo>
                      <a:pt x="93" y="104"/>
                    </a:lnTo>
                    <a:close/>
                  </a:path>
                </a:pathLst>
              </a:custGeom>
              <a:solidFill>
                <a:srgbClr val="FFFF4C"/>
              </a:solidFill>
              <a:ln w="9525">
                <a:noFill/>
                <a:round/>
                <a:headEnd/>
                <a:tailEnd/>
              </a:ln>
            </p:spPr>
            <p:txBody>
              <a:bodyPr/>
              <a:lstStyle/>
              <a:p>
                <a:pPr>
                  <a:defRPr/>
                </a:pPr>
                <a:endParaRPr lang="en-CA"/>
              </a:p>
            </p:txBody>
          </p:sp>
          <p:sp>
            <p:nvSpPr>
              <p:cNvPr id="1229924" name="Freeform 100"/>
              <p:cNvSpPr>
                <a:spLocks/>
              </p:cNvSpPr>
              <p:nvPr/>
            </p:nvSpPr>
            <p:spPr bwMode="auto">
              <a:xfrm>
                <a:off x="3915" y="882"/>
                <a:ext cx="77" cy="74"/>
              </a:xfrm>
              <a:custGeom>
                <a:avLst/>
                <a:gdLst/>
                <a:ahLst/>
                <a:cxnLst>
                  <a:cxn ang="0">
                    <a:pos x="259" y="36"/>
                  </a:cxn>
                  <a:cxn ang="0">
                    <a:pos x="259" y="69"/>
                  </a:cxn>
                  <a:cxn ang="0">
                    <a:pos x="265" y="100"/>
                  </a:cxn>
                  <a:cxn ang="0">
                    <a:pos x="278" y="126"/>
                  </a:cxn>
                  <a:cxn ang="0">
                    <a:pos x="304" y="136"/>
                  </a:cxn>
                  <a:cxn ang="0">
                    <a:pos x="334" y="139"/>
                  </a:cxn>
                  <a:cxn ang="0">
                    <a:pos x="360" y="148"/>
                  </a:cxn>
                  <a:cxn ang="0">
                    <a:pos x="377" y="165"/>
                  </a:cxn>
                  <a:cxn ang="0">
                    <a:pos x="290" y="239"/>
                  </a:cxn>
                  <a:cxn ang="0">
                    <a:pos x="292" y="269"/>
                  </a:cxn>
                  <a:cxn ang="0">
                    <a:pos x="299" y="301"/>
                  </a:cxn>
                  <a:cxn ang="0">
                    <a:pos x="303" y="331"/>
                  </a:cxn>
                  <a:cxn ang="0">
                    <a:pos x="301" y="363"/>
                  </a:cxn>
                  <a:cxn ang="0">
                    <a:pos x="270" y="357"/>
                  </a:cxn>
                  <a:cxn ang="0">
                    <a:pos x="244" y="344"/>
                  </a:cxn>
                  <a:cxn ang="0">
                    <a:pos x="220" y="323"/>
                  </a:cxn>
                  <a:cxn ang="0">
                    <a:pos x="197" y="301"/>
                  </a:cxn>
                  <a:cxn ang="0">
                    <a:pos x="166" y="319"/>
                  </a:cxn>
                  <a:cxn ang="0">
                    <a:pos x="139" y="340"/>
                  </a:cxn>
                  <a:cxn ang="0">
                    <a:pos x="111" y="361"/>
                  </a:cxn>
                  <a:cxn ang="0">
                    <a:pos x="83" y="374"/>
                  </a:cxn>
                  <a:cxn ang="0">
                    <a:pos x="81" y="323"/>
                  </a:cxn>
                  <a:cxn ang="0">
                    <a:pos x="100" y="274"/>
                  </a:cxn>
                  <a:cxn ang="0">
                    <a:pos x="108" y="228"/>
                  </a:cxn>
                  <a:cxn ang="0">
                    <a:pos x="73" y="198"/>
                  </a:cxn>
                  <a:cxn ang="0">
                    <a:pos x="56" y="188"/>
                  </a:cxn>
                  <a:cxn ang="0">
                    <a:pos x="40" y="175"/>
                  </a:cxn>
                  <a:cxn ang="0">
                    <a:pos x="21" y="161"/>
                  </a:cxn>
                  <a:cxn ang="0">
                    <a:pos x="0" y="146"/>
                  </a:cxn>
                  <a:cxn ang="0">
                    <a:pos x="135" y="104"/>
                  </a:cxn>
                  <a:cxn ang="0">
                    <a:pos x="168" y="82"/>
                  </a:cxn>
                  <a:cxn ang="0">
                    <a:pos x="195" y="52"/>
                  </a:cxn>
                  <a:cxn ang="0">
                    <a:pos x="220" y="22"/>
                  </a:cxn>
                  <a:cxn ang="0">
                    <a:pos x="249" y="0"/>
                  </a:cxn>
                </a:cxnLst>
                <a:rect l="0" t="0" r="r" b="b"/>
                <a:pathLst>
                  <a:path w="383" h="374">
                    <a:moveTo>
                      <a:pt x="259" y="22"/>
                    </a:moveTo>
                    <a:lnTo>
                      <a:pt x="259" y="36"/>
                    </a:lnTo>
                    <a:lnTo>
                      <a:pt x="259" y="53"/>
                    </a:lnTo>
                    <a:lnTo>
                      <a:pt x="259" y="69"/>
                    </a:lnTo>
                    <a:lnTo>
                      <a:pt x="262" y="85"/>
                    </a:lnTo>
                    <a:lnTo>
                      <a:pt x="265" y="100"/>
                    </a:lnTo>
                    <a:lnTo>
                      <a:pt x="270" y="113"/>
                    </a:lnTo>
                    <a:lnTo>
                      <a:pt x="278" y="126"/>
                    </a:lnTo>
                    <a:lnTo>
                      <a:pt x="290" y="136"/>
                    </a:lnTo>
                    <a:lnTo>
                      <a:pt x="304" y="136"/>
                    </a:lnTo>
                    <a:lnTo>
                      <a:pt x="320" y="137"/>
                    </a:lnTo>
                    <a:lnTo>
                      <a:pt x="334" y="139"/>
                    </a:lnTo>
                    <a:lnTo>
                      <a:pt x="348" y="144"/>
                    </a:lnTo>
                    <a:lnTo>
                      <a:pt x="360" y="148"/>
                    </a:lnTo>
                    <a:lnTo>
                      <a:pt x="370" y="156"/>
                    </a:lnTo>
                    <a:lnTo>
                      <a:pt x="377" y="165"/>
                    </a:lnTo>
                    <a:lnTo>
                      <a:pt x="383" y="176"/>
                    </a:lnTo>
                    <a:lnTo>
                      <a:pt x="290" y="239"/>
                    </a:lnTo>
                    <a:lnTo>
                      <a:pt x="290" y="253"/>
                    </a:lnTo>
                    <a:lnTo>
                      <a:pt x="292" y="269"/>
                    </a:lnTo>
                    <a:lnTo>
                      <a:pt x="295" y="285"/>
                    </a:lnTo>
                    <a:lnTo>
                      <a:pt x="299" y="301"/>
                    </a:lnTo>
                    <a:lnTo>
                      <a:pt x="301" y="315"/>
                    </a:lnTo>
                    <a:lnTo>
                      <a:pt x="303" y="331"/>
                    </a:lnTo>
                    <a:lnTo>
                      <a:pt x="302" y="347"/>
                    </a:lnTo>
                    <a:lnTo>
                      <a:pt x="301" y="363"/>
                    </a:lnTo>
                    <a:lnTo>
                      <a:pt x="284" y="361"/>
                    </a:lnTo>
                    <a:lnTo>
                      <a:pt x="270" y="357"/>
                    </a:lnTo>
                    <a:lnTo>
                      <a:pt x="257" y="350"/>
                    </a:lnTo>
                    <a:lnTo>
                      <a:pt x="244" y="344"/>
                    </a:lnTo>
                    <a:lnTo>
                      <a:pt x="231" y="334"/>
                    </a:lnTo>
                    <a:lnTo>
                      <a:pt x="220" y="323"/>
                    </a:lnTo>
                    <a:lnTo>
                      <a:pt x="207" y="312"/>
                    </a:lnTo>
                    <a:lnTo>
                      <a:pt x="197" y="301"/>
                    </a:lnTo>
                    <a:lnTo>
                      <a:pt x="180" y="309"/>
                    </a:lnTo>
                    <a:lnTo>
                      <a:pt x="166" y="319"/>
                    </a:lnTo>
                    <a:lnTo>
                      <a:pt x="153" y="329"/>
                    </a:lnTo>
                    <a:lnTo>
                      <a:pt x="139" y="340"/>
                    </a:lnTo>
                    <a:lnTo>
                      <a:pt x="125" y="350"/>
                    </a:lnTo>
                    <a:lnTo>
                      <a:pt x="111" y="361"/>
                    </a:lnTo>
                    <a:lnTo>
                      <a:pt x="96" y="367"/>
                    </a:lnTo>
                    <a:lnTo>
                      <a:pt x="83" y="374"/>
                    </a:lnTo>
                    <a:lnTo>
                      <a:pt x="76" y="349"/>
                    </a:lnTo>
                    <a:lnTo>
                      <a:pt x="81" y="323"/>
                    </a:lnTo>
                    <a:lnTo>
                      <a:pt x="88" y="297"/>
                    </a:lnTo>
                    <a:lnTo>
                      <a:pt x="100" y="274"/>
                    </a:lnTo>
                    <a:lnTo>
                      <a:pt x="107" y="249"/>
                    </a:lnTo>
                    <a:lnTo>
                      <a:pt x="108" y="228"/>
                    </a:lnTo>
                    <a:lnTo>
                      <a:pt x="97" y="210"/>
                    </a:lnTo>
                    <a:lnTo>
                      <a:pt x="73" y="198"/>
                    </a:lnTo>
                    <a:lnTo>
                      <a:pt x="64" y="192"/>
                    </a:lnTo>
                    <a:lnTo>
                      <a:pt x="56" y="188"/>
                    </a:lnTo>
                    <a:lnTo>
                      <a:pt x="48" y="181"/>
                    </a:lnTo>
                    <a:lnTo>
                      <a:pt x="40" y="175"/>
                    </a:lnTo>
                    <a:lnTo>
                      <a:pt x="30" y="167"/>
                    </a:lnTo>
                    <a:lnTo>
                      <a:pt x="21" y="161"/>
                    </a:lnTo>
                    <a:lnTo>
                      <a:pt x="10" y="153"/>
                    </a:lnTo>
                    <a:lnTo>
                      <a:pt x="0" y="146"/>
                    </a:lnTo>
                    <a:lnTo>
                      <a:pt x="10" y="125"/>
                    </a:lnTo>
                    <a:lnTo>
                      <a:pt x="135" y="104"/>
                    </a:lnTo>
                    <a:lnTo>
                      <a:pt x="152" y="94"/>
                    </a:lnTo>
                    <a:lnTo>
                      <a:pt x="168" y="82"/>
                    </a:lnTo>
                    <a:lnTo>
                      <a:pt x="181" y="67"/>
                    </a:lnTo>
                    <a:lnTo>
                      <a:pt x="195" y="52"/>
                    </a:lnTo>
                    <a:lnTo>
                      <a:pt x="206" y="36"/>
                    </a:lnTo>
                    <a:lnTo>
                      <a:pt x="220" y="22"/>
                    </a:lnTo>
                    <a:lnTo>
                      <a:pt x="233" y="9"/>
                    </a:lnTo>
                    <a:lnTo>
                      <a:pt x="249" y="0"/>
                    </a:lnTo>
                    <a:lnTo>
                      <a:pt x="259" y="22"/>
                    </a:lnTo>
                    <a:close/>
                  </a:path>
                </a:pathLst>
              </a:custGeom>
              <a:solidFill>
                <a:srgbClr val="000000"/>
              </a:solidFill>
              <a:ln w="9525">
                <a:noFill/>
                <a:round/>
                <a:headEnd/>
                <a:tailEnd/>
              </a:ln>
            </p:spPr>
            <p:txBody>
              <a:bodyPr/>
              <a:lstStyle/>
              <a:p>
                <a:pPr>
                  <a:defRPr/>
                </a:pPr>
                <a:endParaRPr lang="en-CA"/>
              </a:p>
            </p:txBody>
          </p:sp>
          <p:sp>
            <p:nvSpPr>
              <p:cNvPr id="1229925" name="Freeform 101"/>
              <p:cNvSpPr>
                <a:spLocks/>
              </p:cNvSpPr>
              <p:nvPr/>
            </p:nvSpPr>
            <p:spPr bwMode="auto">
              <a:xfrm>
                <a:off x="3925" y="892"/>
                <a:ext cx="61" cy="58"/>
              </a:xfrm>
              <a:custGeom>
                <a:avLst/>
                <a:gdLst/>
                <a:ahLst/>
                <a:cxnLst>
                  <a:cxn ang="0">
                    <a:pos x="250" y="114"/>
                  </a:cxn>
                  <a:cxn ang="0">
                    <a:pos x="301" y="124"/>
                  </a:cxn>
                  <a:cxn ang="0">
                    <a:pos x="287" y="131"/>
                  </a:cxn>
                  <a:cxn ang="0">
                    <a:pos x="275" y="138"/>
                  </a:cxn>
                  <a:cxn ang="0">
                    <a:pos x="262" y="144"/>
                  </a:cxn>
                  <a:cxn ang="0">
                    <a:pos x="250" y="150"/>
                  </a:cxn>
                  <a:cxn ang="0">
                    <a:pos x="236" y="156"/>
                  </a:cxn>
                  <a:cxn ang="0">
                    <a:pos x="226" y="162"/>
                  </a:cxn>
                  <a:cxn ang="0">
                    <a:pos x="216" y="169"/>
                  </a:cxn>
                  <a:cxn ang="0">
                    <a:pos x="208" y="176"/>
                  </a:cxn>
                  <a:cxn ang="0">
                    <a:pos x="228" y="280"/>
                  </a:cxn>
                  <a:cxn ang="0">
                    <a:pos x="214" y="274"/>
                  </a:cxn>
                  <a:cxn ang="0">
                    <a:pos x="200" y="267"/>
                  </a:cxn>
                  <a:cxn ang="0">
                    <a:pos x="188" y="257"/>
                  </a:cxn>
                  <a:cxn ang="0">
                    <a:pos x="178" y="248"/>
                  </a:cxn>
                  <a:cxn ang="0">
                    <a:pos x="166" y="236"/>
                  </a:cxn>
                  <a:cxn ang="0">
                    <a:pos x="156" y="226"/>
                  </a:cxn>
                  <a:cxn ang="0">
                    <a:pos x="146" y="216"/>
                  </a:cxn>
                  <a:cxn ang="0">
                    <a:pos x="136" y="208"/>
                  </a:cxn>
                  <a:cxn ang="0">
                    <a:pos x="52" y="291"/>
                  </a:cxn>
                  <a:cxn ang="0">
                    <a:pos x="84" y="146"/>
                  </a:cxn>
                  <a:cxn ang="0">
                    <a:pos x="74" y="141"/>
                  </a:cxn>
                  <a:cxn ang="0">
                    <a:pos x="63" y="137"/>
                  </a:cxn>
                  <a:cxn ang="0">
                    <a:pos x="52" y="131"/>
                  </a:cxn>
                  <a:cxn ang="0">
                    <a:pos x="42" y="127"/>
                  </a:cxn>
                  <a:cxn ang="0">
                    <a:pos x="30" y="119"/>
                  </a:cxn>
                  <a:cxn ang="0">
                    <a:pos x="18" y="112"/>
                  </a:cxn>
                  <a:cxn ang="0">
                    <a:pos x="8" y="103"/>
                  </a:cxn>
                  <a:cxn ang="0">
                    <a:pos x="0" y="94"/>
                  </a:cxn>
                  <a:cxn ang="0">
                    <a:pos x="11" y="93"/>
                  </a:cxn>
                  <a:cxn ang="0">
                    <a:pos x="25" y="92"/>
                  </a:cxn>
                  <a:cxn ang="0">
                    <a:pos x="39" y="89"/>
                  </a:cxn>
                  <a:cxn ang="0">
                    <a:pos x="52" y="88"/>
                  </a:cxn>
                  <a:cxn ang="0">
                    <a:pos x="65" y="86"/>
                  </a:cxn>
                  <a:cxn ang="0">
                    <a:pos x="78" y="85"/>
                  </a:cxn>
                  <a:cxn ang="0">
                    <a:pos x="91" y="84"/>
                  </a:cxn>
                  <a:cxn ang="0">
                    <a:pos x="104" y="84"/>
                  </a:cxn>
                  <a:cxn ang="0">
                    <a:pos x="188" y="0"/>
                  </a:cxn>
                  <a:cxn ang="0">
                    <a:pos x="192" y="14"/>
                  </a:cxn>
                  <a:cxn ang="0">
                    <a:pos x="193" y="32"/>
                  </a:cxn>
                  <a:cxn ang="0">
                    <a:pos x="193" y="52"/>
                  </a:cxn>
                  <a:cxn ang="0">
                    <a:pos x="195" y="73"/>
                  </a:cxn>
                  <a:cxn ang="0">
                    <a:pos x="198" y="89"/>
                  </a:cxn>
                  <a:cxn ang="0">
                    <a:pos x="207" y="104"/>
                  </a:cxn>
                  <a:cxn ang="0">
                    <a:pos x="223" y="112"/>
                  </a:cxn>
                  <a:cxn ang="0">
                    <a:pos x="250" y="114"/>
                  </a:cxn>
                </a:cxnLst>
                <a:rect l="0" t="0" r="r" b="b"/>
                <a:pathLst>
                  <a:path w="301" h="291">
                    <a:moveTo>
                      <a:pt x="250" y="114"/>
                    </a:moveTo>
                    <a:lnTo>
                      <a:pt x="301" y="124"/>
                    </a:lnTo>
                    <a:lnTo>
                      <a:pt x="287" y="131"/>
                    </a:lnTo>
                    <a:lnTo>
                      <a:pt x="275" y="138"/>
                    </a:lnTo>
                    <a:lnTo>
                      <a:pt x="262" y="144"/>
                    </a:lnTo>
                    <a:lnTo>
                      <a:pt x="250" y="150"/>
                    </a:lnTo>
                    <a:lnTo>
                      <a:pt x="236" y="156"/>
                    </a:lnTo>
                    <a:lnTo>
                      <a:pt x="226" y="162"/>
                    </a:lnTo>
                    <a:lnTo>
                      <a:pt x="216" y="169"/>
                    </a:lnTo>
                    <a:lnTo>
                      <a:pt x="208" y="176"/>
                    </a:lnTo>
                    <a:lnTo>
                      <a:pt x="228" y="280"/>
                    </a:lnTo>
                    <a:lnTo>
                      <a:pt x="214" y="274"/>
                    </a:lnTo>
                    <a:lnTo>
                      <a:pt x="200" y="267"/>
                    </a:lnTo>
                    <a:lnTo>
                      <a:pt x="188" y="257"/>
                    </a:lnTo>
                    <a:lnTo>
                      <a:pt x="178" y="248"/>
                    </a:lnTo>
                    <a:lnTo>
                      <a:pt x="166" y="236"/>
                    </a:lnTo>
                    <a:lnTo>
                      <a:pt x="156" y="226"/>
                    </a:lnTo>
                    <a:lnTo>
                      <a:pt x="146" y="216"/>
                    </a:lnTo>
                    <a:lnTo>
                      <a:pt x="136" y="208"/>
                    </a:lnTo>
                    <a:lnTo>
                      <a:pt x="52" y="291"/>
                    </a:lnTo>
                    <a:lnTo>
                      <a:pt x="84" y="146"/>
                    </a:lnTo>
                    <a:lnTo>
                      <a:pt x="74" y="141"/>
                    </a:lnTo>
                    <a:lnTo>
                      <a:pt x="63" y="137"/>
                    </a:lnTo>
                    <a:lnTo>
                      <a:pt x="52" y="131"/>
                    </a:lnTo>
                    <a:lnTo>
                      <a:pt x="42" y="127"/>
                    </a:lnTo>
                    <a:lnTo>
                      <a:pt x="30" y="119"/>
                    </a:lnTo>
                    <a:lnTo>
                      <a:pt x="18" y="112"/>
                    </a:lnTo>
                    <a:lnTo>
                      <a:pt x="8" y="103"/>
                    </a:lnTo>
                    <a:lnTo>
                      <a:pt x="0" y="94"/>
                    </a:lnTo>
                    <a:lnTo>
                      <a:pt x="11" y="93"/>
                    </a:lnTo>
                    <a:lnTo>
                      <a:pt x="25" y="92"/>
                    </a:lnTo>
                    <a:lnTo>
                      <a:pt x="39" y="89"/>
                    </a:lnTo>
                    <a:lnTo>
                      <a:pt x="52" y="88"/>
                    </a:lnTo>
                    <a:lnTo>
                      <a:pt x="65" y="86"/>
                    </a:lnTo>
                    <a:lnTo>
                      <a:pt x="78" y="85"/>
                    </a:lnTo>
                    <a:lnTo>
                      <a:pt x="91" y="84"/>
                    </a:lnTo>
                    <a:lnTo>
                      <a:pt x="104" y="84"/>
                    </a:lnTo>
                    <a:lnTo>
                      <a:pt x="188" y="0"/>
                    </a:lnTo>
                    <a:lnTo>
                      <a:pt x="192" y="14"/>
                    </a:lnTo>
                    <a:lnTo>
                      <a:pt x="193" y="32"/>
                    </a:lnTo>
                    <a:lnTo>
                      <a:pt x="193" y="52"/>
                    </a:lnTo>
                    <a:lnTo>
                      <a:pt x="195" y="73"/>
                    </a:lnTo>
                    <a:lnTo>
                      <a:pt x="198" y="89"/>
                    </a:lnTo>
                    <a:lnTo>
                      <a:pt x="207" y="104"/>
                    </a:lnTo>
                    <a:lnTo>
                      <a:pt x="223" y="112"/>
                    </a:lnTo>
                    <a:lnTo>
                      <a:pt x="250" y="114"/>
                    </a:lnTo>
                    <a:close/>
                  </a:path>
                </a:pathLst>
              </a:custGeom>
              <a:solidFill>
                <a:srgbClr val="FFFF4C"/>
              </a:solidFill>
              <a:ln w="9525">
                <a:noFill/>
                <a:round/>
                <a:headEnd/>
                <a:tailEnd/>
              </a:ln>
            </p:spPr>
            <p:txBody>
              <a:bodyPr/>
              <a:lstStyle/>
              <a:p>
                <a:pPr>
                  <a:defRPr/>
                </a:pPr>
                <a:endParaRPr lang="en-CA"/>
              </a:p>
            </p:txBody>
          </p:sp>
          <p:sp>
            <p:nvSpPr>
              <p:cNvPr id="1229926" name="Freeform 102"/>
              <p:cNvSpPr>
                <a:spLocks/>
              </p:cNvSpPr>
              <p:nvPr/>
            </p:nvSpPr>
            <p:spPr bwMode="auto">
              <a:xfrm>
                <a:off x="4245" y="544"/>
                <a:ext cx="48" cy="48"/>
              </a:xfrm>
              <a:custGeom>
                <a:avLst/>
                <a:gdLst/>
                <a:ahLst/>
                <a:cxnLst>
                  <a:cxn ang="0">
                    <a:pos x="156" y="73"/>
                  </a:cxn>
                  <a:cxn ang="0">
                    <a:pos x="164" y="75"/>
                  </a:cxn>
                  <a:cxn ang="0">
                    <a:pos x="174" y="76"/>
                  </a:cxn>
                  <a:cxn ang="0">
                    <a:pos x="184" y="77"/>
                  </a:cxn>
                  <a:cxn ang="0">
                    <a:pos x="197" y="78"/>
                  </a:cxn>
                  <a:cxn ang="0">
                    <a:pos x="208" y="78"/>
                  </a:cxn>
                  <a:cxn ang="0">
                    <a:pos x="219" y="82"/>
                  </a:cxn>
                  <a:cxn ang="0">
                    <a:pos x="229" y="85"/>
                  </a:cxn>
                  <a:cxn ang="0">
                    <a:pos x="240" y="93"/>
                  </a:cxn>
                  <a:cxn ang="0">
                    <a:pos x="228" y="103"/>
                  </a:cxn>
                  <a:cxn ang="0">
                    <a:pos x="215" y="111"/>
                  </a:cxn>
                  <a:cxn ang="0">
                    <a:pos x="200" y="119"/>
                  </a:cxn>
                  <a:cxn ang="0">
                    <a:pos x="188" y="127"/>
                  </a:cxn>
                  <a:cxn ang="0">
                    <a:pos x="175" y="134"/>
                  </a:cxn>
                  <a:cxn ang="0">
                    <a:pos x="170" y="145"/>
                  </a:cxn>
                  <a:cxn ang="0">
                    <a:pos x="168" y="158"/>
                  </a:cxn>
                  <a:cxn ang="0">
                    <a:pos x="176" y="176"/>
                  </a:cxn>
                  <a:cxn ang="0">
                    <a:pos x="179" y="184"/>
                  </a:cxn>
                  <a:cxn ang="0">
                    <a:pos x="185" y="197"/>
                  </a:cxn>
                  <a:cxn ang="0">
                    <a:pos x="190" y="207"/>
                  </a:cxn>
                  <a:cxn ang="0">
                    <a:pos x="188" y="217"/>
                  </a:cxn>
                  <a:cxn ang="0">
                    <a:pos x="176" y="215"/>
                  </a:cxn>
                  <a:cxn ang="0">
                    <a:pos x="166" y="212"/>
                  </a:cxn>
                  <a:cxn ang="0">
                    <a:pos x="158" y="205"/>
                  </a:cxn>
                  <a:cxn ang="0">
                    <a:pos x="151" y="199"/>
                  </a:cxn>
                  <a:cxn ang="0">
                    <a:pos x="145" y="190"/>
                  </a:cxn>
                  <a:cxn ang="0">
                    <a:pos x="138" y="182"/>
                  </a:cxn>
                  <a:cxn ang="0">
                    <a:pos x="131" y="172"/>
                  </a:cxn>
                  <a:cxn ang="0">
                    <a:pos x="125" y="165"/>
                  </a:cxn>
                  <a:cxn ang="0">
                    <a:pos x="42" y="239"/>
                  </a:cxn>
                  <a:cxn ang="0">
                    <a:pos x="32" y="228"/>
                  </a:cxn>
                  <a:cxn ang="0">
                    <a:pos x="35" y="216"/>
                  </a:cxn>
                  <a:cxn ang="0">
                    <a:pos x="40" y="205"/>
                  </a:cxn>
                  <a:cxn ang="0">
                    <a:pos x="45" y="192"/>
                  </a:cxn>
                  <a:cxn ang="0">
                    <a:pos x="52" y="181"/>
                  </a:cxn>
                  <a:cxn ang="0">
                    <a:pos x="58" y="169"/>
                  </a:cxn>
                  <a:cxn ang="0">
                    <a:pos x="63" y="157"/>
                  </a:cxn>
                  <a:cxn ang="0">
                    <a:pos x="68" y="145"/>
                  </a:cxn>
                  <a:cxn ang="0">
                    <a:pos x="73" y="135"/>
                  </a:cxn>
                  <a:cxn ang="0">
                    <a:pos x="61" y="130"/>
                  </a:cxn>
                  <a:cxn ang="0">
                    <a:pos x="51" y="126"/>
                  </a:cxn>
                  <a:cxn ang="0">
                    <a:pos x="41" y="121"/>
                  </a:cxn>
                  <a:cxn ang="0">
                    <a:pos x="33" y="118"/>
                  </a:cxn>
                  <a:cxn ang="0">
                    <a:pos x="23" y="112"/>
                  </a:cxn>
                  <a:cxn ang="0">
                    <a:pos x="15" y="106"/>
                  </a:cxn>
                  <a:cxn ang="0">
                    <a:pos x="7" y="100"/>
                  </a:cxn>
                  <a:cxn ang="0">
                    <a:pos x="0" y="93"/>
                  </a:cxn>
                  <a:cxn ang="0">
                    <a:pos x="0" y="83"/>
                  </a:cxn>
                  <a:cxn ang="0">
                    <a:pos x="84" y="73"/>
                  </a:cxn>
                  <a:cxn ang="0">
                    <a:pos x="125" y="0"/>
                  </a:cxn>
                  <a:cxn ang="0">
                    <a:pos x="131" y="7"/>
                  </a:cxn>
                  <a:cxn ang="0">
                    <a:pos x="138" y="15"/>
                  </a:cxn>
                  <a:cxn ang="0">
                    <a:pos x="142" y="23"/>
                  </a:cxn>
                  <a:cxn ang="0">
                    <a:pos x="148" y="32"/>
                  </a:cxn>
                  <a:cxn ang="0">
                    <a:pos x="150" y="40"/>
                  </a:cxn>
                  <a:cxn ang="0">
                    <a:pos x="154" y="50"/>
                  </a:cxn>
                  <a:cxn ang="0">
                    <a:pos x="155" y="60"/>
                  </a:cxn>
                  <a:cxn ang="0">
                    <a:pos x="156" y="73"/>
                  </a:cxn>
                </a:cxnLst>
                <a:rect l="0" t="0" r="r" b="b"/>
                <a:pathLst>
                  <a:path w="240" h="239">
                    <a:moveTo>
                      <a:pt x="156" y="73"/>
                    </a:moveTo>
                    <a:lnTo>
                      <a:pt x="164" y="75"/>
                    </a:lnTo>
                    <a:lnTo>
                      <a:pt x="174" y="76"/>
                    </a:lnTo>
                    <a:lnTo>
                      <a:pt x="184" y="77"/>
                    </a:lnTo>
                    <a:lnTo>
                      <a:pt x="197" y="78"/>
                    </a:lnTo>
                    <a:lnTo>
                      <a:pt x="208" y="78"/>
                    </a:lnTo>
                    <a:lnTo>
                      <a:pt x="219" y="82"/>
                    </a:lnTo>
                    <a:lnTo>
                      <a:pt x="229" y="85"/>
                    </a:lnTo>
                    <a:lnTo>
                      <a:pt x="240" y="93"/>
                    </a:lnTo>
                    <a:lnTo>
                      <a:pt x="228" y="103"/>
                    </a:lnTo>
                    <a:lnTo>
                      <a:pt x="215" y="111"/>
                    </a:lnTo>
                    <a:lnTo>
                      <a:pt x="200" y="119"/>
                    </a:lnTo>
                    <a:lnTo>
                      <a:pt x="188" y="127"/>
                    </a:lnTo>
                    <a:lnTo>
                      <a:pt x="175" y="134"/>
                    </a:lnTo>
                    <a:lnTo>
                      <a:pt x="170" y="145"/>
                    </a:lnTo>
                    <a:lnTo>
                      <a:pt x="168" y="158"/>
                    </a:lnTo>
                    <a:lnTo>
                      <a:pt x="176" y="176"/>
                    </a:lnTo>
                    <a:lnTo>
                      <a:pt x="179" y="184"/>
                    </a:lnTo>
                    <a:lnTo>
                      <a:pt x="185" y="197"/>
                    </a:lnTo>
                    <a:lnTo>
                      <a:pt x="190" y="207"/>
                    </a:lnTo>
                    <a:lnTo>
                      <a:pt x="188" y="217"/>
                    </a:lnTo>
                    <a:lnTo>
                      <a:pt x="176" y="215"/>
                    </a:lnTo>
                    <a:lnTo>
                      <a:pt x="166" y="212"/>
                    </a:lnTo>
                    <a:lnTo>
                      <a:pt x="158" y="205"/>
                    </a:lnTo>
                    <a:lnTo>
                      <a:pt x="151" y="199"/>
                    </a:lnTo>
                    <a:lnTo>
                      <a:pt x="145" y="190"/>
                    </a:lnTo>
                    <a:lnTo>
                      <a:pt x="138" y="182"/>
                    </a:lnTo>
                    <a:lnTo>
                      <a:pt x="131" y="172"/>
                    </a:lnTo>
                    <a:lnTo>
                      <a:pt x="125" y="165"/>
                    </a:lnTo>
                    <a:lnTo>
                      <a:pt x="42" y="239"/>
                    </a:lnTo>
                    <a:lnTo>
                      <a:pt x="32" y="228"/>
                    </a:lnTo>
                    <a:lnTo>
                      <a:pt x="35" y="216"/>
                    </a:lnTo>
                    <a:lnTo>
                      <a:pt x="40" y="205"/>
                    </a:lnTo>
                    <a:lnTo>
                      <a:pt x="45" y="192"/>
                    </a:lnTo>
                    <a:lnTo>
                      <a:pt x="52" y="181"/>
                    </a:lnTo>
                    <a:lnTo>
                      <a:pt x="58" y="169"/>
                    </a:lnTo>
                    <a:lnTo>
                      <a:pt x="63" y="157"/>
                    </a:lnTo>
                    <a:lnTo>
                      <a:pt x="68" y="145"/>
                    </a:lnTo>
                    <a:lnTo>
                      <a:pt x="73" y="135"/>
                    </a:lnTo>
                    <a:lnTo>
                      <a:pt x="61" y="130"/>
                    </a:lnTo>
                    <a:lnTo>
                      <a:pt x="51" y="126"/>
                    </a:lnTo>
                    <a:lnTo>
                      <a:pt x="41" y="121"/>
                    </a:lnTo>
                    <a:lnTo>
                      <a:pt x="33" y="118"/>
                    </a:lnTo>
                    <a:lnTo>
                      <a:pt x="23" y="112"/>
                    </a:lnTo>
                    <a:lnTo>
                      <a:pt x="15" y="106"/>
                    </a:lnTo>
                    <a:lnTo>
                      <a:pt x="7" y="100"/>
                    </a:lnTo>
                    <a:lnTo>
                      <a:pt x="0" y="93"/>
                    </a:lnTo>
                    <a:lnTo>
                      <a:pt x="0" y="83"/>
                    </a:lnTo>
                    <a:lnTo>
                      <a:pt x="84" y="73"/>
                    </a:lnTo>
                    <a:lnTo>
                      <a:pt x="125" y="0"/>
                    </a:lnTo>
                    <a:lnTo>
                      <a:pt x="131" y="7"/>
                    </a:lnTo>
                    <a:lnTo>
                      <a:pt x="138" y="15"/>
                    </a:lnTo>
                    <a:lnTo>
                      <a:pt x="142" y="23"/>
                    </a:lnTo>
                    <a:lnTo>
                      <a:pt x="148" y="32"/>
                    </a:lnTo>
                    <a:lnTo>
                      <a:pt x="150" y="40"/>
                    </a:lnTo>
                    <a:lnTo>
                      <a:pt x="154" y="50"/>
                    </a:lnTo>
                    <a:lnTo>
                      <a:pt x="155" y="60"/>
                    </a:lnTo>
                    <a:lnTo>
                      <a:pt x="156" y="73"/>
                    </a:lnTo>
                    <a:close/>
                  </a:path>
                </a:pathLst>
              </a:custGeom>
              <a:solidFill>
                <a:srgbClr val="000000"/>
              </a:solidFill>
              <a:ln w="9525">
                <a:noFill/>
                <a:round/>
                <a:headEnd/>
                <a:tailEnd/>
              </a:ln>
            </p:spPr>
            <p:txBody>
              <a:bodyPr/>
              <a:lstStyle/>
              <a:p>
                <a:pPr>
                  <a:defRPr/>
                </a:pPr>
                <a:endParaRPr lang="en-CA"/>
              </a:p>
            </p:txBody>
          </p:sp>
          <p:sp>
            <p:nvSpPr>
              <p:cNvPr id="1229927" name="Freeform 103"/>
              <p:cNvSpPr>
                <a:spLocks/>
              </p:cNvSpPr>
              <p:nvPr/>
            </p:nvSpPr>
            <p:spPr bwMode="auto">
              <a:xfrm>
                <a:off x="4251" y="550"/>
                <a:ext cx="35" cy="33"/>
              </a:xfrm>
              <a:custGeom>
                <a:avLst/>
                <a:gdLst/>
                <a:ahLst/>
                <a:cxnLst>
                  <a:cxn ang="0">
                    <a:pos x="134" y="62"/>
                  </a:cxn>
                  <a:cxn ang="0">
                    <a:pos x="176" y="62"/>
                  </a:cxn>
                  <a:cxn ang="0">
                    <a:pos x="124" y="94"/>
                  </a:cxn>
                  <a:cxn ang="0">
                    <a:pos x="124" y="103"/>
                  </a:cxn>
                  <a:cxn ang="0">
                    <a:pos x="125" y="113"/>
                  </a:cxn>
                  <a:cxn ang="0">
                    <a:pos x="126" y="121"/>
                  </a:cxn>
                  <a:cxn ang="0">
                    <a:pos x="129" y="129"/>
                  </a:cxn>
                  <a:cxn ang="0">
                    <a:pos x="130" y="135"/>
                  </a:cxn>
                  <a:cxn ang="0">
                    <a:pos x="132" y="144"/>
                  </a:cxn>
                  <a:cxn ang="0">
                    <a:pos x="133" y="155"/>
                  </a:cxn>
                  <a:cxn ang="0">
                    <a:pos x="134" y="166"/>
                  </a:cxn>
                  <a:cxn ang="0">
                    <a:pos x="93" y="114"/>
                  </a:cxn>
                  <a:cxn ang="0">
                    <a:pos x="31" y="166"/>
                  </a:cxn>
                  <a:cxn ang="0">
                    <a:pos x="31" y="155"/>
                  </a:cxn>
                  <a:cxn ang="0">
                    <a:pos x="35" y="144"/>
                  </a:cxn>
                  <a:cxn ang="0">
                    <a:pos x="39" y="135"/>
                  </a:cxn>
                  <a:cxn ang="0">
                    <a:pos x="46" y="129"/>
                  </a:cxn>
                  <a:cxn ang="0">
                    <a:pos x="51" y="121"/>
                  </a:cxn>
                  <a:cxn ang="0">
                    <a:pos x="56" y="113"/>
                  </a:cxn>
                  <a:cxn ang="0">
                    <a:pos x="60" y="103"/>
                  </a:cxn>
                  <a:cxn ang="0">
                    <a:pos x="62" y="94"/>
                  </a:cxn>
                  <a:cxn ang="0">
                    <a:pos x="0" y="62"/>
                  </a:cxn>
                  <a:cxn ang="0">
                    <a:pos x="6" y="62"/>
                  </a:cxn>
                  <a:cxn ang="0">
                    <a:pos x="14" y="62"/>
                  </a:cxn>
                  <a:cxn ang="0">
                    <a:pos x="22" y="62"/>
                  </a:cxn>
                  <a:cxn ang="0">
                    <a:pos x="30" y="62"/>
                  </a:cxn>
                  <a:cxn ang="0">
                    <a:pos x="37" y="62"/>
                  </a:cxn>
                  <a:cxn ang="0">
                    <a:pos x="46" y="62"/>
                  </a:cxn>
                  <a:cxn ang="0">
                    <a:pos x="53" y="62"/>
                  </a:cxn>
                  <a:cxn ang="0">
                    <a:pos x="62" y="62"/>
                  </a:cxn>
                  <a:cxn ang="0">
                    <a:pos x="93" y="0"/>
                  </a:cxn>
                  <a:cxn ang="0">
                    <a:pos x="99" y="4"/>
                  </a:cxn>
                  <a:cxn ang="0">
                    <a:pos x="104" y="11"/>
                  </a:cxn>
                  <a:cxn ang="0">
                    <a:pos x="106" y="20"/>
                  </a:cxn>
                  <a:cxn ang="0">
                    <a:pos x="109" y="30"/>
                  </a:cxn>
                  <a:cxn ang="0">
                    <a:pos x="113" y="39"/>
                  </a:cxn>
                  <a:cxn ang="0">
                    <a:pos x="117" y="48"/>
                  </a:cxn>
                  <a:cxn ang="0">
                    <a:pos x="124" y="55"/>
                  </a:cxn>
                  <a:cxn ang="0">
                    <a:pos x="134" y="62"/>
                  </a:cxn>
                </a:cxnLst>
                <a:rect l="0" t="0" r="r" b="b"/>
                <a:pathLst>
                  <a:path w="176" h="166">
                    <a:moveTo>
                      <a:pt x="134" y="62"/>
                    </a:moveTo>
                    <a:lnTo>
                      <a:pt x="176" y="62"/>
                    </a:lnTo>
                    <a:lnTo>
                      <a:pt x="124" y="94"/>
                    </a:lnTo>
                    <a:lnTo>
                      <a:pt x="124" y="103"/>
                    </a:lnTo>
                    <a:lnTo>
                      <a:pt x="125" y="113"/>
                    </a:lnTo>
                    <a:lnTo>
                      <a:pt x="126" y="121"/>
                    </a:lnTo>
                    <a:lnTo>
                      <a:pt x="129" y="129"/>
                    </a:lnTo>
                    <a:lnTo>
                      <a:pt x="130" y="135"/>
                    </a:lnTo>
                    <a:lnTo>
                      <a:pt x="132" y="144"/>
                    </a:lnTo>
                    <a:lnTo>
                      <a:pt x="133" y="155"/>
                    </a:lnTo>
                    <a:lnTo>
                      <a:pt x="134" y="166"/>
                    </a:lnTo>
                    <a:lnTo>
                      <a:pt x="93" y="114"/>
                    </a:lnTo>
                    <a:lnTo>
                      <a:pt x="31" y="166"/>
                    </a:lnTo>
                    <a:lnTo>
                      <a:pt x="31" y="155"/>
                    </a:lnTo>
                    <a:lnTo>
                      <a:pt x="35" y="144"/>
                    </a:lnTo>
                    <a:lnTo>
                      <a:pt x="39" y="135"/>
                    </a:lnTo>
                    <a:lnTo>
                      <a:pt x="46" y="129"/>
                    </a:lnTo>
                    <a:lnTo>
                      <a:pt x="51" y="121"/>
                    </a:lnTo>
                    <a:lnTo>
                      <a:pt x="56" y="113"/>
                    </a:lnTo>
                    <a:lnTo>
                      <a:pt x="60" y="103"/>
                    </a:lnTo>
                    <a:lnTo>
                      <a:pt x="62" y="94"/>
                    </a:lnTo>
                    <a:lnTo>
                      <a:pt x="0" y="62"/>
                    </a:lnTo>
                    <a:lnTo>
                      <a:pt x="6" y="62"/>
                    </a:lnTo>
                    <a:lnTo>
                      <a:pt x="14" y="62"/>
                    </a:lnTo>
                    <a:lnTo>
                      <a:pt x="22" y="62"/>
                    </a:lnTo>
                    <a:lnTo>
                      <a:pt x="30" y="62"/>
                    </a:lnTo>
                    <a:lnTo>
                      <a:pt x="37" y="62"/>
                    </a:lnTo>
                    <a:lnTo>
                      <a:pt x="46" y="62"/>
                    </a:lnTo>
                    <a:lnTo>
                      <a:pt x="53" y="62"/>
                    </a:lnTo>
                    <a:lnTo>
                      <a:pt x="62" y="62"/>
                    </a:lnTo>
                    <a:lnTo>
                      <a:pt x="93" y="0"/>
                    </a:lnTo>
                    <a:lnTo>
                      <a:pt x="99" y="4"/>
                    </a:lnTo>
                    <a:lnTo>
                      <a:pt x="104" y="11"/>
                    </a:lnTo>
                    <a:lnTo>
                      <a:pt x="106" y="20"/>
                    </a:lnTo>
                    <a:lnTo>
                      <a:pt x="109" y="30"/>
                    </a:lnTo>
                    <a:lnTo>
                      <a:pt x="113" y="39"/>
                    </a:lnTo>
                    <a:lnTo>
                      <a:pt x="117" y="48"/>
                    </a:lnTo>
                    <a:lnTo>
                      <a:pt x="124" y="55"/>
                    </a:lnTo>
                    <a:lnTo>
                      <a:pt x="134" y="62"/>
                    </a:lnTo>
                    <a:close/>
                  </a:path>
                </a:pathLst>
              </a:custGeom>
              <a:solidFill>
                <a:srgbClr val="FFFF4C"/>
              </a:solidFill>
              <a:ln w="9525">
                <a:noFill/>
                <a:round/>
                <a:headEnd/>
                <a:tailEnd/>
              </a:ln>
            </p:spPr>
            <p:txBody>
              <a:bodyPr/>
              <a:lstStyle/>
              <a:p>
                <a:pPr>
                  <a:defRPr/>
                </a:pPr>
                <a:endParaRPr lang="en-CA"/>
              </a:p>
            </p:txBody>
          </p:sp>
          <p:sp>
            <p:nvSpPr>
              <p:cNvPr id="1229928" name="Freeform 104"/>
              <p:cNvSpPr>
                <a:spLocks/>
              </p:cNvSpPr>
              <p:nvPr/>
            </p:nvSpPr>
            <p:spPr bwMode="auto">
              <a:xfrm>
                <a:off x="4311" y="598"/>
                <a:ext cx="60" cy="62"/>
              </a:xfrm>
              <a:custGeom>
                <a:avLst/>
                <a:gdLst/>
                <a:ahLst/>
                <a:cxnLst>
                  <a:cxn ang="0">
                    <a:pos x="208" y="32"/>
                  </a:cxn>
                  <a:cxn ang="0">
                    <a:pos x="208" y="58"/>
                  </a:cxn>
                  <a:cxn ang="0">
                    <a:pos x="212" y="83"/>
                  </a:cxn>
                  <a:cxn ang="0">
                    <a:pos x="221" y="104"/>
                  </a:cxn>
                  <a:cxn ang="0">
                    <a:pos x="239" y="114"/>
                  </a:cxn>
                  <a:cxn ang="0">
                    <a:pos x="260" y="118"/>
                  </a:cxn>
                  <a:cxn ang="0">
                    <a:pos x="281" y="124"/>
                  </a:cxn>
                  <a:cxn ang="0">
                    <a:pos x="295" y="137"/>
                  </a:cxn>
                  <a:cxn ang="0">
                    <a:pos x="229" y="198"/>
                  </a:cxn>
                  <a:cxn ang="0">
                    <a:pos x="231" y="225"/>
                  </a:cxn>
                  <a:cxn ang="0">
                    <a:pos x="236" y="249"/>
                  </a:cxn>
                  <a:cxn ang="0">
                    <a:pos x="241" y="272"/>
                  </a:cxn>
                  <a:cxn ang="0">
                    <a:pos x="239" y="301"/>
                  </a:cxn>
                  <a:cxn ang="0">
                    <a:pos x="209" y="295"/>
                  </a:cxn>
                  <a:cxn ang="0">
                    <a:pos x="188" y="283"/>
                  </a:cxn>
                  <a:cxn ang="0">
                    <a:pos x="166" y="266"/>
                  </a:cxn>
                  <a:cxn ang="0">
                    <a:pos x="146" y="249"/>
                  </a:cxn>
                  <a:cxn ang="0">
                    <a:pos x="123" y="266"/>
                  </a:cxn>
                  <a:cxn ang="0">
                    <a:pos x="104" y="284"/>
                  </a:cxn>
                  <a:cxn ang="0">
                    <a:pos x="84" y="300"/>
                  </a:cxn>
                  <a:cxn ang="0">
                    <a:pos x="62" y="312"/>
                  </a:cxn>
                  <a:cxn ang="0">
                    <a:pos x="61" y="269"/>
                  </a:cxn>
                  <a:cxn ang="0">
                    <a:pos x="76" y="227"/>
                  </a:cxn>
                  <a:cxn ang="0">
                    <a:pos x="81" y="190"/>
                  </a:cxn>
                  <a:cxn ang="0">
                    <a:pos x="52" y="166"/>
                  </a:cxn>
                  <a:cxn ang="0">
                    <a:pos x="38" y="156"/>
                  </a:cxn>
                  <a:cxn ang="0">
                    <a:pos x="26" y="145"/>
                  </a:cxn>
                  <a:cxn ang="0">
                    <a:pos x="14" y="133"/>
                  </a:cxn>
                  <a:cxn ang="0">
                    <a:pos x="0" y="124"/>
                  </a:cxn>
                  <a:cxn ang="0">
                    <a:pos x="104" y="94"/>
                  </a:cxn>
                  <a:cxn ang="0">
                    <a:pos x="130" y="72"/>
                  </a:cxn>
                  <a:cxn ang="0">
                    <a:pos x="151" y="46"/>
                  </a:cxn>
                  <a:cxn ang="0">
                    <a:pos x="170" y="19"/>
                  </a:cxn>
                  <a:cxn ang="0">
                    <a:pos x="197" y="0"/>
                  </a:cxn>
                </a:cxnLst>
                <a:rect l="0" t="0" r="r" b="b"/>
                <a:pathLst>
                  <a:path w="301" h="312">
                    <a:moveTo>
                      <a:pt x="208" y="22"/>
                    </a:moveTo>
                    <a:lnTo>
                      <a:pt x="208" y="32"/>
                    </a:lnTo>
                    <a:lnTo>
                      <a:pt x="208" y="45"/>
                    </a:lnTo>
                    <a:lnTo>
                      <a:pt x="208" y="58"/>
                    </a:lnTo>
                    <a:lnTo>
                      <a:pt x="210" y="71"/>
                    </a:lnTo>
                    <a:lnTo>
                      <a:pt x="212" y="83"/>
                    </a:lnTo>
                    <a:lnTo>
                      <a:pt x="216" y="95"/>
                    </a:lnTo>
                    <a:lnTo>
                      <a:pt x="221" y="104"/>
                    </a:lnTo>
                    <a:lnTo>
                      <a:pt x="229" y="114"/>
                    </a:lnTo>
                    <a:lnTo>
                      <a:pt x="239" y="114"/>
                    </a:lnTo>
                    <a:lnTo>
                      <a:pt x="250" y="115"/>
                    </a:lnTo>
                    <a:lnTo>
                      <a:pt x="260" y="118"/>
                    </a:lnTo>
                    <a:lnTo>
                      <a:pt x="272" y="121"/>
                    </a:lnTo>
                    <a:lnTo>
                      <a:pt x="281" y="124"/>
                    </a:lnTo>
                    <a:lnTo>
                      <a:pt x="288" y="131"/>
                    </a:lnTo>
                    <a:lnTo>
                      <a:pt x="295" y="137"/>
                    </a:lnTo>
                    <a:lnTo>
                      <a:pt x="301" y="146"/>
                    </a:lnTo>
                    <a:lnTo>
                      <a:pt x="229" y="198"/>
                    </a:lnTo>
                    <a:lnTo>
                      <a:pt x="229" y="211"/>
                    </a:lnTo>
                    <a:lnTo>
                      <a:pt x="231" y="225"/>
                    </a:lnTo>
                    <a:lnTo>
                      <a:pt x="233" y="236"/>
                    </a:lnTo>
                    <a:lnTo>
                      <a:pt x="236" y="249"/>
                    </a:lnTo>
                    <a:lnTo>
                      <a:pt x="239" y="260"/>
                    </a:lnTo>
                    <a:lnTo>
                      <a:pt x="241" y="272"/>
                    </a:lnTo>
                    <a:lnTo>
                      <a:pt x="240" y="286"/>
                    </a:lnTo>
                    <a:lnTo>
                      <a:pt x="239" y="301"/>
                    </a:lnTo>
                    <a:lnTo>
                      <a:pt x="223" y="298"/>
                    </a:lnTo>
                    <a:lnTo>
                      <a:pt x="209" y="295"/>
                    </a:lnTo>
                    <a:lnTo>
                      <a:pt x="198" y="288"/>
                    </a:lnTo>
                    <a:lnTo>
                      <a:pt x="188" y="283"/>
                    </a:lnTo>
                    <a:lnTo>
                      <a:pt x="177" y="274"/>
                    </a:lnTo>
                    <a:lnTo>
                      <a:pt x="166" y="266"/>
                    </a:lnTo>
                    <a:lnTo>
                      <a:pt x="156" y="255"/>
                    </a:lnTo>
                    <a:lnTo>
                      <a:pt x="146" y="249"/>
                    </a:lnTo>
                    <a:lnTo>
                      <a:pt x="134" y="255"/>
                    </a:lnTo>
                    <a:lnTo>
                      <a:pt x="123" y="266"/>
                    </a:lnTo>
                    <a:lnTo>
                      <a:pt x="113" y="275"/>
                    </a:lnTo>
                    <a:lnTo>
                      <a:pt x="104" y="284"/>
                    </a:lnTo>
                    <a:lnTo>
                      <a:pt x="94" y="292"/>
                    </a:lnTo>
                    <a:lnTo>
                      <a:pt x="84" y="300"/>
                    </a:lnTo>
                    <a:lnTo>
                      <a:pt x="73" y="305"/>
                    </a:lnTo>
                    <a:lnTo>
                      <a:pt x="62" y="312"/>
                    </a:lnTo>
                    <a:lnTo>
                      <a:pt x="58" y="290"/>
                    </a:lnTo>
                    <a:lnTo>
                      <a:pt x="61" y="269"/>
                    </a:lnTo>
                    <a:lnTo>
                      <a:pt x="68" y="248"/>
                    </a:lnTo>
                    <a:lnTo>
                      <a:pt x="76" y="227"/>
                    </a:lnTo>
                    <a:lnTo>
                      <a:pt x="81" y="207"/>
                    </a:lnTo>
                    <a:lnTo>
                      <a:pt x="81" y="190"/>
                    </a:lnTo>
                    <a:lnTo>
                      <a:pt x="71" y="175"/>
                    </a:lnTo>
                    <a:lnTo>
                      <a:pt x="52" y="166"/>
                    </a:lnTo>
                    <a:lnTo>
                      <a:pt x="44" y="161"/>
                    </a:lnTo>
                    <a:lnTo>
                      <a:pt x="38" y="156"/>
                    </a:lnTo>
                    <a:lnTo>
                      <a:pt x="32" y="150"/>
                    </a:lnTo>
                    <a:lnTo>
                      <a:pt x="26" y="145"/>
                    </a:lnTo>
                    <a:lnTo>
                      <a:pt x="19" y="139"/>
                    </a:lnTo>
                    <a:lnTo>
                      <a:pt x="14" y="133"/>
                    </a:lnTo>
                    <a:lnTo>
                      <a:pt x="7" y="128"/>
                    </a:lnTo>
                    <a:lnTo>
                      <a:pt x="0" y="124"/>
                    </a:lnTo>
                    <a:lnTo>
                      <a:pt x="0" y="114"/>
                    </a:lnTo>
                    <a:lnTo>
                      <a:pt x="104" y="94"/>
                    </a:lnTo>
                    <a:lnTo>
                      <a:pt x="118" y="84"/>
                    </a:lnTo>
                    <a:lnTo>
                      <a:pt x="130" y="72"/>
                    </a:lnTo>
                    <a:lnTo>
                      <a:pt x="140" y="59"/>
                    </a:lnTo>
                    <a:lnTo>
                      <a:pt x="151" y="46"/>
                    </a:lnTo>
                    <a:lnTo>
                      <a:pt x="160" y="33"/>
                    </a:lnTo>
                    <a:lnTo>
                      <a:pt x="170" y="19"/>
                    </a:lnTo>
                    <a:lnTo>
                      <a:pt x="182" y="8"/>
                    </a:lnTo>
                    <a:lnTo>
                      <a:pt x="197" y="0"/>
                    </a:lnTo>
                    <a:lnTo>
                      <a:pt x="208" y="22"/>
                    </a:lnTo>
                    <a:close/>
                  </a:path>
                </a:pathLst>
              </a:custGeom>
              <a:solidFill>
                <a:srgbClr val="000000"/>
              </a:solidFill>
              <a:ln w="9525">
                <a:noFill/>
                <a:round/>
                <a:headEnd/>
                <a:tailEnd/>
              </a:ln>
            </p:spPr>
            <p:txBody>
              <a:bodyPr/>
              <a:lstStyle/>
              <a:p>
                <a:pPr>
                  <a:defRPr/>
                </a:pPr>
                <a:endParaRPr lang="en-CA"/>
              </a:p>
            </p:txBody>
          </p:sp>
          <p:sp>
            <p:nvSpPr>
              <p:cNvPr id="1229929" name="Freeform 105"/>
              <p:cNvSpPr>
                <a:spLocks/>
              </p:cNvSpPr>
              <p:nvPr/>
            </p:nvSpPr>
            <p:spPr bwMode="auto">
              <a:xfrm>
                <a:off x="4318" y="606"/>
                <a:ext cx="47" cy="48"/>
              </a:xfrm>
              <a:custGeom>
                <a:avLst/>
                <a:gdLst/>
                <a:ahLst/>
                <a:cxnLst>
                  <a:cxn ang="0">
                    <a:pos x="207" y="94"/>
                  </a:cxn>
                  <a:cxn ang="0">
                    <a:pos x="238" y="104"/>
                  </a:cxn>
                  <a:cxn ang="0">
                    <a:pos x="229" y="110"/>
                  </a:cxn>
                  <a:cxn ang="0">
                    <a:pos x="220" y="115"/>
                  </a:cxn>
                  <a:cxn ang="0">
                    <a:pos x="210" y="120"/>
                  </a:cxn>
                  <a:cxn ang="0">
                    <a:pos x="201" y="124"/>
                  </a:cxn>
                  <a:cxn ang="0">
                    <a:pos x="191" y="128"/>
                  </a:cxn>
                  <a:cxn ang="0">
                    <a:pos x="182" y="132"/>
                  </a:cxn>
                  <a:cxn ang="0">
                    <a:pos x="172" y="137"/>
                  </a:cxn>
                  <a:cxn ang="0">
                    <a:pos x="165" y="145"/>
                  </a:cxn>
                  <a:cxn ang="0">
                    <a:pos x="186" y="228"/>
                  </a:cxn>
                  <a:cxn ang="0">
                    <a:pos x="174" y="222"/>
                  </a:cxn>
                  <a:cxn ang="0">
                    <a:pos x="164" y="217"/>
                  </a:cxn>
                  <a:cxn ang="0">
                    <a:pos x="154" y="209"/>
                  </a:cxn>
                  <a:cxn ang="0">
                    <a:pos x="146" y="202"/>
                  </a:cxn>
                  <a:cxn ang="0">
                    <a:pos x="137" y="193"/>
                  </a:cxn>
                  <a:cxn ang="0">
                    <a:pos x="129" y="186"/>
                  </a:cxn>
                  <a:cxn ang="0">
                    <a:pos x="121" y="180"/>
                  </a:cxn>
                  <a:cxn ang="0">
                    <a:pos x="114" y="176"/>
                  </a:cxn>
                  <a:cxn ang="0">
                    <a:pos x="51" y="238"/>
                  </a:cxn>
                  <a:cxn ang="0">
                    <a:pos x="72" y="124"/>
                  </a:cxn>
                  <a:cxn ang="0">
                    <a:pos x="63" y="120"/>
                  </a:cxn>
                  <a:cxn ang="0">
                    <a:pos x="54" y="115"/>
                  </a:cxn>
                  <a:cxn ang="0">
                    <a:pos x="44" y="111"/>
                  </a:cxn>
                  <a:cxn ang="0">
                    <a:pos x="35" y="107"/>
                  </a:cxn>
                  <a:cxn ang="0">
                    <a:pos x="25" y="102"/>
                  </a:cxn>
                  <a:cxn ang="0">
                    <a:pos x="16" y="96"/>
                  </a:cxn>
                  <a:cxn ang="0">
                    <a:pos x="7" y="89"/>
                  </a:cxn>
                  <a:cxn ang="0">
                    <a:pos x="0" y="82"/>
                  </a:cxn>
                  <a:cxn ang="0">
                    <a:pos x="10" y="81"/>
                  </a:cxn>
                  <a:cxn ang="0">
                    <a:pos x="21" y="80"/>
                  </a:cxn>
                  <a:cxn ang="0">
                    <a:pos x="33" y="78"/>
                  </a:cxn>
                  <a:cxn ang="0">
                    <a:pos x="44" y="77"/>
                  </a:cxn>
                  <a:cxn ang="0">
                    <a:pos x="54" y="74"/>
                  </a:cxn>
                  <a:cxn ang="0">
                    <a:pos x="64" y="73"/>
                  </a:cxn>
                  <a:cxn ang="0">
                    <a:pos x="73" y="72"/>
                  </a:cxn>
                  <a:cxn ang="0">
                    <a:pos x="82" y="72"/>
                  </a:cxn>
                  <a:cxn ang="0">
                    <a:pos x="145" y="0"/>
                  </a:cxn>
                  <a:cxn ang="0">
                    <a:pos x="149" y="12"/>
                  </a:cxn>
                  <a:cxn ang="0">
                    <a:pos x="151" y="28"/>
                  </a:cxn>
                  <a:cxn ang="0">
                    <a:pos x="153" y="45"/>
                  </a:cxn>
                  <a:cxn ang="0">
                    <a:pos x="156" y="62"/>
                  </a:cxn>
                  <a:cxn ang="0">
                    <a:pos x="159" y="76"/>
                  </a:cxn>
                  <a:cxn ang="0">
                    <a:pos x="168" y="87"/>
                  </a:cxn>
                  <a:cxn ang="0">
                    <a:pos x="183" y="93"/>
                  </a:cxn>
                  <a:cxn ang="0">
                    <a:pos x="207" y="94"/>
                  </a:cxn>
                </a:cxnLst>
                <a:rect l="0" t="0" r="r" b="b"/>
                <a:pathLst>
                  <a:path w="238" h="238">
                    <a:moveTo>
                      <a:pt x="207" y="94"/>
                    </a:moveTo>
                    <a:lnTo>
                      <a:pt x="238" y="104"/>
                    </a:lnTo>
                    <a:lnTo>
                      <a:pt x="229" y="110"/>
                    </a:lnTo>
                    <a:lnTo>
                      <a:pt x="220" y="115"/>
                    </a:lnTo>
                    <a:lnTo>
                      <a:pt x="210" y="120"/>
                    </a:lnTo>
                    <a:lnTo>
                      <a:pt x="201" y="124"/>
                    </a:lnTo>
                    <a:lnTo>
                      <a:pt x="191" y="128"/>
                    </a:lnTo>
                    <a:lnTo>
                      <a:pt x="182" y="132"/>
                    </a:lnTo>
                    <a:lnTo>
                      <a:pt x="172" y="137"/>
                    </a:lnTo>
                    <a:lnTo>
                      <a:pt x="165" y="145"/>
                    </a:lnTo>
                    <a:lnTo>
                      <a:pt x="186" y="228"/>
                    </a:lnTo>
                    <a:lnTo>
                      <a:pt x="174" y="222"/>
                    </a:lnTo>
                    <a:lnTo>
                      <a:pt x="164" y="217"/>
                    </a:lnTo>
                    <a:lnTo>
                      <a:pt x="154" y="209"/>
                    </a:lnTo>
                    <a:lnTo>
                      <a:pt x="146" y="202"/>
                    </a:lnTo>
                    <a:lnTo>
                      <a:pt x="137" y="193"/>
                    </a:lnTo>
                    <a:lnTo>
                      <a:pt x="129" y="186"/>
                    </a:lnTo>
                    <a:lnTo>
                      <a:pt x="121" y="180"/>
                    </a:lnTo>
                    <a:lnTo>
                      <a:pt x="114" y="176"/>
                    </a:lnTo>
                    <a:lnTo>
                      <a:pt x="51" y="238"/>
                    </a:lnTo>
                    <a:lnTo>
                      <a:pt x="72" y="124"/>
                    </a:lnTo>
                    <a:lnTo>
                      <a:pt x="63" y="120"/>
                    </a:lnTo>
                    <a:lnTo>
                      <a:pt x="54" y="115"/>
                    </a:lnTo>
                    <a:lnTo>
                      <a:pt x="44" y="111"/>
                    </a:lnTo>
                    <a:lnTo>
                      <a:pt x="35" y="107"/>
                    </a:lnTo>
                    <a:lnTo>
                      <a:pt x="25" y="102"/>
                    </a:lnTo>
                    <a:lnTo>
                      <a:pt x="16" y="96"/>
                    </a:lnTo>
                    <a:lnTo>
                      <a:pt x="7" y="89"/>
                    </a:lnTo>
                    <a:lnTo>
                      <a:pt x="0" y="82"/>
                    </a:lnTo>
                    <a:lnTo>
                      <a:pt x="10" y="81"/>
                    </a:lnTo>
                    <a:lnTo>
                      <a:pt x="21" y="80"/>
                    </a:lnTo>
                    <a:lnTo>
                      <a:pt x="33" y="78"/>
                    </a:lnTo>
                    <a:lnTo>
                      <a:pt x="44" y="77"/>
                    </a:lnTo>
                    <a:lnTo>
                      <a:pt x="54" y="74"/>
                    </a:lnTo>
                    <a:lnTo>
                      <a:pt x="64" y="73"/>
                    </a:lnTo>
                    <a:lnTo>
                      <a:pt x="73" y="72"/>
                    </a:lnTo>
                    <a:lnTo>
                      <a:pt x="82" y="72"/>
                    </a:lnTo>
                    <a:lnTo>
                      <a:pt x="145" y="0"/>
                    </a:lnTo>
                    <a:lnTo>
                      <a:pt x="149" y="12"/>
                    </a:lnTo>
                    <a:lnTo>
                      <a:pt x="151" y="28"/>
                    </a:lnTo>
                    <a:lnTo>
                      <a:pt x="153" y="45"/>
                    </a:lnTo>
                    <a:lnTo>
                      <a:pt x="156" y="62"/>
                    </a:lnTo>
                    <a:lnTo>
                      <a:pt x="159" y="76"/>
                    </a:lnTo>
                    <a:lnTo>
                      <a:pt x="168" y="87"/>
                    </a:lnTo>
                    <a:lnTo>
                      <a:pt x="183" y="93"/>
                    </a:lnTo>
                    <a:lnTo>
                      <a:pt x="207" y="94"/>
                    </a:lnTo>
                    <a:close/>
                  </a:path>
                </a:pathLst>
              </a:custGeom>
              <a:solidFill>
                <a:srgbClr val="FFFF4C"/>
              </a:solidFill>
              <a:ln w="9525">
                <a:noFill/>
                <a:round/>
                <a:headEnd/>
                <a:tailEnd/>
              </a:ln>
            </p:spPr>
            <p:txBody>
              <a:bodyPr/>
              <a:lstStyle/>
              <a:p>
                <a:pPr>
                  <a:defRPr/>
                </a:pPr>
                <a:endParaRPr lang="en-CA"/>
              </a:p>
            </p:txBody>
          </p:sp>
        </p:grpSp>
        <p:pic>
          <p:nvPicPr>
            <p:cNvPr id="17416" name="Picture 106" descr="j01887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0" y="4360862"/>
              <a:ext cx="568325"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9" name="AutoShape 123"/>
            <p:cNvSpPr>
              <a:spLocks noChangeArrowheads="1"/>
            </p:cNvSpPr>
            <p:nvPr/>
          </p:nvSpPr>
          <p:spPr bwMode="auto">
            <a:xfrm>
              <a:off x="1748097" y="2819400"/>
              <a:ext cx="5346511" cy="3616324"/>
            </a:xfrm>
            <a:prstGeom prst="wedgeRoundRectCallout">
              <a:avLst>
                <a:gd name="adj1" fmla="val 74340"/>
                <a:gd name="adj2" fmla="val 13478"/>
                <a:gd name="adj3" fmla="val 16667"/>
              </a:avLst>
            </a:prstGeom>
            <a:noFill/>
            <a:ln w="38100" cap="sq">
              <a:solidFill>
                <a:srgbClr val="CC99FF"/>
              </a:solidFill>
              <a:miter lim="800000"/>
              <a:headEnd/>
              <a:tailEnd/>
            </a:ln>
            <a:effectLst/>
          </p:spPr>
          <p:txBody>
            <a:bodyPr lIns="274320" rIns="274320"/>
            <a:lstStyle/>
            <a:p>
              <a:pPr algn="ctr">
                <a:defRPr/>
              </a:pPr>
              <a:endParaRPr lang="en-US">
                <a:effectLst>
                  <a:outerShdw blurRad="38100" dist="38100" dir="2700000" algn="tl">
                    <a:srgbClr val="000000"/>
                  </a:outerShdw>
                </a:effectLst>
              </a:endParaRPr>
            </a:p>
          </p:txBody>
        </p:sp>
      </p:grpSp>
      <p:sp>
        <p:nvSpPr>
          <p:cNvPr id="125" name="Rectangle 124"/>
          <p:cNvSpPr/>
          <p:nvPr/>
        </p:nvSpPr>
        <p:spPr>
          <a:xfrm>
            <a:off x="1905000" y="2895600"/>
            <a:ext cx="5410200" cy="3540125"/>
          </a:xfrm>
          <a:prstGeom prst="rect">
            <a:avLst/>
          </a:prstGeom>
        </p:spPr>
        <p:txBody>
          <a:bodyPr>
            <a:spAutoFit/>
          </a:bodyPr>
          <a:lstStyle/>
          <a:p>
            <a:pPr>
              <a:defRPr/>
            </a:pPr>
            <a:r>
              <a:rPr lang="en-US" dirty="0">
                <a:effectLst>
                  <a:outerShdw blurRad="38100" dist="38100" dir="2700000" algn="tl">
                    <a:srgbClr val="000000"/>
                  </a:outerShdw>
                </a:effectLst>
              </a:rPr>
              <a:t>If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is a valid proof system, then</a:t>
            </a:r>
          </a:p>
          <a:p>
            <a:pPr lvl="1">
              <a:defRPr/>
            </a:pPr>
            <a:r>
              <a:rPr lang="en-US" dirty="0">
                <a:effectLst>
                  <a:outerShdw blurRad="38100" dist="38100" dir="2700000" algn="tl">
                    <a:srgbClr val="000000"/>
                  </a:outerShdw>
                </a:effectLst>
              </a:rPr>
              <a:t>When </a:t>
            </a:r>
            <a:r>
              <a:rPr lang="en-US" i="1" dirty="0" err="1">
                <a:solidFill>
                  <a:srgbClr val="00FFFF"/>
                </a:solidFill>
                <a:effectLst>
                  <a:outerShdw blurRad="38100" dist="38100" dir="2700000" algn="tl">
                    <a:srgbClr val="000000"/>
                  </a:outerShdw>
                </a:effectLst>
              </a:rPr>
              <a:t>MathTruth</a:t>
            </a:r>
            <a:r>
              <a:rPr lang="en-US" i="1" dirty="0">
                <a:solidFill>
                  <a:srgbClr val="00FFFF"/>
                </a:solidFill>
                <a:effectLst>
                  <a:outerShdw blurRad="38100" dist="38100" dir="2700000" algn="tl">
                    <a:srgbClr val="000000"/>
                  </a:outerShdw>
                </a:effectLst>
              </a:rPr>
              <a:t>(</a:t>
            </a:r>
            <a:r>
              <a:rPr lang="el-GR" i="1" dirty="0">
                <a:solidFill>
                  <a:srgbClr val="00FFFF"/>
                </a:solidFill>
                <a:effectLst/>
              </a:rPr>
              <a:t>Φ</a:t>
            </a:r>
            <a:r>
              <a:rPr lang="en-US" i="1" dirty="0">
                <a:solidFill>
                  <a:srgbClr val="00FFFF"/>
                </a:solidFill>
                <a:effectLst>
                  <a:outerShdw blurRad="38100" dist="38100" dir="2700000" algn="tl">
                    <a:srgbClr val="000000"/>
                  </a:outerShdw>
                </a:effectLst>
              </a:rPr>
              <a:t>) </a:t>
            </a:r>
            <a:r>
              <a:rPr lang="en-US" i="1" dirty="0">
                <a:effectLst>
                  <a:outerShdw blurRad="38100" dist="38100" dir="2700000" algn="tl">
                    <a:srgbClr val="000000"/>
                  </a:outerShdw>
                </a:effectLst>
              </a:rPr>
              <a:t>= “yes”</a:t>
            </a:r>
            <a:r>
              <a:rPr lang="en-US" dirty="0">
                <a:effectLst>
                  <a:outerShdw blurRad="38100" dist="38100" dir="2700000" algn="tl">
                    <a:srgbClr val="000000"/>
                  </a:outerShdw>
                </a:effectLst>
              </a:rPr>
              <a:t> </a:t>
            </a:r>
          </a:p>
          <a:p>
            <a:pPr lvl="2">
              <a:buFont typeface="Symbol" pitchFamily="18" charset="2"/>
              <a:buChar char=""/>
              <a:defRPr/>
            </a:pPr>
            <a:r>
              <a:rPr lang="en-US" i="1" dirty="0">
                <a:effectLst>
                  <a:outerShdw blurRad="38100" dist="38100" dir="2700000" algn="tl">
                    <a:srgbClr val="000000"/>
                  </a:outerShdw>
                </a:effectLst>
                <a:sym typeface="Symbol"/>
              </a:rPr>
              <a:t>  </a:t>
            </a:r>
            <a:r>
              <a:rPr lang="en-US" dirty="0">
                <a:effectLst>
                  <a:outerShdw blurRad="38100" dist="38100" dir="2700000" algn="tl">
                    <a:srgbClr val="000000"/>
                  </a:outerShdw>
                </a:effectLst>
              </a:rPr>
              <a:t>a proof </a:t>
            </a:r>
            <a:r>
              <a:rPr lang="en-US" i="1" dirty="0">
                <a:solidFill>
                  <a:srgbClr val="00FFFF"/>
                </a:solidFill>
                <a:effectLst>
                  <a:outerShdw blurRad="38100" dist="38100" dir="2700000" algn="tl">
                    <a:srgbClr val="000000"/>
                  </a:outerShdw>
                </a:effectLst>
              </a:rPr>
              <a:t>P </a:t>
            </a:r>
            <a:r>
              <a:rPr lang="en-US" dirty="0">
                <a:effectLst>
                  <a:outerShdw blurRad="38100" dist="38100" dir="2700000" algn="tl">
                    <a:srgbClr val="000000"/>
                  </a:outerShdw>
                </a:effectLst>
              </a:rPr>
              <a:t>witnessing it.</a:t>
            </a:r>
          </a:p>
          <a:p>
            <a:pPr lvl="2">
              <a:buFont typeface="Symbol" pitchFamily="18" charset="2"/>
              <a:buChar char=""/>
              <a:defRPr/>
            </a:pPr>
            <a:r>
              <a:rPr lang="en-US" dirty="0">
                <a:effectLst>
                  <a:outerShdw blurRad="38100" dist="38100" dir="2700000" algn="tl">
                    <a:srgbClr val="000000"/>
                  </a:outerShdw>
                </a:effectLst>
              </a:rPr>
              <a:t> </a:t>
            </a:r>
            <a:r>
              <a:rPr lang="en-CA" dirty="0" err="1">
                <a:effectLst>
                  <a:outerShdw blurRad="38100" dist="38100" dir="2700000" algn="tl">
                    <a:srgbClr val="000000"/>
                  </a:outerShdw>
                </a:effectLst>
              </a:rPr>
              <a:t>Alg</a:t>
            </a:r>
            <a:r>
              <a:rPr lang="en-CA" dirty="0">
                <a:effectLst>
                  <a:outerShdw blurRad="38100" dist="38100" dir="2700000" algn="tl">
                    <a:srgbClr val="000000"/>
                  </a:outerShdw>
                </a:effectLst>
              </a:rPr>
              <a:t> halts with “yes”.</a:t>
            </a:r>
          </a:p>
          <a:p>
            <a:pPr lvl="1">
              <a:defRPr/>
            </a:pPr>
            <a:r>
              <a:rPr lang="en-US" dirty="0">
                <a:effectLst>
                  <a:outerShdw blurRad="38100" dist="38100" dir="2700000" algn="tl">
                    <a:srgbClr val="000000"/>
                  </a:outerShdw>
                </a:effectLst>
              </a:rPr>
              <a:t>When </a:t>
            </a:r>
            <a:r>
              <a:rPr lang="en-US" i="1" dirty="0" err="1">
                <a:solidFill>
                  <a:srgbClr val="00FFFF"/>
                </a:solidFill>
                <a:effectLst>
                  <a:outerShdw blurRad="38100" dist="38100" dir="2700000" algn="tl">
                    <a:srgbClr val="000000"/>
                  </a:outerShdw>
                </a:effectLst>
              </a:rPr>
              <a:t>MathTruth</a:t>
            </a:r>
            <a:r>
              <a:rPr lang="en-US" i="1" dirty="0">
                <a:solidFill>
                  <a:srgbClr val="00FFFF"/>
                </a:solidFill>
                <a:effectLst>
                  <a:outerShdw blurRad="38100" dist="38100" dir="2700000" algn="tl">
                    <a:srgbClr val="000000"/>
                  </a:outerShdw>
                </a:effectLst>
              </a:rPr>
              <a:t>(</a:t>
            </a:r>
            <a:r>
              <a:rPr lang="el-GR" i="1" dirty="0">
                <a:solidFill>
                  <a:srgbClr val="00FFFF"/>
                </a:solidFill>
                <a:effectLst/>
              </a:rPr>
              <a:t>Φ</a:t>
            </a:r>
            <a:r>
              <a:rPr lang="en-US" i="1" dirty="0">
                <a:solidFill>
                  <a:srgbClr val="00FFFF"/>
                </a:solidFill>
                <a:effectLst>
                  <a:outerShdw blurRad="38100" dist="38100" dir="2700000" algn="tl">
                    <a:srgbClr val="000000"/>
                  </a:outerShdw>
                </a:effectLst>
              </a:rPr>
              <a:t>) </a:t>
            </a:r>
            <a:r>
              <a:rPr lang="en-US" i="1" dirty="0">
                <a:effectLst>
                  <a:outerShdw blurRad="38100" dist="38100" dir="2700000" algn="tl">
                    <a:srgbClr val="000000"/>
                  </a:outerShdw>
                </a:effectLst>
              </a:rPr>
              <a:t>= “no”</a:t>
            </a:r>
            <a:r>
              <a:rPr lang="en-US" dirty="0">
                <a:effectLst>
                  <a:outerShdw blurRad="38100" dist="38100" dir="2700000" algn="tl">
                    <a:srgbClr val="000000"/>
                  </a:outerShdw>
                </a:effectLst>
              </a:rPr>
              <a:t> </a:t>
            </a:r>
          </a:p>
          <a:p>
            <a:pPr lvl="2">
              <a:buFont typeface="Symbol" pitchFamily="18" charset="2"/>
              <a:buChar char=""/>
              <a:defRPr/>
            </a:pPr>
            <a:r>
              <a:rPr lang="en-US" i="1" dirty="0">
                <a:effectLst>
                  <a:outerShdw blurRad="38100" dist="38100" dir="2700000" algn="tl">
                    <a:srgbClr val="000000"/>
                  </a:outerShdw>
                </a:effectLst>
                <a:sym typeface="Symbol"/>
              </a:rPr>
              <a:t> </a:t>
            </a:r>
            <a:r>
              <a:rPr lang="en-US" i="1" dirty="0" err="1">
                <a:solidFill>
                  <a:srgbClr val="00FFFF"/>
                </a:solidFill>
                <a:effectLst>
                  <a:outerShdw blurRad="38100" dist="38100" dir="2700000" algn="tl">
                    <a:srgbClr val="000000"/>
                  </a:outerShdw>
                </a:effectLst>
              </a:rPr>
              <a:t>MathTruth</a:t>
            </a:r>
            <a:r>
              <a:rPr lang="en-US" i="1" dirty="0">
                <a:solidFill>
                  <a:srgbClr val="00FFFF"/>
                </a:solidFill>
                <a:effectLst>
                  <a:outerShdw blurRad="38100" dist="38100" dir="2700000" algn="tl">
                    <a:srgbClr val="000000"/>
                  </a:outerShdw>
                </a:effectLst>
              </a:rPr>
              <a:t>(</a:t>
            </a:r>
            <a:r>
              <a:rPr lang="en-US" i="1" dirty="0">
                <a:solidFill>
                  <a:srgbClr val="00FFFF"/>
                </a:solidFill>
                <a:effectLst>
                  <a:outerShdw blurRad="38100" dist="38100" dir="2700000" algn="tl">
                    <a:srgbClr val="000000"/>
                  </a:outerShdw>
                </a:effectLst>
                <a:sym typeface="Symbol"/>
              </a:rPr>
              <a:t></a:t>
            </a:r>
            <a:r>
              <a:rPr lang="el-GR" i="1" dirty="0">
                <a:solidFill>
                  <a:srgbClr val="00FFFF"/>
                </a:solidFill>
                <a:effectLst/>
              </a:rPr>
              <a:t>Φ</a:t>
            </a:r>
            <a:r>
              <a:rPr lang="en-US" i="1" dirty="0">
                <a:solidFill>
                  <a:srgbClr val="00FFFF"/>
                </a:solidFill>
                <a:effectLst>
                  <a:outerShdw blurRad="38100" dist="38100" dir="2700000" algn="tl">
                    <a:srgbClr val="000000"/>
                  </a:outerShdw>
                </a:effectLst>
              </a:rPr>
              <a:t>) </a:t>
            </a:r>
            <a:r>
              <a:rPr lang="en-US" i="1" dirty="0">
                <a:effectLst>
                  <a:outerShdw blurRad="38100" dist="38100" dir="2700000" algn="tl">
                    <a:srgbClr val="000000"/>
                  </a:outerShdw>
                </a:effectLst>
              </a:rPr>
              <a:t>= “yes”</a:t>
            </a:r>
            <a:r>
              <a:rPr lang="en-US" dirty="0">
                <a:effectLst>
                  <a:outerShdw blurRad="38100" dist="38100" dir="2700000" algn="tl">
                    <a:srgbClr val="000000"/>
                  </a:outerShdw>
                </a:effectLst>
              </a:rPr>
              <a:t> </a:t>
            </a:r>
          </a:p>
          <a:p>
            <a:pPr lvl="2">
              <a:buFont typeface="Symbol" pitchFamily="18" charset="2"/>
              <a:buChar char=""/>
              <a:defRPr/>
            </a:pPr>
            <a:r>
              <a:rPr lang="en-US" i="1" dirty="0">
                <a:effectLst>
                  <a:outerShdw blurRad="38100" dist="38100" dir="2700000" algn="tl">
                    <a:srgbClr val="000000"/>
                  </a:outerShdw>
                </a:effectLst>
                <a:sym typeface="Symbol"/>
              </a:rPr>
              <a:t> </a:t>
            </a:r>
            <a:r>
              <a:rPr lang="en-US" dirty="0">
                <a:effectLst>
                  <a:outerShdw blurRad="38100" dist="38100" dir="2700000" algn="tl">
                    <a:srgbClr val="000000"/>
                  </a:outerShdw>
                </a:effectLst>
              </a:rPr>
              <a:t>a proof </a:t>
            </a:r>
            <a:r>
              <a:rPr lang="en-US" i="1" dirty="0">
                <a:solidFill>
                  <a:srgbClr val="00FFFF"/>
                </a:solidFill>
                <a:effectLst>
                  <a:outerShdw blurRad="38100" dist="38100" dir="2700000" algn="tl">
                    <a:srgbClr val="000000"/>
                  </a:outerShdw>
                </a:effectLst>
              </a:rPr>
              <a:t>P </a:t>
            </a:r>
            <a:r>
              <a:rPr lang="en-US" dirty="0">
                <a:effectLst>
                  <a:outerShdw blurRad="38100" dist="38100" dir="2700000" algn="tl">
                    <a:srgbClr val="000000"/>
                  </a:outerShdw>
                </a:effectLst>
              </a:rPr>
              <a:t>witnessing it.</a:t>
            </a:r>
          </a:p>
          <a:p>
            <a:pPr lvl="2">
              <a:buFont typeface="Symbol" pitchFamily="18" charset="2"/>
              <a:buChar char=""/>
              <a:defRPr/>
            </a:pPr>
            <a:r>
              <a:rPr lang="en-US" dirty="0">
                <a:effectLst>
                  <a:outerShdw blurRad="38100" dist="38100" dir="2700000" algn="tl">
                    <a:srgbClr val="000000"/>
                  </a:outerShdw>
                </a:effectLst>
              </a:rPr>
              <a:t> </a:t>
            </a:r>
            <a:r>
              <a:rPr lang="en-CA" dirty="0" err="1">
                <a:effectLst>
                  <a:outerShdw blurRad="38100" dist="38100" dir="2700000" algn="tl">
                    <a:srgbClr val="000000"/>
                  </a:outerShdw>
                </a:effectLst>
              </a:rPr>
              <a:t>Alg</a:t>
            </a:r>
            <a:r>
              <a:rPr lang="en-CA" dirty="0">
                <a:effectLst>
                  <a:outerShdw blurRad="38100" dist="38100" dir="2700000" algn="tl">
                    <a:srgbClr val="000000"/>
                  </a:outerShdw>
                </a:effectLst>
              </a:rPr>
              <a:t> halts with “no”.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25">
                                            <p:txEl>
                                              <p:pRg st="0" end="0"/>
                                            </p:txEl>
                                          </p:spTgt>
                                        </p:tgtEl>
                                        <p:attrNameLst>
                                          <p:attrName>style.visibility</p:attrName>
                                        </p:attrNameLst>
                                      </p:cBhvr>
                                      <p:to>
                                        <p:strVal val="visible"/>
                                      </p:to>
                                    </p:set>
                                    <p:anim calcmode="lin" valueType="num">
                                      <p:cBhvr additive="base">
                                        <p:cTn id="11" dur="500" fill="hold"/>
                                        <p:tgtEl>
                                          <p:spTgt spid="125">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2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nodeType="clickEffect">
                                  <p:stCondLst>
                                    <p:cond delay="0"/>
                                  </p:stCondLst>
                                  <p:childTnLst>
                                    <p:set>
                                      <p:cBhvr>
                                        <p:cTn id="16" dur="1" fill="hold">
                                          <p:stCondLst>
                                            <p:cond delay="0"/>
                                          </p:stCondLst>
                                        </p:cTn>
                                        <p:tgtEl>
                                          <p:spTgt spid="125">
                                            <p:txEl>
                                              <p:pRg st="1" end="1"/>
                                            </p:txEl>
                                          </p:spTgt>
                                        </p:tgtEl>
                                        <p:attrNameLst>
                                          <p:attrName>style.visibility</p:attrName>
                                        </p:attrNameLst>
                                      </p:cBhvr>
                                      <p:to>
                                        <p:strVal val="visible"/>
                                      </p:to>
                                    </p:set>
                                    <p:anim calcmode="lin" valueType="num">
                                      <p:cBhvr additive="base">
                                        <p:cTn id="17" dur="500" fill="hold"/>
                                        <p:tgtEl>
                                          <p:spTgt spid="125">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2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nodeType="clickEffect">
                                  <p:stCondLst>
                                    <p:cond delay="0"/>
                                  </p:stCondLst>
                                  <p:childTnLst>
                                    <p:set>
                                      <p:cBhvr>
                                        <p:cTn id="22" dur="1" fill="hold">
                                          <p:stCondLst>
                                            <p:cond delay="0"/>
                                          </p:stCondLst>
                                        </p:cTn>
                                        <p:tgtEl>
                                          <p:spTgt spid="125">
                                            <p:txEl>
                                              <p:pRg st="2" end="2"/>
                                            </p:txEl>
                                          </p:spTgt>
                                        </p:tgtEl>
                                        <p:attrNameLst>
                                          <p:attrName>style.visibility</p:attrName>
                                        </p:attrNameLst>
                                      </p:cBhvr>
                                      <p:to>
                                        <p:strVal val="visible"/>
                                      </p:to>
                                    </p:set>
                                    <p:anim calcmode="lin" valueType="num">
                                      <p:cBhvr additive="base">
                                        <p:cTn id="23" dur="500" fill="hold"/>
                                        <p:tgtEl>
                                          <p:spTgt spid="125">
                                            <p:txEl>
                                              <p:pRg st="2" end="2"/>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2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nodeType="clickEffect">
                                  <p:stCondLst>
                                    <p:cond delay="0"/>
                                  </p:stCondLst>
                                  <p:childTnLst>
                                    <p:set>
                                      <p:cBhvr>
                                        <p:cTn id="28" dur="1" fill="hold">
                                          <p:stCondLst>
                                            <p:cond delay="0"/>
                                          </p:stCondLst>
                                        </p:cTn>
                                        <p:tgtEl>
                                          <p:spTgt spid="125">
                                            <p:txEl>
                                              <p:pRg st="3" end="3"/>
                                            </p:txEl>
                                          </p:spTgt>
                                        </p:tgtEl>
                                        <p:attrNameLst>
                                          <p:attrName>style.visibility</p:attrName>
                                        </p:attrNameLst>
                                      </p:cBhvr>
                                      <p:to>
                                        <p:strVal val="visible"/>
                                      </p:to>
                                    </p:set>
                                    <p:anim calcmode="lin" valueType="num">
                                      <p:cBhvr additive="base">
                                        <p:cTn id="29" dur="500" fill="hold"/>
                                        <p:tgtEl>
                                          <p:spTgt spid="125">
                                            <p:txEl>
                                              <p:pRg st="3" end="3"/>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12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2" fill="hold" nodeType="clickEffect">
                                  <p:stCondLst>
                                    <p:cond delay="0"/>
                                  </p:stCondLst>
                                  <p:childTnLst>
                                    <p:set>
                                      <p:cBhvr>
                                        <p:cTn id="34" dur="1" fill="hold">
                                          <p:stCondLst>
                                            <p:cond delay="0"/>
                                          </p:stCondLst>
                                        </p:cTn>
                                        <p:tgtEl>
                                          <p:spTgt spid="125">
                                            <p:txEl>
                                              <p:pRg st="4" end="4"/>
                                            </p:txEl>
                                          </p:spTgt>
                                        </p:tgtEl>
                                        <p:attrNameLst>
                                          <p:attrName>style.visibility</p:attrName>
                                        </p:attrNameLst>
                                      </p:cBhvr>
                                      <p:to>
                                        <p:strVal val="visible"/>
                                      </p:to>
                                    </p:set>
                                    <p:anim calcmode="lin" valueType="num">
                                      <p:cBhvr additive="base">
                                        <p:cTn id="35" dur="500" fill="hold"/>
                                        <p:tgtEl>
                                          <p:spTgt spid="125">
                                            <p:txEl>
                                              <p:pRg st="4" end="4"/>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12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2" fill="hold" nodeType="clickEffect">
                                  <p:stCondLst>
                                    <p:cond delay="0"/>
                                  </p:stCondLst>
                                  <p:childTnLst>
                                    <p:set>
                                      <p:cBhvr>
                                        <p:cTn id="40" dur="1" fill="hold">
                                          <p:stCondLst>
                                            <p:cond delay="0"/>
                                          </p:stCondLst>
                                        </p:cTn>
                                        <p:tgtEl>
                                          <p:spTgt spid="125">
                                            <p:txEl>
                                              <p:pRg st="5" end="5"/>
                                            </p:txEl>
                                          </p:spTgt>
                                        </p:tgtEl>
                                        <p:attrNameLst>
                                          <p:attrName>style.visibility</p:attrName>
                                        </p:attrNameLst>
                                      </p:cBhvr>
                                      <p:to>
                                        <p:strVal val="visible"/>
                                      </p:to>
                                    </p:set>
                                    <p:anim calcmode="lin" valueType="num">
                                      <p:cBhvr additive="base">
                                        <p:cTn id="41" dur="500" fill="hold"/>
                                        <p:tgtEl>
                                          <p:spTgt spid="125">
                                            <p:txEl>
                                              <p:pRg st="5" end="5"/>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12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2" fill="hold" nodeType="clickEffect">
                                  <p:stCondLst>
                                    <p:cond delay="0"/>
                                  </p:stCondLst>
                                  <p:childTnLst>
                                    <p:set>
                                      <p:cBhvr>
                                        <p:cTn id="46" dur="1" fill="hold">
                                          <p:stCondLst>
                                            <p:cond delay="0"/>
                                          </p:stCondLst>
                                        </p:cTn>
                                        <p:tgtEl>
                                          <p:spTgt spid="125">
                                            <p:txEl>
                                              <p:pRg st="6" end="6"/>
                                            </p:txEl>
                                          </p:spTgt>
                                        </p:tgtEl>
                                        <p:attrNameLst>
                                          <p:attrName>style.visibility</p:attrName>
                                        </p:attrNameLst>
                                      </p:cBhvr>
                                      <p:to>
                                        <p:strVal val="visible"/>
                                      </p:to>
                                    </p:set>
                                    <p:anim calcmode="lin" valueType="num">
                                      <p:cBhvr additive="base">
                                        <p:cTn id="47" dur="500" fill="hold"/>
                                        <p:tgtEl>
                                          <p:spTgt spid="125">
                                            <p:txEl>
                                              <p:pRg st="6" end="6"/>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12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2" fill="hold" nodeType="clickEffect">
                                  <p:stCondLst>
                                    <p:cond delay="0"/>
                                  </p:stCondLst>
                                  <p:childTnLst>
                                    <p:set>
                                      <p:cBhvr>
                                        <p:cTn id="52" dur="1" fill="hold">
                                          <p:stCondLst>
                                            <p:cond delay="0"/>
                                          </p:stCondLst>
                                        </p:cTn>
                                        <p:tgtEl>
                                          <p:spTgt spid="125">
                                            <p:txEl>
                                              <p:pRg st="7" end="7"/>
                                            </p:txEl>
                                          </p:spTgt>
                                        </p:tgtEl>
                                        <p:attrNameLst>
                                          <p:attrName>style.visibility</p:attrName>
                                        </p:attrNameLst>
                                      </p:cBhvr>
                                      <p:to>
                                        <p:strVal val="visible"/>
                                      </p:to>
                                    </p:set>
                                    <p:anim calcmode="lin" valueType="num">
                                      <p:cBhvr additive="base">
                                        <p:cTn id="53" dur="500" fill="hold"/>
                                        <p:tgtEl>
                                          <p:spTgt spid="125">
                                            <p:txEl>
                                              <p:pRg st="7" end="7"/>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12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7216775" y="2590800"/>
            <a:ext cx="1800225" cy="4144963"/>
            <a:chOff x="4194" y="1993"/>
            <a:chExt cx="1422" cy="2804"/>
          </a:xfrm>
        </p:grpSpPr>
        <p:pic>
          <p:nvPicPr>
            <p:cNvPr id="18451" name="Picture 3" descr="Z3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 y="1993"/>
              <a:ext cx="1422" cy="1617"/>
            </a:xfrm>
            <a:prstGeom prst="rect">
              <a:avLst/>
            </a:prstGeom>
            <a:solidFill>
              <a:schemeClr val="bg2"/>
            </a:solidFill>
            <a:ln w="9525">
              <a:solidFill>
                <a:schemeClr val="tx1"/>
              </a:solidFill>
              <a:miter lim="800000"/>
              <a:headEnd/>
              <a:tailEnd/>
            </a:ln>
          </p:spPr>
        </p:pic>
        <p:sp>
          <p:nvSpPr>
            <p:cNvPr id="18452" name="Text Box 4"/>
            <p:cNvSpPr txBox="1">
              <a:spLocks noChangeArrowheads="1"/>
            </p:cNvSpPr>
            <p:nvPr/>
          </p:nvSpPr>
          <p:spPr bwMode="auto">
            <a:xfrm>
              <a:off x="4194" y="3612"/>
              <a:ext cx="1422" cy="1185"/>
            </a:xfrm>
            <a:prstGeom prst="rect">
              <a:avLst/>
            </a:prstGeom>
            <a:solidFill>
              <a:schemeClr val="bg2"/>
            </a:solidFill>
            <a:ln w="12700" cap="sq">
              <a:solidFill>
                <a:schemeClr val="tx1"/>
              </a:solidFill>
              <a:miter lim="800000"/>
              <a:headEnd type="none" w="sm" len="sm"/>
              <a:tailEnd type="none" w="sm" len="sm"/>
            </a:ln>
          </p:spPr>
          <p:txBody>
            <a:bodyPr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spcBef>
                  <a:spcPct val="50000"/>
                </a:spcBef>
              </a:pPr>
              <a:r>
                <a:rPr lang="en-US" altLang="en-US" sz="2400">
                  <a:solidFill>
                    <a:schemeClr val="tx2"/>
                  </a:solidFill>
                  <a:effectLst/>
                </a:rPr>
                <a:t>GIVEN:</a:t>
              </a:r>
              <a:br>
                <a:rPr lang="en-US" altLang="en-US">
                  <a:solidFill>
                    <a:schemeClr val="tx2"/>
                  </a:solidFill>
                  <a:effectLst/>
                </a:rPr>
              </a:br>
              <a:r>
                <a:rPr lang="en-US" altLang="en-US">
                  <a:effectLst/>
                </a:rPr>
                <a:t>Math Proof Oracle</a:t>
              </a:r>
              <a:r>
                <a:rPr lang="en-US" altLang="en-US">
                  <a:solidFill>
                    <a:schemeClr val="tx2"/>
                  </a:solidFill>
                  <a:effectLst/>
                </a:rPr>
                <a:t> </a:t>
              </a:r>
            </a:p>
          </p:txBody>
        </p:sp>
      </p:grpSp>
      <p:sp>
        <p:nvSpPr>
          <p:cNvPr id="1236997" name="Text Box 5"/>
          <p:cNvSpPr txBox="1">
            <a:spLocks noChangeArrowheads="1"/>
          </p:cNvSpPr>
          <p:nvPr/>
        </p:nvSpPr>
        <p:spPr bwMode="auto">
          <a:xfrm>
            <a:off x="-152400" y="1143000"/>
            <a:ext cx="3429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br>
              <a:rPr lang="en-US" altLang="en-US">
                <a:effectLst/>
              </a:rPr>
            </a:br>
            <a:r>
              <a:rPr lang="en-US" altLang="en-US">
                <a:solidFill>
                  <a:schemeClr val="accent1"/>
                </a:solidFill>
                <a:effectLst/>
              </a:rPr>
              <a:t>&lt;M,I&gt;</a:t>
            </a:r>
          </a:p>
        </p:txBody>
      </p:sp>
      <p:grpSp>
        <p:nvGrpSpPr>
          <p:cNvPr id="3" name="Group 6"/>
          <p:cNvGrpSpPr>
            <a:grpSpLocks/>
          </p:cNvGrpSpPr>
          <p:nvPr/>
        </p:nvGrpSpPr>
        <p:grpSpPr bwMode="auto">
          <a:xfrm>
            <a:off x="1171575" y="2819400"/>
            <a:ext cx="1800225" cy="3397250"/>
            <a:chOff x="4194" y="1993"/>
            <a:chExt cx="1422" cy="2571"/>
          </a:xfrm>
        </p:grpSpPr>
        <p:pic>
          <p:nvPicPr>
            <p:cNvPr id="18449" name="Picture 7" descr="Z3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4" y="1993"/>
              <a:ext cx="1422" cy="1617"/>
            </a:xfrm>
            <a:prstGeom prst="rect">
              <a:avLst/>
            </a:prstGeom>
            <a:solidFill>
              <a:schemeClr val="bg2"/>
            </a:solidFill>
            <a:ln w="9525">
              <a:solidFill>
                <a:schemeClr val="tx1"/>
              </a:solidFill>
              <a:miter lim="800000"/>
              <a:headEnd/>
              <a:tailEnd/>
            </a:ln>
          </p:spPr>
        </p:pic>
        <p:sp>
          <p:nvSpPr>
            <p:cNvPr id="18450" name="Text Box 8"/>
            <p:cNvSpPr txBox="1">
              <a:spLocks noChangeArrowheads="1"/>
            </p:cNvSpPr>
            <p:nvPr/>
          </p:nvSpPr>
          <p:spPr bwMode="auto">
            <a:xfrm>
              <a:off x="4194" y="3609"/>
              <a:ext cx="1422" cy="955"/>
            </a:xfrm>
            <a:prstGeom prst="rect">
              <a:avLst/>
            </a:prstGeom>
            <a:solidFill>
              <a:schemeClr val="bg2"/>
            </a:solidFill>
            <a:ln w="12700" cap="sq">
              <a:solidFill>
                <a:schemeClr val="tx1"/>
              </a:solidFill>
              <a:miter lim="800000"/>
              <a:headEnd type="none" w="sm" len="sm"/>
              <a:tailEnd type="none" w="sm" len="sm"/>
            </a:ln>
          </p:spPr>
          <p:txBody>
            <a:bodyPr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spcBef>
                  <a:spcPct val="50000"/>
                </a:spcBef>
              </a:pPr>
              <a:r>
                <a:rPr lang="en-US" altLang="en-US" sz="2400">
                  <a:solidFill>
                    <a:schemeClr val="tx2"/>
                  </a:solidFill>
                  <a:effectLst/>
                </a:rPr>
                <a:t>BUILD:</a:t>
              </a:r>
              <a:br>
                <a:rPr lang="en-US" altLang="en-US" sz="2400">
                  <a:solidFill>
                    <a:schemeClr val="tx2"/>
                  </a:solidFill>
                  <a:effectLst/>
                </a:rPr>
              </a:br>
              <a:r>
                <a:rPr lang="en-US" altLang="en-US" sz="2400">
                  <a:effectLst/>
                </a:rPr>
                <a:t>Halting</a:t>
              </a:r>
              <a:br>
                <a:rPr lang="en-US" altLang="en-US" sz="2400">
                  <a:solidFill>
                    <a:schemeClr val="tx2"/>
                  </a:solidFill>
                  <a:effectLst/>
                </a:rPr>
              </a:br>
              <a:r>
                <a:rPr lang="en-US" altLang="en-US">
                  <a:effectLst/>
                </a:rPr>
                <a:t>Oracle</a:t>
              </a:r>
            </a:p>
          </p:txBody>
        </p:sp>
      </p:grpSp>
      <p:grpSp>
        <p:nvGrpSpPr>
          <p:cNvPr id="4" name="Group 9"/>
          <p:cNvGrpSpPr>
            <a:grpSpLocks/>
          </p:cNvGrpSpPr>
          <p:nvPr/>
        </p:nvGrpSpPr>
        <p:grpSpPr bwMode="auto">
          <a:xfrm>
            <a:off x="2743200" y="2743200"/>
            <a:ext cx="4652963" cy="1450975"/>
            <a:chOff x="1728" y="1728"/>
            <a:chExt cx="2931" cy="914"/>
          </a:xfrm>
        </p:grpSpPr>
        <p:sp>
          <p:nvSpPr>
            <p:cNvPr id="1237002" name="Text Box 10"/>
            <p:cNvSpPr txBox="1">
              <a:spLocks noChangeArrowheads="1"/>
            </p:cNvSpPr>
            <p:nvPr/>
          </p:nvSpPr>
          <p:spPr bwMode="auto">
            <a:xfrm>
              <a:off x="1728" y="1728"/>
              <a:ext cx="2931" cy="496"/>
            </a:xfrm>
            <a:prstGeom prst="rect">
              <a:avLst/>
            </a:prstGeom>
            <a:noFill/>
            <a:ln w="12700" cap="sq">
              <a:noFill/>
              <a:miter lim="800000"/>
              <a:headEnd type="none" w="sm" len="sm"/>
              <a:tailEnd type="none" w="sm" len="sm"/>
            </a:ln>
            <a:effectLst/>
          </p:spPr>
          <p:txBody>
            <a:bodyPr lIns="274320" rIns="274320"/>
            <a:lstStyle/>
            <a:p>
              <a:pPr algn="ctr">
                <a:defRPr/>
              </a:pPr>
              <a:r>
                <a:rPr lang="en-US" dirty="0">
                  <a:effectLst>
                    <a:outerShdw blurRad="38100" dist="38100" dir="2700000" algn="tl">
                      <a:srgbClr val="000000"/>
                    </a:outerShdw>
                  </a:effectLst>
                  <a:sym typeface="Symbol" pitchFamily="18" charset="2"/>
                </a:rPr>
                <a:t>Math statement:</a:t>
              </a:r>
            </a:p>
            <a:p>
              <a:pPr algn="ctr">
                <a:defRPr/>
              </a:pPr>
              <a:r>
                <a:rPr lang="en-US" dirty="0">
                  <a:effectLst>
                    <a:outerShdw blurRad="38100" dist="38100" dir="2700000" algn="tl">
                      <a:srgbClr val="000000"/>
                    </a:outerShdw>
                  </a:effectLst>
                  <a:sym typeface="Symbol" pitchFamily="18" charset="2"/>
                </a:rPr>
                <a:t>“</a:t>
              </a:r>
              <a:r>
                <a:rPr lang="en-US" dirty="0">
                  <a:effectLst/>
                </a:rPr>
                <a:t>TM </a:t>
              </a:r>
              <a:r>
                <a:rPr lang="en-US" dirty="0">
                  <a:solidFill>
                    <a:schemeClr val="accent1"/>
                  </a:solidFill>
                  <a:effectLst/>
                </a:rPr>
                <a:t>M</a:t>
              </a:r>
              <a:r>
                <a:rPr lang="en-US" dirty="0">
                  <a:effectLst/>
                </a:rPr>
                <a:t> halts </a:t>
              </a:r>
              <a:br>
                <a:rPr lang="en-US" dirty="0">
                  <a:effectLst/>
                </a:rPr>
              </a:br>
              <a:r>
                <a:rPr lang="en-US" dirty="0">
                  <a:effectLst/>
                </a:rPr>
                <a:t>on input </a:t>
              </a:r>
              <a:r>
                <a:rPr lang="en-US" dirty="0">
                  <a:solidFill>
                    <a:schemeClr val="accent1"/>
                  </a:solidFill>
                  <a:effectLst/>
                </a:rPr>
                <a:t>I</a:t>
              </a:r>
              <a:r>
                <a:rPr lang="en-US" dirty="0">
                  <a:effectLst/>
                </a:rPr>
                <a:t>”</a:t>
              </a:r>
            </a:p>
          </p:txBody>
        </p:sp>
        <p:sp>
          <p:nvSpPr>
            <p:cNvPr id="1237003" name="Line 11"/>
            <p:cNvSpPr>
              <a:spLocks noChangeShapeType="1"/>
            </p:cNvSpPr>
            <p:nvPr/>
          </p:nvSpPr>
          <p:spPr bwMode="auto">
            <a:xfrm>
              <a:off x="2256" y="2640"/>
              <a:ext cx="1872" cy="2"/>
            </a:xfrm>
            <a:prstGeom prst="line">
              <a:avLst/>
            </a:prstGeom>
            <a:noFill/>
            <a:ln w="57150" cap="sq">
              <a:solidFill>
                <a:schemeClr val="tx2"/>
              </a:solidFill>
              <a:round/>
              <a:headEnd type="none" w="sm" len="sm"/>
              <a:tailEnd type="arrow" w="med" len="med"/>
            </a:ln>
            <a:effectLst/>
          </p:spPr>
          <p:txBody>
            <a:bodyPr lIns="274320" rIns="274320" anchor="ctr">
              <a:spAutoFit/>
            </a:bodyPr>
            <a:lstStyle/>
            <a:p>
              <a:pPr>
                <a:defRPr/>
              </a:pPr>
              <a:endParaRPr lang="en-CA"/>
            </a:p>
          </p:txBody>
        </p:sp>
      </p:grpSp>
      <p:sp>
        <p:nvSpPr>
          <p:cNvPr id="1237004" name="Freeform 12"/>
          <p:cNvSpPr>
            <a:spLocks/>
          </p:cNvSpPr>
          <p:nvPr/>
        </p:nvSpPr>
        <p:spPr bwMode="auto">
          <a:xfrm>
            <a:off x="381000" y="2133600"/>
            <a:ext cx="685800" cy="1295400"/>
          </a:xfrm>
          <a:custGeom>
            <a:avLst/>
            <a:gdLst/>
            <a:ahLst/>
            <a:cxnLst>
              <a:cxn ang="0">
                <a:pos x="0" y="0"/>
              </a:cxn>
              <a:cxn ang="0">
                <a:pos x="96" y="528"/>
              </a:cxn>
              <a:cxn ang="0">
                <a:pos x="432" y="816"/>
              </a:cxn>
            </a:cxnLst>
            <a:rect l="0" t="0" r="r" b="b"/>
            <a:pathLst>
              <a:path w="432" h="816">
                <a:moveTo>
                  <a:pt x="0" y="0"/>
                </a:moveTo>
                <a:cubicBezTo>
                  <a:pt x="12" y="196"/>
                  <a:pt x="24" y="392"/>
                  <a:pt x="96" y="528"/>
                </a:cubicBezTo>
                <a:cubicBezTo>
                  <a:pt x="168" y="664"/>
                  <a:pt x="376" y="760"/>
                  <a:pt x="432" y="816"/>
                </a:cubicBezTo>
              </a:path>
            </a:pathLst>
          </a:custGeom>
          <a:noFill/>
          <a:ln w="57150" cap="sq" cmpd="sng">
            <a:solidFill>
              <a:schemeClr val="tx1"/>
            </a:solidFill>
            <a:prstDash val="solid"/>
            <a:round/>
            <a:headEnd type="none" w="sm" len="sm"/>
            <a:tailEnd type="arrow" w="med" len="med"/>
          </a:ln>
          <a:effectLst/>
        </p:spPr>
        <p:txBody>
          <a:bodyPr lIns="274320" rIns="274320" anchor="ctr">
            <a:spAutoFit/>
          </a:bodyPr>
          <a:lstStyle/>
          <a:p>
            <a:pPr>
              <a:defRPr/>
            </a:pPr>
            <a:endParaRPr lang="en-CA"/>
          </a:p>
        </p:txBody>
      </p:sp>
      <p:grpSp>
        <p:nvGrpSpPr>
          <p:cNvPr id="5" name="Group 13"/>
          <p:cNvGrpSpPr>
            <a:grpSpLocks/>
          </p:cNvGrpSpPr>
          <p:nvPr/>
        </p:nvGrpSpPr>
        <p:grpSpPr bwMode="auto">
          <a:xfrm>
            <a:off x="2895600" y="4876800"/>
            <a:ext cx="4652963" cy="990600"/>
            <a:chOff x="2064" y="2928"/>
            <a:chExt cx="2931" cy="624"/>
          </a:xfrm>
        </p:grpSpPr>
        <p:sp>
          <p:nvSpPr>
            <p:cNvPr id="1237006" name="Line 14"/>
            <p:cNvSpPr>
              <a:spLocks noChangeShapeType="1"/>
            </p:cNvSpPr>
            <p:nvPr/>
          </p:nvSpPr>
          <p:spPr bwMode="auto">
            <a:xfrm flipH="1">
              <a:off x="2500" y="3552"/>
              <a:ext cx="1872" cy="0"/>
            </a:xfrm>
            <a:prstGeom prst="line">
              <a:avLst/>
            </a:prstGeom>
            <a:noFill/>
            <a:ln w="57150" cap="sq">
              <a:solidFill>
                <a:schemeClr val="tx2"/>
              </a:solidFill>
              <a:round/>
              <a:headEnd/>
              <a:tailEnd type="arrow" w="med" len="med"/>
            </a:ln>
            <a:effectLst/>
          </p:spPr>
          <p:txBody>
            <a:bodyPr lIns="274320" rIns="274320" anchor="ctr">
              <a:spAutoFit/>
            </a:bodyPr>
            <a:lstStyle/>
            <a:p>
              <a:pPr>
                <a:defRPr/>
              </a:pPr>
              <a:endParaRPr lang="en-CA"/>
            </a:p>
          </p:txBody>
        </p:sp>
        <p:sp>
          <p:nvSpPr>
            <p:cNvPr id="18446" name="Text Box 15"/>
            <p:cNvSpPr txBox="1">
              <a:spLocks noChangeArrowheads="1"/>
            </p:cNvSpPr>
            <p:nvPr/>
          </p:nvSpPr>
          <p:spPr bwMode="auto">
            <a:xfrm>
              <a:off x="2064" y="2928"/>
              <a:ext cx="2931" cy="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274320" rIns="274320"/>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r>
                <a:rPr lang="en-US" altLang="en-US">
                  <a:effectLst/>
                </a:rPr>
                <a:t>Math statement is true</a:t>
              </a:r>
              <a:br>
                <a:rPr lang="en-US" altLang="en-US">
                  <a:effectLst/>
                </a:rPr>
              </a:br>
              <a:r>
                <a:rPr lang="en-US" altLang="en-US">
                  <a:effectLst/>
                </a:rPr>
                <a:t>or not</a:t>
              </a:r>
            </a:p>
          </p:txBody>
        </p:sp>
      </p:grpSp>
      <p:grpSp>
        <p:nvGrpSpPr>
          <p:cNvPr id="6" name="Group 16"/>
          <p:cNvGrpSpPr>
            <a:grpSpLocks/>
          </p:cNvGrpSpPr>
          <p:nvPr/>
        </p:nvGrpSpPr>
        <p:grpSpPr bwMode="auto">
          <a:xfrm>
            <a:off x="457200" y="1422400"/>
            <a:ext cx="5105400" cy="1397000"/>
            <a:chOff x="336" y="992"/>
            <a:chExt cx="3216" cy="880"/>
          </a:xfrm>
        </p:grpSpPr>
        <p:sp>
          <p:nvSpPr>
            <p:cNvPr id="1237009" name="Freeform 17"/>
            <p:cNvSpPr>
              <a:spLocks/>
            </p:cNvSpPr>
            <p:nvPr/>
          </p:nvSpPr>
          <p:spPr bwMode="auto">
            <a:xfrm>
              <a:off x="862" y="1402"/>
              <a:ext cx="242" cy="470"/>
            </a:xfrm>
            <a:custGeom>
              <a:avLst/>
              <a:gdLst/>
              <a:ahLst/>
              <a:cxnLst>
                <a:cxn ang="0">
                  <a:pos x="242" y="470"/>
                </a:cxn>
                <a:cxn ang="0">
                  <a:pos x="40" y="345"/>
                </a:cxn>
                <a:cxn ang="0">
                  <a:pos x="2" y="0"/>
                </a:cxn>
              </a:cxnLst>
              <a:rect l="0" t="0" r="r" b="b"/>
              <a:pathLst>
                <a:path w="242" h="470">
                  <a:moveTo>
                    <a:pt x="242" y="470"/>
                  </a:moveTo>
                  <a:cubicBezTo>
                    <a:pt x="208" y="449"/>
                    <a:pt x="80" y="423"/>
                    <a:pt x="40" y="345"/>
                  </a:cubicBezTo>
                  <a:cubicBezTo>
                    <a:pt x="0" y="267"/>
                    <a:pt x="10" y="72"/>
                    <a:pt x="2" y="0"/>
                  </a:cubicBezTo>
                </a:path>
              </a:pathLst>
            </a:custGeom>
            <a:noFill/>
            <a:ln w="57150" cap="sq" cmpd="sng">
              <a:solidFill>
                <a:schemeClr val="tx1"/>
              </a:solidFill>
              <a:prstDash val="solid"/>
              <a:round/>
              <a:headEnd type="none" w="med" len="med"/>
              <a:tailEnd type="arrow" w="med" len="med"/>
            </a:ln>
            <a:effectLst/>
          </p:spPr>
          <p:txBody>
            <a:bodyPr lIns="274320" rIns="274320" anchor="ctr">
              <a:spAutoFit/>
            </a:bodyPr>
            <a:lstStyle/>
            <a:p>
              <a:pPr>
                <a:defRPr/>
              </a:pPr>
              <a:endParaRPr lang="en-CA"/>
            </a:p>
          </p:txBody>
        </p:sp>
        <p:sp>
          <p:nvSpPr>
            <p:cNvPr id="18444" name="Text Box 18"/>
            <p:cNvSpPr txBox="1">
              <a:spLocks noChangeArrowheads="1"/>
            </p:cNvSpPr>
            <p:nvPr/>
          </p:nvSpPr>
          <p:spPr bwMode="auto">
            <a:xfrm>
              <a:off x="336" y="992"/>
              <a:ext cx="3216" cy="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274320" rIns="274320"/>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r>
                <a:rPr lang="en-US" altLang="en-US">
                  <a:effectLst/>
                </a:rPr>
                <a:t>TM </a:t>
              </a:r>
              <a:r>
                <a:rPr lang="en-US" altLang="en-US">
                  <a:solidFill>
                    <a:schemeClr val="accent1"/>
                  </a:solidFill>
                  <a:effectLst/>
                </a:rPr>
                <a:t>M</a:t>
              </a:r>
              <a:r>
                <a:rPr lang="en-US" altLang="en-US">
                  <a:effectLst/>
                </a:rPr>
                <a:t> halts </a:t>
              </a:r>
              <a:br>
                <a:rPr lang="en-US" altLang="en-US">
                  <a:effectLst/>
                </a:rPr>
              </a:br>
              <a:r>
                <a:rPr lang="en-US" altLang="en-US">
                  <a:effectLst/>
                </a:rPr>
                <a:t>on input </a:t>
              </a:r>
              <a:r>
                <a:rPr lang="en-US" altLang="en-US">
                  <a:solidFill>
                    <a:schemeClr val="accent1"/>
                  </a:solidFill>
                  <a:effectLst/>
                </a:rPr>
                <a:t>I</a:t>
              </a:r>
              <a:r>
                <a:rPr lang="en-US" altLang="en-US">
                  <a:effectLst/>
                </a:rPr>
                <a:t> or not</a:t>
              </a:r>
            </a:p>
          </p:txBody>
        </p:sp>
      </p:grpSp>
      <p:sp>
        <p:nvSpPr>
          <p:cNvPr id="1237011" name="Rectangle 19"/>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37012" name="Text Box 20"/>
          <p:cNvSpPr txBox="1">
            <a:spLocks noChangeArrowheads="1"/>
          </p:cNvSpPr>
          <p:nvPr/>
        </p:nvSpPr>
        <p:spPr bwMode="auto">
          <a:xfrm>
            <a:off x="4906963" y="2200275"/>
            <a:ext cx="638175" cy="519113"/>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 </a:t>
            </a:r>
            <a:endParaRPr lang="en-US">
              <a:effectLst>
                <a:outerShdw blurRad="38100" dist="38100" dir="2700000" algn="tl">
                  <a:srgbClr val="000000"/>
                </a:outerShdw>
              </a:effectLst>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1237011"/>
                                        </p:tgtEl>
                                        <p:attrNameLst>
                                          <p:attrName>style.visibility</p:attrName>
                                        </p:attrNameLst>
                                      </p:cBhvr>
                                      <p:to>
                                        <p:strVal val="visible"/>
                                      </p:to>
                                    </p:set>
                                    <p:anim calcmode="lin" valueType="num">
                                      <p:cBhvr additive="base">
                                        <p:cTn id="7" dur="500" fill="hold"/>
                                        <p:tgtEl>
                                          <p:spTgt spid="1237011"/>
                                        </p:tgtEl>
                                        <p:attrNameLst>
                                          <p:attrName>ppt_x</p:attrName>
                                        </p:attrNameLst>
                                      </p:cBhvr>
                                      <p:tavLst>
                                        <p:tav tm="0">
                                          <p:val>
                                            <p:strVal val="#ppt_x"/>
                                          </p:val>
                                        </p:tav>
                                        <p:tav tm="100000">
                                          <p:val>
                                            <p:strVal val="#ppt_x"/>
                                          </p:val>
                                        </p:tav>
                                      </p:tavLst>
                                    </p:anim>
                                    <p:anim calcmode="lin" valueType="num">
                                      <p:cBhvr additive="base">
                                        <p:cTn id="8" dur="500" fill="hold"/>
                                        <p:tgtEl>
                                          <p:spTgt spid="123701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36997"/>
                                        </p:tgtEl>
                                        <p:attrNameLst>
                                          <p:attrName>style.visibility</p:attrName>
                                        </p:attrNameLst>
                                      </p:cBhvr>
                                      <p:to>
                                        <p:strVal val="visible"/>
                                      </p:to>
                                    </p:set>
                                    <p:anim calcmode="lin" valueType="num">
                                      <p:cBhvr additive="base">
                                        <p:cTn id="25" dur="500" fill="hold"/>
                                        <p:tgtEl>
                                          <p:spTgt spid="1236997"/>
                                        </p:tgtEl>
                                        <p:attrNameLst>
                                          <p:attrName>ppt_x</p:attrName>
                                        </p:attrNameLst>
                                      </p:cBhvr>
                                      <p:tavLst>
                                        <p:tav tm="0">
                                          <p:val>
                                            <p:strVal val="0-#ppt_w/2"/>
                                          </p:val>
                                        </p:tav>
                                        <p:tav tm="100000">
                                          <p:val>
                                            <p:strVal val="#ppt_x"/>
                                          </p:val>
                                        </p:tav>
                                      </p:tavLst>
                                    </p:anim>
                                    <p:anim calcmode="lin" valueType="num">
                                      <p:cBhvr additive="base">
                                        <p:cTn id="26" dur="500" fill="hold"/>
                                        <p:tgtEl>
                                          <p:spTgt spid="1236997"/>
                                        </p:tgtEl>
                                        <p:attrNameLst>
                                          <p:attrName>ppt_y</p:attrName>
                                        </p:attrNameLst>
                                      </p:cBhvr>
                                      <p:tavLst>
                                        <p:tav tm="0">
                                          <p:val>
                                            <p:strVal val="#ppt_y"/>
                                          </p:val>
                                        </p:tav>
                                        <p:tav tm="100000">
                                          <p:val>
                                            <p:strVal val="#ppt_y"/>
                                          </p:val>
                                        </p:tav>
                                      </p:tavLst>
                                    </p:anim>
                                  </p:childTnLst>
                                </p:cTn>
                              </p:par>
                            </p:childTnLst>
                          </p:cTn>
                        </p:par>
                        <p:par>
                          <p:cTn id="27" fill="hold" nodeType="afterGroup">
                            <p:stCondLst>
                              <p:cond delay="500"/>
                            </p:stCondLst>
                            <p:childTnLst>
                              <p:par>
                                <p:cTn id="28" presetID="2" presetClass="entr" presetSubtype="8" fill="hold" nodeType="afterEffect">
                                  <p:stCondLst>
                                    <p:cond delay="0"/>
                                  </p:stCondLst>
                                  <p:childTnLst>
                                    <p:set>
                                      <p:cBhvr>
                                        <p:cTn id="29" dur="1" fill="hold">
                                          <p:stCondLst>
                                            <p:cond delay="0"/>
                                          </p:stCondLst>
                                        </p:cTn>
                                        <p:tgtEl>
                                          <p:spTgt spid="1237004"/>
                                        </p:tgtEl>
                                        <p:attrNameLst>
                                          <p:attrName>style.visibility</p:attrName>
                                        </p:attrNameLst>
                                      </p:cBhvr>
                                      <p:to>
                                        <p:strVal val="visible"/>
                                      </p:to>
                                    </p:set>
                                    <p:anim calcmode="lin" valueType="num">
                                      <p:cBhvr additive="base">
                                        <p:cTn id="30" dur="500" fill="hold"/>
                                        <p:tgtEl>
                                          <p:spTgt spid="1237004"/>
                                        </p:tgtEl>
                                        <p:attrNameLst>
                                          <p:attrName>ppt_x</p:attrName>
                                        </p:attrNameLst>
                                      </p:cBhvr>
                                      <p:tavLst>
                                        <p:tav tm="0">
                                          <p:val>
                                            <p:strVal val="0-#ppt_w/2"/>
                                          </p:val>
                                        </p:tav>
                                        <p:tav tm="100000">
                                          <p:val>
                                            <p:strVal val="#ppt_x"/>
                                          </p:val>
                                        </p:tav>
                                      </p:tavLst>
                                    </p:anim>
                                    <p:anim calcmode="lin" valueType="num">
                                      <p:cBhvr additive="base">
                                        <p:cTn id="31" dur="500" fill="hold"/>
                                        <p:tgtEl>
                                          <p:spTgt spid="1237004"/>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nodeType="click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additive="base">
                                        <p:cTn id="36" dur="500" fill="hold"/>
                                        <p:tgtEl>
                                          <p:spTgt spid="4"/>
                                        </p:tgtEl>
                                        <p:attrNameLst>
                                          <p:attrName>ppt_x</p:attrName>
                                        </p:attrNameLst>
                                      </p:cBhvr>
                                      <p:tavLst>
                                        <p:tav tm="0">
                                          <p:val>
                                            <p:strVal val="0-#ppt_w/2"/>
                                          </p:val>
                                        </p:tav>
                                        <p:tav tm="100000">
                                          <p:val>
                                            <p:strVal val="#ppt_x"/>
                                          </p:val>
                                        </p:tav>
                                      </p:tavLst>
                                    </p:anim>
                                    <p:anim calcmode="lin" valueType="num">
                                      <p:cBhvr additive="base">
                                        <p:cTn id="37"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2"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 calcmode="lin" valueType="num">
                                      <p:cBhvr additive="base">
                                        <p:cTn id="42" dur="500" fill="hold"/>
                                        <p:tgtEl>
                                          <p:spTgt spid="5"/>
                                        </p:tgtEl>
                                        <p:attrNameLst>
                                          <p:attrName>ppt_x</p:attrName>
                                        </p:attrNameLst>
                                      </p:cBhvr>
                                      <p:tavLst>
                                        <p:tav tm="0">
                                          <p:val>
                                            <p:strVal val="1+#ppt_w/2"/>
                                          </p:val>
                                        </p:tav>
                                        <p:tav tm="100000">
                                          <p:val>
                                            <p:strVal val="#ppt_x"/>
                                          </p:val>
                                        </p:tav>
                                      </p:tavLst>
                                    </p:anim>
                                    <p:anim calcmode="lin" valueType="num">
                                      <p:cBhvr additive="base">
                                        <p:cTn id="43"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6" fill="hold" nodeType="clickEffect">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cBhvr additive="base">
                                        <p:cTn id="48" dur="500" fill="hold"/>
                                        <p:tgtEl>
                                          <p:spTgt spid="6"/>
                                        </p:tgtEl>
                                        <p:attrNameLst>
                                          <p:attrName>ppt_x</p:attrName>
                                        </p:attrNameLst>
                                      </p:cBhvr>
                                      <p:tavLst>
                                        <p:tav tm="0">
                                          <p:val>
                                            <p:strVal val="1+#ppt_w/2"/>
                                          </p:val>
                                        </p:tav>
                                        <p:tav tm="100000">
                                          <p:val>
                                            <p:strVal val="#ppt_x"/>
                                          </p:val>
                                        </p:tav>
                                      </p:tavLst>
                                    </p:anim>
                                    <p:anim calcmode="lin" valueType="num">
                                      <p:cBhvr additive="base">
                                        <p:cTn id="4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6997" grpId="0" autoUpdateAnimBg="0"/>
      <p:bldP spid="12370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38019" name="Text Box 3"/>
          <p:cNvSpPr txBox="1">
            <a:spLocks noChangeArrowheads="1"/>
          </p:cNvSpPr>
          <p:nvPr/>
        </p:nvSpPr>
        <p:spPr bwMode="auto">
          <a:xfrm>
            <a:off x="762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dirty="0">
                <a:effectLst>
                  <a:outerShdw blurRad="38100" dist="38100" dir="2700000" algn="tl">
                    <a:srgbClr val="000000"/>
                  </a:outerShdw>
                </a:effectLst>
                <a:sym typeface="Symbol" pitchFamily="18" charset="2"/>
              </a:rPr>
              <a:t>Math statement:</a:t>
            </a:r>
            <a:br>
              <a:rPr lang="en-US" dirty="0">
                <a:effectLst>
                  <a:outerShdw blurRad="38100" dist="38100" dir="2700000" algn="tl">
                    <a:srgbClr val="000000"/>
                  </a:outerShdw>
                </a:effectLst>
                <a:sym typeface="Symbol" pitchFamily="18" charset="2"/>
              </a:rPr>
            </a:br>
            <a:r>
              <a:rPr lang="en-US" dirty="0">
                <a:effectLst>
                  <a:outerShdw blurRad="38100" dist="38100" dir="2700000" algn="tl">
                    <a:srgbClr val="000000"/>
                  </a:outerShdw>
                </a:effectLst>
                <a:sym typeface="Symbol" pitchFamily="18" charset="2"/>
              </a:rPr>
              <a:t>  “</a:t>
            </a:r>
            <a:r>
              <a:rPr lang="en-US" dirty="0">
                <a:effectLst/>
              </a:rPr>
              <a:t>TM </a:t>
            </a:r>
            <a:r>
              <a:rPr lang="en-US" dirty="0">
                <a:solidFill>
                  <a:schemeClr val="accent1"/>
                </a:solidFill>
                <a:effectLst/>
              </a:rPr>
              <a:t>M</a:t>
            </a:r>
            <a:r>
              <a:rPr lang="en-US" dirty="0">
                <a:effectLst/>
              </a:rPr>
              <a:t> halts on input </a:t>
            </a:r>
            <a:r>
              <a:rPr lang="en-US" dirty="0">
                <a:solidFill>
                  <a:schemeClr val="accent1"/>
                </a:solidFill>
                <a:effectLst/>
              </a:rPr>
              <a:t>I</a:t>
            </a:r>
            <a:r>
              <a:rPr lang="en-US" dirty="0">
                <a:effectLst/>
              </a:rPr>
              <a:t>”</a:t>
            </a:r>
          </a:p>
          <a:p>
            <a:pPr>
              <a:defRPr/>
            </a:pPr>
            <a:r>
              <a:rPr lang="en-US" dirty="0">
                <a:effectLst/>
              </a:rPr>
              <a:t>  = </a:t>
            </a:r>
            <a:r>
              <a:rPr lang="en-US" dirty="0">
                <a:effectLst>
                  <a:outerShdw blurRad="38100" dist="38100" dir="2700000" algn="tl">
                    <a:srgbClr val="000000"/>
                  </a:outerShdw>
                </a:effectLst>
                <a:sym typeface="Symbol" pitchFamily="18" charset="2"/>
              </a:rPr>
              <a:t></a:t>
            </a:r>
            <a:r>
              <a:rPr lang="en-US" dirty="0">
                <a:effectLst>
                  <a:outerShdw blurRad="38100" dist="38100" dir="2700000" algn="tl">
                    <a:srgbClr val="000000"/>
                  </a:outerShdw>
                </a:effectLst>
              </a:rPr>
              <a:t> </a:t>
            </a:r>
            <a:r>
              <a:rPr lang="en-US" dirty="0">
                <a:solidFill>
                  <a:schemeClr val="hlink"/>
                </a:solidFill>
                <a:effectLst/>
              </a:rPr>
              <a:t>C</a:t>
            </a:r>
            <a:r>
              <a:rPr lang="en-US" dirty="0">
                <a:effectLst/>
              </a:rPr>
              <a:t>, “</a:t>
            </a:r>
            <a:r>
              <a:rPr lang="en-US" dirty="0">
                <a:solidFill>
                  <a:schemeClr val="hlink"/>
                </a:solidFill>
                <a:effectLst/>
              </a:rPr>
              <a:t>C</a:t>
            </a:r>
            <a:r>
              <a:rPr lang="en-US" dirty="0">
                <a:effectLst/>
              </a:rPr>
              <a:t> is an integer encoding </a:t>
            </a:r>
            <a:br>
              <a:rPr lang="en-US" dirty="0">
                <a:effectLst/>
              </a:rPr>
            </a:br>
            <a:r>
              <a:rPr lang="en-US" dirty="0">
                <a:effectLst/>
              </a:rPr>
              <a:t>              a valid halting computation </a:t>
            </a:r>
            <a:br>
              <a:rPr lang="en-US" dirty="0">
                <a:effectLst/>
              </a:rPr>
            </a:br>
            <a:r>
              <a:rPr lang="en-US" dirty="0">
                <a:effectLst/>
              </a:rPr>
              <a:t>              for TM </a:t>
            </a:r>
            <a:r>
              <a:rPr lang="en-US" dirty="0">
                <a:solidFill>
                  <a:schemeClr val="accent1"/>
                </a:solidFill>
                <a:effectLst/>
              </a:rPr>
              <a:t>M</a:t>
            </a:r>
            <a:r>
              <a:rPr lang="en-US" dirty="0">
                <a:effectLst/>
              </a:rPr>
              <a:t> on input </a:t>
            </a:r>
            <a:r>
              <a:rPr lang="en-US" dirty="0">
                <a:solidFill>
                  <a:schemeClr val="accent1"/>
                </a:solidFill>
                <a:effectLst/>
              </a:rPr>
              <a:t>I</a:t>
            </a:r>
            <a:r>
              <a:rPr lang="en-US" dirty="0">
                <a:effectLst/>
              </a:rPr>
              <a:t>”</a:t>
            </a:r>
            <a:br>
              <a:rPr lang="en-US" dirty="0">
                <a:effectLst/>
              </a:rPr>
            </a:b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p:txBody>
      </p:sp>
      <p:sp>
        <p:nvSpPr>
          <p:cNvPr id="1238020"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grpSp>
        <p:nvGrpSpPr>
          <p:cNvPr id="2" name="Group 5"/>
          <p:cNvGrpSpPr>
            <a:grpSpLocks/>
          </p:cNvGrpSpPr>
          <p:nvPr/>
        </p:nvGrpSpPr>
        <p:grpSpPr bwMode="auto">
          <a:xfrm>
            <a:off x="76200" y="2986088"/>
            <a:ext cx="6451600" cy="3948112"/>
            <a:chOff x="48" y="1881"/>
            <a:chExt cx="4064" cy="2487"/>
          </a:xfrm>
        </p:grpSpPr>
        <p:sp>
          <p:nvSpPr>
            <p:cNvPr id="1238022" name="Text Box 6"/>
            <p:cNvSpPr txBox="1">
              <a:spLocks noChangeArrowheads="1"/>
            </p:cNvSpPr>
            <p:nvPr/>
          </p:nvSpPr>
          <p:spPr bwMode="auto">
            <a:xfrm>
              <a:off x="211" y="2110"/>
              <a:ext cx="3901" cy="2210"/>
            </a:xfrm>
            <a:prstGeom prst="rect">
              <a:avLst/>
            </a:prstGeom>
            <a:noFill/>
            <a:ln w="38100" cap="sq">
              <a:noFill/>
              <a:miter lim="800000"/>
              <a:headEnd/>
              <a:tailEnd/>
            </a:ln>
            <a:effectLst/>
          </p:spPr>
          <p:txBody>
            <a:bodyPr wrap="none" lIns="274320" rIns="274320">
              <a:spAutoFit/>
            </a:bodyPr>
            <a:lstStyle/>
            <a:p>
              <a:pPr marL="457200" indent="-457200">
                <a:defRPr/>
              </a:pPr>
              <a:r>
                <a:rPr lang="en-US">
                  <a:effectLst>
                    <a:outerShdw blurRad="38100" dist="38100" dir="2700000" algn="tl">
                      <a:srgbClr val="000000"/>
                    </a:outerShdw>
                  </a:effectLst>
                </a:rPr>
                <a:t>Time      state      Tape Contents    Head</a:t>
              </a:r>
            </a:p>
            <a:p>
              <a:pPr marL="457200" indent="-457200">
                <a:defRPr/>
              </a:pPr>
              <a:r>
                <a:rPr lang="en-US">
                  <a:effectLst>
                    <a:outerShdw blurRad="38100" dist="38100" dir="2700000" algn="tl">
                      <a:srgbClr val="000000"/>
                    </a:outerShdw>
                  </a:effectLst>
                </a:rPr>
                <a:t>   1           10</a:t>
              </a:r>
              <a:r>
                <a:rPr lang="en-US" baseline="-25000">
                  <a:effectLst>
                    <a:outerShdw blurRad="38100" dist="38100" dir="2700000" algn="tl">
                      <a:srgbClr val="000000"/>
                    </a:outerShdw>
                  </a:effectLst>
                </a:rPr>
                <a:t>2</a:t>
              </a:r>
              <a:r>
                <a:rPr lang="en-US">
                  <a:effectLst>
                    <a:outerShdw blurRad="38100" dist="38100" dir="2700000" algn="tl">
                      <a:srgbClr val="000000"/>
                    </a:outerShdw>
                  </a:effectLst>
                </a:rPr>
                <a:t>          [0,1,1,0,0,1,1]</a:t>
              </a:r>
            </a:p>
            <a:p>
              <a:pPr marL="457200" indent="-457200">
                <a:defRPr/>
              </a:pPr>
              <a:r>
                <a:rPr lang="en-US">
                  <a:effectLst>
                    <a:outerShdw blurRad="38100" dist="38100" dir="2700000" algn="tl">
                      <a:srgbClr val="000000"/>
                    </a:outerShdw>
                  </a:effectLst>
                </a:rPr>
                <a:t>   2       1011</a:t>
              </a:r>
              <a:r>
                <a:rPr lang="en-US" baseline="-25000">
                  <a:effectLst>
                    <a:outerShdw blurRad="38100" dist="38100" dir="2700000" algn="tl">
                      <a:srgbClr val="000000"/>
                    </a:outerShdw>
                  </a:effectLst>
                </a:rPr>
                <a:t>2</a:t>
              </a:r>
              <a:r>
                <a:rPr lang="en-US">
                  <a:effectLst>
                    <a:outerShdw blurRad="38100" dist="38100" dir="2700000" algn="tl">
                      <a:srgbClr val="000000"/>
                    </a:outerShdw>
                  </a:effectLst>
                </a:rPr>
                <a:t>          [1,1,1,0,0,1,1]</a:t>
              </a:r>
            </a:p>
            <a:p>
              <a:pPr marL="457200" indent="-457200">
                <a:buFontTx/>
                <a:buAutoNum type="arabicPlain"/>
                <a:defRPr/>
              </a:pPr>
              <a:endParaRPr lang="en-US">
                <a:effectLst>
                  <a:outerShdw blurRad="38100" dist="38100" dir="2700000" algn="tl">
                    <a:srgbClr val="000000"/>
                  </a:outerShdw>
                </a:effectLst>
              </a:endParaRPr>
            </a:p>
            <a:p>
              <a:pPr marL="457200" indent="-457200">
                <a:defRPr/>
              </a:pPr>
              <a:r>
                <a:rPr lang="en-US">
                  <a:effectLst>
                    <a:outerShdw blurRad="38100" dist="38100" dir="2700000" algn="tl">
                      <a:srgbClr val="000000"/>
                    </a:outerShdw>
                  </a:effectLst>
                </a:rPr>
                <a:t>   i       1101</a:t>
              </a:r>
              <a:r>
                <a:rPr lang="en-US" baseline="-25000">
                  <a:effectLst>
                    <a:outerShdw blurRad="38100" dist="38100" dir="2700000" algn="tl">
                      <a:srgbClr val="000000"/>
                    </a:outerShdw>
                  </a:effectLst>
                </a:rPr>
                <a:t>2</a:t>
              </a:r>
              <a:r>
                <a:rPr lang="en-US">
                  <a:effectLst>
                    <a:outerShdw blurRad="38100" dist="38100" dir="2700000" algn="tl">
                      <a:srgbClr val="000000"/>
                    </a:outerShdw>
                  </a:effectLst>
                </a:rPr>
                <a:t>          [0,0,1,1,0,0,1,1,0]</a:t>
              </a:r>
            </a:p>
            <a:p>
              <a:pPr marL="457200" indent="-457200">
                <a:defRPr/>
              </a:pPr>
              <a:r>
                <a:rPr lang="en-US">
                  <a:effectLst>
                    <a:outerShdw blurRad="38100" dist="38100" dir="2700000" algn="tl">
                      <a:srgbClr val="000000"/>
                    </a:outerShdw>
                  </a:effectLst>
                </a:rPr>
                <a:t>  i+1    1010</a:t>
              </a:r>
              <a:r>
                <a:rPr lang="en-US" baseline="-25000">
                  <a:effectLst>
                    <a:outerShdw blurRad="38100" dist="38100" dir="2700000" algn="tl">
                      <a:srgbClr val="000000"/>
                    </a:outerShdw>
                  </a:effectLst>
                </a:rPr>
                <a:t>2              </a:t>
              </a:r>
              <a:r>
                <a:rPr lang="en-US">
                  <a:effectLst>
                    <a:outerShdw blurRad="38100" dist="38100" dir="2700000" algn="tl">
                      <a:srgbClr val="000000"/>
                    </a:outerShdw>
                  </a:effectLst>
                </a:rPr>
                <a:t>[0,0,1,1,1,0,1,1,0]</a:t>
              </a:r>
            </a:p>
            <a:p>
              <a:pPr marL="457200" indent="-457200">
                <a:defRPr/>
              </a:pPr>
              <a:endParaRPr lang="en-US">
                <a:effectLst>
                  <a:outerShdw blurRad="38100" dist="38100" dir="2700000" algn="tl">
                    <a:srgbClr val="000000"/>
                  </a:outerShdw>
                </a:effectLst>
              </a:endParaRPr>
            </a:p>
            <a:p>
              <a:pPr marL="457200" indent="-457200">
                <a:defRPr/>
              </a:pPr>
              <a:r>
                <a:rPr lang="en-US">
                  <a:effectLst>
                    <a:outerShdw blurRad="38100" dist="38100" dir="2700000" algn="tl">
                      <a:srgbClr val="000000"/>
                    </a:outerShdw>
                  </a:effectLst>
                </a:rPr>
                <a:t>   T         110</a:t>
              </a:r>
              <a:r>
                <a:rPr lang="en-US" baseline="-25000">
                  <a:effectLst>
                    <a:outerShdw blurRad="38100" dist="38100" dir="2700000" algn="tl">
                      <a:srgbClr val="000000"/>
                    </a:outerShdw>
                  </a:effectLst>
                </a:rPr>
                <a:t>2</a:t>
              </a:r>
              <a:r>
                <a:rPr lang="en-US">
                  <a:effectLst>
                    <a:outerShdw blurRad="38100" dist="38100" dir="2700000" algn="tl">
                      <a:srgbClr val="000000"/>
                    </a:outerShdw>
                  </a:effectLst>
                </a:rPr>
                <a:t>          [0,0,1,1,1,0,1,0,1,0]</a:t>
              </a:r>
            </a:p>
          </p:txBody>
        </p:sp>
        <p:sp>
          <p:nvSpPr>
            <p:cNvPr id="1238023" name="Line 7"/>
            <p:cNvSpPr>
              <a:spLocks noChangeShapeType="1"/>
            </p:cNvSpPr>
            <p:nvPr/>
          </p:nvSpPr>
          <p:spPr bwMode="auto">
            <a:xfrm flipV="1">
              <a:off x="2272" y="2596"/>
              <a:ext cx="0" cy="168"/>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sp>
          <p:nvSpPr>
            <p:cNvPr id="1238024" name="Line 8"/>
            <p:cNvSpPr>
              <a:spLocks noChangeShapeType="1"/>
            </p:cNvSpPr>
            <p:nvPr/>
          </p:nvSpPr>
          <p:spPr bwMode="auto">
            <a:xfrm flipV="1">
              <a:off x="4032" y="2212"/>
              <a:ext cx="0" cy="168"/>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sp>
          <p:nvSpPr>
            <p:cNvPr id="1238025" name="Line 9"/>
            <p:cNvSpPr>
              <a:spLocks noChangeShapeType="1"/>
            </p:cNvSpPr>
            <p:nvPr/>
          </p:nvSpPr>
          <p:spPr bwMode="auto">
            <a:xfrm flipV="1">
              <a:off x="2448" y="2856"/>
              <a:ext cx="0" cy="168"/>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sp>
          <p:nvSpPr>
            <p:cNvPr id="1238026" name="Line 10"/>
            <p:cNvSpPr>
              <a:spLocks noChangeShapeType="1"/>
            </p:cNvSpPr>
            <p:nvPr/>
          </p:nvSpPr>
          <p:spPr bwMode="auto">
            <a:xfrm flipV="1">
              <a:off x="2720" y="3680"/>
              <a:ext cx="0" cy="168"/>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sp>
          <p:nvSpPr>
            <p:cNvPr id="1238027" name="Text Box 11"/>
            <p:cNvSpPr txBox="1">
              <a:spLocks noChangeArrowheads="1"/>
            </p:cNvSpPr>
            <p:nvPr/>
          </p:nvSpPr>
          <p:spPr bwMode="auto">
            <a:xfrm rot="5400000">
              <a:off x="413" y="2899"/>
              <a:ext cx="634" cy="404"/>
            </a:xfrm>
            <a:prstGeom prst="rect">
              <a:avLst/>
            </a:prstGeom>
            <a:noFill/>
            <a:ln w="38100" cap="sq">
              <a:noFill/>
              <a:miter lim="800000"/>
              <a:headEnd/>
              <a:tailEnd/>
            </a:ln>
            <a:effectLst/>
          </p:spPr>
          <p:txBody>
            <a:bodyPr wrap="none" lIns="274320" rIns="274320">
              <a:spAutoFit/>
            </a:bodyPr>
            <a:lstStyle/>
            <a:p>
              <a:pPr>
                <a:defRPr/>
              </a:pPr>
              <a:r>
                <a:rPr lang="en-US" sz="3600">
                  <a:effectLst>
                    <a:outerShdw blurRad="38100" dist="38100" dir="2700000" algn="tl">
                      <a:srgbClr val="000000"/>
                    </a:outerShdw>
                  </a:effectLst>
                </a:rPr>
                <a:t>…</a:t>
              </a:r>
            </a:p>
          </p:txBody>
        </p:sp>
        <p:sp>
          <p:nvSpPr>
            <p:cNvPr id="1238028" name="Text Box 12"/>
            <p:cNvSpPr txBox="1">
              <a:spLocks noChangeArrowheads="1"/>
            </p:cNvSpPr>
            <p:nvPr/>
          </p:nvSpPr>
          <p:spPr bwMode="auto">
            <a:xfrm>
              <a:off x="48" y="1881"/>
              <a:ext cx="2975"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 valid computation of a TM</a:t>
              </a:r>
            </a:p>
          </p:txBody>
        </p:sp>
        <p:sp>
          <p:nvSpPr>
            <p:cNvPr id="1238029" name="Text Box 13"/>
            <p:cNvSpPr txBox="1">
              <a:spLocks noChangeArrowheads="1"/>
            </p:cNvSpPr>
            <p:nvPr/>
          </p:nvSpPr>
          <p:spPr bwMode="auto">
            <a:xfrm rot="5400000">
              <a:off x="393" y="3715"/>
              <a:ext cx="634" cy="404"/>
            </a:xfrm>
            <a:prstGeom prst="rect">
              <a:avLst/>
            </a:prstGeom>
            <a:noFill/>
            <a:ln w="38100" cap="sq">
              <a:noFill/>
              <a:miter lim="800000"/>
              <a:headEnd/>
              <a:tailEnd/>
            </a:ln>
            <a:effectLst/>
          </p:spPr>
          <p:txBody>
            <a:bodyPr wrap="none" lIns="274320" rIns="274320">
              <a:spAutoFit/>
            </a:bodyPr>
            <a:lstStyle/>
            <a:p>
              <a:pPr>
                <a:defRPr/>
              </a:pPr>
              <a:r>
                <a:rPr lang="en-US" sz="3600">
                  <a:effectLst>
                    <a:outerShdw blurRad="38100" dist="38100" dir="2700000" algn="tl">
                      <a:srgbClr val="000000"/>
                    </a:outerShdw>
                  </a:effectLst>
                </a:rPr>
                <a:t>…</a:t>
              </a:r>
            </a:p>
          </p:txBody>
        </p:sp>
        <p:sp>
          <p:nvSpPr>
            <p:cNvPr id="1238030" name="Line 14"/>
            <p:cNvSpPr>
              <a:spLocks noChangeShapeType="1"/>
            </p:cNvSpPr>
            <p:nvPr/>
          </p:nvSpPr>
          <p:spPr bwMode="auto">
            <a:xfrm flipV="1">
              <a:off x="2904" y="3408"/>
              <a:ext cx="0" cy="168"/>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sp>
          <p:nvSpPr>
            <p:cNvPr id="1238031" name="Line 15"/>
            <p:cNvSpPr>
              <a:spLocks noChangeShapeType="1"/>
            </p:cNvSpPr>
            <p:nvPr/>
          </p:nvSpPr>
          <p:spPr bwMode="auto">
            <a:xfrm flipV="1">
              <a:off x="2304" y="4200"/>
              <a:ext cx="0" cy="168"/>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grpSp>
      <p:sp>
        <p:nvSpPr>
          <p:cNvPr id="1238032" name="Text Box 16"/>
          <p:cNvSpPr txBox="1">
            <a:spLocks noChangeArrowheads="1"/>
          </p:cNvSpPr>
          <p:nvPr/>
        </p:nvSpPr>
        <p:spPr bwMode="auto">
          <a:xfrm>
            <a:off x="6727825" y="3778250"/>
            <a:ext cx="2187575"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Mark Head</a:t>
            </a:r>
            <a:br>
              <a:rPr lang="en-US">
                <a:effectLst>
                  <a:outerShdw blurRad="38100" dist="38100" dir="2700000" algn="tl">
                    <a:srgbClr val="000000"/>
                  </a:outerShdw>
                </a:effectLst>
              </a:rPr>
            </a:br>
            <a:r>
              <a:rPr lang="en-US">
                <a:effectLst>
                  <a:outerShdw blurRad="38100" dist="38100" dir="2700000" algn="tl">
                    <a:srgbClr val="000000"/>
                  </a:outerShdw>
                </a:effectLst>
              </a:rPr>
              <a:t>with digit 2</a:t>
            </a:r>
          </a:p>
        </p:txBody>
      </p:sp>
      <p:sp>
        <p:nvSpPr>
          <p:cNvPr id="1238033" name="Rectangle 17"/>
          <p:cNvSpPr>
            <a:spLocks noChangeArrowheads="1"/>
          </p:cNvSpPr>
          <p:nvPr/>
        </p:nvSpPr>
        <p:spPr bwMode="auto">
          <a:xfrm>
            <a:off x="411163" y="3425825"/>
            <a:ext cx="6294437" cy="3508375"/>
          </a:xfrm>
          <a:prstGeom prst="rect">
            <a:avLst/>
          </a:prstGeom>
          <a:noFill/>
          <a:ln w="38100" cap="sq">
            <a:solidFill>
              <a:schemeClr val="accent2"/>
            </a:solidFill>
            <a:miter lim="800000"/>
            <a:headEnd/>
            <a:tailEnd/>
          </a:ln>
          <a:effectLst/>
        </p:spPr>
        <p:txBody>
          <a:bodyPr lIns="274320" rIns="274320" anchor="ctr">
            <a:spAutoFit/>
          </a:bodyPr>
          <a:lstStyle/>
          <a:p>
            <a:pPr algn="ctr">
              <a:defRPr/>
            </a:pPr>
            <a:endParaRPr lang="en-US">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1238019">
                                            <p:txEl>
                                              <p:pRg st="0" end="0"/>
                                            </p:txEl>
                                          </p:spTgt>
                                        </p:tgtEl>
                                        <p:attrNameLst>
                                          <p:attrName>style.visibility</p:attrName>
                                        </p:attrNameLst>
                                      </p:cBhvr>
                                      <p:to>
                                        <p:strVal val="visible"/>
                                      </p:to>
                                    </p:set>
                                    <p:anim calcmode="lin" valueType="num">
                                      <p:cBhvr additive="base">
                                        <p:cTn id="7" dur="500" fill="hold"/>
                                        <p:tgtEl>
                                          <p:spTgt spid="12380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380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238019">
                                            <p:txEl>
                                              <p:pRg st="1" end="1"/>
                                            </p:txEl>
                                          </p:spTgt>
                                        </p:tgtEl>
                                        <p:attrNameLst>
                                          <p:attrName>style.visibility</p:attrName>
                                        </p:attrNameLst>
                                      </p:cBhvr>
                                      <p:to>
                                        <p:strVal val="visible"/>
                                      </p:to>
                                    </p:set>
                                    <p:anim calcmode="lin" valueType="num">
                                      <p:cBhvr additive="base">
                                        <p:cTn id="13" dur="500" fill="hold"/>
                                        <p:tgtEl>
                                          <p:spTgt spid="12380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380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38033"/>
                                        </p:tgtEl>
                                        <p:attrNameLst>
                                          <p:attrName>style.visibility</p:attrName>
                                        </p:attrNameLst>
                                      </p:cBhvr>
                                      <p:to>
                                        <p:strVal val="visible"/>
                                      </p:to>
                                    </p:set>
                                    <p:anim calcmode="lin" valueType="num">
                                      <p:cBhvr additive="base">
                                        <p:cTn id="23" dur="500" fill="hold"/>
                                        <p:tgtEl>
                                          <p:spTgt spid="1238033"/>
                                        </p:tgtEl>
                                        <p:attrNameLst>
                                          <p:attrName>ppt_x</p:attrName>
                                        </p:attrNameLst>
                                      </p:cBhvr>
                                      <p:tavLst>
                                        <p:tav tm="0">
                                          <p:val>
                                            <p:strVal val="#ppt_x"/>
                                          </p:val>
                                        </p:tav>
                                        <p:tav tm="100000">
                                          <p:val>
                                            <p:strVal val="#ppt_x"/>
                                          </p:val>
                                        </p:tav>
                                      </p:tavLst>
                                    </p:anim>
                                    <p:anim calcmode="lin" valueType="num">
                                      <p:cBhvr additive="base">
                                        <p:cTn id="24" dur="500" fill="hold"/>
                                        <p:tgtEl>
                                          <p:spTgt spid="1238033"/>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1238032"/>
                                        </p:tgtEl>
                                        <p:attrNameLst>
                                          <p:attrName>style.visibility</p:attrName>
                                        </p:attrNameLst>
                                      </p:cBhvr>
                                      <p:to>
                                        <p:strVal val="visible"/>
                                      </p:to>
                                    </p:set>
                                    <p:anim calcmode="lin" valueType="num">
                                      <p:cBhvr additive="base">
                                        <p:cTn id="29" dur="500" fill="hold"/>
                                        <p:tgtEl>
                                          <p:spTgt spid="1238032"/>
                                        </p:tgtEl>
                                        <p:attrNameLst>
                                          <p:attrName>ppt_x</p:attrName>
                                        </p:attrNameLst>
                                      </p:cBhvr>
                                      <p:tavLst>
                                        <p:tav tm="0">
                                          <p:val>
                                            <p:strVal val="1+#ppt_w/2"/>
                                          </p:val>
                                        </p:tav>
                                        <p:tav tm="100000">
                                          <p:val>
                                            <p:strVal val="#ppt_x"/>
                                          </p:val>
                                        </p:tav>
                                      </p:tavLst>
                                    </p:anim>
                                    <p:anim calcmode="lin" valueType="num">
                                      <p:cBhvr additive="base">
                                        <p:cTn id="30" dur="500" fill="hold"/>
                                        <p:tgtEl>
                                          <p:spTgt spid="12380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8032" grpId="0"/>
      <p:bldP spid="123803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39043" name="Text Box 3"/>
          <p:cNvSpPr txBox="1">
            <a:spLocks noChangeArrowheads="1"/>
          </p:cNvSpPr>
          <p:nvPr/>
        </p:nvSpPr>
        <p:spPr bwMode="auto">
          <a:xfrm>
            <a:off x="1524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dirty="0">
                <a:effectLst>
                  <a:outerShdw blurRad="38100" dist="38100" dir="2700000" algn="tl">
                    <a:srgbClr val="000000"/>
                  </a:outerShdw>
                </a:effectLst>
                <a:sym typeface="Symbol" pitchFamily="18" charset="2"/>
              </a:rPr>
              <a:t>Math statement:</a:t>
            </a:r>
            <a:br>
              <a:rPr lang="en-US" dirty="0">
                <a:effectLst>
                  <a:outerShdw blurRad="38100" dist="38100" dir="2700000" algn="tl">
                    <a:srgbClr val="000000"/>
                  </a:outerShdw>
                </a:effectLst>
                <a:sym typeface="Symbol" pitchFamily="18" charset="2"/>
              </a:rPr>
            </a:br>
            <a:r>
              <a:rPr lang="en-US" dirty="0">
                <a:effectLst>
                  <a:outerShdw blurRad="38100" dist="38100" dir="2700000" algn="tl">
                    <a:srgbClr val="000000"/>
                  </a:outerShdw>
                </a:effectLst>
                <a:sym typeface="Symbol" pitchFamily="18" charset="2"/>
              </a:rPr>
              <a:t>  “</a:t>
            </a:r>
            <a:r>
              <a:rPr lang="en-US" dirty="0">
                <a:effectLst/>
              </a:rPr>
              <a:t>TM </a:t>
            </a:r>
            <a:r>
              <a:rPr lang="en-US" dirty="0">
                <a:solidFill>
                  <a:schemeClr val="accent1"/>
                </a:solidFill>
                <a:effectLst/>
              </a:rPr>
              <a:t>M</a:t>
            </a:r>
            <a:r>
              <a:rPr lang="en-US" dirty="0">
                <a:effectLst/>
              </a:rPr>
              <a:t> halts on input </a:t>
            </a:r>
            <a:r>
              <a:rPr lang="en-US" dirty="0">
                <a:solidFill>
                  <a:schemeClr val="accent1"/>
                </a:solidFill>
                <a:effectLst/>
              </a:rPr>
              <a:t>I</a:t>
            </a:r>
            <a:r>
              <a:rPr lang="en-US" dirty="0">
                <a:effectLst/>
              </a:rPr>
              <a:t>”</a:t>
            </a:r>
          </a:p>
          <a:p>
            <a:pPr>
              <a:defRPr/>
            </a:pPr>
            <a:r>
              <a:rPr lang="en-US" dirty="0">
                <a:effectLst/>
              </a:rPr>
              <a:t>  = </a:t>
            </a:r>
            <a:r>
              <a:rPr lang="en-US" dirty="0">
                <a:effectLst>
                  <a:outerShdw blurRad="38100" dist="38100" dir="2700000" algn="tl">
                    <a:srgbClr val="000000"/>
                  </a:outerShdw>
                </a:effectLst>
                <a:sym typeface="Symbol" pitchFamily="18" charset="2"/>
              </a:rPr>
              <a:t></a:t>
            </a:r>
            <a:r>
              <a:rPr lang="en-US" dirty="0">
                <a:effectLst>
                  <a:outerShdw blurRad="38100" dist="38100" dir="2700000" algn="tl">
                    <a:srgbClr val="000000"/>
                  </a:outerShdw>
                </a:effectLst>
              </a:rPr>
              <a:t> </a:t>
            </a:r>
            <a:r>
              <a:rPr lang="en-US" dirty="0">
                <a:solidFill>
                  <a:schemeClr val="hlink"/>
                </a:solidFill>
                <a:effectLst/>
              </a:rPr>
              <a:t>C</a:t>
            </a:r>
            <a:r>
              <a:rPr lang="en-US" dirty="0">
                <a:effectLst/>
              </a:rPr>
              <a:t>, “</a:t>
            </a:r>
            <a:r>
              <a:rPr lang="en-US" dirty="0">
                <a:solidFill>
                  <a:schemeClr val="hlink"/>
                </a:solidFill>
                <a:effectLst/>
              </a:rPr>
              <a:t>C</a:t>
            </a:r>
            <a:r>
              <a:rPr lang="en-US" dirty="0">
                <a:effectLst/>
              </a:rPr>
              <a:t> is an integer encoding </a:t>
            </a:r>
            <a:br>
              <a:rPr lang="en-US" dirty="0">
                <a:effectLst/>
              </a:rPr>
            </a:br>
            <a:r>
              <a:rPr lang="en-US" dirty="0">
                <a:effectLst/>
              </a:rPr>
              <a:t>              a valid halting computation </a:t>
            </a:r>
            <a:br>
              <a:rPr lang="en-US" dirty="0">
                <a:effectLst/>
              </a:rPr>
            </a:br>
            <a:r>
              <a:rPr lang="en-US" dirty="0">
                <a:effectLst/>
              </a:rPr>
              <a:t>              for TM </a:t>
            </a:r>
            <a:r>
              <a:rPr lang="en-US" dirty="0">
                <a:solidFill>
                  <a:schemeClr val="accent1"/>
                </a:solidFill>
                <a:effectLst/>
              </a:rPr>
              <a:t>M</a:t>
            </a:r>
            <a:r>
              <a:rPr lang="en-US" dirty="0">
                <a:effectLst/>
              </a:rPr>
              <a:t> on input </a:t>
            </a:r>
            <a:r>
              <a:rPr lang="en-US" dirty="0">
                <a:solidFill>
                  <a:schemeClr val="accent1"/>
                </a:solidFill>
                <a:effectLst/>
              </a:rPr>
              <a:t>I</a:t>
            </a:r>
            <a:r>
              <a:rPr lang="en-US" dirty="0">
                <a:effectLst/>
              </a:rPr>
              <a:t>”</a:t>
            </a:r>
            <a:br>
              <a:rPr lang="en-US" dirty="0">
                <a:effectLst/>
              </a:rPr>
            </a:b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p:txBody>
      </p:sp>
      <p:sp>
        <p:nvSpPr>
          <p:cNvPr id="1239044"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sp>
        <p:nvSpPr>
          <p:cNvPr id="1239045" name="Text Box 5"/>
          <p:cNvSpPr txBox="1">
            <a:spLocks noChangeArrowheads="1"/>
          </p:cNvSpPr>
          <p:nvPr/>
        </p:nvSpPr>
        <p:spPr bwMode="auto">
          <a:xfrm>
            <a:off x="411163" y="3349625"/>
            <a:ext cx="6459537" cy="3508375"/>
          </a:xfrm>
          <a:prstGeom prst="rect">
            <a:avLst/>
          </a:prstGeom>
          <a:noFill/>
          <a:ln w="38100" cap="sq">
            <a:noFill/>
            <a:miter lim="800000"/>
            <a:headEnd/>
            <a:tailEnd/>
          </a:ln>
          <a:effectLst/>
        </p:spPr>
        <p:txBody>
          <a:bodyPr wrap="none" lIns="274320" rIns="274320">
            <a:spAutoFit/>
          </a:bodyPr>
          <a:lstStyle/>
          <a:p>
            <a:pPr marL="457200" indent="-457200">
              <a:defRPr/>
            </a:pPr>
            <a:r>
              <a:rPr lang="en-US">
                <a:effectLst>
                  <a:outerShdw blurRad="38100" dist="38100" dir="2700000" algn="tl">
                    <a:srgbClr val="000000"/>
                  </a:outerShdw>
                </a:effectLst>
              </a:rPr>
              <a:t>Time      state      Tape Contents    Head 2</a:t>
            </a:r>
          </a:p>
          <a:p>
            <a:pPr marL="457200" indent="-457200">
              <a:defRPr/>
            </a:pPr>
            <a:r>
              <a:rPr lang="en-US">
                <a:effectLst>
                  <a:outerShdw blurRad="38100" dist="38100" dir="2700000" algn="tl">
                    <a:srgbClr val="000000"/>
                  </a:outerShdw>
                </a:effectLst>
              </a:rPr>
              <a:t>   1           10</a:t>
            </a:r>
            <a:r>
              <a:rPr lang="en-US" baseline="-25000">
                <a:effectLst>
                  <a:outerShdw blurRad="38100" dist="38100" dir="2700000" algn="tl">
                    <a:srgbClr val="000000"/>
                  </a:outerShdw>
                </a:effectLst>
              </a:rPr>
              <a:t>2</a:t>
            </a:r>
            <a:r>
              <a:rPr lang="en-US">
                <a:effectLst>
                  <a:outerShdw blurRad="38100" dist="38100" dir="2700000" algn="tl">
                    <a:srgbClr val="000000"/>
                  </a:outerShdw>
                </a:effectLst>
              </a:rPr>
              <a:t>          [2,0,1,1,0,0,1,1]</a:t>
            </a:r>
          </a:p>
          <a:p>
            <a:pPr marL="457200" indent="-457200">
              <a:defRPr/>
            </a:pPr>
            <a:r>
              <a:rPr lang="en-US">
                <a:effectLst>
                  <a:outerShdw blurRad="38100" dist="38100" dir="2700000" algn="tl">
                    <a:srgbClr val="000000"/>
                  </a:outerShdw>
                </a:effectLst>
              </a:rPr>
              <a:t>   2       1011</a:t>
            </a:r>
            <a:r>
              <a:rPr lang="en-US" baseline="-25000">
                <a:effectLst>
                  <a:outerShdw blurRad="38100" dist="38100" dir="2700000" algn="tl">
                    <a:srgbClr val="000000"/>
                  </a:outerShdw>
                </a:effectLst>
              </a:rPr>
              <a:t>2</a:t>
            </a:r>
            <a:r>
              <a:rPr lang="en-US">
                <a:effectLst>
                  <a:outerShdw blurRad="38100" dist="38100" dir="2700000" algn="tl">
                    <a:srgbClr val="000000"/>
                  </a:outerShdw>
                </a:effectLst>
              </a:rPr>
              <a:t>          [1,2,1,1,0,0,1,1]</a:t>
            </a:r>
          </a:p>
          <a:p>
            <a:pPr marL="457200" indent="-457200">
              <a:buFontTx/>
              <a:buAutoNum type="arabicPlain"/>
              <a:defRPr/>
            </a:pPr>
            <a:endParaRPr lang="en-US">
              <a:effectLst>
                <a:outerShdw blurRad="38100" dist="38100" dir="2700000" algn="tl">
                  <a:srgbClr val="000000"/>
                </a:outerShdw>
              </a:effectLst>
            </a:endParaRPr>
          </a:p>
          <a:p>
            <a:pPr marL="457200" indent="-457200">
              <a:defRPr/>
            </a:pPr>
            <a:r>
              <a:rPr lang="en-US">
                <a:effectLst>
                  <a:outerShdw blurRad="38100" dist="38100" dir="2700000" algn="tl">
                    <a:srgbClr val="000000"/>
                  </a:outerShdw>
                </a:effectLst>
              </a:rPr>
              <a:t>   i       1101</a:t>
            </a:r>
            <a:r>
              <a:rPr lang="en-US" baseline="-25000">
                <a:effectLst>
                  <a:outerShdw blurRad="38100" dist="38100" dir="2700000" algn="tl">
                    <a:srgbClr val="000000"/>
                  </a:outerShdw>
                </a:effectLst>
              </a:rPr>
              <a:t>2</a:t>
            </a:r>
            <a:r>
              <a:rPr lang="en-US">
                <a:effectLst>
                  <a:outerShdw blurRad="38100" dist="38100" dir="2700000" algn="tl">
                    <a:srgbClr val="000000"/>
                  </a:outerShdw>
                </a:effectLst>
              </a:rPr>
              <a:t>          [0,0,1,1,2,0,0,1,1,0]</a:t>
            </a:r>
          </a:p>
          <a:p>
            <a:pPr marL="457200" indent="-457200">
              <a:defRPr/>
            </a:pPr>
            <a:r>
              <a:rPr lang="en-US">
                <a:effectLst>
                  <a:outerShdw blurRad="38100" dist="38100" dir="2700000" algn="tl">
                    <a:srgbClr val="000000"/>
                  </a:outerShdw>
                </a:effectLst>
              </a:rPr>
              <a:t>  i+1    1010</a:t>
            </a:r>
            <a:r>
              <a:rPr lang="en-US" baseline="-25000">
                <a:effectLst>
                  <a:outerShdw blurRad="38100" dist="38100" dir="2700000" algn="tl">
                    <a:srgbClr val="000000"/>
                  </a:outerShdw>
                </a:effectLst>
              </a:rPr>
              <a:t>2              </a:t>
            </a:r>
            <a:r>
              <a:rPr lang="en-US">
                <a:effectLst>
                  <a:outerShdw blurRad="38100" dist="38100" dir="2700000" algn="tl">
                    <a:srgbClr val="000000"/>
                  </a:outerShdw>
                </a:effectLst>
              </a:rPr>
              <a:t>[0,0,1,2,1,1,0,1,1,0]</a:t>
            </a:r>
          </a:p>
          <a:p>
            <a:pPr marL="457200" indent="-457200">
              <a:defRPr/>
            </a:pPr>
            <a:endParaRPr lang="en-US">
              <a:effectLst>
                <a:outerShdw blurRad="38100" dist="38100" dir="2700000" algn="tl">
                  <a:srgbClr val="000000"/>
                </a:outerShdw>
              </a:effectLst>
            </a:endParaRPr>
          </a:p>
          <a:p>
            <a:pPr marL="457200" indent="-457200">
              <a:defRPr/>
            </a:pPr>
            <a:r>
              <a:rPr lang="en-US">
                <a:effectLst>
                  <a:outerShdw blurRad="38100" dist="38100" dir="2700000" algn="tl">
                    <a:srgbClr val="000000"/>
                  </a:outerShdw>
                </a:effectLst>
              </a:rPr>
              <a:t>   T         110</a:t>
            </a:r>
            <a:r>
              <a:rPr lang="en-US" baseline="-25000">
                <a:effectLst>
                  <a:outerShdw blurRad="38100" dist="38100" dir="2700000" algn="tl">
                    <a:srgbClr val="000000"/>
                  </a:outerShdw>
                </a:effectLst>
              </a:rPr>
              <a:t>2</a:t>
            </a:r>
            <a:r>
              <a:rPr lang="en-US">
                <a:effectLst>
                  <a:outerShdw blurRad="38100" dist="38100" dir="2700000" algn="tl">
                    <a:srgbClr val="000000"/>
                  </a:outerShdw>
                </a:effectLst>
              </a:rPr>
              <a:t>          [2,0,0,1,1,1,0,1,0,1,0]</a:t>
            </a:r>
          </a:p>
        </p:txBody>
      </p:sp>
      <p:sp>
        <p:nvSpPr>
          <p:cNvPr id="1239046" name="Text Box 6"/>
          <p:cNvSpPr txBox="1">
            <a:spLocks noChangeArrowheads="1"/>
          </p:cNvSpPr>
          <p:nvPr/>
        </p:nvSpPr>
        <p:spPr bwMode="auto">
          <a:xfrm rot="5400000">
            <a:off x="731837" y="4602163"/>
            <a:ext cx="1006475" cy="641350"/>
          </a:xfrm>
          <a:prstGeom prst="rect">
            <a:avLst/>
          </a:prstGeom>
          <a:noFill/>
          <a:ln w="38100" cap="sq">
            <a:noFill/>
            <a:miter lim="800000"/>
            <a:headEnd/>
            <a:tailEnd/>
          </a:ln>
          <a:effectLst/>
        </p:spPr>
        <p:txBody>
          <a:bodyPr wrap="none" lIns="274320" rIns="274320">
            <a:spAutoFit/>
          </a:bodyPr>
          <a:lstStyle/>
          <a:p>
            <a:pPr>
              <a:defRPr/>
            </a:pPr>
            <a:r>
              <a:rPr lang="en-US" sz="3600">
                <a:effectLst>
                  <a:outerShdw blurRad="38100" dist="38100" dir="2700000" algn="tl">
                    <a:srgbClr val="000000"/>
                  </a:outerShdw>
                </a:effectLst>
              </a:rPr>
              <a:t>…</a:t>
            </a:r>
          </a:p>
        </p:txBody>
      </p:sp>
      <p:sp>
        <p:nvSpPr>
          <p:cNvPr id="1239047" name="Text Box 7"/>
          <p:cNvSpPr txBox="1">
            <a:spLocks noChangeArrowheads="1"/>
          </p:cNvSpPr>
          <p:nvPr/>
        </p:nvSpPr>
        <p:spPr bwMode="auto">
          <a:xfrm>
            <a:off x="152400" y="2986088"/>
            <a:ext cx="4722813" cy="519112"/>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 valid computation of a TM</a:t>
            </a:r>
          </a:p>
        </p:txBody>
      </p:sp>
      <p:sp>
        <p:nvSpPr>
          <p:cNvPr id="1239048" name="Text Box 8"/>
          <p:cNvSpPr txBox="1">
            <a:spLocks noChangeArrowheads="1"/>
          </p:cNvSpPr>
          <p:nvPr/>
        </p:nvSpPr>
        <p:spPr bwMode="auto">
          <a:xfrm rot="5400000">
            <a:off x="700087" y="5897563"/>
            <a:ext cx="1006475" cy="641350"/>
          </a:xfrm>
          <a:prstGeom prst="rect">
            <a:avLst/>
          </a:prstGeom>
          <a:noFill/>
          <a:ln w="38100" cap="sq">
            <a:noFill/>
            <a:miter lim="800000"/>
            <a:headEnd/>
            <a:tailEnd/>
          </a:ln>
          <a:effectLst/>
        </p:spPr>
        <p:txBody>
          <a:bodyPr wrap="none" lIns="274320" rIns="274320">
            <a:spAutoFit/>
          </a:bodyPr>
          <a:lstStyle/>
          <a:p>
            <a:pPr>
              <a:defRPr/>
            </a:pPr>
            <a:r>
              <a:rPr lang="en-US" sz="3600">
                <a:effectLst>
                  <a:outerShdw blurRad="38100" dist="38100" dir="2700000" algn="tl">
                    <a:srgbClr val="000000"/>
                  </a:outerShdw>
                </a:effectLst>
              </a:rPr>
              <a:t>…</a:t>
            </a:r>
          </a:p>
        </p:txBody>
      </p:sp>
      <p:sp>
        <p:nvSpPr>
          <p:cNvPr id="1239049" name="Text Box 9"/>
          <p:cNvSpPr txBox="1">
            <a:spLocks noChangeArrowheads="1"/>
          </p:cNvSpPr>
          <p:nvPr/>
        </p:nvSpPr>
        <p:spPr bwMode="auto">
          <a:xfrm>
            <a:off x="6727825" y="3778250"/>
            <a:ext cx="2187575"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Mark Head</a:t>
            </a:r>
            <a:br>
              <a:rPr lang="en-US">
                <a:effectLst>
                  <a:outerShdw blurRad="38100" dist="38100" dir="2700000" algn="tl">
                    <a:srgbClr val="000000"/>
                  </a:outerShdw>
                </a:effectLst>
              </a:rPr>
            </a:br>
            <a:r>
              <a:rPr lang="en-US">
                <a:effectLst>
                  <a:outerShdw blurRad="38100" dist="38100" dir="2700000" algn="tl">
                    <a:srgbClr val="000000"/>
                  </a:outerShdw>
                </a:effectLst>
              </a:rPr>
              <a:t>with digit 2</a:t>
            </a:r>
          </a:p>
        </p:txBody>
      </p:sp>
      <p:sp>
        <p:nvSpPr>
          <p:cNvPr id="1239050" name="Rectangle 10"/>
          <p:cNvSpPr>
            <a:spLocks noChangeArrowheads="1"/>
          </p:cNvSpPr>
          <p:nvPr/>
        </p:nvSpPr>
        <p:spPr bwMode="auto">
          <a:xfrm>
            <a:off x="411163" y="3425825"/>
            <a:ext cx="6294437" cy="3508375"/>
          </a:xfrm>
          <a:prstGeom prst="rect">
            <a:avLst/>
          </a:prstGeom>
          <a:noFill/>
          <a:ln w="38100" cap="sq">
            <a:solidFill>
              <a:schemeClr val="accent2"/>
            </a:solidFill>
            <a:miter lim="800000"/>
            <a:headEnd/>
            <a:tailEnd/>
          </a:ln>
          <a:effectLst/>
        </p:spPr>
        <p:txBody>
          <a:bodyPr lIns="274320" rIns="274320" anchor="ctr">
            <a:spAutoFit/>
          </a:bodyPr>
          <a:lstStyle/>
          <a:p>
            <a:pPr algn="ctr">
              <a:defRPr/>
            </a:pPr>
            <a:endParaRPr lang="en-US">
              <a:effectLst>
                <a:outerShdw blurRad="38100" dist="38100" dir="2700000" algn="tl">
                  <a:srgbClr val="000000"/>
                </a:outerShdw>
              </a:effectLst>
            </a:endParaRPr>
          </a:p>
        </p:txBody>
      </p:sp>
      <p:sp>
        <p:nvSpPr>
          <p:cNvPr id="1239051" name="Text Box 11"/>
          <p:cNvSpPr txBox="1">
            <a:spLocks noChangeArrowheads="1"/>
          </p:cNvSpPr>
          <p:nvPr/>
        </p:nvSpPr>
        <p:spPr bwMode="auto">
          <a:xfrm>
            <a:off x="6572250" y="3778250"/>
            <a:ext cx="2876550"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Separate blocks </a:t>
            </a:r>
            <a:br>
              <a:rPr lang="en-US">
                <a:effectLst>
                  <a:outerShdw blurRad="38100" dist="38100" dir="2700000" algn="tl">
                    <a:srgbClr val="000000"/>
                  </a:outerShdw>
                </a:effectLst>
              </a:rPr>
            </a:br>
            <a:r>
              <a:rPr lang="en-US">
                <a:effectLst>
                  <a:outerShdw blurRad="38100" dist="38100" dir="2700000" algn="tl">
                    <a:srgbClr val="000000"/>
                  </a:outerShdw>
                </a:effectLst>
              </a:rPr>
              <a:t>with digits 3,4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39051"/>
                                        </p:tgtEl>
                                        <p:attrNameLst>
                                          <p:attrName>style.visibility</p:attrName>
                                        </p:attrNameLst>
                                      </p:cBhvr>
                                      <p:to>
                                        <p:strVal val="visible"/>
                                      </p:to>
                                    </p:set>
                                    <p:anim calcmode="lin" valueType="num">
                                      <p:cBhvr additive="base">
                                        <p:cTn id="7" dur="500" fill="hold"/>
                                        <p:tgtEl>
                                          <p:spTgt spid="1239051"/>
                                        </p:tgtEl>
                                        <p:attrNameLst>
                                          <p:attrName>ppt_x</p:attrName>
                                        </p:attrNameLst>
                                      </p:cBhvr>
                                      <p:tavLst>
                                        <p:tav tm="0">
                                          <p:val>
                                            <p:strVal val="1+#ppt_w/2"/>
                                          </p:val>
                                        </p:tav>
                                        <p:tav tm="100000">
                                          <p:val>
                                            <p:strVal val="#ppt_x"/>
                                          </p:val>
                                        </p:tav>
                                      </p:tavLst>
                                    </p:anim>
                                    <p:anim calcmode="lin" valueType="num">
                                      <p:cBhvr additive="base">
                                        <p:cTn id="8" dur="500" fill="hold"/>
                                        <p:tgtEl>
                                          <p:spTgt spid="1239051"/>
                                        </p:tgtEl>
                                        <p:attrNameLst>
                                          <p:attrName>ppt_y</p:attrName>
                                        </p:attrNameLst>
                                      </p:cBhvr>
                                      <p:tavLst>
                                        <p:tav tm="0">
                                          <p:val>
                                            <p:strVal val="#ppt_y"/>
                                          </p:val>
                                        </p:tav>
                                        <p:tav tm="100000">
                                          <p:val>
                                            <p:strVal val="#ppt_y"/>
                                          </p:val>
                                        </p:tav>
                                      </p:tavLst>
                                    </p:anim>
                                  </p:childTnLst>
                                </p:cTn>
                              </p:par>
                              <p:par>
                                <p:cTn id="9" presetID="1" presetClass="exit" presetSubtype="0" fill="hold" grpId="0" nodeType="withEffect">
                                  <p:stCondLst>
                                    <p:cond delay="0"/>
                                  </p:stCondLst>
                                  <p:childTnLst>
                                    <p:set>
                                      <p:cBhvr>
                                        <p:cTn id="10" dur="1" fill="hold">
                                          <p:stCondLst>
                                            <p:cond delay="0"/>
                                          </p:stCondLst>
                                        </p:cTn>
                                        <p:tgtEl>
                                          <p:spTgt spid="123904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49" grpId="0"/>
      <p:bldP spid="12390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10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6463" y="1600200"/>
            <a:ext cx="4384675" cy="448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pic>
      <p:grpSp>
        <p:nvGrpSpPr>
          <p:cNvPr id="2" name="Group 5"/>
          <p:cNvGrpSpPr>
            <a:grpSpLocks/>
          </p:cNvGrpSpPr>
          <p:nvPr/>
        </p:nvGrpSpPr>
        <p:grpSpPr bwMode="auto">
          <a:xfrm>
            <a:off x="165100" y="533400"/>
            <a:ext cx="6083300" cy="4587875"/>
            <a:chOff x="450" y="624"/>
            <a:chExt cx="3832" cy="2890"/>
          </a:xfrm>
        </p:grpSpPr>
        <p:pic>
          <p:nvPicPr>
            <p:cNvPr id="3078" name="Picture 6" descr="Euclid_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 y="1056"/>
              <a:ext cx="1518"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Text Box 7"/>
            <p:cNvSpPr txBox="1">
              <a:spLocks noChangeArrowheads="1"/>
            </p:cNvSpPr>
            <p:nvPr/>
          </p:nvSpPr>
          <p:spPr bwMode="auto">
            <a:xfrm>
              <a:off x="2016" y="624"/>
              <a:ext cx="2266"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3200">
                  <a:effectLst/>
                  <a:latin typeface="Monotype Corsiva" pitchFamily="66" charset="0"/>
                </a:rPr>
                <a:t>Euclid said, </a:t>
              </a:r>
            </a:p>
            <a:p>
              <a:r>
                <a:rPr lang="en-US" altLang="en-US" sz="3200">
                  <a:effectLst/>
                  <a:latin typeface="Monotype Corsiva" pitchFamily="66" charset="0"/>
                </a:rPr>
                <a:t>“ Let there be proofs”</a:t>
              </a:r>
            </a:p>
          </p:txBody>
        </p:sp>
        <p:sp>
          <p:nvSpPr>
            <p:cNvPr id="3080" name="Text Box 8"/>
            <p:cNvSpPr txBox="1">
              <a:spLocks noChangeArrowheads="1"/>
            </p:cNvSpPr>
            <p:nvPr/>
          </p:nvSpPr>
          <p:spPr bwMode="auto">
            <a:xfrm>
              <a:off x="768" y="3264"/>
              <a:ext cx="140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2000">
                  <a:effectLst/>
                </a:rPr>
                <a:t>Euclid (300 BC)</a:t>
              </a:r>
            </a:p>
          </p:txBody>
        </p:sp>
      </p:grpSp>
      <p:sp>
        <p:nvSpPr>
          <p:cNvPr id="1111049" name="Rectangle 9"/>
          <p:cNvSpPr>
            <a:spLocks noChangeArrowheads="1"/>
          </p:cNvSpPr>
          <p:nvPr/>
        </p:nvSpPr>
        <p:spPr bwMode="auto">
          <a:xfrm>
            <a:off x="685800" y="-304800"/>
            <a:ext cx="7772400" cy="1143000"/>
          </a:xfrm>
          <a:prstGeom prst="rect">
            <a:avLst/>
          </a:prstGeom>
          <a:noFill/>
          <a:ln w="9525">
            <a:noFill/>
            <a:miter lim="800000"/>
            <a:headEnd/>
            <a:tailEnd/>
          </a:ln>
          <a:effectLst/>
        </p:spPr>
        <p:txBody>
          <a:bodyPr anchor="ctr"/>
          <a:lstStyle/>
          <a:p>
            <a:pPr algn="ctr">
              <a:defRPr/>
            </a:pPr>
            <a:r>
              <a:rPr lang="en-US" sz="3600" b="1">
                <a:solidFill>
                  <a:schemeClr val="tx2"/>
                </a:solidFill>
                <a:effectLst>
                  <a:outerShdw blurRad="38100" dist="38100" dir="2700000" algn="tl">
                    <a:srgbClr val="000000"/>
                  </a:outerShdw>
                </a:effectLst>
                <a:latin typeface="Arial Rounded MT Bold" pitchFamily="34" charset="0"/>
              </a:rPr>
              <a:t>History of Proofs</a:t>
            </a:r>
          </a:p>
        </p:txBody>
      </p:sp>
      <p:sp>
        <p:nvSpPr>
          <p:cNvPr id="1111050" name="Text Box 10"/>
          <p:cNvSpPr txBox="1">
            <a:spLocks noChangeArrowheads="1"/>
          </p:cNvSpPr>
          <p:nvPr/>
        </p:nvSpPr>
        <p:spPr bwMode="auto">
          <a:xfrm>
            <a:off x="3406775" y="6202363"/>
            <a:ext cx="299402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3200">
                <a:effectLst/>
                <a:latin typeface="Monotype Corsiva" pitchFamily="66" charset="0"/>
              </a:rPr>
              <a:t>And it was good.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111044"/>
                                        </p:tgtEl>
                                        <p:attrNameLst>
                                          <p:attrName>style.visibility</p:attrName>
                                        </p:attrNameLst>
                                      </p:cBhvr>
                                      <p:to>
                                        <p:strVal val="visible"/>
                                      </p:to>
                                    </p:set>
                                    <p:anim calcmode="lin" valueType="num">
                                      <p:cBhvr additive="base">
                                        <p:cTn id="13" dur="500" fill="hold"/>
                                        <p:tgtEl>
                                          <p:spTgt spid="1111044"/>
                                        </p:tgtEl>
                                        <p:attrNameLst>
                                          <p:attrName>ppt_x</p:attrName>
                                        </p:attrNameLst>
                                      </p:cBhvr>
                                      <p:tavLst>
                                        <p:tav tm="0">
                                          <p:val>
                                            <p:strVal val="0-#ppt_w/2"/>
                                          </p:val>
                                        </p:tav>
                                        <p:tav tm="100000">
                                          <p:val>
                                            <p:strVal val="#ppt_x"/>
                                          </p:val>
                                        </p:tav>
                                      </p:tavLst>
                                    </p:anim>
                                    <p:anim calcmode="lin" valueType="num">
                                      <p:cBhvr additive="base">
                                        <p:cTn id="14" dur="500" fill="hold"/>
                                        <p:tgtEl>
                                          <p:spTgt spid="111104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11050"/>
                                        </p:tgtEl>
                                        <p:attrNameLst>
                                          <p:attrName>style.visibility</p:attrName>
                                        </p:attrNameLst>
                                      </p:cBhvr>
                                      <p:to>
                                        <p:strVal val="visible"/>
                                      </p:to>
                                    </p:set>
                                    <p:anim calcmode="lin" valueType="num">
                                      <p:cBhvr additive="base">
                                        <p:cTn id="19" dur="500" fill="hold"/>
                                        <p:tgtEl>
                                          <p:spTgt spid="1111050"/>
                                        </p:tgtEl>
                                        <p:attrNameLst>
                                          <p:attrName>ppt_x</p:attrName>
                                        </p:attrNameLst>
                                      </p:cBhvr>
                                      <p:tavLst>
                                        <p:tav tm="0">
                                          <p:val>
                                            <p:strVal val="#ppt_x"/>
                                          </p:val>
                                        </p:tav>
                                        <p:tav tm="100000">
                                          <p:val>
                                            <p:strVal val="#ppt_x"/>
                                          </p:val>
                                        </p:tav>
                                      </p:tavLst>
                                    </p:anim>
                                    <p:anim calcmode="lin" valueType="num">
                                      <p:cBhvr additive="base">
                                        <p:cTn id="20" dur="500" fill="hold"/>
                                        <p:tgtEl>
                                          <p:spTgt spid="1111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105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40067" name="Text Box 3"/>
          <p:cNvSpPr txBox="1">
            <a:spLocks noChangeArrowheads="1"/>
          </p:cNvSpPr>
          <p:nvPr/>
        </p:nvSpPr>
        <p:spPr bwMode="auto">
          <a:xfrm>
            <a:off x="1524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dirty="0">
                <a:effectLst>
                  <a:outerShdw blurRad="38100" dist="38100" dir="2700000" algn="tl">
                    <a:srgbClr val="000000"/>
                  </a:outerShdw>
                </a:effectLst>
                <a:sym typeface="Symbol" pitchFamily="18" charset="2"/>
              </a:rPr>
              <a:t>Math statement:</a:t>
            </a:r>
            <a:br>
              <a:rPr lang="en-US" dirty="0">
                <a:effectLst>
                  <a:outerShdw blurRad="38100" dist="38100" dir="2700000" algn="tl">
                    <a:srgbClr val="000000"/>
                  </a:outerShdw>
                </a:effectLst>
                <a:sym typeface="Symbol" pitchFamily="18" charset="2"/>
              </a:rPr>
            </a:br>
            <a:r>
              <a:rPr lang="en-US" dirty="0">
                <a:effectLst>
                  <a:outerShdw blurRad="38100" dist="38100" dir="2700000" algn="tl">
                    <a:srgbClr val="000000"/>
                  </a:outerShdw>
                </a:effectLst>
                <a:sym typeface="Symbol" pitchFamily="18" charset="2"/>
              </a:rPr>
              <a:t>  “</a:t>
            </a:r>
            <a:r>
              <a:rPr lang="en-US" dirty="0">
                <a:effectLst/>
              </a:rPr>
              <a:t>TM </a:t>
            </a:r>
            <a:r>
              <a:rPr lang="en-US" dirty="0">
                <a:solidFill>
                  <a:schemeClr val="accent1"/>
                </a:solidFill>
                <a:effectLst/>
              </a:rPr>
              <a:t>M</a:t>
            </a:r>
            <a:r>
              <a:rPr lang="en-US" dirty="0">
                <a:effectLst/>
              </a:rPr>
              <a:t> halts on input </a:t>
            </a:r>
            <a:r>
              <a:rPr lang="en-US" dirty="0">
                <a:solidFill>
                  <a:schemeClr val="accent1"/>
                </a:solidFill>
                <a:effectLst/>
              </a:rPr>
              <a:t>I</a:t>
            </a:r>
            <a:r>
              <a:rPr lang="en-US" dirty="0">
                <a:effectLst/>
              </a:rPr>
              <a:t>”</a:t>
            </a:r>
          </a:p>
          <a:p>
            <a:pPr>
              <a:defRPr/>
            </a:pPr>
            <a:r>
              <a:rPr lang="en-US" dirty="0">
                <a:effectLst/>
              </a:rPr>
              <a:t>  = </a:t>
            </a:r>
            <a:r>
              <a:rPr lang="en-US" dirty="0">
                <a:effectLst>
                  <a:outerShdw blurRad="38100" dist="38100" dir="2700000" algn="tl">
                    <a:srgbClr val="000000"/>
                  </a:outerShdw>
                </a:effectLst>
                <a:sym typeface="Symbol" pitchFamily="18" charset="2"/>
              </a:rPr>
              <a:t></a:t>
            </a:r>
            <a:r>
              <a:rPr lang="en-US" dirty="0">
                <a:effectLst>
                  <a:outerShdw blurRad="38100" dist="38100" dir="2700000" algn="tl">
                    <a:srgbClr val="000000"/>
                  </a:outerShdw>
                </a:effectLst>
              </a:rPr>
              <a:t> </a:t>
            </a:r>
            <a:r>
              <a:rPr lang="en-US" dirty="0">
                <a:solidFill>
                  <a:schemeClr val="hlink"/>
                </a:solidFill>
                <a:effectLst/>
              </a:rPr>
              <a:t>C</a:t>
            </a:r>
            <a:r>
              <a:rPr lang="en-US" dirty="0">
                <a:effectLst/>
              </a:rPr>
              <a:t>, “</a:t>
            </a:r>
            <a:r>
              <a:rPr lang="en-US" dirty="0">
                <a:solidFill>
                  <a:schemeClr val="hlink"/>
                </a:solidFill>
                <a:effectLst/>
              </a:rPr>
              <a:t>C</a:t>
            </a:r>
            <a:r>
              <a:rPr lang="en-US" dirty="0">
                <a:effectLst/>
              </a:rPr>
              <a:t> is an integer encoding </a:t>
            </a:r>
            <a:br>
              <a:rPr lang="en-US" dirty="0">
                <a:effectLst/>
              </a:rPr>
            </a:br>
            <a:r>
              <a:rPr lang="en-US" dirty="0">
                <a:effectLst/>
              </a:rPr>
              <a:t>              a valid halting computation </a:t>
            </a:r>
            <a:br>
              <a:rPr lang="en-US" dirty="0">
                <a:effectLst/>
              </a:rPr>
            </a:br>
            <a:r>
              <a:rPr lang="en-US" dirty="0">
                <a:effectLst/>
              </a:rPr>
              <a:t>              for TM </a:t>
            </a:r>
            <a:r>
              <a:rPr lang="en-US" dirty="0">
                <a:solidFill>
                  <a:schemeClr val="accent1"/>
                </a:solidFill>
                <a:effectLst/>
              </a:rPr>
              <a:t>M</a:t>
            </a:r>
            <a:r>
              <a:rPr lang="en-US" dirty="0">
                <a:effectLst/>
              </a:rPr>
              <a:t> on input </a:t>
            </a:r>
            <a:r>
              <a:rPr lang="en-US" dirty="0">
                <a:solidFill>
                  <a:schemeClr val="accent1"/>
                </a:solidFill>
                <a:effectLst/>
              </a:rPr>
              <a:t>I</a:t>
            </a:r>
            <a:r>
              <a:rPr lang="en-US" dirty="0">
                <a:effectLst/>
              </a:rPr>
              <a:t>”</a:t>
            </a:r>
            <a:br>
              <a:rPr lang="en-US" dirty="0">
                <a:effectLst/>
              </a:rPr>
            </a:b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p:txBody>
      </p:sp>
      <p:sp>
        <p:nvSpPr>
          <p:cNvPr id="1240068"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sp>
        <p:nvSpPr>
          <p:cNvPr id="1240069" name="Text Box 5"/>
          <p:cNvSpPr txBox="1">
            <a:spLocks noChangeArrowheads="1"/>
          </p:cNvSpPr>
          <p:nvPr/>
        </p:nvSpPr>
        <p:spPr bwMode="auto">
          <a:xfrm>
            <a:off x="411163" y="3349625"/>
            <a:ext cx="6446837" cy="3508375"/>
          </a:xfrm>
          <a:prstGeom prst="rect">
            <a:avLst/>
          </a:prstGeom>
          <a:noFill/>
          <a:ln w="38100" cap="sq">
            <a:noFill/>
            <a:miter lim="800000"/>
            <a:headEnd/>
            <a:tailEnd/>
          </a:ln>
          <a:effectLst/>
        </p:spPr>
        <p:txBody>
          <a:bodyPr wrap="none" lIns="274320" rIns="274320">
            <a:spAutoFit/>
          </a:bodyPr>
          <a:lstStyle/>
          <a:p>
            <a:pPr marL="457200" indent="-457200">
              <a:defRPr/>
            </a:pPr>
            <a:r>
              <a:rPr lang="en-US">
                <a:effectLst>
                  <a:outerShdw blurRad="38100" dist="38100" dir="2700000" algn="tl">
                    <a:srgbClr val="000000"/>
                  </a:outerShdw>
                </a:effectLst>
              </a:rPr>
              <a:t>Time      state      Tape Contents    Head 2</a:t>
            </a:r>
          </a:p>
          <a:p>
            <a:pPr marL="457200" indent="-457200">
              <a:defRPr/>
            </a:pPr>
            <a:r>
              <a:rPr lang="en-US">
                <a:effectLst>
                  <a:outerShdw blurRad="38100" dist="38100" dir="2700000" algn="tl">
                    <a:srgbClr val="000000"/>
                  </a:outerShdw>
                </a:effectLst>
              </a:rPr>
              <a:t>   4           10</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    3    [2,0,1,1,0,0,1,1]</a:t>
            </a:r>
          </a:p>
          <a:p>
            <a:pPr marL="457200" indent="-457200">
              <a:defRPr/>
            </a:pPr>
            <a:r>
              <a:rPr lang="en-US">
                <a:effectLst>
                  <a:outerShdw blurRad="38100" dist="38100" dir="2700000" algn="tl">
                    <a:srgbClr val="000000"/>
                  </a:outerShdw>
                </a:effectLst>
              </a:rPr>
              <a:t>   4       1011</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    3    [1,2,1,1,0,0,1,1]</a:t>
            </a:r>
          </a:p>
          <a:p>
            <a:pPr marL="457200" indent="-457200">
              <a:buFontTx/>
              <a:buAutoNum type="arabicPlain"/>
              <a:defRPr/>
            </a:pPr>
            <a:endParaRPr lang="en-US">
              <a:effectLst>
                <a:outerShdw blurRad="38100" dist="38100" dir="2700000" algn="tl">
                  <a:srgbClr val="000000"/>
                </a:outerShdw>
              </a:effectLst>
            </a:endParaRPr>
          </a:p>
          <a:p>
            <a:pPr marL="457200" indent="-457200">
              <a:defRPr/>
            </a:pPr>
            <a:r>
              <a:rPr lang="en-US">
                <a:effectLst>
                  <a:outerShdw blurRad="38100" dist="38100" dir="2700000" algn="tl">
                    <a:srgbClr val="000000"/>
                  </a:outerShdw>
                </a:effectLst>
              </a:rPr>
              <a:t>   4       1101</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    3    [0,0,1,1,2,0,0,1,1,0]</a:t>
            </a:r>
          </a:p>
          <a:p>
            <a:pPr marL="457200" indent="-457200">
              <a:defRPr/>
            </a:pPr>
            <a:r>
              <a:rPr lang="en-US">
                <a:effectLst>
                  <a:outerShdw blurRad="38100" dist="38100" dir="2700000" algn="tl">
                    <a:srgbClr val="000000"/>
                  </a:outerShdw>
                </a:effectLst>
              </a:rPr>
              <a:t>   4       1010     3    [0,0,1,2,1,1,0,1,1,0]</a:t>
            </a:r>
          </a:p>
          <a:p>
            <a:pPr marL="457200" indent="-457200">
              <a:defRPr/>
            </a:pPr>
            <a:endParaRPr lang="en-US">
              <a:effectLst>
                <a:outerShdw blurRad="38100" dist="38100" dir="2700000" algn="tl">
                  <a:srgbClr val="000000"/>
                </a:outerShdw>
              </a:effectLst>
            </a:endParaRPr>
          </a:p>
          <a:p>
            <a:pPr marL="457200" indent="-457200">
              <a:defRPr/>
            </a:pPr>
            <a:r>
              <a:rPr lang="en-US">
                <a:effectLst>
                  <a:outerShdw blurRad="38100" dist="38100" dir="2700000" algn="tl">
                    <a:srgbClr val="000000"/>
                  </a:outerShdw>
                </a:effectLst>
              </a:rPr>
              <a:t>   4         110</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    3    [2,0,0,1,1,1,0,1,0,1,0]</a:t>
            </a:r>
          </a:p>
        </p:txBody>
      </p:sp>
      <p:sp>
        <p:nvSpPr>
          <p:cNvPr id="1240070" name="Text Box 6"/>
          <p:cNvSpPr txBox="1">
            <a:spLocks noChangeArrowheads="1"/>
          </p:cNvSpPr>
          <p:nvPr/>
        </p:nvSpPr>
        <p:spPr bwMode="auto">
          <a:xfrm rot="5400000">
            <a:off x="731837" y="4602163"/>
            <a:ext cx="1006475" cy="641350"/>
          </a:xfrm>
          <a:prstGeom prst="rect">
            <a:avLst/>
          </a:prstGeom>
          <a:noFill/>
          <a:ln w="38100" cap="sq">
            <a:noFill/>
            <a:miter lim="800000"/>
            <a:headEnd/>
            <a:tailEnd/>
          </a:ln>
          <a:effectLst/>
        </p:spPr>
        <p:txBody>
          <a:bodyPr wrap="none" lIns="274320" rIns="274320">
            <a:spAutoFit/>
          </a:bodyPr>
          <a:lstStyle/>
          <a:p>
            <a:pPr>
              <a:defRPr/>
            </a:pPr>
            <a:r>
              <a:rPr lang="en-US" sz="3600">
                <a:effectLst>
                  <a:outerShdw blurRad="38100" dist="38100" dir="2700000" algn="tl">
                    <a:srgbClr val="000000"/>
                  </a:outerShdw>
                </a:effectLst>
              </a:rPr>
              <a:t>…</a:t>
            </a:r>
          </a:p>
        </p:txBody>
      </p:sp>
      <p:sp>
        <p:nvSpPr>
          <p:cNvPr id="1240071" name="Text Box 7"/>
          <p:cNvSpPr txBox="1">
            <a:spLocks noChangeArrowheads="1"/>
          </p:cNvSpPr>
          <p:nvPr/>
        </p:nvSpPr>
        <p:spPr bwMode="auto">
          <a:xfrm>
            <a:off x="152400" y="2986088"/>
            <a:ext cx="4722813" cy="519112"/>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 valid computation of a TM</a:t>
            </a:r>
          </a:p>
        </p:txBody>
      </p:sp>
      <p:sp>
        <p:nvSpPr>
          <p:cNvPr id="1240072" name="Text Box 8"/>
          <p:cNvSpPr txBox="1">
            <a:spLocks noChangeArrowheads="1"/>
          </p:cNvSpPr>
          <p:nvPr/>
        </p:nvSpPr>
        <p:spPr bwMode="auto">
          <a:xfrm rot="5400000">
            <a:off x="700087" y="5897563"/>
            <a:ext cx="1006475" cy="641350"/>
          </a:xfrm>
          <a:prstGeom prst="rect">
            <a:avLst/>
          </a:prstGeom>
          <a:noFill/>
          <a:ln w="38100" cap="sq">
            <a:noFill/>
            <a:miter lim="800000"/>
            <a:headEnd/>
            <a:tailEnd/>
          </a:ln>
          <a:effectLst/>
        </p:spPr>
        <p:txBody>
          <a:bodyPr wrap="none" lIns="274320" rIns="274320">
            <a:spAutoFit/>
          </a:bodyPr>
          <a:lstStyle/>
          <a:p>
            <a:pPr>
              <a:defRPr/>
            </a:pPr>
            <a:r>
              <a:rPr lang="en-US" sz="3600">
                <a:effectLst>
                  <a:outerShdw blurRad="38100" dist="38100" dir="2700000" algn="tl">
                    <a:srgbClr val="000000"/>
                  </a:outerShdw>
                </a:effectLst>
              </a:rPr>
              <a:t>…</a:t>
            </a:r>
          </a:p>
        </p:txBody>
      </p:sp>
      <p:sp>
        <p:nvSpPr>
          <p:cNvPr id="1240073" name="Rectangle 9"/>
          <p:cNvSpPr>
            <a:spLocks noChangeArrowheads="1"/>
          </p:cNvSpPr>
          <p:nvPr/>
        </p:nvSpPr>
        <p:spPr bwMode="auto">
          <a:xfrm>
            <a:off x="411163" y="3425825"/>
            <a:ext cx="6294437" cy="3508375"/>
          </a:xfrm>
          <a:prstGeom prst="rect">
            <a:avLst/>
          </a:prstGeom>
          <a:noFill/>
          <a:ln w="38100" cap="sq">
            <a:solidFill>
              <a:schemeClr val="accent2"/>
            </a:solidFill>
            <a:miter lim="800000"/>
            <a:headEnd/>
            <a:tailEnd/>
          </a:ln>
          <a:effectLst/>
        </p:spPr>
        <p:txBody>
          <a:bodyPr lIns="274320" rIns="274320" anchor="ctr">
            <a:spAutoFit/>
          </a:bodyPr>
          <a:lstStyle/>
          <a:p>
            <a:pPr algn="ctr">
              <a:defRPr/>
            </a:pPr>
            <a:endParaRPr lang="en-US">
              <a:effectLst>
                <a:outerShdw blurRad="38100" dist="38100" dir="2700000" algn="tl">
                  <a:srgbClr val="000000"/>
                </a:outerShdw>
              </a:effectLst>
            </a:endParaRPr>
          </a:p>
        </p:txBody>
      </p:sp>
      <p:sp>
        <p:nvSpPr>
          <p:cNvPr id="1240074" name="Text Box 10"/>
          <p:cNvSpPr txBox="1">
            <a:spLocks noChangeArrowheads="1"/>
          </p:cNvSpPr>
          <p:nvPr/>
        </p:nvSpPr>
        <p:spPr bwMode="auto">
          <a:xfrm>
            <a:off x="6572250" y="3778250"/>
            <a:ext cx="2876550"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Separate blocks </a:t>
            </a:r>
            <a:br>
              <a:rPr lang="en-US">
                <a:effectLst>
                  <a:outerShdw blurRad="38100" dist="38100" dir="2700000" algn="tl">
                    <a:srgbClr val="000000"/>
                  </a:outerShdw>
                </a:effectLst>
              </a:rPr>
            </a:br>
            <a:r>
              <a:rPr lang="en-US">
                <a:effectLst>
                  <a:outerShdw blurRad="38100" dist="38100" dir="2700000" algn="tl">
                    <a:srgbClr val="000000"/>
                  </a:outerShdw>
                </a:effectLst>
              </a:rPr>
              <a:t>with digits 3,4</a:t>
            </a:r>
          </a:p>
        </p:txBody>
      </p:sp>
      <p:sp>
        <p:nvSpPr>
          <p:cNvPr id="1240075" name="Text Box 11"/>
          <p:cNvSpPr txBox="1">
            <a:spLocks noChangeArrowheads="1"/>
          </p:cNvSpPr>
          <p:nvPr/>
        </p:nvSpPr>
        <p:spPr bwMode="auto">
          <a:xfrm>
            <a:off x="6615113" y="4038600"/>
            <a:ext cx="2147887" cy="519113"/>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Remove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40075"/>
                                        </p:tgtEl>
                                        <p:attrNameLst>
                                          <p:attrName>style.visibility</p:attrName>
                                        </p:attrNameLst>
                                      </p:cBhvr>
                                      <p:to>
                                        <p:strVal val="visible"/>
                                      </p:to>
                                    </p:set>
                                    <p:anim calcmode="lin" valueType="num">
                                      <p:cBhvr additive="base">
                                        <p:cTn id="7" dur="500" fill="hold"/>
                                        <p:tgtEl>
                                          <p:spTgt spid="1240075"/>
                                        </p:tgtEl>
                                        <p:attrNameLst>
                                          <p:attrName>ppt_x</p:attrName>
                                        </p:attrNameLst>
                                      </p:cBhvr>
                                      <p:tavLst>
                                        <p:tav tm="0">
                                          <p:val>
                                            <p:strVal val="1+#ppt_w/2"/>
                                          </p:val>
                                        </p:tav>
                                        <p:tav tm="100000">
                                          <p:val>
                                            <p:strVal val="#ppt_x"/>
                                          </p:val>
                                        </p:tav>
                                      </p:tavLst>
                                    </p:anim>
                                    <p:anim calcmode="lin" valueType="num">
                                      <p:cBhvr additive="base">
                                        <p:cTn id="8" dur="500" fill="hold"/>
                                        <p:tgtEl>
                                          <p:spTgt spid="1240075"/>
                                        </p:tgtEl>
                                        <p:attrNameLst>
                                          <p:attrName>ppt_y</p:attrName>
                                        </p:attrNameLst>
                                      </p:cBhvr>
                                      <p:tavLst>
                                        <p:tav tm="0">
                                          <p:val>
                                            <p:strVal val="#ppt_y"/>
                                          </p:val>
                                        </p:tav>
                                        <p:tav tm="100000">
                                          <p:val>
                                            <p:strVal val="#ppt_y"/>
                                          </p:val>
                                        </p:tav>
                                      </p:tavLst>
                                    </p:anim>
                                  </p:childTnLst>
                                </p:cTn>
                              </p:par>
                              <p:par>
                                <p:cTn id="9" presetID="1" presetClass="exit" presetSubtype="0" fill="hold" grpId="0" nodeType="withEffect">
                                  <p:stCondLst>
                                    <p:cond delay="0"/>
                                  </p:stCondLst>
                                  <p:childTnLst>
                                    <p:set>
                                      <p:cBhvr>
                                        <p:cTn id="10" dur="1" fill="hold">
                                          <p:stCondLst>
                                            <p:cond delay="0"/>
                                          </p:stCondLst>
                                        </p:cTn>
                                        <p:tgtEl>
                                          <p:spTgt spid="124007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0074" grpId="0"/>
      <p:bldP spid="124007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41091" name="Text Box 3"/>
          <p:cNvSpPr txBox="1">
            <a:spLocks noChangeArrowheads="1"/>
          </p:cNvSpPr>
          <p:nvPr/>
        </p:nvSpPr>
        <p:spPr bwMode="auto">
          <a:xfrm>
            <a:off x="1524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dirty="0">
                <a:effectLst>
                  <a:outerShdw blurRad="38100" dist="38100" dir="2700000" algn="tl">
                    <a:srgbClr val="000000"/>
                  </a:outerShdw>
                </a:effectLst>
                <a:sym typeface="Symbol" pitchFamily="18" charset="2"/>
              </a:rPr>
              <a:t>Math statement:</a:t>
            </a:r>
            <a:br>
              <a:rPr lang="en-US" dirty="0">
                <a:effectLst>
                  <a:outerShdw blurRad="38100" dist="38100" dir="2700000" algn="tl">
                    <a:srgbClr val="000000"/>
                  </a:outerShdw>
                </a:effectLst>
                <a:sym typeface="Symbol" pitchFamily="18" charset="2"/>
              </a:rPr>
            </a:br>
            <a:r>
              <a:rPr lang="en-US" dirty="0">
                <a:effectLst>
                  <a:outerShdw blurRad="38100" dist="38100" dir="2700000" algn="tl">
                    <a:srgbClr val="000000"/>
                  </a:outerShdw>
                </a:effectLst>
                <a:sym typeface="Symbol" pitchFamily="18" charset="2"/>
              </a:rPr>
              <a:t>  “</a:t>
            </a:r>
            <a:r>
              <a:rPr lang="en-US" dirty="0">
                <a:effectLst/>
              </a:rPr>
              <a:t>TM </a:t>
            </a:r>
            <a:r>
              <a:rPr lang="en-US" dirty="0">
                <a:solidFill>
                  <a:schemeClr val="accent1"/>
                </a:solidFill>
                <a:effectLst/>
              </a:rPr>
              <a:t>M</a:t>
            </a:r>
            <a:r>
              <a:rPr lang="en-US" dirty="0">
                <a:effectLst/>
              </a:rPr>
              <a:t> halts on input </a:t>
            </a:r>
            <a:r>
              <a:rPr lang="en-US" dirty="0">
                <a:solidFill>
                  <a:schemeClr val="accent1"/>
                </a:solidFill>
                <a:effectLst/>
              </a:rPr>
              <a:t>I</a:t>
            </a:r>
            <a:r>
              <a:rPr lang="en-US" dirty="0">
                <a:effectLst/>
              </a:rPr>
              <a:t>”</a:t>
            </a:r>
          </a:p>
          <a:p>
            <a:pPr>
              <a:defRPr/>
            </a:pPr>
            <a:r>
              <a:rPr lang="en-US" dirty="0">
                <a:effectLst/>
              </a:rPr>
              <a:t>  = </a:t>
            </a:r>
            <a:r>
              <a:rPr lang="en-US" dirty="0">
                <a:effectLst>
                  <a:outerShdw blurRad="38100" dist="38100" dir="2700000" algn="tl">
                    <a:srgbClr val="000000"/>
                  </a:outerShdw>
                </a:effectLst>
                <a:sym typeface="Symbol" pitchFamily="18" charset="2"/>
              </a:rPr>
              <a:t></a:t>
            </a:r>
            <a:r>
              <a:rPr lang="en-US" dirty="0">
                <a:effectLst>
                  <a:outerShdw blurRad="38100" dist="38100" dir="2700000" algn="tl">
                    <a:srgbClr val="000000"/>
                  </a:outerShdw>
                </a:effectLst>
              </a:rPr>
              <a:t> </a:t>
            </a:r>
            <a:r>
              <a:rPr lang="en-US" dirty="0">
                <a:solidFill>
                  <a:schemeClr val="hlink"/>
                </a:solidFill>
                <a:effectLst/>
              </a:rPr>
              <a:t>C</a:t>
            </a:r>
            <a:r>
              <a:rPr lang="en-US" dirty="0">
                <a:effectLst/>
              </a:rPr>
              <a:t>, “</a:t>
            </a:r>
            <a:r>
              <a:rPr lang="en-US" dirty="0">
                <a:solidFill>
                  <a:schemeClr val="hlink"/>
                </a:solidFill>
                <a:effectLst/>
              </a:rPr>
              <a:t>C</a:t>
            </a:r>
            <a:r>
              <a:rPr lang="en-US" dirty="0">
                <a:effectLst/>
              </a:rPr>
              <a:t> is an integer encoding </a:t>
            </a:r>
            <a:br>
              <a:rPr lang="en-US" dirty="0">
                <a:effectLst/>
              </a:rPr>
            </a:br>
            <a:r>
              <a:rPr lang="en-US" dirty="0">
                <a:effectLst/>
              </a:rPr>
              <a:t>              a valid halting computation </a:t>
            </a:r>
            <a:br>
              <a:rPr lang="en-US" dirty="0">
                <a:effectLst/>
              </a:rPr>
            </a:br>
            <a:r>
              <a:rPr lang="en-US" dirty="0">
                <a:effectLst/>
              </a:rPr>
              <a:t>              for TM </a:t>
            </a:r>
            <a:r>
              <a:rPr lang="en-US" dirty="0">
                <a:solidFill>
                  <a:schemeClr val="accent1"/>
                </a:solidFill>
                <a:effectLst/>
              </a:rPr>
              <a:t>M</a:t>
            </a:r>
            <a:r>
              <a:rPr lang="en-US" dirty="0">
                <a:effectLst/>
              </a:rPr>
              <a:t> on input </a:t>
            </a:r>
            <a:r>
              <a:rPr lang="en-US" dirty="0">
                <a:solidFill>
                  <a:schemeClr val="accent1"/>
                </a:solidFill>
                <a:effectLst/>
              </a:rPr>
              <a:t>I</a:t>
            </a:r>
            <a:r>
              <a:rPr lang="en-US" dirty="0">
                <a:effectLst/>
              </a:rPr>
              <a:t>”</a:t>
            </a:r>
            <a:br>
              <a:rPr lang="en-US" dirty="0">
                <a:effectLst/>
              </a:rPr>
            </a:b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p:txBody>
      </p:sp>
      <p:sp>
        <p:nvSpPr>
          <p:cNvPr id="1241092"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sp>
        <p:nvSpPr>
          <p:cNvPr id="1241093" name="Text Box 5"/>
          <p:cNvSpPr txBox="1">
            <a:spLocks noChangeArrowheads="1"/>
          </p:cNvSpPr>
          <p:nvPr/>
        </p:nvSpPr>
        <p:spPr bwMode="auto">
          <a:xfrm>
            <a:off x="411163" y="3349625"/>
            <a:ext cx="6446837" cy="3508375"/>
          </a:xfrm>
          <a:prstGeom prst="rect">
            <a:avLst/>
          </a:prstGeom>
          <a:noFill/>
          <a:ln w="38100" cap="sq">
            <a:noFill/>
            <a:miter lim="800000"/>
            <a:headEnd/>
            <a:tailEnd/>
          </a:ln>
          <a:effectLst/>
        </p:spPr>
        <p:txBody>
          <a:bodyPr wrap="none" lIns="274320" rIns="274320">
            <a:spAutoFit/>
          </a:bodyPr>
          <a:lstStyle/>
          <a:p>
            <a:pPr marL="457200" indent="-457200">
              <a:defRPr/>
            </a:pPr>
            <a:r>
              <a:rPr lang="en-US">
                <a:effectLst>
                  <a:outerShdw blurRad="38100" dist="38100" dir="2700000" algn="tl">
                    <a:srgbClr val="000000"/>
                  </a:outerShdw>
                </a:effectLst>
              </a:rPr>
              <a:t>Time      state      Tape Contents    Head 2</a:t>
            </a:r>
          </a:p>
          <a:p>
            <a:pPr marL="457200" indent="-457200">
              <a:defRPr/>
            </a:pPr>
            <a:r>
              <a:rPr lang="en-US">
                <a:effectLst>
                  <a:outerShdw blurRad="38100" dist="38100" dir="2700000" algn="tl">
                    <a:srgbClr val="000000"/>
                  </a:outerShdw>
                </a:effectLst>
              </a:rPr>
              <a:t>   4           10</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    3     2 0 1 1 0 0 1 1 </a:t>
            </a:r>
          </a:p>
          <a:p>
            <a:pPr marL="457200" indent="-457200">
              <a:defRPr/>
            </a:pPr>
            <a:r>
              <a:rPr lang="en-US">
                <a:effectLst>
                  <a:outerShdw blurRad="38100" dist="38100" dir="2700000" algn="tl">
                    <a:srgbClr val="000000"/>
                  </a:outerShdw>
                </a:effectLst>
              </a:rPr>
              <a:t>   4       1011</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    3     1 2 1 1 0 0 1 1 </a:t>
            </a:r>
          </a:p>
          <a:p>
            <a:pPr marL="457200" indent="-457200">
              <a:buFontTx/>
              <a:buAutoNum type="arabicPlain"/>
              <a:defRPr/>
            </a:pPr>
            <a:endParaRPr lang="en-US">
              <a:effectLst>
                <a:outerShdw blurRad="38100" dist="38100" dir="2700000" algn="tl">
                  <a:srgbClr val="000000"/>
                </a:outerShdw>
              </a:effectLst>
            </a:endParaRPr>
          </a:p>
          <a:p>
            <a:pPr marL="457200" indent="-457200">
              <a:defRPr/>
            </a:pPr>
            <a:r>
              <a:rPr lang="en-US">
                <a:effectLst>
                  <a:outerShdw blurRad="38100" dist="38100" dir="2700000" algn="tl">
                    <a:srgbClr val="000000"/>
                  </a:outerShdw>
                </a:effectLst>
              </a:rPr>
              <a:t>   4       1101</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    3     0 0 1 1 2 0 0 1 1 0 </a:t>
            </a:r>
          </a:p>
          <a:p>
            <a:pPr marL="457200" indent="-457200">
              <a:defRPr/>
            </a:pPr>
            <a:r>
              <a:rPr lang="en-US">
                <a:effectLst>
                  <a:outerShdw blurRad="38100" dist="38100" dir="2700000" algn="tl">
                    <a:srgbClr val="000000"/>
                  </a:outerShdw>
                </a:effectLst>
              </a:rPr>
              <a:t>   4       1010     3     0 0 1 2 1 1 0 1 1 0 </a:t>
            </a:r>
          </a:p>
          <a:p>
            <a:pPr marL="457200" indent="-457200">
              <a:defRPr/>
            </a:pPr>
            <a:endParaRPr lang="en-US">
              <a:effectLst>
                <a:outerShdw blurRad="38100" dist="38100" dir="2700000" algn="tl">
                  <a:srgbClr val="000000"/>
                </a:outerShdw>
              </a:effectLst>
            </a:endParaRPr>
          </a:p>
          <a:p>
            <a:pPr marL="457200" indent="-457200">
              <a:defRPr/>
            </a:pPr>
            <a:r>
              <a:rPr lang="en-US">
                <a:effectLst>
                  <a:outerShdw blurRad="38100" dist="38100" dir="2700000" algn="tl">
                    <a:srgbClr val="000000"/>
                  </a:outerShdw>
                </a:effectLst>
              </a:rPr>
              <a:t>   4         110</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    3     2 0 0 1 1 1 0 1 0 1 0 </a:t>
            </a:r>
          </a:p>
        </p:txBody>
      </p:sp>
      <p:sp>
        <p:nvSpPr>
          <p:cNvPr id="1241094" name="Text Box 6"/>
          <p:cNvSpPr txBox="1">
            <a:spLocks noChangeArrowheads="1"/>
          </p:cNvSpPr>
          <p:nvPr/>
        </p:nvSpPr>
        <p:spPr bwMode="auto">
          <a:xfrm rot="5400000">
            <a:off x="731837" y="4602163"/>
            <a:ext cx="1006475" cy="641350"/>
          </a:xfrm>
          <a:prstGeom prst="rect">
            <a:avLst/>
          </a:prstGeom>
          <a:noFill/>
          <a:ln w="38100" cap="sq">
            <a:noFill/>
            <a:miter lim="800000"/>
            <a:headEnd/>
            <a:tailEnd/>
          </a:ln>
          <a:effectLst/>
        </p:spPr>
        <p:txBody>
          <a:bodyPr wrap="none" lIns="274320" rIns="274320">
            <a:spAutoFit/>
          </a:bodyPr>
          <a:lstStyle/>
          <a:p>
            <a:pPr>
              <a:defRPr/>
            </a:pPr>
            <a:r>
              <a:rPr lang="en-US" sz="3600">
                <a:effectLst>
                  <a:outerShdw blurRad="38100" dist="38100" dir="2700000" algn="tl">
                    <a:srgbClr val="000000"/>
                  </a:outerShdw>
                </a:effectLst>
              </a:rPr>
              <a:t>…</a:t>
            </a:r>
          </a:p>
        </p:txBody>
      </p:sp>
      <p:sp>
        <p:nvSpPr>
          <p:cNvPr id="1241095" name="Text Box 7"/>
          <p:cNvSpPr txBox="1">
            <a:spLocks noChangeArrowheads="1"/>
          </p:cNvSpPr>
          <p:nvPr/>
        </p:nvSpPr>
        <p:spPr bwMode="auto">
          <a:xfrm>
            <a:off x="152400" y="2986088"/>
            <a:ext cx="4722813" cy="519112"/>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 valid computation of a TM</a:t>
            </a:r>
          </a:p>
        </p:txBody>
      </p:sp>
      <p:sp>
        <p:nvSpPr>
          <p:cNvPr id="1241096" name="Text Box 8"/>
          <p:cNvSpPr txBox="1">
            <a:spLocks noChangeArrowheads="1"/>
          </p:cNvSpPr>
          <p:nvPr/>
        </p:nvSpPr>
        <p:spPr bwMode="auto">
          <a:xfrm rot="5400000">
            <a:off x="700087" y="5897563"/>
            <a:ext cx="1006475" cy="641350"/>
          </a:xfrm>
          <a:prstGeom prst="rect">
            <a:avLst/>
          </a:prstGeom>
          <a:noFill/>
          <a:ln w="38100" cap="sq">
            <a:noFill/>
            <a:miter lim="800000"/>
            <a:headEnd/>
            <a:tailEnd/>
          </a:ln>
          <a:effectLst/>
        </p:spPr>
        <p:txBody>
          <a:bodyPr wrap="none" lIns="274320" rIns="274320">
            <a:spAutoFit/>
          </a:bodyPr>
          <a:lstStyle/>
          <a:p>
            <a:pPr>
              <a:defRPr/>
            </a:pPr>
            <a:r>
              <a:rPr lang="en-US" sz="3600">
                <a:effectLst>
                  <a:outerShdw blurRad="38100" dist="38100" dir="2700000" algn="tl">
                    <a:srgbClr val="000000"/>
                  </a:outerShdw>
                </a:effectLst>
              </a:rPr>
              <a:t>…</a:t>
            </a:r>
          </a:p>
        </p:txBody>
      </p:sp>
      <p:sp>
        <p:nvSpPr>
          <p:cNvPr id="1241097" name="Rectangle 9"/>
          <p:cNvSpPr>
            <a:spLocks noChangeArrowheads="1"/>
          </p:cNvSpPr>
          <p:nvPr/>
        </p:nvSpPr>
        <p:spPr bwMode="auto">
          <a:xfrm>
            <a:off x="411163" y="3425825"/>
            <a:ext cx="6294437" cy="3508375"/>
          </a:xfrm>
          <a:prstGeom prst="rect">
            <a:avLst/>
          </a:prstGeom>
          <a:noFill/>
          <a:ln w="38100" cap="sq">
            <a:solidFill>
              <a:schemeClr val="accent2"/>
            </a:solidFill>
            <a:miter lim="800000"/>
            <a:headEnd/>
            <a:tailEnd/>
          </a:ln>
          <a:effectLst/>
        </p:spPr>
        <p:txBody>
          <a:bodyPr lIns="274320" rIns="274320" anchor="ctr">
            <a:spAutoFit/>
          </a:bodyPr>
          <a:lstStyle/>
          <a:p>
            <a:pPr algn="ctr">
              <a:defRPr/>
            </a:pPr>
            <a:endParaRPr lang="en-US">
              <a:effectLst>
                <a:outerShdw blurRad="38100" dist="38100" dir="2700000" algn="tl">
                  <a:srgbClr val="000000"/>
                </a:outerShdw>
              </a:effectLst>
            </a:endParaRPr>
          </a:p>
        </p:txBody>
      </p:sp>
      <p:sp>
        <p:nvSpPr>
          <p:cNvPr id="1241098" name="Text Box 10"/>
          <p:cNvSpPr txBox="1">
            <a:spLocks noChangeArrowheads="1"/>
          </p:cNvSpPr>
          <p:nvPr/>
        </p:nvSpPr>
        <p:spPr bwMode="auto">
          <a:xfrm>
            <a:off x="6615113" y="4038600"/>
            <a:ext cx="2147887" cy="519113"/>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Remove [,]</a:t>
            </a:r>
          </a:p>
        </p:txBody>
      </p:sp>
      <p:sp>
        <p:nvSpPr>
          <p:cNvPr id="1241099" name="Text Box 11"/>
          <p:cNvSpPr txBox="1">
            <a:spLocks noChangeArrowheads="1"/>
          </p:cNvSpPr>
          <p:nvPr/>
        </p:nvSpPr>
        <p:spPr bwMode="auto">
          <a:xfrm>
            <a:off x="6629400" y="4038600"/>
            <a:ext cx="2433638" cy="519113"/>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Merge Digits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41099"/>
                                        </p:tgtEl>
                                        <p:attrNameLst>
                                          <p:attrName>style.visibility</p:attrName>
                                        </p:attrNameLst>
                                      </p:cBhvr>
                                      <p:to>
                                        <p:strVal val="visible"/>
                                      </p:to>
                                    </p:set>
                                    <p:anim calcmode="lin" valueType="num">
                                      <p:cBhvr additive="base">
                                        <p:cTn id="7" dur="500" fill="hold"/>
                                        <p:tgtEl>
                                          <p:spTgt spid="1241099"/>
                                        </p:tgtEl>
                                        <p:attrNameLst>
                                          <p:attrName>ppt_x</p:attrName>
                                        </p:attrNameLst>
                                      </p:cBhvr>
                                      <p:tavLst>
                                        <p:tav tm="0">
                                          <p:val>
                                            <p:strVal val="1+#ppt_w/2"/>
                                          </p:val>
                                        </p:tav>
                                        <p:tav tm="100000">
                                          <p:val>
                                            <p:strVal val="#ppt_x"/>
                                          </p:val>
                                        </p:tav>
                                      </p:tavLst>
                                    </p:anim>
                                    <p:anim calcmode="lin" valueType="num">
                                      <p:cBhvr additive="base">
                                        <p:cTn id="8" dur="500" fill="hold"/>
                                        <p:tgtEl>
                                          <p:spTgt spid="1241099"/>
                                        </p:tgtEl>
                                        <p:attrNameLst>
                                          <p:attrName>ppt_y</p:attrName>
                                        </p:attrNameLst>
                                      </p:cBhvr>
                                      <p:tavLst>
                                        <p:tav tm="0">
                                          <p:val>
                                            <p:strVal val="#ppt_y"/>
                                          </p:val>
                                        </p:tav>
                                        <p:tav tm="100000">
                                          <p:val>
                                            <p:strVal val="#ppt_y"/>
                                          </p:val>
                                        </p:tav>
                                      </p:tavLst>
                                    </p:anim>
                                  </p:childTnLst>
                                </p:cTn>
                              </p:par>
                              <p:par>
                                <p:cTn id="9" presetID="1" presetClass="exit" presetSubtype="0" fill="hold" grpId="0" nodeType="withEffect">
                                  <p:stCondLst>
                                    <p:cond delay="0"/>
                                  </p:stCondLst>
                                  <p:childTnLst>
                                    <p:set>
                                      <p:cBhvr>
                                        <p:cTn id="10" dur="1" fill="hold">
                                          <p:stCondLst>
                                            <p:cond delay="0"/>
                                          </p:stCondLst>
                                        </p:cTn>
                                        <p:tgtEl>
                                          <p:spTgt spid="124109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1098" grpId="0"/>
      <p:bldP spid="124109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42115" name="Text Box 3"/>
          <p:cNvSpPr txBox="1">
            <a:spLocks noChangeArrowheads="1"/>
          </p:cNvSpPr>
          <p:nvPr/>
        </p:nvSpPr>
        <p:spPr bwMode="auto">
          <a:xfrm>
            <a:off x="1524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dirty="0">
                <a:effectLst>
                  <a:outerShdw blurRad="38100" dist="38100" dir="2700000" algn="tl">
                    <a:srgbClr val="000000"/>
                  </a:outerShdw>
                </a:effectLst>
                <a:sym typeface="Symbol" pitchFamily="18" charset="2"/>
              </a:rPr>
              <a:t>Math statement:</a:t>
            </a:r>
            <a:br>
              <a:rPr lang="en-US" dirty="0">
                <a:effectLst>
                  <a:outerShdw blurRad="38100" dist="38100" dir="2700000" algn="tl">
                    <a:srgbClr val="000000"/>
                  </a:outerShdw>
                </a:effectLst>
                <a:sym typeface="Symbol" pitchFamily="18" charset="2"/>
              </a:rPr>
            </a:br>
            <a:r>
              <a:rPr lang="en-US" dirty="0">
                <a:effectLst>
                  <a:outerShdw blurRad="38100" dist="38100" dir="2700000" algn="tl">
                    <a:srgbClr val="000000"/>
                  </a:outerShdw>
                </a:effectLst>
                <a:sym typeface="Symbol" pitchFamily="18" charset="2"/>
              </a:rPr>
              <a:t>  “</a:t>
            </a:r>
            <a:r>
              <a:rPr lang="en-US" dirty="0">
                <a:effectLst/>
              </a:rPr>
              <a:t>TM </a:t>
            </a:r>
            <a:r>
              <a:rPr lang="en-US" dirty="0">
                <a:solidFill>
                  <a:schemeClr val="accent1"/>
                </a:solidFill>
                <a:effectLst/>
              </a:rPr>
              <a:t>M</a:t>
            </a:r>
            <a:r>
              <a:rPr lang="en-US" dirty="0">
                <a:effectLst/>
              </a:rPr>
              <a:t> halts on input </a:t>
            </a:r>
            <a:r>
              <a:rPr lang="en-US" dirty="0">
                <a:solidFill>
                  <a:schemeClr val="accent1"/>
                </a:solidFill>
                <a:effectLst/>
              </a:rPr>
              <a:t>I</a:t>
            </a:r>
            <a:r>
              <a:rPr lang="en-US" dirty="0">
                <a:effectLst/>
              </a:rPr>
              <a:t>”</a:t>
            </a:r>
          </a:p>
          <a:p>
            <a:pPr>
              <a:defRPr/>
            </a:pPr>
            <a:r>
              <a:rPr lang="en-US" dirty="0">
                <a:effectLst/>
              </a:rPr>
              <a:t>  = </a:t>
            </a:r>
            <a:r>
              <a:rPr lang="en-US" dirty="0">
                <a:effectLst>
                  <a:outerShdw blurRad="38100" dist="38100" dir="2700000" algn="tl">
                    <a:srgbClr val="000000"/>
                  </a:outerShdw>
                </a:effectLst>
                <a:sym typeface="Symbol" pitchFamily="18" charset="2"/>
              </a:rPr>
              <a:t></a:t>
            </a:r>
            <a:r>
              <a:rPr lang="en-US" dirty="0">
                <a:effectLst>
                  <a:outerShdw blurRad="38100" dist="38100" dir="2700000" algn="tl">
                    <a:srgbClr val="000000"/>
                  </a:outerShdw>
                </a:effectLst>
              </a:rPr>
              <a:t> </a:t>
            </a:r>
            <a:r>
              <a:rPr lang="en-US" dirty="0">
                <a:solidFill>
                  <a:schemeClr val="hlink"/>
                </a:solidFill>
                <a:effectLst/>
              </a:rPr>
              <a:t>C</a:t>
            </a:r>
            <a:r>
              <a:rPr lang="en-US" dirty="0">
                <a:effectLst/>
              </a:rPr>
              <a:t>, “</a:t>
            </a:r>
            <a:r>
              <a:rPr lang="en-US" dirty="0">
                <a:solidFill>
                  <a:schemeClr val="hlink"/>
                </a:solidFill>
                <a:effectLst/>
              </a:rPr>
              <a:t>C</a:t>
            </a:r>
            <a:r>
              <a:rPr lang="en-US" dirty="0">
                <a:effectLst/>
              </a:rPr>
              <a:t> is an integer encoding </a:t>
            </a:r>
            <a:br>
              <a:rPr lang="en-US" dirty="0">
                <a:effectLst/>
              </a:rPr>
            </a:br>
            <a:r>
              <a:rPr lang="en-US" dirty="0">
                <a:effectLst/>
              </a:rPr>
              <a:t>              a valid halting computation </a:t>
            </a:r>
            <a:br>
              <a:rPr lang="en-US" dirty="0">
                <a:effectLst/>
              </a:rPr>
            </a:br>
            <a:r>
              <a:rPr lang="en-US" dirty="0">
                <a:effectLst/>
              </a:rPr>
              <a:t>              for TM </a:t>
            </a:r>
            <a:r>
              <a:rPr lang="en-US" dirty="0">
                <a:solidFill>
                  <a:schemeClr val="accent1"/>
                </a:solidFill>
                <a:effectLst/>
              </a:rPr>
              <a:t>M</a:t>
            </a:r>
            <a:r>
              <a:rPr lang="en-US" dirty="0">
                <a:effectLst/>
              </a:rPr>
              <a:t> on input </a:t>
            </a:r>
            <a:r>
              <a:rPr lang="en-US" dirty="0">
                <a:solidFill>
                  <a:schemeClr val="accent1"/>
                </a:solidFill>
                <a:effectLst/>
              </a:rPr>
              <a:t>I</a:t>
            </a:r>
            <a:r>
              <a:rPr lang="en-US" dirty="0">
                <a:effectLst/>
              </a:rPr>
              <a:t>”</a:t>
            </a:r>
            <a:br>
              <a:rPr lang="en-US" dirty="0">
                <a:effectLst/>
              </a:rPr>
            </a:b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p:txBody>
      </p:sp>
      <p:sp>
        <p:nvSpPr>
          <p:cNvPr id="1242116"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grpSp>
        <p:nvGrpSpPr>
          <p:cNvPr id="23557" name="Group 5"/>
          <p:cNvGrpSpPr>
            <a:grpSpLocks/>
          </p:cNvGrpSpPr>
          <p:nvPr/>
        </p:nvGrpSpPr>
        <p:grpSpPr bwMode="auto">
          <a:xfrm>
            <a:off x="152400" y="3213100"/>
            <a:ext cx="7937500" cy="1892300"/>
            <a:chOff x="96" y="1976"/>
            <a:chExt cx="5000" cy="1192"/>
          </a:xfrm>
        </p:grpSpPr>
        <p:sp>
          <p:nvSpPr>
            <p:cNvPr id="1242118" name="Text Box 6"/>
            <p:cNvSpPr txBox="1">
              <a:spLocks noChangeArrowheads="1"/>
            </p:cNvSpPr>
            <p:nvPr/>
          </p:nvSpPr>
          <p:spPr bwMode="auto">
            <a:xfrm>
              <a:off x="259" y="2303"/>
              <a:ext cx="4666" cy="865"/>
            </a:xfrm>
            <a:prstGeom prst="rect">
              <a:avLst/>
            </a:prstGeom>
            <a:noFill/>
            <a:ln w="38100" cap="sq">
              <a:noFill/>
              <a:miter lim="800000"/>
              <a:headEnd/>
              <a:tailEnd/>
            </a:ln>
            <a:effectLst/>
          </p:spPr>
          <p:txBody>
            <a:bodyPr wrap="none" lIns="274320" rIns="274320">
              <a:spAutoFit/>
            </a:bodyPr>
            <a:lstStyle/>
            <a:p>
              <a:pPr marL="457200" indent="-457200">
                <a:defRPr/>
              </a:pP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 41032011001141011312110011…</a:t>
              </a:r>
              <a:br>
                <a:rPr lang="en-US">
                  <a:effectLst>
                    <a:outerShdw blurRad="38100" dist="38100" dir="2700000" algn="tl">
                      <a:srgbClr val="000000"/>
                    </a:outerShdw>
                  </a:effectLst>
                </a:rPr>
              </a:br>
              <a:r>
                <a:rPr lang="en-US">
                  <a:effectLst>
                    <a:outerShdw blurRad="38100" dist="38100" dir="2700000" algn="tl">
                      <a:srgbClr val="000000"/>
                    </a:outerShdw>
                  </a:effectLst>
                </a:rPr>
                <a:t>  411013001120011041010300121101104…</a:t>
              </a:r>
              <a:br>
                <a:rPr lang="en-US">
                  <a:effectLst>
                    <a:outerShdw blurRad="38100" dist="38100" dir="2700000" algn="tl">
                      <a:srgbClr val="000000"/>
                    </a:outerShdw>
                  </a:effectLst>
                </a:rPr>
              </a:br>
              <a:r>
                <a:rPr lang="en-US">
                  <a:effectLst>
                    <a:outerShdw blurRad="38100" dist="38100" dir="2700000" algn="tl">
                      <a:srgbClr val="000000"/>
                    </a:outerShdw>
                  </a:effectLst>
                </a:rPr>
                <a:t>  4110320011101010 </a:t>
              </a:r>
            </a:p>
          </p:txBody>
        </p:sp>
        <p:sp>
          <p:nvSpPr>
            <p:cNvPr id="1242119" name="Text Box 7"/>
            <p:cNvSpPr txBox="1">
              <a:spLocks noChangeArrowheads="1"/>
            </p:cNvSpPr>
            <p:nvPr/>
          </p:nvSpPr>
          <p:spPr bwMode="auto">
            <a:xfrm>
              <a:off x="96" y="1976"/>
              <a:ext cx="5000"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An integer </a:t>
              </a: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encoding a valid computation of a TM</a:t>
              </a:r>
            </a:p>
          </p:txBody>
        </p:sp>
        <p:sp>
          <p:nvSpPr>
            <p:cNvPr id="1242120" name="Rectangle 8"/>
            <p:cNvSpPr>
              <a:spLocks noChangeArrowheads="1"/>
            </p:cNvSpPr>
            <p:nvPr/>
          </p:nvSpPr>
          <p:spPr bwMode="auto">
            <a:xfrm>
              <a:off x="259" y="2303"/>
              <a:ext cx="4554" cy="823"/>
            </a:xfrm>
            <a:prstGeom prst="rect">
              <a:avLst/>
            </a:prstGeom>
            <a:noFill/>
            <a:ln w="38100" cap="sq">
              <a:solidFill>
                <a:schemeClr val="accent2"/>
              </a:solidFill>
              <a:miter lim="800000"/>
              <a:headEnd/>
              <a:tailEnd/>
            </a:ln>
            <a:effectLst/>
          </p:spPr>
          <p:txBody>
            <a:bodyPr lIns="274320" rIns="274320" anchor="ctr"/>
            <a:lstStyle/>
            <a:p>
              <a:pPr algn="ctr">
                <a:defRPr/>
              </a:pPr>
              <a:endParaRPr lang="en-US">
                <a:effectLst>
                  <a:outerShdw blurRad="38100" dist="38100" dir="2700000" algn="tl">
                    <a:srgbClr val="000000"/>
                  </a:outerShdw>
                </a:effectLst>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43139" name="Text Box 3"/>
          <p:cNvSpPr txBox="1">
            <a:spLocks noChangeArrowheads="1"/>
          </p:cNvSpPr>
          <p:nvPr/>
        </p:nvSpPr>
        <p:spPr bwMode="auto">
          <a:xfrm>
            <a:off x="1524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dirty="0">
                <a:effectLst>
                  <a:outerShdw blurRad="38100" dist="38100" dir="2700000" algn="tl">
                    <a:srgbClr val="000000"/>
                  </a:outerShdw>
                </a:effectLst>
                <a:sym typeface="Symbol" pitchFamily="18" charset="2"/>
              </a:rPr>
              <a:t>Math statement:</a:t>
            </a:r>
            <a:br>
              <a:rPr lang="en-US" dirty="0">
                <a:effectLst>
                  <a:outerShdw blurRad="38100" dist="38100" dir="2700000" algn="tl">
                    <a:srgbClr val="000000"/>
                  </a:outerShdw>
                </a:effectLst>
                <a:sym typeface="Symbol" pitchFamily="18" charset="2"/>
              </a:rPr>
            </a:br>
            <a:r>
              <a:rPr lang="en-US" dirty="0">
                <a:effectLst>
                  <a:outerShdw blurRad="38100" dist="38100" dir="2700000" algn="tl">
                    <a:srgbClr val="000000"/>
                  </a:outerShdw>
                </a:effectLst>
                <a:sym typeface="Symbol" pitchFamily="18" charset="2"/>
              </a:rPr>
              <a:t> </a:t>
            </a:r>
            <a:r>
              <a:rPr lang="en-US" dirty="0">
                <a:effectLst/>
              </a:rPr>
              <a:t>“</a:t>
            </a:r>
            <a:r>
              <a:rPr lang="en-US" dirty="0">
                <a:solidFill>
                  <a:schemeClr val="hlink"/>
                </a:solidFill>
                <a:effectLst/>
              </a:rPr>
              <a:t>C</a:t>
            </a:r>
            <a:r>
              <a:rPr lang="en-US" dirty="0">
                <a:effectLst/>
              </a:rPr>
              <a:t> is an integer encoding </a:t>
            </a:r>
            <a:br>
              <a:rPr lang="en-US" dirty="0">
                <a:effectLst/>
              </a:rPr>
            </a:br>
            <a:r>
              <a:rPr lang="en-US" dirty="0">
                <a:effectLst/>
              </a:rPr>
              <a:t>   a valid halting computation </a:t>
            </a:r>
            <a:br>
              <a:rPr lang="en-US" dirty="0">
                <a:effectLst/>
              </a:rPr>
            </a:br>
            <a:r>
              <a:rPr lang="en-US" dirty="0">
                <a:effectLst/>
              </a:rPr>
              <a:t>   for TM </a:t>
            </a:r>
            <a:r>
              <a:rPr lang="en-US" dirty="0">
                <a:solidFill>
                  <a:schemeClr val="accent1"/>
                </a:solidFill>
                <a:effectLst/>
              </a:rPr>
              <a:t>M</a:t>
            </a:r>
            <a:r>
              <a:rPr lang="en-US" dirty="0">
                <a:effectLst/>
              </a:rPr>
              <a:t> on input </a:t>
            </a:r>
            <a:r>
              <a:rPr lang="en-US" dirty="0">
                <a:solidFill>
                  <a:schemeClr val="accent1"/>
                </a:solidFill>
                <a:effectLst/>
              </a:rPr>
              <a:t>I</a:t>
            </a:r>
            <a:r>
              <a:rPr lang="en-US" dirty="0">
                <a:effectLst/>
              </a:rPr>
              <a:t>”</a:t>
            </a:r>
            <a:br>
              <a:rPr lang="en-US" dirty="0">
                <a:effectLst/>
              </a:rPr>
            </a:b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a:p>
            <a:pPr>
              <a:defRPr/>
            </a:pPr>
            <a:endParaRPr lang="en-US" dirty="0">
              <a:effectLst/>
            </a:endParaRPr>
          </a:p>
        </p:txBody>
      </p:sp>
      <p:sp>
        <p:nvSpPr>
          <p:cNvPr id="1243140"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sp>
        <p:nvSpPr>
          <p:cNvPr id="1243141" name="Text Box 5"/>
          <p:cNvSpPr txBox="1">
            <a:spLocks noChangeArrowheads="1"/>
          </p:cNvSpPr>
          <p:nvPr/>
        </p:nvSpPr>
        <p:spPr bwMode="auto">
          <a:xfrm>
            <a:off x="4830763" y="654050"/>
            <a:ext cx="4206875" cy="946150"/>
          </a:xfrm>
          <a:prstGeom prst="rect">
            <a:avLst/>
          </a:prstGeom>
          <a:noFill/>
          <a:ln w="38100" cap="sq">
            <a:noFill/>
            <a:miter lim="800000"/>
            <a:headEnd/>
            <a:tailEnd/>
          </a:ln>
          <a:effectLst/>
        </p:spPr>
        <p:txBody>
          <a:bodyPr wrap="none" lIns="274320" rIns="274320">
            <a:spAutoFit/>
          </a:bodyPr>
          <a:lstStyle/>
          <a:p>
            <a:pPr>
              <a:defRPr/>
            </a:pPr>
            <a:r>
              <a:rPr lang="en-US" dirty="0">
                <a:effectLst>
                  <a:outerShdw blurRad="38100" dist="38100" dir="2700000" algn="tl">
                    <a:srgbClr val="000000"/>
                  </a:outerShdw>
                </a:effectLst>
              </a:rPr>
              <a:t>“The initial </a:t>
            </a:r>
            <a:r>
              <a:rPr lang="en-US" dirty="0" err="1">
                <a:effectLst>
                  <a:outerShdw blurRad="38100" dist="38100" dir="2700000" algn="tl">
                    <a:srgbClr val="000000"/>
                  </a:outerShdw>
                </a:effectLst>
              </a:rPr>
              <a:t>config</a:t>
            </a:r>
            <a:r>
              <a:rPr lang="en-US" dirty="0">
                <a:effectLst>
                  <a:outerShdw blurRad="38100" dist="38100" dir="2700000" algn="tl">
                    <a:srgbClr val="000000"/>
                  </a:outerShdw>
                </a:effectLst>
              </a:rPr>
              <a:t> is that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for TM </a:t>
            </a:r>
            <a:r>
              <a:rPr lang="en-US" dirty="0">
                <a:solidFill>
                  <a:schemeClr val="accent1"/>
                </a:solidFill>
                <a:effectLst>
                  <a:outerShdw blurRad="38100" dist="38100" dir="2700000" algn="tl">
                    <a:srgbClr val="000000"/>
                  </a:outerShdw>
                </a:effectLst>
              </a:rPr>
              <a:t>M</a:t>
            </a:r>
            <a:r>
              <a:rPr lang="en-US" dirty="0">
                <a:effectLst>
                  <a:outerShdw blurRad="38100" dist="38100" dir="2700000" algn="tl">
                    <a:srgbClr val="000000"/>
                  </a:outerShdw>
                </a:effectLst>
              </a:rPr>
              <a:t> on input </a:t>
            </a:r>
            <a:r>
              <a:rPr lang="en-US" dirty="0">
                <a:solidFill>
                  <a:schemeClr val="accent1"/>
                </a:solidFill>
                <a:effectLst>
                  <a:outerShdw blurRad="38100" dist="38100" dir="2700000" algn="tl">
                    <a:srgbClr val="000000"/>
                  </a:outerShdw>
                </a:effectLst>
              </a:rPr>
              <a:t>I</a:t>
            </a:r>
            <a:r>
              <a:rPr lang="en-US" dirty="0">
                <a:effectLst>
                  <a:outerShdw blurRad="38100" dist="38100" dir="2700000" algn="tl">
                    <a:srgbClr val="000000"/>
                  </a:outerShdw>
                </a:effectLst>
              </a:rPr>
              <a:t>”</a:t>
            </a:r>
          </a:p>
        </p:txBody>
      </p:sp>
      <p:sp>
        <p:nvSpPr>
          <p:cNvPr id="1243142" name="Text Box 6"/>
          <p:cNvSpPr txBox="1">
            <a:spLocks noChangeArrowheads="1"/>
          </p:cNvSpPr>
          <p:nvPr/>
        </p:nvSpPr>
        <p:spPr bwMode="auto">
          <a:xfrm>
            <a:off x="4876800" y="1524000"/>
            <a:ext cx="4587875" cy="946150"/>
          </a:xfrm>
          <a:prstGeom prst="rect">
            <a:avLst/>
          </a:prstGeom>
          <a:noFill/>
          <a:ln w="38100" cap="sq">
            <a:noFill/>
            <a:miter lim="800000"/>
            <a:headEnd/>
            <a:tailEnd/>
          </a:ln>
          <a:effectLst/>
        </p:spPr>
        <p:txBody>
          <a:bodyPr wrap="none" lIns="274320" rIns="274320">
            <a:spAutoFit/>
          </a:bodyPr>
          <a:lstStyle/>
          <a:p>
            <a:pPr>
              <a:defRPr/>
            </a:pPr>
            <a:r>
              <a:rPr lang="en-US" dirty="0">
                <a:effectLst>
                  <a:outerShdw blurRad="38100" dist="38100" dir="2700000" algn="tl">
                    <a:srgbClr val="000000"/>
                  </a:outerShdw>
                </a:effectLst>
                <a:latin typeface="Symbol" pitchFamily="18" charset="2"/>
                <a:sym typeface="Symbol" pitchFamily="18" charset="2"/>
              </a:rPr>
              <a:t></a:t>
            </a:r>
            <a:r>
              <a:rPr lang="en-US" dirty="0">
                <a:effectLst>
                  <a:outerShdw blurRad="38100" dist="38100" dir="2700000" algn="tl">
                    <a:srgbClr val="000000"/>
                  </a:outerShdw>
                </a:effectLst>
              </a:rPr>
              <a:t> “time t” “a legal TM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t>
            </a:r>
            <a:r>
              <a:rPr lang="en-US" dirty="0">
                <a:solidFill>
                  <a:schemeClr val="accent1"/>
                </a:solidFill>
                <a:effectLst>
                  <a:outerShdw blurRad="38100" dist="38100" dir="2700000" algn="tl">
                    <a:srgbClr val="000000"/>
                  </a:outerShdw>
                </a:effectLst>
              </a:rPr>
              <a:t>M</a:t>
            </a:r>
            <a:r>
              <a:rPr lang="en-US" dirty="0">
                <a:effectLst>
                  <a:outerShdw blurRad="38100" dist="38100" dir="2700000" algn="tl">
                    <a:srgbClr val="000000"/>
                  </a:outerShdw>
                </a:effectLst>
              </a:rPr>
              <a:t> step is taken”</a:t>
            </a:r>
          </a:p>
        </p:txBody>
      </p:sp>
      <p:sp>
        <p:nvSpPr>
          <p:cNvPr id="1243143" name="Text Box 7"/>
          <p:cNvSpPr txBox="1">
            <a:spLocks noChangeArrowheads="1"/>
          </p:cNvSpPr>
          <p:nvPr/>
        </p:nvSpPr>
        <p:spPr bwMode="auto">
          <a:xfrm>
            <a:off x="4800600" y="2254250"/>
            <a:ext cx="4527550" cy="954088"/>
          </a:xfrm>
          <a:prstGeom prst="rect">
            <a:avLst/>
          </a:prstGeom>
          <a:noFill/>
          <a:ln w="38100" cap="sq">
            <a:noFill/>
            <a:miter lim="800000"/>
            <a:headEnd/>
            <a:tailEnd/>
          </a:ln>
          <a:effectLst/>
        </p:spPr>
        <p:txBody>
          <a:bodyPr wrap="none" lIns="274320" rIns="274320">
            <a:spAutoFit/>
          </a:bodyPr>
          <a:lstStyle/>
          <a:p>
            <a:pPr>
              <a:defRPr/>
            </a:pPr>
            <a:r>
              <a:rPr lang="en-US" dirty="0">
                <a:effectLst>
                  <a:outerShdw blurRad="38100" dist="38100" dir="2700000" algn="tl">
                    <a:srgbClr val="000000"/>
                  </a:outerShdw>
                </a:effectLst>
              </a:rPr>
              <a:t>“The final </a:t>
            </a:r>
            <a:r>
              <a:rPr lang="en-US" dirty="0" err="1">
                <a:effectLst>
                  <a:outerShdw blurRad="38100" dist="38100" dir="2700000" algn="tl">
                    <a:srgbClr val="000000"/>
                  </a:outerShdw>
                </a:effectLst>
              </a:rPr>
              <a:t>config</a:t>
            </a:r>
            <a:r>
              <a:rPr lang="en-US" dirty="0">
                <a:effectLst>
                  <a:outerShdw blurRad="38100" dist="38100" dir="2700000" algn="tl">
                    <a:srgbClr val="000000"/>
                  </a:outerShdw>
                </a:effectLst>
              </a:rPr>
              <a:t> is halting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for TM </a:t>
            </a:r>
            <a:r>
              <a:rPr lang="en-US" dirty="0">
                <a:solidFill>
                  <a:schemeClr val="accent1"/>
                </a:solidFill>
                <a:effectLst>
                  <a:outerShdw blurRad="38100" dist="38100" dir="2700000" algn="tl">
                    <a:srgbClr val="000000"/>
                  </a:outerShdw>
                </a:effectLst>
              </a:rPr>
              <a:t>M</a:t>
            </a:r>
            <a:r>
              <a:rPr lang="en-US" dirty="0">
                <a:effectLst>
                  <a:outerShdw blurRad="38100" dist="38100" dir="2700000" algn="tl">
                    <a:srgbClr val="000000"/>
                  </a:outerShdw>
                </a:effectLst>
              </a:rPr>
              <a:t>”</a:t>
            </a:r>
          </a:p>
        </p:txBody>
      </p:sp>
      <p:grpSp>
        <p:nvGrpSpPr>
          <p:cNvPr id="2" name="Group 8"/>
          <p:cNvGrpSpPr>
            <a:grpSpLocks/>
          </p:cNvGrpSpPr>
          <p:nvPr/>
        </p:nvGrpSpPr>
        <p:grpSpPr bwMode="auto">
          <a:xfrm>
            <a:off x="4343400" y="685800"/>
            <a:ext cx="817563" cy="2514600"/>
            <a:chOff x="2736" y="432"/>
            <a:chExt cx="515" cy="1584"/>
          </a:xfrm>
        </p:grpSpPr>
        <p:sp>
          <p:nvSpPr>
            <p:cNvPr id="1243145" name="Text Box 9"/>
            <p:cNvSpPr txBox="1">
              <a:spLocks noChangeArrowheads="1"/>
            </p:cNvSpPr>
            <p:nvPr/>
          </p:nvSpPr>
          <p:spPr bwMode="auto">
            <a:xfrm>
              <a:off x="2736" y="1017"/>
              <a:ext cx="472"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t>
              </a:r>
            </a:p>
          </p:txBody>
        </p:sp>
        <p:sp>
          <p:nvSpPr>
            <p:cNvPr id="1243146" name="AutoShape 10"/>
            <p:cNvSpPr>
              <a:spLocks/>
            </p:cNvSpPr>
            <p:nvPr/>
          </p:nvSpPr>
          <p:spPr bwMode="auto">
            <a:xfrm>
              <a:off x="3072" y="432"/>
              <a:ext cx="179" cy="1584"/>
            </a:xfrm>
            <a:prstGeom prst="leftBrace">
              <a:avLst>
                <a:gd name="adj1" fmla="val 73743"/>
                <a:gd name="adj2" fmla="val 50000"/>
              </a:avLst>
            </a:prstGeom>
            <a:noFill/>
            <a:ln w="38100" cap="sq">
              <a:solidFill>
                <a:schemeClr val="hlink"/>
              </a:solidFill>
              <a:round/>
              <a:headEnd/>
              <a:tailEnd/>
            </a:ln>
            <a:effectLst/>
          </p:spPr>
          <p:txBody>
            <a:bodyPr wrap="none" lIns="274320" rIns="274320" anchor="ctr">
              <a:spAutoFit/>
            </a:bodyPr>
            <a:lstStyle/>
            <a:p>
              <a:pPr>
                <a:defRPr/>
              </a:pPr>
              <a:endParaRPr lang="en-CA"/>
            </a:p>
          </p:txBody>
        </p:sp>
      </p:grpSp>
      <p:grpSp>
        <p:nvGrpSpPr>
          <p:cNvPr id="24585" name="Group 11"/>
          <p:cNvGrpSpPr>
            <a:grpSpLocks/>
          </p:cNvGrpSpPr>
          <p:nvPr/>
        </p:nvGrpSpPr>
        <p:grpSpPr bwMode="auto">
          <a:xfrm>
            <a:off x="152400" y="3213100"/>
            <a:ext cx="7937500" cy="1892300"/>
            <a:chOff x="96" y="1976"/>
            <a:chExt cx="5000" cy="1192"/>
          </a:xfrm>
        </p:grpSpPr>
        <p:sp>
          <p:nvSpPr>
            <p:cNvPr id="1243148" name="Text Box 12"/>
            <p:cNvSpPr txBox="1">
              <a:spLocks noChangeArrowheads="1"/>
            </p:cNvSpPr>
            <p:nvPr/>
          </p:nvSpPr>
          <p:spPr bwMode="auto">
            <a:xfrm>
              <a:off x="259" y="2303"/>
              <a:ext cx="4666" cy="865"/>
            </a:xfrm>
            <a:prstGeom prst="rect">
              <a:avLst/>
            </a:prstGeom>
            <a:noFill/>
            <a:ln w="38100" cap="sq">
              <a:noFill/>
              <a:miter lim="800000"/>
              <a:headEnd/>
              <a:tailEnd/>
            </a:ln>
            <a:effectLst/>
          </p:spPr>
          <p:txBody>
            <a:bodyPr wrap="none" lIns="274320" rIns="274320">
              <a:spAutoFit/>
            </a:bodyPr>
            <a:lstStyle/>
            <a:p>
              <a:pPr marL="457200" indent="-457200">
                <a:defRPr/>
              </a:pP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 41032011001141011312110011…</a:t>
              </a:r>
              <a:br>
                <a:rPr lang="en-US">
                  <a:effectLst>
                    <a:outerShdw blurRad="38100" dist="38100" dir="2700000" algn="tl">
                      <a:srgbClr val="000000"/>
                    </a:outerShdw>
                  </a:effectLst>
                </a:rPr>
              </a:br>
              <a:r>
                <a:rPr lang="en-US">
                  <a:effectLst>
                    <a:outerShdw blurRad="38100" dist="38100" dir="2700000" algn="tl">
                      <a:srgbClr val="000000"/>
                    </a:outerShdw>
                  </a:effectLst>
                </a:rPr>
                <a:t>  411013001120011041010300121101104…</a:t>
              </a:r>
              <a:br>
                <a:rPr lang="en-US">
                  <a:effectLst>
                    <a:outerShdw blurRad="38100" dist="38100" dir="2700000" algn="tl">
                      <a:srgbClr val="000000"/>
                    </a:outerShdw>
                  </a:effectLst>
                </a:rPr>
              </a:br>
              <a:r>
                <a:rPr lang="en-US">
                  <a:effectLst>
                    <a:outerShdw blurRad="38100" dist="38100" dir="2700000" algn="tl">
                      <a:srgbClr val="000000"/>
                    </a:outerShdw>
                  </a:effectLst>
                </a:rPr>
                <a:t>  4110320011101010 </a:t>
              </a:r>
            </a:p>
          </p:txBody>
        </p:sp>
        <p:sp>
          <p:nvSpPr>
            <p:cNvPr id="1243149" name="Text Box 13"/>
            <p:cNvSpPr txBox="1">
              <a:spLocks noChangeArrowheads="1"/>
            </p:cNvSpPr>
            <p:nvPr/>
          </p:nvSpPr>
          <p:spPr bwMode="auto">
            <a:xfrm>
              <a:off x="96" y="1976"/>
              <a:ext cx="5000"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An integer </a:t>
              </a: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encoding a valid computation of a TM</a:t>
              </a:r>
            </a:p>
          </p:txBody>
        </p:sp>
        <p:sp>
          <p:nvSpPr>
            <p:cNvPr id="1243150" name="Rectangle 14"/>
            <p:cNvSpPr>
              <a:spLocks noChangeArrowheads="1"/>
            </p:cNvSpPr>
            <p:nvPr/>
          </p:nvSpPr>
          <p:spPr bwMode="auto">
            <a:xfrm>
              <a:off x="259" y="2303"/>
              <a:ext cx="4554" cy="823"/>
            </a:xfrm>
            <a:prstGeom prst="rect">
              <a:avLst/>
            </a:prstGeom>
            <a:noFill/>
            <a:ln w="38100" cap="sq">
              <a:solidFill>
                <a:schemeClr val="accent2"/>
              </a:solidFill>
              <a:miter lim="800000"/>
              <a:headEnd/>
              <a:tailEnd/>
            </a:ln>
            <a:effectLst/>
          </p:spPr>
          <p:txBody>
            <a:bodyPr lIns="274320" rIns="274320" anchor="ctr"/>
            <a:lstStyle/>
            <a:p>
              <a:pPr algn="ctr">
                <a:defRPr/>
              </a:pPr>
              <a:endParaRPr lang="en-US">
                <a:effectLst>
                  <a:outerShdw blurRad="38100" dist="38100" dir="2700000" algn="tl">
                    <a:srgbClr val="000000"/>
                  </a:outerShdw>
                </a:effectLst>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1243139">
                                            <p:txEl>
                                              <p:pRg st="0" end="0"/>
                                            </p:txEl>
                                          </p:spTgt>
                                        </p:tgtEl>
                                        <p:attrNameLst>
                                          <p:attrName>style.visibility</p:attrName>
                                        </p:attrNameLst>
                                      </p:cBhvr>
                                      <p:to>
                                        <p:strVal val="visible"/>
                                      </p:to>
                                    </p:set>
                                    <p:anim calcmode="lin" valueType="num">
                                      <p:cBhvr additive="base">
                                        <p:cTn id="7" dur="500" fill="hold"/>
                                        <p:tgtEl>
                                          <p:spTgt spid="12431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4313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243141"/>
                                        </p:tgtEl>
                                        <p:attrNameLst>
                                          <p:attrName>style.visibility</p:attrName>
                                        </p:attrNameLst>
                                      </p:cBhvr>
                                      <p:to>
                                        <p:strVal val="visible"/>
                                      </p:to>
                                    </p:set>
                                    <p:anim calcmode="lin" valueType="num">
                                      <p:cBhvr additive="base">
                                        <p:cTn id="17" dur="500" fill="hold"/>
                                        <p:tgtEl>
                                          <p:spTgt spid="1243141"/>
                                        </p:tgtEl>
                                        <p:attrNameLst>
                                          <p:attrName>ppt_x</p:attrName>
                                        </p:attrNameLst>
                                      </p:cBhvr>
                                      <p:tavLst>
                                        <p:tav tm="0">
                                          <p:val>
                                            <p:strVal val="1+#ppt_w/2"/>
                                          </p:val>
                                        </p:tav>
                                        <p:tav tm="100000">
                                          <p:val>
                                            <p:strVal val="#ppt_x"/>
                                          </p:val>
                                        </p:tav>
                                      </p:tavLst>
                                    </p:anim>
                                    <p:anim calcmode="lin" valueType="num">
                                      <p:cBhvr additive="base">
                                        <p:cTn id="18" dur="500" fill="hold"/>
                                        <p:tgtEl>
                                          <p:spTgt spid="1243141"/>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1243142"/>
                                        </p:tgtEl>
                                        <p:attrNameLst>
                                          <p:attrName>style.visibility</p:attrName>
                                        </p:attrNameLst>
                                      </p:cBhvr>
                                      <p:to>
                                        <p:strVal val="visible"/>
                                      </p:to>
                                    </p:set>
                                    <p:anim calcmode="lin" valueType="num">
                                      <p:cBhvr additive="base">
                                        <p:cTn id="23" dur="500" fill="hold"/>
                                        <p:tgtEl>
                                          <p:spTgt spid="1243142"/>
                                        </p:tgtEl>
                                        <p:attrNameLst>
                                          <p:attrName>ppt_x</p:attrName>
                                        </p:attrNameLst>
                                      </p:cBhvr>
                                      <p:tavLst>
                                        <p:tav tm="0">
                                          <p:val>
                                            <p:strVal val="1+#ppt_w/2"/>
                                          </p:val>
                                        </p:tav>
                                        <p:tav tm="100000">
                                          <p:val>
                                            <p:strVal val="#ppt_x"/>
                                          </p:val>
                                        </p:tav>
                                      </p:tavLst>
                                    </p:anim>
                                    <p:anim calcmode="lin" valueType="num">
                                      <p:cBhvr additive="base">
                                        <p:cTn id="24" dur="500" fill="hold"/>
                                        <p:tgtEl>
                                          <p:spTgt spid="1243142"/>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1243143"/>
                                        </p:tgtEl>
                                        <p:attrNameLst>
                                          <p:attrName>style.visibility</p:attrName>
                                        </p:attrNameLst>
                                      </p:cBhvr>
                                      <p:to>
                                        <p:strVal val="visible"/>
                                      </p:to>
                                    </p:set>
                                    <p:anim calcmode="lin" valueType="num">
                                      <p:cBhvr additive="base">
                                        <p:cTn id="29" dur="500" fill="hold"/>
                                        <p:tgtEl>
                                          <p:spTgt spid="1243143"/>
                                        </p:tgtEl>
                                        <p:attrNameLst>
                                          <p:attrName>ppt_x</p:attrName>
                                        </p:attrNameLst>
                                      </p:cBhvr>
                                      <p:tavLst>
                                        <p:tav tm="0">
                                          <p:val>
                                            <p:strVal val="1+#ppt_w/2"/>
                                          </p:val>
                                        </p:tav>
                                        <p:tav tm="100000">
                                          <p:val>
                                            <p:strVal val="#ppt_x"/>
                                          </p:val>
                                        </p:tav>
                                      </p:tavLst>
                                    </p:anim>
                                    <p:anim calcmode="lin" valueType="num">
                                      <p:cBhvr additive="base">
                                        <p:cTn id="30" dur="500" fill="hold"/>
                                        <p:tgtEl>
                                          <p:spTgt spid="12431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3141" grpId="0"/>
      <p:bldP spid="1243142" grpId="0"/>
      <p:bldP spid="124314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44163" name="Text Box 3"/>
          <p:cNvSpPr txBox="1">
            <a:spLocks noChangeArrowheads="1"/>
          </p:cNvSpPr>
          <p:nvPr/>
        </p:nvSpPr>
        <p:spPr bwMode="auto">
          <a:xfrm>
            <a:off x="1524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a:effectLst>
                  <a:outerShdw blurRad="38100" dist="38100" dir="2700000" algn="tl">
                    <a:srgbClr val="000000"/>
                  </a:outerShdw>
                </a:effectLst>
                <a:sym typeface="Symbol" pitchFamily="18" charset="2"/>
              </a:rPr>
              <a:t>Math statement:</a:t>
            </a:r>
            <a:br>
              <a:rPr lang="en-US">
                <a:effectLst>
                  <a:outerShdw blurRad="38100" dist="38100" dir="2700000" algn="tl">
                    <a:srgbClr val="000000"/>
                  </a:outerShdw>
                </a:effectLst>
                <a:sym typeface="Symbol" pitchFamily="18" charset="2"/>
              </a:rPr>
            </a:br>
            <a:r>
              <a:rPr lang="en-US">
                <a:effectLst>
                  <a:outerShdw blurRad="38100" dist="38100" dir="2700000" algn="tl">
                    <a:srgbClr val="000000"/>
                  </a:outerShdw>
                </a:effectLst>
                <a:sym typeface="Symbol" pitchFamily="18" charset="2"/>
              </a:rPr>
              <a:t></a:t>
            </a:r>
            <a:r>
              <a:rPr lang="en-US">
                <a:effectLst>
                  <a:outerShdw blurRad="38100" dist="38100" dir="2700000" algn="tl">
                    <a:srgbClr val="000000"/>
                  </a:outerShdw>
                </a:effectLst>
              </a:rPr>
              <a:t> “time steps t” </a:t>
            </a:r>
            <a:br>
              <a:rPr lang="en-US">
                <a:effectLst>
                  <a:outerShdw blurRad="38100" dist="38100" dir="2700000" algn="tl">
                    <a:srgbClr val="000000"/>
                  </a:outerShdw>
                </a:effectLst>
                <a:sym typeface="Symbol" pitchFamily="18" charset="2"/>
              </a:rPr>
            </a:br>
            <a:endParaRPr lang="en-US">
              <a:effectLst/>
            </a:endParaRPr>
          </a:p>
          <a:p>
            <a:pPr>
              <a:defRPr/>
            </a:pPr>
            <a:endParaRPr lang="en-US">
              <a:effectLst/>
            </a:endParaRPr>
          </a:p>
        </p:txBody>
      </p:sp>
      <p:sp>
        <p:nvSpPr>
          <p:cNvPr id="1244164"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sp>
        <p:nvSpPr>
          <p:cNvPr id="1244165" name="Text Box 5"/>
          <p:cNvSpPr txBox="1">
            <a:spLocks noChangeArrowheads="1"/>
          </p:cNvSpPr>
          <p:nvPr/>
        </p:nvSpPr>
        <p:spPr bwMode="auto">
          <a:xfrm>
            <a:off x="3124200" y="698500"/>
            <a:ext cx="6073775" cy="2654300"/>
          </a:xfrm>
          <a:prstGeom prst="rect">
            <a:avLst/>
          </a:prstGeom>
          <a:noFill/>
          <a:ln w="38100" cap="sq">
            <a:noFill/>
            <a:miter lim="800000"/>
            <a:headEnd/>
            <a:tailEnd/>
          </a:ln>
          <a:effectLst/>
        </p:spPr>
        <p:txBody>
          <a:bodyPr wrap="none" lIns="274320" rIns="274320">
            <a:spAutoFit/>
          </a:bodyPr>
          <a:lstStyle/>
          <a:p>
            <a:pPr>
              <a:buFont typeface="Symbol" pitchFamily="18" charset="2"/>
              <a:buChar char="&quot;"/>
              <a:defRPr/>
            </a:pPr>
            <a:r>
              <a:rPr lang="en-US">
                <a:effectLst>
                  <a:outerShdw blurRad="38100" dist="38100" dir="2700000" algn="tl">
                    <a:srgbClr val="000000"/>
                  </a:outerShdw>
                </a:effectLst>
              </a:rPr>
              <a:t>indexes </a:t>
            </a:r>
            <a:r>
              <a:rPr lang="en-US">
                <a:solidFill>
                  <a:schemeClr val="accent1"/>
                </a:solidFill>
                <a:effectLst>
                  <a:outerShdw blurRad="38100" dist="38100" dir="2700000" algn="tl">
                    <a:srgbClr val="000000"/>
                  </a:outerShdw>
                </a:effectLst>
              </a:rPr>
              <a:t>i</a:t>
            </a:r>
            <a:r>
              <a:rPr lang="en-US" baseline="-25000">
                <a:solidFill>
                  <a:schemeClr val="accent1"/>
                </a:solidFill>
                <a:effectLst>
                  <a:outerShdw blurRad="38100" dist="38100" dir="2700000" algn="tl">
                    <a:srgbClr val="000000"/>
                  </a:outerShdw>
                </a:effectLst>
              </a:rPr>
              <a:t>1</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j</a:t>
            </a:r>
            <a:r>
              <a:rPr lang="en-US" baseline="-25000">
                <a:solidFill>
                  <a:schemeClr val="accent1"/>
                </a:solidFill>
                <a:effectLst>
                  <a:outerShdw blurRad="38100" dist="38100" dir="2700000" algn="tl">
                    <a:srgbClr val="000000"/>
                  </a:outerShdw>
                </a:effectLst>
              </a:rPr>
              <a:t>1</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k</a:t>
            </a:r>
            <a:r>
              <a:rPr lang="en-US" baseline="-25000">
                <a:solidFill>
                  <a:schemeClr val="accent1"/>
                </a:solidFill>
                <a:effectLst>
                  <a:outerShdw blurRad="38100" dist="38100" dir="2700000" algn="tl">
                    <a:srgbClr val="000000"/>
                  </a:outerShdw>
                </a:effectLst>
              </a:rPr>
              <a:t>1</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i</a:t>
            </a:r>
            <a:r>
              <a:rPr lang="en-US" baseline="-25000">
                <a:solidFill>
                  <a:schemeClr val="accent1"/>
                </a:solidFill>
                <a:effectLst>
                  <a:outerShdw blurRad="38100" dist="38100" dir="2700000" algn="tl">
                    <a:srgbClr val="000000"/>
                  </a:outerShdw>
                </a:effectLst>
              </a:rPr>
              <a:t>2</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j</a:t>
            </a:r>
            <a:r>
              <a:rPr lang="en-US" baseline="-25000">
                <a:solidFill>
                  <a:schemeClr val="accent1"/>
                </a:solidFill>
                <a:effectLst>
                  <a:outerShdw blurRad="38100" dist="38100" dir="2700000" algn="tl">
                    <a:srgbClr val="000000"/>
                  </a:outerShdw>
                </a:effectLst>
              </a:rPr>
              <a:t>2</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k</a:t>
            </a:r>
            <a:r>
              <a:rPr lang="en-US" baseline="-25000">
                <a:solidFill>
                  <a:schemeClr val="accent1"/>
                </a:solidFill>
                <a:effectLst>
                  <a:outerShdw blurRad="38100" dist="38100" dir="2700000" algn="tl">
                    <a:srgbClr val="000000"/>
                  </a:outerShdw>
                </a:effectLst>
              </a:rPr>
              <a:t>2</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i</a:t>
            </a:r>
            <a:r>
              <a:rPr lang="en-US" baseline="-25000">
                <a:solidFill>
                  <a:schemeClr val="accent1"/>
                </a:solidFill>
                <a:effectLst>
                  <a:outerShdw blurRad="38100" dist="38100" dir="2700000" algn="tl">
                    <a:srgbClr val="000000"/>
                  </a:outerShdw>
                </a:effectLst>
              </a:rPr>
              <a:t>3</a:t>
            </a:r>
            <a:r>
              <a:rPr lang="en-US">
                <a:effectLst>
                  <a:outerShdw blurRad="38100" dist="38100" dir="2700000" algn="tl">
                    <a:srgbClr val="000000"/>
                  </a:outerShdw>
                </a:effectLst>
              </a:rPr>
              <a:t>“where </a:t>
            </a:r>
          </a:p>
          <a:p>
            <a:pPr>
              <a:buFont typeface="Symbol" pitchFamily="18" charset="2"/>
              <a:buNone/>
              <a:defRPr/>
            </a:pPr>
            <a:r>
              <a:rPr lang="en-US">
                <a:effectLst>
                  <a:outerShdw blurRad="38100" dist="38100" dir="2700000" algn="tl">
                    <a:srgbClr val="000000"/>
                  </a:outerShdw>
                </a:effectLst>
              </a:rPr>
              <a:t>   the </a:t>
            </a:r>
            <a:r>
              <a:rPr lang="en-US">
                <a:solidFill>
                  <a:schemeClr val="accent1"/>
                </a:solidFill>
                <a:effectLst>
                  <a:outerShdw blurRad="38100" dist="38100" dir="2700000" algn="tl">
                    <a:srgbClr val="000000"/>
                  </a:outerShdw>
                </a:effectLst>
              </a:rPr>
              <a:t>i</a:t>
            </a:r>
            <a:r>
              <a:rPr lang="en-US">
                <a:effectLst>
                  <a:outerShdw blurRad="38100" dist="38100" dir="2700000" algn="tl">
                    <a:srgbClr val="000000"/>
                  </a:outerShdw>
                </a:effectLst>
              </a:rPr>
              <a:t> digits are 4s,</a:t>
            </a:r>
          </a:p>
          <a:p>
            <a:pPr>
              <a:buFont typeface="Symbol" pitchFamily="18" charset="2"/>
              <a:buNone/>
              <a:defRPr/>
            </a:pPr>
            <a:r>
              <a:rPr lang="en-US">
                <a:effectLst>
                  <a:outerShdw blurRad="38100" dist="38100" dir="2700000" algn="tl">
                    <a:srgbClr val="000000"/>
                  </a:outerShdw>
                </a:effectLst>
              </a:rPr>
              <a:t>   the </a:t>
            </a:r>
            <a:r>
              <a:rPr lang="en-US">
                <a:solidFill>
                  <a:schemeClr val="accent1"/>
                </a:solidFill>
                <a:effectLst>
                  <a:outerShdw blurRad="38100" dist="38100" dir="2700000" algn="tl">
                    <a:srgbClr val="000000"/>
                  </a:outerShdw>
                </a:effectLst>
              </a:rPr>
              <a:t>j</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digits are 3s,</a:t>
            </a:r>
          </a:p>
          <a:p>
            <a:pPr>
              <a:buFont typeface="Symbol" pitchFamily="18" charset="2"/>
              <a:buNone/>
              <a:defRPr/>
            </a:pPr>
            <a:r>
              <a:rPr lang="en-US">
                <a:effectLst>
                  <a:outerShdw blurRad="38100" dist="38100" dir="2700000" algn="tl">
                    <a:srgbClr val="000000"/>
                  </a:outerShdw>
                </a:effectLst>
              </a:rPr>
              <a:t>   the </a:t>
            </a:r>
            <a:r>
              <a:rPr lang="en-US">
                <a:solidFill>
                  <a:schemeClr val="accent1"/>
                </a:solidFill>
                <a:effectLst>
                  <a:outerShdw blurRad="38100" dist="38100" dir="2700000" algn="tl">
                    <a:srgbClr val="000000"/>
                  </a:outerShdw>
                </a:effectLst>
              </a:rPr>
              <a:t>k</a:t>
            </a:r>
            <a:r>
              <a:rPr lang="en-US" baseline="-25000">
                <a:effectLst>
                  <a:outerShdw blurRad="38100" dist="38100" dir="2700000" algn="tl">
                    <a:srgbClr val="000000"/>
                  </a:outerShdw>
                </a:effectLst>
              </a:rPr>
              <a:t> </a:t>
            </a:r>
            <a:r>
              <a:rPr lang="en-US">
                <a:effectLst>
                  <a:outerShdw blurRad="38100" dist="38100" dir="2700000" algn="tl">
                    <a:srgbClr val="000000"/>
                  </a:outerShdw>
                </a:effectLst>
              </a:rPr>
              <a:t>digits are 2s,</a:t>
            </a:r>
          </a:p>
          <a:p>
            <a:pPr>
              <a:buFont typeface="Symbol" pitchFamily="18" charset="2"/>
              <a:buNone/>
              <a:defRPr/>
            </a:pPr>
            <a:r>
              <a:rPr lang="en-US">
                <a:effectLst>
                  <a:outerShdw blurRad="38100" dist="38100" dir="2700000" algn="tl">
                    <a:srgbClr val="000000"/>
                  </a:outerShdw>
                </a:effectLst>
              </a:rPr>
              <a:t>   and every digit in between is 0 or 1.”</a:t>
            </a:r>
          </a:p>
          <a:p>
            <a:pPr>
              <a:buFont typeface="Symbol" pitchFamily="18" charset="2"/>
              <a:buNone/>
              <a:defRPr/>
            </a:pPr>
            <a:endParaRPr lang="en-US">
              <a:effectLst>
                <a:outerShdw blurRad="38100" dist="38100" dir="2700000" algn="tl">
                  <a:srgbClr val="000000"/>
                </a:outerShdw>
              </a:effectLst>
            </a:endParaRPr>
          </a:p>
        </p:txBody>
      </p:sp>
      <p:grpSp>
        <p:nvGrpSpPr>
          <p:cNvPr id="2" name="Group 6"/>
          <p:cNvGrpSpPr>
            <a:grpSpLocks/>
          </p:cNvGrpSpPr>
          <p:nvPr/>
        </p:nvGrpSpPr>
        <p:grpSpPr bwMode="auto">
          <a:xfrm>
            <a:off x="2514600" y="685800"/>
            <a:ext cx="817563" cy="2514600"/>
            <a:chOff x="2736" y="432"/>
            <a:chExt cx="515" cy="1584"/>
          </a:xfrm>
        </p:grpSpPr>
        <p:sp>
          <p:nvSpPr>
            <p:cNvPr id="1244167" name="Text Box 7"/>
            <p:cNvSpPr txBox="1">
              <a:spLocks noChangeArrowheads="1"/>
            </p:cNvSpPr>
            <p:nvPr/>
          </p:nvSpPr>
          <p:spPr bwMode="auto">
            <a:xfrm>
              <a:off x="2736" y="1017"/>
              <a:ext cx="472"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t>
              </a:r>
            </a:p>
          </p:txBody>
        </p:sp>
        <p:sp>
          <p:nvSpPr>
            <p:cNvPr id="1244168" name="AutoShape 8"/>
            <p:cNvSpPr>
              <a:spLocks/>
            </p:cNvSpPr>
            <p:nvPr/>
          </p:nvSpPr>
          <p:spPr bwMode="auto">
            <a:xfrm>
              <a:off x="3072" y="432"/>
              <a:ext cx="179" cy="1584"/>
            </a:xfrm>
            <a:prstGeom prst="leftBrace">
              <a:avLst>
                <a:gd name="adj1" fmla="val 73743"/>
                <a:gd name="adj2" fmla="val 50000"/>
              </a:avLst>
            </a:prstGeom>
            <a:noFill/>
            <a:ln w="38100" cap="sq">
              <a:solidFill>
                <a:schemeClr val="hlink"/>
              </a:solidFill>
              <a:round/>
              <a:headEnd/>
              <a:tailEnd/>
            </a:ln>
            <a:effectLst/>
          </p:spPr>
          <p:txBody>
            <a:bodyPr wrap="none" lIns="274320" rIns="274320" anchor="ctr">
              <a:spAutoFit/>
            </a:bodyPr>
            <a:lstStyle/>
            <a:p>
              <a:pPr>
                <a:defRPr/>
              </a:pPr>
              <a:endParaRPr lang="en-CA"/>
            </a:p>
          </p:txBody>
        </p:sp>
      </p:grpSp>
      <p:grpSp>
        <p:nvGrpSpPr>
          <p:cNvPr id="25607" name="Group 9"/>
          <p:cNvGrpSpPr>
            <a:grpSpLocks/>
          </p:cNvGrpSpPr>
          <p:nvPr/>
        </p:nvGrpSpPr>
        <p:grpSpPr bwMode="auto">
          <a:xfrm>
            <a:off x="152400" y="3213100"/>
            <a:ext cx="7937500" cy="1892300"/>
            <a:chOff x="96" y="1976"/>
            <a:chExt cx="5000" cy="1192"/>
          </a:xfrm>
        </p:grpSpPr>
        <p:sp>
          <p:nvSpPr>
            <p:cNvPr id="1244170" name="Text Box 10"/>
            <p:cNvSpPr txBox="1">
              <a:spLocks noChangeArrowheads="1"/>
            </p:cNvSpPr>
            <p:nvPr/>
          </p:nvSpPr>
          <p:spPr bwMode="auto">
            <a:xfrm>
              <a:off x="259" y="2303"/>
              <a:ext cx="4666" cy="865"/>
            </a:xfrm>
            <a:prstGeom prst="rect">
              <a:avLst/>
            </a:prstGeom>
            <a:noFill/>
            <a:ln w="38100" cap="sq">
              <a:noFill/>
              <a:miter lim="800000"/>
              <a:headEnd/>
              <a:tailEnd/>
            </a:ln>
            <a:effectLst/>
          </p:spPr>
          <p:txBody>
            <a:bodyPr wrap="none" lIns="274320" rIns="274320">
              <a:spAutoFit/>
            </a:bodyPr>
            <a:lstStyle/>
            <a:p>
              <a:pPr marL="457200" indent="-457200">
                <a:defRPr/>
              </a:pP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 41032011001141011312110011…</a:t>
              </a:r>
              <a:br>
                <a:rPr lang="en-US">
                  <a:effectLst>
                    <a:outerShdw blurRad="38100" dist="38100" dir="2700000" algn="tl">
                      <a:srgbClr val="000000"/>
                    </a:outerShdw>
                  </a:effectLst>
                </a:rPr>
              </a:br>
              <a:r>
                <a:rPr lang="en-US">
                  <a:effectLst>
                    <a:outerShdw blurRad="38100" dist="38100" dir="2700000" algn="tl">
                      <a:srgbClr val="000000"/>
                    </a:outerShdw>
                  </a:effectLst>
                </a:rPr>
                <a:t>  411013001120011041010300121101104…</a:t>
              </a:r>
              <a:br>
                <a:rPr lang="en-US">
                  <a:effectLst>
                    <a:outerShdw blurRad="38100" dist="38100" dir="2700000" algn="tl">
                      <a:srgbClr val="000000"/>
                    </a:outerShdw>
                  </a:effectLst>
                </a:rPr>
              </a:br>
              <a:r>
                <a:rPr lang="en-US">
                  <a:effectLst>
                    <a:outerShdw blurRad="38100" dist="38100" dir="2700000" algn="tl">
                      <a:srgbClr val="000000"/>
                    </a:outerShdw>
                  </a:effectLst>
                </a:rPr>
                <a:t>  4110320011101010 </a:t>
              </a:r>
            </a:p>
          </p:txBody>
        </p:sp>
        <p:sp>
          <p:nvSpPr>
            <p:cNvPr id="1244171" name="Text Box 11"/>
            <p:cNvSpPr txBox="1">
              <a:spLocks noChangeArrowheads="1"/>
            </p:cNvSpPr>
            <p:nvPr/>
          </p:nvSpPr>
          <p:spPr bwMode="auto">
            <a:xfrm>
              <a:off x="96" y="1976"/>
              <a:ext cx="5000"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An integer </a:t>
              </a: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encoding a valid computation of a TM</a:t>
              </a:r>
            </a:p>
          </p:txBody>
        </p:sp>
        <p:sp>
          <p:nvSpPr>
            <p:cNvPr id="1244172" name="Rectangle 12"/>
            <p:cNvSpPr>
              <a:spLocks noChangeArrowheads="1"/>
            </p:cNvSpPr>
            <p:nvPr/>
          </p:nvSpPr>
          <p:spPr bwMode="auto">
            <a:xfrm>
              <a:off x="259" y="2303"/>
              <a:ext cx="4554" cy="823"/>
            </a:xfrm>
            <a:prstGeom prst="rect">
              <a:avLst/>
            </a:prstGeom>
            <a:noFill/>
            <a:ln w="38100" cap="sq">
              <a:solidFill>
                <a:schemeClr val="accent2"/>
              </a:solidFill>
              <a:miter lim="800000"/>
              <a:headEnd/>
              <a:tailEnd/>
            </a:ln>
            <a:effectLst/>
          </p:spPr>
          <p:txBody>
            <a:bodyPr lIns="274320" rIns="274320" anchor="ctr"/>
            <a:lstStyle/>
            <a:p>
              <a:pPr algn="ctr">
                <a:defRPr/>
              </a:pPr>
              <a:endParaRPr lang="en-US">
                <a:effectLst>
                  <a:outerShdw blurRad="38100" dist="38100" dir="2700000" algn="tl">
                    <a:srgbClr val="000000"/>
                  </a:outerShdw>
                </a:effectLst>
              </a:endParaRPr>
            </a:p>
          </p:txBody>
        </p:sp>
      </p:grpSp>
      <p:grpSp>
        <p:nvGrpSpPr>
          <p:cNvPr id="4" name="Group 13"/>
          <p:cNvGrpSpPr>
            <a:grpSpLocks/>
          </p:cNvGrpSpPr>
          <p:nvPr/>
        </p:nvGrpSpPr>
        <p:grpSpPr bwMode="auto">
          <a:xfrm>
            <a:off x="1139825" y="4419600"/>
            <a:ext cx="6369050" cy="430213"/>
            <a:chOff x="718" y="2784"/>
            <a:chExt cx="4012" cy="271"/>
          </a:xfrm>
        </p:grpSpPr>
        <p:sp>
          <p:nvSpPr>
            <p:cNvPr id="1244174" name="Text Box 14"/>
            <p:cNvSpPr txBox="1">
              <a:spLocks noChangeArrowheads="1"/>
            </p:cNvSpPr>
            <p:nvPr/>
          </p:nvSpPr>
          <p:spPr bwMode="auto">
            <a:xfrm>
              <a:off x="718" y="2784"/>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i</a:t>
              </a:r>
              <a:r>
                <a:rPr lang="en-US" sz="1800" baseline="-25000">
                  <a:solidFill>
                    <a:schemeClr val="accent1"/>
                  </a:solidFill>
                  <a:effectLst>
                    <a:outerShdw blurRad="38100" dist="38100" dir="2700000" algn="tl">
                      <a:srgbClr val="000000"/>
                    </a:outerShdw>
                  </a:effectLst>
                </a:rPr>
                <a:t>1</a:t>
              </a:r>
            </a:p>
          </p:txBody>
        </p:sp>
        <p:sp>
          <p:nvSpPr>
            <p:cNvPr id="1244175" name="Text Box 15"/>
            <p:cNvSpPr txBox="1">
              <a:spLocks noChangeArrowheads="1"/>
            </p:cNvSpPr>
            <p:nvPr/>
          </p:nvSpPr>
          <p:spPr bwMode="auto">
            <a:xfrm>
              <a:off x="1246" y="2784"/>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j</a:t>
              </a:r>
              <a:r>
                <a:rPr lang="en-US" sz="1800" baseline="-25000">
                  <a:solidFill>
                    <a:schemeClr val="accent1"/>
                  </a:solidFill>
                  <a:effectLst>
                    <a:outerShdw blurRad="38100" dist="38100" dir="2700000" algn="tl">
                      <a:srgbClr val="000000"/>
                    </a:outerShdw>
                  </a:effectLst>
                </a:rPr>
                <a:t>1</a:t>
              </a:r>
            </a:p>
          </p:txBody>
        </p:sp>
        <p:sp>
          <p:nvSpPr>
            <p:cNvPr id="1244176" name="Text Box 16"/>
            <p:cNvSpPr txBox="1">
              <a:spLocks noChangeArrowheads="1"/>
            </p:cNvSpPr>
            <p:nvPr/>
          </p:nvSpPr>
          <p:spPr bwMode="auto">
            <a:xfrm>
              <a:off x="1800" y="2801"/>
              <a:ext cx="466"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k</a:t>
              </a:r>
              <a:r>
                <a:rPr lang="en-US" sz="1800" baseline="-25000">
                  <a:solidFill>
                    <a:schemeClr val="accent1"/>
                  </a:solidFill>
                  <a:effectLst>
                    <a:outerShdw blurRad="38100" dist="38100" dir="2700000" algn="tl">
                      <a:srgbClr val="000000"/>
                    </a:outerShdw>
                  </a:effectLst>
                </a:rPr>
                <a:t>1</a:t>
              </a:r>
            </a:p>
          </p:txBody>
        </p:sp>
        <p:sp>
          <p:nvSpPr>
            <p:cNvPr id="1244177" name="Text Box 17"/>
            <p:cNvSpPr txBox="1">
              <a:spLocks noChangeArrowheads="1"/>
            </p:cNvSpPr>
            <p:nvPr/>
          </p:nvSpPr>
          <p:spPr bwMode="auto">
            <a:xfrm>
              <a:off x="2502" y="2793"/>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i</a:t>
              </a:r>
              <a:r>
                <a:rPr lang="en-US" sz="1800" baseline="-25000">
                  <a:solidFill>
                    <a:schemeClr val="accent1"/>
                  </a:solidFill>
                  <a:effectLst>
                    <a:outerShdw blurRad="38100" dist="38100" dir="2700000" algn="tl">
                      <a:srgbClr val="000000"/>
                    </a:outerShdw>
                  </a:effectLst>
                </a:rPr>
                <a:t>2</a:t>
              </a:r>
            </a:p>
          </p:txBody>
        </p:sp>
        <p:sp>
          <p:nvSpPr>
            <p:cNvPr id="1244178" name="Text Box 18"/>
            <p:cNvSpPr txBox="1">
              <a:spLocks noChangeArrowheads="1"/>
            </p:cNvSpPr>
            <p:nvPr/>
          </p:nvSpPr>
          <p:spPr bwMode="auto">
            <a:xfrm>
              <a:off x="3032" y="2793"/>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j</a:t>
              </a:r>
              <a:r>
                <a:rPr lang="en-US" sz="1800" baseline="-25000">
                  <a:solidFill>
                    <a:schemeClr val="accent1"/>
                  </a:solidFill>
                  <a:effectLst>
                    <a:outerShdw blurRad="38100" dist="38100" dir="2700000" algn="tl">
                      <a:srgbClr val="000000"/>
                    </a:outerShdw>
                  </a:effectLst>
                </a:rPr>
                <a:t>2</a:t>
              </a:r>
            </a:p>
          </p:txBody>
        </p:sp>
        <p:sp>
          <p:nvSpPr>
            <p:cNvPr id="1244179" name="Text Box 19"/>
            <p:cNvSpPr txBox="1">
              <a:spLocks noChangeArrowheads="1"/>
            </p:cNvSpPr>
            <p:nvPr/>
          </p:nvSpPr>
          <p:spPr bwMode="auto">
            <a:xfrm>
              <a:off x="3488" y="2809"/>
              <a:ext cx="466"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k</a:t>
              </a:r>
              <a:r>
                <a:rPr lang="en-US" sz="1800" baseline="-25000">
                  <a:solidFill>
                    <a:schemeClr val="accent1"/>
                  </a:solidFill>
                  <a:effectLst>
                    <a:outerShdw blurRad="38100" dist="38100" dir="2700000" algn="tl">
                      <a:srgbClr val="000000"/>
                    </a:outerShdw>
                  </a:effectLst>
                </a:rPr>
                <a:t>2</a:t>
              </a:r>
            </a:p>
          </p:txBody>
        </p:sp>
        <p:sp>
          <p:nvSpPr>
            <p:cNvPr id="1244180" name="Text Box 20"/>
            <p:cNvSpPr txBox="1">
              <a:spLocks noChangeArrowheads="1"/>
            </p:cNvSpPr>
            <p:nvPr/>
          </p:nvSpPr>
          <p:spPr bwMode="auto">
            <a:xfrm>
              <a:off x="4296" y="2824"/>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i</a:t>
              </a:r>
              <a:r>
                <a:rPr lang="en-US" sz="1800" baseline="-25000">
                  <a:solidFill>
                    <a:schemeClr val="accent1"/>
                  </a:solidFill>
                  <a:effectLst>
                    <a:outerShdw blurRad="38100" dist="38100" dir="2700000" algn="tl">
                      <a:srgbClr val="000000"/>
                    </a:outerShdw>
                  </a:effectLst>
                </a:rPr>
                <a:t>3</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1244163">
                                            <p:txEl>
                                              <p:pRg st="0" end="0"/>
                                            </p:txEl>
                                          </p:spTgt>
                                        </p:tgtEl>
                                        <p:attrNameLst>
                                          <p:attrName>style.visibility</p:attrName>
                                        </p:attrNameLst>
                                      </p:cBhvr>
                                      <p:to>
                                        <p:strVal val="visible"/>
                                      </p:to>
                                    </p:set>
                                    <p:anim calcmode="lin" valueType="num">
                                      <p:cBhvr additive="base">
                                        <p:cTn id="7" dur="500" fill="hold"/>
                                        <p:tgtEl>
                                          <p:spTgt spid="12441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4416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nodeType="clickEffect">
                                  <p:stCondLst>
                                    <p:cond delay="0"/>
                                  </p:stCondLst>
                                  <p:childTnLst>
                                    <p:set>
                                      <p:cBhvr>
                                        <p:cTn id="16" dur="1" fill="hold">
                                          <p:stCondLst>
                                            <p:cond delay="0"/>
                                          </p:stCondLst>
                                        </p:cTn>
                                        <p:tgtEl>
                                          <p:spTgt spid="1244165"/>
                                        </p:tgtEl>
                                        <p:attrNameLst>
                                          <p:attrName>style.visibility</p:attrName>
                                        </p:attrNameLst>
                                      </p:cBhvr>
                                      <p:to>
                                        <p:strVal val="visible"/>
                                      </p:to>
                                    </p:set>
                                    <p:anim calcmode="lin" valueType="num">
                                      <p:cBhvr additive="base">
                                        <p:cTn id="17" dur="500" fill="hold"/>
                                        <p:tgtEl>
                                          <p:spTgt spid="1244165"/>
                                        </p:tgtEl>
                                        <p:attrNameLst>
                                          <p:attrName>ppt_x</p:attrName>
                                        </p:attrNameLst>
                                      </p:cBhvr>
                                      <p:tavLst>
                                        <p:tav tm="0">
                                          <p:val>
                                            <p:strVal val="1+#ppt_w/2"/>
                                          </p:val>
                                        </p:tav>
                                        <p:tav tm="100000">
                                          <p:val>
                                            <p:strVal val="#ppt_x"/>
                                          </p:val>
                                        </p:tav>
                                      </p:tavLst>
                                    </p:anim>
                                    <p:anim calcmode="lin" valueType="num">
                                      <p:cBhvr additive="base">
                                        <p:cTn id="18" dur="500" fill="hold"/>
                                        <p:tgtEl>
                                          <p:spTgt spid="1244165"/>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1+#ppt_w/2"/>
                                          </p:val>
                                        </p:tav>
                                        <p:tav tm="100000">
                                          <p:val>
                                            <p:strVal val="#ppt_x"/>
                                          </p:val>
                                        </p:tav>
                                      </p:tavLst>
                                    </p:anim>
                                    <p:anim calcmode="lin" valueType="num">
                                      <p:cBhvr additive="base">
                                        <p:cTn id="22"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45187" name="Text Box 3"/>
          <p:cNvSpPr txBox="1">
            <a:spLocks noChangeArrowheads="1"/>
          </p:cNvSpPr>
          <p:nvPr/>
        </p:nvSpPr>
        <p:spPr bwMode="auto">
          <a:xfrm>
            <a:off x="1524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a:effectLst>
                  <a:outerShdw blurRad="38100" dist="38100" dir="2700000" algn="tl">
                    <a:srgbClr val="000000"/>
                  </a:outerShdw>
                </a:effectLst>
                <a:sym typeface="Symbol" pitchFamily="18" charset="2"/>
              </a:rPr>
              <a:t>Math statement:</a:t>
            </a:r>
            <a:br>
              <a:rPr lang="en-US">
                <a:effectLst>
                  <a:outerShdw blurRad="38100" dist="38100" dir="2700000" algn="tl">
                    <a:srgbClr val="000000"/>
                  </a:outerShdw>
                </a:effectLst>
                <a:sym typeface="Symbol" pitchFamily="18" charset="2"/>
              </a:rPr>
            </a:br>
            <a:r>
              <a:rPr lang="en-US">
                <a:effectLst>
                  <a:outerShdw blurRad="38100" dist="38100" dir="2700000" algn="tl">
                    <a:srgbClr val="000000"/>
                  </a:outerShdw>
                </a:effectLst>
                <a:sym typeface="Symbol" pitchFamily="18" charset="2"/>
              </a:rPr>
              <a:t></a:t>
            </a:r>
            <a:r>
              <a:rPr lang="en-US">
                <a:effectLst>
                  <a:outerShdw blurRad="38100" dist="38100" dir="2700000" algn="tl">
                    <a:srgbClr val="000000"/>
                  </a:outerShdw>
                </a:effectLst>
              </a:rPr>
              <a:t> “time steps t” </a:t>
            </a:r>
            <a:br>
              <a:rPr lang="en-US">
                <a:effectLst>
                  <a:outerShdw blurRad="38100" dist="38100" dir="2700000" algn="tl">
                    <a:srgbClr val="000000"/>
                  </a:outerShdw>
                </a:effectLst>
                <a:sym typeface="Symbol" pitchFamily="18" charset="2"/>
              </a:rPr>
            </a:br>
            <a:endParaRPr lang="en-US">
              <a:effectLst/>
            </a:endParaRPr>
          </a:p>
          <a:p>
            <a:pPr>
              <a:defRPr/>
            </a:pPr>
            <a:endParaRPr lang="en-US">
              <a:effectLst/>
            </a:endParaRPr>
          </a:p>
        </p:txBody>
      </p:sp>
      <p:sp>
        <p:nvSpPr>
          <p:cNvPr id="1245188"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sp>
        <p:nvSpPr>
          <p:cNvPr id="1245189" name="Text Box 5"/>
          <p:cNvSpPr txBox="1">
            <a:spLocks noChangeArrowheads="1"/>
          </p:cNvSpPr>
          <p:nvPr/>
        </p:nvSpPr>
        <p:spPr bwMode="auto">
          <a:xfrm>
            <a:off x="3124200" y="698500"/>
            <a:ext cx="4868863" cy="519113"/>
          </a:xfrm>
          <a:prstGeom prst="rect">
            <a:avLst/>
          </a:prstGeom>
          <a:noFill/>
          <a:ln w="38100" cap="sq">
            <a:noFill/>
            <a:miter lim="800000"/>
            <a:headEnd/>
            <a:tailEnd/>
          </a:ln>
          <a:effectLst/>
        </p:spPr>
        <p:txBody>
          <a:bodyPr wrap="none" lIns="274320" rIns="274320">
            <a:spAutoFit/>
          </a:bodyPr>
          <a:lstStyle/>
          <a:p>
            <a:pPr>
              <a:buFont typeface="Symbol" pitchFamily="18" charset="2"/>
              <a:buChar char="&quot;"/>
              <a:defRPr/>
            </a:pPr>
            <a:r>
              <a:rPr lang="en-US">
                <a:effectLst>
                  <a:outerShdw blurRad="38100" dist="38100" dir="2700000" algn="tl">
                    <a:srgbClr val="000000"/>
                  </a:outerShdw>
                </a:effectLst>
              </a:rPr>
              <a:t>indexes </a:t>
            </a:r>
            <a:r>
              <a:rPr lang="en-US">
                <a:solidFill>
                  <a:schemeClr val="accent1"/>
                </a:solidFill>
                <a:effectLst>
                  <a:outerShdw blurRad="38100" dist="38100" dir="2700000" algn="tl">
                    <a:srgbClr val="000000"/>
                  </a:outerShdw>
                </a:effectLst>
              </a:rPr>
              <a:t>i</a:t>
            </a:r>
            <a:r>
              <a:rPr lang="en-US" baseline="-25000">
                <a:solidFill>
                  <a:schemeClr val="accent1"/>
                </a:solidFill>
                <a:effectLst>
                  <a:outerShdw blurRad="38100" dist="38100" dir="2700000" algn="tl">
                    <a:srgbClr val="000000"/>
                  </a:outerShdw>
                </a:effectLst>
              </a:rPr>
              <a:t>1</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j</a:t>
            </a:r>
            <a:r>
              <a:rPr lang="en-US" baseline="-25000">
                <a:solidFill>
                  <a:schemeClr val="accent1"/>
                </a:solidFill>
                <a:effectLst>
                  <a:outerShdw blurRad="38100" dist="38100" dir="2700000" algn="tl">
                    <a:srgbClr val="000000"/>
                  </a:outerShdw>
                </a:effectLst>
              </a:rPr>
              <a:t>1</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k</a:t>
            </a:r>
            <a:r>
              <a:rPr lang="en-US" baseline="-25000">
                <a:solidFill>
                  <a:schemeClr val="accent1"/>
                </a:solidFill>
                <a:effectLst>
                  <a:outerShdw blurRad="38100" dist="38100" dir="2700000" algn="tl">
                    <a:srgbClr val="000000"/>
                  </a:outerShdw>
                </a:effectLst>
              </a:rPr>
              <a:t>1</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i</a:t>
            </a:r>
            <a:r>
              <a:rPr lang="en-US" baseline="-25000">
                <a:solidFill>
                  <a:schemeClr val="accent1"/>
                </a:solidFill>
                <a:effectLst>
                  <a:outerShdw blurRad="38100" dist="38100" dir="2700000" algn="tl">
                    <a:srgbClr val="000000"/>
                  </a:outerShdw>
                </a:effectLst>
              </a:rPr>
              <a:t>2</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j</a:t>
            </a:r>
            <a:r>
              <a:rPr lang="en-US" baseline="-25000">
                <a:solidFill>
                  <a:schemeClr val="accent1"/>
                </a:solidFill>
                <a:effectLst>
                  <a:outerShdw blurRad="38100" dist="38100" dir="2700000" algn="tl">
                    <a:srgbClr val="000000"/>
                  </a:outerShdw>
                </a:effectLst>
              </a:rPr>
              <a:t>2</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k</a:t>
            </a:r>
            <a:r>
              <a:rPr lang="en-US" baseline="-25000">
                <a:solidFill>
                  <a:schemeClr val="accent1"/>
                </a:solidFill>
                <a:effectLst>
                  <a:outerShdw blurRad="38100" dist="38100" dir="2700000" algn="tl">
                    <a:srgbClr val="000000"/>
                  </a:outerShdw>
                </a:effectLst>
              </a:rPr>
              <a:t>2</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i</a:t>
            </a:r>
            <a:r>
              <a:rPr lang="en-US" baseline="-25000">
                <a:solidFill>
                  <a:schemeClr val="accent1"/>
                </a:solidFill>
                <a:effectLst>
                  <a:outerShdw blurRad="38100" dist="38100" dir="2700000" algn="tl">
                    <a:srgbClr val="000000"/>
                  </a:outerShdw>
                </a:effectLst>
              </a:rPr>
              <a:t>3</a:t>
            </a:r>
            <a:endParaRPr lang="en-US">
              <a:effectLst>
                <a:outerShdw blurRad="38100" dist="38100" dir="2700000" algn="tl">
                  <a:srgbClr val="000000"/>
                </a:outerShdw>
              </a:effectLst>
            </a:endParaRPr>
          </a:p>
        </p:txBody>
      </p:sp>
      <p:grpSp>
        <p:nvGrpSpPr>
          <p:cNvPr id="26630" name="Group 6"/>
          <p:cNvGrpSpPr>
            <a:grpSpLocks/>
          </p:cNvGrpSpPr>
          <p:nvPr/>
        </p:nvGrpSpPr>
        <p:grpSpPr bwMode="auto">
          <a:xfrm>
            <a:off x="2514600" y="685800"/>
            <a:ext cx="817563" cy="2514600"/>
            <a:chOff x="2736" y="432"/>
            <a:chExt cx="515" cy="1584"/>
          </a:xfrm>
        </p:grpSpPr>
        <p:sp>
          <p:nvSpPr>
            <p:cNvPr id="1245191" name="Text Box 7"/>
            <p:cNvSpPr txBox="1">
              <a:spLocks noChangeArrowheads="1"/>
            </p:cNvSpPr>
            <p:nvPr/>
          </p:nvSpPr>
          <p:spPr bwMode="auto">
            <a:xfrm>
              <a:off x="2736" y="1017"/>
              <a:ext cx="472"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t>
              </a:r>
            </a:p>
          </p:txBody>
        </p:sp>
        <p:sp>
          <p:nvSpPr>
            <p:cNvPr id="1245192" name="AutoShape 8"/>
            <p:cNvSpPr>
              <a:spLocks/>
            </p:cNvSpPr>
            <p:nvPr/>
          </p:nvSpPr>
          <p:spPr bwMode="auto">
            <a:xfrm>
              <a:off x="3072" y="432"/>
              <a:ext cx="179" cy="1584"/>
            </a:xfrm>
            <a:prstGeom prst="leftBrace">
              <a:avLst>
                <a:gd name="adj1" fmla="val 73743"/>
                <a:gd name="adj2" fmla="val 50000"/>
              </a:avLst>
            </a:prstGeom>
            <a:noFill/>
            <a:ln w="38100" cap="sq">
              <a:solidFill>
                <a:schemeClr val="hlink"/>
              </a:solidFill>
              <a:round/>
              <a:headEnd/>
              <a:tailEnd/>
            </a:ln>
            <a:effectLst/>
          </p:spPr>
          <p:txBody>
            <a:bodyPr wrap="none" lIns="274320" rIns="274320" anchor="ctr">
              <a:spAutoFit/>
            </a:bodyPr>
            <a:lstStyle/>
            <a:p>
              <a:pPr>
                <a:defRPr/>
              </a:pPr>
              <a:endParaRPr lang="en-CA"/>
            </a:p>
          </p:txBody>
        </p:sp>
      </p:grpSp>
      <p:grpSp>
        <p:nvGrpSpPr>
          <p:cNvPr id="26631" name="Group 9"/>
          <p:cNvGrpSpPr>
            <a:grpSpLocks/>
          </p:cNvGrpSpPr>
          <p:nvPr/>
        </p:nvGrpSpPr>
        <p:grpSpPr bwMode="auto">
          <a:xfrm>
            <a:off x="152400" y="3213100"/>
            <a:ext cx="7937500" cy="1892300"/>
            <a:chOff x="96" y="1976"/>
            <a:chExt cx="5000" cy="1192"/>
          </a:xfrm>
        </p:grpSpPr>
        <p:sp>
          <p:nvSpPr>
            <p:cNvPr id="1245194" name="Text Box 10"/>
            <p:cNvSpPr txBox="1">
              <a:spLocks noChangeArrowheads="1"/>
            </p:cNvSpPr>
            <p:nvPr/>
          </p:nvSpPr>
          <p:spPr bwMode="auto">
            <a:xfrm>
              <a:off x="259" y="2303"/>
              <a:ext cx="4666" cy="865"/>
            </a:xfrm>
            <a:prstGeom prst="rect">
              <a:avLst/>
            </a:prstGeom>
            <a:noFill/>
            <a:ln w="38100" cap="sq">
              <a:noFill/>
              <a:miter lim="800000"/>
              <a:headEnd/>
              <a:tailEnd/>
            </a:ln>
            <a:effectLst/>
          </p:spPr>
          <p:txBody>
            <a:bodyPr wrap="none" lIns="274320" rIns="274320">
              <a:spAutoFit/>
            </a:bodyPr>
            <a:lstStyle/>
            <a:p>
              <a:pPr marL="457200" indent="-457200">
                <a:defRPr/>
              </a:pP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 41032011001141011312110011…</a:t>
              </a:r>
              <a:br>
                <a:rPr lang="en-US">
                  <a:effectLst>
                    <a:outerShdw blurRad="38100" dist="38100" dir="2700000" algn="tl">
                      <a:srgbClr val="000000"/>
                    </a:outerShdw>
                  </a:effectLst>
                </a:rPr>
              </a:br>
              <a:r>
                <a:rPr lang="en-US">
                  <a:effectLst>
                    <a:outerShdw blurRad="38100" dist="38100" dir="2700000" algn="tl">
                      <a:srgbClr val="000000"/>
                    </a:outerShdw>
                  </a:effectLst>
                </a:rPr>
                <a:t>  411013001120011041010300121101104…</a:t>
              </a:r>
              <a:br>
                <a:rPr lang="en-US">
                  <a:effectLst>
                    <a:outerShdw blurRad="38100" dist="38100" dir="2700000" algn="tl">
                      <a:srgbClr val="000000"/>
                    </a:outerShdw>
                  </a:effectLst>
                </a:rPr>
              </a:br>
              <a:r>
                <a:rPr lang="en-US">
                  <a:effectLst>
                    <a:outerShdw blurRad="38100" dist="38100" dir="2700000" algn="tl">
                      <a:srgbClr val="000000"/>
                    </a:outerShdw>
                  </a:effectLst>
                </a:rPr>
                <a:t>  4110320011101010 </a:t>
              </a:r>
            </a:p>
          </p:txBody>
        </p:sp>
        <p:sp>
          <p:nvSpPr>
            <p:cNvPr id="1245195" name="Text Box 11"/>
            <p:cNvSpPr txBox="1">
              <a:spLocks noChangeArrowheads="1"/>
            </p:cNvSpPr>
            <p:nvPr/>
          </p:nvSpPr>
          <p:spPr bwMode="auto">
            <a:xfrm>
              <a:off x="96" y="1976"/>
              <a:ext cx="5000"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An integer </a:t>
              </a: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encoding a valid computation of a TM</a:t>
              </a:r>
            </a:p>
          </p:txBody>
        </p:sp>
        <p:sp>
          <p:nvSpPr>
            <p:cNvPr id="1245196" name="Rectangle 12"/>
            <p:cNvSpPr>
              <a:spLocks noChangeArrowheads="1"/>
            </p:cNvSpPr>
            <p:nvPr/>
          </p:nvSpPr>
          <p:spPr bwMode="auto">
            <a:xfrm>
              <a:off x="259" y="2303"/>
              <a:ext cx="4554" cy="823"/>
            </a:xfrm>
            <a:prstGeom prst="rect">
              <a:avLst/>
            </a:prstGeom>
            <a:noFill/>
            <a:ln w="38100" cap="sq">
              <a:solidFill>
                <a:schemeClr val="accent2"/>
              </a:solidFill>
              <a:miter lim="800000"/>
              <a:headEnd/>
              <a:tailEnd/>
            </a:ln>
            <a:effectLst/>
          </p:spPr>
          <p:txBody>
            <a:bodyPr lIns="274320" rIns="274320" anchor="ctr"/>
            <a:lstStyle/>
            <a:p>
              <a:pPr algn="ctr">
                <a:defRPr/>
              </a:pPr>
              <a:endParaRPr lang="en-US">
                <a:effectLst>
                  <a:outerShdw blurRad="38100" dist="38100" dir="2700000" algn="tl">
                    <a:srgbClr val="000000"/>
                  </a:outerShdw>
                </a:effectLst>
              </a:endParaRPr>
            </a:p>
          </p:txBody>
        </p:sp>
      </p:grpSp>
      <p:grpSp>
        <p:nvGrpSpPr>
          <p:cNvPr id="26632" name="Group 13"/>
          <p:cNvGrpSpPr>
            <a:grpSpLocks/>
          </p:cNvGrpSpPr>
          <p:nvPr/>
        </p:nvGrpSpPr>
        <p:grpSpPr bwMode="auto">
          <a:xfrm>
            <a:off x="1139825" y="4419600"/>
            <a:ext cx="6369050" cy="430213"/>
            <a:chOff x="718" y="2784"/>
            <a:chExt cx="4012" cy="271"/>
          </a:xfrm>
        </p:grpSpPr>
        <p:sp>
          <p:nvSpPr>
            <p:cNvPr id="1245198" name="Text Box 14"/>
            <p:cNvSpPr txBox="1">
              <a:spLocks noChangeArrowheads="1"/>
            </p:cNvSpPr>
            <p:nvPr/>
          </p:nvSpPr>
          <p:spPr bwMode="auto">
            <a:xfrm>
              <a:off x="718" y="2784"/>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i</a:t>
              </a:r>
              <a:r>
                <a:rPr lang="en-US" sz="1800" baseline="-25000">
                  <a:solidFill>
                    <a:schemeClr val="accent1"/>
                  </a:solidFill>
                  <a:effectLst>
                    <a:outerShdw blurRad="38100" dist="38100" dir="2700000" algn="tl">
                      <a:srgbClr val="000000"/>
                    </a:outerShdw>
                  </a:effectLst>
                </a:rPr>
                <a:t>1</a:t>
              </a:r>
            </a:p>
          </p:txBody>
        </p:sp>
        <p:sp>
          <p:nvSpPr>
            <p:cNvPr id="1245199" name="Text Box 15"/>
            <p:cNvSpPr txBox="1">
              <a:spLocks noChangeArrowheads="1"/>
            </p:cNvSpPr>
            <p:nvPr/>
          </p:nvSpPr>
          <p:spPr bwMode="auto">
            <a:xfrm>
              <a:off x="1246" y="2784"/>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j</a:t>
              </a:r>
              <a:r>
                <a:rPr lang="en-US" sz="1800" baseline="-25000">
                  <a:solidFill>
                    <a:schemeClr val="accent1"/>
                  </a:solidFill>
                  <a:effectLst>
                    <a:outerShdw blurRad="38100" dist="38100" dir="2700000" algn="tl">
                      <a:srgbClr val="000000"/>
                    </a:outerShdw>
                  </a:effectLst>
                </a:rPr>
                <a:t>1</a:t>
              </a:r>
            </a:p>
          </p:txBody>
        </p:sp>
        <p:sp>
          <p:nvSpPr>
            <p:cNvPr id="1245200" name="Text Box 16"/>
            <p:cNvSpPr txBox="1">
              <a:spLocks noChangeArrowheads="1"/>
            </p:cNvSpPr>
            <p:nvPr/>
          </p:nvSpPr>
          <p:spPr bwMode="auto">
            <a:xfrm>
              <a:off x="1800" y="2801"/>
              <a:ext cx="466"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k</a:t>
              </a:r>
              <a:r>
                <a:rPr lang="en-US" sz="1800" baseline="-25000">
                  <a:solidFill>
                    <a:schemeClr val="accent1"/>
                  </a:solidFill>
                  <a:effectLst>
                    <a:outerShdw blurRad="38100" dist="38100" dir="2700000" algn="tl">
                      <a:srgbClr val="000000"/>
                    </a:outerShdw>
                  </a:effectLst>
                </a:rPr>
                <a:t>1</a:t>
              </a:r>
            </a:p>
          </p:txBody>
        </p:sp>
        <p:sp>
          <p:nvSpPr>
            <p:cNvPr id="1245201" name="Text Box 17"/>
            <p:cNvSpPr txBox="1">
              <a:spLocks noChangeArrowheads="1"/>
            </p:cNvSpPr>
            <p:nvPr/>
          </p:nvSpPr>
          <p:spPr bwMode="auto">
            <a:xfrm>
              <a:off x="2502" y="2793"/>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i</a:t>
              </a:r>
              <a:r>
                <a:rPr lang="en-US" sz="1800" baseline="-25000">
                  <a:solidFill>
                    <a:schemeClr val="accent1"/>
                  </a:solidFill>
                  <a:effectLst>
                    <a:outerShdw blurRad="38100" dist="38100" dir="2700000" algn="tl">
                      <a:srgbClr val="000000"/>
                    </a:outerShdw>
                  </a:effectLst>
                </a:rPr>
                <a:t>2</a:t>
              </a:r>
            </a:p>
          </p:txBody>
        </p:sp>
        <p:sp>
          <p:nvSpPr>
            <p:cNvPr id="1245202" name="Text Box 18"/>
            <p:cNvSpPr txBox="1">
              <a:spLocks noChangeArrowheads="1"/>
            </p:cNvSpPr>
            <p:nvPr/>
          </p:nvSpPr>
          <p:spPr bwMode="auto">
            <a:xfrm>
              <a:off x="3032" y="2793"/>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j</a:t>
              </a:r>
              <a:r>
                <a:rPr lang="en-US" sz="1800" baseline="-25000">
                  <a:solidFill>
                    <a:schemeClr val="accent1"/>
                  </a:solidFill>
                  <a:effectLst>
                    <a:outerShdw blurRad="38100" dist="38100" dir="2700000" algn="tl">
                      <a:srgbClr val="000000"/>
                    </a:outerShdw>
                  </a:effectLst>
                </a:rPr>
                <a:t>2</a:t>
              </a:r>
            </a:p>
          </p:txBody>
        </p:sp>
        <p:sp>
          <p:nvSpPr>
            <p:cNvPr id="1245203" name="Text Box 19"/>
            <p:cNvSpPr txBox="1">
              <a:spLocks noChangeArrowheads="1"/>
            </p:cNvSpPr>
            <p:nvPr/>
          </p:nvSpPr>
          <p:spPr bwMode="auto">
            <a:xfrm>
              <a:off x="3488" y="2809"/>
              <a:ext cx="466"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k</a:t>
              </a:r>
              <a:r>
                <a:rPr lang="en-US" sz="1800" baseline="-25000">
                  <a:solidFill>
                    <a:schemeClr val="accent1"/>
                  </a:solidFill>
                  <a:effectLst>
                    <a:outerShdw blurRad="38100" dist="38100" dir="2700000" algn="tl">
                      <a:srgbClr val="000000"/>
                    </a:outerShdw>
                  </a:effectLst>
                </a:rPr>
                <a:t>2</a:t>
              </a:r>
            </a:p>
          </p:txBody>
        </p:sp>
        <p:sp>
          <p:nvSpPr>
            <p:cNvPr id="1245204" name="Text Box 20"/>
            <p:cNvSpPr txBox="1">
              <a:spLocks noChangeArrowheads="1"/>
            </p:cNvSpPr>
            <p:nvPr/>
          </p:nvSpPr>
          <p:spPr bwMode="auto">
            <a:xfrm>
              <a:off x="4296" y="2824"/>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i</a:t>
              </a:r>
              <a:r>
                <a:rPr lang="en-US" sz="1800" baseline="-25000">
                  <a:solidFill>
                    <a:schemeClr val="accent1"/>
                  </a:solidFill>
                  <a:effectLst>
                    <a:outerShdw blurRad="38100" dist="38100" dir="2700000" algn="tl">
                      <a:srgbClr val="000000"/>
                    </a:outerShdw>
                  </a:effectLst>
                </a:rPr>
                <a:t>3</a:t>
              </a:r>
            </a:p>
          </p:txBody>
        </p:sp>
      </p:grpSp>
      <p:sp>
        <p:nvSpPr>
          <p:cNvPr id="1245205" name="Text Box 21"/>
          <p:cNvSpPr txBox="1">
            <a:spLocks noChangeArrowheads="1"/>
          </p:cNvSpPr>
          <p:nvPr/>
        </p:nvSpPr>
        <p:spPr bwMode="auto">
          <a:xfrm>
            <a:off x="469900" y="5187950"/>
            <a:ext cx="6972300"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x = </a:t>
            </a:r>
            <a:r>
              <a:rPr lang="en-US">
                <a:effectLst>
                  <a:outerShdw blurRad="38100" dist="38100" dir="2700000" algn="tl">
                    <a:srgbClr val="000000"/>
                  </a:outerShdw>
                </a:effectLst>
                <a:latin typeface="Symbol" pitchFamily="18" charset="2"/>
                <a:sym typeface="Symbol" pitchFamily="18" charset="2"/>
              </a:rPr>
              <a:t></a:t>
            </a: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/10</a:t>
            </a:r>
            <a:r>
              <a:rPr lang="en-US" baseline="30000">
                <a:solidFill>
                  <a:schemeClr val="accent1"/>
                </a:solidFill>
                <a:effectLst>
                  <a:outerShdw blurRad="38100" dist="38100" dir="2700000" algn="tl">
                    <a:srgbClr val="000000"/>
                  </a:outerShdw>
                </a:effectLst>
              </a:rPr>
              <a:t>j</a:t>
            </a:r>
            <a:r>
              <a:rPr lang="en-US">
                <a:effectLst>
                  <a:outerShdw blurRad="38100" dist="38100" dir="2700000" algn="tl">
                    <a:srgbClr val="000000"/>
                  </a:outerShdw>
                </a:effectLst>
                <a:latin typeface="Symbol" pitchFamily="18" charset="2"/>
                <a:sym typeface="Symbol" pitchFamily="18" charset="2"/>
              </a:rPr>
              <a:t></a:t>
            </a:r>
            <a:r>
              <a:rPr lang="en-US">
                <a:effectLst>
                  <a:outerShdw blurRad="38100" dist="38100" dir="2700000" algn="tl">
                    <a:srgbClr val="000000"/>
                  </a:outerShdw>
                </a:effectLst>
              </a:rPr>
              <a:t>  </a:t>
            </a:r>
          </a:p>
          <a:p>
            <a:pPr>
              <a:defRPr/>
            </a:pPr>
            <a:r>
              <a:rPr lang="en-US">
                <a:effectLst>
                  <a:outerShdw blurRad="38100" dist="38100" dir="2700000" algn="tl">
                    <a:srgbClr val="000000"/>
                  </a:outerShdw>
                </a:effectLst>
              </a:rPr>
              <a:t>   = 41032011001141011312110011…41101</a:t>
            </a:r>
          </a:p>
        </p:txBody>
      </p:sp>
      <p:sp>
        <p:nvSpPr>
          <p:cNvPr id="1245206" name="Text Box 22"/>
          <p:cNvSpPr txBox="1">
            <a:spLocks noChangeArrowheads="1"/>
          </p:cNvSpPr>
          <p:nvPr/>
        </p:nvSpPr>
        <p:spPr bwMode="auto">
          <a:xfrm>
            <a:off x="495300" y="5988050"/>
            <a:ext cx="6972300"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y = </a:t>
            </a:r>
            <a:r>
              <a:rPr lang="en-US">
                <a:effectLst>
                  <a:outerShdw blurRad="38100" dist="38100" dir="2700000" algn="tl">
                    <a:srgbClr val="000000"/>
                  </a:outerShdw>
                </a:effectLst>
                <a:latin typeface="Symbol" pitchFamily="18" charset="2"/>
                <a:sym typeface="Symbol" pitchFamily="18" charset="2"/>
              </a:rPr>
              <a:t></a:t>
            </a: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/10</a:t>
            </a:r>
            <a:r>
              <a:rPr lang="en-US" baseline="30000">
                <a:solidFill>
                  <a:schemeClr val="accent1"/>
                </a:solidFill>
                <a:effectLst>
                  <a:outerShdw blurRad="38100" dist="38100" dir="2700000" algn="tl">
                    <a:srgbClr val="000000"/>
                  </a:outerShdw>
                </a:effectLst>
              </a:rPr>
              <a:t>i-1</a:t>
            </a:r>
            <a:r>
              <a:rPr lang="en-US">
                <a:effectLst>
                  <a:outerShdw blurRad="38100" dist="38100" dir="2700000" algn="tl">
                    <a:srgbClr val="000000"/>
                  </a:outerShdw>
                </a:effectLst>
                <a:latin typeface="Symbol" pitchFamily="18" charset="2"/>
                <a:sym typeface="Symbol" pitchFamily="18" charset="2"/>
              </a:rPr>
              <a:t></a:t>
            </a:r>
            <a:r>
              <a:rPr lang="en-US">
                <a:effectLst>
                  <a:outerShdw blurRad="38100" dist="38100" dir="2700000" algn="tl">
                    <a:srgbClr val="000000"/>
                  </a:outerShdw>
                </a:effectLst>
              </a:rPr>
              <a:t> </a:t>
            </a:r>
            <a:r>
              <a:rPr lang="en-US">
                <a:effectLst>
                  <a:outerShdw blurRad="38100" dist="38100" dir="2700000" algn="tl">
                    <a:srgbClr val="000000"/>
                  </a:outerShdw>
                </a:effectLst>
                <a:latin typeface="Arial" charset="0"/>
                <a:cs typeface="Arial" charset="0"/>
              </a:rPr>
              <a:t>×</a:t>
            </a:r>
            <a:r>
              <a:rPr lang="en-US">
                <a:effectLst>
                  <a:outerShdw blurRad="38100" dist="38100" dir="2700000" algn="tl">
                    <a:srgbClr val="000000"/>
                  </a:outerShdw>
                </a:effectLst>
              </a:rPr>
              <a:t> 10</a:t>
            </a:r>
            <a:r>
              <a:rPr lang="en-US" baseline="30000">
                <a:solidFill>
                  <a:schemeClr val="accent1"/>
                </a:solidFill>
                <a:effectLst>
                  <a:outerShdw blurRad="38100" dist="38100" dir="2700000" algn="tl">
                    <a:srgbClr val="000000"/>
                  </a:outerShdw>
                </a:effectLst>
              </a:rPr>
              <a:t>i-j-1</a:t>
            </a:r>
            <a:endParaRPr lang="en-US">
              <a:solidFill>
                <a:schemeClr val="accent1"/>
              </a:solidFill>
              <a:effectLst>
                <a:outerShdw blurRad="38100" dist="38100" dir="2700000" algn="tl">
                  <a:srgbClr val="000000"/>
                </a:outerShdw>
              </a:effectLst>
            </a:endParaRPr>
          </a:p>
          <a:p>
            <a:pPr>
              <a:defRPr/>
            </a:pPr>
            <a:r>
              <a:rPr lang="en-US">
                <a:effectLst>
                  <a:outerShdw blurRad="38100" dist="38100" dir="2700000" algn="tl">
                    <a:srgbClr val="000000"/>
                  </a:outerShdw>
                </a:effectLst>
              </a:rPr>
              <a:t>   = 41032011001141011312110011…40000</a:t>
            </a:r>
          </a:p>
        </p:txBody>
      </p:sp>
      <p:sp>
        <p:nvSpPr>
          <p:cNvPr id="1245207" name="Text Box 23"/>
          <p:cNvSpPr txBox="1">
            <a:spLocks noChangeArrowheads="1"/>
          </p:cNvSpPr>
          <p:nvPr/>
        </p:nvSpPr>
        <p:spPr bwMode="auto">
          <a:xfrm>
            <a:off x="7259638" y="6400800"/>
            <a:ext cx="2112962" cy="519113"/>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x-y = 1011</a:t>
            </a:r>
          </a:p>
        </p:txBody>
      </p:sp>
      <p:sp>
        <p:nvSpPr>
          <p:cNvPr id="1245208" name="Rectangle 24"/>
          <p:cNvSpPr>
            <a:spLocks noChangeArrowheads="1"/>
          </p:cNvSpPr>
          <p:nvPr/>
        </p:nvSpPr>
        <p:spPr bwMode="auto">
          <a:xfrm>
            <a:off x="3590925" y="1371600"/>
            <a:ext cx="4333875" cy="519113"/>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sym typeface="Symbol" pitchFamily="18" charset="2"/>
              </a:rPr>
              <a:t>Cut out from index </a:t>
            </a:r>
            <a:r>
              <a:rPr lang="en-US">
                <a:solidFill>
                  <a:schemeClr val="accent1"/>
                </a:solidFill>
                <a:effectLst>
                  <a:outerShdw blurRad="38100" dist="38100" dir="2700000" algn="tl">
                    <a:srgbClr val="000000"/>
                  </a:outerShdw>
                </a:effectLst>
                <a:sym typeface="Symbol" pitchFamily="18" charset="2"/>
              </a:rPr>
              <a:t>i</a:t>
            </a:r>
            <a:r>
              <a:rPr lang="en-US" baseline="-25000">
                <a:solidFill>
                  <a:schemeClr val="accent1"/>
                </a:solidFill>
                <a:effectLst>
                  <a:outerShdw blurRad="38100" dist="38100" dir="2700000" algn="tl">
                    <a:srgbClr val="000000"/>
                  </a:outerShdw>
                </a:effectLst>
                <a:sym typeface="Symbol" pitchFamily="18" charset="2"/>
              </a:rPr>
              <a:t>1</a:t>
            </a:r>
            <a:r>
              <a:rPr lang="en-US">
                <a:effectLst>
                  <a:outerShdw blurRad="38100" dist="38100" dir="2700000" algn="tl">
                    <a:srgbClr val="000000"/>
                  </a:outerShdw>
                </a:effectLst>
                <a:sym typeface="Symbol" pitchFamily="18" charset="2"/>
              </a:rPr>
              <a:t> to </a:t>
            </a:r>
            <a:r>
              <a:rPr lang="en-US">
                <a:solidFill>
                  <a:schemeClr val="accent1"/>
                </a:solidFill>
                <a:effectLst>
                  <a:outerShdw blurRad="38100" dist="38100" dir="2700000" algn="tl">
                    <a:srgbClr val="000000"/>
                  </a:outerShdw>
                </a:effectLst>
                <a:sym typeface="Symbol" pitchFamily="18" charset="2"/>
              </a:rPr>
              <a:t>j</a:t>
            </a:r>
            <a:r>
              <a:rPr lang="en-US" baseline="-25000">
                <a:solidFill>
                  <a:schemeClr val="accent1"/>
                </a:solidFill>
                <a:effectLst>
                  <a:outerShdw blurRad="38100" dist="38100" dir="2700000" algn="tl">
                    <a:srgbClr val="000000"/>
                  </a:outerShdw>
                </a:effectLst>
                <a:sym typeface="Symbol" pitchFamily="18" charset="2"/>
              </a:rPr>
              <a:t>1</a:t>
            </a:r>
            <a:r>
              <a:rPr lang="en-US">
                <a:effectLst>
                  <a:outerShdw blurRad="38100" dist="38100" dir="2700000" algn="tl">
                    <a:srgbClr val="000000"/>
                  </a:outerShdw>
                </a:effectLst>
                <a:sym typeface="Symbol" pitchFamily="18" charset="2"/>
              </a:rPr>
              <a:t>.</a:t>
            </a:r>
          </a:p>
        </p:txBody>
      </p:sp>
      <p:sp>
        <p:nvSpPr>
          <p:cNvPr id="1245209" name="Line 25"/>
          <p:cNvSpPr>
            <a:spLocks noChangeShapeType="1"/>
          </p:cNvSpPr>
          <p:nvPr/>
        </p:nvSpPr>
        <p:spPr bwMode="auto">
          <a:xfrm>
            <a:off x="1524000" y="4572000"/>
            <a:ext cx="609600" cy="0"/>
          </a:xfrm>
          <a:prstGeom prst="line">
            <a:avLst/>
          </a:prstGeom>
          <a:noFill/>
          <a:ln w="38100" cap="sq">
            <a:solidFill>
              <a:schemeClr val="accent1"/>
            </a:solidFill>
            <a:round/>
            <a:headEnd/>
            <a:tailEnd/>
          </a:ln>
          <a:effectLst/>
        </p:spPr>
        <p:txBody>
          <a:bodyPr lIns="274320" rIns="274320">
            <a:spAutoFit/>
          </a:bodyPr>
          <a:lstStyle/>
          <a:p>
            <a:pPr>
              <a:defRPr/>
            </a:pPr>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45208"/>
                                        </p:tgtEl>
                                        <p:attrNameLst>
                                          <p:attrName>style.visibility</p:attrName>
                                        </p:attrNameLst>
                                      </p:cBhvr>
                                      <p:to>
                                        <p:strVal val="visible"/>
                                      </p:to>
                                    </p:set>
                                    <p:anim calcmode="lin" valueType="num">
                                      <p:cBhvr additive="base">
                                        <p:cTn id="7" dur="500" fill="hold"/>
                                        <p:tgtEl>
                                          <p:spTgt spid="1245208"/>
                                        </p:tgtEl>
                                        <p:attrNameLst>
                                          <p:attrName>ppt_x</p:attrName>
                                        </p:attrNameLst>
                                      </p:cBhvr>
                                      <p:tavLst>
                                        <p:tav tm="0">
                                          <p:val>
                                            <p:strVal val="1+#ppt_w/2"/>
                                          </p:val>
                                        </p:tav>
                                        <p:tav tm="100000">
                                          <p:val>
                                            <p:strVal val="#ppt_x"/>
                                          </p:val>
                                        </p:tav>
                                      </p:tavLst>
                                    </p:anim>
                                    <p:anim calcmode="lin" valueType="num">
                                      <p:cBhvr additive="base">
                                        <p:cTn id="8" dur="500" fill="hold"/>
                                        <p:tgtEl>
                                          <p:spTgt spid="1245208"/>
                                        </p:tgtEl>
                                        <p:attrNameLst>
                                          <p:attrName>ppt_y</p:attrName>
                                        </p:attrNameLst>
                                      </p:cBhvr>
                                      <p:tavLst>
                                        <p:tav tm="0">
                                          <p:val>
                                            <p:strVal val="#ppt_y"/>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245209"/>
                                        </p:tgtEl>
                                        <p:attrNameLst>
                                          <p:attrName>style.visibility</p:attrName>
                                        </p:attrNameLst>
                                      </p:cBhvr>
                                      <p:to>
                                        <p:strVal val="visible"/>
                                      </p:to>
                                    </p:set>
                                    <p:anim calcmode="lin" valueType="num">
                                      <p:cBhvr additive="base">
                                        <p:cTn id="11" dur="500" fill="hold"/>
                                        <p:tgtEl>
                                          <p:spTgt spid="1245209"/>
                                        </p:tgtEl>
                                        <p:attrNameLst>
                                          <p:attrName>ppt_x</p:attrName>
                                        </p:attrNameLst>
                                      </p:cBhvr>
                                      <p:tavLst>
                                        <p:tav tm="0">
                                          <p:val>
                                            <p:strVal val="#ppt_x"/>
                                          </p:val>
                                        </p:tav>
                                        <p:tav tm="100000">
                                          <p:val>
                                            <p:strVal val="#ppt_x"/>
                                          </p:val>
                                        </p:tav>
                                      </p:tavLst>
                                    </p:anim>
                                    <p:anim calcmode="lin" valueType="num">
                                      <p:cBhvr additive="base">
                                        <p:cTn id="12" dur="500" fill="hold"/>
                                        <p:tgtEl>
                                          <p:spTgt spid="1245209"/>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245205"/>
                                        </p:tgtEl>
                                        <p:attrNameLst>
                                          <p:attrName>style.visibility</p:attrName>
                                        </p:attrNameLst>
                                      </p:cBhvr>
                                      <p:to>
                                        <p:strVal val="visible"/>
                                      </p:to>
                                    </p:set>
                                    <p:anim calcmode="lin" valueType="num">
                                      <p:cBhvr additive="base">
                                        <p:cTn id="17" dur="500" fill="hold"/>
                                        <p:tgtEl>
                                          <p:spTgt spid="1245205"/>
                                        </p:tgtEl>
                                        <p:attrNameLst>
                                          <p:attrName>ppt_x</p:attrName>
                                        </p:attrNameLst>
                                      </p:cBhvr>
                                      <p:tavLst>
                                        <p:tav tm="0">
                                          <p:val>
                                            <p:strVal val="#ppt_x"/>
                                          </p:val>
                                        </p:tav>
                                        <p:tav tm="100000">
                                          <p:val>
                                            <p:strVal val="#ppt_x"/>
                                          </p:val>
                                        </p:tav>
                                      </p:tavLst>
                                    </p:anim>
                                    <p:anim calcmode="lin" valueType="num">
                                      <p:cBhvr additive="base">
                                        <p:cTn id="18" dur="500" fill="hold"/>
                                        <p:tgtEl>
                                          <p:spTgt spid="1245205"/>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45206"/>
                                        </p:tgtEl>
                                        <p:attrNameLst>
                                          <p:attrName>style.visibility</p:attrName>
                                        </p:attrNameLst>
                                      </p:cBhvr>
                                      <p:to>
                                        <p:strVal val="visible"/>
                                      </p:to>
                                    </p:set>
                                    <p:anim calcmode="lin" valueType="num">
                                      <p:cBhvr additive="base">
                                        <p:cTn id="23" dur="500" fill="hold"/>
                                        <p:tgtEl>
                                          <p:spTgt spid="1245206"/>
                                        </p:tgtEl>
                                        <p:attrNameLst>
                                          <p:attrName>ppt_x</p:attrName>
                                        </p:attrNameLst>
                                      </p:cBhvr>
                                      <p:tavLst>
                                        <p:tav tm="0">
                                          <p:val>
                                            <p:strVal val="#ppt_x"/>
                                          </p:val>
                                        </p:tav>
                                        <p:tav tm="100000">
                                          <p:val>
                                            <p:strVal val="#ppt_x"/>
                                          </p:val>
                                        </p:tav>
                                      </p:tavLst>
                                    </p:anim>
                                    <p:anim calcmode="lin" valueType="num">
                                      <p:cBhvr additive="base">
                                        <p:cTn id="24" dur="500" fill="hold"/>
                                        <p:tgtEl>
                                          <p:spTgt spid="1245206"/>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245207"/>
                                        </p:tgtEl>
                                        <p:attrNameLst>
                                          <p:attrName>style.visibility</p:attrName>
                                        </p:attrNameLst>
                                      </p:cBhvr>
                                      <p:to>
                                        <p:strVal val="visible"/>
                                      </p:to>
                                    </p:set>
                                    <p:anim calcmode="lin" valueType="num">
                                      <p:cBhvr additive="base">
                                        <p:cTn id="29" dur="500" fill="hold"/>
                                        <p:tgtEl>
                                          <p:spTgt spid="1245207"/>
                                        </p:tgtEl>
                                        <p:attrNameLst>
                                          <p:attrName>ppt_x</p:attrName>
                                        </p:attrNameLst>
                                      </p:cBhvr>
                                      <p:tavLst>
                                        <p:tav tm="0">
                                          <p:val>
                                            <p:strVal val="#ppt_x"/>
                                          </p:val>
                                        </p:tav>
                                        <p:tav tm="100000">
                                          <p:val>
                                            <p:strVal val="#ppt_x"/>
                                          </p:val>
                                        </p:tav>
                                      </p:tavLst>
                                    </p:anim>
                                    <p:anim calcmode="lin" valueType="num">
                                      <p:cBhvr additive="base">
                                        <p:cTn id="30" dur="500" fill="hold"/>
                                        <p:tgtEl>
                                          <p:spTgt spid="12452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5205" grpId="0"/>
      <p:bldP spid="1245206" grpId="0"/>
      <p:bldP spid="1245207" grpId="0"/>
      <p:bldP spid="124520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46211" name="Text Box 3"/>
          <p:cNvSpPr txBox="1">
            <a:spLocks noChangeArrowheads="1"/>
          </p:cNvSpPr>
          <p:nvPr/>
        </p:nvSpPr>
        <p:spPr bwMode="auto">
          <a:xfrm>
            <a:off x="1524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a:effectLst>
                  <a:outerShdw blurRad="38100" dist="38100" dir="2700000" algn="tl">
                    <a:srgbClr val="000000"/>
                  </a:outerShdw>
                </a:effectLst>
                <a:sym typeface="Symbol" pitchFamily="18" charset="2"/>
              </a:rPr>
              <a:t>Math statement:</a:t>
            </a:r>
            <a:br>
              <a:rPr lang="en-US">
                <a:effectLst>
                  <a:outerShdw blurRad="38100" dist="38100" dir="2700000" algn="tl">
                    <a:srgbClr val="000000"/>
                  </a:outerShdw>
                </a:effectLst>
                <a:sym typeface="Symbol" pitchFamily="18" charset="2"/>
              </a:rPr>
            </a:br>
            <a:r>
              <a:rPr lang="en-US">
                <a:effectLst>
                  <a:outerShdw blurRad="38100" dist="38100" dir="2700000" algn="tl">
                    <a:srgbClr val="000000"/>
                  </a:outerShdw>
                </a:effectLst>
                <a:sym typeface="Symbol" pitchFamily="18" charset="2"/>
              </a:rPr>
              <a:t></a:t>
            </a:r>
            <a:r>
              <a:rPr lang="en-US">
                <a:effectLst>
                  <a:outerShdw blurRad="38100" dist="38100" dir="2700000" algn="tl">
                    <a:srgbClr val="000000"/>
                  </a:outerShdw>
                </a:effectLst>
              </a:rPr>
              <a:t> “time steps t” </a:t>
            </a:r>
            <a:br>
              <a:rPr lang="en-US">
                <a:effectLst>
                  <a:outerShdw blurRad="38100" dist="38100" dir="2700000" algn="tl">
                    <a:srgbClr val="000000"/>
                  </a:outerShdw>
                </a:effectLst>
                <a:sym typeface="Symbol" pitchFamily="18" charset="2"/>
              </a:rPr>
            </a:br>
            <a:endParaRPr lang="en-US">
              <a:effectLst/>
            </a:endParaRPr>
          </a:p>
          <a:p>
            <a:pPr>
              <a:defRPr/>
            </a:pPr>
            <a:endParaRPr lang="en-US">
              <a:effectLst/>
            </a:endParaRPr>
          </a:p>
        </p:txBody>
      </p:sp>
      <p:sp>
        <p:nvSpPr>
          <p:cNvPr id="1246212"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sp>
        <p:nvSpPr>
          <p:cNvPr id="1246213" name="Text Box 5"/>
          <p:cNvSpPr txBox="1">
            <a:spLocks noChangeArrowheads="1"/>
          </p:cNvSpPr>
          <p:nvPr/>
        </p:nvSpPr>
        <p:spPr bwMode="auto">
          <a:xfrm>
            <a:off x="3276600" y="1187450"/>
            <a:ext cx="3486150"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“Cut out state, tape, </a:t>
            </a:r>
            <a:br>
              <a:rPr lang="en-US">
                <a:effectLst>
                  <a:outerShdw blurRad="38100" dist="38100" dir="2700000" algn="tl">
                    <a:srgbClr val="000000"/>
                  </a:outerShdw>
                </a:effectLst>
              </a:rPr>
            </a:br>
            <a:r>
              <a:rPr lang="en-US">
                <a:effectLst>
                  <a:outerShdw blurRad="38100" dist="38100" dir="2700000" algn="tl">
                    <a:srgbClr val="000000"/>
                  </a:outerShdw>
                </a:effectLst>
              </a:rPr>
              <a:t>  head, digit at head”</a:t>
            </a:r>
          </a:p>
        </p:txBody>
      </p:sp>
      <p:sp>
        <p:nvSpPr>
          <p:cNvPr id="1246214" name="Text Box 6"/>
          <p:cNvSpPr txBox="1">
            <a:spLocks noChangeArrowheads="1"/>
          </p:cNvSpPr>
          <p:nvPr/>
        </p:nvSpPr>
        <p:spPr bwMode="auto">
          <a:xfrm>
            <a:off x="3338513" y="2254250"/>
            <a:ext cx="4146550"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“Cut out next state, tape, </a:t>
            </a:r>
            <a:br>
              <a:rPr lang="en-US">
                <a:effectLst>
                  <a:outerShdw blurRad="38100" dist="38100" dir="2700000" algn="tl">
                    <a:srgbClr val="000000"/>
                  </a:outerShdw>
                </a:effectLst>
              </a:rPr>
            </a:br>
            <a:r>
              <a:rPr lang="en-US">
                <a:effectLst>
                  <a:outerShdw blurRad="38100" dist="38100" dir="2700000" algn="tl">
                    <a:srgbClr val="000000"/>
                  </a:outerShdw>
                </a:effectLst>
              </a:rPr>
              <a:t>  head, digit at old head”</a:t>
            </a:r>
          </a:p>
        </p:txBody>
      </p:sp>
      <p:sp>
        <p:nvSpPr>
          <p:cNvPr id="1246215" name="Text Box 7"/>
          <p:cNvSpPr txBox="1">
            <a:spLocks noChangeArrowheads="1"/>
          </p:cNvSpPr>
          <p:nvPr/>
        </p:nvSpPr>
        <p:spPr bwMode="auto">
          <a:xfrm>
            <a:off x="868363" y="5246688"/>
            <a:ext cx="3273425" cy="137318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state</a:t>
            </a:r>
            <a:r>
              <a:rPr lang="en-US" baseline="-25000">
                <a:effectLst>
                  <a:outerShdw blurRad="38100" dist="38100" dir="2700000" algn="tl">
                    <a:srgbClr val="000000"/>
                  </a:outerShdw>
                </a:effectLst>
              </a:rPr>
              <a:t>t</a:t>
            </a:r>
            <a:r>
              <a:rPr lang="en-US">
                <a:effectLst>
                  <a:outerShdw blurRad="38100" dist="38100" dir="2700000" algn="tl">
                    <a:srgbClr val="000000"/>
                  </a:outerShdw>
                </a:effectLst>
              </a:rPr>
              <a:t> = 1101</a:t>
            </a:r>
          </a:p>
          <a:p>
            <a:pPr>
              <a:defRPr/>
            </a:pPr>
            <a:r>
              <a:rPr lang="en-US">
                <a:effectLst>
                  <a:outerShdw blurRad="38100" dist="38100" dir="2700000" algn="tl">
                    <a:srgbClr val="000000"/>
                  </a:outerShdw>
                </a:effectLst>
              </a:rPr>
              <a:t>tape</a:t>
            </a:r>
            <a:r>
              <a:rPr lang="en-US" baseline="-25000">
                <a:effectLst>
                  <a:outerShdw blurRad="38100" dist="38100" dir="2700000" algn="tl">
                    <a:srgbClr val="000000"/>
                  </a:outerShdw>
                </a:effectLst>
              </a:rPr>
              <a:t>t</a:t>
            </a:r>
            <a:r>
              <a:rPr lang="en-US">
                <a:effectLst>
                  <a:outerShdw blurRad="38100" dist="38100" dir="2700000" algn="tl">
                    <a:srgbClr val="000000"/>
                  </a:outerShdw>
                </a:effectLst>
              </a:rPr>
              <a:t>  = 001100110</a:t>
            </a:r>
          </a:p>
          <a:p>
            <a:pPr>
              <a:defRPr/>
            </a:pPr>
            <a:r>
              <a:rPr lang="en-US">
                <a:effectLst>
                  <a:outerShdw blurRad="38100" dist="38100" dir="2700000" algn="tl">
                    <a:srgbClr val="000000"/>
                  </a:outerShdw>
                </a:effectLst>
              </a:rPr>
              <a:t>digit at head</a:t>
            </a:r>
            <a:r>
              <a:rPr lang="en-US" baseline="-25000">
                <a:effectLst>
                  <a:outerShdw blurRad="38100" dist="38100" dir="2700000" algn="tl">
                    <a:srgbClr val="000000"/>
                  </a:outerShdw>
                </a:effectLst>
              </a:rPr>
              <a:t>t</a:t>
            </a:r>
            <a:r>
              <a:rPr lang="en-US">
                <a:effectLst>
                  <a:outerShdw blurRad="38100" dist="38100" dir="2700000" algn="tl">
                    <a:srgbClr val="000000"/>
                  </a:outerShdw>
                </a:effectLst>
              </a:rPr>
              <a:t> = 0</a:t>
            </a:r>
          </a:p>
        </p:txBody>
      </p:sp>
      <p:sp>
        <p:nvSpPr>
          <p:cNvPr id="1246216" name="Line 8"/>
          <p:cNvSpPr>
            <a:spLocks noChangeShapeType="1"/>
          </p:cNvSpPr>
          <p:nvPr/>
        </p:nvSpPr>
        <p:spPr bwMode="auto">
          <a:xfrm flipV="1">
            <a:off x="3060700" y="6043613"/>
            <a:ext cx="0" cy="228600"/>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sp>
        <p:nvSpPr>
          <p:cNvPr id="1246217" name="Text Box 9"/>
          <p:cNvSpPr txBox="1">
            <a:spLocks noChangeArrowheads="1"/>
          </p:cNvSpPr>
          <p:nvPr/>
        </p:nvSpPr>
        <p:spPr bwMode="auto">
          <a:xfrm>
            <a:off x="4541838" y="5256213"/>
            <a:ext cx="3725862" cy="137318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state</a:t>
            </a:r>
            <a:r>
              <a:rPr lang="en-US" baseline="-25000">
                <a:effectLst>
                  <a:outerShdw blurRad="38100" dist="38100" dir="2700000" algn="tl">
                    <a:srgbClr val="000000"/>
                  </a:outerShdw>
                </a:effectLst>
              </a:rPr>
              <a:t>t+1</a:t>
            </a:r>
            <a:r>
              <a:rPr lang="en-US">
                <a:effectLst>
                  <a:outerShdw blurRad="38100" dist="38100" dir="2700000" algn="tl">
                    <a:srgbClr val="000000"/>
                  </a:outerShdw>
                </a:effectLst>
              </a:rPr>
              <a:t> = 1101</a:t>
            </a:r>
          </a:p>
          <a:p>
            <a:pPr>
              <a:defRPr/>
            </a:pPr>
            <a:r>
              <a:rPr lang="en-US">
                <a:effectLst>
                  <a:outerShdw blurRad="38100" dist="38100" dir="2700000" algn="tl">
                    <a:srgbClr val="000000"/>
                  </a:outerShdw>
                </a:effectLst>
              </a:rPr>
              <a:t>tape</a:t>
            </a:r>
            <a:r>
              <a:rPr lang="en-US" baseline="-25000">
                <a:effectLst>
                  <a:outerShdw blurRad="38100" dist="38100" dir="2700000" algn="tl">
                    <a:srgbClr val="000000"/>
                  </a:outerShdw>
                </a:effectLst>
              </a:rPr>
              <a:t>t+1</a:t>
            </a:r>
            <a:r>
              <a:rPr lang="en-US">
                <a:effectLst>
                  <a:outerShdw blurRad="38100" dist="38100" dir="2700000" algn="tl">
                    <a:srgbClr val="000000"/>
                  </a:outerShdw>
                </a:effectLst>
              </a:rPr>
              <a:t>  = 001110110</a:t>
            </a:r>
          </a:p>
          <a:p>
            <a:pPr>
              <a:defRPr/>
            </a:pPr>
            <a:r>
              <a:rPr lang="en-US">
                <a:effectLst>
                  <a:outerShdw blurRad="38100" dist="38100" dir="2700000" algn="tl">
                    <a:srgbClr val="000000"/>
                  </a:outerShdw>
                </a:effectLst>
              </a:rPr>
              <a:t>digit at old head</a:t>
            </a:r>
            <a:r>
              <a:rPr lang="en-US" baseline="-25000">
                <a:effectLst>
                  <a:outerShdw blurRad="38100" dist="38100" dir="2700000" algn="tl">
                    <a:srgbClr val="000000"/>
                  </a:outerShdw>
                </a:effectLst>
              </a:rPr>
              <a:t>t+1</a:t>
            </a:r>
            <a:r>
              <a:rPr lang="en-US">
                <a:effectLst>
                  <a:outerShdw blurRad="38100" dist="38100" dir="2700000" algn="tl">
                    <a:srgbClr val="000000"/>
                  </a:outerShdw>
                </a:effectLst>
              </a:rPr>
              <a:t> = 1</a:t>
            </a:r>
          </a:p>
        </p:txBody>
      </p:sp>
      <p:sp>
        <p:nvSpPr>
          <p:cNvPr id="1246218" name="Line 10"/>
          <p:cNvSpPr>
            <a:spLocks noChangeShapeType="1"/>
          </p:cNvSpPr>
          <p:nvPr/>
        </p:nvSpPr>
        <p:spPr bwMode="auto">
          <a:xfrm flipV="1">
            <a:off x="6832600" y="6027738"/>
            <a:ext cx="0" cy="228600"/>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grpSp>
        <p:nvGrpSpPr>
          <p:cNvPr id="27659" name="Group 11"/>
          <p:cNvGrpSpPr>
            <a:grpSpLocks/>
          </p:cNvGrpSpPr>
          <p:nvPr/>
        </p:nvGrpSpPr>
        <p:grpSpPr bwMode="auto">
          <a:xfrm>
            <a:off x="152400" y="3213100"/>
            <a:ext cx="7937500" cy="1892300"/>
            <a:chOff x="96" y="1976"/>
            <a:chExt cx="5000" cy="1192"/>
          </a:xfrm>
        </p:grpSpPr>
        <p:sp>
          <p:nvSpPr>
            <p:cNvPr id="1246220" name="Text Box 12"/>
            <p:cNvSpPr txBox="1">
              <a:spLocks noChangeArrowheads="1"/>
            </p:cNvSpPr>
            <p:nvPr/>
          </p:nvSpPr>
          <p:spPr bwMode="auto">
            <a:xfrm>
              <a:off x="259" y="2303"/>
              <a:ext cx="4666" cy="865"/>
            </a:xfrm>
            <a:prstGeom prst="rect">
              <a:avLst/>
            </a:prstGeom>
            <a:noFill/>
            <a:ln w="38100" cap="sq">
              <a:noFill/>
              <a:miter lim="800000"/>
              <a:headEnd/>
              <a:tailEnd/>
            </a:ln>
            <a:effectLst/>
          </p:spPr>
          <p:txBody>
            <a:bodyPr wrap="none" lIns="274320" rIns="274320">
              <a:spAutoFit/>
            </a:bodyPr>
            <a:lstStyle/>
            <a:p>
              <a:pPr marL="457200" indent="-457200">
                <a:defRPr/>
              </a:pP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 41032011001141011312110011…</a:t>
              </a:r>
              <a:br>
                <a:rPr lang="en-US">
                  <a:effectLst>
                    <a:outerShdw blurRad="38100" dist="38100" dir="2700000" algn="tl">
                      <a:srgbClr val="000000"/>
                    </a:outerShdw>
                  </a:effectLst>
                </a:rPr>
              </a:br>
              <a:r>
                <a:rPr lang="en-US">
                  <a:effectLst>
                    <a:outerShdw blurRad="38100" dist="38100" dir="2700000" algn="tl">
                      <a:srgbClr val="000000"/>
                    </a:outerShdw>
                  </a:effectLst>
                </a:rPr>
                <a:t>  411013001120011041010300121101104…</a:t>
              </a:r>
              <a:br>
                <a:rPr lang="en-US">
                  <a:effectLst>
                    <a:outerShdw blurRad="38100" dist="38100" dir="2700000" algn="tl">
                      <a:srgbClr val="000000"/>
                    </a:outerShdw>
                  </a:effectLst>
                </a:rPr>
              </a:br>
              <a:r>
                <a:rPr lang="en-US">
                  <a:effectLst>
                    <a:outerShdw blurRad="38100" dist="38100" dir="2700000" algn="tl">
                      <a:srgbClr val="000000"/>
                    </a:outerShdw>
                  </a:effectLst>
                </a:rPr>
                <a:t>  4110320011101010 </a:t>
              </a:r>
            </a:p>
          </p:txBody>
        </p:sp>
        <p:sp>
          <p:nvSpPr>
            <p:cNvPr id="1246221" name="Text Box 13"/>
            <p:cNvSpPr txBox="1">
              <a:spLocks noChangeArrowheads="1"/>
            </p:cNvSpPr>
            <p:nvPr/>
          </p:nvSpPr>
          <p:spPr bwMode="auto">
            <a:xfrm>
              <a:off x="96" y="1976"/>
              <a:ext cx="5000"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An integer </a:t>
              </a: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encoding a valid computation of a TM</a:t>
              </a:r>
            </a:p>
          </p:txBody>
        </p:sp>
        <p:sp>
          <p:nvSpPr>
            <p:cNvPr id="1246222" name="Rectangle 14"/>
            <p:cNvSpPr>
              <a:spLocks noChangeArrowheads="1"/>
            </p:cNvSpPr>
            <p:nvPr/>
          </p:nvSpPr>
          <p:spPr bwMode="auto">
            <a:xfrm>
              <a:off x="259" y="2303"/>
              <a:ext cx="4554" cy="823"/>
            </a:xfrm>
            <a:prstGeom prst="rect">
              <a:avLst/>
            </a:prstGeom>
            <a:noFill/>
            <a:ln w="38100" cap="sq">
              <a:solidFill>
                <a:schemeClr val="accent2"/>
              </a:solidFill>
              <a:miter lim="800000"/>
              <a:headEnd/>
              <a:tailEnd/>
            </a:ln>
            <a:effectLst/>
          </p:spPr>
          <p:txBody>
            <a:bodyPr lIns="274320" rIns="274320" anchor="ctr"/>
            <a:lstStyle/>
            <a:p>
              <a:pPr algn="ctr">
                <a:defRPr/>
              </a:pPr>
              <a:endParaRPr lang="en-US">
                <a:effectLst>
                  <a:outerShdw blurRad="38100" dist="38100" dir="2700000" algn="tl">
                    <a:srgbClr val="000000"/>
                  </a:outerShdw>
                </a:effectLst>
              </a:endParaRPr>
            </a:p>
          </p:txBody>
        </p:sp>
      </p:grpSp>
      <p:grpSp>
        <p:nvGrpSpPr>
          <p:cNvPr id="27660" name="Group 15"/>
          <p:cNvGrpSpPr>
            <a:grpSpLocks/>
          </p:cNvGrpSpPr>
          <p:nvPr/>
        </p:nvGrpSpPr>
        <p:grpSpPr bwMode="auto">
          <a:xfrm>
            <a:off x="1139825" y="4419600"/>
            <a:ext cx="6369050" cy="430213"/>
            <a:chOff x="718" y="2784"/>
            <a:chExt cx="4012" cy="271"/>
          </a:xfrm>
        </p:grpSpPr>
        <p:sp>
          <p:nvSpPr>
            <p:cNvPr id="1246224" name="Text Box 16"/>
            <p:cNvSpPr txBox="1">
              <a:spLocks noChangeArrowheads="1"/>
            </p:cNvSpPr>
            <p:nvPr/>
          </p:nvSpPr>
          <p:spPr bwMode="auto">
            <a:xfrm>
              <a:off x="718" y="2784"/>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i</a:t>
              </a:r>
              <a:r>
                <a:rPr lang="en-US" sz="1800" baseline="-25000">
                  <a:solidFill>
                    <a:schemeClr val="accent1"/>
                  </a:solidFill>
                  <a:effectLst>
                    <a:outerShdw blurRad="38100" dist="38100" dir="2700000" algn="tl">
                      <a:srgbClr val="000000"/>
                    </a:outerShdw>
                  </a:effectLst>
                </a:rPr>
                <a:t>1</a:t>
              </a:r>
            </a:p>
          </p:txBody>
        </p:sp>
        <p:sp>
          <p:nvSpPr>
            <p:cNvPr id="1246225" name="Text Box 17"/>
            <p:cNvSpPr txBox="1">
              <a:spLocks noChangeArrowheads="1"/>
            </p:cNvSpPr>
            <p:nvPr/>
          </p:nvSpPr>
          <p:spPr bwMode="auto">
            <a:xfrm>
              <a:off x="1246" y="2784"/>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j</a:t>
              </a:r>
              <a:r>
                <a:rPr lang="en-US" sz="1800" baseline="-25000">
                  <a:solidFill>
                    <a:schemeClr val="accent1"/>
                  </a:solidFill>
                  <a:effectLst>
                    <a:outerShdw blurRad="38100" dist="38100" dir="2700000" algn="tl">
                      <a:srgbClr val="000000"/>
                    </a:outerShdw>
                  </a:effectLst>
                </a:rPr>
                <a:t>1</a:t>
              </a:r>
            </a:p>
          </p:txBody>
        </p:sp>
        <p:sp>
          <p:nvSpPr>
            <p:cNvPr id="1246226" name="Text Box 18"/>
            <p:cNvSpPr txBox="1">
              <a:spLocks noChangeArrowheads="1"/>
            </p:cNvSpPr>
            <p:nvPr/>
          </p:nvSpPr>
          <p:spPr bwMode="auto">
            <a:xfrm>
              <a:off x="1800" y="2801"/>
              <a:ext cx="466"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k</a:t>
              </a:r>
              <a:r>
                <a:rPr lang="en-US" sz="1800" baseline="-25000">
                  <a:solidFill>
                    <a:schemeClr val="accent1"/>
                  </a:solidFill>
                  <a:effectLst>
                    <a:outerShdw blurRad="38100" dist="38100" dir="2700000" algn="tl">
                      <a:srgbClr val="000000"/>
                    </a:outerShdw>
                  </a:effectLst>
                </a:rPr>
                <a:t>1</a:t>
              </a:r>
            </a:p>
          </p:txBody>
        </p:sp>
        <p:sp>
          <p:nvSpPr>
            <p:cNvPr id="1246227" name="Text Box 19"/>
            <p:cNvSpPr txBox="1">
              <a:spLocks noChangeArrowheads="1"/>
            </p:cNvSpPr>
            <p:nvPr/>
          </p:nvSpPr>
          <p:spPr bwMode="auto">
            <a:xfrm>
              <a:off x="2502" y="2793"/>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i</a:t>
              </a:r>
              <a:r>
                <a:rPr lang="en-US" sz="1800" baseline="-25000">
                  <a:solidFill>
                    <a:schemeClr val="accent1"/>
                  </a:solidFill>
                  <a:effectLst>
                    <a:outerShdw blurRad="38100" dist="38100" dir="2700000" algn="tl">
                      <a:srgbClr val="000000"/>
                    </a:outerShdw>
                  </a:effectLst>
                </a:rPr>
                <a:t>2</a:t>
              </a:r>
            </a:p>
          </p:txBody>
        </p:sp>
        <p:sp>
          <p:nvSpPr>
            <p:cNvPr id="1246228" name="Text Box 20"/>
            <p:cNvSpPr txBox="1">
              <a:spLocks noChangeArrowheads="1"/>
            </p:cNvSpPr>
            <p:nvPr/>
          </p:nvSpPr>
          <p:spPr bwMode="auto">
            <a:xfrm>
              <a:off x="3032" y="2793"/>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j</a:t>
              </a:r>
              <a:r>
                <a:rPr lang="en-US" sz="1800" baseline="-25000">
                  <a:solidFill>
                    <a:schemeClr val="accent1"/>
                  </a:solidFill>
                  <a:effectLst>
                    <a:outerShdw blurRad="38100" dist="38100" dir="2700000" algn="tl">
                      <a:srgbClr val="000000"/>
                    </a:outerShdw>
                  </a:effectLst>
                </a:rPr>
                <a:t>2</a:t>
              </a:r>
            </a:p>
          </p:txBody>
        </p:sp>
        <p:sp>
          <p:nvSpPr>
            <p:cNvPr id="1246229" name="Text Box 21"/>
            <p:cNvSpPr txBox="1">
              <a:spLocks noChangeArrowheads="1"/>
            </p:cNvSpPr>
            <p:nvPr/>
          </p:nvSpPr>
          <p:spPr bwMode="auto">
            <a:xfrm>
              <a:off x="3488" y="2809"/>
              <a:ext cx="466"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k</a:t>
              </a:r>
              <a:r>
                <a:rPr lang="en-US" sz="1800" baseline="-25000">
                  <a:solidFill>
                    <a:schemeClr val="accent1"/>
                  </a:solidFill>
                  <a:effectLst>
                    <a:outerShdw blurRad="38100" dist="38100" dir="2700000" algn="tl">
                      <a:srgbClr val="000000"/>
                    </a:outerShdw>
                  </a:effectLst>
                </a:rPr>
                <a:t>2</a:t>
              </a:r>
            </a:p>
          </p:txBody>
        </p:sp>
        <p:sp>
          <p:nvSpPr>
            <p:cNvPr id="1246230" name="Text Box 22"/>
            <p:cNvSpPr txBox="1">
              <a:spLocks noChangeArrowheads="1"/>
            </p:cNvSpPr>
            <p:nvPr/>
          </p:nvSpPr>
          <p:spPr bwMode="auto">
            <a:xfrm>
              <a:off x="4296" y="2824"/>
              <a:ext cx="434" cy="231"/>
            </a:xfrm>
            <a:prstGeom prst="rect">
              <a:avLst/>
            </a:prstGeom>
            <a:noFill/>
            <a:ln w="38100" cap="sq">
              <a:noFill/>
              <a:miter lim="800000"/>
              <a:headEnd/>
              <a:tailEnd/>
            </a:ln>
            <a:effectLst/>
          </p:spPr>
          <p:txBody>
            <a:bodyPr wrap="none" lIns="274320" rIns="274320">
              <a:spAutoFit/>
            </a:bodyPr>
            <a:lstStyle/>
            <a:p>
              <a:pPr>
                <a:defRPr/>
              </a:pPr>
              <a:r>
                <a:rPr lang="en-US" sz="1800">
                  <a:solidFill>
                    <a:schemeClr val="accent1"/>
                  </a:solidFill>
                  <a:effectLst>
                    <a:outerShdw blurRad="38100" dist="38100" dir="2700000" algn="tl">
                      <a:srgbClr val="000000"/>
                    </a:outerShdw>
                  </a:effectLst>
                </a:rPr>
                <a:t>i</a:t>
              </a:r>
              <a:r>
                <a:rPr lang="en-US" sz="1800" baseline="-25000">
                  <a:solidFill>
                    <a:schemeClr val="accent1"/>
                  </a:solidFill>
                  <a:effectLst>
                    <a:outerShdw blurRad="38100" dist="38100" dir="2700000" algn="tl">
                      <a:srgbClr val="000000"/>
                    </a:outerShdw>
                  </a:effectLst>
                </a:rPr>
                <a:t>3</a:t>
              </a:r>
            </a:p>
          </p:txBody>
        </p:sp>
      </p:grpSp>
      <p:sp>
        <p:nvSpPr>
          <p:cNvPr id="1246231" name="Line 23"/>
          <p:cNvSpPr>
            <a:spLocks noChangeShapeType="1"/>
          </p:cNvSpPr>
          <p:nvPr/>
        </p:nvSpPr>
        <p:spPr bwMode="auto">
          <a:xfrm>
            <a:off x="1524000" y="4572000"/>
            <a:ext cx="609600" cy="0"/>
          </a:xfrm>
          <a:prstGeom prst="line">
            <a:avLst/>
          </a:prstGeom>
          <a:noFill/>
          <a:ln w="38100" cap="sq">
            <a:solidFill>
              <a:schemeClr val="accent1"/>
            </a:solidFill>
            <a:round/>
            <a:headEnd/>
            <a:tailEnd/>
          </a:ln>
          <a:effectLst/>
        </p:spPr>
        <p:txBody>
          <a:bodyPr lIns="274320" rIns="274320">
            <a:spAutoFit/>
          </a:bodyPr>
          <a:lstStyle/>
          <a:p>
            <a:pPr>
              <a:defRPr/>
            </a:pPr>
            <a:endParaRPr lang="en-CA"/>
          </a:p>
        </p:txBody>
      </p:sp>
      <p:sp>
        <p:nvSpPr>
          <p:cNvPr id="1246232" name="Line 24"/>
          <p:cNvSpPr>
            <a:spLocks noChangeShapeType="1"/>
          </p:cNvSpPr>
          <p:nvPr/>
        </p:nvSpPr>
        <p:spPr bwMode="auto">
          <a:xfrm>
            <a:off x="2438400" y="4572000"/>
            <a:ext cx="1703388" cy="0"/>
          </a:xfrm>
          <a:prstGeom prst="line">
            <a:avLst/>
          </a:prstGeom>
          <a:noFill/>
          <a:ln w="38100" cap="sq">
            <a:solidFill>
              <a:schemeClr val="accent1"/>
            </a:solidFill>
            <a:round/>
            <a:headEnd/>
            <a:tailEnd/>
          </a:ln>
          <a:effectLst/>
        </p:spPr>
        <p:txBody>
          <a:bodyPr lIns="274320" rIns="274320">
            <a:spAutoFit/>
          </a:bodyPr>
          <a:lstStyle/>
          <a:p>
            <a:pPr>
              <a:defRPr/>
            </a:pPr>
            <a:endParaRPr lang="en-CA"/>
          </a:p>
        </p:txBody>
      </p:sp>
      <p:sp>
        <p:nvSpPr>
          <p:cNvPr id="1246233" name="Line 25"/>
          <p:cNvSpPr>
            <a:spLocks noChangeShapeType="1"/>
          </p:cNvSpPr>
          <p:nvPr/>
        </p:nvSpPr>
        <p:spPr bwMode="auto">
          <a:xfrm>
            <a:off x="4419600" y="4572000"/>
            <a:ext cx="609600" cy="0"/>
          </a:xfrm>
          <a:prstGeom prst="line">
            <a:avLst/>
          </a:prstGeom>
          <a:noFill/>
          <a:ln w="38100" cap="sq">
            <a:solidFill>
              <a:schemeClr val="accent1"/>
            </a:solidFill>
            <a:round/>
            <a:headEnd/>
            <a:tailEnd/>
          </a:ln>
          <a:effectLst/>
        </p:spPr>
        <p:txBody>
          <a:bodyPr lIns="274320" rIns="274320">
            <a:spAutoFit/>
          </a:bodyPr>
          <a:lstStyle/>
          <a:p>
            <a:pPr>
              <a:defRPr/>
            </a:pPr>
            <a:endParaRPr lang="en-CA"/>
          </a:p>
        </p:txBody>
      </p:sp>
      <p:sp>
        <p:nvSpPr>
          <p:cNvPr id="1246234" name="Line 26"/>
          <p:cNvSpPr>
            <a:spLocks noChangeShapeType="1"/>
          </p:cNvSpPr>
          <p:nvPr/>
        </p:nvSpPr>
        <p:spPr bwMode="auto">
          <a:xfrm>
            <a:off x="5181600" y="4572000"/>
            <a:ext cx="1855788" cy="0"/>
          </a:xfrm>
          <a:prstGeom prst="line">
            <a:avLst/>
          </a:prstGeom>
          <a:noFill/>
          <a:ln w="38100" cap="sq">
            <a:solidFill>
              <a:schemeClr val="accent1"/>
            </a:solidFill>
            <a:round/>
            <a:headEnd/>
            <a:tailEnd/>
          </a:ln>
          <a:effectLst/>
        </p:spPr>
        <p:txBody>
          <a:bodyPr lIns="274320" rIns="274320">
            <a:spAutoFit/>
          </a:bodyPr>
          <a:lstStyle/>
          <a:p>
            <a:pPr>
              <a:defRPr/>
            </a:pPr>
            <a:endParaRPr lang="en-CA"/>
          </a:p>
        </p:txBody>
      </p:sp>
      <p:grpSp>
        <p:nvGrpSpPr>
          <p:cNvPr id="27665" name="Group 27"/>
          <p:cNvGrpSpPr>
            <a:grpSpLocks/>
          </p:cNvGrpSpPr>
          <p:nvPr/>
        </p:nvGrpSpPr>
        <p:grpSpPr bwMode="auto">
          <a:xfrm>
            <a:off x="2514600" y="685800"/>
            <a:ext cx="817563" cy="2514600"/>
            <a:chOff x="2736" y="432"/>
            <a:chExt cx="515" cy="1584"/>
          </a:xfrm>
        </p:grpSpPr>
        <p:sp>
          <p:nvSpPr>
            <p:cNvPr id="1246236" name="Text Box 28"/>
            <p:cNvSpPr txBox="1">
              <a:spLocks noChangeArrowheads="1"/>
            </p:cNvSpPr>
            <p:nvPr/>
          </p:nvSpPr>
          <p:spPr bwMode="auto">
            <a:xfrm>
              <a:off x="2736" y="1017"/>
              <a:ext cx="472"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t>
              </a:r>
            </a:p>
          </p:txBody>
        </p:sp>
        <p:sp>
          <p:nvSpPr>
            <p:cNvPr id="1246237" name="AutoShape 29"/>
            <p:cNvSpPr>
              <a:spLocks/>
            </p:cNvSpPr>
            <p:nvPr/>
          </p:nvSpPr>
          <p:spPr bwMode="auto">
            <a:xfrm>
              <a:off x="3072" y="432"/>
              <a:ext cx="179" cy="1584"/>
            </a:xfrm>
            <a:prstGeom prst="leftBrace">
              <a:avLst>
                <a:gd name="adj1" fmla="val 73743"/>
                <a:gd name="adj2" fmla="val 50000"/>
              </a:avLst>
            </a:prstGeom>
            <a:noFill/>
            <a:ln w="38100" cap="sq">
              <a:solidFill>
                <a:schemeClr val="hlink"/>
              </a:solidFill>
              <a:round/>
              <a:headEnd/>
              <a:tailEnd/>
            </a:ln>
            <a:effectLst/>
          </p:spPr>
          <p:txBody>
            <a:bodyPr wrap="none" lIns="274320" rIns="274320" anchor="ctr">
              <a:spAutoFit/>
            </a:bodyPr>
            <a:lstStyle/>
            <a:p>
              <a:pPr>
                <a:defRPr/>
              </a:pPr>
              <a:endParaRPr lang="en-CA"/>
            </a:p>
          </p:txBody>
        </p:sp>
      </p:grpSp>
      <p:sp>
        <p:nvSpPr>
          <p:cNvPr id="1246238" name="Text Box 30"/>
          <p:cNvSpPr txBox="1">
            <a:spLocks noChangeArrowheads="1"/>
          </p:cNvSpPr>
          <p:nvPr/>
        </p:nvSpPr>
        <p:spPr bwMode="auto">
          <a:xfrm>
            <a:off x="3124200" y="698500"/>
            <a:ext cx="4868863" cy="519113"/>
          </a:xfrm>
          <a:prstGeom prst="rect">
            <a:avLst/>
          </a:prstGeom>
          <a:noFill/>
          <a:ln w="38100" cap="sq">
            <a:noFill/>
            <a:miter lim="800000"/>
            <a:headEnd/>
            <a:tailEnd/>
          </a:ln>
          <a:effectLst/>
        </p:spPr>
        <p:txBody>
          <a:bodyPr wrap="none" lIns="274320" rIns="274320">
            <a:spAutoFit/>
          </a:bodyPr>
          <a:lstStyle/>
          <a:p>
            <a:pPr>
              <a:buFont typeface="Symbol" pitchFamily="18" charset="2"/>
              <a:buChar char="&quot;"/>
              <a:defRPr/>
            </a:pPr>
            <a:r>
              <a:rPr lang="en-US">
                <a:effectLst>
                  <a:outerShdw blurRad="38100" dist="38100" dir="2700000" algn="tl">
                    <a:srgbClr val="000000"/>
                  </a:outerShdw>
                </a:effectLst>
              </a:rPr>
              <a:t>indexes </a:t>
            </a:r>
            <a:r>
              <a:rPr lang="en-US">
                <a:solidFill>
                  <a:schemeClr val="accent1"/>
                </a:solidFill>
                <a:effectLst>
                  <a:outerShdw blurRad="38100" dist="38100" dir="2700000" algn="tl">
                    <a:srgbClr val="000000"/>
                  </a:outerShdw>
                </a:effectLst>
              </a:rPr>
              <a:t>i</a:t>
            </a:r>
            <a:r>
              <a:rPr lang="en-US" baseline="-25000">
                <a:solidFill>
                  <a:schemeClr val="accent1"/>
                </a:solidFill>
                <a:effectLst>
                  <a:outerShdw blurRad="38100" dist="38100" dir="2700000" algn="tl">
                    <a:srgbClr val="000000"/>
                  </a:outerShdw>
                </a:effectLst>
              </a:rPr>
              <a:t>1</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j</a:t>
            </a:r>
            <a:r>
              <a:rPr lang="en-US" baseline="-25000">
                <a:solidFill>
                  <a:schemeClr val="accent1"/>
                </a:solidFill>
                <a:effectLst>
                  <a:outerShdw blurRad="38100" dist="38100" dir="2700000" algn="tl">
                    <a:srgbClr val="000000"/>
                  </a:outerShdw>
                </a:effectLst>
              </a:rPr>
              <a:t>1</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k</a:t>
            </a:r>
            <a:r>
              <a:rPr lang="en-US" baseline="-25000">
                <a:solidFill>
                  <a:schemeClr val="accent1"/>
                </a:solidFill>
                <a:effectLst>
                  <a:outerShdw blurRad="38100" dist="38100" dir="2700000" algn="tl">
                    <a:srgbClr val="000000"/>
                  </a:outerShdw>
                </a:effectLst>
              </a:rPr>
              <a:t>1</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i</a:t>
            </a:r>
            <a:r>
              <a:rPr lang="en-US" baseline="-25000">
                <a:solidFill>
                  <a:schemeClr val="accent1"/>
                </a:solidFill>
                <a:effectLst>
                  <a:outerShdw blurRad="38100" dist="38100" dir="2700000" algn="tl">
                    <a:srgbClr val="000000"/>
                  </a:outerShdw>
                </a:effectLst>
              </a:rPr>
              <a:t>2</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j</a:t>
            </a:r>
            <a:r>
              <a:rPr lang="en-US" baseline="-25000">
                <a:solidFill>
                  <a:schemeClr val="accent1"/>
                </a:solidFill>
                <a:effectLst>
                  <a:outerShdw blurRad="38100" dist="38100" dir="2700000" algn="tl">
                    <a:srgbClr val="000000"/>
                  </a:outerShdw>
                </a:effectLst>
              </a:rPr>
              <a:t>2</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k</a:t>
            </a:r>
            <a:r>
              <a:rPr lang="en-US" baseline="-25000">
                <a:solidFill>
                  <a:schemeClr val="accent1"/>
                </a:solidFill>
                <a:effectLst>
                  <a:outerShdw blurRad="38100" dist="38100" dir="2700000" algn="tl">
                    <a:srgbClr val="000000"/>
                  </a:outerShdw>
                </a:effectLst>
              </a:rPr>
              <a:t>2</a:t>
            </a:r>
            <a:r>
              <a:rPr lang="en-US">
                <a:effectLst>
                  <a:outerShdw blurRad="38100" dist="38100" dir="2700000" algn="tl">
                    <a:srgbClr val="000000"/>
                  </a:outerShdw>
                </a:effectLst>
              </a:rPr>
              <a:t>&lt;</a:t>
            </a:r>
            <a:r>
              <a:rPr lang="en-US">
                <a:solidFill>
                  <a:schemeClr val="accent1"/>
                </a:solidFill>
                <a:effectLst>
                  <a:outerShdw blurRad="38100" dist="38100" dir="2700000" algn="tl">
                    <a:srgbClr val="000000"/>
                  </a:outerShdw>
                </a:effectLst>
              </a:rPr>
              <a:t>i</a:t>
            </a:r>
            <a:r>
              <a:rPr lang="en-US" baseline="-25000">
                <a:solidFill>
                  <a:schemeClr val="accent1"/>
                </a:solidFill>
                <a:effectLst>
                  <a:outerShdw blurRad="38100" dist="38100" dir="2700000" algn="tl">
                    <a:srgbClr val="000000"/>
                  </a:outerShdw>
                </a:effectLst>
              </a:rPr>
              <a:t>3</a:t>
            </a:r>
            <a:endParaRPr lang="en-US">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46213"/>
                                        </p:tgtEl>
                                        <p:attrNameLst>
                                          <p:attrName>style.visibility</p:attrName>
                                        </p:attrNameLst>
                                      </p:cBhvr>
                                      <p:to>
                                        <p:strVal val="visible"/>
                                      </p:to>
                                    </p:set>
                                    <p:anim calcmode="lin" valueType="num">
                                      <p:cBhvr additive="base">
                                        <p:cTn id="7" dur="500" fill="hold"/>
                                        <p:tgtEl>
                                          <p:spTgt spid="1246213"/>
                                        </p:tgtEl>
                                        <p:attrNameLst>
                                          <p:attrName>ppt_x</p:attrName>
                                        </p:attrNameLst>
                                      </p:cBhvr>
                                      <p:tavLst>
                                        <p:tav tm="0">
                                          <p:val>
                                            <p:strVal val="1+#ppt_w/2"/>
                                          </p:val>
                                        </p:tav>
                                        <p:tav tm="100000">
                                          <p:val>
                                            <p:strVal val="#ppt_x"/>
                                          </p:val>
                                        </p:tav>
                                      </p:tavLst>
                                    </p:anim>
                                    <p:anim calcmode="lin" valueType="num">
                                      <p:cBhvr additive="base">
                                        <p:cTn id="8" dur="500" fill="hold"/>
                                        <p:tgtEl>
                                          <p:spTgt spid="124621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246215">
                                            <p:txEl>
                                              <p:pRg st="0" end="0"/>
                                            </p:txEl>
                                          </p:spTgt>
                                        </p:tgtEl>
                                        <p:attrNameLst>
                                          <p:attrName>style.visibility</p:attrName>
                                        </p:attrNameLst>
                                      </p:cBhvr>
                                      <p:to>
                                        <p:strVal val="visible"/>
                                      </p:to>
                                    </p:set>
                                    <p:anim calcmode="lin" valueType="num">
                                      <p:cBhvr additive="base">
                                        <p:cTn id="13" dur="500" fill="hold"/>
                                        <p:tgtEl>
                                          <p:spTgt spid="124621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46215">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246231"/>
                                        </p:tgtEl>
                                        <p:attrNameLst>
                                          <p:attrName>style.visibility</p:attrName>
                                        </p:attrNameLst>
                                      </p:cBhvr>
                                      <p:to>
                                        <p:strVal val="visible"/>
                                      </p:to>
                                    </p:set>
                                    <p:anim calcmode="lin" valueType="num">
                                      <p:cBhvr additive="base">
                                        <p:cTn id="17" dur="500" fill="hold"/>
                                        <p:tgtEl>
                                          <p:spTgt spid="1246231"/>
                                        </p:tgtEl>
                                        <p:attrNameLst>
                                          <p:attrName>ppt_x</p:attrName>
                                        </p:attrNameLst>
                                      </p:cBhvr>
                                      <p:tavLst>
                                        <p:tav tm="0">
                                          <p:val>
                                            <p:strVal val="#ppt_x"/>
                                          </p:val>
                                        </p:tav>
                                        <p:tav tm="100000">
                                          <p:val>
                                            <p:strVal val="#ppt_x"/>
                                          </p:val>
                                        </p:tav>
                                      </p:tavLst>
                                    </p:anim>
                                    <p:anim calcmode="lin" valueType="num">
                                      <p:cBhvr additive="base">
                                        <p:cTn id="18" dur="500" fill="hold"/>
                                        <p:tgtEl>
                                          <p:spTgt spid="1246231"/>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1246215">
                                            <p:txEl>
                                              <p:pRg st="1" end="1"/>
                                            </p:txEl>
                                          </p:spTgt>
                                        </p:tgtEl>
                                        <p:attrNameLst>
                                          <p:attrName>style.visibility</p:attrName>
                                        </p:attrNameLst>
                                      </p:cBhvr>
                                      <p:to>
                                        <p:strVal val="visible"/>
                                      </p:to>
                                    </p:set>
                                    <p:anim calcmode="lin" valueType="num">
                                      <p:cBhvr additive="base">
                                        <p:cTn id="23" dur="500" fill="hold"/>
                                        <p:tgtEl>
                                          <p:spTgt spid="1246215">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246215">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246216"/>
                                        </p:tgtEl>
                                        <p:attrNameLst>
                                          <p:attrName>style.visibility</p:attrName>
                                        </p:attrNameLst>
                                      </p:cBhvr>
                                      <p:to>
                                        <p:strVal val="visible"/>
                                      </p:to>
                                    </p:set>
                                    <p:anim calcmode="lin" valueType="num">
                                      <p:cBhvr additive="base">
                                        <p:cTn id="27" dur="500" fill="hold"/>
                                        <p:tgtEl>
                                          <p:spTgt spid="1246216"/>
                                        </p:tgtEl>
                                        <p:attrNameLst>
                                          <p:attrName>ppt_x</p:attrName>
                                        </p:attrNameLst>
                                      </p:cBhvr>
                                      <p:tavLst>
                                        <p:tav tm="0">
                                          <p:val>
                                            <p:strVal val="#ppt_x"/>
                                          </p:val>
                                        </p:tav>
                                        <p:tav tm="100000">
                                          <p:val>
                                            <p:strVal val="#ppt_x"/>
                                          </p:val>
                                        </p:tav>
                                      </p:tavLst>
                                    </p:anim>
                                    <p:anim calcmode="lin" valueType="num">
                                      <p:cBhvr additive="base">
                                        <p:cTn id="28" dur="500" fill="hold"/>
                                        <p:tgtEl>
                                          <p:spTgt spid="1246216"/>
                                        </p:tgtEl>
                                        <p:attrNameLst>
                                          <p:attrName>ppt_y</p:attrName>
                                        </p:attrNameLst>
                                      </p:cBhvr>
                                      <p:tavLst>
                                        <p:tav tm="0">
                                          <p:val>
                                            <p:strVal val="1+#ppt_h/2"/>
                                          </p:val>
                                        </p:tav>
                                        <p:tav tm="100000">
                                          <p:val>
                                            <p:strVal val="#ppt_y"/>
                                          </p:val>
                                        </p:tav>
                                      </p:tavLst>
                                    </p:anim>
                                  </p:childTnLst>
                                </p:cTn>
                              </p:par>
                              <p:par>
                                <p:cTn id="29" presetID="1" presetClass="exit" presetSubtype="0" fill="hold" nodeType="withEffect">
                                  <p:stCondLst>
                                    <p:cond delay="0"/>
                                  </p:stCondLst>
                                  <p:childTnLst>
                                    <p:set>
                                      <p:cBhvr>
                                        <p:cTn id="30" dur="1" fill="hold">
                                          <p:stCondLst>
                                            <p:cond delay="0"/>
                                          </p:stCondLst>
                                        </p:cTn>
                                        <p:tgtEl>
                                          <p:spTgt spid="1246231"/>
                                        </p:tgtEl>
                                        <p:attrNameLst>
                                          <p:attrName>style.visibility</p:attrName>
                                        </p:attrNameLst>
                                      </p:cBhvr>
                                      <p:to>
                                        <p:strVal val="hidden"/>
                                      </p:to>
                                    </p:set>
                                  </p:childTnLst>
                                </p:cTn>
                              </p:par>
                              <p:par>
                                <p:cTn id="31" presetID="2" presetClass="entr" presetSubtype="4" fill="hold" nodeType="withEffect">
                                  <p:stCondLst>
                                    <p:cond delay="0"/>
                                  </p:stCondLst>
                                  <p:childTnLst>
                                    <p:set>
                                      <p:cBhvr>
                                        <p:cTn id="32" dur="1" fill="hold">
                                          <p:stCondLst>
                                            <p:cond delay="0"/>
                                          </p:stCondLst>
                                        </p:cTn>
                                        <p:tgtEl>
                                          <p:spTgt spid="1246232"/>
                                        </p:tgtEl>
                                        <p:attrNameLst>
                                          <p:attrName>style.visibility</p:attrName>
                                        </p:attrNameLst>
                                      </p:cBhvr>
                                      <p:to>
                                        <p:strVal val="visible"/>
                                      </p:to>
                                    </p:set>
                                    <p:anim calcmode="lin" valueType="num">
                                      <p:cBhvr additive="base">
                                        <p:cTn id="33" dur="500" fill="hold"/>
                                        <p:tgtEl>
                                          <p:spTgt spid="1246232"/>
                                        </p:tgtEl>
                                        <p:attrNameLst>
                                          <p:attrName>ppt_x</p:attrName>
                                        </p:attrNameLst>
                                      </p:cBhvr>
                                      <p:tavLst>
                                        <p:tav tm="0">
                                          <p:val>
                                            <p:strVal val="#ppt_x"/>
                                          </p:val>
                                        </p:tav>
                                        <p:tav tm="100000">
                                          <p:val>
                                            <p:strVal val="#ppt_x"/>
                                          </p:val>
                                        </p:tav>
                                      </p:tavLst>
                                    </p:anim>
                                    <p:anim calcmode="lin" valueType="num">
                                      <p:cBhvr additive="base">
                                        <p:cTn id="34" dur="500" fill="hold"/>
                                        <p:tgtEl>
                                          <p:spTgt spid="1246232"/>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1246215">
                                            <p:txEl>
                                              <p:pRg st="2" end="2"/>
                                            </p:txEl>
                                          </p:spTgt>
                                        </p:tgtEl>
                                        <p:attrNameLst>
                                          <p:attrName>style.visibility</p:attrName>
                                        </p:attrNameLst>
                                      </p:cBhvr>
                                      <p:to>
                                        <p:strVal val="visible"/>
                                      </p:to>
                                    </p:set>
                                    <p:anim calcmode="lin" valueType="num">
                                      <p:cBhvr additive="base">
                                        <p:cTn id="39" dur="500" fill="hold"/>
                                        <p:tgtEl>
                                          <p:spTgt spid="1246215">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246215">
                                            <p:txEl>
                                              <p:pRg st="2" end="2"/>
                                            </p:txEl>
                                          </p:spTgt>
                                        </p:tgtEl>
                                        <p:attrNameLst>
                                          <p:attrName>ppt_y</p:attrName>
                                        </p:attrNameLst>
                                      </p:cBhvr>
                                      <p:tavLst>
                                        <p:tav tm="0">
                                          <p:val>
                                            <p:strVal val="1+#ppt_h/2"/>
                                          </p:val>
                                        </p:tav>
                                        <p:tav tm="100000">
                                          <p:val>
                                            <p:strVal val="#ppt_y"/>
                                          </p:val>
                                        </p:tav>
                                      </p:tavLst>
                                    </p:anim>
                                  </p:childTnLst>
                                </p:cTn>
                              </p:par>
                              <p:par>
                                <p:cTn id="41" presetID="1" presetClass="exit" presetSubtype="0" fill="hold" nodeType="withEffect">
                                  <p:stCondLst>
                                    <p:cond delay="0"/>
                                  </p:stCondLst>
                                  <p:childTnLst>
                                    <p:set>
                                      <p:cBhvr>
                                        <p:cTn id="42" dur="1" fill="hold">
                                          <p:stCondLst>
                                            <p:cond delay="0"/>
                                          </p:stCondLst>
                                        </p:cTn>
                                        <p:tgtEl>
                                          <p:spTgt spid="1246232"/>
                                        </p:tgtEl>
                                        <p:attrNameLst>
                                          <p:attrName>style.visibility</p:attrName>
                                        </p:attrNameLst>
                                      </p:cBhvr>
                                      <p:to>
                                        <p:strVal val="hidden"/>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2" fill="hold" grpId="0" nodeType="clickEffect">
                                  <p:stCondLst>
                                    <p:cond delay="0"/>
                                  </p:stCondLst>
                                  <p:childTnLst>
                                    <p:set>
                                      <p:cBhvr>
                                        <p:cTn id="46" dur="1" fill="hold">
                                          <p:stCondLst>
                                            <p:cond delay="0"/>
                                          </p:stCondLst>
                                        </p:cTn>
                                        <p:tgtEl>
                                          <p:spTgt spid="1246214"/>
                                        </p:tgtEl>
                                        <p:attrNameLst>
                                          <p:attrName>style.visibility</p:attrName>
                                        </p:attrNameLst>
                                      </p:cBhvr>
                                      <p:to>
                                        <p:strVal val="visible"/>
                                      </p:to>
                                    </p:set>
                                    <p:anim calcmode="lin" valueType="num">
                                      <p:cBhvr additive="base">
                                        <p:cTn id="47" dur="500" fill="hold"/>
                                        <p:tgtEl>
                                          <p:spTgt spid="1246214"/>
                                        </p:tgtEl>
                                        <p:attrNameLst>
                                          <p:attrName>ppt_x</p:attrName>
                                        </p:attrNameLst>
                                      </p:cBhvr>
                                      <p:tavLst>
                                        <p:tav tm="0">
                                          <p:val>
                                            <p:strVal val="1+#ppt_w/2"/>
                                          </p:val>
                                        </p:tav>
                                        <p:tav tm="100000">
                                          <p:val>
                                            <p:strVal val="#ppt_x"/>
                                          </p:val>
                                        </p:tav>
                                      </p:tavLst>
                                    </p:anim>
                                    <p:anim calcmode="lin" valueType="num">
                                      <p:cBhvr additive="base">
                                        <p:cTn id="48" dur="500" fill="hold"/>
                                        <p:tgtEl>
                                          <p:spTgt spid="1246214"/>
                                        </p:tgtEl>
                                        <p:attrNameLst>
                                          <p:attrName>ppt_y</p:attrName>
                                        </p:attrNameLst>
                                      </p:cBhvr>
                                      <p:tavLst>
                                        <p:tav tm="0">
                                          <p:val>
                                            <p:strVal val="#ppt_y"/>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nodeType="clickEffect">
                                  <p:stCondLst>
                                    <p:cond delay="0"/>
                                  </p:stCondLst>
                                  <p:childTnLst>
                                    <p:set>
                                      <p:cBhvr>
                                        <p:cTn id="52" dur="1" fill="hold">
                                          <p:stCondLst>
                                            <p:cond delay="0"/>
                                          </p:stCondLst>
                                        </p:cTn>
                                        <p:tgtEl>
                                          <p:spTgt spid="1246217">
                                            <p:txEl>
                                              <p:pRg st="0" end="0"/>
                                            </p:txEl>
                                          </p:spTgt>
                                        </p:tgtEl>
                                        <p:attrNameLst>
                                          <p:attrName>style.visibility</p:attrName>
                                        </p:attrNameLst>
                                      </p:cBhvr>
                                      <p:to>
                                        <p:strVal val="visible"/>
                                      </p:to>
                                    </p:set>
                                    <p:anim calcmode="lin" valueType="num">
                                      <p:cBhvr additive="base">
                                        <p:cTn id="53" dur="500" fill="hold"/>
                                        <p:tgtEl>
                                          <p:spTgt spid="1246217">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246217">
                                            <p:txEl>
                                              <p:pRg st="0" end="0"/>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1246233"/>
                                        </p:tgtEl>
                                        <p:attrNameLst>
                                          <p:attrName>style.visibility</p:attrName>
                                        </p:attrNameLst>
                                      </p:cBhvr>
                                      <p:to>
                                        <p:strVal val="visible"/>
                                      </p:to>
                                    </p:set>
                                    <p:anim calcmode="lin" valueType="num">
                                      <p:cBhvr additive="base">
                                        <p:cTn id="57" dur="500" fill="hold"/>
                                        <p:tgtEl>
                                          <p:spTgt spid="1246233"/>
                                        </p:tgtEl>
                                        <p:attrNameLst>
                                          <p:attrName>ppt_x</p:attrName>
                                        </p:attrNameLst>
                                      </p:cBhvr>
                                      <p:tavLst>
                                        <p:tav tm="0">
                                          <p:val>
                                            <p:strVal val="#ppt_x"/>
                                          </p:val>
                                        </p:tav>
                                        <p:tav tm="100000">
                                          <p:val>
                                            <p:strVal val="#ppt_x"/>
                                          </p:val>
                                        </p:tav>
                                      </p:tavLst>
                                    </p:anim>
                                    <p:anim calcmode="lin" valueType="num">
                                      <p:cBhvr additive="base">
                                        <p:cTn id="58" dur="500" fill="hold"/>
                                        <p:tgtEl>
                                          <p:spTgt spid="1246233"/>
                                        </p:tgtEl>
                                        <p:attrNameLst>
                                          <p:attrName>ppt_y</p:attrName>
                                        </p:attrNameLst>
                                      </p:cBhvr>
                                      <p:tavLst>
                                        <p:tav tm="0">
                                          <p:val>
                                            <p:strVal val="1+#ppt_h/2"/>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nodeType="clickEffect">
                                  <p:stCondLst>
                                    <p:cond delay="0"/>
                                  </p:stCondLst>
                                  <p:childTnLst>
                                    <p:set>
                                      <p:cBhvr>
                                        <p:cTn id="62" dur="1" fill="hold">
                                          <p:stCondLst>
                                            <p:cond delay="0"/>
                                          </p:stCondLst>
                                        </p:cTn>
                                        <p:tgtEl>
                                          <p:spTgt spid="1246217">
                                            <p:txEl>
                                              <p:pRg st="1" end="1"/>
                                            </p:txEl>
                                          </p:spTgt>
                                        </p:tgtEl>
                                        <p:attrNameLst>
                                          <p:attrName>style.visibility</p:attrName>
                                        </p:attrNameLst>
                                      </p:cBhvr>
                                      <p:to>
                                        <p:strVal val="visible"/>
                                      </p:to>
                                    </p:set>
                                    <p:anim calcmode="lin" valueType="num">
                                      <p:cBhvr additive="base">
                                        <p:cTn id="63" dur="500" fill="hold"/>
                                        <p:tgtEl>
                                          <p:spTgt spid="1246217">
                                            <p:txEl>
                                              <p:pRg st="1" end="1"/>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246217">
                                            <p:txEl>
                                              <p:pRg st="1" end="1"/>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1246218"/>
                                        </p:tgtEl>
                                        <p:attrNameLst>
                                          <p:attrName>style.visibility</p:attrName>
                                        </p:attrNameLst>
                                      </p:cBhvr>
                                      <p:to>
                                        <p:strVal val="visible"/>
                                      </p:to>
                                    </p:set>
                                    <p:anim calcmode="lin" valueType="num">
                                      <p:cBhvr additive="base">
                                        <p:cTn id="67" dur="500" fill="hold"/>
                                        <p:tgtEl>
                                          <p:spTgt spid="1246218"/>
                                        </p:tgtEl>
                                        <p:attrNameLst>
                                          <p:attrName>ppt_x</p:attrName>
                                        </p:attrNameLst>
                                      </p:cBhvr>
                                      <p:tavLst>
                                        <p:tav tm="0">
                                          <p:val>
                                            <p:strVal val="#ppt_x"/>
                                          </p:val>
                                        </p:tav>
                                        <p:tav tm="100000">
                                          <p:val>
                                            <p:strVal val="#ppt_x"/>
                                          </p:val>
                                        </p:tav>
                                      </p:tavLst>
                                    </p:anim>
                                    <p:anim calcmode="lin" valueType="num">
                                      <p:cBhvr additive="base">
                                        <p:cTn id="68" dur="500" fill="hold"/>
                                        <p:tgtEl>
                                          <p:spTgt spid="1246218"/>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1246234"/>
                                        </p:tgtEl>
                                        <p:attrNameLst>
                                          <p:attrName>style.visibility</p:attrName>
                                        </p:attrNameLst>
                                      </p:cBhvr>
                                      <p:to>
                                        <p:strVal val="visible"/>
                                      </p:to>
                                    </p:set>
                                    <p:anim calcmode="lin" valueType="num">
                                      <p:cBhvr additive="base">
                                        <p:cTn id="71" dur="500" fill="hold"/>
                                        <p:tgtEl>
                                          <p:spTgt spid="1246234"/>
                                        </p:tgtEl>
                                        <p:attrNameLst>
                                          <p:attrName>ppt_x</p:attrName>
                                        </p:attrNameLst>
                                      </p:cBhvr>
                                      <p:tavLst>
                                        <p:tav tm="0">
                                          <p:val>
                                            <p:strVal val="#ppt_x"/>
                                          </p:val>
                                        </p:tav>
                                        <p:tav tm="100000">
                                          <p:val>
                                            <p:strVal val="#ppt_x"/>
                                          </p:val>
                                        </p:tav>
                                      </p:tavLst>
                                    </p:anim>
                                    <p:anim calcmode="lin" valueType="num">
                                      <p:cBhvr additive="base">
                                        <p:cTn id="72" dur="500" fill="hold"/>
                                        <p:tgtEl>
                                          <p:spTgt spid="1246234"/>
                                        </p:tgtEl>
                                        <p:attrNameLst>
                                          <p:attrName>ppt_y</p:attrName>
                                        </p:attrNameLst>
                                      </p:cBhvr>
                                      <p:tavLst>
                                        <p:tav tm="0">
                                          <p:val>
                                            <p:strVal val="1+#ppt_h/2"/>
                                          </p:val>
                                        </p:tav>
                                        <p:tav tm="100000">
                                          <p:val>
                                            <p:strVal val="#ppt_y"/>
                                          </p:val>
                                        </p:tav>
                                      </p:tavLst>
                                    </p:anim>
                                  </p:childTnLst>
                                </p:cTn>
                              </p:par>
                              <p:par>
                                <p:cTn id="73" presetID="1" presetClass="exit" presetSubtype="0" fill="hold" nodeType="withEffect">
                                  <p:stCondLst>
                                    <p:cond delay="0"/>
                                  </p:stCondLst>
                                  <p:childTnLst>
                                    <p:set>
                                      <p:cBhvr>
                                        <p:cTn id="74" dur="1" fill="hold">
                                          <p:stCondLst>
                                            <p:cond delay="0"/>
                                          </p:stCondLst>
                                        </p:cTn>
                                        <p:tgtEl>
                                          <p:spTgt spid="1246233"/>
                                        </p:tgtEl>
                                        <p:attrNameLst>
                                          <p:attrName>style.visibility</p:attrName>
                                        </p:attrNameLst>
                                      </p:cBhvr>
                                      <p:to>
                                        <p:strVal val="hidden"/>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1246217">
                                            <p:txEl>
                                              <p:pRg st="2" end="2"/>
                                            </p:txEl>
                                          </p:spTgt>
                                        </p:tgtEl>
                                        <p:attrNameLst>
                                          <p:attrName>style.visibility</p:attrName>
                                        </p:attrNameLst>
                                      </p:cBhvr>
                                      <p:to>
                                        <p:strVal val="visible"/>
                                      </p:to>
                                    </p:set>
                                    <p:anim calcmode="lin" valueType="num">
                                      <p:cBhvr additive="base">
                                        <p:cTn id="79" dur="500" fill="hold"/>
                                        <p:tgtEl>
                                          <p:spTgt spid="1246217">
                                            <p:txEl>
                                              <p:pRg st="2" end="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246217">
                                            <p:txEl>
                                              <p:pRg st="2" end="2"/>
                                            </p:txEl>
                                          </p:spTgt>
                                        </p:tgtEl>
                                        <p:attrNameLst>
                                          <p:attrName>ppt_y</p:attrName>
                                        </p:attrNameLst>
                                      </p:cBhvr>
                                      <p:tavLst>
                                        <p:tav tm="0">
                                          <p:val>
                                            <p:strVal val="1+#ppt_h/2"/>
                                          </p:val>
                                        </p:tav>
                                        <p:tav tm="100000">
                                          <p:val>
                                            <p:strVal val="#ppt_y"/>
                                          </p:val>
                                        </p:tav>
                                      </p:tavLst>
                                    </p:anim>
                                  </p:childTnLst>
                                </p:cTn>
                              </p:par>
                              <p:par>
                                <p:cTn id="81" presetID="1" presetClass="exit" presetSubtype="0" fill="hold" nodeType="withEffect">
                                  <p:stCondLst>
                                    <p:cond delay="0"/>
                                  </p:stCondLst>
                                  <p:childTnLst>
                                    <p:set>
                                      <p:cBhvr>
                                        <p:cTn id="82" dur="1" fill="hold">
                                          <p:stCondLst>
                                            <p:cond delay="0"/>
                                          </p:stCondLst>
                                        </p:cTn>
                                        <p:tgtEl>
                                          <p:spTgt spid="124623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6213" grpId="0"/>
      <p:bldP spid="124621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47235" name="Text Box 3"/>
          <p:cNvSpPr txBox="1">
            <a:spLocks noChangeArrowheads="1"/>
          </p:cNvSpPr>
          <p:nvPr/>
        </p:nvSpPr>
        <p:spPr bwMode="auto">
          <a:xfrm>
            <a:off x="152400" y="685800"/>
            <a:ext cx="8839200" cy="2514600"/>
          </a:xfrm>
          <a:prstGeom prst="rect">
            <a:avLst/>
          </a:prstGeom>
          <a:noFill/>
          <a:ln w="12700" cap="sq">
            <a:noFill/>
            <a:miter lim="800000"/>
            <a:headEnd type="none" w="sm" len="sm"/>
            <a:tailEnd type="none" w="sm" len="sm"/>
          </a:ln>
          <a:effectLst/>
        </p:spPr>
        <p:txBody>
          <a:bodyPr lIns="274320" rIns="274320"/>
          <a:lstStyle/>
          <a:p>
            <a:pPr>
              <a:defRPr/>
            </a:pPr>
            <a:r>
              <a:rPr lang="en-US" dirty="0">
                <a:effectLst>
                  <a:outerShdw blurRad="38100" dist="38100" dir="2700000" algn="tl">
                    <a:srgbClr val="000000"/>
                  </a:outerShdw>
                </a:effectLst>
                <a:sym typeface="Symbol" pitchFamily="18" charset="2"/>
              </a:rPr>
              <a:t>Math statement:</a:t>
            </a:r>
            <a:br>
              <a:rPr lang="en-US" dirty="0">
                <a:effectLst>
                  <a:outerShdw blurRad="38100" dist="38100" dir="2700000" algn="tl">
                    <a:srgbClr val="000000"/>
                  </a:outerShdw>
                </a:effectLst>
                <a:sym typeface="Symbol" pitchFamily="18" charset="2"/>
              </a:rPr>
            </a:br>
            <a:r>
              <a:rPr lang="en-US" dirty="0">
                <a:effectLst>
                  <a:outerShdw blurRad="38100" dist="38100" dir="2700000" algn="tl">
                    <a:srgbClr val="000000"/>
                  </a:outerShdw>
                </a:effectLst>
                <a:sym typeface="Symbol" pitchFamily="18" charset="2"/>
              </a:rPr>
              <a:t> </a:t>
            </a:r>
            <a:r>
              <a:rPr lang="en-US" dirty="0">
                <a:effectLst>
                  <a:outerShdw blurRad="38100" dist="38100" dir="2700000" algn="tl">
                    <a:srgbClr val="000000"/>
                  </a:outerShdw>
                </a:effectLst>
              </a:rPr>
              <a:t>“a legal TM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t>
            </a:r>
            <a:r>
              <a:rPr lang="en-US" dirty="0">
                <a:solidFill>
                  <a:schemeClr val="accent1"/>
                </a:solidFill>
                <a:effectLst>
                  <a:outerShdw blurRad="38100" dist="38100" dir="2700000" algn="tl">
                    <a:srgbClr val="000000"/>
                  </a:outerShdw>
                </a:effectLst>
              </a:rPr>
              <a:t>M</a:t>
            </a:r>
            <a:r>
              <a:rPr lang="en-US" dirty="0">
                <a:effectLst>
                  <a:outerShdw blurRad="38100" dist="38100" dir="2700000" algn="tl">
                    <a:srgbClr val="000000"/>
                  </a:outerShdw>
                </a:effectLst>
              </a:rPr>
              <a:t> step is taken”</a:t>
            </a:r>
            <a:r>
              <a:rPr lang="en-US" dirty="0">
                <a:effectLst>
                  <a:outerShdw blurRad="38100" dist="38100" dir="2700000" algn="tl">
                    <a:srgbClr val="000000"/>
                  </a:outerShdw>
                </a:effectLst>
                <a:sym typeface="Symbol" pitchFamily="18" charset="2"/>
              </a:rPr>
              <a:t> </a:t>
            </a:r>
            <a:br>
              <a:rPr lang="en-US" dirty="0">
                <a:effectLst>
                  <a:outerShdw blurRad="38100" dist="38100" dir="2700000" algn="tl">
                    <a:srgbClr val="000000"/>
                  </a:outerShdw>
                </a:effectLst>
                <a:sym typeface="Symbol" pitchFamily="18" charset="2"/>
              </a:rPr>
            </a:br>
            <a:endParaRPr lang="en-US" dirty="0">
              <a:effectLst/>
            </a:endParaRPr>
          </a:p>
          <a:p>
            <a:pPr>
              <a:defRPr/>
            </a:pPr>
            <a:endParaRPr lang="en-US" dirty="0">
              <a:effectLst/>
            </a:endParaRPr>
          </a:p>
        </p:txBody>
      </p:sp>
      <p:sp>
        <p:nvSpPr>
          <p:cNvPr id="1247236" name="Text Box 4"/>
          <p:cNvSpPr txBox="1">
            <a:spLocks noChangeArrowheads="1"/>
          </p:cNvSpPr>
          <p:nvPr/>
        </p:nvSpPr>
        <p:spPr bwMode="auto">
          <a:xfrm>
            <a:off x="1828800" y="2278063"/>
            <a:ext cx="838200" cy="519112"/>
          </a:xfrm>
          <a:prstGeom prst="rect">
            <a:avLst/>
          </a:prstGeom>
          <a:noFill/>
          <a:ln w="38100" cap="sq">
            <a:noFill/>
            <a:miter lim="800000"/>
            <a:headEnd/>
            <a:tailEnd/>
          </a:ln>
          <a:effectLst/>
        </p:spPr>
        <p:txBody>
          <a:bodyPr lIns="274320" rIns="274320">
            <a:spAutoFit/>
          </a:bodyPr>
          <a:lstStyle/>
          <a:p>
            <a:pPr>
              <a:spcBef>
                <a:spcPct val="50000"/>
              </a:spcBef>
              <a:defRPr/>
            </a:pPr>
            <a:endParaRPr lang="en-US">
              <a:effectLst>
                <a:outerShdw blurRad="38100" dist="38100" dir="2700000" algn="tl">
                  <a:srgbClr val="000000"/>
                </a:outerShdw>
              </a:effectLst>
            </a:endParaRPr>
          </a:p>
        </p:txBody>
      </p:sp>
      <p:sp>
        <p:nvSpPr>
          <p:cNvPr id="1247237" name="Text Box 5"/>
          <p:cNvSpPr txBox="1">
            <a:spLocks noChangeArrowheads="1"/>
          </p:cNvSpPr>
          <p:nvPr/>
        </p:nvSpPr>
        <p:spPr bwMode="auto">
          <a:xfrm>
            <a:off x="3865563" y="2178050"/>
            <a:ext cx="4668837" cy="946150"/>
          </a:xfrm>
          <a:prstGeom prst="rect">
            <a:avLst/>
          </a:prstGeom>
          <a:noFill/>
          <a:ln w="38100" cap="sq">
            <a:noFill/>
            <a:miter lim="800000"/>
            <a:headEnd/>
            <a:tailEnd/>
          </a:ln>
          <a:effectLst/>
        </p:spPr>
        <p:txBody>
          <a:bodyPr wrap="none" lIns="274320" rIns="274320">
            <a:spAutoFit/>
          </a:bodyPr>
          <a:lstStyle/>
          <a:p>
            <a:pPr>
              <a:buFont typeface="Symbol" pitchFamily="18" charset="2"/>
              <a:buChar char="&quot;"/>
              <a:defRPr/>
            </a:pPr>
            <a:r>
              <a:rPr lang="en-US">
                <a:effectLst>
                  <a:outerShdw blurRad="38100" dist="38100" dir="2700000" algn="tl">
                    <a:srgbClr val="000000"/>
                  </a:outerShdw>
                </a:effectLst>
              </a:rPr>
              <a:t> index i, “if cell has no </a:t>
            </a:r>
            <a:br>
              <a:rPr lang="en-US">
                <a:effectLst>
                  <a:outerShdw blurRad="38100" dist="38100" dir="2700000" algn="tl">
                    <a:srgbClr val="000000"/>
                  </a:outerShdw>
                </a:effectLst>
              </a:rPr>
            </a:br>
            <a:r>
              <a:rPr lang="en-US">
                <a:effectLst>
                  <a:outerShdw blurRad="38100" dist="38100" dir="2700000" algn="tl">
                    <a:srgbClr val="000000"/>
                  </a:outerShdw>
                </a:effectLst>
              </a:rPr>
              <a:t>head then no change to cell” </a:t>
            </a:r>
          </a:p>
        </p:txBody>
      </p:sp>
      <p:sp>
        <p:nvSpPr>
          <p:cNvPr id="1247238" name="Text Box 6"/>
          <p:cNvSpPr txBox="1">
            <a:spLocks noChangeArrowheads="1"/>
          </p:cNvSpPr>
          <p:nvPr/>
        </p:nvSpPr>
        <p:spPr bwMode="auto">
          <a:xfrm>
            <a:off x="3722688" y="836613"/>
            <a:ext cx="4659312" cy="1373187"/>
          </a:xfrm>
          <a:prstGeom prst="rect">
            <a:avLst/>
          </a:prstGeom>
          <a:noFill/>
          <a:ln w="38100" cap="sq">
            <a:noFill/>
            <a:miter lim="800000"/>
            <a:headEnd/>
            <a:tailEnd/>
          </a:ln>
          <a:effectLst/>
        </p:spPr>
        <p:txBody>
          <a:bodyPr wrap="none" lIns="274320" rIns="274320">
            <a:spAutoFit/>
          </a:bodyPr>
          <a:lstStyle/>
          <a:p>
            <a:pPr>
              <a:defRPr/>
            </a:pPr>
            <a:r>
              <a:rPr lang="en-US" dirty="0">
                <a:effectLst>
                  <a:outerShdw blurRad="38100" dist="38100" dir="2700000" algn="tl">
                    <a:srgbClr val="000000"/>
                  </a:outerShdw>
                </a:effectLst>
              </a:rPr>
              <a:t>“Cell at head, head position,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and state change according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to </a:t>
            </a:r>
            <a:r>
              <a:rPr lang="en-US" dirty="0">
                <a:solidFill>
                  <a:schemeClr val="accent1"/>
                </a:solidFill>
                <a:effectLst>
                  <a:outerShdw blurRad="38100" dist="38100" dir="2700000" algn="tl">
                    <a:srgbClr val="000000"/>
                  </a:outerShdw>
                </a:effectLst>
              </a:rPr>
              <a:t>M</a:t>
            </a:r>
            <a:r>
              <a:rPr lang="en-US" dirty="0">
                <a:effectLst>
                  <a:outerShdw blurRad="38100" dist="38100" dir="2700000" algn="tl">
                    <a:srgbClr val="000000"/>
                  </a:outerShdw>
                </a:effectLst>
              </a:rPr>
              <a:t>’s finite rules”</a:t>
            </a:r>
          </a:p>
        </p:txBody>
      </p:sp>
      <p:grpSp>
        <p:nvGrpSpPr>
          <p:cNvPr id="2" name="Group 7"/>
          <p:cNvGrpSpPr>
            <a:grpSpLocks/>
          </p:cNvGrpSpPr>
          <p:nvPr/>
        </p:nvGrpSpPr>
        <p:grpSpPr bwMode="auto">
          <a:xfrm>
            <a:off x="3036888" y="685800"/>
            <a:ext cx="817562" cy="2514600"/>
            <a:chOff x="2736" y="432"/>
            <a:chExt cx="515" cy="1584"/>
          </a:xfrm>
        </p:grpSpPr>
        <p:sp>
          <p:nvSpPr>
            <p:cNvPr id="1247240" name="Text Box 8"/>
            <p:cNvSpPr txBox="1">
              <a:spLocks noChangeArrowheads="1"/>
            </p:cNvSpPr>
            <p:nvPr/>
          </p:nvSpPr>
          <p:spPr bwMode="auto">
            <a:xfrm>
              <a:off x="2736" y="1017"/>
              <a:ext cx="472"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t>
              </a:r>
            </a:p>
          </p:txBody>
        </p:sp>
        <p:sp>
          <p:nvSpPr>
            <p:cNvPr id="1247241" name="AutoShape 9"/>
            <p:cNvSpPr>
              <a:spLocks/>
            </p:cNvSpPr>
            <p:nvPr/>
          </p:nvSpPr>
          <p:spPr bwMode="auto">
            <a:xfrm>
              <a:off x="3072" y="432"/>
              <a:ext cx="179" cy="1584"/>
            </a:xfrm>
            <a:prstGeom prst="leftBrace">
              <a:avLst>
                <a:gd name="adj1" fmla="val 73743"/>
                <a:gd name="adj2" fmla="val 50000"/>
              </a:avLst>
            </a:prstGeom>
            <a:noFill/>
            <a:ln w="38100" cap="sq">
              <a:solidFill>
                <a:schemeClr val="hlink"/>
              </a:solidFill>
              <a:round/>
              <a:headEnd/>
              <a:tailEnd/>
            </a:ln>
            <a:effectLst/>
          </p:spPr>
          <p:txBody>
            <a:bodyPr wrap="none" lIns="274320" rIns="274320" anchor="ctr">
              <a:spAutoFit/>
            </a:bodyPr>
            <a:lstStyle/>
            <a:p>
              <a:pPr>
                <a:defRPr/>
              </a:pPr>
              <a:endParaRPr lang="en-CA"/>
            </a:p>
          </p:txBody>
        </p:sp>
      </p:grpSp>
      <p:sp>
        <p:nvSpPr>
          <p:cNvPr id="1247242" name="Text Box 10"/>
          <p:cNvSpPr txBox="1">
            <a:spLocks noChangeArrowheads="1"/>
          </p:cNvSpPr>
          <p:nvPr/>
        </p:nvSpPr>
        <p:spPr bwMode="auto">
          <a:xfrm>
            <a:off x="868363" y="5246688"/>
            <a:ext cx="3273425" cy="137318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state</a:t>
            </a:r>
            <a:r>
              <a:rPr lang="en-US" baseline="-25000">
                <a:effectLst>
                  <a:outerShdw blurRad="38100" dist="38100" dir="2700000" algn="tl">
                    <a:srgbClr val="000000"/>
                  </a:outerShdw>
                </a:effectLst>
              </a:rPr>
              <a:t>t</a:t>
            </a:r>
            <a:r>
              <a:rPr lang="en-US">
                <a:effectLst>
                  <a:outerShdw blurRad="38100" dist="38100" dir="2700000" algn="tl">
                    <a:srgbClr val="000000"/>
                  </a:outerShdw>
                </a:effectLst>
              </a:rPr>
              <a:t> = 1101</a:t>
            </a:r>
          </a:p>
          <a:p>
            <a:pPr>
              <a:defRPr/>
            </a:pPr>
            <a:r>
              <a:rPr lang="en-US">
                <a:effectLst>
                  <a:outerShdw blurRad="38100" dist="38100" dir="2700000" algn="tl">
                    <a:srgbClr val="000000"/>
                  </a:outerShdw>
                </a:effectLst>
              </a:rPr>
              <a:t>tape</a:t>
            </a:r>
            <a:r>
              <a:rPr lang="en-US" baseline="-25000">
                <a:effectLst>
                  <a:outerShdw blurRad="38100" dist="38100" dir="2700000" algn="tl">
                    <a:srgbClr val="000000"/>
                  </a:outerShdw>
                </a:effectLst>
              </a:rPr>
              <a:t>t</a:t>
            </a:r>
            <a:r>
              <a:rPr lang="en-US">
                <a:effectLst>
                  <a:outerShdw blurRad="38100" dist="38100" dir="2700000" algn="tl">
                    <a:srgbClr val="000000"/>
                  </a:outerShdw>
                </a:effectLst>
              </a:rPr>
              <a:t>  = 001100110</a:t>
            </a:r>
          </a:p>
          <a:p>
            <a:pPr>
              <a:defRPr/>
            </a:pPr>
            <a:r>
              <a:rPr lang="en-US">
                <a:effectLst>
                  <a:outerShdw blurRad="38100" dist="38100" dir="2700000" algn="tl">
                    <a:srgbClr val="000000"/>
                  </a:outerShdw>
                </a:effectLst>
              </a:rPr>
              <a:t>digit at head</a:t>
            </a:r>
            <a:r>
              <a:rPr lang="en-US" baseline="-25000">
                <a:effectLst>
                  <a:outerShdw blurRad="38100" dist="38100" dir="2700000" algn="tl">
                    <a:srgbClr val="000000"/>
                  </a:outerShdw>
                </a:effectLst>
              </a:rPr>
              <a:t>t</a:t>
            </a:r>
            <a:r>
              <a:rPr lang="en-US">
                <a:effectLst>
                  <a:outerShdw blurRad="38100" dist="38100" dir="2700000" algn="tl">
                    <a:srgbClr val="000000"/>
                  </a:outerShdw>
                </a:effectLst>
              </a:rPr>
              <a:t> = 0</a:t>
            </a:r>
          </a:p>
        </p:txBody>
      </p:sp>
      <p:sp>
        <p:nvSpPr>
          <p:cNvPr id="1247243" name="Line 11"/>
          <p:cNvSpPr>
            <a:spLocks noChangeShapeType="1"/>
          </p:cNvSpPr>
          <p:nvPr/>
        </p:nvSpPr>
        <p:spPr bwMode="auto">
          <a:xfrm flipV="1">
            <a:off x="3060700" y="6043613"/>
            <a:ext cx="0" cy="228600"/>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sp>
        <p:nvSpPr>
          <p:cNvPr id="1247244" name="Text Box 12"/>
          <p:cNvSpPr txBox="1">
            <a:spLocks noChangeArrowheads="1"/>
          </p:cNvSpPr>
          <p:nvPr/>
        </p:nvSpPr>
        <p:spPr bwMode="auto">
          <a:xfrm>
            <a:off x="4541838" y="5256213"/>
            <a:ext cx="3725862" cy="137318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state</a:t>
            </a:r>
            <a:r>
              <a:rPr lang="en-US" baseline="-25000">
                <a:effectLst>
                  <a:outerShdw blurRad="38100" dist="38100" dir="2700000" algn="tl">
                    <a:srgbClr val="000000"/>
                  </a:outerShdw>
                </a:effectLst>
              </a:rPr>
              <a:t>t+1</a:t>
            </a:r>
            <a:r>
              <a:rPr lang="en-US">
                <a:effectLst>
                  <a:outerShdw blurRad="38100" dist="38100" dir="2700000" algn="tl">
                    <a:srgbClr val="000000"/>
                  </a:outerShdw>
                </a:effectLst>
              </a:rPr>
              <a:t> = 1101</a:t>
            </a:r>
          </a:p>
          <a:p>
            <a:pPr>
              <a:defRPr/>
            </a:pPr>
            <a:r>
              <a:rPr lang="en-US">
                <a:effectLst>
                  <a:outerShdw blurRad="38100" dist="38100" dir="2700000" algn="tl">
                    <a:srgbClr val="000000"/>
                  </a:outerShdw>
                </a:effectLst>
              </a:rPr>
              <a:t>tape</a:t>
            </a:r>
            <a:r>
              <a:rPr lang="en-US" baseline="-25000">
                <a:effectLst>
                  <a:outerShdw blurRad="38100" dist="38100" dir="2700000" algn="tl">
                    <a:srgbClr val="000000"/>
                  </a:outerShdw>
                </a:effectLst>
              </a:rPr>
              <a:t>t+1</a:t>
            </a:r>
            <a:r>
              <a:rPr lang="en-US">
                <a:effectLst>
                  <a:outerShdw blurRad="38100" dist="38100" dir="2700000" algn="tl">
                    <a:srgbClr val="000000"/>
                  </a:outerShdw>
                </a:effectLst>
              </a:rPr>
              <a:t>  = 001110110</a:t>
            </a:r>
          </a:p>
          <a:p>
            <a:pPr>
              <a:defRPr/>
            </a:pPr>
            <a:r>
              <a:rPr lang="en-US">
                <a:effectLst>
                  <a:outerShdw blurRad="38100" dist="38100" dir="2700000" algn="tl">
                    <a:srgbClr val="000000"/>
                  </a:outerShdw>
                </a:effectLst>
              </a:rPr>
              <a:t>digit at old head</a:t>
            </a:r>
            <a:r>
              <a:rPr lang="en-US" baseline="-25000">
                <a:effectLst>
                  <a:outerShdw blurRad="38100" dist="38100" dir="2700000" algn="tl">
                    <a:srgbClr val="000000"/>
                  </a:outerShdw>
                </a:effectLst>
              </a:rPr>
              <a:t>t+1</a:t>
            </a:r>
            <a:r>
              <a:rPr lang="en-US">
                <a:effectLst>
                  <a:outerShdw blurRad="38100" dist="38100" dir="2700000" algn="tl">
                    <a:srgbClr val="000000"/>
                  </a:outerShdw>
                </a:effectLst>
              </a:rPr>
              <a:t> = 1</a:t>
            </a:r>
          </a:p>
        </p:txBody>
      </p:sp>
      <p:sp>
        <p:nvSpPr>
          <p:cNvPr id="1247245" name="Line 13"/>
          <p:cNvSpPr>
            <a:spLocks noChangeShapeType="1"/>
          </p:cNvSpPr>
          <p:nvPr/>
        </p:nvSpPr>
        <p:spPr bwMode="auto">
          <a:xfrm flipV="1">
            <a:off x="6832600" y="6027738"/>
            <a:ext cx="0" cy="228600"/>
          </a:xfrm>
          <a:prstGeom prst="line">
            <a:avLst/>
          </a:prstGeom>
          <a:noFill/>
          <a:ln w="38100" cap="sq">
            <a:solidFill>
              <a:schemeClr val="hlink"/>
            </a:solidFill>
            <a:round/>
            <a:headEnd/>
            <a:tailEnd type="triangle" w="med" len="med"/>
          </a:ln>
          <a:effectLst/>
        </p:spPr>
        <p:txBody>
          <a:bodyPr lIns="274320" rIns="274320">
            <a:spAutoFit/>
          </a:bodyPr>
          <a:lstStyle/>
          <a:p>
            <a:pPr>
              <a:defRPr/>
            </a:pPr>
            <a:endParaRPr lang="en-CA"/>
          </a:p>
        </p:txBody>
      </p:sp>
      <p:grpSp>
        <p:nvGrpSpPr>
          <p:cNvPr id="28684" name="Group 14"/>
          <p:cNvGrpSpPr>
            <a:grpSpLocks/>
          </p:cNvGrpSpPr>
          <p:nvPr/>
        </p:nvGrpSpPr>
        <p:grpSpPr bwMode="auto">
          <a:xfrm>
            <a:off x="152400" y="3213100"/>
            <a:ext cx="7937500" cy="1892300"/>
            <a:chOff x="96" y="1976"/>
            <a:chExt cx="5000" cy="1192"/>
          </a:xfrm>
        </p:grpSpPr>
        <p:sp>
          <p:nvSpPr>
            <p:cNvPr id="1247247" name="Text Box 15"/>
            <p:cNvSpPr txBox="1">
              <a:spLocks noChangeArrowheads="1"/>
            </p:cNvSpPr>
            <p:nvPr/>
          </p:nvSpPr>
          <p:spPr bwMode="auto">
            <a:xfrm>
              <a:off x="259" y="2303"/>
              <a:ext cx="4666" cy="865"/>
            </a:xfrm>
            <a:prstGeom prst="rect">
              <a:avLst/>
            </a:prstGeom>
            <a:noFill/>
            <a:ln w="38100" cap="sq">
              <a:noFill/>
              <a:miter lim="800000"/>
              <a:headEnd/>
              <a:tailEnd/>
            </a:ln>
            <a:effectLst/>
          </p:spPr>
          <p:txBody>
            <a:bodyPr wrap="none" lIns="274320" rIns="274320">
              <a:spAutoFit/>
            </a:bodyPr>
            <a:lstStyle/>
            <a:p>
              <a:pPr marL="457200" indent="-457200">
                <a:defRPr/>
              </a:pP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 41032011001141011312110011…</a:t>
              </a:r>
              <a:br>
                <a:rPr lang="en-US">
                  <a:effectLst>
                    <a:outerShdw blurRad="38100" dist="38100" dir="2700000" algn="tl">
                      <a:srgbClr val="000000"/>
                    </a:outerShdw>
                  </a:effectLst>
                </a:rPr>
              </a:br>
              <a:r>
                <a:rPr lang="en-US">
                  <a:effectLst>
                    <a:outerShdw blurRad="38100" dist="38100" dir="2700000" algn="tl">
                      <a:srgbClr val="000000"/>
                    </a:outerShdw>
                  </a:effectLst>
                </a:rPr>
                <a:t>  411013001120011041010300121101104…</a:t>
              </a:r>
              <a:br>
                <a:rPr lang="en-US">
                  <a:effectLst>
                    <a:outerShdw blurRad="38100" dist="38100" dir="2700000" algn="tl">
                      <a:srgbClr val="000000"/>
                    </a:outerShdw>
                  </a:effectLst>
                </a:rPr>
              </a:br>
              <a:r>
                <a:rPr lang="en-US">
                  <a:effectLst>
                    <a:outerShdw blurRad="38100" dist="38100" dir="2700000" algn="tl">
                      <a:srgbClr val="000000"/>
                    </a:outerShdw>
                  </a:effectLst>
                </a:rPr>
                <a:t>  4110320011101010 </a:t>
              </a:r>
            </a:p>
          </p:txBody>
        </p:sp>
        <p:sp>
          <p:nvSpPr>
            <p:cNvPr id="1247248" name="Text Box 16"/>
            <p:cNvSpPr txBox="1">
              <a:spLocks noChangeArrowheads="1"/>
            </p:cNvSpPr>
            <p:nvPr/>
          </p:nvSpPr>
          <p:spPr bwMode="auto">
            <a:xfrm>
              <a:off x="96" y="1976"/>
              <a:ext cx="5000" cy="327"/>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An integer </a:t>
              </a:r>
              <a:r>
                <a:rPr lang="en-US">
                  <a:solidFill>
                    <a:schemeClr val="hlink"/>
                  </a:solidFill>
                  <a:effectLst>
                    <a:outerShdw blurRad="38100" dist="38100" dir="2700000" algn="tl">
                      <a:srgbClr val="000000"/>
                    </a:outerShdw>
                  </a:effectLst>
                </a:rPr>
                <a:t>C</a:t>
              </a:r>
              <a:r>
                <a:rPr lang="en-US">
                  <a:effectLst>
                    <a:outerShdw blurRad="38100" dist="38100" dir="2700000" algn="tl">
                      <a:srgbClr val="000000"/>
                    </a:outerShdw>
                  </a:effectLst>
                </a:rPr>
                <a:t> encoding a valid computation of a TM</a:t>
              </a:r>
            </a:p>
          </p:txBody>
        </p:sp>
        <p:sp>
          <p:nvSpPr>
            <p:cNvPr id="1247249" name="Rectangle 17"/>
            <p:cNvSpPr>
              <a:spLocks noChangeArrowheads="1"/>
            </p:cNvSpPr>
            <p:nvPr/>
          </p:nvSpPr>
          <p:spPr bwMode="auto">
            <a:xfrm>
              <a:off x="259" y="2303"/>
              <a:ext cx="4554" cy="823"/>
            </a:xfrm>
            <a:prstGeom prst="rect">
              <a:avLst/>
            </a:prstGeom>
            <a:noFill/>
            <a:ln w="38100" cap="sq">
              <a:solidFill>
                <a:schemeClr val="accent2"/>
              </a:solidFill>
              <a:miter lim="800000"/>
              <a:headEnd/>
              <a:tailEnd/>
            </a:ln>
            <a:effectLst/>
          </p:spPr>
          <p:txBody>
            <a:bodyPr lIns="274320" rIns="274320" anchor="ctr"/>
            <a:lstStyle/>
            <a:p>
              <a:pPr algn="ctr">
                <a:defRPr/>
              </a:pPr>
              <a:endParaRPr lang="en-US">
                <a:effectLst>
                  <a:outerShdw blurRad="38100" dist="38100" dir="2700000" algn="tl">
                    <a:srgbClr val="000000"/>
                  </a:outerShdw>
                </a:effectLst>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247235"/>
                                        </p:tgtEl>
                                        <p:attrNameLst>
                                          <p:attrName>style.visibility</p:attrName>
                                        </p:attrNameLst>
                                      </p:cBhvr>
                                      <p:to>
                                        <p:strVal val="visible"/>
                                      </p:to>
                                    </p:set>
                                    <p:anim calcmode="lin" valueType="num">
                                      <p:cBhvr additive="base">
                                        <p:cTn id="7" dur="500" fill="hold"/>
                                        <p:tgtEl>
                                          <p:spTgt spid="1247235"/>
                                        </p:tgtEl>
                                        <p:attrNameLst>
                                          <p:attrName>ppt_x</p:attrName>
                                        </p:attrNameLst>
                                      </p:cBhvr>
                                      <p:tavLst>
                                        <p:tav tm="0">
                                          <p:val>
                                            <p:strVal val="0-#ppt_w/2"/>
                                          </p:val>
                                        </p:tav>
                                        <p:tav tm="100000">
                                          <p:val>
                                            <p:strVal val="#ppt_x"/>
                                          </p:val>
                                        </p:tav>
                                      </p:tavLst>
                                    </p:anim>
                                    <p:anim calcmode="lin" valueType="num">
                                      <p:cBhvr additive="base">
                                        <p:cTn id="8" dur="500" fill="hold"/>
                                        <p:tgtEl>
                                          <p:spTgt spid="1247235"/>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247238"/>
                                        </p:tgtEl>
                                        <p:attrNameLst>
                                          <p:attrName>style.visibility</p:attrName>
                                        </p:attrNameLst>
                                      </p:cBhvr>
                                      <p:to>
                                        <p:strVal val="visible"/>
                                      </p:to>
                                    </p:set>
                                    <p:anim calcmode="lin" valueType="num">
                                      <p:cBhvr additive="base">
                                        <p:cTn id="17" dur="500" fill="hold"/>
                                        <p:tgtEl>
                                          <p:spTgt spid="1247238"/>
                                        </p:tgtEl>
                                        <p:attrNameLst>
                                          <p:attrName>ppt_x</p:attrName>
                                        </p:attrNameLst>
                                      </p:cBhvr>
                                      <p:tavLst>
                                        <p:tav tm="0">
                                          <p:val>
                                            <p:strVal val="1+#ppt_w/2"/>
                                          </p:val>
                                        </p:tav>
                                        <p:tav tm="100000">
                                          <p:val>
                                            <p:strVal val="#ppt_x"/>
                                          </p:val>
                                        </p:tav>
                                      </p:tavLst>
                                    </p:anim>
                                    <p:anim calcmode="lin" valueType="num">
                                      <p:cBhvr additive="base">
                                        <p:cTn id="18" dur="500" fill="hold"/>
                                        <p:tgtEl>
                                          <p:spTgt spid="1247238"/>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1247237"/>
                                        </p:tgtEl>
                                        <p:attrNameLst>
                                          <p:attrName>style.visibility</p:attrName>
                                        </p:attrNameLst>
                                      </p:cBhvr>
                                      <p:to>
                                        <p:strVal val="visible"/>
                                      </p:to>
                                    </p:set>
                                    <p:anim calcmode="lin" valueType="num">
                                      <p:cBhvr additive="base">
                                        <p:cTn id="23" dur="500" fill="hold"/>
                                        <p:tgtEl>
                                          <p:spTgt spid="1247237"/>
                                        </p:tgtEl>
                                        <p:attrNameLst>
                                          <p:attrName>ppt_x</p:attrName>
                                        </p:attrNameLst>
                                      </p:cBhvr>
                                      <p:tavLst>
                                        <p:tav tm="0">
                                          <p:val>
                                            <p:strVal val="1+#ppt_w/2"/>
                                          </p:val>
                                        </p:tav>
                                        <p:tav tm="100000">
                                          <p:val>
                                            <p:strVal val="#ppt_x"/>
                                          </p:val>
                                        </p:tav>
                                      </p:tavLst>
                                    </p:anim>
                                    <p:anim calcmode="lin" valueType="num">
                                      <p:cBhvr additive="base">
                                        <p:cTn id="24" dur="500" fill="hold"/>
                                        <p:tgtEl>
                                          <p:spTgt spid="12472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7235" grpId="0"/>
      <p:bldP spid="1247237" grpId="0"/>
      <p:bldP spid="124723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698" name="Group 2"/>
          <p:cNvGrpSpPr>
            <a:grpSpLocks/>
          </p:cNvGrpSpPr>
          <p:nvPr/>
        </p:nvGrpSpPr>
        <p:grpSpPr bwMode="auto">
          <a:xfrm>
            <a:off x="7216775" y="2590800"/>
            <a:ext cx="1800225" cy="4144963"/>
            <a:chOff x="4194" y="1993"/>
            <a:chExt cx="1422" cy="2804"/>
          </a:xfrm>
        </p:grpSpPr>
        <p:pic>
          <p:nvPicPr>
            <p:cNvPr id="29715" name="Picture 3" descr="Z3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 y="1993"/>
              <a:ext cx="1422" cy="1617"/>
            </a:xfrm>
            <a:prstGeom prst="rect">
              <a:avLst/>
            </a:prstGeom>
            <a:solidFill>
              <a:schemeClr val="bg2"/>
            </a:solidFill>
            <a:ln w="9525">
              <a:solidFill>
                <a:schemeClr val="tx1"/>
              </a:solidFill>
              <a:miter lim="800000"/>
              <a:headEnd/>
              <a:tailEnd/>
            </a:ln>
          </p:spPr>
        </p:pic>
        <p:sp>
          <p:nvSpPr>
            <p:cNvPr id="29716" name="Text Box 4"/>
            <p:cNvSpPr txBox="1">
              <a:spLocks noChangeArrowheads="1"/>
            </p:cNvSpPr>
            <p:nvPr/>
          </p:nvSpPr>
          <p:spPr bwMode="auto">
            <a:xfrm>
              <a:off x="4194" y="3612"/>
              <a:ext cx="1422" cy="1185"/>
            </a:xfrm>
            <a:prstGeom prst="rect">
              <a:avLst/>
            </a:prstGeom>
            <a:solidFill>
              <a:schemeClr val="bg2"/>
            </a:solidFill>
            <a:ln w="12700" cap="sq">
              <a:solidFill>
                <a:schemeClr val="tx1"/>
              </a:solidFill>
              <a:miter lim="800000"/>
              <a:headEnd type="none" w="sm" len="sm"/>
              <a:tailEnd type="none" w="sm" len="sm"/>
            </a:ln>
          </p:spPr>
          <p:txBody>
            <a:bodyPr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spcBef>
                  <a:spcPct val="50000"/>
                </a:spcBef>
              </a:pPr>
              <a:r>
                <a:rPr lang="en-US" altLang="en-US" sz="2400">
                  <a:solidFill>
                    <a:schemeClr val="tx2"/>
                  </a:solidFill>
                  <a:effectLst/>
                </a:rPr>
                <a:t>GIVEN:</a:t>
              </a:r>
              <a:br>
                <a:rPr lang="en-US" altLang="en-US">
                  <a:solidFill>
                    <a:schemeClr val="tx2"/>
                  </a:solidFill>
                  <a:effectLst/>
                </a:rPr>
              </a:br>
              <a:r>
                <a:rPr lang="en-US" altLang="en-US">
                  <a:effectLst/>
                </a:rPr>
                <a:t>Math Proof Oracle</a:t>
              </a:r>
              <a:r>
                <a:rPr lang="en-US" altLang="en-US">
                  <a:solidFill>
                    <a:schemeClr val="tx2"/>
                  </a:solidFill>
                  <a:effectLst/>
                </a:rPr>
                <a:t> </a:t>
              </a:r>
            </a:p>
          </p:txBody>
        </p:sp>
      </p:grpSp>
      <p:sp>
        <p:nvSpPr>
          <p:cNvPr id="1248261" name="Text Box 5"/>
          <p:cNvSpPr txBox="1">
            <a:spLocks noChangeArrowheads="1"/>
          </p:cNvSpPr>
          <p:nvPr/>
        </p:nvSpPr>
        <p:spPr bwMode="auto">
          <a:xfrm>
            <a:off x="-152400" y="1143000"/>
            <a:ext cx="3429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br>
              <a:rPr lang="en-US" altLang="en-US">
                <a:effectLst/>
              </a:rPr>
            </a:br>
            <a:r>
              <a:rPr lang="en-US" altLang="en-US">
                <a:solidFill>
                  <a:schemeClr val="accent1"/>
                </a:solidFill>
                <a:effectLst/>
              </a:rPr>
              <a:t>&lt;M,I&gt;</a:t>
            </a:r>
          </a:p>
        </p:txBody>
      </p:sp>
      <p:grpSp>
        <p:nvGrpSpPr>
          <p:cNvPr id="29700" name="Group 6"/>
          <p:cNvGrpSpPr>
            <a:grpSpLocks/>
          </p:cNvGrpSpPr>
          <p:nvPr/>
        </p:nvGrpSpPr>
        <p:grpSpPr bwMode="auto">
          <a:xfrm>
            <a:off x="1171575" y="2819400"/>
            <a:ext cx="1800225" cy="3397250"/>
            <a:chOff x="4194" y="1993"/>
            <a:chExt cx="1422" cy="2571"/>
          </a:xfrm>
        </p:grpSpPr>
        <p:pic>
          <p:nvPicPr>
            <p:cNvPr id="29713" name="Picture 7" descr="Z3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4" y="1993"/>
              <a:ext cx="1422" cy="1617"/>
            </a:xfrm>
            <a:prstGeom prst="rect">
              <a:avLst/>
            </a:prstGeom>
            <a:solidFill>
              <a:schemeClr val="bg2"/>
            </a:solidFill>
            <a:ln w="9525">
              <a:solidFill>
                <a:schemeClr val="tx1"/>
              </a:solidFill>
              <a:miter lim="800000"/>
              <a:headEnd/>
              <a:tailEnd/>
            </a:ln>
          </p:spPr>
        </p:pic>
        <p:sp>
          <p:nvSpPr>
            <p:cNvPr id="29714" name="Text Box 8"/>
            <p:cNvSpPr txBox="1">
              <a:spLocks noChangeArrowheads="1"/>
            </p:cNvSpPr>
            <p:nvPr/>
          </p:nvSpPr>
          <p:spPr bwMode="auto">
            <a:xfrm>
              <a:off x="4194" y="3609"/>
              <a:ext cx="1422" cy="955"/>
            </a:xfrm>
            <a:prstGeom prst="rect">
              <a:avLst/>
            </a:prstGeom>
            <a:solidFill>
              <a:schemeClr val="bg2"/>
            </a:solidFill>
            <a:ln w="12700" cap="sq">
              <a:solidFill>
                <a:schemeClr val="tx1"/>
              </a:solidFill>
              <a:miter lim="800000"/>
              <a:headEnd type="none" w="sm" len="sm"/>
              <a:tailEnd type="none" w="sm" len="sm"/>
            </a:ln>
          </p:spPr>
          <p:txBody>
            <a:bodyPr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spcBef>
                  <a:spcPct val="50000"/>
                </a:spcBef>
              </a:pPr>
              <a:r>
                <a:rPr lang="en-US" altLang="en-US" sz="2400">
                  <a:solidFill>
                    <a:schemeClr val="tx2"/>
                  </a:solidFill>
                  <a:effectLst/>
                </a:rPr>
                <a:t>BUILD:</a:t>
              </a:r>
              <a:br>
                <a:rPr lang="en-US" altLang="en-US" sz="2400">
                  <a:solidFill>
                    <a:schemeClr val="tx2"/>
                  </a:solidFill>
                  <a:effectLst/>
                </a:rPr>
              </a:br>
              <a:r>
                <a:rPr lang="en-US" altLang="en-US" sz="2400">
                  <a:effectLst/>
                </a:rPr>
                <a:t>Halting</a:t>
              </a:r>
              <a:br>
                <a:rPr lang="en-US" altLang="en-US" sz="2400">
                  <a:solidFill>
                    <a:schemeClr val="tx2"/>
                  </a:solidFill>
                  <a:effectLst/>
                </a:rPr>
              </a:br>
              <a:r>
                <a:rPr lang="en-US" altLang="en-US">
                  <a:effectLst/>
                </a:rPr>
                <a:t>Oracle</a:t>
              </a:r>
            </a:p>
          </p:txBody>
        </p:sp>
      </p:grpSp>
      <p:grpSp>
        <p:nvGrpSpPr>
          <p:cNvPr id="4" name="Group 9"/>
          <p:cNvGrpSpPr>
            <a:grpSpLocks/>
          </p:cNvGrpSpPr>
          <p:nvPr/>
        </p:nvGrpSpPr>
        <p:grpSpPr bwMode="auto">
          <a:xfrm>
            <a:off x="2743200" y="2743200"/>
            <a:ext cx="4652963" cy="1450975"/>
            <a:chOff x="1728" y="1728"/>
            <a:chExt cx="2931" cy="914"/>
          </a:xfrm>
        </p:grpSpPr>
        <p:sp>
          <p:nvSpPr>
            <p:cNvPr id="1248266" name="Text Box 10"/>
            <p:cNvSpPr txBox="1">
              <a:spLocks noChangeArrowheads="1"/>
            </p:cNvSpPr>
            <p:nvPr/>
          </p:nvSpPr>
          <p:spPr bwMode="auto">
            <a:xfrm>
              <a:off x="1728" y="1728"/>
              <a:ext cx="2931" cy="496"/>
            </a:xfrm>
            <a:prstGeom prst="rect">
              <a:avLst/>
            </a:prstGeom>
            <a:noFill/>
            <a:ln w="12700" cap="sq">
              <a:noFill/>
              <a:miter lim="800000"/>
              <a:headEnd type="none" w="sm" len="sm"/>
              <a:tailEnd type="none" w="sm" len="sm"/>
            </a:ln>
            <a:effectLst/>
          </p:spPr>
          <p:txBody>
            <a:bodyPr lIns="274320" rIns="274320"/>
            <a:lstStyle/>
            <a:p>
              <a:pPr algn="ctr">
                <a:defRPr/>
              </a:pPr>
              <a:r>
                <a:rPr lang="en-US" dirty="0">
                  <a:effectLst>
                    <a:outerShdw blurRad="38100" dist="38100" dir="2700000" algn="tl">
                      <a:srgbClr val="000000"/>
                    </a:outerShdw>
                  </a:effectLst>
                  <a:sym typeface="Symbol" pitchFamily="18" charset="2"/>
                </a:rPr>
                <a:t>Math statement:</a:t>
              </a:r>
            </a:p>
            <a:p>
              <a:pPr algn="ctr">
                <a:defRPr/>
              </a:pPr>
              <a:r>
                <a:rPr lang="en-US" dirty="0">
                  <a:effectLst>
                    <a:outerShdw blurRad="38100" dist="38100" dir="2700000" algn="tl">
                      <a:srgbClr val="000000"/>
                    </a:outerShdw>
                  </a:effectLst>
                  <a:sym typeface="Symbol" pitchFamily="18" charset="2"/>
                </a:rPr>
                <a:t>“</a:t>
              </a:r>
              <a:r>
                <a:rPr lang="en-US" dirty="0">
                  <a:effectLst/>
                </a:rPr>
                <a:t>TM </a:t>
              </a:r>
              <a:r>
                <a:rPr lang="en-US" dirty="0">
                  <a:solidFill>
                    <a:schemeClr val="accent1"/>
                  </a:solidFill>
                  <a:effectLst/>
                </a:rPr>
                <a:t>M</a:t>
              </a:r>
              <a:r>
                <a:rPr lang="en-US" dirty="0">
                  <a:effectLst/>
                </a:rPr>
                <a:t> halts </a:t>
              </a:r>
              <a:br>
                <a:rPr lang="en-US" dirty="0">
                  <a:effectLst/>
                </a:rPr>
              </a:br>
              <a:r>
                <a:rPr lang="en-US" dirty="0">
                  <a:effectLst/>
                </a:rPr>
                <a:t>on input </a:t>
              </a:r>
              <a:r>
                <a:rPr lang="en-US" dirty="0">
                  <a:solidFill>
                    <a:schemeClr val="accent1"/>
                  </a:solidFill>
                  <a:effectLst/>
                </a:rPr>
                <a:t>I</a:t>
              </a:r>
              <a:r>
                <a:rPr lang="en-US" dirty="0">
                  <a:effectLst/>
                </a:rPr>
                <a:t>”</a:t>
              </a:r>
            </a:p>
          </p:txBody>
        </p:sp>
        <p:sp>
          <p:nvSpPr>
            <p:cNvPr id="1248267" name="Line 11"/>
            <p:cNvSpPr>
              <a:spLocks noChangeShapeType="1"/>
            </p:cNvSpPr>
            <p:nvPr/>
          </p:nvSpPr>
          <p:spPr bwMode="auto">
            <a:xfrm>
              <a:off x="2256" y="2640"/>
              <a:ext cx="1872" cy="2"/>
            </a:xfrm>
            <a:prstGeom prst="line">
              <a:avLst/>
            </a:prstGeom>
            <a:noFill/>
            <a:ln w="57150" cap="sq">
              <a:solidFill>
                <a:schemeClr val="tx2"/>
              </a:solidFill>
              <a:round/>
              <a:headEnd type="none" w="sm" len="sm"/>
              <a:tailEnd type="arrow" w="med" len="med"/>
            </a:ln>
            <a:effectLst/>
          </p:spPr>
          <p:txBody>
            <a:bodyPr lIns="274320" rIns="274320" anchor="ctr">
              <a:spAutoFit/>
            </a:bodyPr>
            <a:lstStyle/>
            <a:p>
              <a:pPr>
                <a:defRPr/>
              </a:pPr>
              <a:endParaRPr lang="en-CA"/>
            </a:p>
          </p:txBody>
        </p:sp>
      </p:grpSp>
      <p:sp>
        <p:nvSpPr>
          <p:cNvPr id="1248268" name="Freeform 12"/>
          <p:cNvSpPr>
            <a:spLocks/>
          </p:cNvSpPr>
          <p:nvPr/>
        </p:nvSpPr>
        <p:spPr bwMode="auto">
          <a:xfrm>
            <a:off x="381000" y="2133600"/>
            <a:ext cx="685800" cy="1295400"/>
          </a:xfrm>
          <a:custGeom>
            <a:avLst/>
            <a:gdLst/>
            <a:ahLst/>
            <a:cxnLst>
              <a:cxn ang="0">
                <a:pos x="0" y="0"/>
              </a:cxn>
              <a:cxn ang="0">
                <a:pos x="96" y="528"/>
              </a:cxn>
              <a:cxn ang="0">
                <a:pos x="432" y="816"/>
              </a:cxn>
            </a:cxnLst>
            <a:rect l="0" t="0" r="r" b="b"/>
            <a:pathLst>
              <a:path w="432" h="816">
                <a:moveTo>
                  <a:pt x="0" y="0"/>
                </a:moveTo>
                <a:cubicBezTo>
                  <a:pt x="12" y="196"/>
                  <a:pt x="24" y="392"/>
                  <a:pt x="96" y="528"/>
                </a:cubicBezTo>
                <a:cubicBezTo>
                  <a:pt x="168" y="664"/>
                  <a:pt x="376" y="760"/>
                  <a:pt x="432" y="816"/>
                </a:cubicBezTo>
              </a:path>
            </a:pathLst>
          </a:custGeom>
          <a:noFill/>
          <a:ln w="57150" cap="sq" cmpd="sng">
            <a:solidFill>
              <a:schemeClr val="tx1"/>
            </a:solidFill>
            <a:prstDash val="solid"/>
            <a:round/>
            <a:headEnd type="none" w="sm" len="sm"/>
            <a:tailEnd type="arrow" w="med" len="med"/>
          </a:ln>
          <a:effectLst/>
        </p:spPr>
        <p:txBody>
          <a:bodyPr lIns="274320" rIns="274320" anchor="ctr">
            <a:spAutoFit/>
          </a:bodyPr>
          <a:lstStyle/>
          <a:p>
            <a:pPr>
              <a:defRPr/>
            </a:pPr>
            <a:endParaRPr lang="en-CA"/>
          </a:p>
        </p:txBody>
      </p:sp>
      <p:grpSp>
        <p:nvGrpSpPr>
          <p:cNvPr id="5" name="Group 13"/>
          <p:cNvGrpSpPr>
            <a:grpSpLocks/>
          </p:cNvGrpSpPr>
          <p:nvPr/>
        </p:nvGrpSpPr>
        <p:grpSpPr bwMode="auto">
          <a:xfrm>
            <a:off x="2895600" y="4876800"/>
            <a:ext cx="4652963" cy="990600"/>
            <a:chOff x="2064" y="2928"/>
            <a:chExt cx="2931" cy="624"/>
          </a:xfrm>
        </p:grpSpPr>
        <p:sp>
          <p:nvSpPr>
            <p:cNvPr id="1248270" name="Line 14"/>
            <p:cNvSpPr>
              <a:spLocks noChangeShapeType="1"/>
            </p:cNvSpPr>
            <p:nvPr/>
          </p:nvSpPr>
          <p:spPr bwMode="auto">
            <a:xfrm flipH="1">
              <a:off x="2500" y="3552"/>
              <a:ext cx="1872" cy="0"/>
            </a:xfrm>
            <a:prstGeom prst="line">
              <a:avLst/>
            </a:prstGeom>
            <a:noFill/>
            <a:ln w="57150" cap="sq">
              <a:solidFill>
                <a:schemeClr val="tx2"/>
              </a:solidFill>
              <a:round/>
              <a:headEnd/>
              <a:tailEnd type="arrow" w="med" len="med"/>
            </a:ln>
            <a:effectLst/>
          </p:spPr>
          <p:txBody>
            <a:bodyPr lIns="274320" rIns="274320" anchor="ctr">
              <a:spAutoFit/>
            </a:bodyPr>
            <a:lstStyle/>
            <a:p>
              <a:pPr>
                <a:defRPr/>
              </a:pPr>
              <a:endParaRPr lang="en-CA"/>
            </a:p>
          </p:txBody>
        </p:sp>
        <p:sp>
          <p:nvSpPr>
            <p:cNvPr id="29710" name="Text Box 15"/>
            <p:cNvSpPr txBox="1">
              <a:spLocks noChangeArrowheads="1"/>
            </p:cNvSpPr>
            <p:nvPr/>
          </p:nvSpPr>
          <p:spPr bwMode="auto">
            <a:xfrm>
              <a:off x="2064" y="2928"/>
              <a:ext cx="2931" cy="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274320" rIns="274320"/>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r>
                <a:rPr lang="en-US" altLang="en-US">
                  <a:effectLst/>
                </a:rPr>
                <a:t>Math statement is true</a:t>
              </a:r>
              <a:br>
                <a:rPr lang="en-US" altLang="en-US">
                  <a:effectLst/>
                </a:rPr>
              </a:br>
              <a:r>
                <a:rPr lang="en-US" altLang="en-US">
                  <a:effectLst/>
                </a:rPr>
                <a:t>or not</a:t>
              </a:r>
            </a:p>
          </p:txBody>
        </p:sp>
      </p:grpSp>
      <p:grpSp>
        <p:nvGrpSpPr>
          <p:cNvPr id="6" name="Group 16"/>
          <p:cNvGrpSpPr>
            <a:grpSpLocks/>
          </p:cNvGrpSpPr>
          <p:nvPr/>
        </p:nvGrpSpPr>
        <p:grpSpPr bwMode="auto">
          <a:xfrm>
            <a:off x="457200" y="1422400"/>
            <a:ext cx="5105400" cy="1397000"/>
            <a:chOff x="336" y="992"/>
            <a:chExt cx="3216" cy="880"/>
          </a:xfrm>
        </p:grpSpPr>
        <p:sp>
          <p:nvSpPr>
            <p:cNvPr id="1248273" name="Freeform 17"/>
            <p:cNvSpPr>
              <a:spLocks/>
            </p:cNvSpPr>
            <p:nvPr/>
          </p:nvSpPr>
          <p:spPr bwMode="auto">
            <a:xfrm>
              <a:off x="862" y="1402"/>
              <a:ext cx="242" cy="470"/>
            </a:xfrm>
            <a:custGeom>
              <a:avLst/>
              <a:gdLst/>
              <a:ahLst/>
              <a:cxnLst>
                <a:cxn ang="0">
                  <a:pos x="242" y="470"/>
                </a:cxn>
                <a:cxn ang="0">
                  <a:pos x="40" y="345"/>
                </a:cxn>
                <a:cxn ang="0">
                  <a:pos x="2" y="0"/>
                </a:cxn>
              </a:cxnLst>
              <a:rect l="0" t="0" r="r" b="b"/>
              <a:pathLst>
                <a:path w="242" h="470">
                  <a:moveTo>
                    <a:pt x="242" y="470"/>
                  </a:moveTo>
                  <a:cubicBezTo>
                    <a:pt x="208" y="449"/>
                    <a:pt x="80" y="423"/>
                    <a:pt x="40" y="345"/>
                  </a:cubicBezTo>
                  <a:cubicBezTo>
                    <a:pt x="0" y="267"/>
                    <a:pt x="10" y="72"/>
                    <a:pt x="2" y="0"/>
                  </a:cubicBezTo>
                </a:path>
              </a:pathLst>
            </a:custGeom>
            <a:noFill/>
            <a:ln w="57150" cap="sq" cmpd="sng">
              <a:solidFill>
                <a:schemeClr val="tx1"/>
              </a:solidFill>
              <a:prstDash val="solid"/>
              <a:round/>
              <a:headEnd type="none" w="med" len="med"/>
              <a:tailEnd type="arrow" w="med" len="med"/>
            </a:ln>
            <a:effectLst/>
          </p:spPr>
          <p:txBody>
            <a:bodyPr lIns="274320" rIns="274320" anchor="ctr">
              <a:spAutoFit/>
            </a:bodyPr>
            <a:lstStyle/>
            <a:p>
              <a:pPr>
                <a:defRPr/>
              </a:pPr>
              <a:endParaRPr lang="en-CA"/>
            </a:p>
          </p:txBody>
        </p:sp>
        <p:sp>
          <p:nvSpPr>
            <p:cNvPr id="29708" name="Text Box 18"/>
            <p:cNvSpPr txBox="1">
              <a:spLocks noChangeArrowheads="1"/>
            </p:cNvSpPr>
            <p:nvPr/>
          </p:nvSpPr>
          <p:spPr bwMode="auto">
            <a:xfrm>
              <a:off x="336" y="992"/>
              <a:ext cx="3216" cy="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274320" rIns="274320"/>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a:r>
                <a:rPr lang="en-US" altLang="en-US">
                  <a:effectLst/>
                </a:rPr>
                <a:t>TM </a:t>
              </a:r>
              <a:r>
                <a:rPr lang="en-US" altLang="en-US">
                  <a:solidFill>
                    <a:schemeClr val="accent1"/>
                  </a:solidFill>
                  <a:effectLst/>
                </a:rPr>
                <a:t>M</a:t>
              </a:r>
              <a:r>
                <a:rPr lang="en-US" altLang="en-US">
                  <a:effectLst/>
                </a:rPr>
                <a:t> halts </a:t>
              </a:r>
              <a:br>
                <a:rPr lang="en-US" altLang="en-US">
                  <a:effectLst/>
                </a:rPr>
              </a:br>
              <a:r>
                <a:rPr lang="en-US" altLang="en-US">
                  <a:effectLst/>
                </a:rPr>
                <a:t>on input </a:t>
              </a:r>
              <a:r>
                <a:rPr lang="en-US" altLang="en-US">
                  <a:solidFill>
                    <a:schemeClr val="accent1"/>
                  </a:solidFill>
                  <a:effectLst/>
                </a:rPr>
                <a:t>I</a:t>
              </a:r>
              <a:r>
                <a:rPr lang="en-US" altLang="en-US">
                  <a:effectLst/>
                </a:rPr>
                <a:t> or not</a:t>
              </a:r>
            </a:p>
          </p:txBody>
        </p:sp>
      </p:grpSp>
      <p:sp>
        <p:nvSpPr>
          <p:cNvPr id="29705" name="Rectangle 19"/>
          <p:cNvSpPr>
            <a:spLocks noChangeArrowheads="1"/>
          </p:cNvSpPr>
          <p:nvPr/>
        </p:nvSpPr>
        <p:spPr bwMode="auto">
          <a:xfrm>
            <a:off x="685800" y="-76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r>
              <a:rPr lang="en-US" altLang="en-US" sz="3600">
                <a:solidFill>
                  <a:schemeClr val="tx2"/>
                </a:solidFill>
                <a:effectLst/>
              </a:rPr>
              <a:t>Halting problem </a:t>
            </a:r>
            <a:r>
              <a:rPr lang="en-US" altLang="en-US" sz="3600">
                <a:solidFill>
                  <a:srgbClr val="00FFCC"/>
                </a:solidFill>
                <a:effectLst/>
                <a:sym typeface="Symbol" pitchFamily="18" charset="2"/>
              </a:rPr>
              <a:t></a:t>
            </a:r>
            <a:r>
              <a:rPr lang="en-US" altLang="en-US" sz="3600" baseline="-25000">
                <a:solidFill>
                  <a:srgbClr val="00FFCC"/>
                </a:solidFill>
                <a:effectLst/>
              </a:rPr>
              <a:t>poly</a:t>
            </a:r>
            <a:r>
              <a:rPr lang="en-US" altLang="en-US" sz="3600" baseline="-25000">
                <a:solidFill>
                  <a:schemeClr val="tx2"/>
                </a:solidFill>
                <a:effectLst/>
              </a:rPr>
              <a:t> </a:t>
            </a:r>
            <a:r>
              <a:rPr lang="en-US" altLang="en-US" sz="3600">
                <a:solidFill>
                  <a:schemeClr val="tx2"/>
                </a:solidFill>
                <a:effectLst/>
              </a:rPr>
              <a:t>Math Truth</a:t>
            </a:r>
          </a:p>
        </p:txBody>
      </p:sp>
      <p:sp>
        <p:nvSpPr>
          <p:cNvPr id="1248276" name="Text Box 20"/>
          <p:cNvSpPr txBox="1">
            <a:spLocks noChangeArrowheads="1"/>
          </p:cNvSpPr>
          <p:nvPr/>
        </p:nvSpPr>
        <p:spPr bwMode="auto">
          <a:xfrm>
            <a:off x="4906963" y="2200275"/>
            <a:ext cx="638175" cy="519113"/>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 </a:t>
            </a:r>
            <a:endParaRPr lang="en-US">
              <a:effectLst>
                <a:outerShdw blurRad="38100" dist="38100" dir="2700000" algn="tl">
                  <a:srgbClr val="000000"/>
                </a:outerShdw>
              </a:effectLst>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248261"/>
                                        </p:tgtEl>
                                        <p:attrNameLst>
                                          <p:attrName>style.visibility</p:attrName>
                                        </p:attrNameLst>
                                      </p:cBhvr>
                                      <p:to>
                                        <p:strVal val="visible"/>
                                      </p:to>
                                    </p:set>
                                    <p:anim calcmode="lin" valueType="num">
                                      <p:cBhvr additive="base">
                                        <p:cTn id="7" dur="500" fill="hold"/>
                                        <p:tgtEl>
                                          <p:spTgt spid="1248261"/>
                                        </p:tgtEl>
                                        <p:attrNameLst>
                                          <p:attrName>ppt_x</p:attrName>
                                        </p:attrNameLst>
                                      </p:cBhvr>
                                      <p:tavLst>
                                        <p:tav tm="0">
                                          <p:val>
                                            <p:strVal val="0-#ppt_w/2"/>
                                          </p:val>
                                        </p:tav>
                                        <p:tav tm="100000">
                                          <p:val>
                                            <p:strVal val="#ppt_x"/>
                                          </p:val>
                                        </p:tav>
                                      </p:tavLst>
                                    </p:anim>
                                    <p:anim calcmode="lin" valueType="num">
                                      <p:cBhvr additive="base">
                                        <p:cTn id="8" dur="500" fill="hold"/>
                                        <p:tgtEl>
                                          <p:spTgt spid="1248261"/>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1248268"/>
                                        </p:tgtEl>
                                        <p:attrNameLst>
                                          <p:attrName>style.visibility</p:attrName>
                                        </p:attrNameLst>
                                      </p:cBhvr>
                                      <p:to>
                                        <p:strVal val="visible"/>
                                      </p:to>
                                    </p:set>
                                    <p:anim calcmode="lin" valueType="num">
                                      <p:cBhvr additive="base">
                                        <p:cTn id="12" dur="500" fill="hold"/>
                                        <p:tgtEl>
                                          <p:spTgt spid="1248268"/>
                                        </p:tgtEl>
                                        <p:attrNameLst>
                                          <p:attrName>ppt_x</p:attrName>
                                        </p:attrNameLst>
                                      </p:cBhvr>
                                      <p:tavLst>
                                        <p:tav tm="0">
                                          <p:val>
                                            <p:strVal val="0-#ppt_w/2"/>
                                          </p:val>
                                        </p:tav>
                                        <p:tav tm="100000">
                                          <p:val>
                                            <p:strVal val="#ppt_x"/>
                                          </p:val>
                                        </p:tav>
                                      </p:tavLst>
                                    </p:anim>
                                    <p:anim calcmode="lin" valueType="num">
                                      <p:cBhvr additive="base">
                                        <p:cTn id="13" dur="500" fill="hold"/>
                                        <p:tgtEl>
                                          <p:spTgt spid="1248268"/>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0-#ppt_w/2"/>
                                          </p:val>
                                        </p:tav>
                                        <p:tav tm="100000">
                                          <p:val>
                                            <p:strVal val="#ppt_x"/>
                                          </p:val>
                                        </p:tav>
                                      </p:tavLst>
                                    </p:anim>
                                    <p:anim calcmode="lin" valueType="num">
                                      <p:cBhvr additive="base">
                                        <p:cTn id="19"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1+#ppt_w/2"/>
                                          </p:val>
                                        </p:tav>
                                        <p:tav tm="100000">
                                          <p:val>
                                            <p:strVal val="#ppt_x"/>
                                          </p:val>
                                        </p:tav>
                                      </p:tavLst>
                                    </p:anim>
                                    <p:anim calcmode="lin" valueType="num">
                                      <p:cBhvr additive="base">
                                        <p:cTn id="25"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6"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1+#ppt_w/2"/>
                                          </p:val>
                                        </p:tav>
                                        <p:tav tm="100000">
                                          <p:val>
                                            <p:strVal val="#ppt_x"/>
                                          </p:val>
                                        </p:tav>
                                      </p:tavLst>
                                    </p:anim>
                                    <p:anim calcmode="lin" valueType="num">
                                      <p:cBhvr additive="base">
                                        <p:cTn id="3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8261"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8"/>
          <p:cNvSpPr txBox="1">
            <a:spLocks noChangeArrowheads="1"/>
          </p:cNvSpPr>
          <p:nvPr/>
        </p:nvSpPr>
        <p:spPr bwMode="auto">
          <a:xfrm>
            <a:off x="-152400" y="457200"/>
            <a:ext cx="7893050" cy="6556375"/>
          </a:xfrm>
          <a:prstGeom prst="rect">
            <a:avLst/>
          </a:prstGeom>
          <a:noFill/>
          <a:ln w="38100" cap="sq">
            <a:noFill/>
            <a:miter lim="800000"/>
            <a:headEnd/>
            <a:tailEnd/>
          </a:ln>
          <a:effectLst/>
        </p:spPr>
        <p:txBody>
          <a:bodyPr wrap="none" lIns="274320" rIns="274320">
            <a:spAutoFit/>
          </a:bodyPr>
          <a:lstStyle/>
          <a:p>
            <a:pPr>
              <a:defRPr/>
            </a:pPr>
            <a:r>
              <a:rPr lang="en-US" dirty="0">
                <a:solidFill>
                  <a:schemeClr val="tx2"/>
                </a:solidFill>
                <a:effectLst>
                  <a:outerShdw blurRad="38100" dist="38100" dir="2700000" algn="tl">
                    <a:srgbClr val="000000"/>
                  </a:outerShdw>
                </a:effectLst>
              </a:rPr>
              <a:t>Computational Problem: </a:t>
            </a:r>
            <a:endParaRPr lang="en-US" dirty="0">
              <a:effectLst/>
            </a:endParaRPr>
          </a:p>
          <a:p>
            <a:pPr>
              <a:defRPr/>
            </a:pPr>
            <a:r>
              <a:rPr lang="en-US" dirty="0">
                <a:solidFill>
                  <a:schemeClr val="tx2"/>
                </a:solidFill>
                <a:effectLst/>
              </a:rPr>
              <a:t>    </a:t>
            </a:r>
            <a:r>
              <a:rPr lang="en-US" i="1" dirty="0" err="1">
                <a:solidFill>
                  <a:srgbClr val="00FFFF"/>
                </a:solidFill>
                <a:effectLst/>
              </a:rPr>
              <a:t>MathTruth</a:t>
            </a:r>
            <a:r>
              <a:rPr lang="en-US" dirty="0">
                <a:solidFill>
                  <a:srgbClr val="00FFFF"/>
                </a:solidFill>
                <a:effectLst/>
              </a:rPr>
              <a:t>(</a:t>
            </a:r>
            <a:r>
              <a:rPr lang="el-GR" i="1" dirty="0">
                <a:solidFill>
                  <a:srgbClr val="00FFFF"/>
                </a:solidFill>
                <a:effectLst/>
              </a:rPr>
              <a:t>Φ</a:t>
            </a:r>
            <a:r>
              <a:rPr lang="en-CA" dirty="0">
                <a:solidFill>
                  <a:srgbClr val="00FFFF"/>
                </a:solidFill>
                <a:effectLst/>
              </a:rPr>
              <a:t>) </a:t>
            </a:r>
            <a:r>
              <a:rPr lang="en-CA" dirty="0">
                <a:effectLst/>
              </a:rPr>
              <a:t>= Math Statement </a:t>
            </a:r>
            <a:r>
              <a:rPr lang="el-GR" dirty="0">
                <a:solidFill>
                  <a:srgbClr val="00FFFF"/>
                </a:solidFill>
                <a:effectLst/>
              </a:rPr>
              <a:t>Φ</a:t>
            </a:r>
            <a:r>
              <a:rPr lang="en-CA" dirty="0">
                <a:solidFill>
                  <a:srgbClr val="00FFFF"/>
                </a:solidFill>
                <a:effectLst/>
              </a:rPr>
              <a:t> </a:t>
            </a:r>
            <a:r>
              <a:rPr lang="en-CA" dirty="0">
                <a:effectLst/>
              </a:rPr>
              <a:t>is true.</a:t>
            </a:r>
          </a:p>
          <a:p>
            <a:pPr>
              <a:defRPr/>
            </a:pPr>
            <a:r>
              <a:rPr lang="en-US" dirty="0">
                <a:solidFill>
                  <a:schemeClr val="tx2"/>
                </a:solidFill>
                <a:effectLst>
                  <a:outerShdw blurRad="38100" dist="38100" dir="2700000" algn="tl">
                    <a:srgbClr val="000000"/>
                  </a:outerShdw>
                </a:effectLst>
              </a:rPr>
              <a:t>Proof System:</a:t>
            </a:r>
            <a:r>
              <a:rPr lang="en-US" dirty="0">
                <a:effectLst>
                  <a:outerShdw blurRad="38100" dist="38100" dir="2700000" algn="tl">
                    <a:srgbClr val="000000"/>
                  </a:outerShdw>
                </a:effectLst>
              </a:rPr>
              <a:t>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If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is a valid proof system, </a:t>
            </a:r>
          </a:p>
          <a:p>
            <a:pPr>
              <a:defRPr/>
            </a:pPr>
            <a:r>
              <a:rPr lang="en-US" dirty="0">
                <a:effectLst>
                  <a:outerShdw blurRad="38100" dist="38100" dir="2700000" algn="tl">
                    <a:srgbClr val="000000"/>
                  </a:outerShdw>
                </a:effectLst>
              </a:rPr>
              <a:t>  then a proof </a:t>
            </a:r>
            <a:r>
              <a:rPr lang="en-US" i="1" dirty="0">
                <a:solidFill>
                  <a:srgbClr val="00FFFF"/>
                </a:solidFill>
                <a:effectLst>
                  <a:outerShdw blurRad="38100" dist="38100" dir="2700000" algn="tl">
                    <a:srgbClr val="000000"/>
                  </a:outerShdw>
                </a:effectLst>
              </a:rPr>
              <a:t>P </a:t>
            </a:r>
            <a:r>
              <a:rPr lang="en-US" dirty="0">
                <a:effectLst>
                  <a:outerShdw blurRad="38100" dist="38100" dir="2700000" algn="tl">
                    <a:srgbClr val="000000"/>
                  </a:outerShdw>
                </a:effectLst>
              </a:rPr>
              <a:t>of </a:t>
            </a:r>
            <a:r>
              <a:rPr lang="el-GR" i="1" dirty="0">
                <a:solidFill>
                  <a:srgbClr val="00FFFF"/>
                </a:solidFill>
                <a:effectLst/>
              </a:rPr>
              <a:t>Φ </a:t>
            </a:r>
            <a:r>
              <a:rPr lang="en-US" dirty="0">
                <a:effectLst>
                  <a:outerShdw blurRad="38100" dist="38100" dir="2700000" algn="tl">
                    <a:srgbClr val="000000"/>
                  </a:outerShdw>
                </a:effectLst>
              </a:rPr>
              <a:t>is a witness that </a:t>
            </a:r>
            <a:r>
              <a:rPr lang="el-GR" i="1" dirty="0">
                <a:solidFill>
                  <a:srgbClr val="00FFFF"/>
                </a:solidFill>
                <a:effectLst/>
              </a:rPr>
              <a:t>Φ</a:t>
            </a:r>
            <a:r>
              <a:rPr lang="en-US" dirty="0">
                <a:effectLst>
                  <a:outerShdw blurRad="38100" dist="38100" dir="2700000" algn="tl">
                    <a:srgbClr val="000000"/>
                  </a:outerShdw>
                </a:effectLst>
              </a:rPr>
              <a:t> is true</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&amp; a proof </a:t>
            </a:r>
            <a:r>
              <a:rPr lang="en-US" i="1" dirty="0">
                <a:solidFill>
                  <a:srgbClr val="00FFFF"/>
                </a:solidFill>
                <a:effectLst>
                  <a:outerShdw blurRad="38100" dist="38100" dir="2700000" algn="tl">
                    <a:srgbClr val="000000"/>
                  </a:outerShdw>
                </a:effectLst>
              </a:rPr>
              <a:t>P </a:t>
            </a:r>
            <a:r>
              <a:rPr lang="en-US" dirty="0">
                <a:effectLst>
                  <a:outerShdw blurRad="38100" dist="38100" dir="2700000" algn="tl">
                    <a:srgbClr val="000000"/>
                  </a:outerShdw>
                </a:effectLst>
              </a:rPr>
              <a:t>of </a:t>
            </a:r>
            <a:r>
              <a:rPr lang="en-US" i="1" dirty="0">
                <a:solidFill>
                  <a:srgbClr val="00FFFF"/>
                </a:solidFill>
                <a:effectLst>
                  <a:outerShdw blurRad="38100" dist="38100" dir="2700000" algn="tl">
                    <a:srgbClr val="000000"/>
                  </a:outerShdw>
                </a:effectLst>
                <a:sym typeface="Symbol"/>
              </a:rPr>
              <a:t></a:t>
            </a:r>
            <a:r>
              <a:rPr lang="el-GR" i="1" dirty="0">
                <a:solidFill>
                  <a:srgbClr val="00FFFF"/>
                </a:solidFill>
                <a:effectLst/>
              </a:rPr>
              <a:t>Φ</a:t>
            </a:r>
            <a:r>
              <a:rPr lang="en-US" dirty="0">
                <a:effectLst>
                  <a:outerShdw blurRad="38100" dist="38100" dir="2700000" algn="tl">
                    <a:srgbClr val="000000"/>
                  </a:outerShdw>
                </a:effectLst>
              </a:rPr>
              <a:t> is a witness that </a:t>
            </a:r>
            <a:r>
              <a:rPr lang="el-GR" i="1" dirty="0">
                <a:solidFill>
                  <a:srgbClr val="00FFFF"/>
                </a:solidFill>
                <a:effectLst/>
              </a:rPr>
              <a:t>Φ</a:t>
            </a:r>
            <a:r>
              <a:rPr lang="en-US" dirty="0">
                <a:effectLst>
                  <a:outerShdw blurRad="38100" dist="38100" dir="2700000" algn="tl">
                    <a:srgbClr val="000000"/>
                  </a:outerShdw>
                </a:effectLst>
              </a:rPr>
              <a:t> is true,</a:t>
            </a:r>
          </a:p>
          <a:p>
            <a:pPr>
              <a:defRPr/>
            </a:pPr>
            <a:r>
              <a:rPr lang="en-US" dirty="0">
                <a:effectLst>
                  <a:outerShdw blurRad="38100" dist="38100" dir="2700000" algn="tl">
                    <a:srgbClr val="000000"/>
                  </a:outerShdw>
                </a:effectLst>
              </a:rPr>
              <a:t>   making </a:t>
            </a:r>
            <a:r>
              <a:rPr lang="en-US" i="1" dirty="0" err="1">
                <a:solidFill>
                  <a:srgbClr val="00FFFF"/>
                </a:solidFill>
                <a:effectLst/>
              </a:rPr>
              <a:t>MathTruth</a:t>
            </a:r>
            <a:r>
              <a:rPr lang="en-US" dirty="0">
                <a:solidFill>
                  <a:srgbClr val="00FFFF"/>
                </a:solidFill>
                <a:effectLst/>
              </a:rPr>
              <a:t> </a:t>
            </a:r>
            <a:r>
              <a:rPr lang="en-US" dirty="0">
                <a:effectLst>
                  <a:outerShdw blurRad="38100" dist="38100" dir="2700000" algn="tl">
                    <a:srgbClr val="000000"/>
                  </a:outerShdw>
                </a:effectLst>
              </a:rPr>
              <a:t>computable.</a:t>
            </a:r>
          </a:p>
          <a:p>
            <a:pPr>
              <a:defRPr/>
            </a:pPr>
            <a:r>
              <a:rPr lang="en-US" dirty="0">
                <a:solidFill>
                  <a:schemeClr val="tx2"/>
                </a:solidFill>
                <a:effectLst>
                  <a:outerShdw blurRad="38100" dist="38100" dir="2700000" algn="tl">
                    <a:srgbClr val="000000"/>
                  </a:outerShdw>
                </a:effectLst>
              </a:rPr>
              <a:t>Number Theory    </a:t>
            </a:r>
            <a:r>
              <a:rPr lang="en-US" dirty="0" err="1">
                <a:effectLst/>
              </a:rPr>
              <a:t>eg</a:t>
            </a:r>
            <a:r>
              <a:rPr lang="en-US" dirty="0">
                <a:effectLst/>
              </a:rPr>
              <a:t>:</a:t>
            </a:r>
            <a:r>
              <a:rPr lang="en-US" dirty="0">
                <a:solidFill>
                  <a:srgbClr val="00FFCC"/>
                </a:solidFill>
                <a:effectLst/>
              </a:rPr>
              <a:t> </a:t>
            </a:r>
            <a:r>
              <a:rPr lang="en-US" i="1" dirty="0">
                <a:solidFill>
                  <a:srgbClr val="00FFCC"/>
                </a:solidFill>
                <a:effectLst/>
              </a:rPr>
              <a:t>I</a:t>
            </a:r>
            <a:r>
              <a:rPr lang="en-US" i="1" dirty="0">
                <a:effectLst/>
              </a:rPr>
              <a:t> = [</a:t>
            </a:r>
            <a:r>
              <a:rPr lang="en-US" i="1" dirty="0">
                <a:effectLst/>
                <a:sym typeface="Symbol" pitchFamily="18" charset="2"/>
              </a:rPr>
              <a:t></a:t>
            </a:r>
            <a:r>
              <a:rPr lang="en-US" i="1" dirty="0">
                <a:effectLst/>
              </a:rPr>
              <a:t> </a:t>
            </a:r>
            <a:r>
              <a:rPr lang="en-US" i="1" dirty="0" err="1">
                <a:effectLst/>
              </a:rPr>
              <a:t>a,b,c,r</a:t>
            </a:r>
            <a:r>
              <a:rPr lang="en-US" i="1" dirty="0">
                <a:effectLst/>
              </a:rPr>
              <a:t> </a:t>
            </a:r>
            <a:r>
              <a:rPr lang="en-US" i="1" dirty="0">
                <a:effectLst/>
                <a:sym typeface="Symbol" pitchFamily="18" charset="2"/>
              </a:rPr>
              <a:t></a:t>
            </a:r>
            <a:r>
              <a:rPr lang="en-US" i="1" dirty="0">
                <a:effectLst/>
              </a:rPr>
              <a:t> 3  </a:t>
            </a:r>
            <a:r>
              <a:rPr lang="en-US" i="1" dirty="0" err="1">
                <a:effectLst/>
              </a:rPr>
              <a:t>a</a:t>
            </a:r>
            <a:r>
              <a:rPr lang="en-US" i="1" baseline="30000" dirty="0" err="1">
                <a:effectLst/>
              </a:rPr>
              <a:t>r</a:t>
            </a:r>
            <a:r>
              <a:rPr lang="en-US" i="1" dirty="0" err="1">
                <a:effectLst/>
              </a:rPr>
              <a:t>+b</a:t>
            </a:r>
            <a:r>
              <a:rPr lang="en-US" i="1" baseline="30000" dirty="0" err="1">
                <a:effectLst/>
              </a:rPr>
              <a:t>r</a:t>
            </a:r>
            <a:r>
              <a:rPr lang="en-US" i="1" dirty="0">
                <a:effectLst/>
              </a:rPr>
              <a:t> </a:t>
            </a:r>
            <a:r>
              <a:rPr lang="en-US" i="1" dirty="0">
                <a:effectLst/>
                <a:sym typeface="Symbol" pitchFamily="18" charset="2"/>
              </a:rPr>
              <a:t></a:t>
            </a:r>
            <a:r>
              <a:rPr lang="en-US" i="1" dirty="0" err="1">
                <a:effectLst/>
              </a:rPr>
              <a:t>c</a:t>
            </a:r>
            <a:r>
              <a:rPr lang="en-US" i="1" baseline="30000" dirty="0" err="1">
                <a:effectLst/>
              </a:rPr>
              <a:t>r</a:t>
            </a:r>
            <a:r>
              <a:rPr lang="en-US" i="1" dirty="0">
                <a:effectLst/>
              </a:rPr>
              <a:t>]</a:t>
            </a:r>
          </a:p>
          <a:p>
            <a:pPr>
              <a:buFont typeface="Arial" pitchFamily="34" charset="0"/>
              <a:buChar char="•"/>
              <a:defRPr/>
            </a:pPr>
            <a:r>
              <a:rPr lang="en-US" i="1" dirty="0">
                <a:effectLst/>
              </a:rPr>
              <a:t> </a:t>
            </a:r>
            <a:r>
              <a:rPr lang="en-US" dirty="0">
                <a:effectLst>
                  <a:outerShdw blurRad="38100" dist="38100" dir="2700000" algn="tl">
                    <a:srgbClr val="000000"/>
                  </a:outerShdw>
                </a:effectLst>
              </a:rPr>
              <a:t>Is powerful enough to say</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t>
            </a:r>
            <a:r>
              <a:rPr lang="el-GR" i="1" dirty="0">
                <a:solidFill>
                  <a:srgbClr val="00FFFF"/>
                </a:solidFill>
                <a:effectLst/>
              </a:rPr>
              <a:t>Φ</a:t>
            </a:r>
            <a:r>
              <a:rPr lang="en-US" i="1" baseline="-25000" dirty="0">
                <a:solidFill>
                  <a:srgbClr val="00FFFF"/>
                </a:solidFill>
                <a:effectLst>
                  <a:outerShdw blurRad="38100" dist="38100" dir="2700000" algn="tl">
                    <a:srgbClr val="000000"/>
                  </a:outerShdw>
                </a:effectLst>
              </a:rPr>
              <a:t>halt</a:t>
            </a:r>
            <a:r>
              <a:rPr lang="en-US" dirty="0">
                <a:effectLst>
                  <a:outerShdw blurRad="38100" dist="38100" dir="2700000" algn="tl">
                    <a:srgbClr val="000000"/>
                  </a:outerShdw>
                </a:effectLst>
              </a:rPr>
              <a:t> = “TM </a:t>
            </a:r>
            <a:r>
              <a:rPr lang="en-US" i="1" dirty="0">
                <a:solidFill>
                  <a:srgbClr val="00FFFF"/>
                </a:solidFill>
                <a:effectLst>
                  <a:outerShdw blurRad="38100" dist="38100" dir="2700000" algn="tl">
                    <a:srgbClr val="000000"/>
                  </a:outerShdw>
                </a:effectLst>
              </a:rPr>
              <a:t>M</a:t>
            </a:r>
            <a:r>
              <a:rPr lang="en-US" dirty="0">
                <a:effectLst>
                  <a:outerShdw blurRad="38100" dist="38100" dir="2700000" algn="tl">
                    <a:srgbClr val="000000"/>
                  </a:outerShdw>
                </a:effectLst>
              </a:rPr>
              <a:t> halts on </a:t>
            </a:r>
            <a:r>
              <a:rPr lang="en-US" i="1" dirty="0">
                <a:solidFill>
                  <a:srgbClr val="00FFFF"/>
                </a:solidFill>
                <a:effectLst>
                  <a:outerShdw blurRad="38100" dist="38100" dir="2700000" algn="tl">
                    <a:srgbClr val="000000"/>
                  </a:outerShdw>
                </a:effectLst>
              </a:rPr>
              <a:t>I</a:t>
            </a:r>
            <a:r>
              <a:rPr lang="en-US" dirty="0">
                <a:effectLst>
                  <a:outerShdw blurRad="38100" dist="38100" dir="2700000" algn="tl">
                    <a:srgbClr val="000000"/>
                  </a:outerShdw>
                </a:effectLst>
              </a:rPr>
              <a:t>.”</a:t>
            </a:r>
          </a:p>
          <a:p>
            <a:pPr>
              <a:defRPr/>
            </a:pPr>
            <a:r>
              <a:rPr lang="en-US" dirty="0">
                <a:effectLst>
                  <a:outerShdw blurRad="38100" dist="38100" dir="2700000" algn="tl">
                    <a:srgbClr val="000000"/>
                  </a:outerShdw>
                </a:effectLst>
              </a:rPr>
              <a:t>   Hence, </a:t>
            </a:r>
            <a:r>
              <a:rPr lang="en-US" i="1" dirty="0" err="1">
                <a:solidFill>
                  <a:srgbClr val="00FFFF"/>
                </a:solidFill>
                <a:effectLst/>
              </a:rPr>
              <a:t>HaltingProblem</a:t>
            </a:r>
            <a:r>
              <a:rPr lang="en-US" i="1" dirty="0">
                <a:solidFill>
                  <a:srgbClr val="00FFFF"/>
                </a:solidFill>
                <a:effectLst/>
              </a:rPr>
              <a:t> </a:t>
            </a:r>
            <a:r>
              <a:rPr lang="en-US" i="1" dirty="0">
                <a:solidFill>
                  <a:srgbClr val="00FFFF"/>
                </a:solidFill>
                <a:effectLst/>
                <a:sym typeface="Symbol" pitchFamily="18" charset="2"/>
              </a:rPr>
              <a:t></a:t>
            </a:r>
            <a:r>
              <a:rPr lang="en-US" i="1" baseline="-25000" dirty="0">
                <a:solidFill>
                  <a:srgbClr val="00FFFF"/>
                </a:solidFill>
                <a:effectLst/>
              </a:rPr>
              <a:t>poly </a:t>
            </a:r>
            <a:r>
              <a:rPr lang="en-US" i="1" dirty="0" err="1">
                <a:solidFill>
                  <a:srgbClr val="00FFFF"/>
                </a:solidFill>
                <a:effectLst/>
              </a:rPr>
              <a:t>MathTruth</a:t>
            </a:r>
            <a:endParaRPr lang="en-US" dirty="0">
              <a:effectLst>
                <a:outerShdw blurRad="38100" dist="38100" dir="2700000" algn="tl">
                  <a:srgbClr val="000000"/>
                </a:outerShdw>
              </a:effectLst>
            </a:endParaRPr>
          </a:p>
          <a:p>
            <a:pPr>
              <a:defRPr/>
            </a:pPr>
            <a:r>
              <a:rPr lang="en-US" dirty="0">
                <a:solidFill>
                  <a:schemeClr val="tx2"/>
                </a:solidFill>
                <a:effectLst>
                  <a:outerShdw blurRad="38100" dist="38100" dir="2700000" algn="tl">
                    <a:srgbClr val="000000"/>
                  </a:outerShdw>
                </a:effectLst>
              </a:rPr>
              <a:t>Incompleteness Proof:</a:t>
            </a:r>
          </a:p>
          <a:p>
            <a:pPr>
              <a:defRPr/>
            </a:pPr>
            <a:r>
              <a:rPr lang="en-US" dirty="0">
                <a:effectLst>
                  <a:outerShdw blurRad="38100" dist="38100" dir="2700000" algn="tl">
                    <a:srgbClr val="000000"/>
                  </a:outerShdw>
                </a:effectLst>
              </a:rPr>
              <a:t>If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 is a valid proof system, </a:t>
            </a:r>
          </a:p>
          <a:p>
            <a:pPr lvl="1">
              <a:buFont typeface="Symbol" pitchFamily="18" charset="2"/>
              <a:buChar char=""/>
              <a:defRPr/>
            </a:pPr>
            <a:r>
              <a:rPr lang="en-US" i="1" dirty="0">
                <a:effectLst>
                  <a:outerShdw blurRad="38100" dist="38100" dir="2700000" algn="tl">
                    <a:srgbClr val="000000"/>
                  </a:outerShdw>
                </a:effectLst>
                <a:sym typeface="Symbol"/>
              </a:rPr>
              <a:t> </a:t>
            </a:r>
            <a:r>
              <a:rPr lang="en-US" i="1" dirty="0" err="1">
                <a:solidFill>
                  <a:srgbClr val="00FFFF"/>
                </a:solidFill>
                <a:effectLst/>
              </a:rPr>
              <a:t>MathTruth</a:t>
            </a:r>
            <a:r>
              <a:rPr lang="en-US" dirty="0">
                <a:solidFill>
                  <a:srgbClr val="00FFFF"/>
                </a:solidFill>
                <a:effectLst/>
              </a:rPr>
              <a:t> </a:t>
            </a:r>
            <a:r>
              <a:rPr lang="en-US" dirty="0">
                <a:effectLst>
                  <a:outerShdw blurRad="38100" dist="38100" dir="2700000" algn="tl">
                    <a:srgbClr val="000000"/>
                  </a:outerShdw>
                </a:effectLst>
              </a:rPr>
              <a:t>is computable </a:t>
            </a:r>
          </a:p>
          <a:p>
            <a:pPr lvl="1">
              <a:buFont typeface="Symbol" pitchFamily="18" charset="2"/>
              <a:buChar char=""/>
              <a:defRPr/>
            </a:pPr>
            <a:r>
              <a:rPr lang="en-US" i="1" dirty="0">
                <a:effectLst>
                  <a:outerShdw blurRad="38100" dist="38100" dir="2700000" algn="tl">
                    <a:srgbClr val="000000"/>
                  </a:outerShdw>
                </a:effectLst>
                <a:sym typeface="Symbol"/>
              </a:rPr>
              <a:t> </a:t>
            </a:r>
            <a:r>
              <a:rPr lang="en-US" i="1" dirty="0" err="1">
                <a:solidFill>
                  <a:srgbClr val="00FFFF"/>
                </a:solidFill>
                <a:effectLst/>
              </a:rPr>
              <a:t>HaltingProblem</a:t>
            </a:r>
            <a:r>
              <a:rPr lang="en-US" i="1" dirty="0">
                <a:solidFill>
                  <a:srgbClr val="00FFFF"/>
                </a:solidFill>
                <a:effectLst/>
              </a:rPr>
              <a:t> </a:t>
            </a:r>
            <a:r>
              <a:rPr lang="en-US" dirty="0">
                <a:effectLst>
                  <a:outerShdw blurRad="38100" dist="38100" dir="2700000" algn="tl">
                    <a:srgbClr val="000000"/>
                  </a:outerShdw>
                </a:effectLst>
              </a:rPr>
              <a:t>is computable </a:t>
            </a:r>
          </a:p>
        </p:txBody>
      </p:sp>
      <p:grpSp>
        <p:nvGrpSpPr>
          <p:cNvPr id="30723" name="Group 16"/>
          <p:cNvGrpSpPr>
            <a:grpSpLocks/>
          </p:cNvGrpSpPr>
          <p:nvPr/>
        </p:nvGrpSpPr>
        <p:grpSpPr bwMode="auto">
          <a:xfrm>
            <a:off x="6664325" y="76200"/>
            <a:ext cx="2403475" cy="1062038"/>
            <a:chOff x="-1260896" y="76201"/>
            <a:chExt cx="2403896" cy="1061619"/>
          </a:xfrm>
        </p:grpSpPr>
        <p:pic>
          <p:nvPicPr>
            <p:cNvPr id="30734" name="Picture 17" descr="Alan_Turing"/>
            <p:cNvPicPr>
              <a:picLocks noChangeAspect="1" noChangeArrowheads="1"/>
            </p:cNvPicPr>
            <p:nvPr/>
          </p:nvPicPr>
          <p:blipFill>
            <a:blip r:embed="rId3">
              <a:extLst>
                <a:ext uri="{28A0092B-C50C-407E-A947-70E740481C1C}">
                  <a14:useLocalDpi xmlns:a14="http://schemas.microsoft.com/office/drawing/2010/main" val="0"/>
                </a:ext>
              </a:extLst>
            </a:blip>
            <a:srcRect l="7536" r="2751" b="12926"/>
            <a:stretch>
              <a:fillRect/>
            </a:stretch>
          </p:blipFill>
          <p:spPr bwMode="auto">
            <a:xfrm>
              <a:off x="88572" y="76201"/>
              <a:ext cx="1054428" cy="1061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5" name="Rectangle 18"/>
            <p:cNvSpPr>
              <a:spLocks noChangeArrowheads="1"/>
            </p:cNvSpPr>
            <p:nvPr/>
          </p:nvSpPr>
          <p:spPr bwMode="auto">
            <a:xfrm>
              <a:off x="-1260896" y="381000"/>
              <a:ext cx="156786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1600">
                  <a:effectLst/>
                </a:rPr>
                <a:t>Turing 1936</a:t>
              </a:r>
            </a:p>
          </p:txBody>
        </p:sp>
      </p:grpSp>
      <p:sp>
        <p:nvSpPr>
          <p:cNvPr id="20" name="Rectangle 2"/>
          <p:cNvSpPr>
            <a:spLocks noChangeArrowheads="1"/>
          </p:cNvSpPr>
          <p:nvPr/>
        </p:nvSpPr>
        <p:spPr bwMode="auto">
          <a:xfrm>
            <a:off x="304800" y="-304800"/>
            <a:ext cx="7772400" cy="1143000"/>
          </a:xfrm>
          <a:prstGeom prst="rect">
            <a:avLst/>
          </a:prstGeom>
          <a:noFill/>
          <a:ln w="9525">
            <a:noFill/>
            <a:miter lim="800000"/>
            <a:headEnd/>
            <a:tailEnd/>
          </a:ln>
          <a:effectLst/>
        </p:spPr>
        <p:txBody>
          <a:bodyPr anchor="ctr"/>
          <a:lstStyle/>
          <a:p>
            <a:pPr algn="ctr">
              <a:defRPr/>
            </a:pPr>
            <a:r>
              <a:rPr lang="en-US" sz="3600" dirty="0">
                <a:solidFill>
                  <a:schemeClr val="tx2"/>
                </a:solidFill>
                <a:effectLst/>
                <a:latin typeface="+mj-lt"/>
                <a:ea typeface="Mathematica7" pitchFamily="2" charset="0"/>
              </a:rPr>
              <a:t>Gödel’s Incompleteness Theorem</a:t>
            </a:r>
            <a:endParaRPr lang="en-US" sz="2000" dirty="0">
              <a:solidFill>
                <a:schemeClr val="tx2"/>
              </a:solidFill>
              <a:effectLst/>
              <a:latin typeface="+mj-lt"/>
              <a:ea typeface="Mathematica7" pitchFamily="2" charset="0"/>
            </a:endParaRPr>
          </a:p>
        </p:txBody>
      </p:sp>
      <p:sp>
        <p:nvSpPr>
          <p:cNvPr id="30725" name="Rectangle 19"/>
          <p:cNvSpPr>
            <a:spLocks noChangeArrowheads="1"/>
          </p:cNvSpPr>
          <p:nvPr/>
        </p:nvSpPr>
        <p:spPr bwMode="auto">
          <a:xfrm>
            <a:off x="685800" y="5562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algn="ctr" eaLnBrk="1" hangingPunct="1"/>
            <a:endParaRPr lang="en-US" altLang="en-US" i="1">
              <a:solidFill>
                <a:srgbClr val="00FFFF"/>
              </a:solidFill>
              <a:effectLst/>
            </a:endParaRPr>
          </a:p>
        </p:txBody>
      </p:sp>
      <p:pic>
        <p:nvPicPr>
          <p:cNvPr id="22" name="Picture 125" descr="Euclid_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39113" y="5100638"/>
            <a:ext cx="774700"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Text Box 14"/>
          <p:cNvSpPr txBox="1">
            <a:spLocks noChangeArrowheads="1"/>
          </p:cNvSpPr>
          <p:nvPr/>
        </p:nvSpPr>
        <p:spPr bwMode="auto">
          <a:xfrm>
            <a:off x="5759450" y="6248400"/>
            <a:ext cx="2851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pPr eaLnBrk="1" hangingPunct="1">
              <a:spcBef>
                <a:spcPct val="50000"/>
              </a:spcBef>
            </a:pPr>
            <a:r>
              <a:rPr lang="en-US" altLang="en-US" sz="3600">
                <a:solidFill>
                  <a:schemeClr val="hlink"/>
                </a:solidFill>
                <a:effectLst/>
              </a:rPr>
              <a:t>Contradiction!</a:t>
            </a:r>
          </a:p>
        </p:txBody>
      </p:sp>
      <p:grpSp>
        <p:nvGrpSpPr>
          <p:cNvPr id="3" name="Group 20"/>
          <p:cNvGrpSpPr>
            <a:grpSpLocks/>
          </p:cNvGrpSpPr>
          <p:nvPr/>
        </p:nvGrpSpPr>
        <p:grpSpPr bwMode="auto">
          <a:xfrm>
            <a:off x="1327150" y="5562600"/>
            <a:ext cx="4432300" cy="990600"/>
            <a:chOff x="1696" y="2008"/>
            <a:chExt cx="2792" cy="624"/>
          </a:xfrm>
        </p:grpSpPr>
        <p:sp>
          <p:nvSpPr>
            <p:cNvPr id="25" name="Freeform 16"/>
            <p:cNvSpPr>
              <a:spLocks/>
            </p:cNvSpPr>
            <p:nvPr/>
          </p:nvSpPr>
          <p:spPr bwMode="auto">
            <a:xfrm>
              <a:off x="2128" y="2344"/>
              <a:ext cx="2360" cy="288"/>
            </a:xfrm>
            <a:custGeom>
              <a:avLst/>
              <a:gdLst/>
              <a:ahLst/>
              <a:cxnLst>
                <a:cxn ang="0">
                  <a:pos x="1341" y="3053"/>
                </a:cxn>
                <a:cxn ang="0">
                  <a:pos x="0" y="0"/>
                </a:cxn>
              </a:cxnLst>
              <a:rect l="0" t="0" r="r" b="b"/>
              <a:pathLst>
                <a:path w="1341" h="3053">
                  <a:moveTo>
                    <a:pt x="1341" y="3053"/>
                  </a:moveTo>
                  <a:cubicBezTo>
                    <a:pt x="1117" y="2544"/>
                    <a:pt x="223" y="509"/>
                    <a:pt x="0" y="0"/>
                  </a:cubicBezTo>
                </a:path>
              </a:pathLst>
            </a:custGeom>
            <a:noFill/>
            <a:ln w="79375" cap="flat" cmpd="sng">
              <a:solidFill>
                <a:schemeClr val="hlink"/>
              </a:solidFill>
              <a:prstDash val="solid"/>
              <a:round/>
              <a:headEnd type="none" w="med" len="med"/>
              <a:tailEnd type="stealth" w="med" len="med"/>
            </a:ln>
            <a:effectLst/>
          </p:spPr>
          <p:txBody>
            <a:bodyPr/>
            <a:lstStyle/>
            <a:p>
              <a:pPr>
                <a:defRPr/>
              </a:pPr>
              <a:endParaRPr lang="en-CA"/>
            </a:p>
          </p:txBody>
        </p:sp>
        <p:grpSp>
          <p:nvGrpSpPr>
            <p:cNvPr id="30731" name="Group 17"/>
            <p:cNvGrpSpPr>
              <a:grpSpLocks/>
            </p:cNvGrpSpPr>
            <p:nvPr/>
          </p:nvGrpSpPr>
          <p:grpSpPr bwMode="auto">
            <a:xfrm>
              <a:off x="1696" y="2008"/>
              <a:ext cx="336" cy="336"/>
              <a:chOff x="1920" y="1872"/>
              <a:chExt cx="336" cy="336"/>
            </a:xfrm>
          </p:grpSpPr>
          <p:sp>
            <p:nvSpPr>
              <p:cNvPr id="27" name="Line 18"/>
              <p:cNvSpPr>
                <a:spLocks noChangeShapeType="1"/>
              </p:cNvSpPr>
              <p:nvPr/>
            </p:nvSpPr>
            <p:spPr bwMode="auto">
              <a:xfrm>
                <a:off x="1920" y="1872"/>
                <a:ext cx="336" cy="336"/>
              </a:xfrm>
              <a:prstGeom prst="line">
                <a:avLst/>
              </a:prstGeom>
              <a:noFill/>
              <a:ln w="88900">
                <a:solidFill>
                  <a:schemeClr val="hlink"/>
                </a:solidFill>
                <a:round/>
                <a:headEnd/>
                <a:tailEnd/>
              </a:ln>
              <a:effectLst/>
            </p:spPr>
            <p:txBody>
              <a:bodyPr/>
              <a:lstStyle/>
              <a:p>
                <a:pPr>
                  <a:defRPr/>
                </a:pPr>
                <a:endParaRPr lang="en-CA"/>
              </a:p>
            </p:txBody>
          </p:sp>
          <p:sp>
            <p:nvSpPr>
              <p:cNvPr id="28" name="Line 19"/>
              <p:cNvSpPr>
                <a:spLocks noChangeShapeType="1"/>
              </p:cNvSpPr>
              <p:nvPr/>
            </p:nvSpPr>
            <p:spPr bwMode="auto">
              <a:xfrm flipH="1">
                <a:off x="1920" y="1872"/>
                <a:ext cx="336" cy="336"/>
              </a:xfrm>
              <a:prstGeom prst="line">
                <a:avLst/>
              </a:prstGeom>
              <a:noFill/>
              <a:ln w="88900">
                <a:solidFill>
                  <a:schemeClr val="hlink"/>
                </a:solidFill>
                <a:round/>
                <a:headEnd/>
                <a:tailEnd/>
              </a:ln>
              <a:effectLst/>
            </p:spPr>
            <p:txBody>
              <a:bodyPr/>
              <a:lstStyle/>
              <a:p>
                <a:pPr>
                  <a:defRPr/>
                </a:pPr>
                <a:endParaRPr lang="en-CA"/>
              </a:p>
            </p:txBody>
          </p:sp>
        </p:grpSp>
      </p:grpSp>
      <p:sp>
        <p:nvSpPr>
          <p:cNvPr id="29" name="AutoShape 9"/>
          <p:cNvSpPr>
            <a:spLocks noChangeArrowheads="1"/>
          </p:cNvSpPr>
          <p:nvPr/>
        </p:nvSpPr>
        <p:spPr bwMode="auto">
          <a:xfrm>
            <a:off x="7086600" y="4343400"/>
            <a:ext cx="1751013" cy="609600"/>
          </a:xfrm>
          <a:prstGeom prst="wedgeRoundRectCallout">
            <a:avLst>
              <a:gd name="adj1" fmla="val 32869"/>
              <a:gd name="adj2" fmla="val 95036"/>
              <a:gd name="adj3" fmla="val 16667"/>
            </a:avLst>
          </a:prstGeom>
          <a:noFill/>
          <a:ln w="38100" cap="sq">
            <a:solidFill>
              <a:schemeClr val="hlink"/>
            </a:solidFill>
            <a:miter lim="800000"/>
            <a:headEnd/>
            <a:tailEnd/>
          </a:ln>
          <a:effectLst/>
        </p:spPr>
        <p:txBody>
          <a:bodyPr lIns="274320" rIns="274320"/>
          <a:lstStyle/>
          <a:p>
            <a:pPr algn="ctr">
              <a:defRPr/>
            </a:pPr>
            <a:r>
              <a:rPr lang="en-US">
                <a:effectLst>
                  <a:outerShdw blurRad="38100" dist="38100" dir="2700000" algn="tl">
                    <a:srgbClr val="000000"/>
                  </a:outerShdw>
                </a:effectLst>
              </a:rPr>
              <a:t>Oops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14">
                                            <p:txEl>
                                              <p:pRg st="8" end="8"/>
                                            </p:txEl>
                                          </p:spTgt>
                                        </p:tgtEl>
                                        <p:attrNameLst>
                                          <p:attrName>style.visibility</p:attrName>
                                        </p:attrNameLst>
                                      </p:cBhvr>
                                      <p:to>
                                        <p:strVal val="visible"/>
                                      </p:to>
                                    </p:set>
                                    <p:anim calcmode="lin" valueType="num">
                                      <p:cBhvr additive="base">
                                        <p:cTn id="7" dur="500" fill="hold"/>
                                        <p:tgtEl>
                                          <p:spTgt spid="14">
                                            <p:txEl>
                                              <p:pRg st="8" end="8"/>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4">
                                            <p:txEl>
                                              <p:pRg st="9" end="9"/>
                                            </p:txEl>
                                          </p:spTgt>
                                        </p:tgtEl>
                                        <p:attrNameLst>
                                          <p:attrName>style.visibility</p:attrName>
                                        </p:attrNameLst>
                                      </p:cBhvr>
                                      <p:to>
                                        <p:strVal val="visible"/>
                                      </p:to>
                                    </p:set>
                                    <p:anim calcmode="lin" valueType="num">
                                      <p:cBhvr additive="base">
                                        <p:cTn id="13" dur="500" fill="hold"/>
                                        <p:tgtEl>
                                          <p:spTgt spid="14">
                                            <p:txEl>
                                              <p:pRg st="9" end="9"/>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4">
                                            <p:txEl>
                                              <p:pRg st="10" end="10"/>
                                            </p:txEl>
                                          </p:spTgt>
                                        </p:tgtEl>
                                        <p:attrNameLst>
                                          <p:attrName>style.visibility</p:attrName>
                                        </p:attrNameLst>
                                      </p:cBhvr>
                                      <p:to>
                                        <p:strVal val="visible"/>
                                      </p:to>
                                    </p:set>
                                    <p:anim calcmode="lin" valueType="num">
                                      <p:cBhvr additive="base">
                                        <p:cTn id="19" dur="500" fill="hold"/>
                                        <p:tgtEl>
                                          <p:spTgt spid="14">
                                            <p:txEl>
                                              <p:pRg st="10" end="1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4">
                                            <p:txEl>
                                              <p:pRg st="11" end="11"/>
                                            </p:txEl>
                                          </p:spTgt>
                                        </p:tgtEl>
                                        <p:attrNameLst>
                                          <p:attrName>style.visibility</p:attrName>
                                        </p:attrNameLst>
                                      </p:cBhvr>
                                      <p:to>
                                        <p:strVal val="visible"/>
                                      </p:to>
                                    </p:set>
                                    <p:anim calcmode="lin" valueType="num">
                                      <p:cBhvr additive="base">
                                        <p:cTn id="25" dur="500" fill="hold"/>
                                        <p:tgtEl>
                                          <p:spTgt spid="14">
                                            <p:txEl>
                                              <p:pRg st="11" end="1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4">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p:cTn id="31" dur="500" fill="hold"/>
                                        <p:tgtEl>
                                          <p:spTgt spid="23"/>
                                        </p:tgtEl>
                                        <p:attrNameLst>
                                          <p:attrName>ppt_w</p:attrName>
                                        </p:attrNameLst>
                                      </p:cBhvr>
                                      <p:tavLst>
                                        <p:tav tm="0">
                                          <p:val>
                                            <p:fltVal val="0"/>
                                          </p:val>
                                        </p:tav>
                                        <p:tav tm="100000">
                                          <p:val>
                                            <p:strVal val="#ppt_w"/>
                                          </p:val>
                                        </p:tav>
                                      </p:tavLst>
                                    </p:anim>
                                    <p:anim calcmode="lin" valueType="num">
                                      <p:cBhvr>
                                        <p:cTn id="32" dur="500" fill="hold"/>
                                        <p:tgtEl>
                                          <p:spTgt spid="23"/>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29"/>
                                            </p:cond>
                                          </p:stCondLst>
                                          <p:endCondLst>
                                            <p:cond evt="onStopAudio" delay="0">
                                              <p:tgtEl>
                                                <p:sldTgt/>
                                              </p:tgtEl>
                                            </p:cond>
                                          </p:endCondLst>
                                        </p:cTn>
                                        <p:tgtEl>
                                          <p:sndTgt r:embed="rId2" name="glass.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1+#ppt_w/2"/>
                                          </p:val>
                                        </p:tav>
                                        <p:tav tm="100000">
                                          <p:val>
                                            <p:strVal val="#ppt_x"/>
                                          </p:val>
                                        </p:tav>
                                      </p:tavLst>
                                    </p:anim>
                                    <p:anim calcmode="lin" valueType="num">
                                      <p:cBhvr additive="base">
                                        <p:cTn id="3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nodeType="clickEffect">
                                  <p:stCondLst>
                                    <p:cond delay="0"/>
                                  </p:stCondLst>
                                  <p:childTnLst>
                                    <p:set>
                                      <p:cBhvr>
                                        <p:cTn id="42" dur="1" fill="hold">
                                          <p:stCondLst>
                                            <p:cond delay="0"/>
                                          </p:stCondLst>
                                        </p:cTn>
                                        <p:tgtEl>
                                          <p:spTgt spid="22"/>
                                        </p:tgtEl>
                                        <p:attrNameLst>
                                          <p:attrName>style.visibility</p:attrName>
                                        </p:attrNameLst>
                                      </p:cBhvr>
                                      <p:to>
                                        <p:strVal val="visible"/>
                                      </p:to>
                                    </p:set>
                                    <p:anim calcmode="lin" valueType="num">
                                      <p:cBhvr additive="base">
                                        <p:cTn id="43" dur="500" fill="hold"/>
                                        <p:tgtEl>
                                          <p:spTgt spid="22"/>
                                        </p:tgtEl>
                                        <p:attrNameLst>
                                          <p:attrName>ppt_x</p:attrName>
                                        </p:attrNameLst>
                                      </p:cBhvr>
                                      <p:tavLst>
                                        <p:tav tm="0">
                                          <p:val>
                                            <p:strVal val="1+#ppt_w/2"/>
                                          </p:val>
                                        </p:tav>
                                        <p:tav tm="100000">
                                          <p:val>
                                            <p:strVal val="#ppt_x"/>
                                          </p:val>
                                        </p:tav>
                                      </p:tavLst>
                                    </p:anim>
                                    <p:anim calcmode="lin" valueType="num">
                                      <p:cBhvr additive="base">
                                        <p:cTn id="44" dur="500" fill="hold"/>
                                        <p:tgtEl>
                                          <p:spTgt spid="22"/>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anim calcmode="lin" valueType="num">
                                      <p:cBhvr additive="base">
                                        <p:cTn id="47" dur="500" fill="hold"/>
                                        <p:tgtEl>
                                          <p:spTgt spid="29"/>
                                        </p:tgtEl>
                                        <p:attrNameLst>
                                          <p:attrName>ppt_x</p:attrName>
                                        </p:attrNameLst>
                                      </p:cBhvr>
                                      <p:tavLst>
                                        <p:tav tm="0">
                                          <p:val>
                                            <p:strVal val="1+#ppt_w/2"/>
                                          </p:val>
                                        </p:tav>
                                        <p:tav tm="100000">
                                          <p:val>
                                            <p:strVal val="#ppt_x"/>
                                          </p:val>
                                        </p:tav>
                                      </p:tavLst>
                                    </p:anim>
                                    <p:anim calcmode="lin" valueType="num">
                                      <p:cBhvr additive="base">
                                        <p:cTn id="48" dur="500" fill="hold"/>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utoUpdateAnimBg="0"/>
      <p:bldP spid="2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62" name="Rectangle 2"/>
          <p:cNvSpPr>
            <a:spLocks noChangeArrowheads="1"/>
          </p:cNvSpPr>
          <p:nvPr/>
        </p:nvSpPr>
        <p:spPr bwMode="auto">
          <a:xfrm>
            <a:off x="685800" y="-304800"/>
            <a:ext cx="7772400" cy="1143000"/>
          </a:xfrm>
          <a:prstGeom prst="rect">
            <a:avLst/>
          </a:prstGeom>
          <a:noFill/>
          <a:ln w="9525">
            <a:noFill/>
            <a:miter lim="800000"/>
            <a:headEnd/>
            <a:tailEnd/>
          </a:ln>
          <a:effectLst/>
        </p:spPr>
        <p:txBody>
          <a:bodyPr anchor="ctr"/>
          <a:lstStyle/>
          <a:p>
            <a:pPr algn="ctr">
              <a:defRPr/>
            </a:pPr>
            <a:r>
              <a:rPr lang="en-US" sz="3600" b="1">
                <a:solidFill>
                  <a:schemeClr val="tx2"/>
                </a:solidFill>
                <a:effectLst>
                  <a:outerShdw blurRad="38100" dist="38100" dir="2700000" algn="tl">
                    <a:srgbClr val="000000"/>
                  </a:outerShdw>
                </a:effectLst>
                <a:latin typeface="Arial Rounded MT Bold" pitchFamily="34" charset="0"/>
              </a:rPr>
              <a:t>History of Proofs</a:t>
            </a:r>
          </a:p>
        </p:txBody>
      </p:sp>
      <p:grpSp>
        <p:nvGrpSpPr>
          <p:cNvPr id="4099" name="Group 3"/>
          <p:cNvGrpSpPr>
            <a:grpSpLocks/>
          </p:cNvGrpSpPr>
          <p:nvPr/>
        </p:nvGrpSpPr>
        <p:grpSpPr bwMode="auto">
          <a:xfrm>
            <a:off x="165100" y="533400"/>
            <a:ext cx="6083300" cy="4587875"/>
            <a:chOff x="450" y="624"/>
            <a:chExt cx="3832" cy="2890"/>
          </a:xfrm>
        </p:grpSpPr>
        <p:pic>
          <p:nvPicPr>
            <p:cNvPr id="4101" name="Picture 4" descr="Euclid_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 y="1056"/>
              <a:ext cx="1518"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Text Box 5"/>
            <p:cNvSpPr txBox="1">
              <a:spLocks noChangeArrowheads="1"/>
            </p:cNvSpPr>
            <p:nvPr/>
          </p:nvSpPr>
          <p:spPr bwMode="auto">
            <a:xfrm>
              <a:off x="2016" y="624"/>
              <a:ext cx="2266"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3200">
                  <a:effectLst/>
                  <a:latin typeface="Monotype Corsiva" pitchFamily="66" charset="0"/>
                </a:rPr>
                <a:t>Euclid said, </a:t>
              </a:r>
            </a:p>
            <a:p>
              <a:r>
                <a:rPr lang="en-US" altLang="en-US" sz="3200">
                  <a:effectLst/>
                  <a:latin typeface="Monotype Corsiva" pitchFamily="66" charset="0"/>
                </a:rPr>
                <a:t>“ Let there be proofs”</a:t>
              </a:r>
            </a:p>
          </p:txBody>
        </p:sp>
        <p:sp>
          <p:nvSpPr>
            <p:cNvPr id="4103" name="Text Box 6"/>
            <p:cNvSpPr txBox="1">
              <a:spLocks noChangeArrowheads="1"/>
            </p:cNvSpPr>
            <p:nvPr/>
          </p:nvSpPr>
          <p:spPr bwMode="auto">
            <a:xfrm>
              <a:off x="768" y="3264"/>
              <a:ext cx="140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2000">
                  <a:effectLst/>
                </a:rPr>
                <a:t>Euclid (300 BC)</a:t>
              </a:r>
            </a:p>
          </p:txBody>
        </p:sp>
      </p:grpSp>
      <p:sp>
        <p:nvSpPr>
          <p:cNvPr id="1218567" name="Text Box 7"/>
          <p:cNvSpPr txBox="1">
            <a:spLocks noChangeArrowheads="1"/>
          </p:cNvSpPr>
          <p:nvPr/>
        </p:nvSpPr>
        <p:spPr bwMode="auto">
          <a:xfrm>
            <a:off x="2722563" y="1552575"/>
            <a:ext cx="6299200" cy="1800225"/>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Clearly everything is either true or false.</a:t>
            </a:r>
          </a:p>
          <a:p>
            <a:pPr>
              <a:defRPr/>
            </a:pPr>
            <a:r>
              <a:rPr lang="en-US">
                <a:effectLst>
                  <a:outerShdw blurRad="38100" dist="38100" dir="2700000" algn="tl">
                    <a:srgbClr val="000000"/>
                  </a:outerShdw>
                </a:effectLst>
              </a:rPr>
              <a:t>Goal: Design a proof system </a:t>
            </a:r>
            <a:br>
              <a:rPr lang="en-US">
                <a:effectLst>
                  <a:outerShdw blurRad="38100" dist="38100" dir="2700000" algn="tl">
                    <a:srgbClr val="000000"/>
                  </a:outerShdw>
                </a:effectLst>
              </a:rPr>
            </a:br>
            <a:r>
              <a:rPr lang="en-US">
                <a:effectLst>
                  <a:outerShdw blurRad="38100" dist="38100" dir="2700000" algn="tl">
                    <a:srgbClr val="000000"/>
                  </a:outerShdw>
                </a:effectLst>
              </a:rPr>
              <a:t>          that proves everything.</a:t>
            </a:r>
          </a:p>
          <a:p>
            <a:pPr>
              <a:defRPr/>
            </a:pPr>
            <a:r>
              <a:rPr lang="en-US">
                <a:effectLst>
                  <a:outerShdw blurRad="38100" dist="38100" dir="2700000" algn="tl">
                    <a:srgbClr val="000000"/>
                  </a:outerShdw>
                </a:effectLst>
              </a:rPr>
              <a:t>Result: “Prove that God exists”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218567">
                                            <p:txEl>
                                              <p:pRg st="0" end="0"/>
                                            </p:txEl>
                                          </p:spTgt>
                                        </p:tgtEl>
                                        <p:attrNameLst>
                                          <p:attrName>style.visibility</p:attrName>
                                        </p:attrNameLst>
                                      </p:cBhvr>
                                      <p:to>
                                        <p:strVal val="visible"/>
                                      </p:to>
                                    </p:set>
                                    <p:anim calcmode="lin" valueType="num">
                                      <p:cBhvr additive="base">
                                        <p:cTn id="7" dur="500" fill="hold"/>
                                        <p:tgtEl>
                                          <p:spTgt spid="12185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185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218567">
                                            <p:txEl>
                                              <p:pRg st="1" end="1"/>
                                            </p:txEl>
                                          </p:spTgt>
                                        </p:tgtEl>
                                        <p:attrNameLst>
                                          <p:attrName>style.visibility</p:attrName>
                                        </p:attrNameLst>
                                      </p:cBhvr>
                                      <p:to>
                                        <p:strVal val="visible"/>
                                      </p:to>
                                    </p:set>
                                    <p:anim calcmode="lin" valueType="num">
                                      <p:cBhvr additive="base">
                                        <p:cTn id="13" dur="500" fill="hold"/>
                                        <p:tgtEl>
                                          <p:spTgt spid="12185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185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218567">
                                            <p:txEl>
                                              <p:pRg st="2" end="2"/>
                                            </p:txEl>
                                          </p:spTgt>
                                        </p:tgtEl>
                                        <p:attrNameLst>
                                          <p:attrName>style.visibility</p:attrName>
                                        </p:attrNameLst>
                                      </p:cBhvr>
                                      <p:to>
                                        <p:strVal val="visible"/>
                                      </p:to>
                                    </p:set>
                                    <p:anim calcmode="lin" valueType="num">
                                      <p:cBhvr additive="base">
                                        <p:cTn id="19" dur="500" fill="hold"/>
                                        <p:tgtEl>
                                          <p:spTgt spid="12185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1856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5538" name="Rectangle 2"/>
          <p:cNvSpPr>
            <a:spLocks noGrp="1" noChangeArrowheads="1"/>
          </p:cNvSpPr>
          <p:nvPr>
            <p:ph type="title"/>
          </p:nvPr>
        </p:nvSpPr>
        <p:spPr>
          <a:xfrm>
            <a:off x="609600" y="2438400"/>
            <a:ext cx="7772400" cy="1143000"/>
          </a:xfrm>
        </p:spPr>
        <p:txBody>
          <a:bodyPr/>
          <a:lstStyle/>
          <a:p>
            <a:pPr>
              <a:defRPr/>
            </a:pPr>
            <a:r>
              <a:rPr lang="en-US" dirty="0"/>
              <a:t>The End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7186" name="Rectangle 2"/>
          <p:cNvSpPr>
            <a:spLocks noChangeArrowheads="1"/>
          </p:cNvSpPr>
          <p:nvPr/>
        </p:nvSpPr>
        <p:spPr bwMode="auto">
          <a:xfrm>
            <a:off x="685800" y="-304800"/>
            <a:ext cx="7772400" cy="1143000"/>
          </a:xfrm>
          <a:prstGeom prst="rect">
            <a:avLst/>
          </a:prstGeom>
          <a:noFill/>
          <a:ln w="9525">
            <a:noFill/>
            <a:miter lim="800000"/>
            <a:headEnd/>
            <a:tailEnd/>
          </a:ln>
          <a:effectLst/>
        </p:spPr>
        <p:txBody>
          <a:bodyPr anchor="ctr"/>
          <a:lstStyle/>
          <a:p>
            <a:pPr algn="ctr">
              <a:defRPr/>
            </a:pPr>
            <a:r>
              <a:rPr lang="en-US" sz="3600" b="1">
                <a:solidFill>
                  <a:schemeClr val="tx2"/>
                </a:solidFill>
                <a:effectLst>
                  <a:outerShdw blurRad="38100" dist="38100" dir="2700000" algn="tl">
                    <a:srgbClr val="000000"/>
                  </a:outerShdw>
                </a:effectLst>
                <a:latin typeface="Arial Rounded MT Bold" pitchFamily="34" charset="0"/>
              </a:rPr>
              <a:t>History of Proofs</a:t>
            </a:r>
          </a:p>
        </p:txBody>
      </p:sp>
      <p:sp>
        <p:nvSpPr>
          <p:cNvPr id="1117187" name="Rectangle 3"/>
          <p:cNvSpPr>
            <a:spLocks noChangeArrowheads="1"/>
          </p:cNvSpPr>
          <p:nvPr/>
        </p:nvSpPr>
        <p:spPr bwMode="auto">
          <a:xfrm>
            <a:off x="2362200" y="1447800"/>
            <a:ext cx="6781800" cy="1373188"/>
          </a:xfrm>
          <a:prstGeom prst="rect">
            <a:avLst/>
          </a:prstGeom>
          <a:noFill/>
          <a:ln w="38100" cap="sq">
            <a:noFill/>
            <a:miter lim="800000"/>
            <a:headEnd/>
            <a:tailEnd/>
          </a:ln>
          <a:effectLst/>
        </p:spPr>
        <p:txBody>
          <a:bodyPr lIns="274320" rIns="274320" anchor="ctr">
            <a:spAutoFit/>
          </a:bodyPr>
          <a:lstStyle/>
          <a:p>
            <a:pPr marL="457200" indent="-457200">
              <a:defRPr/>
            </a:pPr>
            <a:r>
              <a:rPr lang="en-US">
                <a:effectLst>
                  <a:outerShdw blurRad="38100" dist="38100" dir="2700000" algn="tl">
                    <a:srgbClr val="000000"/>
                  </a:outerShdw>
                </a:effectLst>
              </a:rPr>
              <a:t>A proof system consists of </a:t>
            </a:r>
          </a:p>
          <a:p>
            <a:pPr marL="457200" indent="-457200">
              <a:buFontTx/>
              <a:buAutoNum type="arabicPeriod"/>
              <a:defRPr/>
            </a:pPr>
            <a:r>
              <a:rPr lang="en-US">
                <a:effectLst>
                  <a:outerShdw blurRad="38100" dist="38100" dir="2700000" algn="tl">
                    <a:srgbClr val="000000"/>
                  </a:outerShdw>
                </a:effectLst>
              </a:rPr>
              <a:t>A finite set of axioms  </a:t>
            </a:r>
            <a:br>
              <a:rPr lang="en-US">
                <a:effectLst>
                  <a:outerShdw blurRad="38100" dist="38100" dir="2700000" algn="tl">
                    <a:srgbClr val="000000"/>
                  </a:outerShdw>
                </a:effectLst>
              </a:rPr>
            </a:br>
            <a:r>
              <a:rPr lang="en-US">
                <a:effectLst>
                  <a:outerShdw blurRad="38100" dist="38100" dir="2700000" algn="tl">
                    <a:srgbClr val="000000"/>
                  </a:outerShdw>
                </a:effectLst>
              </a:rPr>
              <a:t>(Statements assumed to be true)</a:t>
            </a:r>
          </a:p>
        </p:txBody>
      </p:sp>
      <p:grpSp>
        <p:nvGrpSpPr>
          <p:cNvPr id="5124" name="Group 4"/>
          <p:cNvGrpSpPr>
            <a:grpSpLocks/>
          </p:cNvGrpSpPr>
          <p:nvPr/>
        </p:nvGrpSpPr>
        <p:grpSpPr bwMode="auto">
          <a:xfrm>
            <a:off x="165100" y="533400"/>
            <a:ext cx="6083300" cy="4587875"/>
            <a:chOff x="450" y="624"/>
            <a:chExt cx="3832" cy="2890"/>
          </a:xfrm>
        </p:grpSpPr>
        <p:pic>
          <p:nvPicPr>
            <p:cNvPr id="5126" name="Picture 5" descr="Euclid_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 y="1056"/>
              <a:ext cx="1518"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Text Box 6"/>
            <p:cNvSpPr txBox="1">
              <a:spLocks noChangeArrowheads="1"/>
            </p:cNvSpPr>
            <p:nvPr/>
          </p:nvSpPr>
          <p:spPr bwMode="auto">
            <a:xfrm>
              <a:off x="2016" y="624"/>
              <a:ext cx="2266"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3200">
                  <a:effectLst/>
                  <a:latin typeface="Monotype Corsiva" pitchFamily="66" charset="0"/>
                </a:rPr>
                <a:t>Euclid said, </a:t>
              </a:r>
            </a:p>
            <a:p>
              <a:r>
                <a:rPr lang="en-US" altLang="en-US" sz="3200">
                  <a:effectLst/>
                  <a:latin typeface="Monotype Corsiva" pitchFamily="66" charset="0"/>
                </a:rPr>
                <a:t>“ Let there be proofs”</a:t>
              </a:r>
            </a:p>
          </p:txBody>
        </p:sp>
        <p:sp>
          <p:nvSpPr>
            <p:cNvPr id="5128" name="Text Box 7"/>
            <p:cNvSpPr txBox="1">
              <a:spLocks noChangeArrowheads="1"/>
            </p:cNvSpPr>
            <p:nvPr/>
          </p:nvSpPr>
          <p:spPr bwMode="auto">
            <a:xfrm>
              <a:off x="768" y="3264"/>
              <a:ext cx="140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2000">
                  <a:effectLst/>
                </a:rPr>
                <a:t>Euclid (300 BC)</a:t>
              </a:r>
            </a:p>
          </p:txBody>
        </p:sp>
      </p:grpSp>
      <p:sp>
        <p:nvSpPr>
          <p:cNvPr id="1117192" name="Rectangle 8"/>
          <p:cNvSpPr>
            <a:spLocks noChangeArrowheads="1"/>
          </p:cNvSpPr>
          <p:nvPr/>
        </p:nvSpPr>
        <p:spPr bwMode="auto">
          <a:xfrm>
            <a:off x="2997200" y="3000375"/>
            <a:ext cx="5770563" cy="1800225"/>
          </a:xfrm>
          <a:prstGeom prst="rect">
            <a:avLst/>
          </a:prstGeom>
          <a:noFill/>
          <a:ln w="38100" cap="sq">
            <a:noFill/>
            <a:miter lim="800000"/>
            <a:headEnd/>
            <a:tailEnd/>
          </a:ln>
          <a:effectLst/>
        </p:spPr>
        <p:txBody>
          <a:bodyPr wrap="none" lIns="274320" rIns="274320">
            <a:spAutoFit/>
          </a:bodyPr>
          <a:lstStyle/>
          <a:p>
            <a:pPr>
              <a:defRPr/>
            </a:pPr>
            <a:r>
              <a:rPr lang="en-US">
                <a:effectLst/>
              </a:rPr>
              <a:t>Eg. 1) Any two points can be joined </a:t>
            </a:r>
            <a:br>
              <a:rPr lang="en-US">
                <a:effectLst/>
              </a:rPr>
            </a:br>
            <a:r>
              <a:rPr lang="en-US">
                <a:effectLst/>
              </a:rPr>
              <a:t>         by a straight line</a:t>
            </a:r>
            <a:br>
              <a:rPr lang="en-US">
                <a:effectLst/>
              </a:rPr>
            </a:br>
            <a:r>
              <a:rPr lang="en-US">
                <a:effectLst/>
              </a:rPr>
              <a:t>          ….</a:t>
            </a:r>
            <a:r>
              <a:rPr lang="en-US">
                <a:effectLst>
                  <a:outerShdw blurRad="38100" dist="38100" dir="2700000" algn="tl">
                    <a:srgbClr val="000000"/>
                  </a:outerShdw>
                </a:effectLst>
              </a:rPr>
              <a:t> </a:t>
            </a:r>
            <a:br>
              <a:rPr lang="en-US">
                <a:effectLst>
                  <a:outerShdw blurRad="38100" dist="38100" dir="2700000" algn="tl">
                    <a:srgbClr val="000000"/>
                  </a:outerShdw>
                </a:effectLst>
              </a:rPr>
            </a:br>
            <a:r>
              <a:rPr lang="en-US">
                <a:effectLst>
                  <a:outerShdw blurRad="38100" dist="38100" dir="2700000" algn="tl">
                    <a:srgbClr val="000000"/>
                  </a:outerShdw>
                </a:effectLst>
              </a:rPr>
              <a:t>      </a:t>
            </a:r>
            <a:r>
              <a:rPr lang="en-US">
                <a:effectLst/>
              </a:rPr>
              <a:t>5) Parallel lines never meet.</a:t>
            </a:r>
            <a:endParaRPr lang="en-US">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117187">
                                            <p:txEl>
                                              <p:pRg st="0" end="0"/>
                                            </p:txEl>
                                          </p:spTgt>
                                        </p:tgtEl>
                                        <p:attrNameLst>
                                          <p:attrName>style.visibility</p:attrName>
                                        </p:attrNameLst>
                                      </p:cBhvr>
                                      <p:to>
                                        <p:strVal val="visible"/>
                                      </p:to>
                                    </p:set>
                                    <p:anim calcmode="lin" valueType="num">
                                      <p:cBhvr additive="base">
                                        <p:cTn id="7" dur="500" fill="hold"/>
                                        <p:tgtEl>
                                          <p:spTgt spid="11171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171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17187">
                                            <p:txEl>
                                              <p:pRg st="1" end="1"/>
                                            </p:txEl>
                                          </p:spTgt>
                                        </p:tgtEl>
                                        <p:attrNameLst>
                                          <p:attrName>style.visibility</p:attrName>
                                        </p:attrNameLst>
                                      </p:cBhvr>
                                      <p:to>
                                        <p:strVal val="visible"/>
                                      </p:to>
                                    </p:set>
                                    <p:anim calcmode="lin" valueType="num">
                                      <p:cBhvr additive="base">
                                        <p:cTn id="13" dur="500" fill="hold"/>
                                        <p:tgtEl>
                                          <p:spTgt spid="11171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171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17192"/>
                                        </p:tgtEl>
                                        <p:attrNameLst>
                                          <p:attrName>style.visibility</p:attrName>
                                        </p:attrNameLst>
                                      </p:cBhvr>
                                      <p:to>
                                        <p:strVal val="visible"/>
                                      </p:to>
                                    </p:set>
                                    <p:anim calcmode="lin" valueType="num">
                                      <p:cBhvr additive="base">
                                        <p:cTn id="19" dur="500" fill="hold"/>
                                        <p:tgtEl>
                                          <p:spTgt spid="1117192"/>
                                        </p:tgtEl>
                                        <p:attrNameLst>
                                          <p:attrName>ppt_x</p:attrName>
                                        </p:attrNameLst>
                                      </p:cBhvr>
                                      <p:tavLst>
                                        <p:tav tm="0">
                                          <p:val>
                                            <p:strVal val="#ppt_x"/>
                                          </p:val>
                                        </p:tav>
                                        <p:tav tm="100000">
                                          <p:val>
                                            <p:strVal val="#ppt_x"/>
                                          </p:val>
                                        </p:tav>
                                      </p:tavLst>
                                    </p:anim>
                                    <p:anim calcmode="lin" valueType="num">
                                      <p:cBhvr additive="base">
                                        <p:cTn id="20" dur="500" fill="hold"/>
                                        <p:tgtEl>
                                          <p:spTgt spid="11171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719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5143" name="Rectangle 7"/>
          <p:cNvSpPr>
            <a:spLocks noChangeArrowheads="1"/>
          </p:cNvSpPr>
          <p:nvPr/>
        </p:nvSpPr>
        <p:spPr bwMode="auto">
          <a:xfrm>
            <a:off x="685800" y="-304800"/>
            <a:ext cx="7772400" cy="1143000"/>
          </a:xfrm>
          <a:prstGeom prst="rect">
            <a:avLst/>
          </a:prstGeom>
          <a:noFill/>
          <a:ln w="9525">
            <a:noFill/>
            <a:miter lim="800000"/>
            <a:headEnd/>
            <a:tailEnd/>
          </a:ln>
          <a:effectLst/>
        </p:spPr>
        <p:txBody>
          <a:bodyPr anchor="ctr"/>
          <a:lstStyle/>
          <a:p>
            <a:pPr algn="ctr">
              <a:defRPr/>
            </a:pPr>
            <a:r>
              <a:rPr lang="en-US" sz="3600" b="1">
                <a:solidFill>
                  <a:schemeClr val="tx2"/>
                </a:solidFill>
                <a:effectLst>
                  <a:outerShdw blurRad="38100" dist="38100" dir="2700000" algn="tl">
                    <a:srgbClr val="000000"/>
                  </a:outerShdw>
                </a:effectLst>
                <a:latin typeface="Arial Rounded MT Bold" pitchFamily="34" charset="0"/>
              </a:rPr>
              <a:t>History of Proofs</a:t>
            </a:r>
          </a:p>
        </p:txBody>
      </p:sp>
      <p:sp>
        <p:nvSpPr>
          <p:cNvPr id="1115145" name="Rectangle 9"/>
          <p:cNvSpPr>
            <a:spLocks noChangeArrowheads="1"/>
          </p:cNvSpPr>
          <p:nvPr/>
        </p:nvSpPr>
        <p:spPr bwMode="auto">
          <a:xfrm>
            <a:off x="2362200" y="1460500"/>
            <a:ext cx="6781800" cy="2654300"/>
          </a:xfrm>
          <a:prstGeom prst="rect">
            <a:avLst/>
          </a:prstGeom>
          <a:noFill/>
          <a:ln w="38100" cap="sq">
            <a:noFill/>
            <a:miter lim="800000"/>
            <a:headEnd/>
            <a:tailEnd/>
          </a:ln>
          <a:effectLst/>
        </p:spPr>
        <p:txBody>
          <a:bodyPr lIns="274320" rIns="274320" anchor="ctr">
            <a:spAutoFit/>
          </a:bodyPr>
          <a:lstStyle/>
          <a:p>
            <a:pPr marL="457200" indent="-457200">
              <a:defRPr/>
            </a:pPr>
            <a:r>
              <a:rPr lang="en-US">
                <a:effectLst>
                  <a:outerShdw blurRad="38100" dist="38100" dir="2700000" algn="tl">
                    <a:srgbClr val="000000"/>
                  </a:outerShdw>
                </a:effectLst>
              </a:rPr>
              <a:t>A proof system consists of </a:t>
            </a:r>
          </a:p>
          <a:p>
            <a:pPr marL="457200" indent="-457200">
              <a:buFontTx/>
              <a:buAutoNum type="arabicPeriod"/>
              <a:defRPr/>
            </a:pPr>
            <a:r>
              <a:rPr lang="en-US">
                <a:effectLst>
                  <a:outerShdw blurRad="38100" dist="38100" dir="2700000" algn="tl">
                    <a:srgbClr val="000000"/>
                  </a:outerShdw>
                </a:effectLst>
              </a:rPr>
              <a:t>A finite set of axioms  </a:t>
            </a:r>
            <a:br>
              <a:rPr lang="en-US">
                <a:effectLst>
                  <a:outerShdw blurRad="38100" dist="38100" dir="2700000" algn="tl">
                    <a:srgbClr val="000000"/>
                  </a:outerShdw>
                </a:effectLst>
              </a:rPr>
            </a:br>
            <a:r>
              <a:rPr lang="en-US">
                <a:effectLst>
                  <a:outerShdw blurRad="38100" dist="38100" dir="2700000" algn="tl">
                    <a:srgbClr val="000000"/>
                  </a:outerShdw>
                </a:effectLst>
              </a:rPr>
              <a:t>(Statements assumed to be true)</a:t>
            </a:r>
          </a:p>
          <a:p>
            <a:pPr marL="457200" indent="-457200">
              <a:buFontTx/>
              <a:buAutoNum type="arabicPeriod"/>
              <a:defRPr/>
            </a:pPr>
            <a:r>
              <a:rPr lang="en-US">
                <a:effectLst>
                  <a:outerShdw blurRad="38100" dist="38100" dir="2700000" algn="tl">
                    <a:srgbClr val="000000"/>
                  </a:outerShdw>
                </a:effectLst>
              </a:rPr>
              <a:t>A finite set of rules for proving </a:t>
            </a:r>
            <a:br>
              <a:rPr lang="en-US">
                <a:effectLst>
                  <a:outerShdw blurRad="38100" dist="38100" dir="2700000" algn="tl">
                    <a:srgbClr val="000000"/>
                  </a:outerShdw>
                </a:effectLst>
              </a:rPr>
            </a:br>
            <a:r>
              <a:rPr lang="en-US">
                <a:effectLst>
                  <a:outerShdw blurRad="38100" dist="38100" dir="2700000" algn="tl">
                    <a:srgbClr val="000000"/>
                  </a:outerShdw>
                </a:effectLst>
              </a:rPr>
              <a:t>one statement from previously </a:t>
            </a:r>
            <a:br>
              <a:rPr lang="en-US">
                <a:effectLst>
                  <a:outerShdw blurRad="38100" dist="38100" dir="2700000" algn="tl">
                    <a:srgbClr val="000000"/>
                  </a:outerShdw>
                </a:effectLst>
              </a:rPr>
            </a:br>
            <a:r>
              <a:rPr lang="en-US">
                <a:effectLst>
                  <a:outerShdw blurRad="38100" dist="38100" dir="2700000" algn="tl">
                    <a:srgbClr val="000000"/>
                  </a:outerShdw>
                </a:effectLst>
              </a:rPr>
              <a:t>proved theorems.</a:t>
            </a:r>
          </a:p>
        </p:txBody>
      </p:sp>
      <p:grpSp>
        <p:nvGrpSpPr>
          <p:cNvPr id="6148" name="Group 10"/>
          <p:cNvGrpSpPr>
            <a:grpSpLocks/>
          </p:cNvGrpSpPr>
          <p:nvPr/>
        </p:nvGrpSpPr>
        <p:grpSpPr bwMode="auto">
          <a:xfrm>
            <a:off x="165100" y="533400"/>
            <a:ext cx="6083300" cy="4587875"/>
            <a:chOff x="450" y="624"/>
            <a:chExt cx="3832" cy="2890"/>
          </a:xfrm>
        </p:grpSpPr>
        <p:pic>
          <p:nvPicPr>
            <p:cNvPr id="6150" name="Picture 11" descr="Euclid_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 y="1056"/>
              <a:ext cx="1518"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Text Box 12"/>
            <p:cNvSpPr txBox="1">
              <a:spLocks noChangeArrowheads="1"/>
            </p:cNvSpPr>
            <p:nvPr/>
          </p:nvSpPr>
          <p:spPr bwMode="auto">
            <a:xfrm>
              <a:off x="2016" y="624"/>
              <a:ext cx="2266"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3200">
                  <a:effectLst/>
                  <a:latin typeface="Monotype Corsiva" pitchFamily="66" charset="0"/>
                </a:rPr>
                <a:t>Euclid said, </a:t>
              </a:r>
            </a:p>
            <a:p>
              <a:r>
                <a:rPr lang="en-US" altLang="en-US" sz="3200">
                  <a:effectLst/>
                  <a:latin typeface="Monotype Corsiva" pitchFamily="66" charset="0"/>
                </a:rPr>
                <a:t>“ Let there be proofs”</a:t>
              </a:r>
            </a:p>
          </p:txBody>
        </p:sp>
        <p:sp>
          <p:nvSpPr>
            <p:cNvPr id="6152" name="Text Box 13"/>
            <p:cNvSpPr txBox="1">
              <a:spLocks noChangeArrowheads="1"/>
            </p:cNvSpPr>
            <p:nvPr/>
          </p:nvSpPr>
          <p:spPr bwMode="auto">
            <a:xfrm>
              <a:off x="768" y="3264"/>
              <a:ext cx="140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2000">
                  <a:effectLst/>
                </a:rPr>
                <a:t>Euclid (300 BC)</a:t>
              </a:r>
            </a:p>
          </p:txBody>
        </p:sp>
      </p:grpSp>
      <p:sp>
        <p:nvSpPr>
          <p:cNvPr id="1115151" name="Rectangle 15"/>
          <p:cNvSpPr>
            <a:spLocks noChangeArrowheads="1"/>
          </p:cNvSpPr>
          <p:nvPr/>
        </p:nvSpPr>
        <p:spPr bwMode="auto">
          <a:xfrm>
            <a:off x="2997200" y="4371975"/>
            <a:ext cx="4514850" cy="1800225"/>
          </a:xfrm>
          <a:prstGeom prst="rect">
            <a:avLst/>
          </a:prstGeom>
          <a:noFill/>
          <a:ln w="38100" cap="sq">
            <a:noFill/>
            <a:miter lim="800000"/>
            <a:headEnd/>
            <a:tailEnd/>
          </a:ln>
          <a:effectLst/>
        </p:spPr>
        <p:txBody>
          <a:bodyPr wrap="none" lIns="274320" rIns="274320">
            <a:spAutoFit/>
          </a:bodyPr>
          <a:lstStyle/>
          <a:p>
            <a:pPr>
              <a:defRPr/>
            </a:pPr>
            <a:r>
              <a:rPr lang="en-US">
                <a:effectLst/>
              </a:rPr>
              <a:t>Eg: If statements</a:t>
            </a:r>
          </a:p>
          <a:p>
            <a:pPr>
              <a:defRPr/>
            </a:pPr>
            <a:r>
              <a:rPr lang="en-US">
                <a:effectLst/>
              </a:rPr>
              <a:t>      </a:t>
            </a:r>
            <a:r>
              <a:rPr lang="en-US" i="1">
                <a:solidFill>
                  <a:schemeClr val="accent1"/>
                </a:solidFill>
                <a:effectLst/>
              </a:rPr>
              <a:t>A</a:t>
            </a:r>
            <a:r>
              <a:rPr lang="en-US">
                <a:effectLst/>
              </a:rPr>
              <a:t>   and   </a:t>
            </a:r>
            <a:r>
              <a:rPr lang="en-US" i="1">
                <a:solidFill>
                  <a:schemeClr val="accent1"/>
                </a:solidFill>
                <a:effectLst/>
              </a:rPr>
              <a:t>A </a:t>
            </a:r>
            <a:r>
              <a:rPr lang="en-US" i="1">
                <a:solidFill>
                  <a:schemeClr val="accent1"/>
                </a:solidFill>
                <a:effectLst/>
                <a:latin typeface="Symbol" pitchFamily="18" charset="2"/>
                <a:sym typeface="Symbol" pitchFamily="18" charset="2"/>
              </a:rPr>
              <a:t></a:t>
            </a:r>
            <a:r>
              <a:rPr lang="en-US" i="1">
                <a:solidFill>
                  <a:schemeClr val="accent1"/>
                </a:solidFill>
                <a:effectLst/>
              </a:rPr>
              <a:t> B</a:t>
            </a:r>
          </a:p>
          <a:p>
            <a:pPr>
              <a:defRPr/>
            </a:pPr>
            <a:r>
              <a:rPr lang="en-US">
                <a:effectLst/>
              </a:rPr>
              <a:t>have been proved,</a:t>
            </a:r>
          </a:p>
          <a:p>
            <a:pPr>
              <a:defRPr/>
            </a:pPr>
            <a:r>
              <a:rPr lang="en-US">
                <a:effectLst/>
              </a:rPr>
              <a:t>then statement   </a:t>
            </a:r>
            <a:r>
              <a:rPr lang="en-US" i="1">
                <a:solidFill>
                  <a:schemeClr val="accent1"/>
                </a:solidFill>
                <a:effectLst/>
              </a:rPr>
              <a:t>B</a:t>
            </a:r>
            <a:r>
              <a:rPr lang="en-US">
                <a:solidFill>
                  <a:schemeClr val="accent1"/>
                </a:solidFill>
                <a:effectLst/>
              </a:rPr>
              <a:t>   </a:t>
            </a:r>
            <a:r>
              <a:rPr lang="en-US">
                <a:effectLst/>
              </a:rPr>
              <a:t>follows.</a:t>
            </a:r>
            <a:endParaRPr lang="en-US">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115145">
                                            <p:txEl>
                                              <p:pRg st="2" end="2"/>
                                            </p:txEl>
                                          </p:spTgt>
                                        </p:tgtEl>
                                        <p:attrNameLst>
                                          <p:attrName>style.visibility</p:attrName>
                                        </p:attrNameLst>
                                      </p:cBhvr>
                                      <p:to>
                                        <p:strVal val="visible"/>
                                      </p:to>
                                    </p:set>
                                    <p:anim calcmode="lin" valueType="num">
                                      <p:cBhvr additive="base">
                                        <p:cTn id="7" dur="500" fill="hold"/>
                                        <p:tgtEl>
                                          <p:spTgt spid="111514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1514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15151"/>
                                        </p:tgtEl>
                                        <p:attrNameLst>
                                          <p:attrName>style.visibility</p:attrName>
                                        </p:attrNameLst>
                                      </p:cBhvr>
                                      <p:to>
                                        <p:strVal val="visible"/>
                                      </p:to>
                                    </p:set>
                                    <p:anim calcmode="lin" valueType="num">
                                      <p:cBhvr additive="base">
                                        <p:cTn id="13" dur="500" fill="hold"/>
                                        <p:tgtEl>
                                          <p:spTgt spid="1115151"/>
                                        </p:tgtEl>
                                        <p:attrNameLst>
                                          <p:attrName>ppt_x</p:attrName>
                                        </p:attrNameLst>
                                      </p:cBhvr>
                                      <p:tavLst>
                                        <p:tav tm="0">
                                          <p:val>
                                            <p:strVal val="#ppt_x"/>
                                          </p:val>
                                        </p:tav>
                                        <p:tav tm="100000">
                                          <p:val>
                                            <p:strVal val="#ppt_x"/>
                                          </p:val>
                                        </p:tav>
                                      </p:tavLst>
                                    </p:anim>
                                    <p:anim calcmode="lin" valueType="num">
                                      <p:cBhvr additive="base">
                                        <p:cTn id="14" dur="500" fill="hold"/>
                                        <p:tgtEl>
                                          <p:spTgt spid="11151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515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8210" name="Rectangle 2"/>
          <p:cNvSpPr>
            <a:spLocks noChangeArrowheads="1"/>
          </p:cNvSpPr>
          <p:nvPr/>
        </p:nvSpPr>
        <p:spPr bwMode="auto">
          <a:xfrm>
            <a:off x="685800" y="-304800"/>
            <a:ext cx="7772400" cy="1143000"/>
          </a:xfrm>
          <a:prstGeom prst="rect">
            <a:avLst/>
          </a:prstGeom>
          <a:noFill/>
          <a:ln w="9525">
            <a:noFill/>
            <a:miter lim="800000"/>
            <a:headEnd/>
            <a:tailEnd/>
          </a:ln>
          <a:effectLst/>
        </p:spPr>
        <p:txBody>
          <a:bodyPr anchor="ctr"/>
          <a:lstStyle/>
          <a:p>
            <a:pPr algn="ctr">
              <a:defRPr/>
            </a:pPr>
            <a:r>
              <a:rPr lang="en-US" sz="3600" b="1">
                <a:solidFill>
                  <a:schemeClr val="tx2"/>
                </a:solidFill>
                <a:effectLst>
                  <a:outerShdw blurRad="38100" dist="38100" dir="2700000" algn="tl">
                    <a:srgbClr val="000000"/>
                  </a:outerShdw>
                </a:effectLst>
                <a:latin typeface="Arial Rounded MT Bold" pitchFamily="34" charset="0"/>
              </a:rPr>
              <a:t>History of Proofs</a:t>
            </a:r>
          </a:p>
        </p:txBody>
      </p:sp>
      <p:pic>
        <p:nvPicPr>
          <p:cNvPr id="7171" name="Picture 5" descr="Euclid_3"/>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165100" y="1219200"/>
            <a:ext cx="2409825" cy="3810000"/>
          </a:xfrm>
        </p:spPr>
      </p:pic>
      <p:sp>
        <p:nvSpPr>
          <p:cNvPr id="7172" name="Text Box 7"/>
          <p:cNvSpPr txBox="1">
            <a:spLocks noChangeArrowheads="1"/>
          </p:cNvSpPr>
          <p:nvPr/>
        </p:nvSpPr>
        <p:spPr bwMode="auto">
          <a:xfrm>
            <a:off x="669925" y="4724400"/>
            <a:ext cx="22272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2000">
                <a:effectLst/>
              </a:rPr>
              <a:t>Euclid (300 BC)</a:t>
            </a:r>
          </a:p>
        </p:txBody>
      </p:sp>
      <p:sp>
        <p:nvSpPr>
          <p:cNvPr id="1118217" name="Text Box 9"/>
          <p:cNvSpPr txBox="1">
            <a:spLocks noChangeArrowheads="1"/>
          </p:cNvSpPr>
          <p:nvPr/>
        </p:nvSpPr>
        <p:spPr bwMode="auto">
          <a:xfrm>
            <a:off x="2590800" y="836613"/>
            <a:ext cx="6837363" cy="4191000"/>
          </a:xfrm>
          <a:prstGeom prst="rect">
            <a:avLst/>
          </a:prstGeom>
          <a:noFill/>
          <a:ln w="38100" cap="sq">
            <a:noFill/>
            <a:miter lim="800000"/>
            <a:headEnd/>
            <a:tailEnd/>
          </a:ln>
          <a:effectLst/>
        </p:spPr>
        <p:txBody>
          <a:bodyPr wrap="none" lIns="274320" rIns="274320">
            <a:spAutoFit/>
          </a:bodyPr>
          <a:lstStyle/>
          <a:p>
            <a:pPr>
              <a:defRPr/>
            </a:pPr>
            <a:r>
              <a:rPr lang="en-US">
                <a:effectLst/>
              </a:rPr>
              <a:t>To the ancients, the parallel axiom</a:t>
            </a:r>
            <a:br>
              <a:rPr lang="en-US">
                <a:effectLst/>
              </a:rPr>
            </a:br>
            <a:r>
              <a:rPr lang="en-US">
                <a:effectLst/>
              </a:rPr>
              <a:t>   “5) Parallel lines never meet.”</a:t>
            </a:r>
            <a:br>
              <a:rPr lang="en-US">
                <a:effectLst/>
              </a:rPr>
            </a:br>
            <a:r>
              <a:rPr lang="en-US">
                <a:effectLst/>
              </a:rPr>
              <a:t>seemed less obvious than the others.</a:t>
            </a:r>
          </a:p>
          <a:p>
            <a:pPr>
              <a:defRPr/>
            </a:pPr>
            <a:endParaRPr lang="en-US" sz="900">
              <a:effectLst/>
            </a:endParaRPr>
          </a:p>
          <a:p>
            <a:pPr>
              <a:defRPr/>
            </a:pPr>
            <a:r>
              <a:rPr lang="en-US">
                <a:effectLst/>
              </a:rPr>
              <a:t>(God would want a cleaner world)</a:t>
            </a:r>
          </a:p>
          <a:p>
            <a:pPr>
              <a:defRPr/>
            </a:pPr>
            <a:endParaRPr lang="en-US" sz="900">
              <a:effectLst/>
            </a:endParaRPr>
          </a:p>
          <a:p>
            <a:pPr>
              <a:defRPr/>
            </a:pPr>
            <a:r>
              <a:rPr lang="en-US">
                <a:effectLst/>
              </a:rPr>
              <a:t>They wanted to prove it from the other four.</a:t>
            </a:r>
          </a:p>
          <a:p>
            <a:pPr>
              <a:defRPr/>
            </a:pPr>
            <a:endParaRPr lang="en-US" sz="900">
              <a:effectLst/>
            </a:endParaRPr>
          </a:p>
          <a:p>
            <a:pPr>
              <a:defRPr/>
            </a:pPr>
            <a:r>
              <a:rPr lang="en-US">
                <a:effectLst/>
              </a:rPr>
              <a:t>By 1763 at least 28 different proofs </a:t>
            </a:r>
            <a:br>
              <a:rPr lang="en-US">
                <a:effectLst/>
              </a:rPr>
            </a:br>
            <a:r>
              <a:rPr lang="en-US">
                <a:effectLst/>
              </a:rPr>
              <a:t>had been published.</a:t>
            </a:r>
          </a:p>
          <a:p>
            <a:pPr>
              <a:defRPr/>
            </a:pPr>
            <a:endParaRPr lang="en-US" sz="900">
              <a:effectLst>
                <a:outerShdw blurRad="38100" dist="38100" dir="2700000" algn="tl">
                  <a:srgbClr val="000000"/>
                </a:outerShdw>
              </a:effectLst>
            </a:endParaRPr>
          </a:p>
          <a:p>
            <a:pPr>
              <a:defRPr/>
            </a:pPr>
            <a:r>
              <a:rPr lang="en-US">
                <a:effectLst>
                  <a:outerShdw blurRad="38100" dist="38100" dir="2700000" algn="tl">
                    <a:srgbClr val="000000"/>
                  </a:outerShdw>
                </a:effectLst>
              </a:rPr>
              <a:t>They were all false!!!</a:t>
            </a:r>
            <a:endParaRPr lang="en-US">
              <a:effectLst/>
            </a:endParaRPr>
          </a:p>
          <a:p>
            <a:pPr>
              <a:defRPr/>
            </a:pPr>
            <a:endParaRPr lang="en-US" sz="900">
              <a:effectLst/>
            </a:endParaRPr>
          </a:p>
        </p:txBody>
      </p:sp>
      <p:sp>
        <p:nvSpPr>
          <p:cNvPr id="1118220" name="Rectangle 12"/>
          <p:cNvSpPr>
            <a:spLocks noChangeArrowheads="1"/>
          </p:cNvSpPr>
          <p:nvPr/>
        </p:nvSpPr>
        <p:spPr bwMode="auto">
          <a:xfrm>
            <a:off x="533400" y="5057775"/>
            <a:ext cx="8610600" cy="1816100"/>
          </a:xfrm>
          <a:prstGeom prst="rect">
            <a:avLst/>
          </a:prstGeom>
          <a:noFill/>
          <a:ln w="38100" cap="sq">
            <a:noFill/>
            <a:miter lim="800000"/>
            <a:headEnd/>
            <a:tailEnd/>
          </a:ln>
          <a:effectLst/>
        </p:spPr>
        <p:txBody>
          <a:bodyPr lIns="274320" rIns="274320">
            <a:spAutoFit/>
          </a:bodyPr>
          <a:lstStyle/>
          <a:p>
            <a:pPr>
              <a:defRPr/>
            </a:pPr>
            <a:r>
              <a:rPr lang="en-US" dirty="0">
                <a:effectLst>
                  <a:outerShdw blurRad="38100" dist="38100" dir="2700000" algn="tl">
                    <a:srgbClr val="000000"/>
                  </a:outerShdw>
                </a:effectLst>
              </a:rPr>
              <a:t>There exist Non-Euclidian (curved) worlds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in which first the four axioms are true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and the fifth is false.</a:t>
            </a:r>
          </a:p>
          <a:p>
            <a:pPr>
              <a:defRPr/>
            </a:pPr>
            <a:r>
              <a:rPr lang="en-US" dirty="0">
                <a:effectLst>
                  <a:outerShdw blurRad="38100" dist="38100" dir="2700000" algn="tl">
                    <a:srgbClr val="000000"/>
                  </a:outerShdw>
                </a:effectLst>
              </a:rPr>
              <a:t>Examples: Earth &amp; Our universe.</a:t>
            </a:r>
          </a:p>
        </p:txBody>
      </p:sp>
      <p:pic>
        <p:nvPicPr>
          <p:cNvPr id="1118221" name="Picture 13" descr="Z31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67575" y="4648200"/>
            <a:ext cx="1800225" cy="2136775"/>
          </a:xfrm>
          <a:prstGeom prst="rect">
            <a:avLst/>
          </a:prstGeom>
          <a:solidFill>
            <a:schemeClr val="bg2"/>
          </a:solidFill>
          <a:ln w="9525">
            <a:solidFill>
              <a:schemeClr val="tx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118217">
                                            <p:txEl>
                                              <p:pRg st="0" end="0"/>
                                            </p:txEl>
                                          </p:spTgt>
                                        </p:tgtEl>
                                        <p:attrNameLst>
                                          <p:attrName>style.visibility</p:attrName>
                                        </p:attrNameLst>
                                      </p:cBhvr>
                                      <p:to>
                                        <p:strVal val="visible"/>
                                      </p:to>
                                    </p:set>
                                    <p:anim calcmode="lin" valueType="num">
                                      <p:cBhvr additive="base">
                                        <p:cTn id="7" dur="500" fill="hold"/>
                                        <p:tgtEl>
                                          <p:spTgt spid="11182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182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18217">
                                            <p:txEl>
                                              <p:pRg st="2" end="2"/>
                                            </p:txEl>
                                          </p:spTgt>
                                        </p:tgtEl>
                                        <p:attrNameLst>
                                          <p:attrName>style.visibility</p:attrName>
                                        </p:attrNameLst>
                                      </p:cBhvr>
                                      <p:to>
                                        <p:strVal val="visible"/>
                                      </p:to>
                                    </p:set>
                                    <p:anim calcmode="lin" valueType="num">
                                      <p:cBhvr additive="base">
                                        <p:cTn id="13" dur="500" fill="hold"/>
                                        <p:tgtEl>
                                          <p:spTgt spid="111821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1821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18217">
                                            <p:txEl>
                                              <p:pRg st="4" end="4"/>
                                            </p:txEl>
                                          </p:spTgt>
                                        </p:tgtEl>
                                        <p:attrNameLst>
                                          <p:attrName>style.visibility</p:attrName>
                                        </p:attrNameLst>
                                      </p:cBhvr>
                                      <p:to>
                                        <p:strVal val="visible"/>
                                      </p:to>
                                    </p:set>
                                    <p:anim calcmode="lin" valueType="num">
                                      <p:cBhvr additive="base">
                                        <p:cTn id="19" dur="500" fill="hold"/>
                                        <p:tgtEl>
                                          <p:spTgt spid="111821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1821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18217">
                                            <p:txEl>
                                              <p:pRg st="6" end="6"/>
                                            </p:txEl>
                                          </p:spTgt>
                                        </p:tgtEl>
                                        <p:attrNameLst>
                                          <p:attrName>style.visibility</p:attrName>
                                        </p:attrNameLst>
                                      </p:cBhvr>
                                      <p:to>
                                        <p:strVal val="visible"/>
                                      </p:to>
                                    </p:set>
                                    <p:anim calcmode="lin" valueType="num">
                                      <p:cBhvr additive="base">
                                        <p:cTn id="25" dur="500" fill="hold"/>
                                        <p:tgtEl>
                                          <p:spTgt spid="111821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1821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118217">
                                            <p:txEl>
                                              <p:pRg st="8" end="8"/>
                                            </p:txEl>
                                          </p:spTgt>
                                        </p:tgtEl>
                                        <p:attrNameLst>
                                          <p:attrName>style.visibility</p:attrName>
                                        </p:attrNameLst>
                                      </p:cBhvr>
                                      <p:to>
                                        <p:strVal val="visible"/>
                                      </p:to>
                                    </p:set>
                                    <p:anim calcmode="lin" valueType="num">
                                      <p:cBhvr additive="base">
                                        <p:cTn id="31" dur="500" fill="hold"/>
                                        <p:tgtEl>
                                          <p:spTgt spid="1118217">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1821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118220">
                                            <p:txEl>
                                              <p:pRg st="0" end="0"/>
                                            </p:txEl>
                                          </p:spTgt>
                                        </p:tgtEl>
                                        <p:attrNameLst>
                                          <p:attrName>style.visibility</p:attrName>
                                        </p:attrNameLst>
                                      </p:cBhvr>
                                      <p:to>
                                        <p:strVal val="visible"/>
                                      </p:to>
                                    </p:set>
                                    <p:anim calcmode="lin" valueType="num">
                                      <p:cBhvr additive="base">
                                        <p:cTn id="37" dur="500" fill="hold"/>
                                        <p:tgtEl>
                                          <p:spTgt spid="1118220">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182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118220">
                                            <p:txEl>
                                              <p:pRg st="1" end="1"/>
                                            </p:txEl>
                                          </p:spTgt>
                                        </p:tgtEl>
                                        <p:attrNameLst>
                                          <p:attrName>style.visibility</p:attrName>
                                        </p:attrNameLst>
                                      </p:cBhvr>
                                      <p:to>
                                        <p:strVal val="visible"/>
                                      </p:to>
                                    </p:set>
                                    <p:anim calcmode="lin" valueType="num">
                                      <p:cBhvr additive="base">
                                        <p:cTn id="43" dur="500" fill="hold"/>
                                        <p:tgtEl>
                                          <p:spTgt spid="1118220">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18220">
                                            <p:txEl>
                                              <p:pRg st="1" end="1"/>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118221"/>
                                        </p:tgtEl>
                                        <p:attrNameLst>
                                          <p:attrName>style.visibility</p:attrName>
                                        </p:attrNameLst>
                                      </p:cBhvr>
                                      <p:to>
                                        <p:strVal val="visible"/>
                                      </p:to>
                                    </p:set>
                                    <p:anim calcmode="lin" valueType="num">
                                      <p:cBhvr additive="base">
                                        <p:cTn id="47" dur="500" fill="hold"/>
                                        <p:tgtEl>
                                          <p:spTgt spid="1118221"/>
                                        </p:tgtEl>
                                        <p:attrNameLst>
                                          <p:attrName>ppt_x</p:attrName>
                                        </p:attrNameLst>
                                      </p:cBhvr>
                                      <p:tavLst>
                                        <p:tav tm="0">
                                          <p:val>
                                            <p:strVal val="#ppt_x"/>
                                          </p:val>
                                        </p:tav>
                                        <p:tav tm="100000">
                                          <p:val>
                                            <p:strVal val="#ppt_x"/>
                                          </p:val>
                                        </p:tav>
                                      </p:tavLst>
                                    </p:anim>
                                    <p:anim calcmode="lin" valueType="num">
                                      <p:cBhvr additive="base">
                                        <p:cTn id="48" dur="500" fill="hold"/>
                                        <p:tgtEl>
                                          <p:spTgt spid="11182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6514" name="Rectangle 2"/>
          <p:cNvSpPr>
            <a:spLocks noChangeArrowheads="1"/>
          </p:cNvSpPr>
          <p:nvPr/>
        </p:nvSpPr>
        <p:spPr bwMode="auto">
          <a:xfrm>
            <a:off x="685800" y="-304800"/>
            <a:ext cx="7772400" cy="1143000"/>
          </a:xfrm>
          <a:prstGeom prst="rect">
            <a:avLst/>
          </a:prstGeom>
          <a:noFill/>
          <a:ln w="9525">
            <a:noFill/>
            <a:miter lim="800000"/>
            <a:headEnd/>
            <a:tailEnd/>
          </a:ln>
          <a:effectLst/>
        </p:spPr>
        <p:txBody>
          <a:bodyPr anchor="ctr"/>
          <a:lstStyle/>
          <a:p>
            <a:pPr algn="ctr">
              <a:defRPr/>
            </a:pPr>
            <a:r>
              <a:rPr lang="en-US" sz="3600" b="1">
                <a:solidFill>
                  <a:schemeClr val="tx2"/>
                </a:solidFill>
                <a:effectLst>
                  <a:outerShdw blurRad="38100" dist="38100" dir="2700000" algn="tl">
                    <a:srgbClr val="000000"/>
                  </a:outerShdw>
                </a:effectLst>
                <a:latin typeface="Arial Rounded MT Bold" pitchFamily="34" charset="0"/>
              </a:rPr>
              <a:t>History of Proofs</a:t>
            </a:r>
          </a:p>
        </p:txBody>
      </p:sp>
      <p:grpSp>
        <p:nvGrpSpPr>
          <p:cNvPr id="8195" name="Group 3"/>
          <p:cNvGrpSpPr>
            <a:grpSpLocks/>
          </p:cNvGrpSpPr>
          <p:nvPr/>
        </p:nvGrpSpPr>
        <p:grpSpPr bwMode="auto">
          <a:xfrm>
            <a:off x="165100" y="533400"/>
            <a:ext cx="6083300" cy="4587875"/>
            <a:chOff x="450" y="624"/>
            <a:chExt cx="3832" cy="2890"/>
          </a:xfrm>
        </p:grpSpPr>
        <p:pic>
          <p:nvPicPr>
            <p:cNvPr id="8200" name="Picture 4" descr="Euclid_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 y="1056"/>
              <a:ext cx="1518"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1" name="Text Box 5"/>
            <p:cNvSpPr txBox="1">
              <a:spLocks noChangeArrowheads="1"/>
            </p:cNvSpPr>
            <p:nvPr/>
          </p:nvSpPr>
          <p:spPr bwMode="auto">
            <a:xfrm>
              <a:off x="2016" y="624"/>
              <a:ext cx="2266"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3200">
                  <a:effectLst/>
                  <a:latin typeface="Monotype Corsiva" pitchFamily="66" charset="0"/>
                </a:rPr>
                <a:t>Euclid said, </a:t>
              </a:r>
            </a:p>
            <a:p>
              <a:r>
                <a:rPr lang="en-US" altLang="en-US" sz="3200">
                  <a:effectLst/>
                  <a:latin typeface="Monotype Corsiva" pitchFamily="66" charset="0"/>
                </a:rPr>
                <a:t>“ Let there be proofs”</a:t>
              </a:r>
            </a:p>
          </p:txBody>
        </p:sp>
        <p:sp>
          <p:nvSpPr>
            <p:cNvPr id="8202" name="Text Box 6"/>
            <p:cNvSpPr txBox="1">
              <a:spLocks noChangeArrowheads="1"/>
            </p:cNvSpPr>
            <p:nvPr/>
          </p:nvSpPr>
          <p:spPr bwMode="auto">
            <a:xfrm>
              <a:off x="768" y="3264"/>
              <a:ext cx="140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2000">
                  <a:effectLst/>
                </a:rPr>
                <a:t>Euclid (300 BC)</a:t>
              </a:r>
            </a:p>
          </p:txBody>
        </p:sp>
      </p:grpSp>
      <p:sp>
        <p:nvSpPr>
          <p:cNvPr id="1216519" name="Text Box 7"/>
          <p:cNvSpPr txBox="1">
            <a:spLocks noChangeArrowheads="1"/>
          </p:cNvSpPr>
          <p:nvPr/>
        </p:nvSpPr>
        <p:spPr bwMode="auto">
          <a:xfrm>
            <a:off x="2722563" y="1552575"/>
            <a:ext cx="6299200" cy="519113"/>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Clearly everything is either true or false.</a:t>
            </a:r>
          </a:p>
        </p:txBody>
      </p:sp>
      <p:sp>
        <p:nvSpPr>
          <p:cNvPr id="1216520" name="Text Box 8"/>
          <p:cNvSpPr txBox="1">
            <a:spLocks noChangeArrowheads="1"/>
          </p:cNvSpPr>
          <p:nvPr/>
        </p:nvSpPr>
        <p:spPr bwMode="auto">
          <a:xfrm>
            <a:off x="3352800" y="3048000"/>
            <a:ext cx="4864100" cy="1373187"/>
          </a:xfrm>
          <a:prstGeom prst="rect">
            <a:avLst/>
          </a:prstGeom>
          <a:noFill/>
          <a:ln w="38100" cap="sq">
            <a:noFill/>
            <a:miter lim="800000"/>
            <a:headEnd/>
            <a:tailEnd/>
          </a:ln>
          <a:effectLst/>
        </p:spPr>
        <p:txBody>
          <a:bodyPr wrap="none" lIns="274320" rIns="274320">
            <a:spAutoFit/>
          </a:bodyPr>
          <a:lstStyle/>
          <a:p>
            <a:pPr>
              <a:defRPr/>
            </a:pPr>
            <a:r>
              <a:rPr lang="en-US" dirty="0">
                <a:effectLst>
                  <a:outerShdw blurRad="38100" dist="38100" dir="2700000" algn="tl">
                    <a:srgbClr val="000000"/>
                  </a:outerShdw>
                </a:effectLst>
              </a:rPr>
              <a:t>Some things have no proof</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and whether true or false</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depends on your world view.</a:t>
            </a:r>
          </a:p>
        </p:txBody>
      </p:sp>
      <p:sp>
        <p:nvSpPr>
          <p:cNvPr id="1216521" name="AutoShape 9"/>
          <p:cNvSpPr>
            <a:spLocks noChangeArrowheads="1"/>
          </p:cNvSpPr>
          <p:nvPr/>
        </p:nvSpPr>
        <p:spPr bwMode="auto">
          <a:xfrm>
            <a:off x="2897188" y="2438400"/>
            <a:ext cx="1751012" cy="609600"/>
          </a:xfrm>
          <a:prstGeom prst="wedgeRoundRectCallout">
            <a:avLst>
              <a:gd name="adj1" fmla="val -115912"/>
              <a:gd name="adj2" fmla="val -77606"/>
              <a:gd name="adj3" fmla="val 16667"/>
            </a:avLst>
          </a:prstGeom>
          <a:noFill/>
          <a:ln w="38100" cap="sq">
            <a:solidFill>
              <a:schemeClr val="hlink"/>
            </a:solidFill>
            <a:miter lim="800000"/>
            <a:headEnd/>
            <a:tailEnd/>
          </a:ln>
          <a:effectLst/>
        </p:spPr>
        <p:txBody>
          <a:bodyPr lIns="274320" rIns="274320"/>
          <a:lstStyle/>
          <a:p>
            <a:pPr algn="ctr">
              <a:defRPr/>
            </a:pPr>
            <a:r>
              <a:rPr lang="en-US">
                <a:effectLst>
                  <a:outerShdw blurRad="38100" dist="38100" dir="2700000" algn="tl">
                    <a:srgbClr val="000000"/>
                  </a:outerShdw>
                </a:effectLst>
              </a:rPr>
              <a:t>Oops</a:t>
            </a:r>
          </a:p>
        </p:txBody>
      </p:sp>
      <p:sp>
        <p:nvSpPr>
          <p:cNvPr id="1216522" name="Line 10"/>
          <p:cNvSpPr>
            <a:spLocks noChangeShapeType="1"/>
          </p:cNvSpPr>
          <p:nvPr/>
        </p:nvSpPr>
        <p:spPr bwMode="auto">
          <a:xfrm flipV="1">
            <a:off x="4191000" y="1752600"/>
            <a:ext cx="1447800" cy="195263"/>
          </a:xfrm>
          <a:prstGeom prst="line">
            <a:avLst/>
          </a:prstGeom>
          <a:noFill/>
          <a:ln w="38100" cap="sq">
            <a:solidFill>
              <a:schemeClr val="hlink"/>
            </a:solidFill>
            <a:round/>
            <a:headEnd/>
            <a:tailEnd/>
          </a:ln>
          <a:effectLst/>
        </p:spPr>
        <p:txBody>
          <a:bodyPr lIns="274320" rIns="274320">
            <a:spAutoFit/>
          </a:bodyPr>
          <a:lstStyle/>
          <a:p>
            <a:pPr>
              <a:defRPr/>
            </a:pPr>
            <a:endParaRPr lang="en-CA"/>
          </a:p>
        </p:txBody>
      </p:sp>
      <p:sp>
        <p:nvSpPr>
          <p:cNvPr id="11" name="Text Box 8"/>
          <p:cNvSpPr txBox="1">
            <a:spLocks noChangeArrowheads="1"/>
          </p:cNvSpPr>
          <p:nvPr/>
        </p:nvSpPr>
        <p:spPr bwMode="auto">
          <a:xfrm>
            <a:off x="2239878" y="4444425"/>
            <a:ext cx="7132722" cy="1077218"/>
          </a:xfrm>
          <a:prstGeom prst="rect">
            <a:avLst/>
          </a:prstGeom>
          <a:noFill/>
          <a:ln w="38100" cap="sq">
            <a:noFill/>
            <a:miter lim="800000"/>
            <a:headEnd/>
            <a:tailEnd/>
          </a:ln>
          <a:effectLst/>
        </p:spPr>
        <p:txBody>
          <a:bodyPr wrap="none" lIns="274320" rIns="274320">
            <a:spAutoFit/>
          </a:bodyPr>
          <a:lstStyle/>
          <a:p>
            <a:pPr algn="ctr">
              <a:defRPr/>
            </a:pPr>
            <a:r>
              <a:rPr lang="en-US" dirty="0">
                <a:effectLst>
                  <a:outerShdw blurRad="38100" dist="38100" dir="2700000" algn="tl">
                    <a:srgbClr val="000000"/>
                  </a:outerShdw>
                </a:effectLst>
              </a:rPr>
              <a:t>Choose which world you want to live in</a:t>
            </a:r>
            <a:br>
              <a:rPr lang="en-US" dirty="0">
                <a:effectLst>
                  <a:outerShdw blurRad="38100" dist="38100" dir="2700000" algn="tl">
                    <a:srgbClr val="000000"/>
                  </a:outerShdw>
                </a:effectLst>
              </a:rPr>
            </a:br>
            <a:r>
              <a:rPr lang="en-US" dirty="0">
                <a:effectLst>
                  <a:outerShdw blurRad="38100" dist="38100" dir="2700000" algn="tl">
                    <a:srgbClr val="000000"/>
                  </a:outerShdw>
                </a:effectLst>
              </a:rPr>
              <a:t>and build that into your axioms.</a:t>
            </a:r>
          </a:p>
        </p:txBody>
      </p:sp>
      <p:sp>
        <p:nvSpPr>
          <p:cNvPr id="12" name="Text Box 8"/>
          <p:cNvSpPr txBox="1">
            <a:spLocks noChangeArrowheads="1"/>
          </p:cNvSpPr>
          <p:nvPr/>
        </p:nvSpPr>
        <p:spPr bwMode="auto">
          <a:xfrm>
            <a:off x="2886516" y="5435025"/>
            <a:ext cx="6084166" cy="584775"/>
          </a:xfrm>
          <a:prstGeom prst="rect">
            <a:avLst/>
          </a:prstGeom>
          <a:noFill/>
          <a:ln w="38100" cap="sq">
            <a:noFill/>
            <a:miter lim="800000"/>
            <a:headEnd/>
            <a:tailEnd/>
          </a:ln>
          <a:effectLst/>
        </p:spPr>
        <p:txBody>
          <a:bodyPr wrap="none" lIns="274320" rIns="274320">
            <a:spAutoFit/>
          </a:bodyPr>
          <a:lstStyle/>
          <a:p>
            <a:pPr algn="ctr">
              <a:defRPr/>
            </a:pPr>
            <a:r>
              <a:rPr lang="en-US" dirty="0" err="1">
                <a:effectLst>
                  <a:outerShdw blurRad="38100" dist="38100" dir="2700000" algn="tl">
                    <a:srgbClr val="000000"/>
                  </a:outerShdw>
                </a:effectLst>
              </a:rPr>
              <a:t>Eg</a:t>
            </a:r>
            <a:r>
              <a:rPr lang="en-US" dirty="0">
                <a:effectLst>
                  <a:outerShdw blurRad="38100" dist="38100" dir="2700000" algn="tl">
                    <a:srgbClr val="000000"/>
                  </a:outerShdw>
                </a:effectLst>
              </a:rPr>
              <a:t> Axiom: Homosexuals are bad.</a:t>
            </a:r>
          </a:p>
        </p:txBody>
      </p:sp>
      <p:grpSp>
        <p:nvGrpSpPr>
          <p:cNvPr id="13" name="Group 12"/>
          <p:cNvGrpSpPr/>
          <p:nvPr/>
        </p:nvGrpSpPr>
        <p:grpSpPr>
          <a:xfrm>
            <a:off x="7587256" y="5698575"/>
            <a:ext cx="800219" cy="461665"/>
            <a:chOff x="8181487" y="4959531"/>
            <a:chExt cx="800219" cy="461665"/>
          </a:xfrm>
        </p:grpSpPr>
        <p:sp>
          <p:nvSpPr>
            <p:cNvPr id="14" name="Rectangle 13"/>
            <p:cNvSpPr/>
            <p:nvPr/>
          </p:nvSpPr>
          <p:spPr>
            <a:xfrm>
              <a:off x="8181487" y="4959531"/>
              <a:ext cx="800219" cy="461665"/>
            </a:xfrm>
            <a:prstGeom prst="rect">
              <a:avLst/>
            </a:prstGeom>
          </p:spPr>
          <p:txBody>
            <a:bodyPr wrap="none">
              <a:spAutoFit/>
            </a:bodyPr>
            <a:lstStyle/>
            <a:p>
              <a:r>
                <a:rPr lang="en-US" altLang="en-US" sz="2400" dirty="0"/>
                <a:t>good</a:t>
              </a:r>
              <a:endParaRPr lang="en-CA" sz="2400" dirty="0"/>
            </a:p>
          </p:txBody>
        </p:sp>
        <p:cxnSp>
          <p:nvCxnSpPr>
            <p:cNvPr id="15" name="Straight Connector 14"/>
            <p:cNvCxnSpPr/>
            <p:nvPr/>
          </p:nvCxnSpPr>
          <p:spPr bwMode="auto">
            <a:xfrm flipH="1">
              <a:off x="8305800" y="5003076"/>
              <a:ext cx="533400" cy="0"/>
            </a:xfrm>
            <a:prstGeom prst="line">
              <a:avLst/>
            </a:prstGeom>
            <a:noFill/>
            <a:ln w="38100" cap="flat" cmpd="sng" algn="ctr">
              <a:solidFill>
                <a:schemeClr val="hlink"/>
              </a:solidFill>
              <a:prstDash val="solid"/>
              <a:round/>
              <a:headEnd type="none" w="med" len="med"/>
              <a:tailEnd type="none" w="med" len="med"/>
            </a:ln>
            <a:effec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216521"/>
                                        </p:tgtEl>
                                        <p:attrNameLst>
                                          <p:attrName>style.visibility</p:attrName>
                                        </p:attrNameLst>
                                      </p:cBhvr>
                                      <p:to>
                                        <p:strVal val="visible"/>
                                      </p:to>
                                    </p:set>
                                    <p:anim calcmode="lin" valueType="num">
                                      <p:cBhvr additive="base">
                                        <p:cTn id="7" dur="500" fill="hold"/>
                                        <p:tgtEl>
                                          <p:spTgt spid="1216521"/>
                                        </p:tgtEl>
                                        <p:attrNameLst>
                                          <p:attrName>ppt_x</p:attrName>
                                        </p:attrNameLst>
                                      </p:cBhvr>
                                      <p:tavLst>
                                        <p:tav tm="0">
                                          <p:val>
                                            <p:strVal val="0-#ppt_w/2"/>
                                          </p:val>
                                        </p:tav>
                                        <p:tav tm="100000">
                                          <p:val>
                                            <p:strVal val="#ppt_x"/>
                                          </p:val>
                                        </p:tav>
                                      </p:tavLst>
                                    </p:anim>
                                    <p:anim calcmode="lin" valueType="num">
                                      <p:cBhvr additive="base">
                                        <p:cTn id="8" dur="500" fill="hold"/>
                                        <p:tgtEl>
                                          <p:spTgt spid="121652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216520">
                                            <p:txEl>
                                              <p:pRg st="0" end="0"/>
                                            </p:txEl>
                                          </p:spTgt>
                                        </p:tgtEl>
                                        <p:attrNameLst>
                                          <p:attrName>style.visibility</p:attrName>
                                        </p:attrNameLst>
                                      </p:cBhvr>
                                      <p:to>
                                        <p:strVal val="visible"/>
                                      </p:to>
                                    </p:set>
                                    <p:anim calcmode="lin" valueType="num">
                                      <p:cBhvr additive="base">
                                        <p:cTn id="13" dur="500" fill="hold"/>
                                        <p:tgtEl>
                                          <p:spTgt spid="121652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16520">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216522"/>
                                        </p:tgtEl>
                                        <p:attrNameLst>
                                          <p:attrName>style.visibility</p:attrName>
                                        </p:attrNameLst>
                                      </p:cBhvr>
                                      <p:to>
                                        <p:strVal val="visible"/>
                                      </p:to>
                                    </p:set>
                                    <p:anim calcmode="lin" valueType="num">
                                      <p:cBhvr additive="base">
                                        <p:cTn id="17" dur="500" fill="hold"/>
                                        <p:tgtEl>
                                          <p:spTgt spid="1216522"/>
                                        </p:tgtEl>
                                        <p:attrNameLst>
                                          <p:attrName>ppt_x</p:attrName>
                                        </p:attrNameLst>
                                      </p:cBhvr>
                                      <p:tavLst>
                                        <p:tav tm="0">
                                          <p:val>
                                            <p:strVal val="#ppt_x"/>
                                          </p:val>
                                        </p:tav>
                                        <p:tav tm="100000">
                                          <p:val>
                                            <p:strVal val="#ppt_x"/>
                                          </p:val>
                                        </p:tav>
                                      </p:tavLst>
                                    </p:anim>
                                    <p:anim calcmode="lin" valueType="num">
                                      <p:cBhvr additive="base">
                                        <p:cTn id="18" dur="500" fill="hold"/>
                                        <p:tgtEl>
                                          <p:spTgt spid="121652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anim calcmode="lin" valueType="num">
                                      <p:cBhvr additive="base">
                                        <p:cTn id="23"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2">
                                            <p:txEl>
                                              <p:pRg st="0" end="0"/>
                                            </p:txEl>
                                          </p:spTgt>
                                        </p:tgtEl>
                                        <p:attrNameLst>
                                          <p:attrName>style.visibility</p:attrName>
                                        </p:attrNameLst>
                                      </p:cBhvr>
                                      <p:to>
                                        <p:strVal val="visible"/>
                                      </p:to>
                                    </p:set>
                                    <p:anim calcmode="lin" valueType="num">
                                      <p:cBhvr additive="base">
                                        <p:cTn id="29"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0-#ppt_w/2"/>
                                          </p:val>
                                        </p:tav>
                                        <p:tav tm="100000">
                                          <p:val>
                                            <p:strVal val="#ppt_x"/>
                                          </p:val>
                                        </p:tav>
                                      </p:tavLst>
                                    </p:anim>
                                    <p:anim calcmode="lin" valueType="num">
                                      <p:cBhvr additive="base">
                                        <p:cTn id="36"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65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0610" name="Rectangle 2"/>
          <p:cNvSpPr>
            <a:spLocks noChangeArrowheads="1"/>
          </p:cNvSpPr>
          <p:nvPr/>
        </p:nvSpPr>
        <p:spPr bwMode="auto">
          <a:xfrm>
            <a:off x="685800" y="-304800"/>
            <a:ext cx="7772400" cy="1143000"/>
          </a:xfrm>
          <a:prstGeom prst="rect">
            <a:avLst/>
          </a:prstGeom>
          <a:noFill/>
          <a:ln w="9525">
            <a:noFill/>
            <a:miter lim="800000"/>
            <a:headEnd/>
            <a:tailEnd/>
          </a:ln>
          <a:effectLst/>
        </p:spPr>
        <p:txBody>
          <a:bodyPr anchor="ctr"/>
          <a:lstStyle/>
          <a:p>
            <a:pPr algn="ctr">
              <a:defRPr/>
            </a:pPr>
            <a:r>
              <a:rPr lang="en-US" sz="3600" b="1">
                <a:solidFill>
                  <a:schemeClr val="tx2"/>
                </a:solidFill>
                <a:effectLst>
                  <a:outerShdw blurRad="38100" dist="38100" dir="2700000" algn="tl">
                    <a:srgbClr val="000000"/>
                  </a:outerShdw>
                </a:effectLst>
                <a:latin typeface="Arial Rounded MT Bold" pitchFamily="34" charset="0"/>
              </a:rPr>
              <a:t>History of Proofs</a:t>
            </a:r>
          </a:p>
        </p:txBody>
      </p:sp>
      <p:grpSp>
        <p:nvGrpSpPr>
          <p:cNvPr id="9219" name="Group 3"/>
          <p:cNvGrpSpPr>
            <a:grpSpLocks/>
          </p:cNvGrpSpPr>
          <p:nvPr/>
        </p:nvGrpSpPr>
        <p:grpSpPr bwMode="auto">
          <a:xfrm>
            <a:off x="165100" y="533400"/>
            <a:ext cx="6083300" cy="4587875"/>
            <a:chOff x="450" y="624"/>
            <a:chExt cx="3832" cy="2890"/>
          </a:xfrm>
        </p:grpSpPr>
        <p:pic>
          <p:nvPicPr>
            <p:cNvPr id="9226" name="Picture 4" descr="Euclid_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 y="1056"/>
              <a:ext cx="1518"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7" name="Text Box 5"/>
            <p:cNvSpPr txBox="1">
              <a:spLocks noChangeArrowheads="1"/>
            </p:cNvSpPr>
            <p:nvPr/>
          </p:nvSpPr>
          <p:spPr bwMode="auto">
            <a:xfrm>
              <a:off x="2016" y="624"/>
              <a:ext cx="2266"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3200">
                  <a:effectLst/>
                  <a:latin typeface="Monotype Corsiva" pitchFamily="66" charset="0"/>
                </a:rPr>
                <a:t>Euclid said, </a:t>
              </a:r>
            </a:p>
            <a:p>
              <a:r>
                <a:rPr lang="en-US" altLang="en-US" sz="3200">
                  <a:effectLst/>
                  <a:latin typeface="Monotype Corsiva" pitchFamily="66" charset="0"/>
                </a:rPr>
                <a:t>“ Let there be proofs”</a:t>
              </a:r>
            </a:p>
          </p:txBody>
        </p:sp>
        <p:sp>
          <p:nvSpPr>
            <p:cNvPr id="9228" name="Text Box 6"/>
            <p:cNvSpPr txBox="1">
              <a:spLocks noChangeArrowheads="1"/>
            </p:cNvSpPr>
            <p:nvPr/>
          </p:nvSpPr>
          <p:spPr bwMode="auto">
            <a:xfrm>
              <a:off x="768" y="3264"/>
              <a:ext cx="140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2000">
                  <a:effectLst/>
                </a:rPr>
                <a:t>Euclid (300 BC)</a:t>
              </a:r>
            </a:p>
          </p:txBody>
        </p:sp>
      </p:grpSp>
      <p:sp>
        <p:nvSpPr>
          <p:cNvPr id="1220615" name="Text Box 7"/>
          <p:cNvSpPr txBox="1">
            <a:spLocks noChangeArrowheads="1"/>
          </p:cNvSpPr>
          <p:nvPr/>
        </p:nvSpPr>
        <p:spPr bwMode="auto">
          <a:xfrm>
            <a:off x="2722563" y="1552575"/>
            <a:ext cx="6299200" cy="519113"/>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Clearly everything is either true or false.</a:t>
            </a:r>
          </a:p>
        </p:txBody>
      </p:sp>
      <p:sp>
        <p:nvSpPr>
          <p:cNvPr id="1220616" name="Text Box 8"/>
          <p:cNvSpPr txBox="1">
            <a:spLocks noChangeArrowheads="1"/>
          </p:cNvSpPr>
          <p:nvPr/>
        </p:nvSpPr>
        <p:spPr bwMode="auto">
          <a:xfrm>
            <a:off x="2514600" y="2330450"/>
            <a:ext cx="6873875" cy="946150"/>
          </a:xfrm>
          <a:prstGeom prst="rect">
            <a:avLst/>
          </a:prstGeom>
          <a:noFill/>
          <a:ln w="38100" cap="sq">
            <a:noFill/>
            <a:miter lim="800000"/>
            <a:headEnd/>
            <a:tailEnd/>
          </a:ln>
          <a:effectLst/>
        </p:spPr>
        <p:txBody>
          <a:bodyPr wrap="none" lIns="274320" rIns="274320">
            <a:spAutoFit/>
          </a:bodyPr>
          <a:lstStyle/>
          <a:p>
            <a:pPr>
              <a:defRPr/>
            </a:pPr>
            <a:r>
              <a:rPr lang="en-US" dirty="0">
                <a:effectLst>
                  <a:outerShdw blurRad="38100" dist="38100" dir="2700000" algn="tl">
                    <a:srgbClr val="000000"/>
                  </a:outerShdw>
                </a:effectLst>
              </a:rPr>
              <a:t>Consider only statements in </a:t>
            </a:r>
            <a:r>
              <a:rPr lang="en-US" dirty="0">
                <a:solidFill>
                  <a:schemeClr val="tx2"/>
                </a:solidFill>
                <a:effectLst>
                  <a:outerShdw blurRad="38100" dist="38100" dir="2700000" algn="tl">
                    <a:srgbClr val="000000"/>
                  </a:outerShdw>
                </a:effectLst>
              </a:rPr>
              <a:t>Number Theory</a:t>
            </a:r>
            <a:br>
              <a:rPr lang="en-US" dirty="0">
                <a:effectLst>
                  <a:outerShdw blurRad="38100" dist="38100" dir="2700000" algn="tl">
                    <a:srgbClr val="000000"/>
                  </a:outerShdw>
                </a:effectLst>
              </a:rPr>
            </a:br>
            <a:r>
              <a:rPr lang="en-US" dirty="0">
                <a:effectLst>
                  <a:outerShdw blurRad="38100" dist="38100" dir="2700000" algn="tl">
                    <a:srgbClr val="000000"/>
                  </a:outerShdw>
                </a:effectLst>
              </a:rPr>
              <a:t>i.e. statements about the integers.</a:t>
            </a:r>
          </a:p>
        </p:txBody>
      </p:sp>
      <p:sp>
        <p:nvSpPr>
          <p:cNvPr id="1220618" name="Line 10"/>
          <p:cNvSpPr>
            <a:spLocks noChangeShapeType="1"/>
          </p:cNvSpPr>
          <p:nvPr/>
        </p:nvSpPr>
        <p:spPr bwMode="auto">
          <a:xfrm flipV="1">
            <a:off x="4191000" y="1752600"/>
            <a:ext cx="1447800" cy="195263"/>
          </a:xfrm>
          <a:prstGeom prst="line">
            <a:avLst/>
          </a:prstGeom>
          <a:noFill/>
          <a:ln w="38100" cap="sq">
            <a:solidFill>
              <a:schemeClr val="hlink"/>
            </a:solidFill>
            <a:round/>
            <a:headEnd/>
            <a:tailEnd/>
          </a:ln>
          <a:effectLst/>
        </p:spPr>
        <p:txBody>
          <a:bodyPr lIns="274320" rIns="274320">
            <a:spAutoFit/>
          </a:bodyPr>
          <a:lstStyle/>
          <a:p>
            <a:pPr>
              <a:defRPr/>
            </a:pPr>
            <a:endParaRPr lang="en-CA"/>
          </a:p>
        </p:txBody>
      </p:sp>
      <p:sp>
        <p:nvSpPr>
          <p:cNvPr id="1220619" name="Text Box 11"/>
          <p:cNvSpPr txBox="1">
            <a:spLocks noChangeArrowheads="1"/>
          </p:cNvSpPr>
          <p:nvPr/>
        </p:nvSpPr>
        <p:spPr bwMode="auto">
          <a:xfrm>
            <a:off x="3200400" y="3290888"/>
            <a:ext cx="52578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a:effectLst/>
              </a:rPr>
              <a:t>eg:</a:t>
            </a:r>
            <a:r>
              <a:rPr lang="en-US" altLang="en-US">
                <a:solidFill>
                  <a:srgbClr val="00FFCC"/>
                </a:solidFill>
                <a:effectLst/>
              </a:rPr>
              <a:t> </a:t>
            </a:r>
            <a:r>
              <a:rPr lang="el-GR" altLang="en-US" i="1">
                <a:solidFill>
                  <a:srgbClr val="00FFFF"/>
                </a:solidFill>
                <a:effectLst/>
              </a:rPr>
              <a:t>Φ</a:t>
            </a:r>
            <a:r>
              <a:rPr lang="en-US" altLang="en-US" i="1">
                <a:effectLst/>
              </a:rPr>
              <a:t> = [</a:t>
            </a:r>
            <a:r>
              <a:rPr lang="en-US" altLang="en-US" i="1">
                <a:effectLst/>
                <a:sym typeface="Symbol" pitchFamily="18" charset="2"/>
              </a:rPr>
              <a:t></a:t>
            </a:r>
            <a:r>
              <a:rPr lang="en-US" altLang="en-US" i="1">
                <a:effectLst/>
              </a:rPr>
              <a:t> a,b,c,r </a:t>
            </a:r>
            <a:r>
              <a:rPr lang="en-US" altLang="en-US" i="1">
                <a:effectLst/>
                <a:sym typeface="Symbol" pitchFamily="18" charset="2"/>
              </a:rPr>
              <a:t></a:t>
            </a:r>
            <a:r>
              <a:rPr lang="en-US" altLang="en-US" i="1">
                <a:effectLst/>
              </a:rPr>
              <a:t> 3  a</a:t>
            </a:r>
            <a:r>
              <a:rPr lang="en-US" altLang="en-US" i="1" baseline="30000">
                <a:effectLst/>
              </a:rPr>
              <a:t>r</a:t>
            </a:r>
            <a:r>
              <a:rPr lang="en-US" altLang="en-US" i="1">
                <a:effectLst/>
              </a:rPr>
              <a:t>+b</a:t>
            </a:r>
            <a:r>
              <a:rPr lang="en-US" altLang="en-US" i="1" baseline="30000">
                <a:effectLst/>
              </a:rPr>
              <a:t>r</a:t>
            </a:r>
            <a:r>
              <a:rPr lang="en-US" altLang="en-US" i="1">
                <a:effectLst/>
              </a:rPr>
              <a:t> </a:t>
            </a:r>
            <a:r>
              <a:rPr lang="en-US" altLang="en-US" i="1">
                <a:effectLst/>
                <a:sym typeface="Symbol" pitchFamily="18" charset="2"/>
              </a:rPr>
              <a:t></a:t>
            </a:r>
            <a:r>
              <a:rPr lang="en-US" altLang="en-US" i="1">
                <a:effectLst/>
              </a:rPr>
              <a:t>c</a:t>
            </a:r>
            <a:r>
              <a:rPr lang="en-US" altLang="en-US" i="1" baseline="30000">
                <a:effectLst/>
              </a:rPr>
              <a:t>r</a:t>
            </a:r>
            <a:r>
              <a:rPr lang="en-US" altLang="en-US" i="1">
                <a:effectLst/>
              </a:rPr>
              <a:t>]</a:t>
            </a:r>
          </a:p>
        </p:txBody>
      </p:sp>
      <p:sp>
        <p:nvSpPr>
          <p:cNvPr id="1220620" name="Text Box 12"/>
          <p:cNvSpPr txBox="1">
            <a:spLocks noChangeArrowheads="1"/>
          </p:cNvSpPr>
          <p:nvPr/>
        </p:nvSpPr>
        <p:spPr bwMode="auto">
          <a:xfrm>
            <a:off x="3024188" y="4191000"/>
            <a:ext cx="4519612"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Clearly each such statement</a:t>
            </a:r>
            <a:br>
              <a:rPr lang="en-US">
                <a:effectLst>
                  <a:outerShdw blurRad="38100" dist="38100" dir="2700000" algn="tl">
                    <a:srgbClr val="000000"/>
                  </a:outerShdw>
                </a:effectLst>
              </a:rPr>
            </a:br>
            <a:r>
              <a:rPr lang="en-US">
                <a:effectLst>
                  <a:outerShdw blurRad="38100" dist="38100" dir="2700000" algn="tl">
                    <a:srgbClr val="000000"/>
                  </a:outerShdw>
                </a:effectLst>
              </a:rPr>
              <a:t>   is either true or false.</a:t>
            </a:r>
          </a:p>
        </p:txBody>
      </p:sp>
      <p:sp>
        <p:nvSpPr>
          <p:cNvPr id="1220622" name="Text Box 14"/>
          <p:cNvSpPr txBox="1">
            <a:spLocks noChangeArrowheads="1"/>
          </p:cNvSpPr>
          <p:nvPr/>
        </p:nvSpPr>
        <p:spPr bwMode="auto">
          <a:xfrm>
            <a:off x="3017838" y="5362575"/>
            <a:ext cx="6202362" cy="946150"/>
          </a:xfrm>
          <a:prstGeom prst="rect">
            <a:avLst/>
          </a:prstGeom>
          <a:noFill/>
          <a:ln w="38100" cap="sq">
            <a:noFill/>
            <a:miter lim="800000"/>
            <a:headEnd/>
            <a:tailEnd/>
          </a:ln>
          <a:effectLst/>
        </p:spPr>
        <p:txBody>
          <a:bodyPr wrap="none" lIns="274320" rIns="274320">
            <a:spAutoFit/>
          </a:bodyPr>
          <a:lstStyle/>
          <a:p>
            <a:pPr>
              <a:defRPr/>
            </a:pPr>
            <a:r>
              <a:rPr lang="en-US">
                <a:effectLst>
                  <a:outerShdw blurRad="38100" dist="38100" dir="2700000" algn="tl">
                    <a:srgbClr val="000000"/>
                  </a:outerShdw>
                </a:effectLst>
              </a:rPr>
              <a:t>Goal: Design a proof system </a:t>
            </a:r>
            <a:br>
              <a:rPr lang="en-US">
                <a:effectLst>
                  <a:outerShdw blurRad="38100" dist="38100" dir="2700000" algn="tl">
                    <a:srgbClr val="000000"/>
                  </a:outerShdw>
                </a:effectLst>
              </a:rPr>
            </a:br>
            <a:r>
              <a:rPr lang="en-US">
                <a:effectLst>
                  <a:outerShdw blurRad="38100" dist="38100" dir="2700000" algn="tl">
                    <a:srgbClr val="000000"/>
                  </a:outerShdw>
                </a:effectLst>
              </a:rPr>
              <a:t>          that proves/disproves all of these.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1220616">
                                            <p:txEl>
                                              <p:pRg st="0" end="0"/>
                                            </p:txEl>
                                          </p:spTgt>
                                        </p:tgtEl>
                                        <p:attrNameLst>
                                          <p:attrName>style.visibility</p:attrName>
                                        </p:attrNameLst>
                                      </p:cBhvr>
                                      <p:to>
                                        <p:strVal val="visible"/>
                                      </p:to>
                                    </p:set>
                                    <p:anim calcmode="lin" valueType="num">
                                      <p:cBhvr additive="base">
                                        <p:cTn id="7" dur="500" fill="hold"/>
                                        <p:tgtEl>
                                          <p:spTgt spid="122061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06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20619">
                                            <p:txEl>
                                              <p:pRg st="0" end="0"/>
                                            </p:txEl>
                                          </p:spTgt>
                                        </p:tgtEl>
                                        <p:attrNameLst>
                                          <p:attrName>style.visibility</p:attrName>
                                        </p:attrNameLst>
                                      </p:cBhvr>
                                      <p:to>
                                        <p:strVal val="visible"/>
                                      </p:to>
                                    </p:set>
                                    <p:anim calcmode="lin" valueType="num">
                                      <p:cBhvr additive="base">
                                        <p:cTn id="13" dur="500" fill="hold"/>
                                        <p:tgtEl>
                                          <p:spTgt spid="122061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06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20620"/>
                                        </p:tgtEl>
                                        <p:attrNameLst>
                                          <p:attrName>style.visibility</p:attrName>
                                        </p:attrNameLst>
                                      </p:cBhvr>
                                      <p:to>
                                        <p:strVal val="visible"/>
                                      </p:to>
                                    </p:set>
                                    <p:anim calcmode="lin" valueType="num">
                                      <p:cBhvr additive="base">
                                        <p:cTn id="19" dur="500" fill="hold"/>
                                        <p:tgtEl>
                                          <p:spTgt spid="1220620"/>
                                        </p:tgtEl>
                                        <p:attrNameLst>
                                          <p:attrName>ppt_x</p:attrName>
                                        </p:attrNameLst>
                                      </p:cBhvr>
                                      <p:tavLst>
                                        <p:tav tm="0">
                                          <p:val>
                                            <p:strVal val="#ppt_x"/>
                                          </p:val>
                                        </p:tav>
                                        <p:tav tm="100000">
                                          <p:val>
                                            <p:strVal val="#ppt_x"/>
                                          </p:val>
                                        </p:tav>
                                      </p:tavLst>
                                    </p:anim>
                                    <p:anim calcmode="lin" valueType="num">
                                      <p:cBhvr additive="base">
                                        <p:cTn id="20" dur="500" fill="hold"/>
                                        <p:tgtEl>
                                          <p:spTgt spid="1220620"/>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220622">
                                            <p:txEl>
                                              <p:pRg st="0" end="0"/>
                                            </p:txEl>
                                          </p:spTgt>
                                        </p:tgtEl>
                                        <p:attrNameLst>
                                          <p:attrName>style.visibility</p:attrName>
                                        </p:attrNameLst>
                                      </p:cBhvr>
                                      <p:to>
                                        <p:strVal val="visible"/>
                                      </p:to>
                                    </p:set>
                                    <p:anim calcmode="lin" valueType="num">
                                      <p:cBhvr additive="base">
                                        <p:cTn id="25" dur="500" fill="hold"/>
                                        <p:tgtEl>
                                          <p:spTgt spid="1220622">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2062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0619" grpId="0" build="p" bldLvl="2" autoUpdateAnimBg="0"/>
      <p:bldP spid="12206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2659" name="Text Box 3"/>
          <p:cNvSpPr txBox="1">
            <a:spLocks noChangeArrowheads="1"/>
          </p:cNvSpPr>
          <p:nvPr/>
        </p:nvSpPr>
        <p:spPr bwMode="auto">
          <a:xfrm>
            <a:off x="2722563" y="1200150"/>
            <a:ext cx="4887912" cy="3246438"/>
          </a:xfrm>
          <a:prstGeom prst="rect">
            <a:avLst/>
          </a:prstGeom>
          <a:noFill/>
          <a:ln w="38100" cap="sq">
            <a:noFill/>
            <a:miter lim="800000"/>
            <a:headEnd/>
            <a:tailEnd/>
          </a:ln>
          <a:effectLst/>
        </p:spPr>
        <p:txBody>
          <a:bodyPr wrap="none" lIns="274320" rIns="274320">
            <a:spAutoFit/>
          </a:bodyPr>
          <a:lstStyle/>
          <a:p>
            <a:pPr>
              <a:defRPr/>
            </a:pPr>
            <a:r>
              <a:rPr lang="en-US" dirty="0">
                <a:effectLst>
                  <a:outerShdw blurRad="38100" dist="38100" dir="2700000" algn="tl">
                    <a:srgbClr val="000000"/>
                  </a:outerShdw>
                </a:effectLst>
              </a:rPr>
              <a:t>Some things have no proof</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and whether true or false</a:t>
            </a:r>
            <a:br>
              <a:rPr lang="en-US" dirty="0">
                <a:effectLst>
                  <a:outerShdw blurRad="38100" dist="38100" dir="2700000" algn="tl">
                    <a:srgbClr val="000000"/>
                  </a:outerShdw>
                </a:effectLst>
              </a:rPr>
            </a:br>
            <a:r>
              <a:rPr lang="en-US" dirty="0">
                <a:effectLst>
                  <a:outerShdw blurRad="38100" dist="38100" dir="2700000" algn="tl">
                    <a:srgbClr val="000000"/>
                  </a:outerShdw>
                </a:effectLst>
              </a:rPr>
              <a:t>  depends on your world view.</a:t>
            </a:r>
          </a:p>
          <a:p>
            <a:pPr>
              <a:defRPr/>
            </a:pPr>
            <a:endParaRPr lang="en-US" sz="900" dirty="0">
              <a:effectLst>
                <a:outerShdw blurRad="38100" dist="38100" dir="2700000" algn="tl">
                  <a:srgbClr val="000000"/>
                </a:outerShdw>
              </a:effectLst>
            </a:endParaRPr>
          </a:p>
          <a:p>
            <a:pPr>
              <a:defRPr/>
            </a:pPr>
            <a:r>
              <a:rPr lang="en-US" dirty="0">
                <a:effectLst>
                  <a:outerShdw blurRad="38100" dist="38100" dir="2700000" algn="tl">
                    <a:srgbClr val="000000"/>
                  </a:outerShdw>
                </a:effectLst>
              </a:rPr>
              <a:t>For every proof system </a:t>
            </a:r>
            <a:r>
              <a:rPr lang="en-US" i="1" dirty="0">
                <a:solidFill>
                  <a:srgbClr val="00FFFF"/>
                </a:solidFill>
                <a:effectLst>
                  <a:outerShdw blurRad="38100" dist="38100" dir="2700000" algn="tl">
                    <a:srgbClr val="000000"/>
                  </a:outerShdw>
                </a:effectLst>
              </a:rPr>
              <a:t>S</a:t>
            </a:r>
            <a:r>
              <a:rPr lang="en-US" dirty="0">
                <a:effectLst>
                  <a:outerShdw blurRad="38100" dist="38100" dir="2700000" algn="tl">
                    <a:srgbClr val="000000"/>
                  </a:outerShdw>
                </a:effectLst>
              </a:rPr>
              <a:t>,</a:t>
            </a:r>
            <a:br>
              <a:rPr lang="en-US" dirty="0">
                <a:effectLst>
                  <a:outerShdw blurRad="38100" dist="38100" dir="2700000" algn="tl">
                    <a:srgbClr val="000000"/>
                  </a:outerShdw>
                </a:effectLst>
              </a:rPr>
            </a:br>
            <a:r>
              <a:rPr lang="en-US" dirty="0">
                <a:effectLst>
                  <a:outerShdw blurRad="38100" dist="38100" dir="2700000" algn="tl">
                    <a:srgbClr val="000000"/>
                  </a:outerShdw>
                </a:effectLst>
              </a:rPr>
              <a:t>there are math statements </a:t>
            </a:r>
            <a:r>
              <a:rPr lang="el-GR" i="1" dirty="0">
                <a:solidFill>
                  <a:srgbClr val="00FFFF"/>
                </a:solidFill>
                <a:effectLst/>
              </a:rPr>
              <a:t>Φ</a:t>
            </a:r>
            <a:r>
              <a:rPr lang="el-GR" i="1" dirty="0">
                <a:solidFill>
                  <a:srgbClr val="00FFCC"/>
                </a:solidFill>
                <a:effectLst/>
              </a:rPr>
              <a:t> </a:t>
            </a:r>
            <a:br>
              <a:rPr lang="en-US" dirty="0">
                <a:effectLst>
                  <a:outerShdw blurRad="38100" dist="38100" dir="2700000" algn="tl">
                    <a:srgbClr val="000000"/>
                  </a:outerShdw>
                </a:effectLst>
              </a:rPr>
            </a:br>
            <a:r>
              <a:rPr lang="en-US" dirty="0">
                <a:effectLst>
                  <a:outerShdw blurRad="38100" dist="38100" dir="2700000" algn="tl">
                    <a:srgbClr val="000000"/>
                  </a:outerShdw>
                </a:effectLst>
              </a:rPr>
              <a:t>which are either not proved</a:t>
            </a:r>
            <a:br>
              <a:rPr lang="en-US" dirty="0">
                <a:effectLst>
                  <a:outerShdw blurRad="38100" dist="38100" dir="2700000" algn="tl">
                    <a:srgbClr val="000000"/>
                  </a:outerShdw>
                </a:effectLst>
              </a:rPr>
            </a:br>
            <a:r>
              <a:rPr lang="en-US" dirty="0">
                <a:effectLst>
                  <a:outerShdw blurRad="38100" dist="38100" dir="2700000" algn="tl">
                    <a:srgbClr val="000000"/>
                  </a:outerShdw>
                </a:effectLst>
              </a:rPr>
              <a:t>or proved incorrectly!</a:t>
            </a:r>
          </a:p>
        </p:txBody>
      </p:sp>
      <p:grpSp>
        <p:nvGrpSpPr>
          <p:cNvPr id="2" name="Group 5"/>
          <p:cNvGrpSpPr>
            <a:grpSpLocks/>
          </p:cNvGrpSpPr>
          <p:nvPr/>
        </p:nvGrpSpPr>
        <p:grpSpPr bwMode="auto">
          <a:xfrm>
            <a:off x="0" y="838200"/>
            <a:ext cx="2705100" cy="4419600"/>
            <a:chOff x="0" y="528"/>
            <a:chExt cx="1704" cy="2784"/>
          </a:xfrm>
        </p:grpSpPr>
        <p:sp>
          <p:nvSpPr>
            <p:cNvPr id="10245" name="Text Box 6"/>
            <p:cNvSpPr txBox="1">
              <a:spLocks noChangeArrowheads="1"/>
            </p:cNvSpPr>
            <p:nvPr/>
          </p:nvSpPr>
          <p:spPr bwMode="auto">
            <a:xfrm>
              <a:off x="288" y="3062"/>
              <a:ext cx="109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txBody>
            <a:bodyPr wrap="none" lIns="274320" rIns="27432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eaLnBrk="0" fontAlgn="base" hangingPunct="0">
                <a:spcBef>
                  <a:spcPct val="0"/>
                </a:spcBef>
                <a:spcAft>
                  <a:spcPct val="0"/>
                </a:spcAft>
                <a:defRPr sz="2800">
                  <a:solidFill>
                    <a:schemeClr val="tx1"/>
                  </a:solidFill>
                  <a:latin typeface="Times New Roman" pitchFamily="18" charset="0"/>
                </a:defRPr>
              </a:lvl6pPr>
              <a:lvl7pPr marL="2971800" indent="-228600" eaLnBrk="0" fontAlgn="base" hangingPunct="0">
                <a:spcBef>
                  <a:spcPct val="0"/>
                </a:spcBef>
                <a:spcAft>
                  <a:spcPct val="0"/>
                </a:spcAft>
                <a:defRPr sz="2800">
                  <a:solidFill>
                    <a:schemeClr val="tx1"/>
                  </a:solidFill>
                  <a:latin typeface="Times New Roman" pitchFamily="18" charset="0"/>
                </a:defRPr>
              </a:lvl7pPr>
              <a:lvl8pPr marL="3429000" indent="-228600" eaLnBrk="0" fontAlgn="base" hangingPunct="0">
                <a:spcBef>
                  <a:spcPct val="0"/>
                </a:spcBef>
                <a:spcAft>
                  <a:spcPct val="0"/>
                </a:spcAft>
                <a:defRPr sz="2800">
                  <a:solidFill>
                    <a:schemeClr val="tx1"/>
                  </a:solidFill>
                  <a:latin typeface="Times New Roman" pitchFamily="18" charset="0"/>
                </a:defRPr>
              </a:lvl8pPr>
              <a:lvl9pPr marL="3886200" indent="-228600" eaLnBrk="0" fontAlgn="base" hangingPunct="0">
                <a:spcBef>
                  <a:spcPct val="0"/>
                </a:spcBef>
                <a:spcAft>
                  <a:spcPct val="0"/>
                </a:spcAft>
                <a:defRPr sz="2800">
                  <a:solidFill>
                    <a:schemeClr val="tx1"/>
                  </a:solidFill>
                  <a:latin typeface="Times New Roman" pitchFamily="18" charset="0"/>
                </a:defRPr>
              </a:lvl9pPr>
            </a:lstStyle>
            <a:p>
              <a:r>
                <a:rPr lang="en-US" altLang="en-US" sz="2000">
                  <a:effectLst/>
                </a:rPr>
                <a:t>G</a:t>
              </a:r>
              <a:r>
                <a:rPr lang="en-US" altLang="en-US" sz="2000">
                  <a:effectLst/>
                  <a:cs typeface="Times New Roman" pitchFamily="18" charset="0"/>
                </a:rPr>
                <a:t>ö</a:t>
              </a:r>
              <a:r>
                <a:rPr lang="en-US" altLang="en-US" sz="2000">
                  <a:effectLst/>
                </a:rPr>
                <a:t>del 1931</a:t>
              </a:r>
            </a:p>
          </p:txBody>
        </p:sp>
        <p:pic>
          <p:nvPicPr>
            <p:cNvPr id="10246"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28"/>
              <a:ext cx="1704" cy="2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ap="sq">
                  <a:solidFill>
                    <a:srgbClr val="000000"/>
                  </a:solidFill>
                  <a:miter lim="800000"/>
                  <a:headEnd/>
                  <a:tailEnd/>
                </a14:hiddenLine>
              </a:ext>
            </a:extLst>
          </p:spPr>
        </p:pic>
      </p:grpSp>
      <p:sp>
        <p:nvSpPr>
          <p:cNvPr id="9" name="Rectangle 2"/>
          <p:cNvSpPr>
            <a:spLocks noChangeArrowheads="1"/>
          </p:cNvSpPr>
          <p:nvPr/>
        </p:nvSpPr>
        <p:spPr bwMode="auto">
          <a:xfrm>
            <a:off x="304800" y="-304800"/>
            <a:ext cx="7772400" cy="1143000"/>
          </a:xfrm>
          <a:prstGeom prst="rect">
            <a:avLst/>
          </a:prstGeom>
          <a:noFill/>
          <a:ln w="9525">
            <a:noFill/>
            <a:miter lim="800000"/>
            <a:headEnd/>
            <a:tailEnd/>
          </a:ln>
          <a:effectLst/>
        </p:spPr>
        <p:txBody>
          <a:bodyPr anchor="ctr"/>
          <a:lstStyle/>
          <a:p>
            <a:pPr algn="ctr">
              <a:defRPr/>
            </a:pPr>
            <a:r>
              <a:rPr lang="en-US" sz="3600" dirty="0">
                <a:solidFill>
                  <a:schemeClr val="tx2"/>
                </a:solidFill>
                <a:effectLst/>
                <a:latin typeface="+mj-lt"/>
                <a:ea typeface="Mathematica7" pitchFamily="2" charset="0"/>
              </a:rPr>
              <a:t>Gödel’s Incompleteness Theorem</a:t>
            </a:r>
            <a:endParaRPr lang="en-US" sz="2000" dirty="0">
              <a:solidFill>
                <a:schemeClr val="tx2"/>
              </a:solidFill>
              <a:effectLst/>
              <a:latin typeface="+mj-lt"/>
              <a:ea typeface="Mathematica7"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222659">
                                            <p:txEl>
                                              <p:pRg st="0" end="0"/>
                                            </p:txEl>
                                          </p:spTgt>
                                        </p:tgtEl>
                                        <p:attrNameLst>
                                          <p:attrName>style.visibility</p:attrName>
                                        </p:attrNameLst>
                                      </p:cBhvr>
                                      <p:to>
                                        <p:strVal val="visible"/>
                                      </p:to>
                                    </p:set>
                                    <p:anim calcmode="lin" valueType="num">
                                      <p:cBhvr additive="base">
                                        <p:cTn id="11" dur="500" fill="hold"/>
                                        <p:tgtEl>
                                          <p:spTgt spid="1222659">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2226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1222659">
                                            <p:txEl>
                                              <p:pRg st="2" end="2"/>
                                            </p:txEl>
                                          </p:spTgt>
                                        </p:tgtEl>
                                        <p:attrNameLst>
                                          <p:attrName>style.visibility</p:attrName>
                                        </p:attrNameLst>
                                      </p:cBhvr>
                                      <p:to>
                                        <p:strVal val="visible"/>
                                      </p:to>
                                    </p:set>
                                    <p:anim calcmode="lin" valueType="num">
                                      <p:cBhvr additive="base">
                                        <p:cTn id="17" dur="500" fill="hold"/>
                                        <p:tgtEl>
                                          <p:spTgt spid="122265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22265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3">
      <a:dk1>
        <a:srgbClr val="000000"/>
      </a:dk1>
      <a:lt1>
        <a:srgbClr val="FFFFFF"/>
      </a:lt1>
      <a:dk2>
        <a:srgbClr val="000066"/>
      </a:dk2>
      <a:lt2>
        <a:srgbClr val="FFFF00"/>
      </a:lt2>
      <a:accent1>
        <a:srgbClr val="CC9900"/>
      </a:accent1>
      <a:accent2>
        <a:srgbClr val="FFCC66"/>
      </a:accent2>
      <a:accent3>
        <a:srgbClr val="AAAAB8"/>
      </a:accent3>
      <a:accent4>
        <a:srgbClr val="DADADA"/>
      </a:accent4>
      <a:accent5>
        <a:srgbClr val="E2CAAA"/>
      </a:accent5>
      <a:accent6>
        <a:srgbClr val="E7B95C"/>
      </a:accent6>
      <a:hlink>
        <a:srgbClr val="FF0000"/>
      </a:hlink>
      <a:folHlink>
        <a:srgbClr val="FFFF99"/>
      </a:folHlink>
    </a:clrScheme>
    <a:fontScheme name="Default Design">
      <a:majorFont>
        <a:latin typeface="Arial Rounded MT Bold"/>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sq" cmpd="sng" algn="ctr">
          <a:solidFill>
            <a:schemeClr val="hlink"/>
          </a:solidFill>
          <a:prstDash val="solid"/>
          <a:round/>
          <a:headEnd type="none" w="med" len="med"/>
          <a:tailEnd type="none" w="med" len="med"/>
        </a:ln>
        <a:effectLst/>
      </a:spPr>
      <a:bodyPr vert="horz" wrap="square" lIns="274320" tIns="45720" rIns="27432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noFill/>
        <a:ln w="38100" cap="sq" cmpd="sng" algn="ctr">
          <a:solidFill>
            <a:schemeClr val="hlink"/>
          </a:solidFill>
          <a:prstDash val="solid"/>
          <a:round/>
          <a:headEnd type="none" w="med" len="med"/>
          <a:tailEnd type="none" w="med" len="med"/>
        </a:ln>
        <a:effectLst/>
      </a:spPr>
      <a:bodyPr vert="horz" wrap="square" lIns="274320" tIns="45720" rIns="27432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FFFFFF"/>
        </a:lt2>
        <a:accent1>
          <a:srgbClr val="DDDDDD"/>
        </a:accent1>
        <a:accent2>
          <a:srgbClr val="4D4D4D"/>
        </a:accent2>
        <a:accent3>
          <a:srgbClr val="FFFFFF"/>
        </a:accent3>
        <a:accent4>
          <a:srgbClr val="000000"/>
        </a:accent4>
        <a:accent5>
          <a:srgbClr val="EBEBEB"/>
        </a:accent5>
        <a:accent6>
          <a:srgbClr val="454545"/>
        </a:accent6>
        <a:hlink>
          <a:srgbClr val="333333"/>
        </a:hlink>
        <a:folHlink>
          <a:srgbClr val="080808"/>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66"/>
        </a:dk2>
        <a:lt2>
          <a:srgbClr val="FFFF00"/>
        </a:lt2>
        <a:accent1>
          <a:srgbClr val="CC9900"/>
        </a:accent1>
        <a:accent2>
          <a:srgbClr val="FFCC66"/>
        </a:accent2>
        <a:accent3>
          <a:srgbClr val="AAAAB8"/>
        </a:accent3>
        <a:accent4>
          <a:srgbClr val="DADADA"/>
        </a:accent4>
        <a:accent5>
          <a:srgbClr val="E2CAAA"/>
        </a:accent5>
        <a:accent6>
          <a:srgbClr val="E7B95C"/>
        </a:accent6>
        <a:hlink>
          <a:srgbClr val="FF0000"/>
        </a:hlink>
        <a:folHlink>
          <a:srgbClr val="FFFF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Designs\PULSE.POT</Template>
  <TotalTime>28902</TotalTime>
  <Words>2596</Words>
  <Application>Microsoft Office PowerPoint</Application>
  <PresentationFormat>On-screen Show (4:3)</PresentationFormat>
  <Paragraphs>361</Paragraphs>
  <Slides>30</Slides>
  <Notes>0</Notes>
  <HiddenSlides>0</HiddenSlides>
  <MMClips>0</MMClips>
  <ScaleCrop>false</ScaleCrop>
  <HeadingPairs>
    <vt:vector size="10"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ariant>
        <vt:lpstr>Custom Shows</vt:lpstr>
      </vt:variant>
      <vt:variant>
        <vt:i4>1</vt:i4>
      </vt:variant>
    </vt:vector>
  </HeadingPairs>
  <TitlesOfParts>
    <vt:vector size="39" baseType="lpstr">
      <vt:lpstr>Monotype Corsiva</vt:lpstr>
      <vt:lpstr>Comic Sans MS</vt:lpstr>
      <vt:lpstr>Arial Rounded MT Bold</vt:lpstr>
      <vt:lpstr>Symbol</vt:lpstr>
      <vt:lpstr>Times New Roman</vt:lpstr>
      <vt:lpstr>Arial</vt:lpstr>
      <vt:lpstr>Default Design</vt:lpstr>
      <vt:lpstr>Equation</vt:lpstr>
      <vt:lpstr>No Proof System  for Number Theory Reduction to Halting Problem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End</vt:lpstr>
      <vt:lpstr>3101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Think  Like A Computer Scientist</dc:title>
  <dc:creator>Steven Rudich</dc:creator>
  <dc:description>Berkeley 1998</dc:description>
  <cp:lastModifiedBy>Jeff Edmonds</cp:lastModifiedBy>
  <cp:revision>524</cp:revision>
  <cp:lastPrinted>1998-01-22T22:42:46Z</cp:lastPrinted>
  <dcterms:created xsi:type="dcterms:W3CDTF">1996-09-30T18:28:10Z</dcterms:created>
  <dcterms:modified xsi:type="dcterms:W3CDTF">2020-08-07T06:50:42Z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85</vt:i4>
  </property>
  <property fmtid="{D5CDD505-2E9C-101B-9397-08002B2CF9AE}" pid="5" name="ScreenSize">
    <vt:i4>2</vt:i4>
  </property>
  <property fmtid="{D5CDD505-2E9C-101B-9397-08002B2CF9AE}" pid="6" name="ScreenUsage">
    <vt:i4>2</vt:i4>
  </property>
  <property fmtid="{D5CDD505-2E9C-101B-9397-08002B2CF9AE}" pid="7" name="MailAddress">
    <vt:lpwstr>rudich@cs.cmu.edu</vt:lpwstr>
  </property>
  <property fmtid="{D5CDD505-2E9C-101B-9397-08002B2CF9AE}" pid="8" name="HomePage">
    <vt:lpwstr>http://www.cs.cmu.edu/~rudich</vt:lpwstr>
  </property>
  <property fmtid="{D5CDD505-2E9C-101B-9397-08002B2CF9AE}" pid="9" name="Other">
    <vt:lpwstr>The lecture was generated using Powerpoint 97. The original lecture contains sound and animation that is not represented here. Some distortions of the original slides are due to bugs in the Powerpoint to HTML translator.</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6684672</vt:i4>
  </property>
  <property fmtid="{D5CDD505-2E9C-101B-9397-08002B2CF9AE}" pid="14" name="TextColor">
    <vt:i4>16777215</vt:i4>
  </property>
  <property fmtid="{D5CDD505-2E9C-101B-9397-08002B2CF9AE}" pid="15" name="LinkColor">
    <vt:i4>65535</vt:i4>
  </property>
  <property fmtid="{D5CDD505-2E9C-101B-9397-08002B2CF9AE}" pid="16" name="VisitedColor">
    <vt:i4>6737151</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4</vt:i4>
  </property>
  <property fmtid="{D5CDD505-2E9C-101B-9397-08002B2CF9AE}" pid="21" name="OutputDir">
    <vt:lpwstr>C:\Rudich\HTML</vt:lpwstr>
  </property>
</Properties>
</file>